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261" r:id="rId2"/>
    <p:sldId id="434" r:id="rId3"/>
    <p:sldId id="451" r:id="rId4"/>
    <p:sldId id="429" r:id="rId5"/>
    <p:sldId id="452" r:id="rId6"/>
    <p:sldId id="453" r:id="rId7"/>
    <p:sldId id="454" r:id="rId8"/>
    <p:sldId id="455" r:id="rId9"/>
    <p:sldId id="418" r:id="rId10"/>
    <p:sldId id="431" r:id="rId11"/>
    <p:sldId id="435" r:id="rId12"/>
    <p:sldId id="433" r:id="rId13"/>
    <p:sldId id="438" r:id="rId14"/>
    <p:sldId id="266" r:id="rId15"/>
    <p:sldId id="456" r:id="rId16"/>
    <p:sldId id="380" r:id="rId17"/>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AD1"/>
    <a:srgbClr val="F9FC92"/>
    <a:srgbClr val="AAB14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2" autoAdjust="0"/>
    <p:restoredTop sz="78967" autoAdjust="0"/>
  </p:normalViewPr>
  <p:slideViewPr>
    <p:cSldViewPr snapToGrid="0">
      <p:cViewPr varScale="1">
        <p:scale>
          <a:sx n="112" d="100"/>
          <a:sy n="112" d="100"/>
        </p:scale>
        <p:origin x="174"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20/10/2017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o5JA1LTWc7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Invite the children to look closely at the collage of Saints.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the names of those you recognise.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you identify some who have been canonised in the 21st century?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look at the collage make a summary statement about Saints.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suggest the statement that will complete each sentence – check them with the floater and discuss their meaning.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image hangs in the St Mary of the Angels Catholic Cathedral in Los Angeles. It is part of a mural of the Communion of Saints which surrounds the people as they pray at mass. You can see more of this mural and learn more about it if look on the website. What might the people who pray looking at the mural feel as living members of the Communion of Saints?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257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will give the children some scope for their own activities to share with their school, family and parish in their All Saints day celebration.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Print of some worksheets for children to refer to and choose some of the ideas to celebrate All Saints day.</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8027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181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complete the Check Up worksheet and add it to their Re Learning Journal.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5115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think about one simple thing they can make a habit of each day to help them grow in holiness and become a saint in heaven one day.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This Worksheet relates to Slide 9.</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354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This Worksheet relates to Slide 10.</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prayer focus for this month with images and symbols of Saints in heaven and on earth. Create a litany to pray during class prayer and sing ‘We are all Saints’. Read the life story of a Saint each day in class prayer.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27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image – name the groups of people in it and say something you know about them. How would you describe this style of art work?</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post it – then watch the clip </a:t>
            </a:r>
            <a:r>
              <a:rPr lang="en-GB" sz="1200" u="sng" kern="1200" dirty="0">
                <a:solidFill>
                  <a:schemeClr val="tx1"/>
                </a:solidFill>
                <a:effectLst/>
                <a:latin typeface="+mn-lt"/>
                <a:ea typeface="+mn-ea"/>
                <a:cs typeface="+mn-cs"/>
                <a:hlinkClick r:id="rId3"/>
              </a:rPr>
              <a:t>https://www.youtube.com/watch?v=o5JA1LTWc7M</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How Do You Become A Saint?   2:47 minutes</a:t>
            </a:r>
          </a:p>
          <a:p>
            <a:r>
              <a:rPr lang="en-NZ" sz="1200" kern="1200" dirty="0">
                <a:solidFill>
                  <a:schemeClr val="tx1"/>
                </a:solidFill>
                <a:effectLst/>
                <a:latin typeface="+mn-lt"/>
                <a:ea typeface="+mn-ea"/>
                <a:cs typeface="+mn-cs"/>
              </a:rPr>
              <a:t>Have a conversation with the person next to you about what you learned about how Saints are canonised. </a:t>
            </a:r>
          </a:p>
          <a:p>
            <a:r>
              <a:rPr lang="en-GB" sz="1200" kern="1200" dirty="0">
                <a:solidFill>
                  <a:schemeClr val="tx1"/>
                </a:solidFill>
                <a:effectLst/>
                <a:latin typeface="+mn-lt"/>
                <a:ea typeface="+mn-ea"/>
                <a:cs typeface="+mn-cs"/>
              </a:rPr>
              <a:t>Read the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post it and respond.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1258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discuss and respond to the post it notes.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pairs create some questions to encourage deeper thinking about Saints and their lives on earth.  Use the questions to start a class discussion.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Name some children in your class who know a lot about Saints and ask them to share what they know.</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287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the title and the text reveals then talk about what they mean.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name some people they know who talk to them about hoping one day they will be in heaven with God.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time to reflect on what living in hope means to them and say why it is important for Christians to have hope in their hearts.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that the people spoken about on Slides 4,5,6 are all part of the Communion of Saints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5</a:t>
            </a:fld>
            <a:endParaRPr lang="en-GB"/>
          </a:p>
        </p:txBody>
      </p:sp>
    </p:spTree>
    <p:extLst>
      <p:ext uri="{BB962C8B-B14F-4D97-AF65-F5344CB8AC3E}">
        <p14:creationId xmlns:p14="http://schemas.microsoft.com/office/powerpoint/2010/main" val="168236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the title and the text reveals then talk about what they mean.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bring to mind someone they know who may be waiting to go to God and needs their prayer. Spend a few minutes silently naming people and asking God to take them to heaven. Encourage them to share this idea with their family and suggest they pray together at home for their family members who have died during the month of November. After dinner is a good time for family prayer.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6</a:t>
            </a:fld>
            <a:endParaRPr lang="en-GB"/>
          </a:p>
        </p:txBody>
      </p:sp>
    </p:spTree>
    <p:extLst>
      <p:ext uri="{BB962C8B-B14F-4D97-AF65-F5344CB8AC3E}">
        <p14:creationId xmlns:p14="http://schemas.microsoft.com/office/powerpoint/2010/main" val="229196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title and the text reveals then talk about what they mean.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Set up a Saints’ Books Basket for children to read saints stories during this month.</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can make up a quiz for the class or play 20 questions to identify a saint. They could research stories on the web and share them each morning during class prayer.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Talk to children about how they will all be saints one day because through their baptism the Holy Spirit will guide them along the path to sainthood. Remind them to listen to the Holy Spirit prompting them each day to follow Jesus by serving others, encouraging others and doing their best at home and at school.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7</a:t>
            </a:fld>
            <a:endParaRPr lang="en-GB"/>
          </a:p>
        </p:txBody>
      </p:sp>
    </p:spTree>
    <p:extLst>
      <p:ext uri="{BB962C8B-B14F-4D97-AF65-F5344CB8AC3E}">
        <p14:creationId xmlns:p14="http://schemas.microsoft.com/office/powerpoint/2010/main" val="423807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Invite children to look closely at the image.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a partner discuss where you can see each group that is part of the Communion of Saints.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Who is the dark figure kneeling in the centre of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Debate how well in your opinion this artist has expressed the Catholic belief of the Communion of Saints.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3.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discuss the text reveals. Sing using the MP3 ‘We are all Saints’.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2272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suggest the statement that will complete each sentence – check them with the floater and discuss their meaning.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image hangs in the St Mary of the Angels Catholic Cathedral in Los Angeles. It is part of a mural of the Communion of Saints which surrounds the people as they pray at mass. You can see more of this mural and learn more about it if look on the website. What might the people who pray looking at the mural feel as living members of the Communion of Saints?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1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www.youtube.com/watch?v=o5JA1LTWc7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 The Feast of All Saints </a:t>
            </a:r>
            <a:endParaRPr lang="en-GB" sz="3600" b="1" dirty="0"/>
          </a:p>
        </p:txBody>
      </p:sp>
      <p:pic>
        <p:nvPicPr>
          <p:cNvPr id="10" name="Image" descr="Related image">
            <a:extLst>
              <a:ext uri="{FF2B5EF4-FFF2-40B4-BE49-F238E27FC236}">
                <a16:creationId xmlns:a16="http://schemas.microsoft.com/office/drawing/2014/main" id="{97ECDA83-54BE-4BAB-8B35-283FA3668B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76450" y="698500"/>
            <a:ext cx="4991100" cy="3746500"/>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NZ" sz="3600" b="1" dirty="0"/>
              <a:t>How are the living followers of Jesus on earth connected with the Saints in heaven?</a:t>
            </a:r>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1659829" y="3793071"/>
            <a:ext cx="5812615" cy="360000"/>
          </a:xfrm>
          <a:prstGeom prst="rect">
            <a:avLst/>
          </a:prstGeom>
          <a:noFill/>
        </p:spPr>
        <p:txBody>
          <a:bodyPr wrap="none" rtlCol="0">
            <a:noAutofit/>
          </a:bodyPr>
          <a:lstStyle>
            <a:defPPr>
              <a:defRPr lang="en-US"/>
            </a:defPPr>
          </a:lstStyle>
          <a:p>
            <a:pPr algn="ctr"/>
            <a:r>
              <a:rPr lang="en-NZ" sz="1600" dirty="0"/>
              <a:t>because they have lived their lives in keeping with the holy life of God.</a:t>
            </a:r>
            <a:endParaRPr lang="en-AU" sz="1600" dirty="0"/>
          </a:p>
        </p:txBody>
      </p:sp>
      <p:sp>
        <p:nvSpPr>
          <p:cNvPr id="17" name="TextBox: Second word"/>
          <p:cNvSpPr txBox="1"/>
          <p:nvPr/>
        </p:nvSpPr>
        <p:spPr>
          <a:xfrm>
            <a:off x="1403099" y="4318923"/>
            <a:ext cx="6435969" cy="360000"/>
          </a:xfrm>
          <a:prstGeom prst="rect">
            <a:avLst/>
          </a:prstGeom>
          <a:noFill/>
        </p:spPr>
        <p:txBody>
          <a:bodyPr wrap="none" rtlCol="0">
            <a:noAutofit/>
          </a:bodyPr>
          <a:lstStyle>
            <a:defPPr>
              <a:defRPr lang="en-US"/>
            </a:defPPr>
          </a:lstStyle>
          <a:p>
            <a:pPr algn="ctr"/>
            <a:r>
              <a:rPr lang="en-NZ" sz="1600" dirty="0"/>
              <a:t>people on earth who are still on the way to sainthood in the holy life of God.</a:t>
            </a:r>
            <a:endParaRPr lang="en-AU" sz="1600" dirty="0"/>
          </a:p>
        </p:txBody>
      </p:sp>
      <p:sp>
        <p:nvSpPr>
          <p:cNvPr id="16" name="TextBox: First word"/>
          <p:cNvSpPr txBox="1"/>
          <p:nvPr/>
        </p:nvSpPr>
        <p:spPr>
          <a:xfrm>
            <a:off x="1793631" y="4055451"/>
            <a:ext cx="5545014" cy="360000"/>
          </a:xfrm>
          <a:prstGeom prst="rect">
            <a:avLst/>
          </a:prstGeom>
          <a:noFill/>
        </p:spPr>
        <p:txBody>
          <a:bodyPr wrap="none" rtlCol="0">
            <a:noAutofit/>
          </a:bodyPr>
          <a:lstStyle>
            <a:defPPr>
              <a:defRPr lang="en-US"/>
            </a:defPPr>
          </a:lstStyle>
          <a:p>
            <a:pPr algn="ctr"/>
            <a:r>
              <a:rPr lang="en-NZ" sz="1600" dirty="0"/>
              <a:t>family </a:t>
            </a:r>
            <a:r>
              <a:rPr lang="en-NZ" sz="1600" dirty="0" err="1"/>
              <a:t>whānau</a:t>
            </a:r>
            <a:r>
              <a:rPr lang="en-NZ" sz="1600" dirty="0"/>
              <a:t> members hear their prayers and bring them to God.</a:t>
            </a:r>
            <a:endParaRPr lang="en-AU" sz="1600" dirty="0"/>
          </a:p>
        </p:txBody>
      </p:sp>
      <p:sp>
        <p:nvSpPr>
          <p:cNvPr id="68" name="Shape: Third position"/>
          <p:cNvSpPr/>
          <p:nvPr/>
        </p:nvSpPr>
        <p:spPr>
          <a:xfrm>
            <a:off x="514143" y="3381015"/>
            <a:ext cx="6590041" cy="30559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because they have lived their lives in keeping with the holy life of God.</a:t>
            </a:r>
            <a:endParaRPr lang="en-AU" dirty="0">
              <a:solidFill>
                <a:schemeClr val="tx1"/>
              </a:solidFill>
            </a:endParaRPr>
          </a:p>
        </p:txBody>
      </p:sp>
      <p:sp>
        <p:nvSpPr>
          <p:cNvPr id="70" name="Shape: Second position"/>
          <p:cNvSpPr/>
          <p:nvPr/>
        </p:nvSpPr>
        <p:spPr>
          <a:xfrm>
            <a:off x="514144" y="2717978"/>
            <a:ext cx="7269978"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people on earth who are still on the way to sainthood in the holy life of God.</a:t>
            </a:r>
            <a:endParaRPr lang="en-AU" dirty="0">
              <a:solidFill>
                <a:schemeClr val="tx1"/>
              </a:solidFill>
            </a:endParaRPr>
          </a:p>
        </p:txBody>
      </p:sp>
      <p:sp>
        <p:nvSpPr>
          <p:cNvPr id="71" name="Shape: First position"/>
          <p:cNvSpPr/>
          <p:nvPr/>
        </p:nvSpPr>
        <p:spPr>
          <a:xfrm>
            <a:off x="504540" y="1776057"/>
            <a:ext cx="5603184" cy="5539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family </a:t>
            </a:r>
            <a:r>
              <a:rPr lang="en-NZ" dirty="0" err="1">
                <a:solidFill>
                  <a:schemeClr val="tx1"/>
                </a:solidFill>
              </a:rPr>
              <a:t>whānau</a:t>
            </a:r>
            <a:r>
              <a:rPr lang="en-NZ" dirty="0">
                <a:solidFill>
                  <a:schemeClr val="tx1"/>
                </a:solidFill>
              </a:rPr>
              <a:t> members hear their prayers and bring them to God.</a:t>
            </a:r>
            <a:endParaRPr lang="en-AU" dirty="0">
              <a:solidFill>
                <a:schemeClr val="tx1"/>
              </a:solidFill>
            </a:endParaRPr>
          </a:p>
        </p:txBody>
      </p:sp>
      <p:sp>
        <p:nvSpPr>
          <p:cNvPr id="12" name="TextBox: Sentence third part"/>
          <p:cNvSpPr txBox="1"/>
          <p:nvPr/>
        </p:nvSpPr>
        <p:spPr>
          <a:xfrm>
            <a:off x="71021" y="3113141"/>
            <a:ext cx="7713101"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NZ" dirty="0"/>
              <a:t>All people who are in heaven are saints even if they have not been canonised </a:t>
            </a:r>
            <a:endParaRPr lang="en-AU" dirty="0"/>
          </a:p>
        </p:txBody>
      </p:sp>
      <p:sp>
        <p:nvSpPr>
          <p:cNvPr id="9" name="TextBox: Sentence second part"/>
          <p:cNvSpPr txBox="1"/>
          <p:nvPr/>
        </p:nvSpPr>
        <p:spPr>
          <a:xfrm>
            <a:off x="71019" y="2443629"/>
            <a:ext cx="7713103"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dirty="0"/>
              <a:t>The saints in heaven have achieved their sainthood and are now cheering on</a:t>
            </a:r>
            <a:endParaRPr lang="en-AU" dirty="0"/>
          </a:p>
        </p:txBody>
      </p:sp>
      <p:sp>
        <p:nvSpPr>
          <p:cNvPr id="2" name="Textbox: Sentence first part"/>
          <p:cNvSpPr txBox="1"/>
          <p:nvPr/>
        </p:nvSpPr>
        <p:spPr>
          <a:xfrm>
            <a:off x="71020" y="1188518"/>
            <a:ext cx="6949072" cy="553998"/>
          </a:xfrm>
          <a:prstGeom prst="rect">
            <a:avLst/>
          </a:prstGeom>
          <a:noFill/>
        </p:spPr>
        <p:txBody>
          <a:bodyPr wrap="square" lIns="0" tIns="0" rIns="0" bIns="0" rtlCol="0">
            <a:spAutoFit/>
          </a:bodyPr>
          <a:lstStyle/>
          <a:p>
            <a:pPr marL="457200" indent="-457200">
              <a:buFont typeface="+mj-lt"/>
              <a:buAutoNum type="arabicParenR" startAt="4"/>
            </a:pPr>
            <a:r>
              <a:rPr lang="en-NZ" dirty="0"/>
              <a:t>People living on earth believe all the saints in heaven</a:t>
            </a:r>
            <a:br>
              <a:rPr lang="en-NZ" dirty="0"/>
            </a:br>
            <a:r>
              <a:rPr lang="en-NZ" dirty="0"/>
              <a:t> including their </a:t>
            </a:r>
            <a:endParaRPr lang="en-AU"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37337" y="4912668"/>
            <a:ext cx="526939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20" name="Image" descr="Related image">
            <a:extLst>
              <a:ext uri="{FF2B5EF4-FFF2-40B4-BE49-F238E27FC236}">
                <a16:creationId xmlns:a16="http://schemas.microsoft.com/office/drawing/2014/main" id="{914ECCAC-2B01-43A1-948D-D25EA51A9C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82153" y="1181844"/>
            <a:ext cx="2403231" cy="1148211"/>
          </a:xfrm>
          <a:prstGeom prst="rect">
            <a:avLst/>
          </a:prstGeom>
          <a:noFill/>
          <a:ln>
            <a:noFill/>
          </a:ln>
        </p:spPr>
      </p:pic>
    </p:spTree>
    <p:extLst>
      <p:ext uri="{BB962C8B-B14F-4D97-AF65-F5344CB8AC3E}">
        <p14:creationId xmlns:p14="http://schemas.microsoft.com/office/powerpoint/2010/main" val="222173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8"/>
            <a:ext cx="9144000" cy="646331"/>
          </a:xfrm>
          <a:prstGeom prst="rect">
            <a:avLst/>
          </a:prstGeom>
          <a:noFill/>
        </p:spPr>
        <p:txBody>
          <a:bodyPr wrap="square" rtlCol="0">
            <a:spAutoFit/>
          </a:bodyPr>
          <a:lstStyle/>
          <a:p>
            <a:pPr algn="ctr"/>
            <a:r>
              <a:rPr lang="en-NZ" sz="3600" b="1" dirty="0"/>
              <a:t>The Feast of All Saints</a:t>
            </a:r>
            <a:endParaRPr lang="en-GB" sz="36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957534" y="4912668"/>
            <a:ext cx="27366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 name="Textbox">
            <a:extLst>
              <a:ext uri="{FF2B5EF4-FFF2-40B4-BE49-F238E27FC236}">
                <a16:creationId xmlns:a16="http://schemas.microsoft.com/office/drawing/2014/main" id="{0EE3903D-31F8-430D-9A01-18AFABCB2F67}"/>
              </a:ext>
            </a:extLst>
          </p:cNvPr>
          <p:cNvSpPr/>
          <p:nvPr/>
        </p:nvSpPr>
        <p:spPr>
          <a:xfrm>
            <a:off x="-46893" y="536691"/>
            <a:ext cx="9237785" cy="4255524"/>
          </a:xfrm>
          <a:prstGeom prst="rect">
            <a:avLst/>
          </a:prstGeom>
        </p:spPr>
        <p:txBody>
          <a:bodyPr wrap="square">
            <a:spAutoFit/>
          </a:bodyPr>
          <a:lstStyle/>
          <a:p>
            <a:pPr>
              <a:lnSpc>
                <a:spcPct val="115000"/>
              </a:lnSpc>
              <a:spcAft>
                <a:spcPts val="1000"/>
              </a:spcAft>
            </a:pPr>
            <a:r>
              <a:rPr lang="en-NZ" sz="200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 DIY ideas for the Feast of All Saints:</a:t>
            </a:r>
            <a:endParaRPr lang="en-NZ" sz="1200" b="1"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Name 3 saints in heaven who are canonised</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and 3 saints who are not canonised.</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Guess how many saints there are in heaven.</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Make and share a Post it board with the names of all</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the saints you know – </a:t>
            </a:r>
            <a:r>
              <a:rPr lang="en-NZ" sz="1600" b="1" dirty="0">
                <a:latin typeface="Calibri" panose="020F0502020204030204" pitchFamily="34" charset="0"/>
                <a:ea typeface="Calibri" panose="020F0502020204030204" pitchFamily="34" charset="0"/>
                <a:cs typeface="Times New Roman" panose="02020603050405020304" pitchFamily="18" charset="0"/>
              </a:rPr>
              <a:t>CELEBRATING ALL SAINTS. </a:t>
            </a:r>
            <a:r>
              <a:rPr lang="en-NZ" sz="1600" dirty="0">
                <a:latin typeface="Calibri" panose="020F0502020204030204" pitchFamily="34" charset="0"/>
                <a:ea typeface="Calibri" panose="020F0502020204030204" pitchFamily="34" charset="0"/>
                <a:cs typeface="Times New Roman" panose="02020603050405020304" pitchFamily="18" charset="0"/>
              </a:rPr>
              <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Make the names into a Litany of the Saints to pray and share in November.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A SAINT’S STORY IN A MINIUTE </a:t>
            </a:r>
            <a:r>
              <a:rPr lang="en-NZ" sz="1600" dirty="0">
                <a:latin typeface="Calibri" panose="020F0502020204030204" pitchFamily="34" charset="0"/>
                <a:ea typeface="Calibri" panose="020F0502020204030204" pitchFamily="34" charset="0"/>
                <a:cs typeface="Times New Roman" panose="02020603050405020304" pitchFamily="18" charset="0"/>
              </a:rPr>
              <a:t>- Choose a saint, research their story and share it with your class</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in one minute.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SAINT’S SYMBOL GUESSING GAME </a:t>
            </a:r>
            <a:r>
              <a:rPr lang="en-NZ" sz="1600" dirty="0">
                <a:latin typeface="Calibri" panose="020F0502020204030204" pitchFamily="34" charset="0"/>
                <a:ea typeface="Calibri" panose="020F0502020204030204" pitchFamily="34" charset="0"/>
                <a:cs typeface="Times New Roman" panose="02020603050405020304" pitchFamily="18" charset="0"/>
              </a:rPr>
              <a:t>- draw or make a symbol of a saint you know about. </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Let your class guess which saint it symbolises – explain why this symbol is appropriate.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Make up an </a:t>
            </a:r>
            <a:r>
              <a:rPr lang="en-NZ" sz="1600" b="1" dirty="0">
                <a:latin typeface="Calibri" panose="020F0502020204030204" pitchFamily="34" charset="0"/>
                <a:ea typeface="Calibri" panose="020F0502020204030204" pitchFamily="34" charset="0"/>
                <a:cs typeface="Times New Roman" panose="02020603050405020304" pitchFamily="18" charset="0"/>
              </a:rPr>
              <a:t>ALL SAINTS DAY RAP </a:t>
            </a:r>
            <a:r>
              <a:rPr lang="en-NZ" sz="1600" dirty="0">
                <a:latin typeface="Calibri" panose="020F0502020204030204" pitchFamily="34" charset="0"/>
                <a:ea typeface="Calibri" panose="020F0502020204030204" pitchFamily="34" charset="0"/>
                <a:cs typeface="Times New Roman" panose="02020603050405020304" pitchFamily="18" charset="0"/>
              </a:rPr>
              <a:t>– teach it to younger classes, record it and put the clip on the school website.</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Plan a class celebration for </a:t>
            </a:r>
            <a:r>
              <a:rPr lang="en-NZ" sz="1600" b="1" dirty="0">
                <a:latin typeface="Calibri" panose="020F0502020204030204" pitchFamily="34" charset="0"/>
                <a:ea typeface="Calibri" panose="020F0502020204030204" pitchFamily="34" charset="0"/>
                <a:cs typeface="Times New Roman" panose="02020603050405020304" pitchFamily="18" charset="0"/>
              </a:rPr>
              <a:t>ALL SAINTS DAY </a:t>
            </a:r>
            <a:r>
              <a:rPr lang="en-NZ" sz="1600" dirty="0">
                <a:latin typeface="Calibri" panose="020F0502020204030204" pitchFamily="34" charset="0"/>
                <a:ea typeface="Calibri" panose="020F0502020204030204" pitchFamily="34" charset="0"/>
                <a:cs typeface="Times New Roman" panose="02020603050405020304" pitchFamily="18" charset="0"/>
              </a:rPr>
              <a:t>and invite people to come.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 descr="Image result for All Saints Day">
            <a:extLst>
              <a:ext uri="{FF2B5EF4-FFF2-40B4-BE49-F238E27FC236}">
                <a16:creationId xmlns:a16="http://schemas.microsoft.com/office/drawing/2014/main" id="{7F95CE70-6428-4936-B0BA-71C0FE121606}"/>
              </a:ext>
            </a:extLst>
          </p:cNvPr>
          <p:cNvPicPr/>
          <p:nvPr/>
        </p:nvPicPr>
        <p:blipFill rotWithShape="1">
          <a:blip r:embed="rId4" cstate="print">
            <a:extLst>
              <a:ext uri="{28A0092B-C50C-407E-A947-70E740481C1C}">
                <a14:useLocalDpi xmlns:a14="http://schemas.microsoft.com/office/drawing/2010/main" val="0"/>
              </a:ext>
            </a:extLst>
          </a:blip>
          <a:srcRect b="16138"/>
          <a:stretch/>
        </p:blipFill>
        <p:spPr bwMode="auto">
          <a:xfrm>
            <a:off x="4911968" y="628603"/>
            <a:ext cx="4088031" cy="17995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286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206075"/>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249824"/>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78866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06075"/>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Create an image or symbol of the Communion of Saints and put yourself in it.</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29076"/>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How can people on earth honour the saints and make use of them?</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What are the benefits of having ALL SAINTS DAY in the Liturgical Calendar?</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0607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224982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16" name="Image" descr="Related image">
            <a:extLst>
              <a:ext uri="{FF2B5EF4-FFF2-40B4-BE49-F238E27FC236}">
                <a16:creationId xmlns:a16="http://schemas.microsoft.com/office/drawing/2014/main" id="{3D7B62B7-33DF-4571-B9DC-C8380157E4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573" y="88805"/>
            <a:ext cx="1502884" cy="1128119"/>
          </a:xfrm>
          <a:prstGeom prst="rect">
            <a:avLst/>
          </a:prstGeom>
          <a:noFill/>
          <a:ln>
            <a:noFill/>
          </a:ln>
        </p:spPr>
      </p:pic>
    </p:spTree>
    <p:extLst>
      <p:ext uri="{BB962C8B-B14F-4D97-AF65-F5344CB8AC3E}">
        <p14:creationId xmlns:p14="http://schemas.microsoft.com/office/powerpoint/2010/main" val="246636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527404"/>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571153"/>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113013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527404"/>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550405"/>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 in this resource?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234836" cy="1200329"/>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Make SAINTS ARE … posters to help others to understand how lucky we are to have Saints in our Church.</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527405"/>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8" name="Shape: Number 2"/>
          <p:cNvSpPr txBox="1"/>
          <p:nvPr/>
        </p:nvSpPr>
        <p:spPr>
          <a:xfrm>
            <a:off x="65300" y="2571153"/>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Image" descr="Related image">
            <a:extLst>
              <a:ext uri="{FF2B5EF4-FFF2-40B4-BE49-F238E27FC236}">
                <a16:creationId xmlns:a16="http://schemas.microsoft.com/office/drawing/2014/main" id="{6166CC7B-257E-4CEA-9B57-6A071D5D8A2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573" y="88805"/>
            <a:ext cx="1502884" cy="1128119"/>
          </a:xfrm>
          <a:prstGeom prst="rect">
            <a:avLst/>
          </a:prstGeom>
          <a:noFill/>
          <a:ln>
            <a:noFill/>
          </a:ln>
        </p:spPr>
      </p:pic>
    </p:spTree>
    <p:extLst>
      <p:ext uri="{BB962C8B-B14F-4D97-AF65-F5344CB8AC3E}">
        <p14:creationId xmlns:p14="http://schemas.microsoft.com/office/powerpoint/2010/main" val="2757988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flective Music - All Saints (3.5&amp;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9206" y="60562"/>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descr="C:\Users\a.kennedy\Pictures\St Josephs DUNEDIN\20160916_113035.jpg">
            <a:extLst>
              <a:ext uri="{FF2B5EF4-FFF2-40B4-BE49-F238E27FC236}">
                <a16:creationId xmlns:a16="http://schemas.microsoft.com/office/drawing/2014/main" id="{2CC5030D-1A1F-49D2-944F-BEC16B4B09E7}"/>
              </a:ext>
            </a:extLst>
          </p:cNvPr>
          <p:cNvPicPr/>
          <p:nvPr/>
        </p:nvPicPr>
        <p:blipFill rotWithShape="1">
          <a:blip r:embed="rId6" cstate="print">
            <a:extLst>
              <a:ext uri="{28A0092B-C50C-407E-A947-70E740481C1C}">
                <a14:useLocalDpi xmlns:a14="http://schemas.microsoft.com/office/drawing/2010/main" val="0"/>
              </a:ext>
            </a:extLst>
          </a:blip>
          <a:srcRect l="6577" t="6112"/>
          <a:stretch/>
        </p:blipFill>
        <p:spPr bwMode="auto">
          <a:xfrm>
            <a:off x="1305373" y="703385"/>
            <a:ext cx="6533253" cy="3692769"/>
          </a:xfrm>
          <a:prstGeom prst="rect">
            <a:avLst/>
          </a:prstGeom>
          <a:noFill/>
          <a:ln>
            <a:noFill/>
          </a:ln>
          <a:effectLst>
            <a:softEdge rad="127000"/>
          </a:effectLst>
          <a:extLst>
            <a:ext uri="{53640926-AAD7-44D8-BBD7-CCE9431645EC}">
              <a14:shadowObscured xmlns:a14="http://schemas.microsoft.com/office/drawing/2010/main"/>
            </a:ext>
          </a:extLst>
        </p:spPr>
      </p:pic>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5"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7"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4" grpId="0"/>
      <p:bldP spid="14" grpId="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Title"/>
          <p:cNvSpPr txBox="1"/>
          <p:nvPr/>
        </p:nvSpPr>
        <p:spPr>
          <a:xfrm>
            <a:off x="0" y="-17728"/>
            <a:ext cx="9144000" cy="646331"/>
          </a:xfrm>
          <a:prstGeom prst="rect">
            <a:avLst/>
          </a:prstGeom>
          <a:noFill/>
        </p:spPr>
        <p:txBody>
          <a:bodyPr wrap="square" rtlCol="0">
            <a:spAutoFit/>
          </a:bodyPr>
          <a:lstStyle/>
          <a:p>
            <a:pPr algn="ctr"/>
            <a:r>
              <a:rPr lang="en-NZ" sz="3600" b="1" dirty="0"/>
              <a:t>The Feast of All Saints</a:t>
            </a:r>
            <a:endParaRPr lang="en-GB" sz="36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2" name="Textbox">
            <a:extLst>
              <a:ext uri="{FF2B5EF4-FFF2-40B4-BE49-F238E27FC236}">
                <a16:creationId xmlns:a16="http://schemas.microsoft.com/office/drawing/2014/main" id="{0EE3903D-31F8-430D-9A01-18AFABCB2F67}"/>
              </a:ext>
            </a:extLst>
          </p:cNvPr>
          <p:cNvSpPr/>
          <p:nvPr/>
        </p:nvSpPr>
        <p:spPr>
          <a:xfrm>
            <a:off x="-46893" y="536691"/>
            <a:ext cx="9237785" cy="4255524"/>
          </a:xfrm>
          <a:prstGeom prst="rect">
            <a:avLst/>
          </a:prstGeom>
        </p:spPr>
        <p:txBody>
          <a:bodyPr wrap="square">
            <a:spAutoFit/>
          </a:bodyPr>
          <a:lstStyle/>
          <a:p>
            <a:pPr>
              <a:lnSpc>
                <a:spcPct val="115000"/>
              </a:lnSpc>
              <a:spcAft>
                <a:spcPts val="1000"/>
              </a:spcAft>
            </a:pPr>
            <a:r>
              <a:rPr lang="en-NZ" sz="2000" b="1" u="sng" dirty="0">
                <a:latin typeface="Calibri" panose="020F0502020204030204" pitchFamily="34" charset="0"/>
                <a:ea typeface="Calibri" panose="020F0502020204030204" pitchFamily="34" charset="0"/>
                <a:cs typeface="Times New Roman" panose="02020603050405020304" pitchFamily="18" charset="0"/>
              </a:rPr>
              <a:t>Some DIY ideas for the Feast of All Saints:</a:t>
            </a:r>
            <a:endParaRPr lang="en-NZ" sz="1200" b="1"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Name 3 saints in heaven who are canonised</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and 3 saints who are not canonised.</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Guess how many saints there are in heaven.</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Make and share a Post it board with the names of all</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the saints you know – </a:t>
            </a:r>
            <a:r>
              <a:rPr lang="en-NZ" sz="1600" b="1" dirty="0">
                <a:latin typeface="Calibri" panose="020F0502020204030204" pitchFamily="34" charset="0"/>
                <a:ea typeface="Calibri" panose="020F0502020204030204" pitchFamily="34" charset="0"/>
                <a:cs typeface="Times New Roman" panose="02020603050405020304" pitchFamily="18" charset="0"/>
              </a:rPr>
              <a:t>CELEBRATING ALL SAINTS. </a:t>
            </a:r>
            <a:r>
              <a:rPr lang="en-NZ" sz="1600" dirty="0">
                <a:latin typeface="Calibri" panose="020F0502020204030204" pitchFamily="34" charset="0"/>
                <a:ea typeface="Calibri" panose="020F0502020204030204" pitchFamily="34" charset="0"/>
                <a:cs typeface="Times New Roman" panose="02020603050405020304" pitchFamily="18" charset="0"/>
              </a:rPr>
              <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Make the names into a Litany of the Saints to pray and share in November.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A SAINT’S STORY IN A MINIUTE </a:t>
            </a:r>
            <a:r>
              <a:rPr lang="en-NZ" sz="1600" dirty="0">
                <a:latin typeface="Calibri" panose="020F0502020204030204" pitchFamily="34" charset="0"/>
                <a:ea typeface="Calibri" panose="020F0502020204030204" pitchFamily="34" charset="0"/>
                <a:cs typeface="Times New Roman" panose="02020603050405020304" pitchFamily="18" charset="0"/>
              </a:rPr>
              <a:t>- Choose a saint, research their story and share it with your class</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in one minute.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SAINT’S SYMBOL GUESSING GAME </a:t>
            </a:r>
            <a:r>
              <a:rPr lang="en-NZ" sz="1600" dirty="0">
                <a:latin typeface="Calibri" panose="020F0502020204030204" pitchFamily="34" charset="0"/>
                <a:ea typeface="Calibri" panose="020F0502020204030204" pitchFamily="34" charset="0"/>
                <a:cs typeface="Times New Roman" panose="02020603050405020304" pitchFamily="18" charset="0"/>
              </a:rPr>
              <a:t>- draw or make a symbol of a saint you know about. </a:t>
            </a:r>
            <a:br>
              <a:rPr lang="en-NZ" sz="1600" dirty="0">
                <a:latin typeface="Calibri" panose="020F0502020204030204" pitchFamily="34" charset="0"/>
                <a:ea typeface="Calibri" panose="020F0502020204030204" pitchFamily="34" charset="0"/>
                <a:cs typeface="Times New Roman" panose="02020603050405020304" pitchFamily="18" charset="0"/>
              </a:rPr>
            </a:br>
            <a:r>
              <a:rPr lang="en-NZ" sz="1600" dirty="0">
                <a:latin typeface="Calibri" panose="020F0502020204030204" pitchFamily="34" charset="0"/>
                <a:ea typeface="Calibri" panose="020F0502020204030204" pitchFamily="34" charset="0"/>
                <a:cs typeface="Times New Roman" panose="02020603050405020304" pitchFamily="18" charset="0"/>
              </a:rPr>
              <a:t>Let your class guess which saint it symbolises – explain why this symbol is appropriate.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Make up an </a:t>
            </a:r>
            <a:r>
              <a:rPr lang="en-NZ" sz="1600" b="1" dirty="0">
                <a:latin typeface="Calibri" panose="020F0502020204030204" pitchFamily="34" charset="0"/>
                <a:ea typeface="Calibri" panose="020F0502020204030204" pitchFamily="34" charset="0"/>
                <a:cs typeface="Times New Roman" panose="02020603050405020304" pitchFamily="18" charset="0"/>
              </a:rPr>
              <a:t>ALL SAINTS DAY RAP </a:t>
            </a:r>
            <a:r>
              <a:rPr lang="en-NZ" sz="1600" dirty="0">
                <a:latin typeface="Calibri" panose="020F0502020204030204" pitchFamily="34" charset="0"/>
                <a:ea typeface="Calibri" panose="020F0502020204030204" pitchFamily="34" charset="0"/>
                <a:cs typeface="Times New Roman" panose="02020603050405020304" pitchFamily="18" charset="0"/>
              </a:rPr>
              <a:t>– teach it to younger classes, record it and put the clip on the school website.</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dirty="0">
                <a:latin typeface="Calibri" panose="020F0502020204030204" pitchFamily="34" charset="0"/>
                <a:ea typeface="Calibri" panose="020F0502020204030204" pitchFamily="34" charset="0"/>
                <a:cs typeface="Times New Roman" panose="02020603050405020304" pitchFamily="18" charset="0"/>
              </a:rPr>
              <a:t>Plan a class celebration for </a:t>
            </a:r>
            <a:r>
              <a:rPr lang="en-NZ" sz="1600" b="1" dirty="0">
                <a:latin typeface="Calibri" panose="020F0502020204030204" pitchFamily="34" charset="0"/>
                <a:ea typeface="Calibri" panose="020F0502020204030204" pitchFamily="34" charset="0"/>
                <a:cs typeface="Times New Roman" panose="02020603050405020304" pitchFamily="18" charset="0"/>
              </a:rPr>
              <a:t>ALL SAINTS DAY </a:t>
            </a:r>
            <a:r>
              <a:rPr lang="en-NZ" sz="1600" dirty="0">
                <a:latin typeface="Calibri" panose="020F0502020204030204" pitchFamily="34" charset="0"/>
                <a:ea typeface="Calibri" panose="020F0502020204030204" pitchFamily="34" charset="0"/>
                <a:cs typeface="Times New Roman" panose="02020603050405020304" pitchFamily="18" charset="0"/>
              </a:rPr>
              <a:t>and invite people to come.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 descr="Image result for All Saints Day">
            <a:extLst>
              <a:ext uri="{FF2B5EF4-FFF2-40B4-BE49-F238E27FC236}">
                <a16:creationId xmlns:a16="http://schemas.microsoft.com/office/drawing/2014/main" id="{7F95CE70-6428-4936-B0BA-71C0FE121606}"/>
              </a:ext>
            </a:extLst>
          </p:cNvPr>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6138"/>
          <a:stretch/>
        </p:blipFill>
        <p:spPr bwMode="auto">
          <a:xfrm>
            <a:off x="4911968" y="628603"/>
            <a:ext cx="4088031" cy="1799548"/>
          </a:xfrm>
          <a:prstGeom prst="rect">
            <a:avLst/>
          </a:prstGeom>
          <a:noFill/>
          <a:ln>
            <a:noFill/>
          </a:ln>
          <a:extLst>
            <a:ext uri="{53640926-AAD7-44D8-BBD7-CCE9431645EC}">
              <a14:shadowObscured xmlns:a14="http://schemas.microsoft.com/office/drawing/2010/main"/>
            </a:ext>
          </a:extLst>
        </p:spPr>
      </p:pic>
      <p:sp>
        <p:nvSpPr>
          <p:cNvPr id="10" name="Action Button: Up">
            <a:hlinkClick r:id="rId5" action="ppaction://hlinksldjump" highlightClick="1"/>
            <a:extLst>
              <a:ext uri="{FF2B5EF4-FFF2-40B4-BE49-F238E27FC236}">
                <a16:creationId xmlns:a16="http://schemas.microsoft.com/office/drawing/2014/main" id="{6A8D4807-432C-4153-B0D2-A023390511BE}"/>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a:extLst>
              <a:ext uri="{FF2B5EF4-FFF2-40B4-BE49-F238E27FC236}">
                <a16:creationId xmlns:a16="http://schemas.microsoft.com/office/drawing/2014/main" id="{A0D49712-56B4-471E-B03E-A27F65FFC455}"/>
              </a:ext>
            </a:extLst>
          </p:cNvPr>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TextBox: Worksheet Indication">
            <a:extLst>
              <a:ext uri="{FF2B5EF4-FFF2-40B4-BE49-F238E27FC236}">
                <a16:creationId xmlns:a16="http://schemas.microsoft.com/office/drawing/2014/main" id="{C54845E4-7F46-40E9-9943-B0F15F87BC62}"/>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3" name="TextBox: Date">
            <a:extLst>
              <a:ext uri="{FF2B5EF4-FFF2-40B4-BE49-F238E27FC236}">
                <a16:creationId xmlns:a16="http://schemas.microsoft.com/office/drawing/2014/main" id="{C3A1197B-7A91-489F-B68F-8D48E4DE67C8}"/>
              </a:ext>
            </a:extLst>
          </p:cNvPr>
          <p:cNvSpPr txBox="1"/>
          <p:nvPr/>
        </p:nvSpPr>
        <p:spPr>
          <a:xfrm>
            <a:off x="6249149" y="4444946"/>
            <a:ext cx="1711494" cy="338554"/>
          </a:xfrm>
          <a:prstGeom prst="rect">
            <a:avLst/>
          </a:prstGeom>
          <a:noFill/>
        </p:spPr>
        <p:txBody>
          <a:bodyPr wrap="none" rtlCol="0">
            <a:spAutoFit/>
          </a:bodyPr>
          <a:lstStyle/>
          <a:p>
            <a:r>
              <a:rPr lang="en-NZ" sz="1600" b="1" dirty="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14" name="TextBox: Name">
            <a:extLst>
              <a:ext uri="{FF2B5EF4-FFF2-40B4-BE49-F238E27FC236}">
                <a16:creationId xmlns:a16="http://schemas.microsoft.com/office/drawing/2014/main" id="{9BB0CF29-5B1A-4F7C-955C-9F1C56E514B2}"/>
              </a:ext>
            </a:extLst>
          </p:cNvPr>
          <p:cNvSpPr txBox="1"/>
          <p:nvPr/>
        </p:nvSpPr>
        <p:spPr>
          <a:xfrm>
            <a:off x="6105365" y="4192035"/>
            <a:ext cx="3190297" cy="338554"/>
          </a:xfrm>
          <a:prstGeom prst="rect">
            <a:avLst/>
          </a:prstGeom>
          <a:noFill/>
        </p:spPr>
        <p:txBody>
          <a:bodyPr wrap="none" rtlCol="0">
            <a:spAutoFit/>
          </a:bodyPr>
          <a:lstStyle/>
          <a:p>
            <a:r>
              <a:rPr lang="en-NZ" sz="1600" b="1" dirty="0">
                <a:latin typeface="Segoe UI" pitchFamily="34" charset="0"/>
                <a:ea typeface="Segoe UI" pitchFamily="34" charset="0"/>
                <a:cs typeface="Segoe UI" pitchFamily="34" charset="0"/>
              </a:rPr>
              <a:t>Name:___________________________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07959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S-10</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2" name="Textbox: Line 4"/>
          <p:cNvSpPr txBox="1"/>
          <p:nvPr/>
        </p:nvSpPr>
        <p:spPr>
          <a:xfrm>
            <a:off x="4" y="3501945"/>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5)	Which activity do you think helped you to learn best in this resource?</a:t>
            </a:r>
          </a:p>
        </p:txBody>
      </p:sp>
      <p:sp>
        <p:nvSpPr>
          <p:cNvPr id="53" name="Textbox: Line 3"/>
          <p:cNvSpPr txBox="1"/>
          <p:nvPr/>
        </p:nvSpPr>
        <p:spPr>
          <a:xfrm>
            <a:off x="0" y="2374407"/>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3)	Create an image or symbol of the Communion of Saints and put yourself in it.</a:t>
            </a:r>
            <a:endParaRPr lang="en-GB" sz="1200" dirty="0">
              <a:latin typeface="Segoe UI" pitchFamily="34" charset="0"/>
              <a:ea typeface="Segoe UI" pitchFamily="34" charset="0"/>
              <a:cs typeface="Segoe UI" pitchFamily="34" charset="0"/>
            </a:endParaRPr>
          </a:p>
        </p:txBody>
      </p:sp>
      <p:sp>
        <p:nvSpPr>
          <p:cNvPr id="54" name="Textbox: Line 2"/>
          <p:cNvSpPr txBox="1"/>
          <p:nvPr/>
        </p:nvSpPr>
        <p:spPr>
          <a:xfrm>
            <a:off x="3" y="1810638"/>
            <a:ext cx="7806486"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2)	How can people on earth honour the saints and make use of them?</a:t>
            </a:r>
          </a:p>
        </p:txBody>
      </p:sp>
      <p:sp>
        <p:nvSpPr>
          <p:cNvPr id="55" name="Textbox: Line 1"/>
          <p:cNvSpPr txBox="1"/>
          <p:nvPr/>
        </p:nvSpPr>
        <p:spPr>
          <a:xfrm>
            <a:off x="4" y="1246869"/>
            <a:ext cx="8127038"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1)	What are the benefits of having ALL SAINTS DAY in the Liturgical Calendar?</a:t>
            </a:r>
          </a:p>
        </p:txBody>
      </p:sp>
      <p:sp>
        <p:nvSpPr>
          <p:cNvPr id="64" name="Textbox: Line 2"/>
          <p:cNvSpPr txBox="1"/>
          <p:nvPr/>
        </p:nvSpPr>
        <p:spPr>
          <a:xfrm>
            <a:off x="2" y="4065715"/>
            <a:ext cx="823483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6)	Questions I would like to ask about the topics in this resource are …</a:t>
            </a:r>
            <a:endParaRPr lang="en-GB" sz="1200" dirty="0">
              <a:latin typeface="Segoe UI" pitchFamily="34" charset="0"/>
              <a:ea typeface="Segoe UI" pitchFamily="34" charset="0"/>
              <a:cs typeface="Segoe UI" pitchFamily="34" charset="0"/>
            </a:endParaRPr>
          </a:p>
        </p:txBody>
      </p:sp>
      <p:sp>
        <p:nvSpPr>
          <p:cNvPr id="65" name="Textbox: Line 1"/>
          <p:cNvSpPr txBox="1"/>
          <p:nvPr/>
        </p:nvSpPr>
        <p:spPr>
          <a:xfrm>
            <a:off x="4" y="2938176"/>
            <a:ext cx="8558838"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4)	Make SAINTS ARE … posters to help others to understand how lucky we are to have Saints in our Church.</a:t>
            </a:r>
          </a:p>
        </p:txBody>
      </p:sp>
      <p:pic>
        <p:nvPicPr>
          <p:cNvPr id="16" name="Image" descr="Related image">
            <a:extLst>
              <a:ext uri="{FF2B5EF4-FFF2-40B4-BE49-F238E27FC236}">
                <a16:creationId xmlns:a16="http://schemas.microsoft.com/office/drawing/2014/main" id="{D94D7265-FFA5-4BCD-9411-582E42ACD7E8}"/>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27573" y="88805"/>
            <a:ext cx="1502884" cy="1128119"/>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782354"/>
            <a:ext cx="8090842" cy="12701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0361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709279"/>
            <a:ext cx="8090839" cy="1384995"/>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recognise that the saints in heaven are united to the members of the Church who are on earth and pray for them.</a:t>
            </a: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identify the saints as members of the Church who are in heaven</a:t>
            </a:r>
          </a:p>
        </p:txBody>
      </p:sp>
      <p:sp>
        <p:nvSpPr>
          <p:cNvPr id="28" name="Shape: Number 2"/>
          <p:cNvSpPr txBox="1"/>
          <p:nvPr/>
        </p:nvSpPr>
        <p:spPr>
          <a:xfrm>
            <a:off x="389299" y="2710930"/>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18479" y="4958834"/>
            <a:ext cx="2307043" cy="3693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itchFamily="34" charset="0"/>
              </a:rPr>
              <a:t>Click in each caption space to reveal text.</a:t>
            </a: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17" name="Image" descr="Related image">
            <a:extLst>
              <a:ext uri="{FF2B5EF4-FFF2-40B4-BE49-F238E27FC236}">
                <a16:creationId xmlns:a16="http://schemas.microsoft.com/office/drawing/2014/main" id="{F64D7185-D5BC-400C-8C40-A96C781D22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212" y="537152"/>
            <a:ext cx="1559719" cy="1170781"/>
          </a:xfrm>
          <a:prstGeom prst="rect">
            <a:avLst/>
          </a:prstGeom>
          <a:noFill/>
          <a:ln>
            <a:noFill/>
          </a:ln>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Related image">
            <a:extLst>
              <a:ext uri="{FF2B5EF4-FFF2-40B4-BE49-F238E27FC236}">
                <a16:creationId xmlns:a16="http://schemas.microsoft.com/office/drawing/2014/main" id="{0ED748E4-C52C-4CE5-A310-EA23C99262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24125" y="1434147"/>
            <a:ext cx="4095750" cy="2275205"/>
          </a:xfrm>
          <a:prstGeom prst="rect">
            <a:avLst/>
          </a:prstGeom>
          <a:noFill/>
          <a:ln>
            <a:noFill/>
          </a:ln>
        </p:spPr>
      </p:pic>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657419">
            <a:off x="5551784" y="1410372"/>
            <a:ext cx="3529589" cy="37451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a:off x="5776919" y="2074732"/>
            <a:ext cx="2855729" cy="2462213"/>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There are saints in heaven who were children when they died and  who lived their lives as loving daughters and sons and as good friends, team members, classmates, dancers, singers, artists, runners, magicians, sports people and they  followed God’s call to be holy people in their families and communities in the world. </a:t>
            </a:r>
            <a:r>
              <a:rPr lang="en-NZ" sz="1400" b="1" dirty="0">
                <a:latin typeface="Segoe UI" pitchFamily="34" charset="0"/>
                <a:ea typeface="Segoe UI" pitchFamily="34" charset="0"/>
                <a:cs typeface="Segoe UI" pitchFamily="34" charset="0"/>
              </a:rPr>
              <a:t>Can you name some?</a:t>
            </a:r>
            <a:endParaRPr lang="en-GB" sz="1400" b="1"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51523">
            <a:off x="-93192" y="1343699"/>
            <a:ext cx="3579804" cy="3786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45392" y="1980872"/>
            <a:ext cx="2712844" cy="2677656"/>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There are thousands of canonised saints in heaven and billions who are not. All through these holy people’s ordinary lives they have taken part in the life of God as they loved and cared for others: mums and dads, grandmothers and grandfathers, aunties and uncles and faithful friends and neighbours.</a:t>
            </a:r>
            <a:br>
              <a:rPr lang="en-NZ" sz="1400"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Can you name some?</a:t>
            </a:r>
            <a:endParaRPr lang="en-GB" sz="1400" b="1" dirty="0">
              <a:latin typeface="Segoe UI" pitchFamily="34" charset="0"/>
              <a:ea typeface="Segoe UI" pitchFamily="34" charset="0"/>
              <a:cs typeface="Segoe UI" pitchFamily="34" charset="0"/>
            </a:endParaRPr>
          </a:p>
        </p:txBody>
      </p:sp>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818972" y="4768443"/>
            <a:ext cx="3506088" cy="369332"/>
          </a:xfrm>
          <a:prstGeom prst="rect">
            <a:avLst/>
          </a:prstGeom>
          <a:solidFill>
            <a:schemeClr val="bg1"/>
          </a:solid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 </a:t>
            </a:r>
            <a:br>
              <a:rPr lang="en-GB" sz="900" dirty="0">
                <a:latin typeface="Arial" pitchFamily="34" charset="0"/>
                <a:ea typeface="Segoe UI" pitchFamily="34" charset="0"/>
                <a:cs typeface="Arial" pitchFamily="34" charset="0"/>
              </a:rPr>
            </a:br>
            <a:r>
              <a:rPr lang="en-GB" sz="900" dirty="0">
                <a:latin typeface="Arial" pitchFamily="34" charset="0"/>
                <a:ea typeface="Segoe UI" pitchFamily="34" charset="0"/>
                <a:cs typeface="Arial" pitchFamily="34" charset="0"/>
              </a:rPr>
              <a:t>Click the video button to play the clip ‘</a:t>
            </a:r>
            <a:r>
              <a:rPr lang="en-NZ" sz="900" dirty="0"/>
              <a:t>How Do You Become A Saint’.</a:t>
            </a:r>
            <a:endParaRPr lang="en-GB" sz="900" dirty="0">
              <a:latin typeface="Arial" pitchFamily="34" charset="0"/>
              <a:ea typeface="Segoe UI" pitchFamily="34" charset="0"/>
              <a:cs typeface="Arial" pitchFamily="34" charset="0"/>
            </a:endParaRPr>
          </a:p>
        </p:txBody>
      </p:sp>
      <p:sp>
        <p:nvSpPr>
          <p:cNvPr id="25" name="Title"/>
          <p:cNvSpPr txBox="1"/>
          <p:nvPr/>
        </p:nvSpPr>
        <p:spPr>
          <a:xfrm>
            <a:off x="3557" y="3375"/>
            <a:ext cx="9144000" cy="954107"/>
          </a:xfrm>
          <a:prstGeom prst="rect">
            <a:avLst/>
          </a:prstGeom>
          <a:noFill/>
        </p:spPr>
        <p:txBody>
          <a:bodyPr wrap="square" rtlCol="0">
            <a:spAutoFit/>
          </a:bodyPr>
          <a:lstStyle/>
          <a:p>
            <a:pPr algn="ctr"/>
            <a:r>
              <a:rPr lang="en-NZ" sz="2800" b="1" dirty="0"/>
              <a:t>The Feast of All Saints celebrates the lives</a:t>
            </a:r>
            <a:br>
              <a:rPr lang="en-NZ" sz="2800" b="1" dirty="0"/>
            </a:br>
            <a:r>
              <a:rPr lang="en-NZ" sz="2800" b="1" dirty="0"/>
              <a:t>of all the members of the Church in heaven and on earth</a:t>
            </a:r>
            <a:endParaRPr lang="en-GB" sz="2800" b="1" dirty="0"/>
          </a:p>
        </p:txBody>
      </p:sp>
      <p:sp>
        <p:nvSpPr>
          <p:cNvPr id="14" name="Action Button: Video">
            <a:hlinkClick r:id="rId7" highlightClick="1"/>
            <a:extLst>
              <a:ext uri="{FF2B5EF4-FFF2-40B4-BE49-F238E27FC236}">
                <a16:creationId xmlns:a16="http://schemas.microsoft.com/office/drawing/2014/main" id="{7B0E5289-E7BE-4ADE-8713-AC3F98053589}"/>
              </a:ext>
            </a:extLst>
          </p:cNvPr>
          <p:cNvSpPr/>
          <p:nvPr/>
        </p:nvSpPr>
        <p:spPr>
          <a:xfrm>
            <a:off x="7116492"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6531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196"/>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819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Related image">
            <a:extLst>
              <a:ext uri="{FF2B5EF4-FFF2-40B4-BE49-F238E27FC236}">
                <a16:creationId xmlns:a16="http://schemas.microsoft.com/office/drawing/2014/main" id="{0ED748E4-C52C-4CE5-A310-EA23C99262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24125" y="1434147"/>
            <a:ext cx="4095750" cy="2275205"/>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76835">
            <a:off x="5284113" y="995982"/>
            <a:ext cx="3894160" cy="41273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1261342">
            <a:off x="5731092" y="1654663"/>
            <a:ext cx="2791777" cy="2893100"/>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There are Saints living on earth too. They are people who share their energy, their gifts and their time to benefit others. They spread happiness and joy and kindness and love wherever they go. They are generous, compassionate friends of Jesus who help others to get to know him. These people are in our family </a:t>
            </a:r>
            <a:r>
              <a:rPr lang="en-NZ" sz="1400" dirty="0" err="1">
                <a:latin typeface="Segoe UI" pitchFamily="34" charset="0"/>
                <a:ea typeface="Segoe UI" pitchFamily="34" charset="0"/>
                <a:cs typeface="Segoe UI" pitchFamily="34" charset="0"/>
              </a:rPr>
              <a:t>whānau</a:t>
            </a:r>
            <a:r>
              <a:rPr lang="en-NZ" sz="1400" dirty="0">
                <a:latin typeface="Segoe UI" pitchFamily="34" charset="0"/>
                <a:ea typeface="Segoe UI" pitchFamily="34" charset="0"/>
                <a:cs typeface="Segoe UI" pitchFamily="34" charset="0"/>
              </a:rPr>
              <a:t>, our parish, our country and our world.</a:t>
            </a:r>
            <a:br>
              <a:rPr lang="en-NZ" sz="1400"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Can you name some? </a:t>
            </a:r>
            <a:endParaRPr lang="en-GB" sz="1400" b="1"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211443" y="1282541"/>
            <a:ext cx="3783456" cy="34810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92540" y="1824485"/>
            <a:ext cx="2863549" cy="2462213"/>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There are saints in heaven from every culture and period of history in the world, whose names are no longer known by people on earth and are known only to God. Some are from different religions and ways of living and God has brought them to heaven to be included forever in God’s glorious kingdom. </a:t>
            </a:r>
            <a:br>
              <a:rPr lang="en-NZ" sz="1400"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Can you name some?</a:t>
            </a:r>
            <a:endParaRPr lang="en-GB" sz="1400" b="1"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59673"/>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4729"/>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S-03B</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solid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954107"/>
          </a:xfrm>
          <a:prstGeom prst="rect">
            <a:avLst/>
          </a:prstGeom>
          <a:noFill/>
        </p:spPr>
        <p:txBody>
          <a:bodyPr wrap="square" rtlCol="0">
            <a:spAutoFit/>
          </a:bodyPr>
          <a:lstStyle/>
          <a:p>
            <a:pPr algn="ctr"/>
            <a:r>
              <a:rPr lang="en-NZ" sz="2800" b="1" dirty="0"/>
              <a:t>The Feast of All Saints celebrates the lives</a:t>
            </a:r>
            <a:br>
              <a:rPr lang="en-NZ" sz="2800" b="1" dirty="0"/>
            </a:br>
            <a:r>
              <a:rPr lang="en-NZ" sz="2800" b="1" dirty="0"/>
              <a:t>of all the members of the Church in heaven and on earth</a:t>
            </a:r>
            <a:endParaRPr lang="en-GB" sz="2800" b="1" dirty="0"/>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900" decel="100000" fill="hold"/>
                                        <p:tgtEl>
                                          <p:spTgt spid="2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2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Text Line 5">
            <a:extLst>
              <a:ext uri="{FF2B5EF4-FFF2-40B4-BE49-F238E27FC236}">
                <a16:creationId xmlns:a16="http://schemas.microsoft.com/office/drawing/2014/main" id="{F59A818C-3345-4793-AB17-3B52F612EF20}"/>
              </a:ext>
            </a:extLst>
          </p:cNvPr>
          <p:cNvSpPr/>
          <p:nvPr/>
        </p:nvSpPr>
        <p:spPr>
          <a:xfrm>
            <a:off x="-4" y="4310570"/>
            <a:ext cx="7488444" cy="425501"/>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sz="2000" b="1" dirty="0">
                <a:latin typeface="Calibri" panose="020F0502020204030204" pitchFamily="34" charset="0"/>
                <a:ea typeface="Calibri" panose="020F0502020204030204" pitchFamily="34" charset="0"/>
                <a:cs typeface="Times New Roman" panose="02020603050405020304" pitchFamily="18" charset="0"/>
              </a:rPr>
              <a:t>They live in hope that one day they will be with God in heaven.</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Text Line 4">
            <a:extLst>
              <a:ext uri="{FF2B5EF4-FFF2-40B4-BE49-F238E27FC236}">
                <a16:creationId xmlns:a16="http://schemas.microsoft.com/office/drawing/2014/main" id="{8D022428-87F1-4D1C-93E8-D51ECFF99CD7}"/>
              </a:ext>
            </a:extLst>
          </p:cNvPr>
          <p:cNvSpPr/>
          <p:nvPr/>
        </p:nvSpPr>
        <p:spPr>
          <a:xfrm>
            <a:off x="-4" y="3446963"/>
            <a:ext cx="8329041" cy="800219"/>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sz="2000" b="1" dirty="0">
                <a:latin typeface="Calibri" panose="020F0502020204030204" pitchFamily="34" charset="0"/>
                <a:ea typeface="Calibri" panose="020F0502020204030204" pitchFamily="34" charset="0"/>
                <a:cs typeface="Times New Roman" panose="02020603050405020304" pitchFamily="18" charset="0"/>
              </a:rPr>
              <a:t>They continue to love their family members who have died and they pray that they are with God</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Text Line 3">
            <a:extLst>
              <a:ext uri="{FF2B5EF4-FFF2-40B4-BE49-F238E27FC236}">
                <a16:creationId xmlns:a16="http://schemas.microsoft.com/office/drawing/2014/main" id="{9CC2C898-D07D-49AC-9879-9C08EE36393E}"/>
              </a:ext>
            </a:extLst>
          </p:cNvPr>
          <p:cNvSpPr/>
          <p:nvPr/>
        </p:nvSpPr>
        <p:spPr>
          <a:xfrm>
            <a:off x="-4" y="2906619"/>
            <a:ext cx="4750750" cy="446276"/>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sz="2000" b="1" dirty="0">
                <a:latin typeface="Calibri" panose="020F0502020204030204" pitchFamily="34" charset="0"/>
                <a:ea typeface="Calibri" panose="020F0502020204030204" pitchFamily="34" charset="0"/>
                <a:cs typeface="Times New Roman" panose="02020603050405020304" pitchFamily="18" charset="0"/>
              </a:rPr>
              <a:t>They serve people who are poor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Text Line 2">
            <a:extLst>
              <a:ext uri="{FF2B5EF4-FFF2-40B4-BE49-F238E27FC236}">
                <a16:creationId xmlns:a16="http://schemas.microsoft.com/office/drawing/2014/main" id="{78C1C6C8-8A39-4EA4-B563-D7FAF3E51C03}"/>
              </a:ext>
            </a:extLst>
          </p:cNvPr>
          <p:cNvSpPr/>
          <p:nvPr/>
        </p:nvSpPr>
        <p:spPr>
          <a:xfrm>
            <a:off x="-4" y="2100256"/>
            <a:ext cx="6824248" cy="446276"/>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sz="2000" b="1" dirty="0">
                <a:latin typeface="Calibri" panose="020F0502020204030204" pitchFamily="34" charset="0"/>
                <a:ea typeface="Calibri" panose="020F0502020204030204" pitchFamily="34" charset="0"/>
                <a:cs typeface="Times New Roman" panose="02020603050405020304" pitchFamily="18" charset="0"/>
              </a:rPr>
              <a:t>They try to live as he did and they love and care for others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Text Line 1">
            <a:extLst>
              <a:ext uri="{FF2B5EF4-FFF2-40B4-BE49-F238E27FC236}">
                <a16:creationId xmlns:a16="http://schemas.microsoft.com/office/drawing/2014/main" id="{317FB1DB-355F-4544-BC8D-C505EAB2304F}"/>
              </a:ext>
            </a:extLst>
          </p:cNvPr>
          <p:cNvSpPr/>
          <p:nvPr/>
        </p:nvSpPr>
        <p:spPr>
          <a:xfrm>
            <a:off x="-4" y="1243879"/>
            <a:ext cx="7155201" cy="779444"/>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en-NZ" sz="2000" b="1" dirty="0">
                <a:latin typeface="Calibri" panose="020F0502020204030204" pitchFamily="34" charset="0"/>
                <a:ea typeface="Calibri" panose="020F0502020204030204" pitchFamily="34" charset="0"/>
                <a:cs typeface="Times New Roman" panose="02020603050405020304" pitchFamily="18" charset="0"/>
              </a:rPr>
              <a:t>They are people who are baptised faithful followers of Jesus who live holy lives</a:t>
            </a:r>
          </a:p>
        </p:txBody>
      </p:sp>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The People of God</a:t>
            </a:r>
            <a:br>
              <a:rPr lang="en-NZ" sz="3600" b="1" dirty="0"/>
            </a:br>
            <a:r>
              <a:rPr lang="en-NZ" sz="3600" b="1" dirty="0"/>
              <a:t>who are part of the Church on earth</a:t>
            </a:r>
            <a:endParaRPr lang="en-GB" sz="3600" b="1" dirty="0"/>
          </a:p>
        </p:txBody>
      </p:sp>
      <p:grpSp>
        <p:nvGrpSpPr>
          <p:cNvPr id="3" name="Shape: Slider"/>
          <p:cNvGrpSpPr/>
          <p:nvPr/>
        </p:nvGrpSpPr>
        <p:grpSpPr>
          <a:xfrm>
            <a:off x="2" y="1199408"/>
            <a:ext cx="9144000" cy="4533955"/>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583292" y="1482365"/>
              <a:ext cx="7760095" cy="523220"/>
            </a:xfrm>
            <a:prstGeom prst="rect">
              <a:avLst/>
            </a:prstGeom>
            <a:grpFill/>
            <a:ln>
              <a:noFill/>
            </a:ln>
          </p:spPr>
          <p:txBody>
            <a:bodyPr wrap="square" rtlCol="0">
              <a:spAutoFit/>
            </a:bodyPr>
            <a:lstStyle/>
            <a:p>
              <a:endParaRPr lang="en-GB" sz="2800" b="1" dirty="0">
                <a:solidFill>
                  <a:schemeClr val="bg1"/>
                </a:solidFill>
                <a:latin typeface="Segoe UI" pitchFamily="34" charset="0"/>
                <a:ea typeface="Segoe UI" pitchFamily="34" charset="0"/>
                <a:cs typeface="Segoe UI" pitchFamily="34" charset="0"/>
              </a:endParaRPr>
            </a:p>
          </p:txBody>
        </p:sp>
      </p:grpSp>
      <p:sp>
        <p:nvSpPr>
          <p:cNvPr id="22" name="Shape: Sider Down 5"/>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390198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475763" y="4928231"/>
            <a:ext cx="6012677" cy="230832"/>
          </a:xfrm>
          <a:prstGeom prst="rect">
            <a:avLst/>
          </a:prstGeom>
          <a:solidFill>
            <a:schemeClr val="bg1"/>
          </a:solidFill>
        </p:spPr>
        <p:txBody>
          <a:bodyPr wrap="square" rtlCol="0">
            <a:spAutoFit/>
          </a:bodyPr>
          <a:lstStyle/>
          <a:p>
            <a:pPr algn="ctr"/>
            <a:r>
              <a:rPr lang="en-GB" sz="900" dirty="0">
                <a:latin typeface="Arial" pitchFamily="34" charset="0"/>
                <a:ea typeface="Segoe UI" pitchFamily="34" charset="0"/>
                <a:cs typeface="Arial" pitchFamily="34" charset="0"/>
              </a:rPr>
              <a:t>Click the down-button to move the blind down, click the up-button (appears at bottom) to move the blind to the top.</a:t>
            </a:r>
          </a:p>
        </p:txBody>
      </p:sp>
    </p:spTree>
    <p:extLst>
      <p:ext uri="{BB962C8B-B14F-4D97-AF65-F5344CB8AC3E}">
        <p14:creationId xmlns:p14="http://schemas.microsoft.com/office/powerpoint/2010/main" val="194599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6.17284E-7 L 0 0.15741 " pathEditMode="relative" rAng="0" ptsTypes="AA">
                                      <p:cBhvr>
                                        <p:cTn id="8" dur="2000" fill="hold"/>
                                        <p:tgtEl>
                                          <p:spTgt spid="3"/>
                                        </p:tgtEl>
                                        <p:attrNameLst>
                                          <p:attrName>ppt_x</p:attrName>
                                          <p:attrName>ppt_y</p:attrName>
                                        </p:attrNameLst>
                                      </p:cBhvr>
                                      <p:rCtr x="0" y="7870"/>
                                    </p:animMotion>
                                  </p:childTnLst>
                                </p:cTn>
                              </p:par>
                              <p:par>
                                <p:cTn id="9" presetID="42" presetClass="path" presetSubtype="0" accel="50000" decel="50000" fill="hold" grpId="1" nodeType="withEffect">
                                  <p:stCondLst>
                                    <p:cond delay="0"/>
                                  </p:stCondLst>
                                  <p:childTnLst>
                                    <p:animMotion origin="layout" path="M 8.33333E-7 -2.09877E-6 L 8.33333E-7 0.15926 " pathEditMode="relative" rAng="0" ptsTypes="AA">
                                      <p:cBhvr>
                                        <p:cTn id="10" dur="2000" fill="hold"/>
                                        <p:tgtEl>
                                          <p:spTgt spid="13"/>
                                        </p:tgtEl>
                                        <p:attrNameLst>
                                          <p:attrName>ppt_x</p:attrName>
                                          <p:attrName>ppt_y</p:attrName>
                                        </p:attrNameLst>
                                      </p:cBhvr>
                                      <p:rCtr x="0" y="7963"/>
                                    </p:animMotion>
                                  </p:childTnLst>
                                </p:cTn>
                              </p:par>
                              <p:par>
                                <p:cTn id="11" presetID="42" presetClass="path" presetSubtype="0" accel="50000" decel="50000" fill="hold" grpId="1" nodeType="withEffect">
                                  <p:stCondLst>
                                    <p:cond delay="0"/>
                                  </p:stCondLst>
                                  <p:childTnLst>
                                    <p:animMotion origin="layout" path="M 8.33333E-7 -2.09877E-6 L 8.33333E-7 0.15895 " pathEditMode="relative" rAng="0" ptsTypes="AA">
                                      <p:cBhvr>
                                        <p:cTn id="12" dur="2000" fill="hold"/>
                                        <p:tgtEl>
                                          <p:spTgt spid="14"/>
                                        </p:tgtEl>
                                        <p:attrNameLst>
                                          <p:attrName>ppt_x</p:attrName>
                                          <p:attrName>ppt_y</p:attrName>
                                        </p:attrNameLst>
                                      </p:cBhvr>
                                      <p:rCtr x="0" y="7932"/>
                                    </p:animMotion>
                                  </p:childTnLst>
                                </p:cTn>
                              </p:par>
                              <p:par>
                                <p:cTn id="13" presetID="42" presetClass="path" presetSubtype="0" accel="50000" decel="50000" fill="hold" grpId="1" nodeType="withEffect">
                                  <p:stCondLst>
                                    <p:cond delay="0"/>
                                  </p:stCondLst>
                                  <p:childTnLst>
                                    <p:animMotion origin="layout" path="M 8.33333E-7 -2.09877E-6 L 8.33333E-7 0.15834 " pathEditMode="relative" rAng="0" ptsTypes="AA">
                                      <p:cBhvr>
                                        <p:cTn id="14" dur="2000" fill="hold"/>
                                        <p:tgtEl>
                                          <p:spTgt spid="15"/>
                                        </p:tgtEl>
                                        <p:attrNameLst>
                                          <p:attrName>ppt_x</p:attrName>
                                          <p:attrName>ppt_y</p:attrName>
                                        </p:attrNameLst>
                                      </p:cBhvr>
                                      <p:rCtr x="0" y="7901"/>
                                    </p:animMotion>
                                  </p:childTnLst>
                                </p:cTn>
                              </p:par>
                              <p:par>
                                <p:cTn id="15" presetID="42" presetClass="path" presetSubtype="0" accel="50000" decel="50000" fill="hold" grpId="1" nodeType="withEffect">
                                  <p:stCondLst>
                                    <p:cond delay="0"/>
                                  </p:stCondLst>
                                  <p:childTnLst>
                                    <p:animMotion origin="layout" path="M 8.33333E-7 -2.09877E-6 L 8.33333E-7 0.15772 " pathEditMode="relative" rAng="0" ptsTypes="AA">
                                      <p:cBhvr>
                                        <p:cTn id="16" dur="2000" fill="hold"/>
                                        <p:tgtEl>
                                          <p:spTgt spid="22"/>
                                        </p:tgtEl>
                                        <p:attrNameLst>
                                          <p:attrName>ppt_x</p:attrName>
                                          <p:attrName>ppt_y</p:attrName>
                                        </p:attrNameLst>
                                      </p:cBhvr>
                                      <p:rCtr x="0" y="7870"/>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574 L 0 0.32531 " pathEditMode="relative" rAng="0" ptsTypes="AA">
                                      <p:cBhvr>
                                        <p:cTn id="23" dur="2000" fill="hold"/>
                                        <p:tgtEl>
                                          <p:spTgt spid="3"/>
                                        </p:tgtEl>
                                        <p:attrNameLst>
                                          <p:attrName>ppt_x</p:attrName>
                                          <p:attrName>ppt_y</p:attrName>
                                        </p:attrNameLst>
                                      </p:cBhvr>
                                      <p:rCtr x="0" y="8549"/>
                                    </p:animMotion>
                                  </p:childTnLst>
                                </p:cTn>
                              </p:par>
                              <p:par>
                                <p:cTn id="24" presetID="42" presetClass="path" presetSubtype="0" accel="50000" decel="50000" fill="hold" grpId="2" nodeType="withEffect">
                                  <p:stCondLst>
                                    <p:cond delay="0"/>
                                  </p:stCondLst>
                                  <p:childTnLst>
                                    <p:animMotion origin="layout" path="M 8.33333E-7 0.15926 L 8.33333E-7 0.32377 " pathEditMode="relative" rAng="0" ptsTypes="AA">
                                      <p:cBhvr>
                                        <p:cTn id="25" dur="2000" fill="hold"/>
                                        <p:tgtEl>
                                          <p:spTgt spid="14"/>
                                        </p:tgtEl>
                                        <p:attrNameLst>
                                          <p:attrName>ppt_x</p:attrName>
                                          <p:attrName>ppt_y</p:attrName>
                                        </p:attrNameLst>
                                      </p:cBhvr>
                                      <p:rCtr x="0" y="8210"/>
                                    </p:animMotion>
                                  </p:childTnLst>
                                </p:cTn>
                              </p:par>
                              <p:par>
                                <p:cTn id="26" presetID="42" presetClass="path" presetSubtype="0" accel="50000" decel="50000" fill="hold" grpId="2" nodeType="withEffect">
                                  <p:stCondLst>
                                    <p:cond delay="0"/>
                                  </p:stCondLst>
                                  <p:childTnLst>
                                    <p:animMotion origin="layout" path="M 8.33333E-7 0.15926 L 0.00017 0.32315 " pathEditMode="relative" rAng="0" ptsTypes="AA">
                                      <p:cBhvr>
                                        <p:cTn id="27" dur="2000" fill="hold"/>
                                        <p:tgtEl>
                                          <p:spTgt spid="15"/>
                                        </p:tgtEl>
                                        <p:attrNameLst>
                                          <p:attrName>ppt_x</p:attrName>
                                          <p:attrName>ppt_y</p:attrName>
                                        </p:attrNameLst>
                                      </p:cBhvr>
                                      <p:rCtr x="0" y="8179"/>
                                    </p:animMotion>
                                  </p:childTnLst>
                                </p:cTn>
                              </p:par>
                              <p:par>
                                <p:cTn id="28" presetID="42" presetClass="path" presetSubtype="0" accel="50000" decel="50000" fill="hold" grpId="2" nodeType="withEffect">
                                  <p:stCondLst>
                                    <p:cond delay="0"/>
                                  </p:stCondLst>
                                  <p:childTnLst>
                                    <p:animMotion origin="layout" path="M 8.33333E-7 0.15926 L 8.33333E-7 0.32253 " pathEditMode="relative" rAng="0" ptsTypes="AA">
                                      <p:cBhvr>
                                        <p:cTn id="29" dur="2000" fill="hold"/>
                                        <p:tgtEl>
                                          <p:spTgt spid="22"/>
                                        </p:tgtEl>
                                        <p:attrNameLst>
                                          <p:attrName>ppt_x</p:attrName>
                                          <p:attrName>ppt_y</p:attrName>
                                        </p:attrNameLst>
                                      </p:cBhvr>
                                      <p:rCtr x="0" y="8148"/>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32531 L 0 0.43333 " pathEditMode="relative" rAng="0" ptsTypes="AA">
                                      <p:cBhvr>
                                        <p:cTn id="36" dur="2000" fill="hold"/>
                                        <p:tgtEl>
                                          <p:spTgt spid="3"/>
                                        </p:tgtEl>
                                        <p:attrNameLst>
                                          <p:attrName>ppt_x</p:attrName>
                                          <p:attrName>ppt_y</p:attrName>
                                        </p:attrNameLst>
                                      </p:cBhvr>
                                      <p:rCtr x="0" y="5710"/>
                                    </p:animMotion>
                                  </p:childTnLst>
                                </p:cTn>
                              </p:par>
                              <p:par>
                                <p:cTn id="37" presetID="42" presetClass="path" presetSubtype="0" accel="50000" decel="50000" fill="hold" grpId="3" nodeType="withEffect">
                                  <p:stCondLst>
                                    <p:cond delay="0"/>
                                  </p:stCondLst>
                                  <p:childTnLst>
                                    <p:animMotion origin="layout" path="M 8.33333E-7 0.32377 L 8.33333E-7 0.42902 " pathEditMode="relative" rAng="0" ptsTypes="AA">
                                      <p:cBhvr>
                                        <p:cTn id="38" dur="2000" fill="hold"/>
                                        <p:tgtEl>
                                          <p:spTgt spid="15"/>
                                        </p:tgtEl>
                                        <p:attrNameLst>
                                          <p:attrName>ppt_x</p:attrName>
                                          <p:attrName>ppt_y</p:attrName>
                                        </p:attrNameLst>
                                      </p:cBhvr>
                                      <p:rCtr x="0" y="5247"/>
                                    </p:animMotion>
                                  </p:childTnLst>
                                </p:cTn>
                              </p:par>
                              <p:par>
                                <p:cTn id="39" presetID="42" presetClass="path" presetSubtype="0" accel="50000" decel="50000" fill="hold" grpId="3" nodeType="withEffect">
                                  <p:stCondLst>
                                    <p:cond delay="0"/>
                                  </p:stCondLst>
                                  <p:childTnLst>
                                    <p:animMotion origin="layout" path="M 8.33333E-7 0.32377 L 8.33333E-7 0.42871 " pathEditMode="relative" rAng="0" ptsTypes="AA">
                                      <p:cBhvr>
                                        <p:cTn id="40" dur="2000" fill="hold"/>
                                        <p:tgtEl>
                                          <p:spTgt spid="22"/>
                                        </p:tgtEl>
                                        <p:attrNameLst>
                                          <p:attrName>ppt_x</p:attrName>
                                          <p:attrName>ppt_y</p:attrName>
                                        </p:attrNameLst>
                                      </p:cBhvr>
                                      <p:rCtr x="0" y="5247"/>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3333 L 0 0.56482 " pathEditMode="relative" rAng="0" ptsTypes="AA">
                                      <p:cBhvr>
                                        <p:cTn id="47" dur="2000" fill="hold"/>
                                        <p:tgtEl>
                                          <p:spTgt spid="3"/>
                                        </p:tgtEl>
                                        <p:attrNameLst>
                                          <p:attrName>ppt_x</p:attrName>
                                          <p:attrName>ppt_y</p:attrName>
                                        </p:attrNameLst>
                                      </p:cBhvr>
                                      <p:rCtr x="0" y="6574"/>
                                    </p:animMotion>
                                  </p:childTnLst>
                                </p:cTn>
                              </p:par>
                              <p:par>
                                <p:cTn id="48" presetID="42" presetClass="path" presetSubtype="0" accel="50000" decel="50000" fill="hold" grpId="6" nodeType="withEffect">
                                  <p:stCondLst>
                                    <p:cond delay="0"/>
                                  </p:stCondLst>
                                  <p:childTnLst>
                                    <p:animMotion origin="layout" path="M 8.33333E-7 0.42901 L 8.33333E-7 0.54692 " pathEditMode="relative" rAng="0" ptsTypes="AA">
                                      <p:cBhvr>
                                        <p:cTn id="49" dur="2000" fill="hold"/>
                                        <p:tgtEl>
                                          <p:spTgt spid="22"/>
                                        </p:tgtEl>
                                        <p:attrNameLst>
                                          <p:attrName>ppt_x</p:attrName>
                                          <p:attrName>ppt_y</p:attrName>
                                        </p:attrNameLst>
                                      </p:cBhvr>
                                      <p:rCtr x="0" y="5895"/>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6482 L 0.00087 0.72068 " pathEditMode="relative" rAng="0" ptsTypes="AA">
                                      <p:cBhvr>
                                        <p:cTn id="56" dur="2000" fill="hold"/>
                                        <p:tgtEl>
                                          <p:spTgt spid="3"/>
                                        </p:tgtEl>
                                        <p:attrNameLst>
                                          <p:attrName>ppt_x</p:attrName>
                                          <p:attrName>ppt_y</p:attrName>
                                        </p:attrNameLst>
                                      </p:cBhvr>
                                      <p:rCtr x="35" y="7778"/>
                                    </p:animMotion>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child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0.00087 0.72068 L 0 0.00186 " pathEditMode="relative" rAng="0" ptsTypes="AA">
                                      <p:cBhvr>
                                        <p:cTn id="67" dur="500" fill="hold"/>
                                        <p:tgtEl>
                                          <p:spTgt spid="3"/>
                                        </p:tgtEl>
                                        <p:attrNameLst>
                                          <p:attrName>ppt_x</p:attrName>
                                          <p:attrName>ppt_y</p:attrName>
                                        </p:attrNameLst>
                                      </p:cBhvr>
                                      <p:rCtr x="-52" y="-35957"/>
                                    </p:animMotion>
                                  </p:childTnLst>
                                </p:cTn>
                              </p:par>
                              <p:par>
                                <p:cTn id="68" presetID="42" presetClass="path" presetSubtype="0" accel="50000" decel="50000" fill="hold" grpId="2" nodeType="withEffect">
                                  <p:stCondLst>
                                    <p:cond delay="0"/>
                                  </p:stCondLst>
                                  <p:childTnLst>
                                    <p:animMotion origin="layout" path="M 3.33333E-6 0.46529 L 3.33333E-6 -4.29497E-6 " pathEditMode="relative" rAng="0" ptsTypes="AA">
                                      <p:cBhvr>
                                        <p:cTn id="69" dur="500" fill="hold"/>
                                        <p:tgtEl>
                                          <p:spTgt spid="7"/>
                                        </p:tgtEl>
                                        <p:attrNameLst>
                                          <p:attrName>ppt_x</p:attrName>
                                          <p:attrName>ppt_y</p:attrName>
                                        </p:attrNameLst>
                                      </p:cBhvr>
                                      <p:rCtr x="0" y="-23264"/>
                                    </p:animMotion>
                                  </p:childTnLst>
                                </p:cTn>
                              </p:par>
                              <p:par>
                                <p:cTn id="70" presetID="42" presetClass="path" presetSubtype="0" accel="50000" decel="50000" fill="hold" grpId="3" nodeType="withEffect">
                                  <p:stCondLst>
                                    <p:cond delay="0"/>
                                  </p:stCondLst>
                                  <p:childTnLst>
                                    <p:animMotion origin="layout" path="M 3.33333E-6 0.46529 L 3.33333E-6 -4.29497E-6 " pathEditMode="relative" rAng="0" ptsTypes="AA">
                                      <p:cBhvr>
                                        <p:cTn id="71" dur="500" fill="hold"/>
                                        <p:tgtEl>
                                          <p:spTgt spid="13"/>
                                        </p:tgtEl>
                                        <p:attrNameLst>
                                          <p:attrName>ppt_x</p:attrName>
                                          <p:attrName>ppt_y</p:attrName>
                                        </p:attrNameLst>
                                      </p:cBhvr>
                                      <p:rCtr x="0" y="-23264"/>
                                    </p:animMotion>
                                  </p:childTnLst>
                                </p:cTn>
                              </p:par>
                              <p:par>
                                <p:cTn id="72" presetID="42" presetClass="path" presetSubtype="0" accel="50000" decel="50000" fill="hold" grpId="4" nodeType="withEffect">
                                  <p:stCondLst>
                                    <p:cond delay="0"/>
                                  </p:stCondLst>
                                  <p:childTnLst>
                                    <p:animMotion origin="layout" path="M 3.33333E-6 0.46529 L 3.33333E-6 -4.29497E-6 " pathEditMode="relative" rAng="0" ptsTypes="AA">
                                      <p:cBhvr>
                                        <p:cTn id="73" dur="500" fill="hold"/>
                                        <p:tgtEl>
                                          <p:spTgt spid="14"/>
                                        </p:tgtEl>
                                        <p:attrNameLst>
                                          <p:attrName>ppt_x</p:attrName>
                                          <p:attrName>ppt_y</p:attrName>
                                        </p:attrNameLst>
                                      </p:cBhvr>
                                      <p:rCtr x="0" y="-23264"/>
                                    </p:animMotion>
                                  </p:childTnLst>
                                </p:cTn>
                              </p:par>
                              <p:par>
                                <p:cTn id="74" presetID="42" presetClass="path" presetSubtype="0" accel="50000" decel="50000" fill="hold" grpId="5" nodeType="withEffect">
                                  <p:stCondLst>
                                    <p:cond delay="0"/>
                                  </p:stCondLst>
                                  <p:childTnLst>
                                    <p:animMotion origin="layout" path="M 3.33333E-6 0.46529 L 3.33333E-6 -4.29497E-6 " pathEditMode="relative" rAng="0" ptsTypes="AA">
                                      <p:cBhvr>
                                        <p:cTn id="75" dur="500" fill="hold"/>
                                        <p:tgtEl>
                                          <p:spTgt spid="15"/>
                                        </p:tgtEl>
                                        <p:attrNameLst>
                                          <p:attrName>ppt_x</p:attrName>
                                          <p:attrName>ppt_y</p:attrName>
                                        </p:attrNameLst>
                                      </p:cBhvr>
                                      <p:rCtr x="0" y="-23264"/>
                                    </p:animMotion>
                                  </p:childTnLst>
                                </p:cTn>
                              </p:par>
                              <p:par>
                                <p:cTn id="76" presetID="42" presetClass="path" presetSubtype="0" accel="50000" decel="50000" fill="hold" grpId="5" nodeType="withEffect">
                                  <p:stCondLst>
                                    <p:cond delay="0"/>
                                  </p:stCondLst>
                                  <p:childTnLst>
                                    <p:animMotion origin="layout" path="M 8.33333E-7 0.54692 L 8.33333E-7 0.00031 " pathEditMode="relative" rAng="0" ptsTypes="AA">
                                      <p:cBhvr>
                                        <p:cTn id="77" dur="500" fill="hold"/>
                                        <p:tgtEl>
                                          <p:spTgt spid="22"/>
                                        </p:tgtEl>
                                        <p:attrNameLst>
                                          <p:attrName>ppt_x</p:attrName>
                                          <p:attrName>ppt_y</p:attrName>
                                        </p:attrNameLst>
                                      </p:cBhvr>
                                      <p:rCtr x="0" y="-27346"/>
                                    </p:animMotion>
                                  </p:childTnLst>
                                </p:cTn>
                              </p:par>
                              <p:par>
                                <p:cTn id="78" presetID="10" presetClass="entr" presetSubtype="0" fill="hold" grpId="1"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3"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4"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grpId="4"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nextCondLst>
                <p:cond evt="onClick" delay="0">
                  <p:tgtEl>
                    <p:spTgt spid="16"/>
                  </p:tgtEl>
                </p:cond>
              </p:nextCondLst>
            </p:seq>
          </p:childTnLst>
        </p:cTn>
      </p:par>
    </p:tnLst>
    <p:bldLst>
      <p:bldP spid="22" grpId="0" animBg="1"/>
      <p:bldP spid="22" grpId="1" animBg="1"/>
      <p:bldP spid="22" grpId="2" animBg="1"/>
      <p:bldP spid="22" grpId="3" animBg="1"/>
      <p:bldP spid="22" grpId="4" animBg="1"/>
      <p:bldP spid="22" grpId="5" animBg="1"/>
      <p:bldP spid="22" grpId="6" animBg="1"/>
      <p:bldP spid="15" grpId="0" animBg="1"/>
      <p:bldP spid="15" grpId="1" animBg="1"/>
      <p:bldP spid="15" grpId="2" animBg="1"/>
      <p:bldP spid="15" grpId="3" animBg="1"/>
      <p:bldP spid="15" grpId="4" animBg="1"/>
      <p:bldP spid="15" grpId="5" animBg="1"/>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Text Line 5">
            <a:extLst>
              <a:ext uri="{FF2B5EF4-FFF2-40B4-BE49-F238E27FC236}">
                <a16:creationId xmlns:a16="http://schemas.microsoft.com/office/drawing/2014/main" id="{F59A818C-3345-4793-AB17-3B52F612EF20}"/>
              </a:ext>
            </a:extLst>
          </p:cNvPr>
          <p:cNvSpPr/>
          <p:nvPr/>
        </p:nvSpPr>
        <p:spPr>
          <a:xfrm>
            <a:off x="-4" y="4167455"/>
            <a:ext cx="7488444" cy="710707"/>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cannot help themselves so they rely on the prayer and good works of people on earth to help them reach their heavenly goal</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Text Line 4">
            <a:extLst>
              <a:ext uri="{FF2B5EF4-FFF2-40B4-BE49-F238E27FC236}">
                <a16:creationId xmlns:a16="http://schemas.microsoft.com/office/drawing/2014/main" id="{8D022428-87F1-4D1C-93E8-D51ECFF99CD7}"/>
              </a:ext>
            </a:extLst>
          </p:cNvPr>
          <p:cNvSpPr/>
          <p:nvPr/>
        </p:nvSpPr>
        <p:spPr>
          <a:xfrm>
            <a:off x="-4" y="3440477"/>
            <a:ext cx="8329041" cy="392159"/>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long to be with those they knew and loved on earth who are in heaven</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Text Line 3">
            <a:extLst>
              <a:ext uri="{FF2B5EF4-FFF2-40B4-BE49-F238E27FC236}">
                <a16:creationId xmlns:a16="http://schemas.microsoft.com/office/drawing/2014/main" id="{9CC2C898-D07D-49AC-9879-9C08EE36393E}"/>
              </a:ext>
            </a:extLst>
          </p:cNvPr>
          <p:cNvSpPr/>
          <p:nvPr/>
        </p:nvSpPr>
        <p:spPr>
          <a:xfrm>
            <a:off x="-4" y="2924547"/>
            <a:ext cx="8574051" cy="392159"/>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wait in purgatory preparing and longing to be with God in heaven</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Text Line 2">
            <a:extLst>
              <a:ext uri="{FF2B5EF4-FFF2-40B4-BE49-F238E27FC236}">
                <a16:creationId xmlns:a16="http://schemas.microsoft.com/office/drawing/2014/main" id="{78C1C6C8-8A39-4EA4-B563-D7FAF3E51C03}"/>
              </a:ext>
            </a:extLst>
          </p:cNvPr>
          <p:cNvSpPr/>
          <p:nvPr/>
        </p:nvSpPr>
        <p:spPr>
          <a:xfrm>
            <a:off x="-4" y="2100256"/>
            <a:ext cx="8263093" cy="710707"/>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are not with God yet because they need to make up for their sins and failures to love others while they lived on earth</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Text Line 1">
            <a:extLst>
              <a:ext uri="{FF2B5EF4-FFF2-40B4-BE49-F238E27FC236}">
                <a16:creationId xmlns:a16="http://schemas.microsoft.com/office/drawing/2014/main" id="{317FB1DB-355F-4544-BC8D-C505EAB2304F}"/>
              </a:ext>
            </a:extLst>
          </p:cNvPr>
          <p:cNvSpPr/>
          <p:nvPr/>
        </p:nvSpPr>
        <p:spPr>
          <a:xfrm>
            <a:off x="-4" y="1243879"/>
            <a:ext cx="7155201" cy="710707"/>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are the people who have died and remain united by the bonds of friendship with God through their baptism</a:t>
            </a:r>
          </a:p>
        </p:txBody>
      </p:sp>
      <p:sp>
        <p:nvSpPr>
          <p:cNvPr id="17" name="Title"/>
          <p:cNvSpPr txBox="1"/>
          <p:nvPr/>
        </p:nvSpPr>
        <p:spPr>
          <a:xfrm>
            <a:off x="3557" y="3375"/>
            <a:ext cx="9144000" cy="646331"/>
          </a:xfrm>
          <a:prstGeom prst="rect">
            <a:avLst/>
          </a:prstGeom>
          <a:noFill/>
        </p:spPr>
        <p:txBody>
          <a:bodyPr wrap="square" rtlCol="0">
            <a:spAutoFit/>
          </a:bodyPr>
          <a:lstStyle/>
          <a:p>
            <a:pPr algn="ctr"/>
            <a:r>
              <a:rPr lang="en-NZ" sz="3600" b="1" dirty="0"/>
              <a:t>The People whose souls are in Purgatory</a:t>
            </a:r>
            <a:endParaRPr lang="en-GB" sz="3600" b="1" dirty="0"/>
          </a:p>
        </p:txBody>
      </p:sp>
      <p:grpSp>
        <p:nvGrpSpPr>
          <p:cNvPr id="3" name="Shape: Slider"/>
          <p:cNvGrpSpPr/>
          <p:nvPr/>
        </p:nvGrpSpPr>
        <p:grpSpPr>
          <a:xfrm>
            <a:off x="2" y="1162050"/>
            <a:ext cx="9144000" cy="4571313"/>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583292" y="1482365"/>
              <a:ext cx="7760095" cy="523220"/>
            </a:xfrm>
            <a:prstGeom prst="rect">
              <a:avLst/>
            </a:prstGeom>
            <a:grpFill/>
            <a:ln>
              <a:noFill/>
            </a:ln>
          </p:spPr>
          <p:txBody>
            <a:bodyPr wrap="square" rtlCol="0">
              <a:spAutoFit/>
            </a:bodyPr>
            <a:lstStyle/>
            <a:p>
              <a:endParaRPr lang="en-GB" sz="2800" b="1" dirty="0">
                <a:solidFill>
                  <a:schemeClr val="bg1"/>
                </a:solidFill>
                <a:latin typeface="Segoe UI" pitchFamily="34" charset="0"/>
                <a:ea typeface="Segoe UI" pitchFamily="34" charset="0"/>
                <a:cs typeface="Segoe UI" pitchFamily="34" charset="0"/>
              </a:endParaRPr>
            </a:p>
          </p:txBody>
        </p:sp>
      </p:grpSp>
      <p:sp>
        <p:nvSpPr>
          <p:cNvPr id="22" name="Shape: Sider Down 5"/>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301618" y="14689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390198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475763" y="4928231"/>
            <a:ext cx="6012677" cy="230832"/>
          </a:xfrm>
          <a:prstGeom prst="rect">
            <a:avLst/>
          </a:prstGeom>
          <a:solidFill>
            <a:schemeClr val="bg1"/>
          </a:solidFill>
        </p:spPr>
        <p:txBody>
          <a:bodyPr wrap="square" rtlCol="0">
            <a:spAutoFit/>
          </a:bodyPr>
          <a:lstStyle/>
          <a:p>
            <a:pPr algn="ctr"/>
            <a:r>
              <a:rPr lang="en-GB" sz="900" dirty="0">
                <a:latin typeface="Arial" pitchFamily="34" charset="0"/>
                <a:ea typeface="Segoe UI" pitchFamily="34" charset="0"/>
                <a:cs typeface="Arial" pitchFamily="34" charset="0"/>
              </a:rPr>
              <a:t>Click the down-button to move the blind down, click the up-button (appears at bottom) to move the blind to the top.</a:t>
            </a:r>
          </a:p>
        </p:txBody>
      </p:sp>
    </p:spTree>
    <p:extLst>
      <p:ext uri="{BB962C8B-B14F-4D97-AF65-F5344CB8AC3E}">
        <p14:creationId xmlns:p14="http://schemas.microsoft.com/office/powerpoint/2010/main" val="13103768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7037E-7 L 0 0.15741 " pathEditMode="relative" rAng="0" ptsTypes="AA">
                                      <p:cBhvr>
                                        <p:cTn id="8" dur="2000" fill="hold"/>
                                        <p:tgtEl>
                                          <p:spTgt spid="3"/>
                                        </p:tgtEl>
                                        <p:attrNameLst>
                                          <p:attrName>ppt_x</p:attrName>
                                          <p:attrName>ppt_y</p:attrName>
                                        </p:attrNameLst>
                                      </p:cBhvr>
                                      <p:rCtr x="0" y="7870"/>
                                    </p:animMotion>
                                  </p:childTnLst>
                                </p:cTn>
                              </p:par>
                              <p:par>
                                <p:cTn id="9" presetID="42" presetClass="path" presetSubtype="0" accel="50000" decel="50000" fill="hold" grpId="1" nodeType="withEffect">
                                  <p:stCondLst>
                                    <p:cond delay="0"/>
                                  </p:stCondLst>
                                  <p:childTnLst>
                                    <p:animMotion origin="layout" path="M 8.33333E-7 -2.09877E-6 L 8.33333E-7 0.15926 " pathEditMode="relative" rAng="0" ptsTypes="AA">
                                      <p:cBhvr>
                                        <p:cTn id="10" dur="2000" fill="hold"/>
                                        <p:tgtEl>
                                          <p:spTgt spid="13"/>
                                        </p:tgtEl>
                                        <p:attrNameLst>
                                          <p:attrName>ppt_x</p:attrName>
                                          <p:attrName>ppt_y</p:attrName>
                                        </p:attrNameLst>
                                      </p:cBhvr>
                                      <p:rCtr x="0" y="7963"/>
                                    </p:animMotion>
                                  </p:childTnLst>
                                </p:cTn>
                              </p:par>
                              <p:par>
                                <p:cTn id="11" presetID="42" presetClass="path" presetSubtype="0" accel="50000" decel="50000" fill="hold" grpId="1" nodeType="withEffect">
                                  <p:stCondLst>
                                    <p:cond delay="0"/>
                                  </p:stCondLst>
                                  <p:childTnLst>
                                    <p:animMotion origin="layout" path="M 8.33333E-7 -2.09877E-6 L 8.33333E-7 0.15895 " pathEditMode="relative" rAng="0" ptsTypes="AA">
                                      <p:cBhvr>
                                        <p:cTn id="12" dur="2000" fill="hold"/>
                                        <p:tgtEl>
                                          <p:spTgt spid="14"/>
                                        </p:tgtEl>
                                        <p:attrNameLst>
                                          <p:attrName>ppt_x</p:attrName>
                                          <p:attrName>ppt_y</p:attrName>
                                        </p:attrNameLst>
                                      </p:cBhvr>
                                      <p:rCtr x="0" y="7932"/>
                                    </p:animMotion>
                                  </p:childTnLst>
                                </p:cTn>
                              </p:par>
                              <p:par>
                                <p:cTn id="13" presetID="42" presetClass="path" presetSubtype="0" accel="50000" decel="50000" fill="hold" grpId="1" nodeType="withEffect">
                                  <p:stCondLst>
                                    <p:cond delay="0"/>
                                  </p:stCondLst>
                                  <p:childTnLst>
                                    <p:animMotion origin="layout" path="M 8.33333E-7 -2.09877E-6 L 8.33333E-7 0.15834 " pathEditMode="relative" rAng="0" ptsTypes="AA">
                                      <p:cBhvr>
                                        <p:cTn id="14" dur="2000" fill="hold"/>
                                        <p:tgtEl>
                                          <p:spTgt spid="15"/>
                                        </p:tgtEl>
                                        <p:attrNameLst>
                                          <p:attrName>ppt_x</p:attrName>
                                          <p:attrName>ppt_y</p:attrName>
                                        </p:attrNameLst>
                                      </p:cBhvr>
                                      <p:rCtr x="0" y="7901"/>
                                    </p:animMotion>
                                  </p:childTnLst>
                                </p:cTn>
                              </p:par>
                              <p:par>
                                <p:cTn id="15" presetID="42" presetClass="path" presetSubtype="0" accel="50000" decel="50000" fill="hold" grpId="1" nodeType="withEffect">
                                  <p:stCondLst>
                                    <p:cond delay="0"/>
                                  </p:stCondLst>
                                  <p:childTnLst>
                                    <p:animMotion origin="layout" path="M 8.33333E-7 -2.09877E-6 L 8.33333E-7 0.15772 " pathEditMode="relative" rAng="0" ptsTypes="AA">
                                      <p:cBhvr>
                                        <p:cTn id="16" dur="2000" fill="hold"/>
                                        <p:tgtEl>
                                          <p:spTgt spid="22"/>
                                        </p:tgtEl>
                                        <p:attrNameLst>
                                          <p:attrName>ppt_x</p:attrName>
                                          <p:attrName>ppt_y</p:attrName>
                                        </p:attrNameLst>
                                      </p:cBhvr>
                                      <p:rCtr x="0" y="7870"/>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5741 L 0 0.33272 " pathEditMode="relative" rAng="0" ptsTypes="AA">
                                      <p:cBhvr>
                                        <p:cTn id="23" dur="2000" fill="hold"/>
                                        <p:tgtEl>
                                          <p:spTgt spid="3"/>
                                        </p:tgtEl>
                                        <p:attrNameLst>
                                          <p:attrName>ppt_x</p:attrName>
                                          <p:attrName>ppt_y</p:attrName>
                                        </p:attrNameLst>
                                      </p:cBhvr>
                                      <p:rCtr x="0" y="8765"/>
                                    </p:animMotion>
                                  </p:childTnLst>
                                </p:cTn>
                              </p:par>
                              <p:par>
                                <p:cTn id="24" presetID="42" presetClass="path" presetSubtype="0" accel="50000" decel="50000" fill="hold" grpId="2" nodeType="withEffect">
                                  <p:stCondLst>
                                    <p:cond delay="0"/>
                                  </p:stCondLst>
                                  <p:childTnLst>
                                    <p:animMotion origin="layout" path="M 8.33333E-7 0.15926 L 8.33333E-7 0.32377 " pathEditMode="relative" rAng="0" ptsTypes="AA">
                                      <p:cBhvr>
                                        <p:cTn id="25" dur="2000" fill="hold"/>
                                        <p:tgtEl>
                                          <p:spTgt spid="14"/>
                                        </p:tgtEl>
                                        <p:attrNameLst>
                                          <p:attrName>ppt_x</p:attrName>
                                          <p:attrName>ppt_y</p:attrName>
                                        </p:attrNameLst>
                                      </p:cBhvr>
                                      <p:rCtr x="0" y="8210"/>
                                    </p:animMotion>
                                  </p:childTnLst>
                                </p:cTn>
                              </p:par>
                              <p:par>
                                <p:cTn id="26" presetID="42" presetClass="path" presetSubtype="0" accel="50000" decel="50000" fill="hold" grpId="2" nodeType="withEffect">
                                  <p:stCondLst>
                                    <p:cond delay="0"/>
                                  </p:stCondLst>
                                  <p:childTnLst>
                                    <p:animMotion origin="layout" path="M 8.33333E-7 0.15926 L 0.00017 0.32315 " pathEditMode="relative" rAng="0" ptsTypes="AA">
                                      <p:cBhvr>
                                        <p:cTn id="27" dur="2000" fill="hold"/>
                                        <p:tgtEl>
                                          <p:spTgt spid="15"/>
                                        </p:tgtEl>
                                        <p:attrNameLst>
                                          <p:attrName>ppt_x</p:attrName>
                                          <p:attrName>ppt_y</p:attrName>
                                        </p:attrNameLst>
                                      </p:cBhvr>
                                      <p:rCtr x="0" y="8179"/>
                                    </p:animMotion>
                                  </p:childTnLst>
                                </p:cTn>
                              </p:par>
                              <p:par>
                                <p:cTn id="28" presetID="42" presetClass="path" presetSubtype="0" accel="50000" decel="50000" fill="hold" grpId="2" nodeType="withEffect">
                                  <p:stCondLst>
                                    <p:cond delay="0"/>
                                  </p:stCondLst>
                                  <p:childTnLst>
                                    <p:animMotion origin="layout" path="M 8.33333E-7 0.15926 L 8.33333E-7 0.32253 " pathEditMode="relative" rAng="0" ptsTypes="AA">
                                      <p:cBhvr>
                                        <p:cTn id="29" dur="2000" fill="hold"/>
                                        <p:tgtEl>
                                          <p:spTgt spid="22"/>
                                        </p:tgtEl>
                                        <p:attrNameLst>
                                          <p:attrName>ppt_x</p:attrName>
                                          <p:attrName>ppt_y</p:attrName>
                                        </p:attrNameLst>
                                      </p:cBhvr>
                                      <p:rCtr x="0" y="8148"/>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33272 L 0 0.43333 " pathEditMode="relative" rAng="0" ptsTypes="AA">
                                      <p:cBhvr>
                                        <p:cTn id="36" dur="2000" fill="hold"/>
                                        <p:tgtEl>
                                          <p:spTgt spid="3"/>
                                        </p:tgtEl>
                                        <p:attrNameLst>
                                          <p:attrName>ppt_x</p:attrName>
                                          <p:attrName>ppt_y</p:attrName>
                                        </p:attrNameLst>
                                      </p:cBhvr>
                                      <p:rCtr x="0" y="5031"/>
                                    </p:animMotion>
                                  </p:childTnLst>
                                </p:cTn>
                              </p:par>
                              <p:par>
                                <p:cTn id="37" presetID="42" presetClass="path" presetSubtype="0" accel="50000" decel="50000" fill="hold" grpId="3" nodeType="withEffect">
                                  <p:stCondLst>
                                    <p:cond delay="0"/>
                                  </p:stCondLst>
                                  <p:childTnLst>
                                    <p:animMotion origin="layout" path="M 8.33333E-7 0.32377 L 8.33333E-7 0.42902 " pathEditMode="relative" rAng="0" ptsTypes="AA">
                                      <p:cBhvr>
                                        <p:cTn id="38" dur="2000" fill="hold"/>
                                        <p:tgtEl>
                                          <p:spTgt spid="15"/>
                                        </p:tgtEl>
                                        <p:attrNameLst>
                                          <p:attrName>ppt_x</p:attrName>
                                          <p:attrName>ppt_y</p:attrName>
                                        </p:attrNameLst>
                                      </p:cBhvr>
                                      <p:rCtr x="0" y="5247"/>
                                    </p:animMotion>
                                  </p:childTnLst>
                                </p:cTn>
                              </p:par>
                              <p:par>
                                <p:cTn id="39" presetID="42" presetClass="path" presetSubtype="0" accel="50000" decel="50000" fill="hold" grpId="3" nodeType="withEffect">
                                  <p:stCondLst>
                                    <p:cond delay="0"/>
                                  </p:stCondLst>
                                  <p:childTnLst>
                                    <p:animMotion origin="layout" path="M 8.33333E-7 0.32377 L 8.33333E-7 0.42871 " pathEditMode="relative" rAng="0" ptsTypes="AA">
                                      <p:cBhvr>
                                        <p:cTn id="40" dur="2000" fill="hold"/>
                                        <p:tgtEl>
                                          <p:spTgt spid="22"/>
                                        </p:tgtEl>
                                        <p:attrNameLst>
                                          <p:attrName>ppt_x</p:attrName>
                                          <p:attrName>ppt_y</p:attrName>
                                        </p:attrNameLst>
                                      </p:cBhvr>
                                      <p:rCtr x="0" y="5247"/>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3333 L 0 0.56482 " pathEditMode="relative" rAng="0" ptsTypes="AA">
                                      <p:cBhvr>
                                        <p:cTn id="47" dur="2000" fill="hold"/>
                                        <p:tgtEl>
                                          <p:spTgt spid="3"/>
                                        </p:tgtEl>
                                        <p:attrNameLst>
                                          <p:attrName>ppt_x</p:attrName>
                                          <p:attrName>ppt_y</p:attrName>
                                        </p:attrNameLst>
                                      </p:cBhvr>
                                      <p:rCtr x="0" y="6574"/>
                                    </p:animMotion>
                                  </p:childTnLst>
                                </p:cTn>
                              </p:par>
                              <p:par>
                                <p:cTn id="48" presetID="42" presetClass="path" presetSubtype="0" accel="50000" decel="50000" fill="hold" grpId="6" nodeType="withEffect">
                                  <p:stCondLst>
                                    <p:cond delay="0"/>
                                  </p:stCondLst>
                                  <p:childTnLst>
                                    <p:animMotion origin="layout" path="M 8.33333E-7 0.42901 L 8.33333E-7 0.54692 " pathEditMode="relative" rAng="0" ptsTypes="AA">
                                      <p:cBhvr>
                                        <p:cTn id="49" dur="2000" fill="hold"/>
                                        <p:tgtEl>
                                          <p:spTgt spid="22"/>
                                        </p:tgtEl>
                                        <p:attrNameLst>
                                          <p:attrName>ppt_x</p:attrName>
                                          <p:attrName>ppt_y</p:attrName>
                                        </p:attrNameLst>
                                      </p:cBhvr>
                                      <p:rCtr x="0" y="5895"/>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6482 L 0 0.72161 " pathEditMode="relative" rAng="0" ptsTypes="AA">
                                      <p:cBhvr>
                                        <p:cTn id="56" dur="2000" fill="hold"/>
                                        <p:tgtEl>
                                          <p:spTgt spid="3"/>
                                        </p:tgtEl>
                                        <p:attrNameLst>
                                          <p:attrName>ppt_x</p:attrName>
                                          <p:attrName>ppt_y</p:attrName>
                                        </p:attrNameLst>
                                      </p:cBhvr>
                                      <p:rCtr x="0" y="7840"/>
                                    </p:animMotion>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child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0 0.72161 L 0 0.00185 " pathEditMode="relative" rAng="0" ptsTypes="AA">
                                      <p:cBhvr>
                                        <p:cTn id="67" dur="500" fill="hold"/>
                                        <p:tgtEl>
                                          <p:spTgt spid="3"/>
                                        </p:tgtEl>
                                        <p:attrNameLst>
                                          <p:attrName>ppt_x</p:attrName>
                                          <p:attrName>ppt_y</p:attrName>
                                        </p:attrNameLst>
                                      </p:cBhvr>
                                      <p:rCtr x="0" y="-35988"/>
                                    </p:animMotion>
                                  </p:childTnLst>
                                </p:cTn>
                              </p:par>
                              <p:par>
                                <p:cTn id="68" presetID="42" presetClass="path" presetSubtype="0" accel="50000" decel="50000" fill="hold" grpId="2" nodeType="withEffect">
                                  <p:stCondLst>
                                    <p:cond delay="0"/>
                                  </p:stCondLst>
                                  <p:childTnLst>
                                    <p:animMotion origin="layout" path="M 3.33333E-6 0.46529 L 3.33333E-6 -4.29497E-6 " pathEditMode="relative" rAng="0" ptsTypes="AA">
                                      <p:cBhvr>
                                        <p:cTn id="69" dur="500" fill="hold"/>
                                        <p:tgtEl>
                                          <p:spTgt spid="7"/>
                                        </p:tgtEl>
                                        <p:attrNameLst>
                                          <p:attrName>ppt_x</p:attrName>
                                          <p:attrName>ppt_y</p:attrName>
                                        </p:attrNameLst>
                                      </p:cBhvr>
                                      <p:rCtr x="0" y="-23264"/>
                                    </p:animMotion>
                                  </p:childTnLst>
                                </p:cTn>
                              </p:par>
                              <p:par>
                                <p:cTn id="70" presetID="42" presetClass="path" presetSubtype="0" accel="50000" decel="50000" fill="hold" grpId="3" nodeType="withEffect">
                                  <p:stCondLst>
                                    <p:cond delay="0"/>
                                  </p:stCondLst>
                                  <p:childTnLst>
                                    <p:animMotion origin="layout" path="M 3.33333E-6 0.46529 L 3.33333E-6 -4.29497E-6 " pathEditMode="relative" rAng="0" ptsTypes="AA">
                                      <p:cBhvr>
                                        <p:cTn id="71" dur="500" fill="hold"/>
                                        <p:tgtEl>
                                          <p:spTgt spid="13"/>
                                        </p:tgtEl>
                                        <p:attrNameLst>
                                          <p:attrName>ppt_x</p:attrName>
                                          <p:attrName>ppt_y</p:attrName>
                                        </p:attrNameLst>
                                      </p:cBhvr>
                                      <p:rCtr x="0" y="-23264"/>
                                    </p:animMotion>
                                  </p:childTnLst>
                                </p:cTn>
                              </p:par>
                              <p:par>
                                <p:cTn id="72" presetID="42" presetClass="path" presetSubtype="0" accel="50000" decel="50000" fill="hold" grpId="4" nodeType="withEffect">
                                  <p:stCondLst>
                                    <p:cond delay="0"/>
                                  </p:stCondLst>
                                  <p:childTnLst>
                                    <p:animMotion origin="layout" path="M 3.33333E-6 0.46529 L 3.33333E-6 -4.29497E-6 " pathEditMode="relative" rAng="0" ptsTypes="AA">
                                      <p:cBhvr>
                                        <p:cTn id="73" dur="500" fill="hold"/>
                                        <p:tgtEl>
                                          <p:spTgt spid="14"/>
                                        </p:tgtEl>
                                        <p:attrNameLst>
                                          <p:attrName>ppt_x</p:attrName>
                                          <p:attrName>ppt_y</p:attrName>
                                        </p:attrNameLst>
                                      </p:cBhvr>
                                      <p:rCtr x="0" y="-23264"/>
                                    </p:animMotion>
                                  </p:childTnLst>
                                </p:cTn>
                              </p:par>
                              <p:par>
                                <p:cTn id="74" presetID="42" presetClass="path" presetSubtype="0" accel="50000" decel="50000" fill="hold" grpId="5" nodeType="withEffect">
                                  <p:stCondLst>
                                    <p:cond delay="0"/>
                                  </p:stCondLst>
                                  <p:childTnLst>
                                    <p:animMotion origin="layout" path="M 3.33333E-6 0.46529 L 3.33333E-6 -4.29497E-6 " pathEditMode="relative" rAng="0" ptsTypes="AA">
                                      <p:cBhvr>
                                        <p:cTn id="75" dur="500" fill="hold"/>
                                        <p:tgtEl>
                                          <p:spTgt spid="15"/>
                                        </p:tgtEl>
                                        <p:attrNameLst>
                                          <p:attrName>ppt_x</p:attrName>
                                          <p:attrName>ppt_y</p:attrName>
                                        </p:attrNameLst>
                                      </p:cBhvr>
                                      <p:rCtr x="0" y="-23264"/>
                                    </p:animMotion>
                                  </p:childTnLst>
                                </p:cTn>
                              </p:par>
                              <p:par>
                                <p:cTn id="76" presetID="42" presetClass="path" presetSubtype="0" accel="50000" decel="50000" fill="hold" grpId="5" nodeType="withEffect">
                                  <p:stCondLst>
                                    <p:cond delay="0"/>
                                  </p:stCondLst>
                                  <p:childTnLst>
                                    <p:animMotion origin="layout" path="M 8.33333E-7 0.54692 L 8.33333E-7 0.00031 " pathEditMode="relative" rAng="0" ptsTypes="AA">
                                      <p:cBhvr>
                                        <p:cTn id="77" dur="500" fill="hold"/>
                                        <p:tgtEl>
                                          <p:spTgt spid="22"/>
                                        </p:tgtEl>
                                        <p:attrNameLst>
                                          <p:attrName>ppt_x</p:attrName>
                                          <p:attrName>ppt_y</p:attrName>
                                        </p:attrNameLst>
                                      </p:cBhvr>
                                      <p:rCtr x="0" y="-27346"/>
                                    </p:animMotion>
                                  </p:childTnLst>
                                </p:cTn>
                              </p:par>
                              <p:par>
                                <p:cTn id="78" presetID="10" presetClass="entr" presetSubtype="0" fill="hold" grpId="1"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3"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4"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grpId="4"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nextCondLst>
                <p:cond evt="onClick" delay="0">
                  <p:tgtEl>
                    <p:spTgt spid="16"/>
                  </p:tgtEl>
                </p:cond>
              </p:nextCondLst>
            </p:seq>
          </p:childTnLst>
        </p:cTn>
      </p:par>
    </p:tnLst>
    <p:bldLst>
      <p:bldP spid="22" grpId="0" animBg="1"/>
      <p:bldP spid="22" grpId="1" animBg="1"/>
      <p:bldP spid="22" grpId="2" animBg="1"/>
      <p:bldP spid="22" grpId="3" animBg="1"/>
      <p:bldP spid="22" grpId="4" animBg="1"/>
      <p:bldP spid="22" grpId="5" animBg="1"/>
      <p:bldP spid="22" grpId="6" animBg="1"/>
      <p:bldP spid="15" grpId="0" animBg="1"/>
      <p:bldP spid="15" grpId="1" animBg="1"/>
      <p:bldP spid="15" grpId="2" animBg="1"/>
      <p:bldP spid="15" grpId="3" animBg="1"/>
      <p:bldP spid="15" grpId="4" animBg="1"/>
      <p:bldP spid="15" grpId="5" animBg="1"/>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646331"/>
          </a:xfrm>
          <a:prstGeom prst="rect">
            <a:avLst/>
          </a:prstGeom>
          <a:noFill/>
        </p:spPr>
        <p:txBody>
          <a:bodyPr wrap="square" rtlCol="0">
            <a:spAutoFit/>
          </a:bodyPr>
          <a:lstStyle/>
          <a:p>
            <a:pPr algn="ctr"/>
            <a:r>
              <a:rPr lang="en-NZ" sz="3600" b="1" dirty="0"/>
              <a:t>The People who are Saints in Heaven</a:t>
            </a:r>
            <a:endParaRPr lang="en-GB" sz="3600" b="1" dirty="0"/>
          </a:p>
        </p:txBody>
      </p:sp>
      <p:sp>
        <p:nvSpPr>
          <p:cNvPr id="12" name="Textbox:Text Line 6">
            <a:extLst>
              <a:ext uri="{FF2B5EF4-FFF2-40B4-BE49-F238E27FC236}">
                <a16:creationId xmlns:a16="http://schemas.microsoft.com/office/drawing/2014/main" id="{365B51BC-E2A5-4CDA-8AD9-D45D7AB8B7BA}"/>
              </a:ext>
            </a:extLst>
          </p:cNvPr>
          <p:cNvSpPr/>
          <p:nvPr/>
        </p:nvSpPr>
        <p:spPr>
          <a:xfrm>
            <a:off x="-3" y="4012103"/>
            <a:ext cx="8329046" cy="1047979"/>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Through the power of the Holy Spirit </a:t>
            </a:r>
            <a:r>
              <a:rPr lang="en-NZ" b="1" dirty="0" err="1">
                <a:latin typeface="Calibri" panose="020F0502020204030204" pitchFamily="34" charset="0"/>
                <a:ea typeface="Calibri" panose="020F0502020204030204" pitchFamily="34" charset="0"/>
                <a:cs typeface="Times New Roman" panose="02020603050405020304" pitchFamily="18" charset="0"/>
              </a:rPr>
              <a:t>Te</a:t>
            </a:r>
            <a:r>
              <a:rPr lang="en-NZ" b="1" dirty="0">
                <a:latin typeface="Calibri" panose="020F0502020204030204" pitchFamily="34" charset="0"/>
                <a:ea typeface="Calibri" panose="020F0502020204030204" pitchFamily="34" charset="0"/>
                <a:cs typeface="Times New Roman" panose="02020603050405020304" pitchFamily="18" charset="0"/>
              </a:rPr>
              <a:t> Wairua </a:t>
            </a:r>
            <a:r>
              <a:rPr lang="en-NZ" b="1" dirty="0" err="1">
                <a:latin typeface="Calibri" panose="020F0502020204030204" pitchFamily="34" charset="0"/>
                <a:ea typeface="Calibri" panose="020F0502020204030204" pitchFamily="34" charset="0"/>
                <a:cs typeface="Times New Roman" panose="02020603050405020304" pitchFamily="18" charset="0"/>
              </a:rPr>
              <a:t>Tapu</a:t>
            </a:r>
            <a:r>
              <a:rPr lang="en-NZ" b="1" dirty="0">
                <a:latin typeface="Calibri" panose="020F0502020204030204" pitchFamily="34" charset="0"/>
                <a:ea typeface="Calibri" panose="020F0502020204030204" pitchFamily="34" charset="0"/>
                <a:cs typeface="Times New Roman" panose="02020603050405020304" pitchFamily="18" charset="0"/>
              </a:rPr>
              <a:t> all members of the Church on earth and all the saints in heaven join in praise and thanks to God</a:t>
            </a:r>
            <a:br>
              <a:rPr lang="en-NZ" b="1" dirty="0">
                <a:latin typeface="Calibri" panose="020F0502020204030204" pitchFamily="34" charset="0"/>
                <a:ea typeface="Calibri" panose="020F0502020204030204" pitchFamily="34" charset="0"/>
                <a:cs typeface="Times New Roman" panose="02020603050405020304" pitchFamily="18" charset="0"/>
              </a:rPr>
            </a:br>
            <a:r>
              <a:rPr lang="en-NZ" b="1" dirty="0">
                <a:latin typeface="Calibri" panose="020F0502020204030204" pitchFamily="34" charset="0"/>
                <a:ea typeface="Calibri" panose="020F0502020204030204" pitchFamily="34" charset="0"/>
                <a:cs typeface="Times New Roman" panose="02020603050405020304" pitchFamily="18" charset="0"/>
              </a:rPr>
              <a:t>during the Eucharist. </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Text Line 5">
            <a:extLst>
              <a:ext uri="{FF2B5EF4-FFF2-40B4-BE49-F238E27FC236}">
                <a16:creationId xmlns:a16="http://schemas.microsoft.com/office/drawing/2014/main" id="{C928A3ED-6535-41A5-9ED2-F63618E56653}"/>
              </a:ext>
            </a:extLst>
          </p:cNvPr>
          <p:cNvSpPr/>
          <p:nvPr/>
        </p:nvSpPr>
        <p:spPr>
          <a:xfrm>
            <a:off x="-3" y="3369097"/>
            <a:ext cx="8414108" cy="729430"/>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can help people on earth because they still love and care for them by taking their prayers to God, Jesus and Mary.</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Text Line 4">
            <a:extLst>
              <a:ext uri="{FF2B5EF4-FFF2-40B4-BE49-F238E27FC236}">
                <a16:creationId xmlns:a16="http://schemas.microsoft.com/office/drawing/2014/main" id="{926E061E-A8F1-46BE-9A7B-27D58D62A9B1}"/>
              </a:ext>
            </a:extLst>
          </p:cNvPr>
          <p:cNvSpPr/>
          <p:nvPr/>
        </p:nvSpPr>
        <p:spPr>
          <a:xfrm>
            <a:off x="-3" y="2666332"/>
            <a:ext cx="8316158" cy="729430"/>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All of these people are saints and they are all giving God praise and thanks now and will go on doing this forever.</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Text Line 3">
            <a:extLst>
              <a:ext uri="{FF2B5EF4-FFF2-40B4-BE49-F238E27FC236}">
                <a16:creationId xmlns:a16="http://schemas.microsoft.com/office/drawing/2014/main" id="{0DDD22DE-DFF0-4C2D-B956-8080F9504182}"/>
              </a:ext>
            </a:extLst>
          </p:cNvPr>
          <p:cNvSpPr/>
          <p:nvPr/>
        </p:nvSpPr>
        <p:spPr>
          <a:xfrm>
            <a:off x="-3" y="1993447"/>
            <a:ext cx="8414108" cy="729430"/>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Others are ordinary people like members of our family </a:t>
            </a:r>
            <a:r>
              <a:rPr lang="en-NZ" b="1" dirty="0" err="1">
                <a:latin typeface="Calibri" panose="020F0502020204030204" pitchFamily="34" charset="0"/>
                <a:ea typeface="Calibri" panose="020F0502020204030204" pitchFamily="34" charset="0"/>
                <a:cs typeface="Times New Roman" panose="02020603050405020304" pitchFamily="18" charset="0"/>
              </a:rPr>
              <a:t>whānau</a:t>
            </a:r>
            <a:r>
              <a:rPr lang="en-NZ" b="1" dirty="0">
                <a:latin typeface="Calibri" panose="020F0502020204030204" pitchFamily="34" charset="0"/>
                <a:ea typeface="Calibri" panose="020F0502020204030204" pitchFamily="34" charset="0"/>
                <a:cs typeface="Times New Roman" panose="02020603050405020304" pitchFamily="18" charset="0"/>
              </a:rPr>
              <a:t> who tried hard to live as God wanted them to and sometimes they forgot to.</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Text Line 2">
            <a:extLst>
              <a:ext uri="{FF2B5EF4-FFF2-40B4-BE49-F238E27FC236}">
                <a16:creationId xmlns:a16="http://schemas.microsoft.com/office/drawing/2014/main" id="{4D4CE60C-BA66-4F88-8C8C-1C275A8E3638}"/>
              </a:ext>
            </a:extLst>
          </p:cNvPr>
          <p:cNvSpPr/>
          <p:nvPr/>
        </p:nvSpPr>
        <p:spPr>
          <a:xfrm>
            <a:off x="-3" y="1344466"/>
            <a:ext cx="8329042" cy="729430"/>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Some of them have lived very closely to God and been recognised as very holy people and they are canonised Saints.</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Text Line 1">
            <a:extLst>
              <a:ext uri="{FF2B5EF4-FFF2-40B4-BE49-F238E27FC236}">
                <a16:creationId xmlns:a16="http://schemas.microsoft.com/office/drawing/2014/main" id="{65C25E58-3CC9-499A-8B2A-2FF3AB67EEE5}"/>
              </a:ext>
            </a:extLst>
          </p:cNvPr>
          <p:cNvSpPr/>
          <p:nvPr/>
        </p:nvSpPr>
        <p:spPr>
          <a:xfrm>
            <a:off x="-3" y="666400"/>
            <a:ext cx="8343385" cy="710707"/>
          </a:xfrm>
          <a:prstGeom prst="rect">
            <a:avLst/>
          </a:prstGeom>
        </p:spPr>
        <p:txBody>
          <a:bodyPr wrap="square">
            <a:spAutoFit/>
          </a:bodyPr>
          <a:lstStyle/>
          <a:p>
            <a:pPr marL="342900" lvl="0" indent="-342900">
              <a:lnSpc>
                <a:spcPct val="115000"/>
              </a:lnSpc>
              <a:spcAft>
                <a:spcPts val="1000"/>
              </a:spcAft>
              <a:buFont typeface="Symbol" panose="05050102010706020507" pitchFamily="18" charset="2"/>
              <a:buChar char=""/>
            </a:pPr>
            <a:r>
              <a:rPr lang="en-NZ" b="1" dirty="0">
                <a:latin typeface="Calibri" panose="020F0502020204030204" pitchFamily="34" charset="0"/>
                <a:ea typeface="Calibri" panose="020F0502020204030204" pitchFamily="34" charset="0"/>
                <a:cs typeface="Times New Roman" panose="02020603050405020304" pitchFamily="18" charset="0"/>
              </a:rPr>
              <a:t>They are the people in heaven who have loved God and followed Jesus faithfully during their lives on earth.</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Shape: Slider"/>
          <p:cNvGrpSpPr/>
          <p:nvPr/>
        </p:nvGrpSpPr>
        <p:grpSpPr>
          <a:xfrm>
            <a:off x="2" y="649706"/>
            <a:ext cx="9144000" cy="453916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3" name="Shape: Sider Down 6"/>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hape: Sider Down 5"/>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301618" y="99270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401628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a:extLst>
              <a:ext uri="{FF2B5EF4-FFF2-40B4-BE49-F238E27FC236}">
                <a16:creationId xmlns:a16="http://schemas.microsoft.com/office/drawing/2014/main" id="{AB0EB9E6-8163-4722-A6E9-F74EA3A65EF0}"/>
              </a:ext>
            </a:extLst>
          </p:cNvPr>
          <p:cNvSpPr txBox="1"/>
          <p:nvPr/>
        </p:nvSpPr>
        <p:spPr>
          <a:xfrm>
            <a:off x="1475763" y="4928231"/>
            <a:ext cx="6012677" cy="230832"/>
          </a:xfrm>
          <a:prstGeom prst="rect">
            <a:avLst/>
          </a:prstGeom>
          <a:solidFill>
            <a:schemeClr val="bg1"/>
          </a:solidFill>
        </p:spPr>
        <p:txBody>
          <a:bodyPr wrap="square" rtlCol="0">
            <a:spAutoFit/>
          </a:bodyPr>
          <a:lstStyle/>
          <a:p>
            <a:pPr algn="ctr"/>
            <a:r>
              <a:rPr lang="en-GB" sz="900" dirty="0">
                <a:latin typeface="Arial" pitchFamily="34" charset="0"/>
                <a:ea typeface="Segoe UI" pitchFamily="34" charset="0"/>
                <a:cs typeface="Arial" pitchFamily="34" charset="0"/>
              </a:rPr>
              <a:t>Click the down-button to move the blind down, click the up-button (appears at bottom) to move the blind to the top.</a:t>
            </a:r>
          </a:p>
        </p:txBody>
      </p:sp>
    </p:spTree>
    <p:extLst>
      <p:ext uri="{BB962C8B-B14F-4D97-AF65-F5344CB8AC3E}">
        <p14:creationId xmlns:p14="http://schemas.microsoft.com/office/powerpoint/2010/main" val="32298716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58025E-6 L 0 0.13271 " pathEditMode="relative" rAng="0" ptsTypes="AA">
                                      <p:cBhvr>
                                        <p:cTn id="8" dur="2000" fill="hold"/>
                                        <p:tgtEl>
                                          <p:spTgt spid="3"/>
                                        </p:tgtEl>
                                        <p:attrNameLst>
                                          <p:attrName>ppt_x</p:attrName>
                                          <p:attrName>ppt_y</p:attrName>
                                        </p:attrNameLst>
                                      </p:cBhvr>
                                      <p:rCtr x="0" y="6636"/>
                                    </p:animMotion>
                                  </p:childTnLst>
                                </p:cTn>
                              </p:par>
                              <p:par>
                                <p:cTn id="9" presetID="42" presetClass="path" presetSubtype="0" accel="50000" decel="50000" fill="hold" grpId="1" nodeType="withEffect">
                                  <p:stCondLst>
                                    <p:cond delay="0"/>
                                  </p:stCondLst>
                                  <p:childTnLst>
                                    <p:animMotion origin="layout" path="M 8.33333E-7 4.93827E-7 L 8.33333E-7 0.1358 " pathEditMode="relative" rAng="0" ptsTypes="AA">
                                      <p:cBhvr>
                                        <p:cTn id="10" dur="2000" fill="hold"/>
                                        <p:tgtEl>
                                          <p:spTgt spid="13"/>
                                        </p:tgtEl>
                                        <p:attrNameLst>
                                          <p:attrName>ppt_x</p:attrName>
                                          <p:attrName>ppt_y</p:attrName>
                                        </p:attrNameLst>
                                      </p:cBhvr>
                                      <p:rCtr x="0" y="6790"/>
                                    </p:animMotion>
                                  </p:childTnLst>
                                </p:cTn>
                              </p:par>
                              <p:par>
                                <p:cTn id="11" presetID="42" presetClass="path" presetSubtype="0" accel="50000" decel="50000" fill="hold" grpId="1" nodeType="withEffect">
                                  <p:stCondLst>
                                    <p:cond delay="0"/>
                                  </p:stCondLst>
                                  <p:childTnLst>
                                    <p:animMotion origin="layout" path="M 8.33333E-7 4.93827E-7 L 8.33333E-7 0.1358 " pathEditMode="relative" rAng="0" ptsTypes="AA">
                                      <p:cBhvr>
                                        <p:cTn id="12" dur="2000" fill="hold"/>
                                        <p:tgtEl>
                                          <p:spTgt spid="14"/>
                                        </p:tgtEl>
                                        <p:attrNameLst>
                                          <p:attrName>ppt_x</p:attrName>
                                          <p:attrName>ppt_y</p:attrName>
                                        </p:attrNameLst>
                                      </p:cBhvr>
                                      <p:rCtr x="0" y="6975"/>
                                    </p:animMotion>
                                  </p:childTnLst>
                                </p:cTn>
                              </p:par>
                              <p:par>
                                <p:cTn id="13" presetID="42" presetClass="path" presetSubtype="0" accel="50000" decel="50000" fill="hold" grpId="1" nodeType="withEffect">
                                  <p:stCondLst>
                                    <p:cond delay="0"/>
                                  </p:stCondLst>
                                  <p:childTnLst>
                                    <p:animMotion origin="layout" path="M 8.33333E-7 4.93827E-7 L 8.33333E-7 0.1358 " pathEditMode="relative" rAng="0" ptsTypes="AA">
                                      <p:cBhvr>
                                        <p:cTn id="14" dur="2000" fill="hold"/>
                                        <p:tgtEl>
                                          <p:spTgt spid="15"/>
                                        </p:tgtEl>
                                        <p:attrNameLst>
                                          <p:attrName>ppt_x</p:attrName>
                                          <p:attrName>ppt_y</p:attrName>
                                        </p:attrNameLst>
                                      </p:cBhvr>
                                      <p:rCtr x="0" y="6975"/>
                                    </p:animMotion>
                                  </p:childTnLst>
                                </p:cTn>
                              </p:par>
                              <p:par>
                                <p:cTn id="15" presetID="42" presetClass="path" presetSubtype="0" accel="50000" decel="50000" fill="hold" grpId="1" nodeType="withEffect">
                                  <p:stCondLst>
                                    <p:cond delay="0"/>
                                  </p:stCondLst>
                                  <p:childTnLst>
                                    <p:animMotion origin="layout" path="M 8.33333E-7 4.93827E-7 L 8.33333E-7 0.1358 " pathEditMode="relative" rAng="0" ptsTypes="AA">
                                      <p:cBhvr>
                                        <p:cTn id="16" dur="2000" fill="hold"/>
                                        <p:tgtEl>
                                          <p:spTgt spid="22"/>
                                        </p:tgtEl>
                                        <p:attrNameLst>
                                          <p:attrName>ppt_x</p:attrName>
                                          <p:attrName>ppt_y</p:attrName>
                                        </p:attrNameLst>
                                      </p:cBhvr>
                                      <p:rCtr x="0" y="6975"/>
                                    </p:animMotion>
                                  </p:childTnLst>
                                </p:cTn>
                              </p:par>
                              <p:par>
                                <p:cTn id="17" presetID="42" presetClass="path" presetSubtype="0" accel="50000" decel="50000" fill="hold" grpId="1" nodeType="withEffect">
                                  <p:stCondLst>
                                    <p:cond delay="0"/>
                                  </p:stCondLst>
                                  <p:childTnLst>
                                    <p:animMotion origin="layout" path="M 8.33333E-7 4.93827E-7 L 8.33333E-7 0.1358 " pathEditMode="relative" rAng="0" ptsTypes="AA">
                                      <p:cBhvr>
                                        <p:cTn id="18" dur="2000" fill="hold"/>
                                        <p:tgtEl>
                                          <p:spTgt spid="23"/>
                                        </p:tgtEl>
                                        <p:attrNameLst>
                                          <p:attrName>ppt_x</p:attrName>
                                          <p:attrName>ppt_y</p:attrName>
                                        </p:attrNameLst>
                                      </p:cBhvr>
                                      <p:rCtr x="0" y="6975"/>
                                    </p:animMotion>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0 0.13271 L 0 0.2574 " pathEditMode="relative" rAng="0" ptsTypes="AA">
                                      <p:cBhvr>
                                        <p:cTn id="25" dur="2000" fill="hold"/>
                                        <p:tgtEl>
                                          <p:spTgt spid="3"/>
                                        </p:tgtEl>
                                        <p:attrNameLst>
                                          <p:attrName>ppt_x</p:attrName>
                                          <p:attrName>ppt_y</p:attrName>
                                        </p:attrNameLst>
                                      </p:cBhvr>
                                      <p:rCtr x="0" y="6235"/>
                                    </p:animMotion>
                                  </p:childTnLst>
                                </p:cTn>
                              </p:par>
                              <p:par>
                                <p:cTn id="26" presetID="42" presetClass="path" presetSubtype="0" accel="50000" decel="50000" fill="hold" grpId="2" nodeType="withEffect">
                                  <p:stCondLst>
                                    <p:cond delay="0"/>
                                  </p:stCondLst>
                                  <p:childTnLst>
                                    <p:animMotion origin="layout" path="M 8.33333E-7 0.1358 L 8.33333E-7 0.27315 " pathEditMode="relative" rAng="0" ptsTypes="AA">
                                      <p:cBhvr>
                                        <p:cTn id="27" dur="2000" fill="hold"/>
                                        <p:tgtEl>
                                          <p:spTgt spid="14"/>
                                        </p:tgtEl>
                                        <p:attrNameLst>
                                          <p:attrName>ppt_x</p:attrName>
                                          <p:attrName>ppt_y</p:attrName>
                                        </p:attrNameLst>
                                      </p:cBhvr>
                                      <p:rCtr x="0" y="6944"/>
                                    </p:animMotion>
                                  </p:childTnLst>
                                </p:cTn>
                              </p:par>
                              <p:par>
                                <p:cTn id="28" presetID="42" presetClass="path" presetSubtype="0" accel="50000" decel="50000" fill="hold" grpId="2" nodeType="withEffect">
                                  <p:stCondLst>
                                    <p:cond delay="0"/>
                                  </p:stCondLst>
                                  <p:childTnLst>
                                    <p:animMotion origin="layout" path="M 8.33333E-7 0.1358 L 8.33333E-7 0.27315 " pathEditMode="relative" rAng="0" ptsTypes="AA">
                                      <p:cBhvr>
                                        <p:cTn id="29" dur="2000" fill="hold"/>
                                        <p:tgtEl>
                                          <p:spTgt spid="15"/>
                                        </p:tgtEl>
                                        <p:attrNameLst>
                                          <p:attrName>ppt_x</p:attrName>
                                          <p:attrName>ppt_y</p:attrName>
                                        </p:attrNameLst>
                                      </p:cBhvr>
                                      <p:rCtr x="0" y="6667"/>
                                    </p:animMotion>
                                  </p:childTnLst>
                                </p:cTn>
                              </p:par>
                              <p:par>
                                <p:cTn id="30" presetID="42" presetClass="path" presetSubtype="0" accel="50000" decel="50000" fill="hold" grpId="2" nodeType="withEffect">
                                  <p:stCondLst>
                                    <p:cond delay="0"/>
                                  </p:stCondLst>
                                  <p:childTnLst>
                                    <p:animMotion origin="layout" path="M 4.72222E-6 0.1358 L 8.33333E-7 0.27346 " pathEditMode="relative" rAng="0" ptsTypes="AA">
                                      <p:cBhvr>
                                        <p:cTn id="31" dur="2000" fill="hold"/>
                                        <p:tgtEl>
                                          <p:spTgt spid="22"/>
                                        </p:tgtEl>
                                        <p:attrNameLst>
                                          <p:attrName>ppt_x</p:attrName>
                                          <p:attrName>ppt_y</p:attrName>
                                        </p:attrNameLst>
                                      </p:cBhvr>
                                      <p:rCtr x="-87" y="6667"/>
                                    </p:animMotion>
                                  </p:childTnLst>
                                </p:cTn>
                              </p:par>
                              <p:par>
                                <p:cTn id="32" presetID="42" presetClass="path" presetSubtype="0" accel="50000" decel="50000" fill="hold" grpId="2" nodeType="withEffect">
                                  <p:stCondLst>
                                    <p:cond delay="0"/>
                                  </p:stCondLst>
                                  <p:childTnLst>
                                    <p:animMotion origin="layout" path="M -4.72222E-6 0.1358 L 8.33333E-7 0.27346 " pathEditMode="relative" rAng="0" ptsTypes="AA">
                                      <p:cBhvr>
                                        <p:cTn id="33" dur="2000" fill="hold"/>
                                        <p:tgtEl>
                                          <p:spTgt spid="23"/>
                                        </p:tgtEl>
                                        <p:attrNameLst>
                                          <p:attrName>ppt_x</p:attrName>
                                          <p:attrName>ppt_y</p:attrName>
                                        </p:attrNameLst>
                                      </p:cBhvr>
                                      <p:rCtr x="35" y="6667"/>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 0.2574 L 0 0.37129 " pathEditMode="relative" rAng="0" ptsTypes="AA">
                                      <p:cBhvr>
                                        <p:cTn id="40" dur="2000" fill="hold"/>
                                        <p:tgtEl>
                                          <p:spTgt spid="3"/>
                                        </p:tgtEl>
                                        <p:attrNameLst>
                                          <p:attrName>ppt_x</p:attrName>
                                          <p:attrName>ppt_y</p:attrName>
                                        </p:attrNameLst>
                                      </p:cBhvr>
                                      <p:rCtr x="0" y="5679"/>
                                    </p:animMotion>
                                  </p:childTnLst>
                                </p:cTn>
                              </p:par>
                              <p:par>
                                <p:cTn id="41" presetID="42" presetClass="path" presetSubtype="0" accel="50000" decel="50000" fill="hold" grpId="3" nodeType="withEffect">
                                  <p:stCondLst>
                                    <p:cond delay="0"/>
                                  </p:stCondLst>
                                  <p:childTnLst>
                                    <p:animMotion origin="layout" path="M 8.33333E-7 0.27376 L 8.33333E-7 0.40123 " pathEditMode="relative" rAng="0" ptsTypes="AA">
                                      <p:cBhvr>
                                        <p:cTn id="42" dur="2000" fill="hold"/>
                                        <p:tgtEl>
                                          <p:spTgt spid="15"/>
                                        </p:tgtEl>
                                        <p:attrNameLst>
                                          <p:attrName>ppt_x</p:attrName>
                                          <p:attrName>ppt_y</p:attrName>
                                        </p:attrNameLst>
                                      </p:cBhvr>
                                      <p:rCtr x="0" y="6358"/>
                                    </p:animMotion>
                                  </p:childTnLst>
                                </p:cTn>
                              </p:par>
                              <p:par>
                                <p:cTn id="43" presetID="42" presetClass="path" presetSubtype="0" accel="50000" decel="50000" fill="hold" grpId="6" nodeType="withEffect">
                                  <p:stCondLst>
                                    <p:cond delay="0"/>
                                  </p:stCondLst>
                                  <p:childTnLst>
                                    <p:animMotion origin="layout" path="M 8.33333E-7 0.27376 L 8.33333E-7 0.40123 " pathEditMode="relative" rAng="0" ptsTypes="AA">
                                      <p:cBhvr>
                                        <p:cTn id="44" dur="2000" fill="hold"/>
                                        <p:tgtEl>
                                          <p:spTgt spid="22"/>
                                        </p:tgtEl>
                                        <p:attrNameLst>
                                          <p:attrName>ppt_x</p:attrName>
                                          <p:attrName>ppt_y</p:attrName>
                                        </p:attrNameLst>
                                      </p:cBhvr>
                                      <p:rCtr x="0" y="6358"/>
                                    </p:animMotion>
                                  </p:childTnLst>
                                </p:cTn>
                              </p:par>
                              <p:par>
                                <p:cTn id="45" presetID="42" presetClass="path" presetSubtype="0" accel="50000" decel="50000" fill="hold" grpId="3" nodeType="withEffect">
                                  <p:stCondLst>
                                    <p:cond delay="0"/>
                                  </p:stCondLst>
                                  <p:childTnLst>
                                    <p:animMotion origin="layout" path="M 8.33333E-7 0.27376 L 8.33333E-7 0.40123 " pathEditMode="relative" rAng="0" ptsTypes="AA">
                                      <p:cBhvr>
                                        <p:cTn id="46" dur="2000" fill="hold"/>
                                        <p:tgtEl>
                                          <p:spTgt spid="23"/>
                                        </p:tgtEl>
                                        <p:attrNameLst>
                                          <p:attrName>ppt_x</p:attrName>
                                          <p:attrName>ppt_y</p:attrName>
                                        </p:attrNameLst>
                                      </p:cBhvr>
                                      <p:rCtr x="0" y="6358"/>
                                    </p:animMotion>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0 0.37129 L 0 0.52407 " pathEditMode="relative" rAng="0" ptsTypes="AA">
                                      <p:cBhvr>
                                        <p:cTn id="53" dur="2000" fill="hold"/>
                                        <p:tgtEl>
                                          <p:spTgt spid="3"/>
                                        </p:tgtEl>
                                        <p:attrNameLst>
                                          <p:attrName>ppt_x</p:attrName>
                                          <p:attrName>ppt_y</p:attrName>
                                        </p:attrNameLst>
                                      </p:cBhvr>
                                      <p:rCtr x="0" y="7623"/>
                                    </p:animMotion>
                                  </p:childTnLst>
                                </p:cTn>
                              </p:par>
                              <p:par>
                                <p:cTn id="54" presetID="42" presetClass="path" presetSubtype="0" accel="50000" decel="50000" fill="hold" grpId="3" nodeType="withEffect">
                                  <p:stCondLst>
                                    <p:cond delay="0"/>
                                  </p:stCondLst>
                                  <p:childTnLst>
                                    <p:animMotion origin="layout" path="M 8.33333E-7 0.40123 L 8.33333E-7 0.53951 " pathEditMode="relative" rAng="0" ptsTypes="AA">
                                      <p:cBhvr>
                                        <p:cTn id="55" dur="2000" fill="hold"/>
                                        <p:tgtEl>
                                          <p:spTgt spid="22"/>
                                        </p:tgtEl>
                                        <p:attrNameLst>
                                          <p:attrName>ppt_x</p:attrName>
                                          <p:attrName>ppt_y</p:attrName>
                                        </p:attrNameLst>
                                      </p:cBhvr>
                                      <p:rCtr x="0" y="6914"/>
                                    </p:animMotion>
                                  </p:childTnLst>
                                </p:cTn>
                              </p:par>
                              <p:par>
                                <p:cTn id="56" presetID="42" presetClass="path" presetSubtype="0" accel="50000" decel="50000" fill="hold" grpId="6" nodeType="withEffect">
                                  <p:stCondLst>
                                    <p:cond delay="0"/>
                                  </p:stCondLst>
                                  <p:childTnLst>
                                    <p:animMotion origin="layout" path="M 8.33333E-7 0.40123 L 8.33333E-7 0.5392 " pathEditMode="relative" rAng="0" ptsTypes="AA">
                                      <p:cBhvr>
                                        <p:cTn id="57" dur="2000" fill="hold"/>
                                        <p:tgtEl>
                                          <p:spTgt spid="23"/>
                                        </p:tgtEl>
                                        <p:attrNameLst>
                                          <p:attrName>ppt_x</p:attrName>
                                          <p:attrName>ppt_y</p:attrName>
                                        </p:attrNameLst>
                                      </p:cBhvr>
                                      <p:rCtr x="0" y="6883"/>
                                    </p:animMotion>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0 0.52561 L 0 0.65154 " pathEditMode="relative" rAng="0" ptsTypes="AA">
                                      <p:cBhvr>
                                        <p:cTn id="64" dur="2000" fill="hold"/>
                                        <p:tgtEl>
                                          <p:spTgt spid="3"/>
                                        </p:tgtEl>
                                        <p:attrNameLst>
                                          <p:attrName>ppt_x</p:attrName>
                                          <p:attrName>ppt_y</p:attrName>
                                        </p:attrNameLst>
                                      </p:cBhvr>
                                      <p:rCtr x="0" y="6296"/>
                                    </p:animMotion>
                                  </p:childTnLst>
                                </p:cTn>
                              </p:par>
                              <p:par>
                                <p:cTn id="65" presetID="42" presetClass="path" presetSubtype="0" accel="50000" decel="50000" fill="hold" grpId="7" nodeType="withEffect">
                                  <p:stCondLst>
                                    <p:cond delay="0"/>
                                  </p:stCondLst>
                                  <p:childTnLst>
                                    <p:animMotion origin="layout" path="M 8.33333E-7 0.53951 L -0.00035 0.66296 " pathEditMode="relative" rAng="0" ptsTypes="AA">
                                      <p:cBhvr>
                                        <p:cTn id="66" dur="2000" fill="hold"/>
                                        <p:tgtEl>
                                          <p:spTgt spid="23"/>
                                        </p:tgtEl>
                                        <p:attrNameLst>
                                          <p:attrName>ppt_x</p:attrName>
                                          <p:attrName>ppt_y</p:attrName>
                                        </p:attrNameLst>
                                      </p:cBhvr>
                                      <p:rCtr x="-17" y="6173"/>
                                    </p:animMotion>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42" presetClass="path" presetSubtype="0" accel="50000" decel="50000" fill="hold" nodeType="withEffect">
                                  <p:stCondLst>
                                    <p:cond delay="0"/>
                                  </p:stCondLst>
                                  <p:childTnLst>
                                    <p:animMotion origin="layout" path="M 0 0.65154 L 0 0.87901 " pathEditMode="relative" rAng="0" ptsTypes="AA">
                                      <p:cBhvr>
                                        <p:cTn id="73" dur="2000" fill="hold"/>
                                        <p:tgtEl>
                                          <p:spTgt spid="3"/>
                                        </p:tgtEl>
                                        <p:attrNameLst>
                                          <p:attrName>ppt_x</p:attrName>
                                          <p:attrName>ppt_y</p:attrName>
                                        </p:attrNameLst>
                                      </p:cBhvr>
                                      <p:rCtr x="0" y="11358"/>
                                    </p:animMotion>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42" presetClass="path" presetSubtype="0" accel="50000" decel="50000" fill="hold" nodeType="withEffect">
                                  <p:stCondLst>
                                    <p:cond delay="0"/>
                                  </p:stCondLst>
                                  <p:childTnLst>
                                    <p:animMotion origin="layout" path="M 0 0.76296 L 0 3.58025E-6 " pathEditMode="relative" rAng="0" ptsTypes="AA">
                                      <p:cBhvr>
                                        <p:cTn id="84" dur="500" fill="hold"/>
                                        <p:tgtEl>
                                          <p:spTgt spid="3"/>
                                        </p:tgtEl>
                                        <p:attrNameLst>
                                          <p:attrName>ppt_x</p:attrName>
                                          <p:attrName>ppt_y</p:attrName>
                                        </p:attrNameLst>
                                      </p:cBhvr>
                                      <p:rCtr x="0" y="-38148"/>
                                    </p:animMotion>
                                  </p:childTnLst>
                                </p:cTn>
                              </p:par>
                              <p:par>
                                <p:cTn id="85" presetID="42" presetClass="path" presetSubtype="0" accel="50000" decel="50000" fill="hold" grpId="2" nodeType="withEffect">
                                  <p:stCondLst>
                                    <p:cond delay="0"/>
                                  </p:stCondLst>
                                  <p:childTnLst>
                                    <p:animMotion origin="layout" path="M 3.33333E-6 0.46529 L 3.33333E-6 -4.29497E-6 " pathEditMode="relative" rAng="0" ptsTypes="AA">
                                      <p:cBhvr>
                                        <p:cTn id="86" dur="500" fill="hold"/>
                                        <p:tgtEl>
                                          <p:spTgt spid="7"/>
                                        </p:tgtEl>
                                        <p:attrNameLst>
                                          <p:attrName>ppt_x</p:attrName>
                                          <p:attrName>ppt_y</p:attrName>
                                        </p:attrNameLst>
                                      </p:cBhvr>
                                      <p:rCtr x="0" y="-23264"/>
                                    </p:animMotion>
                                  </p:childTnLst>
                                </p:cTn>
                              </p:par>
                              <p:par>
                                <p:cTn id="87" presetID="42" presetClass="path" presetSubtype="0" accel="50000" decel="50000" fill="hold" grpId="3" nodeType="withEffect">
                                  <p:stCondLst>
                                    <p:cond delay="0"/>
                                  </p:stCondLst>
                                  <p:childTnLst>
                                    <p:animMotion origin="layout" path="M 3.33333E-6 0.46529 L 3.33333E-6 -4.29497E-6 " pathEditMode="relative" rAng="0" ptsTypes="AA">
                                      <p:cBhvr>
                                        <p:cTn id="88" dur="500" fill="hold"/>
                                        <p:tgtEl>
                                          <p:spTgt spid="13"/>
                                        </p:tgtEl>
                                        <p:attrNameLst>
                                          <p:attrName>ppt_x</p:attrName>
                                          <p:attrName>ppt_y</p:attrName>
                                        </p:attrNameLst>
                                      </p:cBhvr>
                                      <p:rCtr x="0" y="-23264"/>
                                    </p:animMotion>
                                  </p:childTnLst>
                                </p:cTn>
                              </p:par>
                              <p:par>
                                <p:cTn id="89" presetID="42" presetClass="path" presetSubtype="0" accel="50000" decel="50000" fill="hold" grpId="4" nodeType="withEffect">
                                  <p:stCondLst>
                                    <p:cond delay="0"/>
                                  </p:stCondLst>
                                  <p:childTnLst>
                                    <p:animMotion origin="layout" path="M 3.33333E-6 0.46529 L 3.33333E-6 -4.29497E-6 " pathEditMode="relative" rAng="0" ptsTypes="AA">
                                      <p:cBhvr>
                                        <p:cTn id="90" dur="500" fill="hold"/>
                                        <p:tgtEl>
                                          <p:spTgt spid="14"/>
                                        </p:tgtEl>
                                        <p:attrNameLst>
                                          <p:attrName>ppt_x</p:attrName>
                                          <p:attrName>ppt_y</p:attrName>
                                        </p:attrNameLst>
                                      </p:cBhvr>
                                      <p:rCtr x="0" y="-23264"/>
                                    </p:animMotion>
                                  </p:childTnLst>
                                </p:cTn>
                              </p:par>
                              <p:par>
                                <p:cTn id="91" presetID="42" presetClass="path" presetSubtype="0" accel="50000" decel="50000" fill="hold" grpId="5" nodeType="withEffect">
                                  <p:stCondLst>
                                    <p:cond delay="0"/>
                                  </p:stCondLst>
                                  <p:childTnLst>
                                    <p:animMotion origin="layout" path="M 3.33333E-6 0.46529 L 3.33333E-6 -4.29497E-6 " pathEditMode="relative" rAng="0" ptsTypes="AA">
                                      <p:cBhvr>
                                        <p:cTn id="92" dur="500" fill="hold"/>
                                        <p:tgtEl>
                                          <p:spTgt spid="15"/>
                                        </p:tgtEl>
                                        <p:attrNameLst>
                                          <p:attrName>ppt_x</p:attrName>
                                          <p:attrName>ppt_y</p:attrName>
                                        </p:attrNameLst>
                                      </p:cBhvr>
                                      <p:rCtr x="0" y="-23264"/>
                                    </p:animMotion>
                                  </p:childTnLst>
                                </p:cTn>
                              </p:par>
                              <p:par>
                                <p:cTn id="93" presetID="42" presetClass="path" presetSubtype="0" accel="50000" decel="50000" fill="hold" grpId="5" nodeType="withEffect">
                                  <p:stCondLst>
                                    <p:cond delay="0"/>
                                  </p:stCondLst>
                                  <p:childTnLst>
                                    <p:animMotion origin="layout" path="M -0.00035 0.66297 L -0.00035 0.00062 " pathEditMode="relative" rAng="0" ptsTypes="AA">
                                      <p:cBhvr>
                                        <p:cTn id="94" dur="500" fill="hold"/>
                                        <p:tgtEl>
                                          <p:spTgt spid="22"/>
                                        </p:tgtEl>
                                        <p:attrNameLst>
                                          <p:attrName>ppt_x</p:attrName>
                                          <p:attrName>ppt_y</p:attrName>
                                        </p:attrNameLst>
                                      </p:cBhvr>
                                      <p:rCtr x="0" y="-33117"/>
                                    </p:animMotion>
                                  </p:childTnLst>
                                </p:cTn>
                              </p:par>
                              <p:par>
                                <p:cTn id="95" presetID="42" presetClass="path" presetSubtype="0" accel="50000" decel="50000" fill="hold" grpId="5" nodeType="withEffect">
                                  <p:stCondLst>
                                    <p:cond delay="0"/>
                                  </p:stCondLst>
                                  <p:childTnLst>
                                    <p:animMotion origin="layout" path="M -0.00035 0.66297 L 0.00017 0.00124 " pathEditMode="relative" rAng="0" ptsTypes="AA">
                                      <p:cBhvr>
                                        <p:cTn id="96" dur="500" fill="hold"/>
                                        <p:tgtEl>
                                          <p:spTgt spid="23"/>
                                        </p:tgtEl>
                                        <p:attrNameLst>
                                          <p:attrName>ppt_x</p:attrName>
                                          <p:attrName>ppt_y</p:attrName>
                                        </p:attrNameLst>
                                      </p:cBhvr>
                                      <p:rCtr x="17" y="-33086"/>
                                    </p:animMotion>
                                  </p:childTnLst>
                                </p:cTn>
                              </p:par>
                              <p:par>
                                <p:cTn id="97" presetID="10" presetClass="entr" presetSubtype="0" fill="hold" grpId="1" nodeType="with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500"/>
                                        <p:tgtEl>
                                          <p:spTgt spid="7"/>
                                        </p:tgtEl>
                                      </p:cBhvr>
                                    </p:animEffect>
                                  </p:childTnLst>
                                </p:cTn>
                              </p:par>
                              <p:par>
                                <p:cTn id="100" presetID="10" presetClass="entr" presetSubtype="0" fill="hold" grpId="2"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3" nodeType="with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par>
                                <p:cTn id="106" presetID="10" presetClass="entr" presetSubtype="0" fill="hold" grpId="4"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500"/>
                                        <p:tgtEl>
                                          <p:spTgt spid="15"/>
                                        </p:tgtEl>
                                      </p:cBhvr>
                                    </p:animEffect>
                                  </p:childTnLst>
                                </p:cTn>
                              </p:par>
                              <p:par>
                                <p:cTn id="109" presetID="10" presetClass="entr" presetSubtype="0" fill="hold" grpId="4"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par>
                                <p:cTn id="112" presetID="10" presetClass="entr" presetSubtype="0" fill="hold" grpId="4"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childTnLst>
                          </p:cTn>
                        </p:par>
                      </p:childTnLst>
                    </p:cTn>
                  </p:par>
                </p:childTnLst>
              </p:cTn>
              <p:nextCondLst>
                <p:cond evt="onClick" delay="0">
                  <p:tgtEl>
                    <p:spTgt spid="16"/>
                  </p:tgtEl>
                </p:cond>
              </p:nextCondLst>
            </p:seq>
          </p:childTnLst>
        </p:cTn>
      </p:par>
    </p:tnLst>
    <p:bldLst>
      <p:bldP spid="23" grpId="0" animBg="1"/>
      <p:bldP spid="23" grpId="1" animBg="1"/>
      <p:bldP spid="23" grpId="2" animBg="1"/>
      <p:bldP spid="23" grpId="3" animBg="1"/>
      <p:bldP spid="23" grpId="4" animBg="1"/>
      <p:bldP spid="23" grpId="5" animBg="1"/>
      <p:bldP spid="23" grpId="6" animBg="1"/>
      <p:bldP spid="23" grpId="7" animBg="1"/>
      <p:bldP spid="22" grpId="0" animBg="1"/>
      <p:bldP spid="22" grpId="1" animBg="1"/>
      <p:bldP spid="22" grpId="2" animBg="1"/>
      <p:bldP spid="22" grpId="3" animBg="1"/>
      <p:bldP spid="22" grpId="4" animBg="1"/>
      <p:bldP spid="22" grpId="5" animBg="1"/>
      <p:bldP spid="22" grpId="6" animBg="1"/>
      <p:bldP spid="15" grpId="0" animBg="1"/>
      <p:bldP spid="15" grpId="1" animBg="1"/>
      <p:bldP spid="15" grpId="2" animBg="1"/>
      <p:bldP spid="15" grpId="3" animBg="1"/>
      <p:bldP spid="15" grpId="4" animBg="1"/>
      <p:bldP spid="15" grpId="5" animBg="1"/>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ll Saints (3.5&amp;6.1.S7) - 17 We Are All Sai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2495" y="3375"/>
            <a:ext cx="609600" cy="609600"/>
          </a:xfrm>
          <a:prstGeom prst="rect">
            <a:avLst/>
          </a:prstGeom>
        </p:spPr>
      </p:pic>
      <p:sp>
        <p:nvSpPr>
          <p:cNvPr id="22" name="Textbox: Line 4">
            <a:extLst>
              <a:ext uri="{FF2B5EF4-FFF2-40B4-BE49-F238E27FC236}">
                <a16:creationId xmlns:a16="http://schemas.microsoft.com/office/drawing/2014/main" id="{C5D6CCE9-D402-428D-A821-94980C138B4C}"/>
              </a:ext>
            </a:extLst>
          </p:cNvPr>
          <p:cNvSpPr/>
          <p:nvPr/>
        </p:nvSpPr>
        <p:spPr>
          <a:xfrm>
            <a:off x="821852" y="4101268"/>
            <a:ext cx="8102967" cy="738664"/>
          </a:xfrm>
          <a:prstGeom prst="rect">
            <a:avLst/>
          </a:prstGeom>
        </p:spPr>
        <p:txBody>
          <a:bodyPr wrap="square">
            <a:spAutoFit/>
          </a:bodyPr>
          <a:lstStyle/>
          <a:p>
            <a:pPr marL="285750" indent="-285750">
              <a:buFont typeface="Arial" panose="020B0604020202020204" pitchFamily="34" charset="0"/>
              <a:buChar char="•"/>
            </a:pPr>
            <a:r>
              <a:rPr lang="en-NZ" sz="1400" dirty="0"/>
              <a:t>Catholics believe that the bonds of love people have while they are on earth do not break when they die. People who love one another hold one another up before God in prayer. We pray for God’s mercy on our dead family and friends asking that their journey to heaven be swift. </a:t>
            </a:r>
            <a:endParaRPr lang="en-NZ" sz="1100" b="1" dirty="0"/>
          </a:p>
        </p:txBody>
      </p:sp>
      <p:sp>
        <p:nvSpPr>
          <p:cNvPr id="2" name="Textbox: Line 3">
            <a:extLst>
              <a:ext uri="{FF2B5EF4-FFF2-40B4-BE49-F238E27FC236}">
                <a16:creationId xmlns:a16="http://schemas.microsoft.com/office/drawing/2014/main" id="{EB8D4358-389E-4A6E-AE47-92708C37CA44}"/>
              </a:ext>
            </a:extLst>
          </p:cNvPr>
          <p:cNvSpPr/>
          <p:nvPr/>
        </p:nvSpPr>
        <p:spPr>
          <a:xfrm>
            <a:off x="821852" y="3159895"/>
            <a:ext cx="8102967" cy="738664"/>
          </a:xfrm>
          <a:prstGeom prst="rect">
            <a:avLst/>
          </a:prstGeom>
        </p:spPr>
        <p:txBody>
          <a:bodyPr wrap="square">
            <a:spAutoFit/>
          </a:bodyPr>
          <a:lstStyle/>
          <a:p>
            <a:pPr marL="285750" indent="-285750">
              <a:buFont typeface="Arial" panose="020B0604020202020204" pitchFamily="34" charset="0"/>
              <a:buChar char="•"/>
            </a:pPr>
            <a:r>
              <a:rPr lang="en-NZ" sz="1400" dirty="0"/>
              <a:t>Catholic believe that the Holy Spirit unites all people who believe in Jesus, those  who are alive right now, those who have died and are being prepared to enter heaven and the Saints who are in heaven right now are all members of the Communion of Saints.</a:t>
            </a:r>
            <a:endParaRPr lang="en-NZ" sz="1100" b="1" dirty="0"/>
          </a:p>
        </p:txBody>
      </p:sp>
      <p:sp>
        <p:nvSpPr>
          <p:cNvPr id="8" name="Textbox: Line 2"/>
          <p:cNvSpPr txBox="1"/>
          <p:nvPr/>
        </p:nvSpPr>
        <p:spPr>
          <a:xfrm>
            <a:off x="821852" y="2123476"/>
            <a:ext cx="6798149" cy="738664"/>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400" b="0" dirty="0">
                <a:latin typeface="+mn-lt"/>
              </a:rPr>
              <a:t>Catholics share their gifts in the service of others in the Church and in the world, they care for people in need, they participate in the sacraments especially the Eucharist </a:t>
            </a:r>
            <a:br>
              <a:rPr lang="en-NZ" sz="1400" b="0" dirty="0">
                <a:latin typeface="+mn-lt"/>
              </a:rPr>
            </a:br>
            <a:r>
              <a:rPr lang="en-NZ" sz="1400" b="0" dirty="0">
                <a:latin typeface="+mn-lt"/>
              </a:rPr>
              <a:t>– all of these practices tie the followers of Jesus together in a special bond.</a:t>
            </a:r>
            <a:endParaRPr lang="en-NZ" sz="1100" dirty="0">
              <a:latin typeface="+mn-lt"/>
            </a:endParaRPr>
          </a:p>
        </p:txBody>
      </p:sp>
      <p:sp>
        <p:nvSpPr>
          <p:cNvPr id="6" name="Textbox: Line 1"/>
          <p:cNvSpPr txBox="1"/>
          <p:nvPr/>
        </p:nvSpPr>
        <p:spPr>
          <a:xfrm>
            <a:off x="821853" y="1184132"/>
            <a:ext cx="6129932" cy="523220"/>
          </a:xfrm>
          <a:prstGeom prst="rect">
            <a:avLst/>
          </a:prstGeom>
          <a:noFill/>
        </p:spPr>
        <p:txBody>
          <a:bodyPr wrap="square" rtlCol="0">
            <a:spAutoFit/>
          </a:bodyPr>
          <a:lstStyle/>
          <a:p>
            <a:pPr marL="285750" indent="-285750">
              <a:buFont typeface="Arial" panose="020B0604020202020204" pitchFamily="34" charset="0"/>
              <a:buChar char="•"/>
            </a:pPr>
            <a:r>
              <a:rPr lang="en-NZ" sz="1400" dirty="0"/>
              <a:t>The Communion of Saints is a Catholic belief that describes the Church as a gathering of all those who are saints because of their faith in Jesus Christ.</a:t>
            </a:r>
            <a:endParaRPr lang="en-NZ" sz="1100" b="1" dirty="0">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535771" y="4912668"/>
            <a:ext cx="226857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on the left to reveal text</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sp>
        <p:nvSpPr>
          <p:cNvPr id="15" name="Title"/>
          <p:cNvSpPr txBox="1"/>
          <p:nvPr/>
        </p:nvSpPr>
        <p:spPr>
          <a:xfrm>
            <a:off x="3557" y="3375"/>
            <a:ext cx="9144000" cy="954107"/>
          </a:xfrm>
          <a:prstGeom prst="rect">
            <a:avLst/>
          </a:prstGeom>
          <a:noFill/>
        </p:spPr>
        <p:txBody>
          <a:bodyPr wrap="square" rtlCol="0">
            <a:spAutoFit/>
          </a:bodyPr>
          <a:lstStyle/>
          <a:p>
            <a:pPr algn="ctr"/>
            <a:r>
              <a:rPr lang="en-NZ" sz="2800" b="1" dirty="0"/>
              <a:t>The Saints in heaven, the people on earth and the souls</a:t>
            </a:r>
            <a:br>
              <a:rPr lang="en-NZ" sz="2800" b="1" dirty="0"/>
            </a:br>
            <a:r>
              <a:rPr lang="en-NZ" sz="2800" b="1" dirty="0"/>
              <a:t>in purgatory are all part of the Communion of Saints</a:t>
            </a:r>
            <a:endParaRPr lang="en-GB" sz="2800" b="1" dirty="0"/>
          </a:p>
        </p:txBody>
      </p:sp>
      <p:pic>
        <p:nvPicPr>
          <p:cNvPr id="30" name="Image_4">
            <a:extLst>
              <a:ext uri="{FF2B5EF4-FFF2-40B4-BE49-F238E27FC236}">
                <a16:creationId xmlns:a16="http://schemas.microsoft.com/office/drawing/2014/main" id="{1BBDE2EA-4D0B-4192-A0CB-FDAB2E58A438}"/>
              </a:ext>
            </a:extLst>
          </p:cNvPr>
          <p:cNvPicPr>
            <a:picLocks noChangeAspect="1"/>
          </p:cNvPicPr>
          <p:nvPr/>
        </p:nvPicPr>
        <p:blipFill rotWithShape="1">
          <a:blip r:embed="rId6">
            <a:extLst>
              <a:ext uri="{28A0092B-C50C-407E-A947-70E740481C1C}">
                <a14:useLocalDpi xmlns:a14="http://schemas.microsoft.com/office/drawing/2010/main" val="0"/>
              </a:ext>
            </a:extLst>
          </a:blip>
          <a:srcRect t="14617" b="40967"/>
          <a:stretch/>
        </p:blipFill>
        <p:spPr>
          <a:xfrm>
            <a:off x="71005" y="3974679"/>
            <a:ext cx="781278" cy="519485"/>
          </a:xfrm>
          <a:prstGeom prst="rect">
            <a:avLst/>
          </a:prstGeom>
        </p:spPr>
      </p:pic>
      <p:pic>
        <p:nvPicPr>
          <p:cNvPr id="29" name="Image_3">
            <a:extLst>
              <a:ext uri="{FF2B5EF4-FFF2-40B4-BE49-F238E27FC236}">
                <a16:creationId xmlns:a16="http://schemas.microsoft.com/office/drawing/2014/main" id="{2380157E-928E-4478-A6F6-9B5320477204}"/>
              </a:ext>
            </a:extLst>
          </p:cNvPr>
          <p:cNvPicPr>
            <a:picLocks noChangeAspect="1"/>
          </p:cNvPicPr>
          <p:nvPr/>
        </p:nvPicPr>
        <p:blipFill rotWithShape="1">
          <a:blip r:embed="rId6">
            <a:extLst>
              <a:ext uri="{28A0092B-C50C-407E-A947-70E740481C1C}">
                <a14:useLocalDpi xmlns:a14="http://schemas.microsoft.com/office/drawing/2010/main" val="0"/>
              </a:ext>
            </a:extLst>
          </a:blip>
          <a:srcRect t="14617" b="40967"/>
          <a:stretch/>
        </p:blipFill>
        <p:spPr>
          <a:xfrm>
            <a:off x="79648" y="3033306"/>
            <a:ext cx="781278" cy="519485"/>
          </a:xfrm>
          <a:prstGeom prst="rect">
            <a:avLst/>
          </a:prstGeom>
        </p:spPr>
      </p:pic>
      <p:pic>
        <p:nvPicPr>
          <p:cNvPr id="28" name="Image_2">
            <a:extLst>
              <a:ext uri="{FF2B5EF4-FFF2-40B4-BE49-F238E27FC236}">
                <a16:creationId xmlns:a16="http://schemas.microsoft.com/office/drawing/2014/main" id="{C6BCEC09-597E-4244-9205-78758BD50AAC}"/>
              </a:ext>
            </a:extLst>
          </p:cNvPr>
          <p:cNvPicPr>
            <a:picLocks noChangeAspect="1"/>
          </p:cNvPicPr>
          <p:nvPr/>
        </p:nvPicPr>
        <p:blipFill rotWithShape="1">
          <a:blip r:embed="rId6">
            <a:extLst>
              <a:ext uri="{28A0092B-C50C-407E-A947-70E740481C1C}">
                <a14:useLocalDpi xmlns:a14="http://schemas.microsoft.com/office/drawing/2010/main" val="0"/>
              </a:ext>
            </a:extLst>
          </a:blip>
          <a:srcRect t="14617" b="40967"/>
          <a:stretch/>
        </p:blipFill>
        <p:spPr>
          <a:xfrm>
            <a:off x="79648" y="2001334"/>
            <a:ext cx="781278" cy="519485"/>
          </a:xfrm>
          <a:prstGeom prst="rect">
            <a:avLst/>
          </a:prstGeom>
        </p:spPr>
      </p:pic>
      <p:pic>
        <p:nvPicPr>
          <p:cNvPr id="10" name="Image_1">
            <a:extLst>
              <a:ext uri="{FF2B5EF4-FFF2-40B4-BE49-F238E27FC236}">
                <a16:creationId xmlns:a16="http://schemas.microsoft.com/office/drawing/2014/main" id="{66D426C5-E9EA-4E1E-871F-271A5FA3596B}"/>
              </a:ext>
            </a:extLst>
          </p:cNvPr>
          <p:cNvPicPr>
            <a:picLocks noChangeAspect="1"/>
          </p:cNvPicPr>
          <p:nvPr/>
        </p:nvPicPr>
        <p:blipFill rotWithShape="1">
          <a:blip r:embed="rId6">
            <a:extLst>
              <a:ext uri="{28A0092B-C50C-407E-A947-70E740481C1C}">
                <a14:useLocalDpi xmlns:a14="http://schemas.microsoft.com/office/drawing/2010/main" val="0"/>
              </a:ext>
            </a:extLst>
          </a:blip>
          <a:srcRect t="14617" b="40967"/>
          <a:stretch/>
        </p:blipFill>
        <p:spPr>
          <a:xfrm>
            <a:off x="79648" y="1077002"/>
            <a:ext cx="781278" cy="519485"/>
          </a:xfrm>
          <a:prstGeom prst="rect">
            <a:avLst/>
          </a:prstGeom>
        </p:spPr>
      </p:pic>
      <p:sp>
        <p:nvSpPr>
          <p:cNvPr id="5" name="Text: Question 1">
            <a:extLst>
              <a:ext uri="{FF2B5EF4-FFF2-40B4-BE49-F238E27FC236}">
                <a16:creationId xmlns:a16="http://schemas.microsoft.com/office/drawing/2014/main" id="{6A8A12F2-25BA-422B-8921-D80406D0A848}"/>
              </a:ext>
            </a:extLst>
          </p:cNvPr>
          <p:cNvSpPr/>
          <p:nvPr/>
        </p:nvSpPr>
        <p:spPr>
          <a:xfrm>
            <a:off x="1079135" y="927262"/>
            <a:ext cx="3492866" cy="307777"/>
          </a:xfrm>
          <a:prstGeom prst="rect">
            <a:avLst/>
          </a:prstGeom>
        </p:spPr>
        <p:txBody>
          <a:bodyPr wrap="square">
            <a:spAutoFit/>
          </a:bodyPr>
          <a:lstStyle/>
          <a:p>
            <a:r>
              <a:rPr lang="en-NZ" sz="1400" b="1" dirty="0">
                <a:latin typeface="Calibri" panose="020F0502020204030204" pitchFamily="34" charset="0"/>
                <a:ea typeface="Calibri" panose="020F0502020204030204" pitchFamily="34" charset="0"/>
                <a:cs typeface="Times New Roman" panose="02020603050405020304" pitchFamily="18" charset="0"/>
              </a:rPr>
              <a:t>What is the Communion of Saints? </a:t>
            </a:r>
            <a:endParaRPr lang="en-NZ" sz="1400" dirty="0"/>
          </a:p>
        </p:txBody>
      </p:sp>
      <p:sp>
        <p:nvSpPr>
          <p:cNvPr id="7" name="Text: Question 2">
            <a:extLst>
              <a:ext uri="{FF2B5EF4-FFF2-40B4-BE49-F238E27FC236}">
                <a16:creationId xmlns:a16="http://schemas.microsoft.com/office/drawing/2014/main" id="{1132FFBA-E97A-4E36-A115-E5A0F28B56A9}"/>
              </a:ext>
            </a:extLst>
          </p:cNvPr>
          <p:cNvSpPr/>
          <p:nvPr/>
        </p:nvSpPr>
        <p:spPr>
          <a:xfrm>
            <a:off x="1094419" y="1905964"/>
            <a:ext cx="5584799" cy="307777"/>
          </a:xfrm>
          <a:prstGeom prst="rect">
            <a:avLst/>
          </a:prstGeom>
        </p:spPr>
        <p:txBody>
          <a:bodyPr wrap="none">
            <a:spAutoFit/>
          </a:bodyPr>
          <a:lstStyle/>
          <a:p>
            <a:r>
              <a:rPr lang="en-NZ" sz="1400" b="1" dirty="0">
                <a:latin typeface="Calibri" panose="020F0502020204030204" pitchFamily="34" charset="0"/>
                <a:ea typeface="Calibri" panose="020F0502020204030204" pitchFamily="34" charset="0"/>
                <a:cs typeface="Times New Roman" panose="02020603050405020304" pitchFamily="18" charset="0"/>
              </a:rPr>
              <a:t>What do Catholics do to share in the family of the Communion of Saints?</a:t>
            </a:r>
            <a:endParaRPr lang="en-NZ" sz="1400" dirty="0"/>
          </a:p>
        </p:txBody>
      </p:sp>
      <p:sp>
        <p:nvSpPr>
          <p:cNvPr id="9" name="Text: Question 3">
            <a:extLst>
              <a:ext uri="{FF2B5EF4-FFF2-40B4-BE49-F238E27FC236}">
                <a16:creationId xmlns:a16="http://schemas.microsoft.com/office/drawing/2014/main" id="{69040DA7-70D1-417F-872A-A157A292C4B0}"/>
              </a:ext>
            </a:extLst>
          </p:cNvPr>
          <p:cNvSpPr/>
          <p:nvPr/>
        </p:nvSpPr>
        <p:spPr>
          <a:xfrm>
            <a:off x="1124718" y="2927616"/>
            <a:ext cx="3401700" cy="307777"/>
          </a:xfrm>
          <a:prstGeom prst="rect">
            <a:avLst/>
          </a:prstGeom>
        </p:spPr>
        <p:txBody>
          <a:bodyPr wrap="none">
            <a:spAutoFit/>
          </a:bodyPr>
          <a:lstStyle/>
          <a:p>
            <a:r>
              <a:rPr lang="en-NZ" sz="1400" b="1" dirty="0">
                <a:latin typeface="Calibri" panose="020F0502020204030204" pitchFamily="34" charset="0"/>
                <a:ea typeface="Calibri" panose="020F0502020204030204" pitchFamily="34" charset="0"/>
                <a:cs typeface="Times New Roman" panose="02020603050405020304" pitchFamily="18" charset="0"/>
              </a:rPr>
              <a:t>Who belongs to the Communion of Saints? </a:t>
            </a:r>
            <a:endParaRPr lang="en-NZ" sz="1400" dirty="0"/>
          </a:p>
        </p:txBody>
      </p:sp>
      <p:sp>
        <p:nvSpPr>
          <p:cNvPr id="25" name="Text: Question 4">
            <a:extLst>
              <a:ext uri="{FF2B5EF4-FFF2-40B4-BE49-F238E27FC236}">
                <a16:creationId xmlns:a16="http://schemas.microsoft.com/office/drawing/2014/main" id="{2CF82311-9C2A-4BF0-9418-8BC0B2D00B89}"/>
              </a:ext>
            </a:extLst>
          </p:cNvPr>
          <p:cNvSpPr/>
          <p:nvPr/>
        </p:nvSpPr>
        <p:spPr>
          <a:xfrm>
            <a:off x="1094419" y="3887233"/>
            <a:ext cx="3855671" cy="307777"/>
          </a:xfrm>
          <a:prstGeom prst="rect">
            <a:avLst/>
          </a:prstGeom>
        </p:spPr>
        <p:txBody>
          <a:bodyPr wrap="none">
            <a:spAutoFit/>
          </a:bodyPr>
          <a:lstStyle/>
          <a:p>
            <a:r>
              <a:rPr lang="en-NZ" sz="1400" b="1" dirty="0">
                <a:latin typeface="Calibri" panose="020F0502020204030204" pitchFamily="34" charset="0"/>
                <a:ea typeface="Calibri" panose="020F0502020204030204" pitchFamily="34" charset="0"/>
                <a:cs typeface="Times New Roman" panose="02020603050405020304" pitchFamily="18" charset="0"/>
              </a:rPr>
              <a:t>Why do Catholics pray for people who have died?</a:t>
            </a:r>
            <a:endParaRPr lang="en-NZ" sz="1400" dirty="0"/>
          </a:p>
        </p:txBody>
      </p:sp>
      <p:pic>
        <p:nvPicPr>
          <p:cNvPr id="21" name="Image" descr="Image result for The Communion of Saints">
            <a:extLst>
              <a:ext uri="{FF2B5EF4-FFF2-40B4-BE49-F238E27FC236}">
                <a16:creationId xmlns:a16="http://schemas.microsoft.com/office/drawing/2014/main" id="{E346E953-D8F6-4DF7-B461-190DE4E7C4AE}"/>
              </a:ext>
            </a:extLst>
          </p:cNvPr>
          <p:cNvPicPr/>
          <p:nvPr/>
        </p:nvPicPr>
        <p:blipFill rotWithShape="1">
          <a:blip r:embed="rId7" cstate="print">
            <a:extLst>
              <a:ext uri="{28A0092B-C50C-407E-A947-70E740481C1C}">
                <a14:useLocalDpi xmlns:a14="http://schemas.microsoft.com/office/drawing/2010/main" val="0"/>
              </a:ext>
            </a:extLst>
          </a:blip>
          <a:srcRect b="4379"/>
          <a:stretch/>
        </p:blipFill>
        <p:spPr bwMode="auto">
          <a:xfrm>
            <a:off x="7514800" y="972029"/>
            <a:ext cx="1574704" cy="1814835"/>
          </a:xfrm>
          <a:prstGeom prst="rect">
            <a:avLst/>
          </a:prstGeom>
          <a:noFill/>
          <a:ln>
            <a:noFill/>
          </a:ln>
          <a:extLst>
            <a:ext uri="{53640926-AAD7-44D8-BBD7-CCE9431645EC}">
              <a14:shadowObscured xmlns:a14="http://schemas.microsoft.com/office/drawing/2010/main"/>
            </a:ext>
          </a:extLst>
        </p:spPr>
      </p:pic>
      <p:sp>
        <p:nvSpPr>
          <p:cNvPr id="3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Tool instructions stop"/>
          <p:cNvSpPr txBox="1"/>
          <p:nvPr/>
        </p:nvSpPr>
        <p:spPr>
          <a:xfrm>
            <a:off x="3641771" y="4909873"/>
            <a:ext cx="262764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‘We are all Saints’</a:t>
            </a:r>
            <a:endParaRPr lang="en-GB" sz="900" dirty="0">
              <a:latin typeface="Arial" pitchFamily="34" charset="0"/>
              <a:ea typeface="Segoe UI" pitchFamily="34" charset="0"/>
              <a:cs typeface="Arial" pitchFamily="34" charset="0"/>
            </a:endParaRPr>
          </a:p>
        </p:txBody>
      </p:sp>
      <p:sp>
        <p:nvSpPr>
          <p:cNvPr id="35" name="TextBox: Tool instructions start"/>
          <p:cNvSpPr txBox="1"/>
          <p:nvPr/>
        </p:nvSpPr>
        <p:spPr>
          <a:xfrm>
            <a:off x="3641773" y="4909873"/>
            <a:ext cx="262123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‘We are all Saints’</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052056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nextCondLst>
                <p:cond evt="onClick" delay="0">
                  <p:tgtEl>
                    <p:spTgt spid="28"/>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2"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grpId="1" nodeType="withEffect">
                                  <p:stCondLst>
                                    <p:cond delay="0"/>
                                  </p:stCondLst>
                                  <p:childTnLst>
                                    <p:animEffect transition="out" filter="fade">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206597" fill="hold"/>
                                        <p:tgtEl>
                                          <p:spTgt spid="11"/>
                                        </p:tgtEl>
                                      </p:cBhvr>
                                    </p:cmd>
                                  </p:childTnLst>
                                </p:cTn>
                              </p:par>
                              <p:par>
                                <p:cTn id="64" presetID="1" presetClass="emph" presetSubtype="2" fill="hold" nodeType="withEffect">
                                  <p:stCondLst>
                                    <p:cond delay="0"/>
                                  </p:stCondLst>
                                  <p:childTnLst>
                                    <p:animClr clrSpc="rgb" dir="cw">
                                      <p:cBhvr>
                                        <p:cTn id="65" dur="1000" fill="hold"/>
                                        <p:tgtEl>
                                          <p:spTgt spid="33"/>
                                        </p:tgtEl>
                                        <p:attrNameLst>
                                          <p:attrName>fillcolor</p:attrName>
                                        </p:attrNameLst>
                                      </p:cBhvr>
                                      <p:to>
                                        <a:schemeClr val="accent2"/>
                                      </p:to>
                                    </p:animClr>
                                    <p:set>
                                      <p:cBhvr>
                                        <p:cTn id="66" dur="1000" fill="hold"/>
                                        <p:tgtEl>
                                          <p:spTgt spid="33"/>
                                        </p:tgtEl>
                                        <p:attrNameLst>
                                          <p:attrName>fill.type</p:attrName>
                                        </p:attrNameLst>
                                      </p:cBhvr>
                                      <p:to>
                                        <p:strVal val="solid"/>
                                      </p:to>
                                    </p:set>
                                    <p:set>
                                      <p:cBhvr>
                                        <p:cTn id="67" dur="1000" fill="hold"/>
                                        <p:tgtEl>
                                          <p:spTgt spid="33"/>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11"/>
                                        </p:tgtEl>
                                      </p:cBhvr>
                                    </p:cmd>
                                  </p:childTnLst>
                                </p:cTn>
                              </p:par>
                              <p:par>
                                <p:cTn id="72" presetID="10" presetClass="exit" presetSubtype="0" fill="hold" grpId="1"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ntr" presetSubtype="0" fill="hold" grpId="2"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 presetClass="emph" presetSubtype="2" fill="hold" nodeType="withEffect">
                                  <p:stCondLst>
                                    <p:cond delay="0"/>
                                  </p:stCondLst>
                                  <p:childTnLst>
                                    <p:animClr clrSpc="rgb" dir="cw">
                                      <p:cBhvr>
                                        <p:cTn id="79" dur="2000" fill="hold"/>
                                        <p:tgtEl>
                                          <p:spTgt spid="33"/>
                                        </p:tgtEl>
                                        <p:attrNameLst>
                                          <p:attrName>fillcolor</p:attrName>
                                        </p:attrNameLst>
                                      </p:cBhvr>
                                      <p:to>
                                        <a:schemeClr val="bg1"/>
                                      </p:to>
                                    </p:animClr>
                                    <p:set>
                                      <p:cBhvr>
                                        <p:cTn id="80" dur="2000" fill="hold"/>
                                        <p:tgtEl>
                                          <p:spTgt spid="33"/>
                                        </p:tgtEl>
                                        <p:attrNameLst>
                                          <p:attrName>fill.type</p:attrName>
                                        </p:attrNameLst>
                                      </p:cBhvr>
                                      <p:to>
                                        <p:strVal val="solid"/>
                                      </p:to>
                                    </p:set>
                                    <p:set>
                                      <p:cBhvr>
                                        <p:cTn id="81"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audio>
              <p:cMediaNode vol="80000">
                <p:cTn id="82" fill="hold" display="0">
                  <p:stCondLst>
                    <p:cond delay="indefinite"/>
                  </p:stCondLst>
                  <p:endCondLst>
                    <p:cond evt="onStopAudio" delay="0">
                      <p:tgtEl>
                        <p:sldTgt/>
                      </p:tgtEl>
                    </p:cond>
                  </p:endCondLst>
                </p:cTn>
                <p:tgtEl>
                  <p:spTgt spid="11"/>
                </p:tgtEl>
              </p:cMediaNode>
            </p:audio>
          </p:childTnLst>
        </p:cTn>
      </p:par>
    </p:tnLst>
    <p:bldLst>
      <p:bldP spid="22" grpId="0"/>
      <p:bldP spid="22" grpId="1"/>
      <p:bldP spid="22" grpId="2"/>
      <p:bldP spid="2" grpId="0"/>
      <p:bldP spid="2" grpId="1"/>
      <p:bldP spid="2" grpId="2"/>
      <p:bldP spid="8" grpId="0"/>
      <p:bldP spid="8" grpId="1"/>
      <p:bldP spid="8" grpId="2"/>
      <p:bldP spid="6" grpId="0"/>
      <p:bldP spid="6" grpId="1"/>
      <p:bldP spid="6" grpId="2"/>
      <p:bldP spid="34" grpId="0"/>
      <p:bldP spid="34" grpId="1"/>
      <p:bldP spid="35" grpId="0"/>
      <p:bldP spid="35" grpId="1"/>
      <p:bldP spid="3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NZ" sz="3600" b="1" dirty="0"/>
              <a:t>How are the living followers of Jesus on earth connected with the Saints in heaven?</a:t>
            </a:r>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1596889" y="4321504"/>
            <a:ext cx="5950221" cy="360000"/>
          </a:xfrm>
          <a:prstGeom prst="rect">
            <a:avLst/>
          </a:prstGeom>
          <a:noFill/>
        </p:spPr>
        <p:txBody>
          <a:bodyPr wrap="none" rtlCol="0">
            <a:noAutofit/>
          </a:bodyPr>
          <a:lstStyle>
            <a:defPPr>
              <a:defRPr lang="en-US"/>
            </a:defPPr>
          </a:lstStyle>
          <a:p>
            <a:pPr algn="ctr"/>
            <a:r>
              <a:rPr lang="en-NZ" sz="1600" dirty="0"/>
              <a:t>pray for people on earth because they continue to love and care for them.</a:t>
            </a:r>
          </a:p>
        </p:txBody>
      </p:sp>
      <p:sp>
        <p:nvSpPr>
          <p:cNvPr id="17" name="TextBox: Second word"/>
          <p:cNvSpPr txBox="1"/>
          <p:nvPr/>
        </p:nvSpPr>
        <p:spPr>
          <a:xfrm>
            <a:off x="2253552" y="3787367"/>
            <a:ext cx="4636891" cy="360000"/>
          </a:xfrm>
          <a:prstGeom prst="rect">
            <a:avLst/>
          </a:prstGeom>
          <a:noFill/>
        </p:spPr>
        <p:txBody>
          <a:bodyPr wrap="none" rtlCol="0">
            <a:noAutofit/>
          </a:bodyPr>
          <a:lstStyle>
            <a:defPPr>
              <a:defRPr lang="en-US"/>
            </a:defPPr>
          </a:lstStyle>
          <a:p>
            <a:r>
              <a:rPr lang="en-NZ" sz="1600" dirty="0"/>
              <a:t>members of the Church and the Communion of Saints.</a:t>
            </a:r>
          </a:p>
        </p:txBody>
      </p:sp>
      <p:sp>
        <p:nvSpPr>
          <p:cNvPr id="16" name="TextBox: First word"/>
          <p:cNvSpPr txBox="1"/>
          <p:nvPr/>
        </p:nvSpPr>
        <p:spPr>
          <a:xfrm>
            <a:off x="1527737" y="4063170"/>
            <a:ext cx="6088523" cy="360000"/>
          </a:xfrm>
          <a:prstGeom prst="rect">
            <a:avLst/>
          </a:prstGeom>
          <a:noFill/>
        </p:spPr>
        <p:txBody>
          <a:bodyPr wrap="none" rtlCol="0">
            <a:noAutofit/>
          </a:bodyPr>
          <a:lstStyle>
            <a:defPPr>
              <a:defRPr lang="en-US"/>
            </a:defPPr>
          </a:lstStyle>
          <a:p>
            <a:pPr algn="ctr"/>
            <a:r>
              <a:rPr lang="en-NZ" sz="1600" dirty="0"/>
              <a:t>through the bond given at baptism by the Holy Spirit that will never break.</a:t>
            </a:r>
          </a:p>
        </p:txBody>
      </p:sp>
      <p:sp>
        <p:nvSpPr>
          <p:cNvPr id="68" name="Shape: Third position"/>
          <p:cNvSpPr/>
          <p:nvPr/>
        </p:nvSpPr>
        <p:spPr>
          <a:xfrm>
            <a:off x="514143" y="3271298"/>
            <a:ext cx="6894841" cy="3062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pray for people on earth because they continue to love and care for them.</a:t>
            </a:r>
          </a:p>
        </p:txBody>
      </p:sp>
      <p:sp>
        <p:nvSpPr>
          <p:cNvPr id="70" name="Shape: Second position"/>
          <p:cNvSpPr/>
          <p:nvPr/>
        </p:nvSpPr>
        <p:spPr>
          <a:xfrm>
            <a:off x="514144" y="2516533"/>
            <a:ext cx="5077764"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members of the Church and the Communion of Saints.</a:t>
            </a:r>
          </a:p>
        </p:txBody>
      </p:sp>
      <p:sp>
        <p:nvSpPr>
          <p:cNvPr id="71" name="Shape: First position"/>
          <p:cNvSpPr/>
          <p:nvPr/>
        </p:nvSpPr>
        <p:spPr>
          <a:xfrm>
            <a:off x="504540" y="1459188"/>
            <a:ext cx="4923246" cy="5539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through the bond given at baptism by the Holy Spirit that will never break.</a:t>
            </a:r>
          </a:p>
        </p:txBody>
      </p:sp>
      <p:sp>
        <p:nvSpPr>
          <p:cNvPr id="12" name="TextBox: Sentence third part"/>
          <p:cNvSpPr txBox="1"/>
          <p:nvPr/>
        </p:nvSpPr>
        <p:spPr>
          <a:xfrm>
            <a:off x="71020" y="3003424"/>
            <a:ext cx="6564241"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dirty="0"/>
              <a:t>Just as people on earth pray for one another the saints in heaven </a:t>
            </a:r>
            <a:endParaRPr lang="en-AU" dirty="0"/>
          </a:p>
        </p:txBody>
      </p:sp>
      <p:sp>
        <p:nvSpPr>
          <p:cNvPr id="9" name="TextBox: Sentence second part"/>
          <p:cNvSpPr txBox="1"/>
          <p:nvPr/>
        </p:nvSpPr>
        <p:spPr>
          <a:xfrm>
            <a:off x="71020" y="2227193"/>
            <a:ext cx="7119678"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dirty="0"/>
              <a:t>Even after death people are still brothers and sisters of Christ and </a:t>
            </a:r>
            <a:endParaRPr lang="en-AU" dirty="0"/>
          </a:p>
        </p:txBody>
      </p:sp>
      <p:sp>
        <p:nvSpPr>
          <p:cNvPr id="2" name="Textbox: Sentence first part"/>
          <p:cNvSpPr txBox="1"/>
          <p:nvPr/>
        </p:nvSpPr>
        <p:spPr>
          <a:xfrm>
            <a:off x="71020" y="1188518"/>
            <a:ext cx="5685011" cy="276999"/>
          </a:xfrm>
          <a:prstGeom prst="rect">
            <a:avLst/>
          </a:prstGeom>
          <a:noFill/>
        </p:spPr>
        <p:txBody>
          <a:bodyPr wrap="square" lIns="0" tIns="0" rIns="0" bIns="0" rtlCol="0">
            <a:spAutoFit/>
          </a:bodyPr>
          <a:lstStyle/>
          <a:p>
            <a:pPr marL="457200" indent="-457200">
              <a:buFont typeface="+mj-lt"/>
              <a:buAutoNum type="arabicParenR"/>
            </a:pPr>
            <a:r>
              <a:rPr lang="en-NZ" dirty="0"/>
              <a:t>People on earth are connected to the Saints in heaven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53367" y="4912668"/>
            <a:ext cx="523733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20" name="Image" descr="Related image">
            <a:extLst>
              <a:ext uri="{FF2B5EF4-FFF2-40B4-BE49-F238E27FC236}">
                <a16:creationId xmlns:a16="http://schemas.microsoft.com/office/drawing/2014/main" id="{968E270A-41D8-424D-9617-8A5DD35301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82153" y="1181844"/>
            <a:ext cx="2403231" cy="1148211"/>
          </a:xfrm>
          <a:prstGeom prst="rect">
            <a:avLst/>
          </a:prstGeom>
          <a:noFill/>
          <a:ln>
            <a:noFill/>
          </a:ln>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96863</TotalTime>
  <Words>2670</Words>
  <Application>Microsoft Office PowerPoint</Application>
  <PresentationFormat>On-screen Show (16:9)</PresentationFormat>
  <Paragraphs>220</Paragraphs>
  <Slides>16</Slides>
  <Notes>16</Notes>
  <HiddenSlides>2</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Segoe UI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1301</cp:revision>
  <cp:lastPrinted>2016-02-02T20:22:43Z</cp:lastPrinted>
  <dcterms:created xsi:type="dcterms:W3CDTF">2015-10-21T21:04:26Z</dcterms:created>
  <dcterms:modified xsi:type="dcterms:W3CDTF">2017-10-20T07:59:25Z</dcterms:modified>
</cp:coreProperties>
</file>