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57" r:id="rId3"/>
    <p:sldId id="300" r:id="rId4"/>
    <p:sldId id="288" r:id="rId5"/>
    <p:sldId id="302" r:id="rId6"/>
    <p:sldId id="258" r:id="rId7"/>
    <p:sldId id="296" r:id="rId8"/>
    <p:sldId id="297" r:id="rId9"/>
    <p:sldId id="274" r:id="rId10"/>
    <p:sldId id="299" r:id="rId11"/>
    <p:sldId id="287" r:id="rId12"/>
    <p:sldId id="269" r:id="rId13"/>
    <p:sldId id="271" r:id="rId14"/>
    <p:sldId id="292" r:id="rId15"/>
    <p:sldId id="293" r:id="rId16"/>
    <p:sldId id="294" r:id="rId17"/>
    <p:sldId id="295" r:id="rId18"/>
    <p:sldId id="304" r:id="rId19"/>
    <p:sldId id="305" r:id="rId20"/>
    <p:sldId id="298" r:id="rId21"/>
    <p:sldId id="303"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380"/>
    <a:srgbClr val="DED787"/>
    <a:srgbClr val="11285D"/>
    <a:srgbClr val="EBE600"/>
    <a:srgbClr val="9C9655"/>
    <a:srgbClr val="FFFF99"/>
    <a:srgbClr val="FFFF5D"/>
    <a:srgbClr val="A1B7B5"/>
    <a:srgbClr val="518FB3"/>
    <a:srgbClr val="A3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48" autoAdjust="0"/>
    <p:restoredTop sz="89535" autoAdjust="0"/>
  </p:normalViewPr>
  <p:slideViewPr>
    <p:cSldViewPr snapToGrid="0">
      <p:cViewPr varScale="1">
        <p:scale>
          <a:sx n="131" d="100"/>
          <a:sy n="131" d="100"/>
        </p:scale>
        <p:origin x="588" y="138"/>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25/10/2017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nMSLj3x9DP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nMSLj3x9DP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Mad1Jgf0jo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All Saints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Saints and the way the Church celebrates the great feast of All Saints.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Celebrating All Saints Day with the Communion of Saints</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Look at the image and describe what you see. How would you say it represents the Communion of Saints?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Work through the items and use some of the ideas to plan ab All Saints Day celebration to share with other people in your school and parish community.</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20716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How the Church honours and celebrates on All Saints Day</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and complete the statements and check using the floaters. Go back to the Post it notes on Slide 3 and answer any questions that may not have been dealt with yet.</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01440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a:t>
            </a:r>
            <a:endParaRPr lang="en-NZ" sz="1200" kern="1200" dirty="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formative assessment strategy will help teachers to identify how well students have achieved the Learning Intentions of the resource.</a:t>
            </a:r>
            <a:br>
              <a:rPr lang="en-GB" sz="1200" kern="120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Teachers can choose how they use the slide in their range of assessment options.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 worksheet of this slide is available for students in Years 5-8 to complete.</a:t>
            </a:r>
            <a:br>
              <a:rPr lang="en-GB" sz="1200" kern="1200" dirty="0" smtClean="0">
                <a:solidFill>
                  <a:schemeClr val="tx1"/>
                </a:solidFill>
                <a:effectLst/>
                <a:latin typeface="+mn-lt"/>
                <a:ea typeface="+mn-ea"/>
                <a:cs typeface="+mn-cs"/>
              </a:rPr>
            </a:br>
            <a:r>
              <a:rPr lang="en-NZ" sz="1200" kern="1200" smtClean="0">
                <a:solidFill>
                  <a:schemeClr val="tx1"/>
                </a:solidFill>
                <a:effectLst/>
                <a:latin typeface="+mn-lt"/>
                <a:ea typeface="+mn-ea"/>
                <a:cs typeface="+mn-cs"/>
              </a:rPr>
              <a:t>The last two items are feed forward for the teacher.</a:t>
            </a:r>
            <a:br>
              <a:rPr lang="en-NZ" sz="1200" kern="120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The MP3 is played to help create a reflective atmosphere and bring the young people to stillness and silence as they reflect </a:t>
            </a:r>
            <a:r>
              <a:rPr lang="en-GB" sz="1200" i="1" kern="1200" smtClean="0">
                <a:solidFill>
                  <a:schemeClr val="tx1"/>
                </a:solidFill>
                <a:effectLst/>
                <a:latin typeface="+mn-lt"/>
                <a:ea typeface="+mn-ea"/>
                <a:cs typeface="+mn-cs"/>
              </a:rPr>
              <a:t>on the saints they have known in their lives and the saints and martyrs they have learned about. </a:t>
            </a:r>
            <a:r>
              <a:rPr lang="en-GB" sz="1200" i="1" kern="1200" dirty="0" smtClean="0">
                <a:solidFill>
                  <a:schemeClr val="tx1"/>
                </a:solidFill>
                <a:effectLst/>
                <a:latin typeface="+mn-lt"/>
                <a:ea typeface="+mn-ea"/>
                <a:cs typeface="+mn-cs"/>
              </a:rPr>
              <a:t>Imagine them listening and cheering them on. Remember to ask the Saints to help them through their life journey towards sainthood.</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120579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4A The Catholic Tradition and History of Honouring the Saints</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4.</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234541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4B The Catholic Tradition and History of Honouring the Saints</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4.</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121565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4C The Catholic Tradition and History of Honouring the Saints</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4.</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1653740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4D The Catholic Tradition and History of Honouring the Saints</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4.</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17</a:t>
            </a:fld>
            <a:endParaRPr lang="en-GB"/>
          </a:p>
        </p:txBody>
      </p:sp>
    </p:spTree>
    <p:extLst>
      <p:ext uri="{BB962C8B-B14F-4D97-AF65-F5344CB8AC3E}">
        <p14:creationId xmlns:p14="http://schemas.microsoft.com/office/powerpoint/2010/main" val="50977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5A Pope Francis canonises Saints in the Vatican in Rome</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5.</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18</a:t>
            </a:fld>
            <a:endParaRPr lang="en-GB"/>
          </a:p>
        </p:txBody>
      </p:sp>
    </p:spTree>
    <p:extLst>
      <p:ext uri="{BB962C8B-B14F-4D97-AF65-F5344CB8AC3E}">
        <p14:creationId xmlns:p14="http://schemas.microsoft.com/office/powerpoint/2010/main" val="1781701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5B Pope Francis canonises Saints in the Vatican in Rome</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5.</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19</a:t>
            </a:fld>
            <a:endParaRPr lang="en-GB"/>
          </a:p>
        </p:txBody>
      </p:sp>
    </p:spTree>
    <p:extLst>
      <p:ext uri="{BB962C8B-B14F-4D97-AF65-F5344CB8AC3E}">
        <p14:creationId xmlns:p14="http://schemas.microsoft.com/office/powerpoint/2010/main" val="256763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NZ" sz="1200" kern="1200" dirty="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During the week leading up to the feast of All Saints invite children to bring images, statues and books about saints to create interest in the Saints and add them to the prayer focus this week. </a:t>
            </a:r>
            <a:r>
              <a:rPr lang="en-GB" sz="1200" kern="1200" dirty="0" smtClean="0">
                <a:solidFill>
                  <a:schemeClr val="tx1"/>
                </a:solidFill>
                <a:effectLst/>
                <a:latin typeface="+mn-lt"/>
                <a:ea typeface="+mn-ea"/>
                <a:cs typeface="+mn-cs"/>
              </a:rPr>
              <a:t>Create an ALL SAINTS space in the classroom for Saints books etc. and read Saint’s stories in prayer and during the day this month. This will provide a suitable context for All Souls day on November 2 and the Communion of Saints Strand work and will encourage children to develop an interest in these models of faith.</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When All Saints day has past then with the children incorporate some of the All Saints prayer focus into an All Souls focus which could last for all of November until Advent. </a:t>
            </a:r>
            <a:r>
              <a:rPr lang="en-GB" sz="1200" kern="1200" dirty="0" smtClean="0">
                <a:solidFill>
                  <a:schemeClr val="tx1"/>
                </a:solidFill>
                <a:effectLst/>
                <a:latin typeface="+mn-lt"/>
                <a:ea typeface="+mn-ea"/>
                <a:cs typeface="+mn-cs"/>
              </a:rPr>
              <a:t>Explain to children that some of the saints who are in heaven were once holy souls and with the help of people’s prayer they are now saints in heaven with God.</a:t>
            </a:r>
            <a:endParaRPr lang="en-NZ" sz="1200" kern="120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Celebrating All Saints Day with the Communion of Saints WORKSHEET</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9</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20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751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 WORKSHEET</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This worksheet relates to slide 11</a:t>
            </a:r>
            <a:endParaRPr lang="en-NZ" noProof="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21</a:t>
            </a:fld>
            <a:endParaRPr lang="en-GB"/>
          </a:p>
        </p:txBody>
      </p:sp>
    </p:spTree>
    <p:extLst>
      <p:ext uri="{BB962C8B-B14F-4D97-AF65-F5344CB8AC3E}">
        <p14:creationId xmlns:p14="http://schemas.microsoft.com/office/powerpoint/2010/main" val="3098614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a:t>
            </a:r>
            <a:r>
              <a:rPr lang="en-GB" sz="1200" kern="1200" dirty="0" smtClean="0">
                <a:solidFill>
                  <a:schemeClr val="tx1"/>
                </a:solidFill>
                <a:effectLst/>
                <a:latin typeface="+mn-lt"/>
                <a:ea typeface="+mn-ea"/>
                <a:cs typeface="+mn-cs"/>
              </a:rPr>
              <a:t> </a:t>
            </a:r>
            <a:r>
              <a:rPr lang="en-GB" sz="1200" b="1" kern="1200" dirty="0" smtClean="0">
                <a:solidFill>
                  <a:schemeClr val="tx1"/>
                </a:solidFill>
                <a:effectLst/>
                <a:latin typeface="+mn-lt"/>
                <a:ea typeface="+mn-ea"/>
                <a:cs typeface="+mn-cs"/>
              </a:rPr>
              <a:t>Saints – what do you know about them?</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Invite students to describe in as many ways they can think of where the feast of All Saints occurs in the Liturgical Year.</a:t>
            </a:r>
            <a:br>
              <a:rPr lang="en-GB" sz="1200" kern="120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Refer to Slide 7 for image of Liturgical Calendar.</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Look closely at the image and see if you can recognise any of the Saints? </a:t>
            </a:r>
            <a:r>
              <a:rPr lang="en-GB" sz="1200" kern="1200" dirty="0" smtClean="0">
                <a:solidFill>
                  <a:schemeClr val="tx1"/>
                </a:solidFill>
                <a:effectLst/>
                <a:latin typeface="+mn-lt"/>
                <a:ea typeface="+mn-ea"/>
                <a:cs typeface="+mn-cs"/>
              </a:rPr>
              <a:t>Share an observation about who Saints are.</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Complete the sentences There are lots of ….. </a:t>
            </a:r>
            <a:r>
              <a:rPr lang="en-GB" sz="1200" kern="1200" dirty="0" smtClean="0">
                <a:solidFill>
                  <a:schemeClr val="tx1"/>
                </a:solidFill>
                <a:effectLst/>
                <a:latin typeface="+mn-lt"/>
                <a:ea typeface="+mn-ea"/>
                <a:cs typeface="+mn-cs"/>
              </a:rPr>
              <a:t>There are not many … There are very few …  Can you give reasons to explain why this might be?</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On the whiteboard make a bill board headed: What we know about the Saints </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Using post-it notes students write what they know and put these ideas on the left side of the board. </a:t>
            </a:r>
            <a:r>
              <a:rPr lang="en-GB" sz="1200" kern="1200" dirty="0" smtClean="0">
                <a:solidFill>
                  <a:schemeClr val="tx1"/>
                </a:solidFill>
                <a:effectLst/>
                <a:latin typeface="+mn-lt"/>
                <a:ea typeface="+mn-ea"/>
                <a:cs typeface="+mn-cs"/>
              </a:rPr>
              <a:t>Repeat this on the right side with questions they have about Saints. </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Read out the statements on the post its and put them into categories – e.g. </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Descriptions of what a saint is, Names of well-known saints, Facts about Saints, How people become saints, etc. </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Read the questions on the post its. </a:t>
            </a:r>
            <a:r>
              <a:rPr lang="en-GB" sz="1200" kern="1200" dirty="0" smtClean="0">
                <a:solidFill>
                  <a:schemeClr val="tx1"/>
                </a:solidFill>
                <a:effectLst/>
                <a:latin typeface="+mn-lt"/>
                <a:ea typeface="+mn-ea"/>
                <a:cs typeface="+mn-cs"/>
              </a:rPr>
              <a:t>Check if some can be answered with the statements. Keep the questions in view as you work through the resource.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These can be returned to recap on Slide 10.</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743645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Catholic Tradition and History of Honouring the Saints</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The activities that follow on the flip cards can be worked on individually or in pairs as home or classroom tasks and shared with others when completed during November to keep the focus on the Saints.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that printable flip cards, for the students to work with, are available as a PDF file from the Teachers’ Resources on the web-site.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82734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Pope Francis canonises Saints in the Vatican in Rome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 and share what students know about the process of canonisation. Share ideas about how the clip shows Mother Teresa’s journey to Sainthood.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Assign the tasks to students and set aside some time to work on them and a time to share their work with others.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Note that printable flip cards, for the students to work with, are available as a PDF file from the Teachers Resources on the web-site.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92352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6A Who are the Saints?</a:t>
            </a:r>
            <a:endParaRPr lang="en-NZ" sz="1200" kern="1200" dirty="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Look closely at the slide image and share how it depicts people as Saints. </a:t>
            </a:r>
            <a:r>
              <a:rPr lang="en-GB" sz="1200" kern="1200" dirty="0" smtClean="0">
                <a:solidFill>
                  <a:schemeClr val="tx1"/>
                </a:solidFill>
                <a:effectLst/>
                <a:latin typeface="+mn-lt"/>
                <a:ea typeface="+mn-ea"/>
                <a:cs typeface="+mn-cs"/>
              </a:rPr>
              <a:t>Read the text boxes and make a question or a comment about the ideas in them.</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Imagine what it will be like to be a saint in heaven with God.</a:t>
            </a:r>
            <a:endParaRPr lang="en-NZ" sz="1200" kern="1200" smtClean="0">
              <a:solidFill>
                <a:schemeClr val="tx1"/>
              </a:solidFill>
              <a:effectLst/>
              <a:latin typeface="+mn-lt"/>
              <a:ea typeface="+mn-ea"/>
              <a:cs typeface="+mn-cs"/>
            </a:endParaRPr>
          </a:p>
          <a:p>
            <a:r>
              <a:rPr lang="en-GB" sz="1200" u="sng" kern="1200" smtClean="0">
                <a:solidFill>
                  <a:schemeClr val="tx1"/>
                </a:solidFill>
                <a:effectLst/>
                <a:latin typeface="+mn-lt"/>
                <a:ea typeface="+mn-ea"/>
                <a:cs typeface="+mn-cs"/>
                <a:hlinkClick r:id="rId3"/>
              </a:rPr>
              <a:t>https://www.youtube.com/watch?v=nMSLj3x9DPo</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Emphasise the idea that comes out in the clip that the Saints are our friends who are with us every day. </a:t>
            </a:r>
            <a:r>
              <a:rPr lang="en-GB" sz="1200" kern="1200" dirty="0" smtClean="0">
                <a:solidFill>
                  <a:schemeClr val="tx1"/>
                </a:solidFill>
                <a:effectLst/>
                <a:latin typeface="+mn-lt"/>
                <a:ea typeface="+mn-ea"/>
                <a:cs typeface="+mn-cs"/>
              </a:rPr>
              <a:t>We can call on them to talk to God on our behalf. Remember to include the ‘Saint of the Day’ in morning prayer. You will find these on the </a:t>
            </a:r>
            <a:r>
              <a:rPr lang="en-GB" sz="1200" kern="1200" dirty="0" err="1" smtClean="0">
                <a:solidFill>
                  <a:schemeClr val="tx1"/>
                </a:solidFill>
                <a:effectLst/>
                <a:latin typeface="+mn-lt"/>
                <a:ea typeface="+mn-ea"/>
                <a:cs typeface="+mn-cs"/>
              </a:rPr>
              <a:t>Columban</a:t>
            </a:r>
            <a:r>
              <a:rPr lang="en-GB" sz="1200" kern="1200" dirty="0" smtClean="0">
                <a:solidFill>
                  <a:schemeClr val="tx1"/>
                </a:solidFill>
                <a:effectLst/>
                <a:latin typeface="+mn-lt"/>
                <a:ea typeface="+mn-ea"/>
                <a:cs typeface="+mn-cs"/>
              </a:rPr>
              <a:t> Calendar. Not every day has a Saint dedicated to it – that is why we celebrate them all on all Saints Day. See Slide 7.</a:t>
            </a:r>
            <a:endParaRPr lang="en-NZ" sz="1200" kern="1200" smtClean="0">
              <a:solidFill>
                <a:schemeClr val="tx1"/>
              </a:solidFill>
              <a:effectLst/>
              <a:latin typeface="+mn-lt"/>
              <a:ea typeface="+mn-ea"/>
              <a:cs typeface="+mn-cs"/>
            </a:endParaRPr>
          </a:p>
          <a:p>
            <a:r>
              <a:rPr lang="en-GB" sz="1200" u="none" kern="1200" smtClean="0">
                <a:solidFill>
                  <a:schemeClr val="tx1"/>
                </a:solidFill>
                <a:effectLst/>
                <a:latin typeface="+mn-lt"/>
                <a:ea typeface="+mn-ea"/>
                <a:cs typeface="+mn-cs"/>
              </a:rPr>
              <a:t>Sing and dance to ‘When the Saints Go Marching In’ 2:50 Minutes. </a:t>
            </a:r>
            <a:endParaRPr lang="en-NZ" sz="1200" u="none" kern="1200" smtClean="0">
              <a:solidFill>
                <a:schemeClr val="tx1"/>
              </a:solidFill>
              <a:effectLst/>
              <a:latin typeface="+mn-lt"/>
              <a:ea typeface="+mn-ea"/>
              <a:cs typeface="+mn-cs"/>
            </a:endParaRPr>
          </a:p>
          <a:p>
            <a:r>
              <a:rPr lang="en-GB" sz="1200" u="none" kern="1200" smtClean="0">
                <a:solidFill>
                  <a:schemeClr val="tx1"/>
                </a:solidFill>
                <a:effectLst/>
                <a:latin typeface="+mn-lt"/>
                <a:ea typeface="+mn-ea"/>
                <a:cs typeface="+mn-cs"/>
              </a:rPr>
              <a:t>Explain that this style of singing is known as a barbershop quartet which is four singers singing in four-part harmony without accompaniment. </a:t>
            </a:r>
            <a:r>
              <a:rPr lang="en-GB" sz="1200" u="none" kern="1200" dirty="0" smtClean="0">
                <a:solidFill>
                  <a:schemeClr val="tx1"/>
                </a:solidFill>
                <a:effectLst/>
                <a:latin typeface="+mn-lt"/>
                <a:ea typeface="+mn-ea"/>
                <a:cs typeface="+mn-cs"/>
              </a:rPr>
              <a:t>They can be male or female but are not usually mixed. The female version is known as ‘Sweet </a:t>
            </a:r>
            <a:r>
              <a:rPr lang="en-GB" sz="1200" u="none" kern="1200" dirty="0" err="1" smtClean="0">
                <a:solidFill>
                  <a:schemeClr val="tx1"/>
                </a:solidFill>
                <a:effectLst/>
                <a:latin typeface="+mn-lt"/>
                <a:ea typeface="+mn-ea"/>
                <a:cs typeface="+mn-cs"/>
              </a:rPr>
              <a:t>Adelines</a:t>
            </a:r>
            <a:r>
              <a:rPr lang="en-GB" sz="1200" u="none" kern="1200" dirty="0" smtClean="0">
                <a:solidFill>
                  <a:schemeClr val="tx1"/>
                </a:solidFill>
                <a:effectLst/>
                <a:latin typeface="+mn-lt"/>
                <a:ea typeface="+mn-ea"/>
                <a:cs typeface="+mn-cs"/>
              </a:rPr>
              <a:t>’. Students could research and report on the history of this singing style.</a:t>
            </a:r>
            <a:br>
              <a:rPr lang="en-GB" sz="1200" u="none" kern="1200" dirty="0" smtClean="0">
                <a:solidFill>
                  <a:schemeClr val="tx1"/>
                </a:solidFill>
                <a:effectLst/>
                <a:latin typeface="+mn-lt"/>
                <a:ea typeface="+mn-ea"/>
                <a:cs typeface="+mn-cs"/>
              </a:rPr>
            </a:br>
            <a:r>
              <a:rPr lang="en-GB" sz="1200" u="none" kern="1200" dirty="0" smtClean="0">
                <a:solidFill>
                  <a:schemeClr val="tx1"/>
                </a:solidFill>
                <a:effectLst/>
                <a:latin typeface="+mn-lt"/>
                <a:ea typeface="+mn-ea"/>
                <a:cs typeface="+mn-cs"/>
              </a:rPr>
              <a:t>Take time to imagine all the saints marching in – make a mural or a bunting for the classroom and add to it throughout the month. Share it at assembly.</a:t>
            </a:r>
            <a:endParaRPr lang="en-NZ" sz="1200" u="none" kern="1200" smtClean="0">
              <a:solidFill>
                <a:schemeClr val="tx1"/>
              </a:solidFill>
              <a:effectLst/>
              <a:latin typeface="+mn-lt"/>
              <a:ea typeface="+mn-ea"/>
              <a:cs typeface="+mn-cs"/>
            </a:endParaRPr>
          </a:p>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6B Who are the Saints?</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Look closely at the slide image and share how it depicts people as Saints.</a:t>
            </a:r>
            <a:endParaRPr lang="en-NZ" sz="1200" kern="1200" smtClean="0">
              <a:solidFill>
                <a:schemeClr val="tx1"/>
              </a:solidFill>
              <a:effectLst/>
              <a:latin typeface="+mn-lt"/>
              <a:ea typeface="+mn-ea"/>
              <a:cs typeface="+mn-cs"/>
            </a:endParaRPr>
          </a:p>
          <a:p>
            <a:r>
              <a:rPr lang="en-GB" sz="1200" u="sng" kern="1200" smtClean="0">
                <a:solidFill>
                  <a:schemeClr val="tx1"/>
                </a:solidFill>
                <a:effectLst/>
                <a:latin typeface="+mn-lt"/>
                <a:ea typeface="+mn-ea"/>
                <a:cs typeface="+mn-cs"/>
                <a:hlinkClick r:id="rId3"/>
              </a:rPr>
              <a:t>https://www.youtube.com/watch?v=nMSLj3x9DPo</a:t>
            </a:r>
            <a:endParaRPr lang="en-NZ" sz="1200" kern="1200" smtClean="0">
              <a:solidFill>
                <a:schemeClr val="tx1"/>
              </a:solidFill>
              <a:effectLst/>
              <a:latin typeface="+mn-lt"/>
              <a:ea typeface="+mn-ea"/>
              <a:cs typeface="+mn-cs"/>
            </a:endParaRPr>
          </a:p>
          <a:p>
            <a:r>
              <a:rPr lang="en-GB" sz="1200" u="sng" kern="1200" smtClean="0">
                <a:solidFill>
                  <a:schemeClr val="tx1"/>
                </a:solidFill>
                <a:effectLst/>
                <a:latin typeface="+mn-lt"/>
                <a:ea typeface="+mn-ea"/>
                <a:cs typeface="+mn-cs"/>
              </a:rPr>
              <a:t>Sing and dance to ‘When the Saints Go Marching In’ 2:50 Minutes</a:t>
            </a:r>
            <a:endParaRPr lang="en-GB" sz="1200" u="none" kern="120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Emphasise the idea that comes out in the clip that the Saints are our friends and we can call on them to talk to God on our behalf. Remember to include the ‘Saint of the Day’ in morning prayer. You will find these on the </a:t>
            </a:r>
            <a:r>
              <a:rPr lang="en-GB" sz="1200" kern="1200" dirty="0" err="1" smtClean="0">
                <a:solidFill>
                  <a:schemeClr val="tx1"/>
                </a:solidFill>
                <a:effectLst/>
                <a:latin typeface="+mn-lt"/>
                <a:ea typeface="+mn-ea"/>
                <a:cs typeface="+mn-cs"/>
              </a:rPr>
              <a:t>Columban</a:t>
            </a:r>
            <a:r>
              <a:rPr lang="en-GB" sz="1200" kern="1200" dirty="0" smtClean="0">
                <a:solidFill>
                  <a:schemeClr val="tx1"/>
                </a:solidFill>
                <a:effectLst/>
                <a:latin typeface="+mn-lt"/>
                <a:ea typeface="+mn-ea"/>
                <a:cs typeface="+mn-cs"/>
              </a:rPr>
              <a:t> Calendar. Not every day has a Saint dedicated to it – that is why we celebrate them all on all Saints Day. See Slide 7.</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4193466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Why do we have the Feast of All Saints in the Liturgical Calendar?</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Continue the discussion on Slide 3 when students identified the place of the Feast of All Saints in the Liturgical Year.  </a:t>
            </a:r>
            <a:r>
              <a:rPr lang="en-GB" sz="1200" kern="1200" dirty="0" smtClean="0">
                <a:solidFill>
                  <a:schemeClr val="tx1"/>
                </a:solidFill>
                <a:effectLst/>
                <a:latin typeface="+mn-lt"/>
                <a:ea typeface="+mn-ea"/>
                <a:cs typeface="+mn-cs"/>
              </a:rPr>
              <a:t>Recall how they described when All Saints Day occurs in as many ways as possible e.g. coming close to … towards the end of… the day before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the post its and let them generate questions and comments about the topic.</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Watch ‘All Saints Pep Talk’ 7:15 minutes</a:t>
            </a:r>
            <a:endParaRPr lang="en-NZ" sz="1200" kern="1200" smtClean="0">
              <a:solidFill>
                <a:schemeClr val="tx1"/>
              </a:solidFill>
              <a:effectLst/>
              <a:latin typeface="+mn-lt"/>
              <a:ea typeface="+mn-ea"/>
              <a:cs typeface="+mn-cs"/>
            </a:endParaRPr>
          </a:p>
          <a:p>
            <a:r>
              <a:rPr lang="en-GB" sz="1200" u="sng" kern="1200" smtClean="0">
                <a:solidFill>
                  <a:schemeClr val="tx1"/>
                </a:solidFill>
                <a:effectLst/>
                <a:latin typeface="+mn-lt"/>
                <a:ea typeface="+mn-ea"/>
                <a:cs typeface="+mn-cs"/>
                <a:hlinkClick r:id="rId3"/>
              </a:rPr>
              <a:t>https://www.youtube.com/watch?v=Mad1Jgf0jow</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Adapt Teaching and Learning Experiences 1, 2</a:t>
            </a:r>
            <a:br>
              <a:rPr lang="en-GB" sz="1200" kern="1200" smtClean="0">
                <a:solidFill>
                  <a:schemeClr val="tx1"/>
                </a:solidFill>
                <a:effectLst/>
                <a:latin typeface="+mn-lt"/>
                <a:ea typeface="+mn-ea"/>
                <a:cs typeface="+mn-cs"/>
              </a:rPr>
            </a:br>
            <a:r>
              <a:rPr lang="en-GB" sz="1200" kern="1200" smtClean="0">
                <a:solidFill>
                  <a:schemeClr val="tx1"/>
                </a:solidFill>
                <a:effectLst/>
                <a:latin typeface="+mn-lt"/>
                <a:ea typeface="+mn-ea"/>
                <a:cs typeface="+mn-cs"/>
              </a:rPr>
              <a:t>Explain the relationship between the Feast of All Saints with the Feast of All Souls which is celebrated tomorrow.</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95635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The Saints are our models who encourage us in our life journey towards God</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ANSWERS 1) C, 2) A, 3) E, 4) B, 5) F, 6) D</a:t>
            </a:r>
            <a:endParaRPr lang="en-NZ" sz="1200" kern="1200" smtClean="0">
              <a:solidFill>
                <a:schemeClr val="tx1"/>
              </a:solidFill>
              <a:effectLst/>
              <a:latin typeface="+mn-lt"/>
              <a:ea typeface="+mn-ea"/>
              <a:cs typeface="+mn-cs"/>
            </a:endParaRPr>
          </a:p>
          <a:p>
            <a:r>
              <a:rPr lang="en-GB" sz="1200" kern="1200" smtClean="0">
                <a:solidFill>
                  <a:schemeClr val="tx1"/>
                </a:solidFill>
                <a:effectLst/>
                <a:latin typeface="+mn-lt"/>
                <a:ea typeface="+mn-ea"/>
                <a:cs typeface="+mn-cs"/>
              </a:rPr>
              <a:t>Read the starter statements and find the correct ending for each sentence.                       </a:t>
            </a:r>
            <a:r>
              <a:rPr lang="en-GB" sz="1200" kern="1200" dirty="0" smtClean="0">
                <a:solidFill>
                  <a:schemeClr val="tx1"/>
                </a:solidFill>
                <a:effectLst/>
                <a:latin typeface="+mn-lt"/>
                <a:ea typeface="+mn-ea"/>
                <a:cs typeface="+mn-cs"/>
              </a:rPr>
              <a:t>Click to check it with the floater tool.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Ask a student to find and read Daniel 12:3.</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“Those who are wise will shine like the brightness of the sky, and those who lead many to righteousness, like the stars forever and ever.”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Discuss the images Daniel uses to describe God’s promise.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Adapt Teaching and Learning Experiences 5&amp;6</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Return to the Post its on the bill board from Slide 3 and answer any unanswered questions.  Note the slide image is part of a magnificent All Saints mural adorning the walls of the Catholic Cathedral of our Lady of the Angels in Los Angeles. Notice how it includes a mixture of people who are Saints as was referred to on Slide 4 Flip card /Task 9.</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Look at the Cathedral website for more images and information.</a:t>
            </a:r>
            <a:endParaRPr lang="en-NZ"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83243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793489"/>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25/10/2017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25/10/2017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25/10/2017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25/10/2017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25/10/2017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25/10/2017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25/10/2017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25/10/2017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25/10/2017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rial" pitchFamily="34" charset="-128"/>
          <a:ea typeface="Arial"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128"/>
          <a:ea typeface="Arial"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128"/>
          <a:ea typeface="Arial"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128"/>
          <a:ea typeface="Arial"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128"/>
          <a:ea typeface="Arial"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slide" Target="slide2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notesSlide" Target="../notesSlides/notesSlide13.xml"/><Relationship Id="rId9" Type="http://schemas.openxmlformats.org/officeDocument/2006/relationships/hyperlink" Target="http://www.tinyurl.com/NCRSfeedback" TargetMode="Externa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slide" Target="slide1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hyperlink" Target="https://www.youtube.com/watch?v=artmDh9tP5I" TargetMode="External"/><Relationship Id="rId4" Type="http://schemas.openxmlformats.org/officeDocument/2006/relationships/image" Target="../media/image6.jpeg"/><Relationship Id="rId9" Type="http://schemas.openxmlformats.org/officeDocument/2006/relationships/slide" Target="slide18.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youtube.com/watch?v=nMSLj3x9DPo" TargetMode="Externa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Mad1Jgf0jow" TargetMode="External"/><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descr="Image result for CATHOLIC sAINT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6770" y="867442"/>
            <a:ext cx="6135103" cy="4048893"/>
          </a:xfrm>
          <a:prstGeom prst="rect">
            <a:avLst/>
          </a:prstGeom>
          <a:noFill/>
          <a:ln>
            <a:noFill/>
          </a:ln>
        </p:spPr>
      </p:pic>
      <p:sp>
        <p:nvSpPr>
          <p:cNvPr id="2" name="Title"/>
          <p:cNvSpPr>
            <a:spLocks noGrp="1"/>
          </p:cNvSpPr>
          <p:nvPr>
            <p:ph type="ctrTitle"/>
          </p:nvPr>
        </p:nvSpPr>
        <p:spPr>
          <a:xfrm>
            <a:off x="0" y="128778"/>
            <a:ext cx="9143999" cy="738664"/>
          </a:xfrm>
        </p:spPr>
        <p:txBody>
          <a:bodyPr wrap="square" tIns="0" bIns="0">
            <a:spAutoFit/>
          </a:bodyPr>
          <a:lstStyle/>
          <a:p>
            <a:r>
              <a:rPr lang="en-NZ" sz="48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t>The Feast of All Saints</a:t>
            </a:r>
            <a:endParaRPr lang="en-GB" sz="48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4"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ll Saints (4.5&amp;6.1.S09) - 17 We Are All Sain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83479" y="133138"/>
            <a:ext cx="609600" cy="609600"/>
          </a:xfrm>
          <a:prstGeom prst="rect">
            <a:avLst/>
          </a:prstGeom>
        </p:spPr>
      </p:pic>
      <p:pic>
        <p:nvPicPr>
          <p:cNvPr id="19"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Box: Lines"/>
          <p:cNvSpPr txBox="1"/>
          <p:nvPr/>
        </p:nvSpPr>
        <p:spPr>
          <a:xfrm>
            <a:off x="122664" y="1556842"/>
            <a:ext cx="5598672" cy="3070071"/>
          </a:xfrm>
          <a:prstGeom prst="rect">
            <a:avLst/>
          </a:prstGeom>
          <a:noFill/>
        </p:spPr>
        <p:txBody>
          <a:bodyPr wrap="square" rtlCol="0">
            <a:spAutoFit/>
          </a:bodyPr>
          <a:lstStyle/>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Arrange an All Saints Day celebration for your class.</a:t>
            </a:r>
          </a:p>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Make strips of bunting with Saints’ names on one side and Pray to God for us on the other to decorate your classroom.</a:t>
            </a:r>
          </a:p>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Make All Saints cupcakes. </a:t>
            </a:r>
          </a:p>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Make halos for everyone from tinsel to wear.</a:t>
            </a:r>
          </a:p>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Pray together the Litany of the Saints created in Task 5</a:t>
            </a:r>
            <a:br>
              <a:rPr lang="en-NZ" sz="1600" dirty="0" smtClean="0">
                <a:latin typeface="Constantia" panose="02030602050306030303" pitchFamily="18" charset="0"/>
              </a:rPr>
            </a:br>
            <a:r>
              <a:rPr lang="en-NZ" sz="1600" dirty="0" smtClean="0">
                <a:latin typeface="Constantia" panose="02030602050306030303" pitchFamily="18" charset="0"/>
              </a:rPr>
              <a:t>on Slide 5.</a:t>
            </a:r>
          </a:p>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Sing ‘We are All Saints’.</a:t>
            </a:r>
          </a:p>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Make a ‘My Favourite Saint’ wall and display it on a wall</a:t>
            </a:r>
            <a:br>
              <a:rPr lang="en-NZ" sz="1600" dirty="0" smtClean="0">
                <a:latin typeface="Constantia" panose="02030602050306030303" pitchFamily="18" charset="0"/>
              </a:rPr>
            </a:br>
            <a:r>
              <a:rPr lang="en-NZ" sz="1600" dirty="0" smtClean="0">
                <a:latin typeface="Constantia" panose="02030602050306030303" pitchFamily="18" charset="0"/>
              </a:rPr>
              <a:t>that can be seen by everyone.</a:t>
            </a:r>
          </a:p>
          <a:p>
            <a:pPr marL="285750" lvl="0" indent="-285750">
              <a:spcAft>
                <a:spcPts val="300"/>
              </a:spcAft>
              <a:buFont typeface="Wingdings" panose="05000000000000000000" pitchFamily="2" charset="2"/>
              <a:buChar char="v"/>
            </a:pPr>
            <a:r>
              <a:rPr lang="en-NZ" sz="1600" dirty="0" smtClean="0">
                <a:latin typeface="Constantia" panose="02030602050306030303" pitchFamily="18" charset="0"/>
              </a:rPr>
              <a:t>Create a ‘Cheering us on’ rap and teach it to other classes.</a:t>
            </a:r>
            <a:endParaRPr lang="en-NZ" sz="1600" dirty="0">
              <a:latin typeface="Constantia" panose="02030602050306030303" pitchFamily="18" charset="0"/>
            </a:endParaRPr>
          </a:p>
        </p:txBody>
      </p:sp>
      <p:sp>
        <p:nvSpPr>
          <p:cNvPr id="8" name="TextBox: Subtitle"/>
          <p:cNvSpPr txBox="1"/>
          <p:nvPr/>
        </p:nvSpPr>
        <p:spPr>
          <a:xfrm>
            <a:off x="0" y="837618"/>
            <a:ext cx="5872153" cy="615553"/>
          </a:xfrm>
          <a:prstGeom prst="rect">
            <a:avLst/>
          </a:prstGeom>
          <a:noFill/>
        </p:spPr>
        <p:txBody>
          <a:bodyPr wrap="square" rtlCol="0">
            <a:spAutoFit/>
          </a:bodyPr>
          <a:lstStyle/>
          <a:p>
            <a:pPr algn="ctr"/>
            <a:r>
              <a:rPr lang="en-NZ" sz="1700" b="1" dirty="0">
                <a:ln w="3175">
                  <a:noFill/>
                </a:ln>
                <a:solidFill>
                  <a:srgbClr val="FFFF00"/>
                </a:solidFill>
                <a:effectLst>
                  <a:glow rad="38100">
                    <a:schemeClr val="accent1">
                      <a:alpha val="40000"/>
                    </a:schemeClr>
                  </a:glow>
                  <a:outerShdw blurRad="50800" dist="38100" dir="2700000" algn="tl" rotWithShape="0">
                    <a:prstClr val="black">
                      <a:alpha val="40000"/>
                    </a:prstClr>
                  </a:outerShdw>
                </a:effectLst>
                <a:latin typeface="Constantia" panose="02030602050306030303" pitchFamily="18" charset="0"/>
              </a:rPr>
              <a:t>WE ARE ALL PART OF THE COMMUNION OF SAINTS </a:t>
            </a:r>
            <a:r>
              <a:rPr lang="en-NZ" sz="1700" b="1" dirty="0" smtClean="0">
                <a:ln w="3175">
                  <a:noFill/>
                </a:ln>
                <a:solidFill>
                  <a:srgbClr val="FFFF00"/>
                </a:solidFill>
                <a:effectLst>
                  <a:glow rad="38100">
                    <a:schemeClr val="accent1">
                      <a:alpha val="40000"/>
                    </a:schemeClr>
                  </a:glow>
                  <a:outerShdw blurRad="50800" dist="38100" dir="2700000" algn="tl" rotWithShape="0">
                    <a:prstClr val="black">
                      <a:alpha val="40000"/>
                    </a:prstClr>
                  </a:outerShdw>
                </a:effectLst>
                <a:latin typeface="Constantia" panose="02030602050306030303" pitchFamily="18" charset="0"/>
              </a:rPr>
              <a:t>CELEBRATING </a:t>
            </a:r>
            <a:r>
              <a:rPr lang="en-NZ" sz="1700" b="1" dirty="0">
                <a:ln w="3175">
                  <a:noFill/>
                </a:ln>
                <a:solidFill>
                  <a:srgbClr val="FFFF00"/>
                </a:solidFill>
                <a:effectLst>
                  <a:glow rad="38100">
                    <a:schemeClr val="accent1">
                      <a:alpha val="40000"/>
                    </a:schemeClr>
                  </a:glow>
                  <a:outerShdw blurRad="50800" dist="38100" dir="2700000" algn="tl" rotWithShape="0">
                    <a:prstClr val="black">
                      <a:alpha val="40000"/>
                    </a:prstClr>
                  </a:outerShdw>
                </a:effectLst>
                <a:latin typeface="Constantia" panose="02030602050306030303" pitchFamily="18" charset="0"/>
              </a:rPr>
              <a:t>ALL SAINTS DAY WITH OUR </a:t>
            </a:r>
            <a:r>
              <a:rPr lang="en-NZ" sz="1700" b="1" dirty="0" smtClean="0">
                <a:ln w="3175">
                  <a:noFill/>
                </a:ln>
                <a:solidFill>
                  <a:srgbClr val="FFFF00"/>
                </a:solidFill>
                <a:effectLst>
                  <a:glow rad="38100">
                    <a:schemeClr val="accent1">
                      <a:alpha val="40000"/>
                    </a:schemeClr>
                  </a:glow>
                  <a:outerShdw blurRad="50800" dist="38100" dir="2700000" algn="tl" rotWithShape="0">
                    <a:prstClr val="black">
                      <a:alpha val="40000"/>
                    </a:prstClr>
                  </a:outerShdw>
                </a:effectLst>
                <a:latin typeface="Constantia" panose="02030602050306030303" pitchFamily="18" charset="0"/>
              </a:rPr>
              <a:t>FRIENDS</a:t>
            </a:r>
            <a:endParaRPr lang="en-NZ" sz="1700" dirty="0">
              <a:ln w="3175">
                <a:noFill/>
              </a:ln>
              <a:solidFill>
                <a:srgbClr val="FFFF00"/>
              </a:solidFill>
              <a:effectLst>
                <a:glow rad="38100">
                  <a:schemeClr val="accent1">
                    <a:alpha val="40000"/>
                  </a:schemeClr>
                </a:glow>
                <a:outerShdw blurRad="50800" dist="38100" dir="2700000" algn="tl" rotWithShape="0">
                  <a:prstClr val="black">
                    <a:alpha val="40000"/>
                  </a:prstClr>
                </a:outerShdw>
              </a:effectLst>
              <a:latin typeface="Constantia" panose="02030602050306030303" pitchFamily="18" charset="0"/>
            </a:endParaRPr>
          </a:p>
        </p:txBody>
      </p:sp>
      <p:pic>
        <p:nvPicPr>
          <p:cNvPr id="3" name="Picture"/>
          <p:cNvPicPr>
            <a:picLocks noChangeAspect="1"/>
          </p:cNvPicPr>
          <p:nvPr/>
        </p:nvPicPr>
        <p:blipFill>
          <a:blip r:embed="rId7"/>
          <a:stretch>
            <a:fillRect/>
          </a:stretch>
        </p:blipFill>
        <p:spPr>
          <a:xfrm>
            <a:off x="5849851" y="831274"/>
            <a:ext cx="3127847" cy="3640363"/>
          </a:xfrm>
          <a:prstGeom prst="rect">
            <a:avLst/>
          </a:prstGeom>
        </p:spPr>
      </p:pic>
      <p:sp>
        <p:nvSpPr>
          <p:cNvPr id="2" name="Title"/>
          <p:cNvSpPr>
            <a:spLocks noGrp="1"/>
          </p:cNvSpPr>
          <p:nvPr>
            <p:ph type="ctrTitle"/>
          </p:nvPr>
        </p:nvSpPr>
        <p:spPr>
          <a:xfrm>
            <a:off x="0" y="184676"/>
            <a:ext cx="9144000" cy="506525"/>
          </a:xfrm>
        </p:spPr>
        <p:txBody>
          <a:bodyPr>
            <a:noAutofit/>
          </a:bodyPr>
          <a:lstStyle/>
          <a:p>
            <a:r>
              <a:rPr lang="en-NZ" sz="2700" b="1" dirty="0">
                <a:ln w="10160">
                  <a:noFill/>
                  <a:prstDash val="solid"/>
                </a:ln>
                <a:solidFill>
                  <a:schemeClr val="tx2">
                    <a:lumMod val="50000"/>
                  </a:schemeClr>
                </a:solidFill>
                <a:latin typeface="Papyrus" panose="03070502060502030205" pitchFamily="66" charset="0"/>
                <a:cs typeface="Arial" panose="020B0604020202020204" pitchFamily="34" charset="0"/>
              </a:rPr>
              <a:t>Celebrating All Saints Day </a:t>
            </a:r>
            <a:r>
              <a:rPr lang="en-NZ" sz="27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t>with the </a:t>
            </a:r>
            <a:r>
              <a:rPr lang="en-NZ" sz="2700" b="1" dirty="0">
                <a:ln w="10160">
                  <a:noFill/>
                  <a:prstDash val="solid"/>
                </a:ln>
                <a:solidFill>
                  <a:schemeClr val="tx2">
                    <a:lumMod val="50000"/>
                  </a:schemeClr>
                </a:solidFill>
                <a:latin typeface="Papyrus" panose="03070502060502030205" pitchFamily="66" charset="0"/>
                <a:cs typeface="Arial" panose="020B0604020202020204" pitchFamily="34" charset="0"/>
              </a:rPr>
              <a:t>Communion of Saints</a:t>
            </a:r>
            <a:endParaRPr lang="en-GB" sz="27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Action Button: Worksheet">
            <a:hlinkClick r:id="rId8" action="ppaction://hlinksldjump" highlightClick="1"/>
          </p:cNvPr>
          <p:cNvSpPr/>
          <p:nvPr/>
        </p:nvSpPr>
        <p:spPr>
          <a:xfrm>
            <a:off x="6659656"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092274" y="4774168"/>
            <a:ext cx="2959464" cy="230832"/>
          </a:xfrm>
          <a:prstGeom prst="rect">
            <a:avLst/>
          </a:prstGeom>
          <a:noFill/>
        </p:spPr>
        <p:txBody>
          <a:bodyPr wrap="none" rtlCol="0">
            <a:spAutoFit/>
          </a:bodyPr>
          <a:lstStyle/>
          <a:p>
            <a:pPr algn="ctr"/>
            <a:r>
              <a:rPr lang="en-NZ" sz="900" b="1" dirty="0" smtClean="0">
                <a:latin typeface="Constantia" panose="02030602050306030303" pitchFamily="18" charset="0"/>
                <a:ea typeface="Arial" pitchFamily="34" charset="-128"/>
                <a:cs typeface="Arial" panose="020B0604020202020204" pitchFamily="34" charset="0"/>
              </a:rPr>
              <a:t>Click the worksheet button to go to the worksheet.</a:t>
            </a:r>
            <a:endParaRPr lang="en-GB" sz="900" b="1" dirty="0">
              <a:latin typeface="Constantia" panose="02030602050306030303" pitchFamily="18" charset="0"/>
              <a:ea typeface="Arial" pitchFamily="34" charset="-128"/>
              <a:cs typeface="Arial" panose="020B0604020202020204" pitchFamily="34" charset="0"/>
            </a:endParaRPr>
          </a:p>
        </p:txBody>
      </p:sp>
      <p:sp>
        <p:nvSpPr>
          <p:cNvPr id="15" name="TextBox: Tool instructions stop"/>
          <p:cNvSpPr txBox="1"/>
          <p:nvPr/>
        </p:nvSpPr>
        <p:spPr>
          <a:xfrm>
            <a:off x="3154788" y="4912668"/>
            <a:ext cx="2834430" cy="230832"/>
          </a:xfrm>
          <a:prstGeom prst="rect">
            <a:avLst/>
          </a:prstGeom>
          <a:noFill/>
        </p:spPr>
        <p:txBody>
          <a:bodyPr wrap="none" rtlCol="0">
            <a:spAutoFit/>
          </a:bodyPr>
          <a:lstStyle/>
          <a:p>
            <a:pPr algn="ctr"/>
            <a:r>
              <a:rPr lang="en-GB" sz="900" b="1" dirty="0">
                <a:latin typeface="Constantia" panose="02030602050306030303" pitchFamily="18" charset="0"/>
                <a:ea typeface="Arial" pitchFamily="34" charset="-128"/>
                <a:cs typeface="Arial" panose="020B0604020202020204" pitchFamily="34" charset="0"/>
              </a:rPr>
              <a:t>Click the audio button to stop </a:t>
            </a:r>
            <a:r>
              <a:rPr lang="en-GB" sz="900" b="1" dirty="0" smtClean="0">
                <a:latin typeface="Constantia" panose="02030602050306030303" pitchFamily="18" charset="0"/>
                <a:ea typeface="Arial" pitchFamily="34" charset="-128"/>
                <a:cs typeface="Arial" panose="020B0604020202020204" pitchFamily="34" charset="0"/>
              </a:rPr>
              <a:t>‘We Are All Saints’</a:t>
            </a:r>
            <a:endParaRPr lang="en-GB" sz="900" b="1" dirty="0">
              <a:latin typeface="Constantia" panose="02030602050306030303" pitchFamily="18" charset="0"/>
              <a:ea typeface="Arial" pitchFamily="34" charset="-128"/>
              <a:cs typeface="Arial" panose="020B0604020202020204" pitchFamily="34" charset="0"/>
            </a:endParaRPr>
          </a:p>
        </p:txBody>
      </p:sp>
      <p:sp>
        <p:nvSpPr>
          <p:cNvPr id="16" name="TextBox: Tool instructions start"/>
          <p:cNvSpPr txBox="1"/>
          <p:nvPr/>
        </p:nvSpPr>
        <p:spPr>
          <a:xfrm>
            <a:off x="3157995" y="4912668"/>
            <a:ext cx="2828018" cy="230832"/>
          </a:xfrm>
          <a:prstGeom prst="rect">
            <a:avLst/>
          </a:prstGeom>
          <a:noFill/>
        </p:spPr>
        <p:txBody>
          <a:bodyPr wrap="none" rtlCol="0">
            <a:spAutoFit/>
          </a:bodyPr>
          <a:lstStyle/>
          <a:p>
            <a:pPr algn="ctr"/>
            <a:r>
              <a:rPr lang="en-GB" sz="900" b="1" dirty="0">
                <a:latin typeface="Constantia" panose="02030602050306030303" pitchFamily="18" charset="0"/>
                <a:ea typeface="Arial" pitchFamily="34" charset="-128"/>
                <a:cs typeface="Arial" panose="020B0604020202020204" pitchFamily="34" charset="0"/>
              </a:rPr>
              <a:t>Click the audio button to play </a:t>
            </a:r>
            <a:r>
              <a:rPr lang="en-GB" sz="900" b="1" dirty="0" smtClean="0">
                <a:latin typeface="Constantia" panose="02030602050306030303" pitchFamily="18" charset="0"/>
                <a:ea typeface="Arial" pitchFamily="34" charset="-128"/>
                <a:cs typeface="Arial" panose="020B0604020202020204" pitchFamily="34" charset="0"/>
              </a:rPr>
              <a:t>‘We Are All Saints’</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385693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xit" presetSubtype="0" fill="hold" grpId="1"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06597" fill="hold"/>
                                        <p:tgtEl>
                                          <p:spTgt spid="7"/>
                                        </p:tgtEl>
                                      </p:cBhvr>
                                    </p:cmd>
                                  </p:childTnLst>
                                </p:cTn>
                              </p:par>
                              <p:par>
                                <p:cTn id="13" presetID="1" presetClass="emph" presetSubtype="2" fill="hold" nodeType="withEffect">
                                  <p:stCondLst>
                                    <p:cond delay="0"/>
                                  </p:stCondLst>
                                  <p:childTnLst>
                                    <p:animClr clrSpc="rgb" dir="cw">
                                      <p:cBhvr>
                                        <p:cTn id="14" dur="1000" fill="hold"/>
                                        <p:tgtEl>
                                          <p:spTgt spid="14"/>
                                        </p:tgtEl>
                                        <p:attrNameLst>
                                          <p:attrName>fillcolor</p:attrName>
                                        </p:attrNameLst>
                                      </p:cBhvr>
                                      <p:to>
                                        <a:schemeClr val="accent2"/>
                                      </p:to>
                                    </p:animClr>
                                    <p:set>
                                      <p:cBhvr>
                                        <p:cTn id="15" dur="1000" fill="hold"/>
                                        <p:tgtEl>
                                          <p:spTgt spid="14"/>
                                        </p:tgtEl>
                                        <p:attrNameLst>
                                          <p:attrName>fill.type</p:attrName>
                                        </p:attrNameLst>
                                      </p:cBhvr>
                                      <p:to>
                                        <p:strVal val="solid"/>
                                      </p:to>
                                    </p:set>
                                    <p:set>
                                      <p:cBhvr>
                                        <p:cTn id="16" dur="1000" fill="hold"/>
                                        <p:tgtEl>
                                          <p:spTgt spid="1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7"/>
                                        </p:tgtEl>
                                      </p:cBhvr>
                                    </p:cmd>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0" presetClass="exit" presetSubtype="0" fill="hold" grpId="1"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ntr" presetSubtype="0" fill="hold" grpId="2"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 presetClass="emph" presetSubtype="2" fill="hold" nodeType="withEffect">
                                  <p:stCondLst>
                                    <p:cond delay="0"/>
                                  </p:stCondLst>
                                  <p:childTnLst>
                                    <p:animClr clrSpc="rgb" dir="cw">
                                      <p:cBhvr>
                                        <p:cTn id="30" dur="2000" fill="hold"/>
                                        <p:tgtEl>
                                          <p:spTgt spid="14"/>
                                        </p:tgtEl>
                                        <p:attrNameLst>
                                          <p:attrName>fillcolor</p:attrName>
                                        </p:attrNameLst>
                                      </p:cBhvr>
                                      <p:to>
                                        <a:schemeClr val="bg1"/>
                                      </p:to>
                                    </p:animClr>
                                    <p:set>
                                      <p:cBhvr>
                                        <p:cTn id="31" dur="2000" fill="hold"/>
                                        <p:tgtEl>
                                          <p:spTgt spid="14"/>
                                        </p:tgtEl>
                                        <p:attrNameLst>
                                          <p:attrName>fill.type</p:attrName>
                                        </p:attrNameLst>
                                      </p:cBhvr>
                                      <p:to>
                                        <p:strVal val="solid"/>
                                      </p:to>
                                    </p:set>
                                    <p:set>
                                      <p:cBhvr>
                                        <p:cTn id="32"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bldLst>
      <p:bldP spid="15" grpId="0"/>
      <p:bldP spid="15" grpId="1"/>
      <p:bldP spid="16" grpId="0"/>
      <p:bldP spid="16" grpId="1"/>
      <p:bldP spid="16"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ounded Rectangle: frame"/>
          <p:cNvSpPr/>
          <p:nvPr/>
        </p:nvSpPr>
        <p:spPr>
          <a:xfrm>
            <a:off x="6181729" y="2880360"/>
            <a:ext cx="2818272" cy="1610666"/>
          </a:xfrm>
          <a:prstGeom prst="roundRect">
            <a:avLst/>
          </a:prstGeom>
          <a:solidFill>
            <a:srgbClr val="DAD38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extBox: models"/>
          <p:cNvSpPr txBox="1"/>
          <p:nvPr/>
        </p:nvSpPr>
        <p:spPr>
          <a:xfrm rot="21248764">
            <a:off x="6331373" y="2974233"/>
            <a:ext cx="829073" cy="338554"/>
          </a:xfrm>
          <a:prstGeom prst="rect">
            <a:avLst/>
          </a:prstGeom>
          <a:noFill/>
        </p:spPr>
        <p:txBody>
          <a:bodyPr wrap="none" rtlCol="0">
            <a:spAutoFit/>
          </a:bodyPr>
          <a:lstStyle/>
          <a:p>
            <a:r>
              <a:rPr lang="en-US" sz="1600" dirty="0" smtClean="0">
                <a:latin typeface="Constantia" panose="02030602050306030303" pitchFamily="18" charset="0"/>
              </a:rPr>
              <a:t>models</a:t>
            </a:r>
            <a:endParaRPr lang="en-NZ" sz="1600" dirty="0">
              <a:latin typeface="Constantia" panose="02030602050306030303" pitchFamily="18" charset="0"/>
            </a:endParaRPr>
          </a:p>
        </p:txBody>
      </p:sp>
      <p:sp>
        <p:nvSpPr>
          <p:cNvPr id="23" name="TextBox: imitate"/>
          <p:cNvSpPr txBox="1"/>
          <p:nvPr/>
        </p:nvSpPr>
        <p:spPr>
          <a:xfrm>
            <a:off x="6290637" y="3459944"/>
            <a:ext cx="814838" cy="338554"/>
          </a:xfrm>
          <a:prstGeom prst="rect">
            <a:avLst/>
          </a:prstGeom>
          <a:noFill/>
        </p:spPr>
        <p:txBody>
          <a:bodyPr wrap="none" rtlCol="0">
            <a:spAutoFit/>
          </a:bodyPr>
          <a:lstStyle/>
          <a:p>
            <a:r>
              <a:rPr lang="en-US" sz="1600" dirty="0" smtClean="0">
                <a:latin typeface="Constantia" panose="02030602050306030303" pitchFamily="18" charset="0"/>
              </a:rPr>
              <a:t>imitate</a:t>
            </a:r>
            <a:endParaRPr lang="en-NZ" sz="1600" dirty="0">
              <a:latin typeface="Constantia" panose="02030602050306030303" pitchFamily="18" charset="0"/>
            </a:endParaRPr>
          </a:p>
        </p:txBody>
      </p:sp>
      <p:sp>
        <p:nvSpPr>
          <p:cNvPr id="24" name="TextBox: encourage"/>
          <p:cNvSpPr txBox="1"/>
          <p:nvPr/>
        </p:nvSpPr>
        <p:spPr>
          <a:xfrm rot="214434">
            <a:off x="7059272" y="3739780"/>
            <a:ext cx="1279966" cy="338554"/>
          </a:xfrm>
          <a:prstGeom prst="rect">
            <a:avLst/>
          </a:prstGeom>
          <a:noFill/>
        </p:spPr>
        <p:txBody>
          <a:bodyPr wrap="none" rtlCol="0">
            <a:spAutoFit/>
          </a:bodyPr>
          <a:lstStyle/>
          <a:p>
            <a:r>
              <a:rPr lang="en-US" sz="1600" dirty="0" smtClean="0">
                <a:latin typeface="Constantia" panose="02030602050306030303" pitchFamily="18" charset="0"/>
              </a:rPr>
              <a:t>encouraging</a:t>
            </a:r>
            <a:endParaRPr lang="en-NZ" sz="1600" dirty="0">
              <a:latin typeface="Constantia" panose="02030602050306030303" pitchFamily="18" charset="0"/>
            </a:endParaRPr>
          </a:p>
        </p:txBody>
      </p:sp>
      <p:sp>
        <p:nvSpPr>
          <p:cNvPr id="25" name="TextBox: lives"/>
          <p:cNvSpPr txBox="1"/>
          <p:nvPr/>
        </p:nvSpPr>
        <p:spPr>
          <a:xfrm rot="21070642">
            <a:off x="7272044" y="3349826"/>
            <a:ext cx="573619" cy="338554"/>
          </a:xfrm>
          <a:prstGeom prst="rect">
            <a:avLst/>
          </a:prstGeom>
          <a:noFill/>
        </p:spPr>
        <p:txBody>
          <a:bodyPr wrap="none" rtlCol="0">
            <a:spAutoFit/>
          </a:bodyPr>
          <a:lstStyle/>
          <a:p>
            <a:r>
              <a:rPr lang="en-US" sz="1600" dirty="0" smtClean="0">
                <a:latin typeface="Constantia" panose="02030602050306030303" pitchFamily="18" charset="0"/>
              </a:rPr>
              <a:t>lives</a:t>
            </a:r>
            <a:endParaRPr lang="en-NZ" sz="1600" dirty="0">
              <a:latin typeface="Constantia" panose="02030602050306030303" pitchFamily="18" charset="0"/>
            </a:endParaRPr>
          </a:p>
        </p:txBody>
      </p:sp>
      <p:sp>
        <p:nvSpPr>
          <p:cNvPr id="26" name="TextBox: faithfulness"/>
          <p:cNvSpPr txBox="1"/>
          <p:nvPr/>
        </p:nvSpPr>
        <p:spPr>
          <a:xfrm rot="606545">
            <a:off x="7645732" y="3066954"/>
            <a:ext cx="1218603" cy="338554"/>
          </a:xfrm>
          <a:prstGeom prst="rect">
            <a:avLst/>
          </a:prstGeom>
          <a:noFill/>
        </p:spPr>
        <p:txBody>
          <a:bodyPr wrap="none" rtlCol="0">
            <a:spAutoFit/>
          </a:bodyPr>
          <a:lstStyle/>
          <a:p>
            <a:r>
              <a:rPr lang="en-US" sz="1600" dirty="0" smtClean="0">
                <a:latin typeface="Constantia" panose="02030602050306030303" pitchFamily="18" charset="0"/>
              </a:rPr>
              <a:t>faithfulness</a:t>
            </a:r>
            <a:endParaRPr lang="en-NZ" sz="1600" dirty="0">
              <a:latin typeface="Constantia" panose="02030602050306030303" pitchFamily="18" charset="0"/>
            </a:endParaRPr>
          </a:p>
        </p:txBody>
      </p:sp>
      <p:sp>
        <p:nvSpPr>
          <p:cNvPr id="27" name="TextBox: pono"/>
          <p:cNvSpPr txBox="1"/>
          <p:nvPr/>
        </p:nvSpPr>
        <p:spPr>
          <a:xfrm rot="21030394">
            <a:off x="8154951" y="3972352"/>
            <a:ext cx="641522" cy="338554"/>
          </a:xfrm>
          <a:prstGeom prst="rect">
            <a:avLst/>
          </a:prstGeom>
          <a:noFill/>
        </p:spPr>
        <p:txBody>
          <a:bodyPr wrap="none" rtlCol="0">
            <a:spAutoFit/>
          </a:bodyPr>
          <a:lstStyle/>
          <a:p>
            <a:r>
              <a:rPr lang="en-US" sz="1600" dirty="0" err="1" smtClean="0">
                <a:latin typeface="Constantia" panose="02030602050306030303" pitchFamily="18" charset="0"/>
              </a:rPr>
              <a:t>pono</a:t>
            </a:r>
            <a:endParaRPr lang="en-NZ" sz="1600" dirty="0">
              <a:latin typeface="Constantia" panose="02030602050306030303" pitchFamily="18" charset="0"/>
            </a:endParaRPr>
          </a:p>
        </p:txBody>
      </p:sp>
      <p:sp>
        <p:nvSpPr>
          <p:cNvPr id="28" name="TextBox: Eucharist"/>
          <p:cNvSpPr txBox="1"/>
          <p:nvPr/>
        </p:nvSpPr>
        <p:spPr>
          <a:xfrm rot="378156">
            <a:off x="6331767" y="3973194"/>
            <a:ext cx="1021049" cy="338554"/>
          </a:xfrm>
          <a:prstGeom prst="rect">
            <a:avLst/>
          </a:prstGeom>
          <a:noFill/>
        </p:spPr>
        <p:txBody>
          <a:bodyPr wrap="none" rtlCol="0">
            <a:spAutoFit/>
          </a:bodyPr>
          <a:lstStyle/>
          <a:p>
            <a:r>
              <a:rPr lang="en-US" sz="1600" dirty="0" smtClean="0">
                <a:latin typeface="Constantia" panose="02030602050306030303" pitchFamily="18" charset="0"/>
              </a:rPr>
              <a:t>Eucharist</a:t>
            </a:r>
            <a:endParaRPr lang="en-NZ" sz="1600" dirty="0">
              <a:latin typeface="Constantia" panose="02030602050306030303" pitchFamily="18" charset="0"/>
            </a:endParaRPr>
          </a:p>
        </p:txBody>
      </p:sp>
      <p:sp>
        <p:nvSpPr>
          <p:cNvPr id="10" name="TextBox: Sentences"/>
          <p:cNvSpPr txBox="1"/>
          <p:nvPr/>
        </p:nvSpPr>
        <p:spPr>
          <a:xfrm>
            <a:off x="185850" y="972670"/>
            <a:ext cx="5974920" cy="3724096"/>
          </a:xfrm>
          <a:prstGeom prst="rect">
            <a:avLst/>
          </a:prstGeom>
          <a:noFill/>
        </p:spPr>
        <p:txBody>
          <a:bodyPr wrap="square" rtlCol="0">
            <a:spAutoFit/>
          </a:bodyPr>
          <a:lstStyle/>
          <a:p>
            <a:pPr marL="263525" lvl="0" indent="-263525">
              <a:spcAft>
                <a:spcPts val="600"/>
              </a:spcAft>
              <a:buFont typeface="+mj-lt"/>
              <a:buAutoNum type="arabicParenR"/>
              <a:tabLst>
                <a:tab pos="3048000" algn="l"/>
              </a:tabLst>
            </a:pPr>
            <a:r>
              <a:rPr lang="en-NZ" dirty="0" smtClean="0">
                <a:latin typeface="Constantia" panose="02030602050306030303" pitchFamily="18" charset="0"/>
              </a:rPr>
              <a:t>The Church honours All the Saints on their special day by celebrating the	 .</a:t>
            </a:r>
          </a:p>
          <a:p>
            <a:pPr marL="263525" lvl="0" indent="-263525" defTabSz="808038">
              <a:spcAft>
                <a:spcPts val="600"/>
              </a:spcAft>
              <a:buFont typeface="+mj-lt"/>
              <a:buAutoNum type="arabicParenR"/>
              <a:tabLst>
                <a:tab pos="808038" algn="l"/>
              </a:tabLst>
            </a:pPr>
            <a:r>
              <a:rPr lang="en-NZ" dirty="0" smtClean="0">
                <a:latin typeface="Constantia" panose="02030602050306030303" pitchFamily="18" charset="0"/>
              </a:rPr>
              <a:t>People honour All the Saints by remembering them and giving God thanks for their</a:t>
            </a:r>
            <a:br>
              <a:rPr lang="en-NZ" dirty="0" smtClean="0">
                <a:latin typeface="Constantia" panose="02030602050306030303" pitchFamily="18" charset="0"/>
              </a:rPr>
            </a:br>
            <a:r>
              <a:rPr lang="en-NZ" dirty="0" smtClean="0">
                <a:latin typeface="Constantia" panose="02030602050306030303" pitchFamily="18" charset="0"/>
              </a:rPr>
              <a:t>	 to following Christ.</a:t>
            </a:r>
          </a:p>
          <a:p>
            <a:pPr marL="263525" lvl="0" indent="-263525">
              <a:spcAft>
                <a:spcPts val="600"/>
              </a:spcAft>
              <a:buFont typeface="+mj-lt"/>
              <a:buAutoNum type="arabicParenR"/>
              <a:tabLst>
                <a:tab pos="2509838" algn="l"/>
              </a:tabLst>
            </a:pPr>
            <a:r>
              <a:rPr lang="en-NZ" dirty="0" smtClean="0">
                <a:latin typeface="Constantia" panose="02030602050306030303" pitchFamily="18" charset="0"/>
              </a:rPr>
              <a:t>All Saints Day is a day to recall the example they set for us as we try to	them in our lives.</a:t>
            </a:r>
          </a:p>
          <a:p>
            <a:pPr marL="263525" lvl="0" indent="-263525">
              <a:spcAft>
                <a:spcPts val="600"/>
              </a:spcAft>
              <a:buFont typeface="+mj-lt"/>
              <a:buAutoNum type="arabicParenR"/>
              <a:tabLst>
                <a:tab pos="5110163" algn="l"/>
                <a:tab pos="5646738" algn="l"/>
              </a:tabLst>
            </a:pPr>
            <a:r>
              <a:rPr lang="en-NZ" dirty="0" smtClean="0">
                <a:latin typeface="Constantia" panose="02030602050306030303" pitchFamily="18" charset="0"/>
              </a:rPr>
              <a:t>On this special Saints day we can ask them to speak to God for us about the concerns we have in our         . </a:t>
            </a:r>
          </a:p>
          <a:p>
            <a:pPr marL="263525" lvl="0" indent="-263525">
              <a:spcAft>
                <a:spcPts val="600"/>
              </a:spcAft>
              <a:buFont typeface="+mj-lt"/>
              <a:buAutoNum type="arabicParenR"/>
              <a:tabLst>
                <a:tab pos="2062163" algn="l"/>
                <a:tab pos="3770313" algn="l"/>
              </a:tabLst>
            </a:pPr>
            <a:r>
              <a:rPr lang="en-NZ" dirty="0" smtClean="0">
                <a:latin typeface="Constantia" panose="02030602050306030303" pitchFamily="18" charset="0"/>
              </a:rPr>
              <a:t>All Saints Day is a perfect day to thank the Saints for being our	and	 us and cheering us</a:t>
            </a:r>
            <a:br>
              <a:rPr lang="en-NZ" dirty="0" smtClean="0">
                <a:latin typeface="Constantia" panose="02030602050306030303" pitchFamily="18" charset="0"/>
              </a:rPr>
            </a:br>
            <a:r>
              <a:rPr lang="en-NZ" dirty="0" smtClean="0">
                <a:latin typeface="Constantia" panose="02030602050306030303" pitchFamily="18" charset="0"/>
              </a:rPr>
              <a:t>on till the end of our journey.</a:t>
            </a:r>
          </a:p>
        </p:txBody>
      </p:sp>
      <p:sp>
        <p:nvSpPr>
          <p:cNvPr id="29" name="Box 1: Eucharist"/>
          <p:cNvSpPr/>
          <p:nvPr/>
        </p:nvSpPr>
        <p:spPr>
          <a:xfrm>
            <a:off x="2312853" y="1294276"/>
            <a:ext cx="1014628" cy="313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36000" rtlCol="0" anchor="ctr">
            <a:spAutoFit/>
          </a:bodyPr>
          <a:lstStyle/>
          <a:p>
            <a:r>
              <a:rPr lang="en-US" dirty="0">
                <a:solidFill>
                  <a:schemeClr val="tx1"/>
                </a:solidFill>
                <a:latin typeface="Constantia" panose="02030602050306030303" pitchFamily="18" charset="0"/>
              </a:rPr>
              <a:t>E</a:t>
            </a:r>
            <a:r>
              <a:rPr lang="en-US" dirty="0" smtClean="0">
                <a:solidFill>
                  <a:schemeClr val="tx1"/>
                </a:solidFill>
                <a:latin typeface="Constantia" panose="02030602050306030303" pitchFamily="18" charset="0"/>
              </a:rPr>
              <a:t>ucharist</a:t>
            </a:r>
            <a:endParaRPr lang="en-NZ" sz="1600" dirty="0">
              <a:solidFill>
                <a:schemeClr val="tx1"/>
              </a:solidFill>
              <a:latin typeface="Constantia" panose="02030602050306030303" pitchFamily="18" charset="0"/>
            </a:endParaRPr>
          </a:p>
        </p:txBody>
      </p:sp>
      <p:sp>
        <p:nvSpPr>
          <p:cNvPr id="30" name="Box 2: faithfulness"/>
          <p:cNvSpPr/>
          <p:nvPr/>
        </p:nvSpPr>
        <p:spPr>
          <a:xfrm>
            <a:off x="3215815" y="1924991"/>
            <a:ext cx="1234881" cy="313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36000" rtlCol="0" anchor="ctr">
            <a:spAutoFit/>
          </a:bodyPr>
          <a:lstStyle/>
          <a:p>
            <a:r>
              <a:rPr lang="en-US" dirty="0">
                <a:solidFill>
                  <a:schemeClr val="tx1"/>
                </a:solidFill>
                <a:latin typeface="Constantia" panose="02030602050306030303" pitchFamily="18" charset="0"/>
              </a:rPr>
              <a:t>f</a:t>
            </a:r>
            <a:r>
              <a:rPr lang="en-US" dirty="0" smtClean="0">
                <a:solidFill>
                  <a:schemeClr val="tx1"/>
                </a:solidFill>
                <a:latin typeface="Constantia" panose="02030602050306030303" pitchFamily="18" charset="0"/>
              </a:rPr>
              <a:t>aithfulness</a:t>
            </a:r>
            <a:endParaRPr lang="en-NZ" sz="1600" dirty="0">
              <a:solidFill>
                <a:schemeClr val="tx1"/>
              </a:solidFill>
              <a:latin typeface="Constantia" panose="02030602050306030303" pitchFamily="18" charset="0"/>
            </a:endParaRPr>
          </a:p>
        </p:txBody>
      </p:sp>
      <p:sp>
        <p:nvSpPr>
          <p:cNvPr id="31" name="Box 3: pono"/>
          <p:cNvSpPr/>
          <p:nvPr/>
        </p:nvSpPr>
        <p:spPr>
          <a:xfrm>
            <a:off x="503105" y="2187367"/>
            <a:ext cx="587268" cy="313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36000" rtlCol="0" anchor="ctr">
            <a:spAutoFit/>
          </a:bodyPr>
          <a:lstStyle/>
          <a:p>
            <a:r>
              <a:rPr lang="en-US" dirty="0" err="1" smtClean="0">
                <a:solidFill>
                  <a:schemeClr val="tx1"/>
                </a:solidFill>
                <a:latin typeface="Constantia" panose="02030602050306030303" pitchFamily="18" charset="0"/>
              </a:rPr>
              <a:t>pono</a:t>
            </a:r>
            <a:endParaRPr lang="en-NZ" sz="1600" dirty="0">
              <a:solidFill>
                <a:schemeClr val="tx1"/>
              </a:solidFill>
              <a:latin typeface="Constantia" panose="02030602050306030303" pitchFamily="18" charset="0"/>
            </a:endParaRPr>
          </a:p>
        </p:txBody>
      </p:sp>
      <p:sp>
        <p:nvSpPr>
          <p:cNvPr id="32" name="Box 4: imitate"/>
          <p:cNvSpPr/>
          <p:nvPr/>
        </p:nvSpPr>
        <p:spPr>
          <a:xfrm>
            <a:off x="1928673" y="2820726"/>
            <a:ext cx="785847" cy="313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36000" rtlCol="0" anchor="ctr">
            <a:spAutoFit/>
          </a:bodyPr>
          <a:lstStyle/>
          <a:p>
            <a:r>
              <a:rPr lang="en-US" dirty="0" smtClean="0">
                <a:solidFill>
                  <a:schemeClr val="tx1"/>
                </a:solidFill>
                <a:latin typeface="Constantia" panose="02030602050306030303" pitchFamily="18" charset="0"/>
              </a:rPr>
              <a:t>imitate</a:t>
            </a:r>
            <a:endParaRPr lang="en-NZ" sz="1600" dirty="0">
              <a:solidFill>
                <a:schemeClr val="tx1"/>
              </a:solidFill>
              <a:latin typeface="Constantia" panose="02030602050306030303" pitchFamily="18" charset="0"/>
            </a:endParaRPr>
          </a:p>
        </p:txBody>
      </p:sp>
      <p:sp>
        <p:nvSpPr>
          <p:cNvPr id="33" name="Box 5: lives"/>
          <p:cNvSpPr/>
          <p:nvPr/>
        </p:nvSpPr>
        <p:spPr>
          <a:xfrm>
            <a:off x="4968858" y="3468471"/>
            <a:ext cx="461656" cy="28257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36000" rtlCol="0" anchor="ctr">
            <a:spAutoFit/>
          </a:bodyPr>
          <a:lstStyle/>
          <a:p>
            <a:r>
              <a:rPr lang="en-US" sz="1600" dirty="0" smtClean="0">
                <a:solidFill>
                  <a:schemeClr val="tx1"/>
                </a:solidFill>
                <a:latin typeface="Constantia" panose="02030602050306030303" pitchFamily="18" charset="0"/>
              </a:rPr>
              <a:t>lives</a:t>
            </a:r>
            <a:endParaRPr lang="en-NZ" sz="1600" dirty="0">
              <a:solidFill>
                <a:schemeClr val="tx1"/>
              </a:solidFill>
              <a:latin typeface="Constantia" panose="02030602050306030303" pitchFamily="18" charset="0"/>
            </a:endParaRPr>
          </a:p>
        </p:txBody>
      </p:sp>
      <p:sp>
        <p:nvSpPr>
          <p:cNvPr id="34" name="Box 6: models"/>
          <p:cNvSpPr/>
          <p:nvPr/>
        </p:nvSpPr>
        <p:spPr>
          <a:xfrm>
            <a:off x="1516082" y="4071923"/>
            <a:ext cx="797260" cy="313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36000" rtlCol="0" anchor="ctr">
            <a:spAutoFit/>
          </a:bodyPr>
          <a:lstStyle/>
          <a:p>
            <a:r>
              <a:rPr lang="en-US" dirty="0" smtClean="0">
                <a:solidFill>
                  <a:schemeClr val="tx1"/>
                </a:solidFill>
                <a:latin typeface="Constantia" panose="02030602050306030303" pitchFamily="18" charset="0"/>
              </a:rPr>
              <a:t>models</a:t>
            </a:r>
            <a:endParaRPr lang="en-NZ" sz="1600" dirty="0">
              <a:solidFill>
                <a:schemeClr val="tx1"/>
              </a:solidFill>
              <a:latin typeface="Constantia" panose="02030602050306030303" pitchFamily="18" charset="0"/>
            </a:endParaRPr>
          </a:p>
        </p:txBody>
      </p:sp>
      <p:sp>
        <p:nvSpPr>
          <p:cNvPr id="35" name="Box 7: encourage"/>
          <p:cNvSpPr/>
          <p:nvPr/>
        </p:nvSpPr>
        <p:spPr>
          <a:xfrm>
            <a:off x="2748377" y="4069881"/>
            <a:ext cx="1304964" cy="3133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36000" rtlCol="0" anchor="ctr">
            <a:spAutoFit/>
          </a:bodyPr>
          <a:lstStyle/>
          <a:p>
            <a:r>
              <a:rPr lang="en-US" dirty="0" smtClean="0">
                <a:solidFill>
                  <a:schemeClr val="tx1"/>
                </a:solidFill>
                <a:latin typeface="Constantia" panose="02030602050306030303" pitchFamily="18" charset="0"/>
              </a:rPr>
              <a:t>encouraging</a:t>
            </a:r>
            <a:endParaRPr lang="en-NZ" sz="1600" dirty="0">
              <a:solidFill>
                <a:schemeClr val="tx1"/>
              </a:solidFill>
              <a:latin typeface="Constantia" panose="02030602050306030303" pitchFamily="18" charset="0"/>
            </a:endParaRPr>
          </a:p>
        </p:txBody>
      </p:sp>
      <p:pic>
        <p:nvPicPr>
          <p:cNvPr id="13" name="Picture"/>
          <p:cNvPicPr>
            <a:picLocks noChangeAspect="1"/>
          </p:cNvPicPr>
          <p:nvPr/>
        </p:nvPicPr>
        <p:blipFill>
          <a:blip r:embed="rId4"/>
          <a:stretch>
            <a:fillRect/>
          </a:stretch>
        </p:blipFill>
        <p:spPr>
          <a:xfrm rot="347059">
            <a:off x="6181728" y="847990"/>
            <a:ext cx="2838744" cy="1780910"/>
          </a:xfrm>
          <a:prstGeom prst="rect">
            <a:avLst/>
          </a:prstGeom>
        </p:spPr>
      </p:pic>
      <p:sp>
        <p:nvSpPr>
          <p:cNvPr id="2" name="Title"/>
          <p:cNvSpPr>
            <a:spLocks noGrp="1"/>
          </p:cNvSpPr>
          <p:nvPr>
            <p:ph type="ctrTitle"/>
          </p:nvPr>
        </p:nvSpPr>
        <p:spPr>
          <a:xfrm>
            <a:off x="0" y="87770"/>
            <a:ext cx="9144000" cy="552310"/>
          </a:xfrm>
        </p:spPr>
        <p:txBody>
          <a:bodyPr>
            <a:noAutofit/>
          </a:bodyPr>
          <a:lstStyle/>
          <a:p>
            <a:r>
              <a:rPr lang="en-US" sz="2700" b="1" dirty="0">
                <a:ln w="10160">
                  <a:noFill/>
                  <a:prstDash val="solid"/>
                </a:ln>
                <a:solidFill>
                  <a:schemeClr val="tx2">
                    <a:lumMod val="50000"/>
                  </a:schemeClr>
                </a:solidFill>
                <a:latin typeface="Papyrus" panose="03070502060502030205" pitchFamily="66" charset="0"/>
                <a:cs typeface="Arial" panose="020B0604020202020204" pitchFamily="34" charset="0"/>
              </a:rPr>
              <a:t>How the Church </a:t>
            </a:r>
            <a:r>
              <a:rPr lang="en-US" sz="2700" b="1" dirty="0" err="1">
                <a:ln w="10160">
                  <a:noFill/>
                  <a:prstDash val="solid"/>
                </a:ln>
                <a:solidFill>
                  <a:schemeClr val="tx2">
                    <a:lumMod val="50000"/>
                  </a:schemeClr>
                </a:solidFill>
                <a:latin typeface="Papyrus" panose="03070502060502030205" pitchFamily="66" charset="0"/>
                <a:cs typeface="Arial" panose="020B0604020202020204" pitchFamily="34" charset="0"/>
              </a:rPr>
              <a:t>honours</a:t>
            </a:r>
            <a:r>
              <a:rPr lang="en-US" sz="2700" b="1" dirty="0">
                <a:ln w="10160">
                  <a:noFill/>
                  <a:prstDash val="solid"/>
                </a:ln>
                <a:solidFill>
                  <a:schemeClr val="tx2">
                    <a:lumMod val="50000"/>
                  </a:schemeClr>
                </a:solidFill>
                <a:latin typeface="Papyrus" panose="03070502060502030205" pitchFamily="66" charset="0"/>
                <a:cs typeface="Arial" panose="020B0604020202020204" pitchFamily="34" charset="0"/>
              </a:rPr>
              <a:t> and </a:t>
            </a:r>
            <a:r>
              <a:rPr lang="en-US" sz="27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t>celebrates on </a:t>
            </a:r>
            <a:r>
              <a:rPr lang="en-US" sz="2700" b="1" dirty="0">
                <a:ln w="10160">
                  <a:noFill/>
                  <a:prstDash val="solid"/>
                </a:ln>
                <a:solidFill>
                  <a:schemeClr val="tx2">
                    <a:lumMod val="50000"/>
                  </a:schemeClr>
                </a:solidFill>
                <a:latin typeface="Papyrus" panose="03070502060502030205" pitchFamily="66" charset="0"/>
                <a:cs typeface="Arial" panose="020B0604020202020204" pitchFamily="34" charset="0"/>
              </a:rPr>
              <a:t>All Saints Day</a:t>
            </a:r>
            <a:endParaRPr lang="en-GB" sz="27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Tool instructions"/>
          <p:cNvSpPr txBox="1"/>
          <p:nvPr/>
        </p:nvSpPr>
        <p:spPr>
          <a:xfrm>
            <a:off x="2698758" y="4912668"/>
            <a:ext cx="3746539" cy="230832"/>
          </a:xfrm>
          <a:prstGeom prst="rect">
            <a:avLst/>
          </a:prstGeom>
          <a:noFill/>
        </p:spPr>
        <p:txBody>
          <a:bodyPr wrap="none" rtlCol="0">
            <a:spAutoFit/>
          </a:bodyPr>
          <a:lstStyle/>
          <a:p>
            <a:pPr algn="ctr"/>
            <a:r>
              <a:rPr lang="en-US" sz="900" b="1" dirty="0" smtClean="0">
                <a:latin typeface="Constantia" panose="02030602050306030303" pitchFamily="18" charset="0"/>
                <a:ea typeface="Arial" pitchFamily="34" charset="-128"/>
                <a:cs typeface="Arial" panose="020B0604020202020204" pitchFamily="34" charset="0"/>
              </a:rPr>
              <a:t>Chose words from the list on the right to complete the sentences.</a:t>
            </a:r>
          </a:p>
        </p:txBody>
      </p:sp>
    </p:spTree>
    <p:extLst>
      <p:ext uri="{BB962C8B-B14F-4D97-AF65-F5344CB8AC3E}">
        <p14:creationId xmlns:p14="http://schemas.microsoft.com/office/powerpoint/2010/main" val="19369321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xEl>
                                              <p:charRg st="4294967295" end="4294967295"/>
                                            </p:txEl>
                                          </p:spTgt>
                                        </p:tgtEl>
                                        <p:attrNameLst>
                                          <p:attrName>style.visibility</p:attrName>
                                        </p:attrNameLst>
                                      </p:cBhvr>
                                      <p:to>
                                        <p:strVal val="visible"/>
                                      </p:to>
                                    </p:set>
                                    <p:animEffect transition="in" filter="fade">
                                      <p:cBhvr>
                                        <p:cTn id="7" dur="1000"/>
                                        <p:tgtEl>
                                          <p:spTgt spid="29">
                                            <p:txEl>
                                              <p:charRg st="4294967295" end="4294967295"/>
                                            </p:txEl>
                                          </p:spTgt>
                                        </p:tgtEl>
                                      </p:cBhvr>
                                    </p:animEffect>
                                  </p:childTnLst>
                                </p:cTn>
                              </p:par>
                              <p:par>
                                <p:cTn id="8" presetID="10" presetClass="exit" presetSubtype="0" fill="hold" grpId="0" nodeType="withEffect">
                                  <p:stCondLst>
                                    <p:cond delay="0"/>
                                  </p:stCondLst>
                                  <p:childTnLst>
                                    <p:animEffect transition="out" filter="fade">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 restart="whenNotActive" fill="hold" evtFilter="cancelBubble" nodeType="interactiveSeq">
                <p:stCondLst>
                  <p:cond evt="onClick" delay="0">
                    <p:tgtEl>
                      <p:spTgt spid="26"/>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withEffect">
                                  <p:stCondLst>
                                    <p:cond delay="0"/>
                                  </p:stCondLst>
                                  <p:childTnLst>
                                    <p:set>
                                      <p:cBhvr>
                                        <p:cTn id="15" dur="1" fill="hold">
                                          <p:stCondLst>
                                            <p:cond delay="0"/>
                                          </p:stCondLst>
                                        </p:cTn>
                                        <p:tgtEl>
                                          <p:spTgt spid="30">
                                            <p:txEl>
                                              <p:charRg st="4294967295" end="4294967295"/>
                                            </p:txEl>
                                          </p:spTgt>
                                        </p:tgtEl>
                                        <p:attrNameLst>
                                          <p:attrName>style.visibility</p:attrName>
                                        </p:attrNameLst>
                                      </p:cBhvr>
                                      <p:to>
                                        <p:strVal val="visible"/>
                                      </p:to>
                                    </p:set>
                                    <p:animEffect transition="in" filter="fade">
                                      <p:cBhvr>
                                        <p:cTn id="16" dur="1000"/>
                                        <p:tgtEl>
                                          <p:spTgt spid="30">
                                            <p:txEl>
                                              <p:charRg st="4294967295" end="4294967295"/>
                                            </p:txEl>
                                          </p:spTgt>
                                        </p:tgtEl>
                                      </p:cBhvr>
                                    </p:animEffect>
                                  </p:childTnLst>
                                </p:cTn>
                              </p:par>
                              <p:par>
                                <p:cTn id="17" presetID="10" presetClass="exit" presetSubtype="0" fill="hold" grpId="0" nodeType="withEffect">
                                  <p:stCondLst>
                                    <p:cond delay="0"/>
                                  </p:stCondLst>
                                  <p:childTnLst>
                                    <p:animEffect transition="out" filter="fade">
                                      <p:cBhvr>
                                        <p:cTn id="18" dur="1000"/>
                                        <p:tgtEl>
                                          <p:spTgt spid="26"/>
                                        </p:tgtEl>
                                      </p:cBhvr>
                                    </p:animEffect>
                                    <p:set>
                                      <p:cBhvr>
                                        <p:cTn id="19"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withEffect">
                                  <p:stCondLst>
                                    <p:cond delay="0"/>
                                  </p:stCondLst>
                                  <p:childTnLst>
                                    <p:set>
                                      <p:cBhvr>
                                        <p:cTn id="24" dur="1" fill="hold">
                                          <p:stCondLst>
                                            <p:cond delay="0"/>
                                          </p:stCondLst>
                                        </p:cTn>
                                        <p:tgtEl>
                                          <p:spTgt spid="31">
                                            <p:txEl>
                                              <p:charRg st="4294967295" end="4294967295"/>
                                            </p:txEl>
                                          </p:spTgt>
                                        </p:tgtEl>
                                        <p:attrNameLst>
                                          <p:attrName>style.visibility</p:attrName>
                                        </p:attrNameLst>
                                      </p:cBhvr>
                                      <p:to>
                                        <p:strVal val="visible"/>
                                      </p:to>
                                    </p:set>
                                    <p:animEffect transition="in" filter="fade">
                                      <p:cBhvr>
                                        <p:cTn id="25" dur="1000"/>
                                        <p:tgtEl>
                                          <p:spTgt spid="31">
                                            <p:txEl>
                                              <p:charRg st="4294967295" end="4294967295"/>
                                            </p:txEl>
                                          </p:spTgt>
                                        </p:tgtEl>
                                      </p:cBhvr>
                                    </p:animEffect>
                                  </p:childTnLst>
                                </p:cTn>
                              </p:par>
                              <p:par>
                                <p:cTn id="26" presetID="10" presetClass="exit" presetSubtype="0" fill="hold" grpId="0" nodeType="withEffect">
                                  <p:stCondLst>
                                    <p:cond delay="0"/>
                                  </p:stCondLst>
                                  <p:childTnLst>
                                    <p:animEffect transition="out" filter="fade">
                                      <p:cBhvr>
                                        <p:cTn id="27" dur="1000"/>
                                        <p:tgtEl>
                                          <p:spTgt spid="27"/>
                                        </p:tgtEl>
                                      </p:cBhvr>
                                    </p:animEffect>
                                    <p:set>
                                      <p:cBhvr>
                                        <p:cTn id="28"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23"/>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withEffect">
                                  <p:stCondLst>
                                    <p:cond delay="0"/>
                                  </p:stCondLst>
                                  <p:childTnLst>
                                    <p:set>
                                      <p:cBhvr>
                                        <p:cTn id="33" dur="1" fill="hold">
                                          <p:stCondLst>
                                            <p:cond delay="0"/>
                                          </p:stCondLst>
                                        </p:cTn>
                                        <p:tgtEl>
                                          <p:spTgt spid="32">
                                            <p:txEl>
                                              <p:charRg st="4294967295" end="4294967295"/>
                                            </p:txEl>
                                          </p:spTgt>
                                        </p:tgtEl>
                                        <p:attrNameLst>
                                          <p:attrName>style.visibility</p:attrName>
                                        </p:attrNameLst>
                                      </p:cBhvr>
                                      <p:to>
                                        <p:strVal val="visible"/>
                                      </p:to>
                                    </p:set>
                                    <p:animEffect transition="in" filter="fade">
                                      <p:cBhvr>
                                        <p:cTn id="34" dur="1000"/>
                                        <p:tgtEl>
                                          <p:spTgt spid="32">
                                            <p:txEl>
                                              <p:charRg st="4294967295" end="4294967295"/>
                                            </p:txEl>
                                          </p:spTgt>
                                        </p:tgtEl>
                                      </p:cBhvr>
                                    </p:animEffect>
                                  </p:childTnLst>
                                </p:cTn>
                              </p:par>
                              <p:par>
                                <p:cTn id="35" presetID="10" presetClass="exit" presetSubtype="0" fill="hold" grpId="0" nodeType="withEffect">
                                  <p:stCondLst>
                                    <p:cond delay="0"/>
                                  </p:stCondLst>
                                  <p:childTnLst>
                                    <p:animEffect transition="out" filter="fade">
                                      <p:cBhvr>
                                        <p:cTn id="36" dur="1000"/>
                                        <p:tgtEl>
                                          <p:spTgt spid="23"/>
                                        </p:tgtEl>
                                      </p:cBhvr>
                                    </p:animEffect>
                                    <p:set>
                                      <p:cBhvr>
                                        <p:cTn id="37"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withEffect">
                                  <p:stCondLst>
                                    <p:cond delay="0"/>
                                  </p:stCondLst>
                                  <p:childTnLst>
                                    <p:set>
                                      <p:cBhvr>
                                        <p:cTn id="42" dur="1" fill="hold">
                                          <p:stCondLst>
                                            <p:cond delay="0"/>
                                          </p:stCondLst>
                                        </p:cTn>
                                        <p:tgtEl>
                                          <p:spTgt spid="33">
                                            <p:txEl>
                                              <p:charRg st="4294967295" end="4294967295"/>
                                            </p:txEl>
                                          </p:spTgt>
                                        </p:tgtEl>
                                        <p:attrNameLst>
                                          <p:attrName>style.visibility</p:attrName>
                                        </p:attrNameLst>
                                      </p:cBhvr>
                                      <p:to>
                                        <p:strVal val="visible"/>
                                      </p:to>
                                    </p:set>
                                    <p:animEffect transition="in" filter="fade">
                                      <p:cBhvr>
                                        <p:cTn id="43" dur="1000"/>
                                        <p:tgtEl>
                                          <p:spTgt spid="33">
                                            <p:txEl>
                                              <p:charRg st="4294967295" end="4294967295"/>
                                            </p:txEl>
                                          </p:spTgt>
                                        </p:tgtEl>
                                      </p:cBhvr>
                                    </p:animEffect>
                                  </p:childTnLst>
                                </p:cTn>
                              </p:par>
                              <p:par>
                                <p:cTn id="44" presetID="10" presetClass="exit" presetSubtype="0" fill="hold" grpId="0" nodeType="withEffect">
                                  <p:stCondLst>
                                    <p:cond delay="0"/>
                                  </p:stCondLst>
                                  <p:childTnLst>
                                    <p:animEffect transition="out" filter="fade">
                                      <p:cBhvr>
                                        <p:cTn id="45" dur="1100"/>
                                        <p:tgtEl>
                                          <p:spTgt spid="25"/>
                                        </p:tgtEl>
                                      </p:cBhvr>
                                    </p:animEffect>
                                    <p:set>
                                      <p:cBhvr>
                                        <p:cTn id="46" dur="1" fill="hold">
                                          <p:stCondLst>
                                            <p:cond delay="10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withEffect">
                                  <p:stCondLst>
                                    <p:cond delay="0"/>
                                  </p:stCondLst>
                                  <p:childTnLst>
                                    <p:set>
                                      <p:cBhvr>
                                        <p:cTn id="51" dur="1" fill="hold">
                                          <p:stCondLst>
                                            <p:cond delay="0"/>
                                          </p:stCondLst>
                                        </p:cTn>
                                        <p:tgtEl>
                                          <p:spTgt spid="34">
                                            <p:txEl>
                                              <p:charRg st="4294967295" end="4294967295"/>
                                            </p:txEl>
                                          </p:spTgt>
                                        </p:tgtEl>
                                        <p:attrNameLst>
                                          <p:attrName>style.visibility</p:attrName>
                                        </p:attrNameLst>
                                      </p:cBhvr>
                                      <p:to>
                                        <p:strVal val="visible"/>
                                      </p:to>
                                    </p:set>
                                    <p:animEffect transition="in" filter="fade">
                                      <p:cBhvr>
                                        <p:cTn id="52" dur="1000"/>
                                        <p:tgtEl>
                                          <p:spTgt spid="34">
                                            <p:txEl>
                                              <p:charRg st="4294967295" end="4294967295"/>
                                            </p:txEl>
                                          </p:spTgt>
                                        </p:tgtEl>
                                      </p:cBhvr>
                                    </p:animEffect>
                                  </p:childTnLst>
                                </p:cTn>
                              </p:par>
                              <p:par>
                                <p:cTn id="53" presetID="10" presetClass="exit" presetSubtype="0" fill="hold" grpId="0" nodeType="withEffect">
                                  <p:stCondLst>
                                    <p:cond delay="0"/>
                                  </p:stCondLst>
                                  <p:childTnLst>
                                    <p:animEffect transition="out" filter="fade">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withEffect">
                                  <p:stCondLst>
                                    <p:cond delay="0"/>
                                  </p:stCondLst>
                                  <p:childTnLst>
                                    <p:set>
                                      <p:cBhvr>
                                        <p:cTn id="60" dur="1" fill="hold">
                                          <p:stCondLst>
                                            <p:cond delay="0"/>
                                          </p:stCondLst>
                                        </p:cTn>
                                        <p:tgtEl>
                                          <p:spTgt spid="35">
                                            <p:txEl>
                                              <p:charRg st="4294967295" end="4294967295"/>
                                            </p:txEl>
                                          </p:spTgt>
                                        </p:tgtEl>
                                        <p:attrNameLst>
                                          <p:attrName>style.visibility</p:attrName>
                                        </p:attrNameLst>
                                      </p:cBhvr>
                                      <p:to>
                                        <p:strVal val="visible"/>
                                      </p:to>
                                    </p:set>
                                    <p:animEffect transition="in" filter="fade">
                                      <p:cBhvr>
                                        <p:cTn id="61" dur="1000"/>
                                        <p:tgtEl>
                                          <p:spTgt spid="35">
                                            <p:txEl>
                                              <p:charRg st="4294967295" end="4294967295"/>
                                            </p:txEl>
                                          </p:spTgt>
                                        </p:tgtEl>
                                      </p:cBhvr>
                                    </p:animEffect>
                                  </p:childTnLst>
                                </p:cTn>
                              </p:par>
                              <p:par>
                                <p:cTn id="62" presetID="10" presetClass="exit" presetSubtype="0" fill="hold" grpId="0" nodeType="withEffect">
                                  <p:stCondLst>
                                    <p:cond delay="0"/>
                                  </p:stCondLst>
                                  <p:childTnLst>
                                    <p:animEffect transition="out" filter="fade">
                                      <p:cBhvr>
                                        <p:cTn id="63" dur="1000"/>
                                        <p:tgtEl>
                                          <p:spTgt spid="24"/>
                                        </p:tgtEl>
                                      </p:cBhvr>
                                    </p:animEffect>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withEffect">
                                  <p:stCondLst>
                                    <p:cond delay="0"/>
                                  </p:stCondLst>
                                  <p:childTnLst>
                                    <p:set>
                                      <p:cBhvr>
                                        <p:cTn id="69" dur="1" fill="hold">
                                          <p:stCondLst>
                                            <p:cond delay="0"/>
                                          </p:stCondLst>
                                        </p:cTn>
                                        <p:tgtEl>
                                          <p:spTgt spid="29">
                                            <p:txEl>
                                              <p:charRg st="4294967295" end="4294967295"/>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0">
                                            <p:txEl>
                                              <p:charRg st="4294967295" end="4294967295"/>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1">
                                            <p:txEl>
                                              <p:charRg st="4294967295" end="4294967295"/>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2">
                                            <p:txEl>
                                              <p:charRg st="4294967295" end="4294967295"/>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33">
                                            <p:txEl>
                                              <p:charRg st="4294967295" end="4294967295"/>
                                            </p:txEl>
                                          </p:spTgt>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34">
                                            <p:txEl>
                                              <p:charRg st="4294967295" end="4294967295"/>
                                            </p:txEl>
                                          </p:spTgt>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35">
                                            <p:txEl>
                                              <p:charRg st="4294967295" end="4294967295"/>
                                            </p:txEl>
                                          </p:spTgt>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27"/>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2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22"/>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96" restart="whenNotActive" fill="hold" evtFilter="cancelBubble" nodeType="interactiveSeq">
                <p:stCondLst>
                  <p:cond evt="onClick" delay="0">
                    <p:tgtEl>
                      <p:spTgt spid="6"/>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2" nodeType="withEffect">
                                  <p:stCondLst>
                                    <p:cond delay="0"/>
                                  </p:stCondLst>
                                  <p:childTnLst>
                                    <p:set>
                                      <p:cBhvr>
                                        <p:cTn id="100" dur="1" fill="hold">
                                          <p:stCondLst>
                                            <p:cond delay="0"/>
                                          </p:stCondLst>
                                        </p:cTn>
                                        <p:tgtEl>
                                          <p:spTgt spid="29">
                                            <p:txEl>
                                              <p:charRg st="4294967295" end="4294967295"/>
                                            </p:txEl>
                                          </p:spTgt>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30">
                                            <p:txEl>
                                              <p:charRg st="4294967295" end="4294967295"/>
                                            </p:txEl>
                                          </p:spTgt>
                                        </p:tgtEl>
                                        <p:attrNameLst>
                                          <p:attrName>style.visibility</p:attrName>
                                        </p:attrNameLst>
                                      </p:cBhvr>
                                      <p:to>
                                        <p:strVal val="hidden"/>
                                      </p:to>
                                    </p:set>
                                  </p:childTnLst>
                                </p:cTn>
                              </p:par>
                              <p:par>
                                <p:cTn id="103" presetID="1" presetClass="exit" presetSubtype="0" fill="hold" grpId="2" nodeType="withEffect">
                                  <p:stCondLst>
                                    <p:cond delay="0"/>
                                  </p:stCondLst>
                                  <p:childTnLst>
                                    <p:set>
                                      <p:cBhvr>
                                        <p:cTn id="104" dur="1" fill="hold">
                                          <p:stCondLst>
                                            <p:cond delay="0"/>
                                          </p:stCondLst>
                                        </p:cTn>
                                        <p:tgtEl>
                                          <p:spTgt spid="31">
                                            <p:txEl>
                                              <p:charRg st="4294967295" end="4294967295"/>
                                            </p:txEl>
                                          </p:spTgt>
                                        </p:tgtEl>
                                        <p:attrNameLst>
                                          <p:attrName>style.visibility</p:attrName>
                                        </p:attrNameLst>
                                      </p:cBhvr>
                                      <p:to>
                                        <p:strVal val="hidden"/>
                                      </p:to>
                                    </p:set>
                                  </p:childTnLst>
                                </p:cTn>
                              </p:par>
                              <p:par>
                                <p:cTn id="105" presetID="1" presetClass="exit" presetSubtype="0" fill="hold" grpId="2" nodeType="withEffect">
                                  <p:stCondLst>
                                    <p:cond delay="0"/>
                                  </p:stCondLst>
                                  <p:childTnLst>
                                    <p:set>
                                      <p:cBhvr>
                                        <p:cTn id="106" dur="1" fill="hold">
                                          <p:stCondLst>
                                            <p:cond delay="0"/>
                                          </p:stCondLst>
                                        </p:cTn>
                                        <p:tgtEl>
                                          <p:spTgt spid="32">
                                            <p:txEl>
                                              <p:charRg st="4294967295" end="4294967295"/>
                                            </p:txEl>
                                          </p:spTgt>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33">
                                            <p:txEl>
                                              <p:charRg st="4294967295" end="4294967295"/>
                                            </p:txEl>
                                          </p:spTgt>
                                        </p:tgtEl>
                                        <p:attrNameLst>
                                          <p:attrName>style.visibility</p:attrName>
                                        </p:attrNameLst>
                                      </p:cBhvr>
                                      <p:to>
                                        <p:strVal val="hidden"/>
                                      </p:to>
                                    </p:set>
                                  </p:childTnLst>
                                </p:cTn>
                              </p:par>
                              <p:par>
                                <p:cTn id="109" presetID="1" presetClass="exit" presetSubtype="0" fill="hold" grpId="2" nodeType="withEffect">
                                  <p:stCondLst>
                                    <p:cond delay="0"/>
                                  </p:stCondLst>
                                  <p:childTnLst>
                                    <p:set>
                                      <p:cBhvr>
                                        <p:cTn id="110" dur="1" fill="hold">
                                          <p:stCondLst>
                                            <p:cond delay="0"/>
                                          </p:stCondLst>
                                        </p:cTn>
                                        <p:tgtEl>
                                          <p:spTgt spid="34">
                                            <p:txEl>
                                              <p:charRg st="4294967295" end="4294967295"/>
                                            </p:txEl>
                                          </p:spTgt>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35">
                                            <p:txEl>
                                              <p:charRg st="4294967295" end="4294967295"/>
                                            </p:txEl>
                                          </p:spTgt>
                                        </p:tgtEl>
                                        <p:attrNameLst>
                                          <p:attrName>style.visibility</p:attrName>
                                        </p:attrNameLst>
                                      </p:cBhvr>
                                      <p:to>
                                        <p:strVal val="hidden"/>
                                      </p:to>
                                    </p:set>
                                  </p:childTnLst>
                                </p:cTn>
                              </p:par>
                              <p:par>
                                <p:cTn id="113" presetID="1" presetClass="entr" presetSubtype="0" fill="hold" grpId="2" nodeType="with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par>
                                <p:cTn id="115" presetID="1" presetClass="entr" presetSubtype="0" fill="hold" grpId="2" nodeType="withEffect">
                                  <p:stCondLst>
                                    <p:cond delay="0"/>
                                  </p:stCondLst>
                                  <p:childTnLst>
                                    <p:set>
                                      <p:cBhvr>
                                        <p:cTn id="116" dur="1" fill="hold">
                                          <p:stCondLst>
                                            <p:cond delay="0"/>
                                          </p:stCondLst>
                                        </p:cTn>
                                        <p:tgtEl>
                                          <p:spTgt spid="26"/>
                                        </p:tgtEl>
                                        <p:attrNameLst>
                                          <p:attrName>style.visibility</p:attrName>
                                        </p:attrNameLst>
                                      </p:cBhvr>
                                      <p:to>
                                        <p:strVal val="visible"/>
                                      </p:to>
                                    </p:set>
                                  </p:childTnLst>
                                </p:cTn>
                              </p:par>
                              <p:par>
                                <p:cTn id="117" presetID="1" presetClass="entr" presetSubtype="0" fill="hold" grpId="2" nodeType="withEffect">
                                  <p:stCondLst>
                                    <p:cond delay="0"/>
                                  </p:stCondLst>
                                  <p:childTnLst>
                                    <p:set>
                                      <p:cBhvr>
                                        <p:cTn id="118" dur="1" fill="hold">
                                          <p:stCondLst>
                                            <p:cond delay="0"/>
                                          </p:stCondLst>
                                        </p:cTn>
                                        <p:tgtEl>
                                          <p:spTgt spid="27"/>
                                        </p:tgtEl>
                                        <p:attrNameLst>
                                          <p:attrName>style.visibility</p:attrName>
                                        </p:attrNameLst>
                                      </p:cBhvr>
                                      <p:to>
                                        <p:strVal val="visible"/>
                                      </p:to>
                                    </p:set>
                                  </p:childTnLst>
                                </p:cTn>
                              </p:par>
                              <p:par>
                                <p:cTn id="119" presetID="1" presetClass="entr" presetSubtype="0" fill="hold" grpId="2" nodeType="with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par>
                                <p:cTn id="123" presetID="1" presetClass="entr" presetSubtype="0" fill="hold" grpId="2" nodeType="withEffect">
                                  <p:stCondLst>
                                    <p:cond delay="0"/>
                                  </p:stCondLst>
                                  <p:childTnLst>
                                    <p:set>
                                      <p:cBhvr>
                                        <p:cTn id="124" dur="1" fill="hold">
                                          <p:stCondLst>
                                            <p:cond delay="0"/>
                                          </p:stCondLst>
                                        </p:cTn>
                                        <p:tgtEl>
                                          <p:spTgt spid="22"/>
                                        </p:tgtEl>
                                        <p:attrNameLst>
                                          <p:attrName>style.visibility</p:attrName>
                                        </p:attrNameLst>
                                      </p:cBhvr>
                                      <p:to>
                                        <p:strVal val="visible"/>
                                      </p:to>
                                    </p:set>
                                  </p:childTnLst>
                                </p:cTn>
                              </p:par>
                              <p:par>
                                <p:cTn id="125" presetID="1" presetClass="entr" presetSubtype="0" fill="hold" grpId="2" nodeType="withEffect">
                                  <p:stCondLst>
                                    <p:cond delay="0"/>
                                  </p:stCondLst>
                                  <p:childTnLst>
                                    <p:set>
                                      <p:cBhvr>
                                        <p:cTn id="126"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22" grpId="0"/>
      <p:bldP spid="22" grpId="1"/>
      <p:bldP spid="22" grpId="2"/>
      <p:bldP spid="23" grpId="0"/>
      <p:bldP spid="23" grpId="1"/>
      <p:bldP spid="23" grpId="2"/>
      <p:bldP spid="24" grpId="0"/>
      <p:bldP spid="24" grpId="1"/>
      <p:bldP spid="24" grpId="2"/>
      <p:bldP spid="25" grpId="0"/>
      <p:bldP spid="25" grpId="1"/>
      <p:bldP spid="25" grpId="2"/>
      <p:bldP spid="26" grpId="0"/>
      <p:bldP spid="26" grpId="1"/>
      <p:bldP spid="26" grpId="2"/>
      <p:bldP spid="27" grpId="0"/>
      <p:bldP spid="27" grpId="1"/>
      <p:bldP spid="27" grpId="2"/>
      <p:bldP spid="28" grpId="0"/>
      <p:bldP spid="28" grpId="1"/>
      <p:bldP spid="28" grpId="2"/>
      <p:bldP spid="29" grpId="0" autoUpdateAnimBg="0"/>
      <p:bldP spid="29" grpId="1" autoUpdateAnimBg="0"/>
      <p:bldP spid="29" grpId="2" autoUpdateAnimBg="0"/>
      <p:bldP spid="30" grpId="0" autoUpdateAnimBg="0"/>
      <p:bldP spid="30" grpId="1" autoUpdateAnimBg="0"/>
      <p:bldP spid="30" grpId="2" autoUpdateAnimBg="0"/>
      <p:bldP spid="31" grpId="0" autoUpdateAnimBg="0"/>
      <p:bldP spid="31" grpId="1" autoUpdateAnimBg="0"/>
      <p:bldP spid="31" grpId="2" autoUpdateAnimBg="0"/>
      <p:bldP spid="32" grpId="0" autoUpdateAnimBg="0"/>
      <p:bldP spid="32" grpId="1" autoUpdateAnimBg="0"/>
      <p:bldP spid="32" grpId="2" autoUpdateAnimBg="0"/>
      <p:bldP spid="33" grpId="0" autoUpdateAnimBg="0"/>
      <p:bldP spid="33" grpId="1" autoUpdateAnimBg="0"/>
      <p:bldP spid="33" grpId="2" autoUpdateAnimBg="0"/>
      <p:bldP spid="34" grpId="0" autoUpdateAnimBg="0"/>
      <p:bldP spid="34" grpId="1" autoUpdateAnimBg="0"/>
      <p:bldP spid="34" grpId="2" autoUpdateAnimBg="0"/>
      <p:bldP spid="35" grpId="0" autoUpdateAnimBg="0"/>
      <p:bldP spid="35" grpId="1" autoUpdateAnimBg="0"/>
      <p:bldP spid="35" grpId="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5" name="Textbox: Line 6"/>
          <p:cNvSpPr txBox="1"/>
          <p:nvPr/>
        </p:nvSpPr>
        <p:spPr>
          <a:xfrm>
            <a:off x="839037" y="4141427"/>
            <a:ext cx="7858800" cy="360000"/>
          </a:xfrm>
          <a:prstGeom prst="rect">
            <a:avLst/>
          </a:prstGeom>
          <a:noFill/>
        </p:spPr>
        <p:txBody>
          <a:bodyPr wrap="square" rtlCol="0">
            <a:spAutoFit/>
          </a:bodyPr>
          <a:lstStyle/>
          <a:p>
            <a:pPr lvl="0"/>
            <a:r>
              <a:rPr lang="en-NZ" sz="1600" dirty="0">
                <a:latin typeface="Constantia" panose="02030602050306030303" pitchFamily="18" charset="0"/>
              </a:rPr>
              <a:t>Questions I would like to ask about the topics in this resource are …</a:t>
            </a:r>
          </a:p>
        </p:txBody>
      </p:sp>
      <p:sp>
        <p:nvSpPr>
          <p:cNvPr id="18" name="Textbox: Line 5"/>
          <p:cNvSpPr txBox="1"/>
          <p:nvPr/>
        </p:nvSpPr>
        <p:spPr>
          <a:xfrm>
            <a:off x="831600" y="3738824"/>
            <a:ext cx="7858800" cy="360000"/>
          </a:xfrm>
          <a:prstGeom prst="rect">
            <a:avLst/>
          </a:prstGeom>
          <a:noFill/>
        </p:spPr>
        <p:txBody>
          <a:bodyPr wrap="square" rtlCol="0">
            <a:spAutoFit/>
          </a:bodyPr>
          <a:lstStyle/>
          <a:p>
            <a:pPr lvl="0"/>
            <a:r>
              <a:rPr lang="en-NZ" sz="1600" dirty="0">
                <a:latin typeface="Constantia" panose="02030602050306030303" pitchFamily="18" charset="0"/>
              </a:rPr>
              <a:t>Which activity do you think helped you to learn best in this resource?</a:t>
            </a:r>
          </a:p>
        </p:txBody>
      </p:sp>
      <p:sp>
        <p:nvSpPr>
          <p:cNvPr id="20" name="Textbox: Line 4"/>
          <p:cNvSpPr txBox="1"/>
          <p:nvPr/>
        </p:nvSpPr>
        <p:spPr>
          <a:xfrm>
            <a:off x="831600" y="3098389"/>
            <a:ext cx="7858800" cy="584775"/>
          </a:xfrm>
          <a:prstGeom prst="rect">
            <a:avLst/>
          </a:prstGeom>
          <a:noFill/>
        </p:spPr>
        <p:txBody>
          <a:bodyPr wrap="square" rtlCol="0">
            <a:spAutoFit/>
          </a:bodyPr>
          <a:lstStyle/>
          <a:p>
            <a:pPr lvl="0"/>
            <a:r>
              <a:rPr lang="en-NZ" sz="1600" dirty="0">
                <a:latin typeface="Constantia" panose="02030602050306030303" pitchFamily="18" charset="0"/>
              </a:rPr>
              <a:t>Write 3 reasons why the Saints are important to people who are still </a:t>
            </a:r>
            <a:r>
              <a:rPr lang="en-NZ" sz="1600" dirty="0" smtClean="0">
                <a:latin typeface="Constantia" panose="02030602050306030303" pitchFamily="18" charset="0"/>
              </a:rPr>
              <a:t>on</a:t>
            </a:r>
            <a:br>
              <a:rPr lang="en-NZ" sz="1600" dirty="0" smtClean="0">
                <a:latin typeface="Constantia" panose="02030602050306030303" pitchFamily="18" charset="0"/>
              </a:rPr>
            </a:br>
            <a:r>
              <a:rPr lang="en-NZ" sz="1600" dirty="0" smtClean="0">
                <a:latin typeface="Constantia" panose="02030602050306030303" pitchFamily="18" charset="0"/>
              </a:rPr>
              <a:t>their </a:t>
            </a:r>
            <a:r>
              <a:rPr lang="en-NZ" sz="1600" dirty="0">
                <a:latin typeface="Constantia" panose="02030602050306030303" pitchFamily="18" charset="0"/>
              </a:rPr>
              <a:t>life journey. (Slide 8)</a:t>
            </a:r>
          </a:p>
        </p:txBody>
      </p:sp>
      <p:sp>
        <p:nvSpPr>
          <p:cNvPr id="21" name="Textbox: Line 3"/>
          <p:cNvSpPr txBox="1"/>
          <p:nvPr/>
        </p:nvSpPr>
        <p:spPr>
          <a:xfrm>
            <a:off x="831600" y="2441176"/>
            <a:ext cx="7858800" cy="584775"/>
          </a:xfrm>
          <a:prstGeom prst="rect">
            <a:avLst/>
          </a:prstGeom>
          <a:noFill/>
        </p:spPr>
        <p:txBody>
          <a:bodyPr wrap="square" rtlCol="0">
            <a:spAutoFit/>
          </a:bodyPr>
          <a:lstStyle/>
          <a:p>
            <a:pPr lvl="0"/>
            <a:r>
              <a:rPr lang="en-NZ" sz="1600" dirty="0">
                <a:latin typeface="Constantia" panose="02030602050306030303" pitchFamily="18" charset="0"/>
              </a:rPr>
              <a:t>Explain who is in the Communion of Saints and how the three groups who are part of it relate to each other. (Slides 7 &amp; 9)</a:t>
            </a:r>
          </a:p>
        </p:txBody>
      </p:sp>
      <p:sp>
        <p:nvSpPr>
          <p:cNvPr id="22" name="Textbox: Line 2"/>
          <p:cNvSpPr txBox="1"/>
          <p:nvPr/>
        </p:nvSpPr>
        <p:spPr>
          <a:xfrm>
            <a:off x="831600" y="1792352"/>
            <a:ext cx="7858800" cy="584775"/>
          </a:xfrm>
          <a:prstGeom prst="rect">
            <a:avLst/>
          </a:prstGeom>
          <a:noFill/>
        </p:spPr>
        <p:txBody>
          <a:bodyPr wrap="square" rtlCol="0">
            <a:spAutoFit/>
          </a:bodyPr>
          <a:lstStyle/>
          <a:p>
            <a:pPr lvl="0"/>
            <a:r>
              <a:rPr lang="en-NZ" sz="1600" dirty="0">
                <a:latin typeface="Constantia" panose="02030602050306030303" pitchFamily="18" charset="0"/>
              </a:rPr>
              <a:t>Make a flow chart to illustrate the three steps to Sainthood and identify 2 new learnings about the history of canonisation you found interesting. (Slide </a:t>
            </a:r>
            <a:r>
              <a:rPr lang="en-NZ" sz="1600" dirty="0" smtClean="0">
                <a:latin typeface="Constantia" panose="02030602050306030303" pitchFamily="18" charset="0"/>
              </a:rPr>
              <a:t>5)</a:t>
            </a:r>
            <a:endParaRPr lang="en-NZ" sz="1600" dirty="0">
              <a:latin typeface="Constantia" panose="02030602050306030303" pitchFamily="18" charset="0"/>
            </a:endParaRPr>
          </a:p>
        </p:txBody>
      </p:sp>
      <p:sp>
        <p:nvSpPr>
          <p:cNvPr id="27" name="Textbox: Line 1"/>
          <p:cNvSpPr txBox="1"/>
          <p:nvPr/>
        </p:nvSpPr>
        <p:spPr>
          <a:xfrm>
            <a:off x="831600" y="1135139"/>
            <a:ext cx="7858800" cy="584775"/>
          </a:xfrm>
          <a:prstGeom prst="rect">
            <a:avLst/>
          </a:prstGeom>
          <a:noFill/>
        </p:spPr>
        <p:txBody>
          <a:bodyPr wrap="square" rtlCol="0">
            <a:spAutoFit/>
          </a:bodyPr>
          <a:lstStyle/>
          <a:p>
            <a:pPr lvl="0"/>
            <a:r>
              <a:rPr lang="en-NZ" sz="1600" dirty="0" smtClean="0">
                <a:latin typeface="Constantia" panose="02030602050306030303" pitchFamily="18" charset="0"/>
              </a:rPr>
              <a:t>Write a paragraph about who the Saints are and how the Church honours them.</a:t>
            </a:r>
            <a:br>
              <a:rPr lang="en-NZ" sz="1600" dirty="0" smtClean="0">
                <a:latin typeface="Constantia" panose="02030602050306030303" pitchFamily="18" charset="0"/>
              </a:rPr>
            </a:br>
            <a:r>
              <a:rPr lang="en-NZ" sz="1600" dirty="0" smtClean="0">
                <a:latin typeface="Constantia" panose="02030602050306030303" pitchFamily="18" charset="0"/>
              </a:rPr>
              <a:t>(Slides 4, 5 &amp; 6)</a:t>
            </a:r>
            <a:endParaRPr lang="en-NZ" sz="1600" dirty="0">
              <a:latin typeface="Constantia" panose="02030602050306030303" pitchFamily="18" charset="0"/>
            </a:endParaRPr>
          </a:p>
        </p:txBody>
      </p:sp>
      <p:sp>
        <p:nvSpPr>
          <p:cNvPr id="36" name="Shape: Border 6"/>
          <p:cNvSpPr/>
          <p:nvPr/>
        </p:nvSpPr>
        <p:spPr>
          <a:xfrm>
            <a:off x="885836" y="4148848"/>
            <a:ext cx="7761600"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0" name="Shape: Border 5"/>
          <p:cNvSpPr/>
          <p:nvPr/>
        </p:nvSpPr>
        <p:spPr>
          <a:xfrm>
            <a:off x="878399" y="3742367"/>
            <a:ext cx="7761600" cy="360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rial" pitchFamily="34" charset="-128"/>
              <a:ea typeface="Arial" pitchFamily="34" charset="-128"/>
            </a:endParaRPr>
          </a:p>
        </p:txBody>
      </p:sp>
      <p:sp>
        <p:nvSpPr>
          <p:cNvPr id="31" name="Shape: Border 4"/>
          <p:cNvSpPr/>
          <p:nvPr/>
        </p:nvSpPr>
        <p:spPr>
          <a:xfrm>
            <a:off x="878399" y="3083885"/>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2" name="Shape: Border 3"/>
          <p:cNvSpPr/>
          <p:nvPr/>
        </p:nvSpPr>
        <p:spPr>
          <a:xfrm>
            <a:off x="878399" y="2425403"/>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33" name="Shape: Border 2"/>
          <p:cNvSpPr/>
          <p:nvPr/>
        </p:nvSpPr>
        <p:spPr>
          <a:xfrm>
            <a:off x="878399" y="1766921"/>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Constantia" panose="02030602050306030303" pitchFamily="18" charset="0"/>
              <a:ea typeface="Arial" pitchFamily="34" charset="-128"/>
            </a:endParaRPr>
          </a:p>
        </p:txBody>
      </p:sp>
      <p:sp>
        <p:nvSpPr>
          <p:cNvPr id="34" name="Shape: Border 1"/>
          <p:cNvSpPr/>
          <p:nvPr/>
        </p:nvSpPr>
        <p:spPr>
          <a:xfrm>
            <a:off x="878399" y="1108439"/>
            <a:ext cx="7761600" cy="612000"/>
          </a:xfrm>
          <a:prstGeom prst="rect">
            <a:avLst/>
          </a:prstGeom>
          <a:solidFill>
            <a:srgbClr val="CC66FF">
              <a:alpha val="0"/>
            </a:srgbClr>
          </a:solidFill>
          <a:ln>
            <a:solidFill>
              <a:schemeClr val="accent5">
                <a:lumMod val="20000"/>
                <a:lumOff val="8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rial" pitchFamily="34" charset="-128"/>
              <a:ea typeface="Arial" pitchFamily="34" charset="-128"/>
            </a:endParaRPr>
          </a:p>
        </p:txBody>
      </p:sp>
      <p:sp>
        <p:nvSpPr>
          <p:cNvPr id="42" name="Shape: Number 6"/>
          <p:cNvSpPr txBox="1"/>
          <p:nvPr/>
        </p:nvSpPr>
        <p:spPr>
          <a:xfrm>
            <a:off x="489837" y="4091941"/>
            <a:ext cx="394578" cy="338554"/>
          </a:xfrm>
          <a:prstGeom prst="rect">
            <a:avLst/>
          </a:prstGeom>
          <a:noFill/>
        </p:spPr>
        <p:txBody>
          <a:bodyPr wrap="square" rtlCol="0">
            <a:spAutoFit/>
          </a:bodyPr>
          <a:lstStyle/>
          <a:p>
            <a:r>
              <a:rPr lang="en-GB" sz="1600" dirty="0">
                <a:latin typeface="Constantia" panose="02030602050306030303" pitchFamily="18" charset="0"/>
                <a:ea typeface="Arial" pitchFamily="34" charset="-128"/>
                <a:cs typeface="Arial" panose="020B0604020202020204" pitchFamily="34" charset="0"/>
              </a:rPr>
              <a:t>6</a:t>
            </a:r>
            <a:r>
              <a:rPr lang="en-GB" sz="1600" dirty="0" smtClean="0">
                <a:latin typeface="Constantia" panose="02030602050306030303" pitchFamily="18" charset="0"/>
                <a:ea typeface="Arial" pitchFamily="34" charset="-128"/>
                <a:cs typeface="Arial" panose="020B0604020202020204" pitchFamily="34" charset="0"/>
              </a:rPr>
              <a:t>)</a:t>
            </a:r>
            <a:endParaRPr lang="en-GB" sz="1600" dirty="0">
              <a:latin typeface="Constantia" panose="02030602050306030303" pitchFamily="18" charset="0"/>
              <a:ea typeface="Arial" pitchFamily="34" charset="-128"/>
              <a:cs typeface="Arial" panose="020B0604020202020204" pitchFamily="34" charset="0"/>
            </a:endParaRPr>
          </a:p>
        </p:txBody>
      </p:sp>
      <p:sp>
        <p:nvSpPr>
          <p:cNvPr id="37" name="Shape: Number 5"/>
          <p:cNvSpPr txBox="1"/>
          <p:nvPr/>
        </p:nvSpPr>
        <p:spPr>
          <a:xfrm>
            <a:off x="482400" y="3690776"/>
            <a:ext cx="394578" cy="338554"/>
          </a:xfrm>
          <a:prstGeom prst="rect">
            <a:avLst/>
          </a:prstGeom>
          <a:noFill/>
        </p:spPr>
        <p:txBody>
          <a:bodyPr wrap="square" rtlCol="0">
            <a:spAutoFit/>
          </a:bodyPr>
          <a:lstStyle/>
          <a:p>
            <a:r>
              <a:rPr lang="en-GB" sz="1600" dirty="0">
                <a:latin typeface="Constantia" panose="02030602050306030303" pitchFamily="18" charset="0"/>
                <a:ea typeface="Arial" pitchFamily="34" charset="-128"/>
                <a:cs typeface="Arial" panose="020B0604020202020204" pitchFamily="34" charset="0"/>
              </a:rPr>
              <a:t>5</a:t>
            </a:r>
            <a:r>
              <a:rPr lang="en-GB" sz="1600" dirty="0" smtClean="0">
                <a:latin typeface="Constantia" panose="02030602050306030303" pitchFamily="18" charset="0"/>
                <a:ea typeface="Arial" pitchFamily="34" charset="-128"/>
                <a:cs typeface="Arial" panose="020B0604020202020204" pitchFamily="34" charset="0"/>
              </a:rPr>
              <a:t>)</a:t>
            </a:r>
            <a:endParaRPr lang="en-GB" sz="1600" dirty="0">
              <a:latin typeface="Constantia" panose="02030602050306030303" pitchFamily="18" charset="0"/>
              <a:ea typeface="Arial" pitchFamily="34" charset="-128"/>
              <a:cs typeface="Arial" panose="020B0604020202020204" pitchFamily="34" charset="0"/>
            </a:endParaRPr>
          </a:p>
        </p:txBody>
      </p:sp>
      <p:sp>
        <p:nvSpPr>
          <p:cNvPr id="38" name="Shape: Number 4"/>
          <p:cNvSpPr txBox="1"/>
          <p:nvPr/>
        </p:nvSpPr>
        <p:spPr>
          <a:xfrm>
            <a:off x="482400" y="3034158"/>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4)</a:t>
            </a:r>
            <a:endParaRPr lang="en-GB" sz="1600" dirty="0">
              <a:latin typeface="Constantia" panose="02030602050306030303" pitchFamily="18" charset="0"/>
              <a:ea typeface="Arial" pitchFamily="34" charset="-128"/>
              <a:cs typeface="Arial" panose="020B0604020202020204" pitchFamily="34" charset="0"/>
            </a:endParaRPr>
          </a:p>
        </p:txBody>
      </p:sp>
      <p:sp>
        <p:nvSpPr>
          <p:cNvPr id="39" name="Shape: Number 3"/>
          <p:cNvSpPr txBox="1"/>
          <p:nvPr/>
        </p:nvSpPr>
        <p:spPr>
          <a:xfrm>
            <a:off x="482400" y="2378660"/>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3)</a:t>
            </a:r>
            <a:endParaRPr lang="en-GB" sz="1600" dirty="0">
              <a:latin typeface="Constantia" panose="02030602050306030303" pitchFamily="18" charset="0"/>
              <a:ea typeface="Arial" pitchFamily="34" charset="-128"/>
              <a:cs typeface="Arial" panose="020B0604020202020204" pitchFamily="34" charset="0"/>
            </a:endParaRPr>
          </a:p>
        </p:txBody>
      </p:sp>
      <p:sp>
        <p:nvSpPr>
          <p:cNvPr id="40" name="Shape: Number 2"/>
          <p:cNvSpPr txBox="1"/>
          <p:nvPr/>
        </p:nvSpPr>
        <p:spPr>
          <a:xfrm>
            <a:off x="482400" y="1763149"/>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2)</a:t>
            </a:r>
            <a:endParaRPr lang="en-GB" sz="1600" dirty="0">
              <a:latin typeface="Constantia" panose="02030602050306030303" pitchFamily="18" charset="0"/>
              <a:ea typeface="Arial" pitchFamily="34" charset="-128"/>
              <a:cs typeface="Arial" panose="020B0604020202020204" pitchFamily="34" charset="0"/>
            </a:endParaRPr>
          </a:p>
        </p:txBody>
      </p:sp>
      <p:sp>
        <p:nvSpPr>
          <p:cNvPr id="41" name="Shape: Number 1"/>
          <p:cNvSpPr txBox="1"/>
          <p:nvPr/>
        </p:nvSpPr>
        <p:spPr>
          <a:xfrm>
            <a:off x="482400" y="1110675"/>
            <a:ext cx="394578" cy="338554"/>
          </a:xfrm>
          <a:prstGeom prst="rect">
            <a:avLst/>
          </a:prstGeom>
          <a:noFill/>
        </p:spPr>
        <p:txBody>
          <a:bodyPr wrap="square" rtlCol="0">
            <a:spAutoFit/>
          </a:bodyPr>
          <a:lstStyle/>
          <a:p>
            <a:r>
              <a:rPr lang="en-GB" sz="1600" dirty="0" smtClean="0">
                <a:latin typeface="Constantia" panose="02030602050306030303" pitchFamily="18" charset="0"/>
                <a:ea typeface="Arial" pitchFamily="34" charset="-128"/>
                <a:cs typeface="Arial" panose="020B0604020202020204" pitchFamily="34" charset="0"/>
              </a:rPr>
              <a:t>1)</a:t>
            </a:r>
            <a:endParaRPr lang="en-GB" sz="1600" dirty="0">
              <a:latin typeface="Constantia" panose="02030602050306030303" pitchFamily="18" charset="0"/>
              <a:ea typeface="Arial" pitchFamily="34" charset="-128"/>
              <a:cs typeface="Arial" panose="020B0604020202020204" pitchFamily="34" charset="0"/>
            </a:endParaRPr>
          </a:p>
        </p:txBody>
      </p:sp>
      <p:pic>
        <p:nvPicPr>
          <p:cNvPr id="26" name="Picture: Top right" descr="Image result for CATHOLIC sAINT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7170" y="138521"/>
            <a:ext cx="1374904" cy="907375"/>
          </a:xfrm>
          <a:prstGeom prst="rect">
            <a:avLst/>
          </a:prstGeom>
          <a:noFill/>
          <a:ln>
            <a:noFill/>
          </a:ln>
        </p:spPr>
      </p:pic>
      <p:sp>
        <p:nvSpPr>
          <p:cNvPr id="2" name="Title"/>
          <p:cNvSpPr>
            <a:spLocks noGrp="1"/>
          </p:cNvSpPr>
          <p:nvPr>
            <p:ph type="ctrTitle"/>
          </p:nvPr>
        </p:nvSpPr>
        <p:spPr>
          <a:xfrm>
            <a:off x="0" y="122661"/>
            <a:ext cx="9144000" cy="900000"/>
          </a:xfrm>
        </p:spPr>
        <p:txBody>
          <a:bodyPr>
            <a:normAutofit/>
          </a:bodyPr>
          <a:lstStyle/>
          <a:p>
            <a:r>
              <a:rPr lang="en-US" sz="4800" b="1" dirty="0">
                <a:ln w="10160">
                  <a:noFill/>
                  <a:prstDash val="solid"/>
                </a:ln>
                <a:solidFill>
                  <a:schemeClr val="tx2">
                    <a:lumMod val="50000"/>
                  </a:schemeClr>
                </a:solidFill>
                <a:latin typeface="Papyrus" panose="03070502060502030205" pitchFamily="66" charset="0"/>
                <a:cs typeface="Arial" panose="020B0604020202020204" pitchFamily="34" charset="0"/>
              </a:rPr>
              <a:t>Check up</a:t>
            </a:r>
            <a:endParaRPr lang="en-GB" sz="48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Tool instructions"/>
          <p:cNvSpPr txBox="1"/>
          <p:nvPr/>
        </p:nvSpPr>
        <p:spPr>
          <a:xfrm>
            <a:off x="3007337" y="4774168"/>
            <a:ext cx="3129383" cy="369332"/>
          </a:xfrm>
          <a:prstGeom prst="rect">
            <a:avLst/>
          </a:prstGeom>
          <a:noFill/>
        </p:spPr>
        <p:txBody>
          <a:bodyPr wrap="none" rtlCol="0">
            <a:spAutoFit/>
          </a:bodyPr>
          <a:lstStyle/>
          <a:p>
            <a:pPr algn="ctr"/>
            <a:r>
              <a:rPr lang="en-GB" sz="900" b="1" dirty="0">
                <a:latin typeface="Constantia" panose="02030602050306030303" pitchFamily="18" charset="0"/>
                <a:ea typeface="Arial" pitchFamily="34" charset="-128"/>
                <a:cs typeface="Arial" panose="020B0604020202020204" pitchFamily="34" charset="0"/>
              </a:rPr>
              <a:t>Click in each caption space to reveal text</a:t>
            </a:r>
          </a:p>
          <a:p>
            <a:pPr algn="ctr"/>
            <a:r>
              <a:rPr lang="en-NZ" sz="900" b="1" dirty="0" smtClean="0">
                <a:latin typeface="Constantia" panose="02030602050306030303" pitchFamily="18" charset="0"/>
                <a:ea typeface="Arial" pitchFamily="34" charset="-128"/>
                <a:cs typeface="Arial" panose="020B0604020202020204" pitchFamily="34" charset="0"/>
              </a:rPr>
              <a:t>Click on the worksheet button to go to the worksheet.</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4D4D4D"/>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4D4D4D"/>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4D4D4D"/>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4D4D4D"/>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36"/>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4D4D4D"/>
                                      </p:to>
                                    </p:animClr>
                                  </p:childTnLst>
                                </p:cTn>
                              </p:par>
                              <p:par>
                                <p:cTn id="39" presetID="10"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childTnLst>
              </p:cTn>
              <p:nextCondLst>
                <p:cond evt="onClick" delay="0">
                  <p:tgtEl>
                    <p:spTgt spid="3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100" fill="hold"/>
                                        <p:tgtEl>
                                          <p:spTgt spid="27"/>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100" fill="hold"/>
                                        <p:tgtEl>
                                          <p:spTgt spid="22"/>
                                        </p:tgtEl>
                                        <p:attrNameLst>
                                          <p:attrName>style.color</p:attrName>
                                        </p:attrNameLst>
                                      </p:cBhvr>
                                      <p:to>
                                        <a:schemeClr val="tx1"/>
                                      </p:to>
                                    </p:animClr>
                                  </p:childTnLst>
                                </p:cTn>
                              </p:par>
                              <p:par>
                                <p:cTn id="49" presetID="3" presetClass="emph" presetSubtype="2" fill="hold" grpId="2" nodeType="withEffect">
                                  <p:stCondLst>
                                    <p:cond delay="0"/>
                                  </p:stCondLst>
                                  <p:childTnLst>
                                    <p:animClr clrSpc="rgb" dir="cw">
                                      <p:cBhvr override="childStyle">
                                        <p:cTn id="50" dur="100" fill="hold"/>
                                        <p:tgtEl>
                                          <p:spTgt spid="21"/>
                                        </p:tgtEl>
                                        <p:attrNameLst>
                                          <p:attrName>style.color</p:attrName>
                                        </p:attrNameLst>
                                      </p:cBhvr>
                                      <p:to>
                                        <a:schemeClr val="tx1"/>
                                      </p:to>
                                    </p:animClr>
                                  </p:childTnLst>
                                </p:cTn>
                              </p:par>
                              <p:par>
                                <p:cTn id="51" presetID="3" presetClass="emph" presetSubtype="2" fill="hold" grpId="2" nodeType="withEffect">
                                  <p:stCondLst>
                                    <p:cond delay="0"/>
                                  </p:stCondLst>
                                  <p:childTnLst>
                                    <p:animClr clrSpc="rgb" dir="cw">
                                      <p:cBhvr override="childStyle">
                                        <p:cTn id="52" dur="100" fill="hold"/>
                                        <p:tgtEl>
                                          <p:spTgt spid="20"/>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100" fill="hold"/>
                                        <p:tgtEl>
                                          <p:spTgt spid="18"/>
                                        </p:tgtEl>
                                        <p:attrNameLst>
                                          <p:attrName>style.color</p:attrName>
                                        </p:attrNameLst>
                                      </p:cBhvr>
                                      <p:to>
                                        <a:schemeClr val="tx1"/>
                                      </p:to>
                                    </p:animClr>
                                  </p:childTnLst>
                                </p:cTn>
                              </p:par>
                              <p:par>
                                <p:cTn id="55" presetID="3" presetClass="emph" presetSubtype="2" fill="hold" grpId="1" nodeType="withEffect">
                                  <p:stCondLst>
                                    <p:cond delay="0"/>
                                  </p:stCondLst>
                                  <p:childTnLst>
                                    <p:animClr clrSpc="rgb" dir="cw">
                                      <p:cBhvr override="childStyle">
                                        <p:cTn id="56" dur="100" fill="hold"/>
                                        <p:tgtEl>
                                          <p:spTgt spid="35"/>
                                        </p:tgtEl>
                                        <p:attrNameLst>
                                          <p:attrName>style.color</p:attrName>
                                        </p:attrNameLst>
                                      </p:cBhvr>
                                      <p:to>
                                        <a:schemeClr val="tx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100" fill="hold"/>
                                        <p:tgtEl>
                                          <p:spTgt spid="27"/>
                                        </p:tgtEl>
                                        <p:attrNameLst>
                                          <p:attrName>style.color</p:attrName>
                                        </p:attrNameLst>
                                      </p:cBhvr>
                                      <p:to>
                                        <a:schemeClr val="tx1"/>
                                      </p:to>
                                    </p:animClr>
                                  </p:childTnLst>
                                </p:cTn>
                              </p:par>
                              <p:par>
                                <p:cTn id="72" presetID="3" presetClass="emph" presetSubtype="2" fill="hold" grpId="4" nodeType="withEffect">
                                  <p:stCondLst>
                                    <p:cond delay="0"/>
                                  </p:stCondLst>
                                  <p:childTnLst>
                                    <p:animClr clrSpc="rgb" dir="cw">
                                      <p:cBhvr override="childStyle">
                                        <p:cTn id="73" dur="100" fill="hold"/>
                                        <p:tgtEl>
                                          <p:spTgt spid="22"/>
                                        </p:tgtEl>
                                        <p:attrNameLst>
                                          <p:attrName>style.color</p:attrName>
                                        </p:attrNameLst>
                                      </p:cBhvr>
                                      <p:to>
                                        <a:schemeClr val="tx1"/>
                                      </p:to>
                                    </p:animClr>
                                  </p:childTnLst>
                                </p:cTn>
                              </p:par>
                              <p:par>
                                <p:cTn id="74" presetID="3" presetClass="emph" presetSubtype="2" fill="hold" grpId="4" nodeType="withEffect">
                                  <p:stCondLst>
                                    <p:cond delay="0"/>
                                  </p:stCondLst>
                                  <p:childTnLst>
                                    <p:animClr clrSpc="rgb" dir="cw">
                                      <p:cBhvr override="childStyle">
                                        <p:cTn id="75" dur="100" fill="hold"/>
                                        <p:tgtEl>
                                          <p:spTgt spid="21"/>
                                        </p:tgtEl>
                                        <p:attrNameLst>
                                          <p:attrName>style.color</p:attrName>
                                        </p:attrNameLst>
                                      </p:cBhvr>
                                      <p:to>
                                        <a:schemeClr val="tx1"/>
                                      </p:to>
                                    </p:animClr>
                                  </p:childTnLst>
                                </p:cTn>
                              </p:par>
                              <p:par>
                                <p:cTn id="76" presetID="3" presetClass="emph" presetSubtype="2" fill="hold" grpId="4" nodeType="withEffect">
                                  <p:stCondLst>
                                    <p:cond delay="0"/>
                                  </p:stCondLst>
                                  <p:childTnLst>
                                    <p:animClr clrSpc="rgb" dir="cw">
                                      <p:cBhvr override="childStyle">
                                        <p:cTn id="77" dur="100" fill="hold"/>
                                        <p:tgtEl>
                                          <p:spTgt spid="20"/>
                                        </p:tgtEl>
                                        <p:attrNameLst>
                                          <p:attrName>style.color</p:attrName>
                                        </p:attrNameLst>
                                      </p:cBhvr>
                                      <p:to>
                                        <a:schemeClr val="tx1"/>
                                      </p:to>
                                    </p:animClr>
                                  </p:childTnLst>
                                </p:cTn>
                              </p:par>
                              <p:par>
                                <p:cTn id="78" presetID="3" presetClass="emph" presetSubtype="2" fill="hold" grpId="3" nodeType="withEffect">
                                  <p:stCondLst>
                                    <p:cond delay="0"/>
                                  </p:stCondLst>
                                  <p:childTnLst>
                                    <p:animClr clrSpc="rgb" dir="cw">
                                      <p:cBhvr override="childStyle">
                                        <p:cTn id="79" dur="100" fill="hold"/>
                                        <p:tgtEl>
                                          <p:spTgt spid="18"/>
                                        </p:tgtEl>
                                        <p:attrNameLst>
                                          <p:attrName>style.color</p:attrName>
                                        </p:attrNameLst>
                                      </p:cBhvr>
                                      <p:to>
                                        <a:schemeClr val="tx1"/>
                                      </p:to>
                                    </p:animClr>
                                  </p:childTnLst>
                                </p:cTn>
                              </p:par>
                              <p:par>
                                <p:cTn id="80" presetID="3" presetClass="emph" presetSubtype="2" fill="hold" grpId="3" nodeType="withEffect">
                                  <p:stCondLst>
                                    <p:cond delay="0"/>
                                  </p:stCondLst>
                                  <p:childTnLst>
                                    <p:animClr clrSpc="rgb" dir="cw">
                                      <p:cBhvr override="childStyle">
                                        <p:cTn id="81" dur="100" fill="hold"/>
                                        <p:tgtEl>
                                          <p:spTgt spid="35"/>
                                        </p:tgtEl>
                                        <p:attrNameLst>
                                          <p:attrName>style.color</p:attrName>
                                        </p:attrNameLst>
                                      </p:cBhvr>
                                      <p:to>
                                        <a:schemeClr val="tx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5" grpId="0"/>
      <p:bldP spid="35" grpId="1"/>
      <p:bldP spid="35" grpId="2"/>
      <p:bldP spid="35" grpId="3"/>
      <p:bldP spid="3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All Saints (4.7&amp;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73126" y="0"/>
            <a:ext cx="609600" cy="609600"/>
          </a:xfrm>
          <a:prstGeom prst="rect">
            <a:avLst/>
          </a:prstGeom>
        </p:spPr>
      </p:pic>
      <p:pic>
        <p:nvPicPr>
          <p:cNvPr id="15"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7" name="Picture" descr="C:\Users\AnneKennedy\AppData\Local\Microsoft\Windows\INetCache\Content.Word\20140916-DSC_0006.jpg"/>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65480" y="805343"/>
            <a:ext cx="5860452" cy="3900362"/>
          </a:xfrm>
          <a:prstGeom prst="roundRect">
            <a:avLst>
              <a:gd name="adj" fmla="val 8594"/>
            </a:avLst>
          </a:prstGeom>
          <a:solidFill>
            <a:srgbClr val="FFFFFF">
              <a:shade val="85000"/>
            </a:srgbClr>
          </a:solidFill>
          <a:ln>
            <a:noFill/>
          </a:ln>
          <a:effectLst>
            <a:softEdge rad="127000"/>
          </a:effectLst>
        </p:spPr>
      </p:pic>
      <p:sp>
        <p:nvSpPr>
          <p:cNvPr id="2" name="Title"/>
          <p:cNvSpPr>
            <a:spLocks noGrp="1"/>
          </p:cNvSpPr>
          <p:nvPr>
            <p:ph type="ctrTitle"/>
          </p:nvPr>
        </p:nvSpPr>
        <p:spPr>
          <a:xfrm>
            <a:off x="0" y="75501"/>
            <a:ext cx="9144000" cy="900000"/>
          </a:xfrm>
        </p:spPr>
        <p:txBody>
          <a:bodyPr>
            <a:normAutofit/>
          </a:bodyPr>
          <a:lstStyle/>
          <a:p>
            <a:r>
              <a:rPr lang="en-US" sz="4800" b="1" dirty="0">
                <a:ln w="10160">
                  <a:noFill/>
                  <a:prstDash val="solid"/>
                </a:ln>
                <a:solidFill>
                  <a:schemeClr val="tx2">
                    <a:lumMod val="50000"/>
                  </a:schemeClr>
                </a:solidFill>
                <a:latin typeface="Papyrus" panose="03070502060502030205" pitchFamily="66" charset="0"/>
                <a:cs typeface="Arial" panose="020B0604020202020204" pitchFamily="34" charset="0"/>
              </a:rPr>
              <a:t>Time for Reflection</a:t>
            </a:r>
            <a:endParaRPr lang="en-GB" sz="48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Tool instructions stop"/>
          <p:cNvSpPr txBox="1"/>
          <p:nvPr/>
        </p:nvSpPr>
        <p:spPr>
          <a:xfrm>
            <a:off x="3289504" y="4909873"/>
            <a:ext cx="2717411" cy="2308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audio button to stop reflective music</a:t>
            </a:r>
            <a:endParaRPr lang="en-GB" sz="900" b="1" dirty="0">
              <a:latin typeface="Constantia" panose="02030602050306030303" pitchFamily="18" charset="0"/>
              <a:ea typeface="Arial" pitchFamily="34" charset="-128"/>
              <a:cs typeface="Arial" panose="020B0604020202020204" pitchFamily="34" charset="0"/>
            </a:endParaRPr>
          </a:p>
        </p:txBody>
      </p:sp>
      <p:sp>
        <p:nvSpPr>
          <p:cNvPr id="16" name="TextBox: Tool instructions start"/>
          <p:cNvSpPr txBox="1"/>
          <p:nvPr/>
        </p:nvSpPr>
        <p:spPr>
          <a:xfrm>
            <a:off x="3263856" y="4909873"/>
            <a:ext cx="2762295" cy="230832"/>
          </a:xfrm>
          <a:prstGeom prst="rect">
            <a:avLst/>
          </a:prstGeom>
          <a:noFill/>
        </p:spPr>
        <p:txBody>
          <a:bodyPr wrap="none" rtlCol="0">
            <a:spAutoFit/>
          </a:bodyPr>
          <a:lstStyle/>
          <a:p>
            <a:pPr algn="ctr"/>
            <a:r>
              <a:rPr lang="en-GB" sz="900" b="1" dirty="0">
                <a:latin typeface="Constantia" panose="02030602050306030303" pitchFamily="18" charset="0"/>
                <a:ea typeface="Arial" pitchFamily="34" charset="-128"/>
                <a:cs typeface="Arial" panose="020B0604020202020204" pitchFamily="34" charset="0"/>
              </a:rPr>
              <a:t>Click the audio button to play reflective music</a:t>
            </a:r>
          </a:p>
        </p:txBody>
      </p:sp>
      <p:pic>
        <p:nvPicPr>
          <p:cNvPr id="19"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257677" fill="hold"/>
                                        <p:tgtEl>
                                          <p:spTgt spid="3"/>
                                        </p:tgtEl>
                                      </p:cBhvr>
                                    </p:cmd>
                                  </p:childTnLst>
                                </p:cTn>
                              </p:par>
                              <p:par>
                                <p:cTn id="18" presetID="1" presetClass="emph" presetSubtype="2" fill="hold" nodeType="withEffect">
                                  <p:stCondLst>
                                    <p:cond delay="0"/>
                                  </p:stCondLst>
                                  <p:childTnLst>
                                    <p:animClr clrSpc="rgb" dir="cw">
                                      <p:cBhvr>
                                        <p:cTn id="19" dur="1000" fill="hold"/>
                                        <p:tgtEl>
                                          <p:spTgt spid="12"/>
                                        </p:tgtEl>
                                        <p:attrNameLst>
                                          <p:attrName>fillcolor</p:attrName>
                                        </p:attrNameLst>
                                      </p:cBhvr>
                                      <p:to>
                                        <a:schemeClr val="accent2"/>
                                      </p:to>
                                    </p:animClr>
                                    <p:set>
                                      <p:cBhvr>
                                        <p:cTn id="20" dur="1000" fill="hold"/>
                                        <p:tgtEl>
                                          <p:spTgt spid="12"/>
                                        </p:tgtEl>
                                        <p:attrNameLst>
                                          <p:attrName>fill.type</p:attrName>
                                        </p:attrNameLst>
                                      </p:cBhvr>
                                      <p:to>
                                        <p:strVal val="solid"/>
                                      </p:to>
                                    </p:set>
                                    <p:set>
                                      <p:cBhvr>
                                        <p:cTn id="21" dur="1000" fill="hold"/>
                                        <p:tgtEl>
                                          <p:spTgt spid="1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3"/>
                                        </p:tgtEl>
                                      </p:cBhvr>
                                    </p:cmd>
                                  </p:childTnLst>
                                </p:cTn>
                              </p:par>
                              <p:par>
                                <p:cTn id="26" presetID="10" presetClass="exit" presetSubtype="0" fill="hold" grpId="1"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 presetClass="emph" presetSubtype="2" fill="hold" nodeType="withEffect">
                                  <p:stCondLst>
                                    <p:cond delay="0"/>
                                  </p:stCondLst>
                                  <p:childTnLst>
                                    <p:animClr clrSpc="rgb" dir="cw">
                                      <p:cBhvr>
                                        <p:cTn id="33" dur="2000" fill="hold"/>
                                        <p:tgtEl>
                                          <p:spTgt spid="12"/>
                                        </p:tgtEl>
                                        <p:attrNameLst>
                                          <p:attrName>fillcolor</p:attrName>
                                        </p:attrNameLst>
                                      </p:cBhvr>
                                      <p:to>
                                        <a:schemeClr val="bg1"/>
                                      </p:to>
                                    </p:animClr>
                                    <p:set>
                                      <p:cBhvr>
                                        <p:cTn id="34" dur="2000" fill="hold"/>
                                        <p:tgtEl>
                                          <p:spTgt spid="12"/>
                                        </p:tgtEl>
                                        <p:attrNameLst>
                                          <p:attrName>fill.type</p:attrName>
                                        </p:attrNameLst>
                                      </p:cBhvr>
                                      <p:to>
                                        <p:strVal val="solid"/>
                                      </p:to>
                                    </p:set>
                                    <p:set>
                                      <p:cBhvr>
                                        <p:cTn id="35"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36" fill="hold" display="0">
                  <p:stCondLst>
                    <p:cond delay="indefinite"/>
                  </p:stCondLst>
                  <p:endCondLst>
                    <p:cond evt="onStopAudio" delay="0">
                      <p:tgtEl>
                        <p:sldTgt/>
                      </p:tgtEl>
                    </p:cond>
                  </p:endCondLst>
                </p:cTn>
                <p:tgtEl>
                  <p:spTgt spid="3"/>
                </p:tgtEl>
              </p:cMediaNode>
            </p:audio>
          </p:childTnLst>
        </p:cTn>
      </p:par>
    </p:tnLst>
    <p:bldLst>
      <p:bldP spid="14" grpId="0"/>
      <p:bldP spid="14" grpId="1"/>
      <p:bldP spid="16" grpId="0"/>
      <p:bldP spid="16" grpId="1"/>
      <p:bldP spid="16"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09569"/>
            <a:ext cx="9144000" cy="459143"/>
          </a:xfrm>
        </p:spPr>
        <p:txBody>
          <a:bodyPr>
            <a:noAutofit/>
          </a:bodyPr>
          <a:lstStyle/>
          <a:p>
            <a:r>
              <a:rPr lang="en-US" sz="2500" b="1" dirty="0">
                <a:ln w="10160">
                  <a:noFill/>
                  <a:prstDash val="solid"/>
                </a:ln>
                <a:latin typeface="Papyrus" panose="03070502060502030205" pitchFamily="66" charset="0"/>
                <a:cs typeface="Arial" panose="020B0604020202020204" pitchFamily="34" charset="0"/>
              </a:rPr>
              <a:t>The Catholic Tradition and History of  </a:t>
            </a:r>
            <a:r>
              <a:rPr lang="en-US" sz="2500" b="1" dirty="0" err="1">
                <a:ln w="10160">
                  <a:noFill/>
                  <a:prstDash val="solid"/>
                </a:ln>
                <a:latin typeface="Papyrus" panose="03070502060502030205" pitchFamily="66" charset="0"/>
                <a:cs typeface="Arial" panose="020B0604020202020204" pitchFamily="34" charset="0"/>
              </a:rPr>
              <a:t>Honouring</a:t>
            </a:r>
            <a:r>
              <a:rPr lang="en-US" sz="2500" b="1" dirty="0">
                <a:ln w="10160">
                  <a:noFill/>
                  <a:prstDash val="solid"/>
                </a:ln>
                <a:latin typeface="Papyrus" panose="03070502060502030205" pitchFamily="66" charset="0"/>
                <a:cs typeface="Arial" panose="020B0604020202020204" pitchFamily="34" charset="0"/>
              </a:rPr>
              <a:t> the Saints </a:t>
            </a:r>
            <a:endParaRPr lang="en-GB" sz="2500" b="1" dirty="0">
              <a:ln w="10160">
                <a:noFill/>
                <a:prstDash val="solid"/>
              </a:ln>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S-04A</a:t>
            </a:r>
            <a:endParaRPr lang="en-GB" sz="900" b="1" dirty="0">
              <a:latin typeface="Arial" pitchFamily="34" charset="0"/>
              <a:cs typeface="Arial" pitchFamily="34" charset="0"/>
            </a:endParaRPr>
          </a:p>
        </p:txBody>
      </p:sp>
      <p:sp>
        <p:nvSpPr>
          <p:cNvPr id="17" name="Shape: Card 2"/>
          <p:cNvSpPr>
            <a:spLocks/>
          </p:cNvSpPr>
          <p:nvPr/>
        </p:nvSpPr>
        <p:spPr>
          <a:xfrm>
            <a:off x="4776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400" dirty="0">
                <a:solidFill>
                  <a:schemeClr val="tx1"/>
                </a:solidFill>
                <a:latin typeface="Constantia" panose="02030602050306030303" pitchFamily="18" charset="0"/>
              </a:rPr>
              <a:t>In early Christian times the meaning of the word ‘martyr’ changed to refer to a believer who was called to witness for their religious belief, and on account of this witness, endured suffering or death. St John was the only apostle of Jesus who was not martyred. The first martyrs were honoured as saints almost immediately after their deaths.</a:t>
            </a:r>
          </a:p>
          <a:p>
            <a:pPr algn="ctr"/>
            <a:r>
              <a:rPr lang="en-NZ" sz="1400" b="1" i="1" dirty="0">
                <a:solidFill>
                  <a:schemeClr val="tx1"/>
                </a:solidFill>
                <a:latin typeface="Arial" panose="020B0604020202020204" pitchFamily="34" charset="0"/>
                <a:cs typeface="Arial" panose="020B0604020202020204" pitchFamily="34" charset="0"/>
              </a:rPr>
              <a:t>TASK 2</a:t>
            </a:r>
            <a:r>
              <a:rPr lang="en-NZ" sz="1400" i="1" dirty="0">
                <a:solidFill>
                  <a:schemeClr val="tx1"/>
                </a:solidFill>
                <a:latin typeface="Constantia" panose="02030602050306030303" pitchFamily="18" charset="0"/>
              </a:rPr>
              <a:t/>
            </a:r>
            <a:br>
              <a:rPr lang="en-NZ" sz="1400" i="1" dirty="0">
                <a:solidFill>
                  <a:schemeClr val="tx1"/>
                </a:solidFill>
                <a:latin typeface="Constantia" panose="02030602050306030303" pitchFamily="18" charset="0"/>
              </a:rPr>
            </a:br>
            <a:r>
              <a:rPr lang="en-NZ" sz="1400" i="1" dirty="0">
                <a:solidFill>
                  <a:schemeClr val="tx1"/>
                </a:solidFill>
                <a:latin typeface="Constantia" panose="02030602050306030303" pitchFamily="18" charset="0"/>
              </a:rPr>
              <a:t>Make memorial cards for 3 of the apostles. Include details of their lives and </a:t>
            </a:r>
            <a:r>
              <a:rPr lang="en-NZ" sz="1400" i="1" dirty="0" smtClean="0">
                <a:solidFill>
                  <a:schemeClr val="tx1"/>
                </a:solidFill>
                <a:latin typeface="Constantia" panose="02030602050306030303" pitchFamily="18" charset="0"/>
              </a:rPr>
              <a:t>deaths.</a:t>
            </a:r>
            <a:br>
              <a:rPr lang="en-NZ" sz="1400" i="1" dirty="0" smtClean="0">
                <a:solidFill>
                  <a:schemeClr val="tx1"/>
                </a:solidFill>
                <a:latin typeface="Constantia" panose="02030602050306030303" pitchFamily="18" charset="0"/>
              </a:rPr>
            </a:br>
            <a:r>
              <a:rPr lang="en-NZ" sz="1400" i="1" dirty="0" smtClean="0">
                <a:solidFill>
                  <a:schemeClr val="tx1"/>
                </a:solidFill>
                <a:latin typeface="Constantia" panose="02030602050306030303" pitchFamily="18" charset="0"/>
              </a:rPr>
              <a:t>Use </a:t>
            </a:r>
            <a:r>
              <a:rPr lang="en-NZ" sz="1400" i="1" dirty="0">
                <a:solidFill>
                  <a:schemeClr val="tx1"/>
                </a:solidFill>
                <a:latin typeface="Constantia" panose="02030602050306030303" pitchFamily="18" charset="0"/>
              </a:rPr>
              <a:t>a present day memorial card as a model to share. When sharing your work explain why people have memorial cards and </a:t>
            </a:r>
            <a:r>
              <a:rPr lang="en-NZ" sz="1400" i="1" dirty="0" smtClean="0">
                <a:solidFill>
                  <a:schemeClr val="tx1"/>
                </a:solidFill>
                <a:latin typeface="Constantia" panose="02030602050306030303" pitchFamily="18" charset="0"/>
              </a:rPr>
              <a:t>show</a:t>
            </a:r>
            <a:br>
              <a:rPr lang="en-NZ" sz="1400" i="1" dirty="0" smtClean="0">
                <a:solidFill>
                  <a:schemeClr val="tx1"/>
                </a:solidFill>
                <a:latin typeface="Constantia" panose="02030602050306030303" pitchFamily="18" charset="0"/>
              </a:rPr>
            </a:br>
            <a:r>
              <a:rPr lang="en-NZ" sz="1400" i="1" dirty="0" smtClean="0">
                <a:solidFill>
                  <a:schemeClr val="tx1"/>
                </a:solidFill>
                <a:latin typeface="Constantia" panose="02030602050306030303" pitchFamily="18" charset="0"/>
              </a:rPr>
              <a:t>some </a:t>
            </a:r>
            <a:r>
              <a:rPr lang="en-NZ" sz="1400" i="1" dirty="0">
                <a:solidFill>
                  <a:schemeClr val="tx1"/>
                </a:solidFill>
                <a:latin typeface="Constantia" panose="02030602050306030303" pitchFamily="18" charset="0"/>
              </a:rPr>
              <a:t>recent examples.</a:t>
            </a:r>
            <a:endParaRPr lang="en-GB" sz="1400" i="1" dirty="0">
              <a:solidFill>
                <a:schemeClr val="tx1"/>
              </a:solidFill>
              <a:latin typeface="Constantia" panose="02030602050306030303" pitchFamily="18" charset="0"/>
            </a:endParaRPr>
          </a:p>
        </p:txBody>
      </p:sp>
      <p:sp>
        <p:nvSpPr>
          <p:cNvPr id="18" name="Shape: Card 1 (top)"/>
          <p:cNvSpPr>
            <a:spLocks/>
          </p:cNvSpPr>
          <p:nvPr/>
        </p:nvSpPr>
        <p:spPr>
          <a:xfrm>
            <a:off x="408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en-NZ" sz="1400" dirty="0">
                <a:solidFill>
                  <a:schemeClr val="tx1"/>
                </a:solidFill>
                <a:latin typeface="Constantia" panose="02030602050306030303" pitchFamily="18" charset="0"/>
              </a:rPr>
              <a:t>The first people to be revered as Catholic saints were martyrs who died under the Roman persecution in the first centuries after Jesus Christ. Martyrs are people who give up their lives in the name of God and their religious beliefs. Originally the word ‘martyr’ meant ‘witness’ but it was not intended that witnessing would lead to death.</a:t>
            </a:r>
          </a:p>
          <a:p>
            <a:pPr algn="ctr"/>
            <a:r>
              <a:rPr lang="en-NZ" sz="1400" b="1" i="1" dirty="0">
                <a:solidFill>
                  <a:schemeClr val="tx1"/>
                </a:solidFill>
                <a:latin typeface="Arial" panose="020B0604020202020204" pitchFamily="34" charset="0"/>
                <a:cs typeface="Arial" panose="020B0604020202020204" pitchFamily="34" charset="0"/>
              </a:rPr>
              <a:t>TASK 1</a:t>
            </a:r>
          </a:p>
          <a:p>
            <a:pPr algn="ctr"/>
            <a:r>
              <a:rPr lang="en-NZ" sz="1400" i="1" dirty="0">
                <a:solidFill>
                  <a:schemeClr val="tx1"/>
                </a:solidFill>
                <a:latin typeface="Constantia" panose="02030602050306030303" pitchFamily="18" charset="0"/>
              </a:rPr>
              <a:t>Who was the first Christian </a:t>
            </a:r>
            <a:r>
              <a:rPr lang="en-NZ" sz="1400" i="1" dirty="0" smtClean="0">
                <a:solidFill>
                  <a:schemeClr val="tx1"/>
                </a:solidFill>
                <a:latin typeface="Constantia" panose="02030602050306030303" pitchFamily="18" charset="0"/>
              </a:rPr>
              <a:t>Martyr?</a:t>
            </a:r>
            <a:br>
              <a:rPr lang="en-NZ" sz="1400" i="1" dirty="0" smtClean="0">
                <a:solidFill>
                  <a:schemeClr val="tx1"/>
                </a:solidFill>
                <a:latin typeface="Constantia" panose="02030602050306030303" pitchFamily="18" charset="0"/>
              </a:rPr>
            </a:br>
            <a:r>
              <a:rPr lang="en-NZ" sz="1400" i="1" dirty="0" smtClean="0">
                <a:solidFill>
                  <a:schemeClr val="tx1"/>
                </a:solidFill>
                <a:latin typeface="Constantia" panose="02030602050306030303" pitchFamily="18" charset="0"/>
              </a:rPr>
              <a:t>Present </a:t>
            </a:r>
            <a:r>
              <a:rPr lang="en-NZ" sz="1400" i="1" dirty="0">
                <a:solidFill>
                  <a:schemeClr val="tx1"/>
                </a:solidFill>
                <a:latin typeface="Constantia" panose="02030602050306030303" pitchFamily="18" charset="0"/>
              </a:rPr>
              <a:t>his story to be shared with others. </a:t>
            </a: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2498374" y="4912668"/>
            <a:ext cx="4147289"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More flip cards are on the next slide. Click </a:t>
            </a:r>
            <a:r>
              <a:rPr lang="en-GB" sz="900" dirty="0">
                <a:latin typeface="Arial" pitchFamily="34" charset="0"/>
                <a:ea typeface="Segoe UI" pitchFamily="34" charset="0"/>
                <a:cs typeface="Arial" pitchFamily="34" charset="0"/>
              </a:rPr>
              <a:t>the up arrow to return to the lesson</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27755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09569"/>
            <a:ext cx="9144000" cy="459143"/>
          </a:xfrm>
        </p:spPr>
        <p:txBody>
          <a:bodyPr>
            <a:noAutofit/>
          </a:bodyPr>
          <a:lstStyle/>
          <a:p>
            <a:r>
              <a:rPr lang="en-US" sz="2500" b="1" dirty="0">
                <a:ln w="10160">
                  <a:noFill/>
                  <a:prstDash val="solid"/>
                </a:ln>
                <a:latin typeface="Papyrus" panose="03070502060502030205" pitchFamily="66" charset="0"/>
                <a:cs typeface="Arial" panose="020B0604020202020204" pitchFamily="34" charset="0"/>
              </a:rPr>
              <a:t>The Catholic Tradition and History of  </a:t>
            </a:r>
            <a:r>
              <a:rPr lang="en-US" sz="2500" b="1" dirty="0" err="1">
                <a:ln w="10160">
                  <a:noFill/>
                  <a:prstDash val="solid"/>
                </a:ln>
                <a:latin typeface="Papyrus" panose="03070502060502030205" pitchFamily="66" charset="0"/>
                <a:cs typeface="Arial" panose="020B0604020202020204" pitchFamily="34" charset="0"/>
              </a:rPr>
              <a:t>Honouring</a:t>
            </a:r>
            <a:r>
              <a:rPr lang="en-US" sz="2500" b="1" dirty="0">
                <a:ln w="10160">
                  <a:noFill/>
                  <a:prstDash val="solid"/>
                </a:ln>
                <a:latin typeface="Papyrus" panose="03070502060502030205" pitchFamily="66" charset="0"/>
                <a:cs typeface="Arial" panose="020B0604020202020204" pitchFamily="34" charset="0"/>
              </a:rPr>
              <a:t> the Saints </a:t>
            </a:r>
            <a:endParaRPr lang="en-GB" sz="2500" b="1" dirty="0">
              <a:ln w="10160">
                <a:noFill/>
                <a:prstDash val="solid"/>
              </a:ln>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S-04B</a:t>
            </a:r>
            <a:endParaRPr lang="en-GB" sz="900" b="1" dirty="0">
              <a:latin typeface="Arial" pitchFamily="34" charset="0"/>
              <a:cs typeface="Arial" pitchFamily="34" charset="0"/>
            </a:endParaRPr>
          </a:p>
        </p:txBody>
      </p:sp>
      <p:sp>
        <p:nvSpPr>
          <p:cNvPr id="14" name="Shape: Card 4"/>
          <p:cNvSpPr>
            <a:spLocks/>
          </p:cNvSpPr>
          <p:nvPr/>
        </p:nvSpPr>
        <p:spPr>
          <a:xfrm>
            <a:off x="4776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chemeClr val="tx1"/>
                </a:solidFill>
                <a:latin typeface="Constantia" panose="02030602050306030303" pitchFamily="18" charset="0"/>
              </a:rPr>
              <a:t>With the criteria for </a:t>
            </a:r>
            <a:r>
              <a:rPr lang="en-NZ" sz="1400" dirty="0" smtClean="0">
                <a:solidFill>
                  <a:schemeClr val="tx1"/>
                </a:solidFill>
                <a:latin typeface="Constantia" panose="02030602050306030303" pitchFamily="18" charset="0"/>
              </a:rPr>
              <a:t>canonisation not</a:t>
            </a:r>
            <a:br>
              <a:rPr lang="en-NZ" sz="1400" dirty="0" smtClean="0">
                <a:solidFill>
                  <a:schemeClr val="tx1"/>
                </a:solidFill>
                <a:latin typeface="Constantia" panose="02030602050306030303" pitchFamily="18" charset="0"/>
              </a:rPr>
            </a:br>
            <a:r>
              <a:rPr lang="en-NZ" sz="1400" dirty="0" smtClean="0">
                <a:solidFill>
                  <a:schemeClr val="tx1"/>
                </a:solidFill>
                <a:latin typeface="Constantia" panose="02030602050306030303" pitchFamily="18" charset="0"/>
              </a:rPr>
              <a:t>as </a:t>
            </a:r>
            <a:r>
              <a:rPr lang="en-NZ" sz="1400" dirty="0">
                <a:solidFill>
                  <a:schemeClr val="tx1"/>
                </a:solidFill>
                <a:latin typeface="Constantia" panose="02030602050306030303" pitchFamily="18" charset="0"/>
              </a:rPr>
              <a:t>strict as it is today, the number </a:t>
            </a:r>
            <a:r>
              <a:rPr lang="en-NZ" sz="1400" dirty="0" smtClean="0">
                <a:solidFill>
                  <a:schemeClr val="tx1"/>
                </a:solidFill>
                <a:latin typeface="Constantia" panose="02030602050306030303" pitchFamily="18" charset="0"/>
              </a:rPr>
              <a:t>of</a:t>
            </a:r>
            <a:br>
              <a:rPr lang="en-NZ" sz="1400" dirty="0" smtClean="0">
                <a:solidFill>
                  <a:schemeClr val="tx1"/>
                </a:solidFill>
                <a:latin typeface="Constantia" panose="02030602050306030303" pitchFamily="18" charset="0"/>
              </a:rPr>
            </a:br>
            <a:r>
              <a:rPr lang="en-NZ" sz="1400" dirty="0" smtClean="0">
                <a:solidFill>
                  <a:schemeClr val="tx1"/>
                </a:solidFill>
                <a:latin typeface="Constantia" panose="02030602050306030303" pitchFamily="18" charset="0"/>
              </a:rPr>
              <a:t>saints </a:t>
            </a:r>
            <a:r>
              <a:rPr lang="en-NZ" sz="1400" dirty="0">
                <a:solidFill>
                  <a:schemeClr val="tx1"/>
                </a:solidFill>
                <a:latin typeface="Constantia" panose="02030602050306030303" pitchFamily="18" charset="0"/>
              </a:rPr>
              <a:t>had increased greatly </a:t>
            </a:r>
            <a:r>
              <a:rPr lang="en-NZ" sz="1400" dirty="0" smtClean="0">
                <a:solidFill>
                  <a:schemeClr val="tx1"/>
                </a:solidFill>
                <a:latin typeface="Constantia" panose="02030602050306030303" pitchFamily="18" charset="0"/>
              </a:rPr>
              <a:t>by</a:t>
            </a:r>
          </a:p>
          <a:p>
            <a:pPr algn="ctr"/>
            <a:r>
              <a:rPr lang="en-NZ" sz="1400" dirty="0" smtClean="0">
                <a:solidFill>
                  <a:schemeClr val="tx1"/>
                </a:solidFill>
                <a:latin typeface="Constantia" panose="02030602050306030303" pitchFamily="18" charset="0"/>
              </a:rPr>
              <a:t>the sixth </a:t>
            </a:r>
            <a:r>
              <a:rPr lang="en-NZ" sz="1400" dirty="0">
                <a:solidFill>
                  <a:schemeClr val="tx1"/>
                </a:solidFill>
                <a:latin typeface="Constantia" panose="02030602050306030303" pitchFamily="18" charset="0"/>
              </a:rPr>
              <a:t>and seventh centuries.</a:t>
            </a:r>
          </a:p>
          <a:p>
            <a:pPr algn="ctr"/>
            <a:r>
              <a:rPr lang="en-NZ" sz="1400" b="1" i="1" dirty="0">
                <a:solidFill>
                  <a:schemeClr val="tx1"/>
                </a:solidFill>
                <a:latin typeface="Arial" panose="020B0604020202020204" pitchFamily="34" charset="0"/>
                <a:cs typeface="Arial" panose="020B0604020202020204" pitchFamily="34" charset="0"/>
              </a:rPr>
              <a:t>TASK 4</a:t>
            </a:r>
          </a:p>
          <a:p>
            <a:pPr algn="ctr"/>
            <a:r>
              <a:rPr lang="en-NZ" sz="1400" i="1" dirty="0">
                <a:solidFill>
                  <a:schemeClr val="tx1"/>
                </a:solidFill>
                <a:latin typeface="Constantia" panose="02030602050306030303" pitchFamily="18" charset="0"/>
              </a:rPr>
              <a:t>Find out who some of these </a:t>
            </a:r>
            <a:r>
              <a:rPr lang="en-NZ" sz="1400" i="1" dirty="0" smtClean="0">
                <a:solidFill>
                  <a:schemeClr val="tx1"/>
                </a:solidFill>
                <a:latin typeface="Constantia" panose="02030602050306030303" pitchFamily="18" charset="0"/>
              </a:rPr>
              <a:t>saints were</a:t>
            </a:r>
            <a:br>
              <a:rPr lang="en-NZ" sz="1400" i="1" dirty="0" smtClean="0">
                <a:solidFill>
                  <a:schemeClr val="tx1"/>
                </a:solidFill>
                <a:latin typeface="Constantia" panose="02030602050306030303" pitchFamily="18" charset="0"/>
              </a:rPr>
            </a:br>
            <a:r>
              <a:rPr lang="en-NZ" sz="1400" i="1" dirty="0" smtClean="0">
                <a:solidFill>
                  <a:schemeClr val="tx1"/>
                </a:solidFill>
                <a:latin typeface="Constantia" panose="02030602050306030303" pitchFamily="18" charset="0"/>
              </a:rPr>
              <a:t>in </a:t>
            </a:r>
            <a:r>
              <a:rPr lang="en-NZ" sz="1400" i="1" dirty="0">
                <a:solidFill>
                  <a:schemeClr val="tx1"/>
                </a:solidFill>
                <a:latin typeface="Constantia" panose="02030602050306030303" pitchFamily="18" charset="0"/>
              </a:rPr>
              <a:t>this period and </a:t>
            </a:r>
            <a:r>
              <a:rPr lang="en-NZ" sz="1400" i="1" dirty="0" err="1" smtClean="0">
                <a:solidFill>
                  <a:schemeClr val="tx1"/>
                </a:solidFill>
                <a:latin typeface="Constantia" panose="02030602050306030303" pitchFamily="18" charset="0"/>
              </a:rPr>
              <a:t>dramatise</a:t>
            </a:r>
            <a:r>
              <a:rPr lang="en-NZ" sz="1400" i="1" dirty="0" smtClean="0">
                <a:solidFill>
                  <a:schemeClr val="tx1"/>
                </a:solidFill>
                <a:latin typeface="Constantia" panose="02030602050306030303" pitchFamily="18" charset="0"/>
              </a:rPr>
              <a:t> some </a:t>
            </a:r>
            <a:r>
              <a:rPr lang="en-NZ" sz="1400" i="1" dirty="0">
                <a:solidFill>
                  <a:schemeClr val="tx1"/>
                </a:solidFill>
                <a:latin typeface="Constantia" panose="02030602050306030303" pitchFamily="18" charset="0"/>
              </a:rPr>
              <a:t>highlights of the life of </a:t>
            </a:r>
            <a:r>
              <a:rPr lang="en-NZ" sz="1400" i="1" dirty="0" smtClean="0">
                <a:solidFill>
                  <a:schemeClr val="tx1"/>
                </a:solidFill>
                <a:latin typeface="Constantia" panose="02030602050306030303" pitchFamily="18" charset="0"/>
              </a:rPr>
              <a:t>one or make </a:t>
            </a:r>
            <a:r>
              <a:rPr lang="en-NZ" sz="1400" i="1" dirty="0">
                <a:solidFill>
                  <a:schemeClr val="tx1"/>
                </a:solidFill>
                <a:latin typeface="Constantia" panose="02030602050306030303" pitchFamily="18" charset="0"/>
              </a:rPr>
              <a:t>a comic strip of the story </a:t>
            </a:r>
            <a:r>
              <a:rPr lang="en-NZ" sz="1400" i="1" dirty="0" smtClean="0">
                <a:solidFill>
                  <a:schemeClr val="tx1"/>
                </a:solidFill>
                <a:latin typeface="Constantia" panose="02030602050306030303" pitchFamily="18" charset="0"/>
              </a:rPr>
              <a:t>of one </a:t>
            </a:r>
            <a:r>
              <a:rPr lang="en-NZ" sz="1400" i="1" dirty="0">
                <a:solidFill>
                  <a:schemeClr val="tx1"/>
                </a:solidFill>
                <a:latin typeface="Constantia" panose="02030602050306030303" pitchFamily="18" charset="0"/>
              </a:rPr>
              <a:t>of them to share.</a:t>
            </a:r>
          </a:p>
        </p:txBody>
      </p:sp>
      <p:sp>
        <p:nvSpPr>
          <p:cNvPr id="15" name="Shape: Card 3"/>
          <p:cNvSpPr>
            <a:spLocks/>
          </p:cNvSpPr>
          <p:nvPr/>
        </p:nvSpPr>
        <p:spPr>
          <a:xfrm>
            <a:off x="408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chemeClr val="tx1"/>
                </a:solidFill>
                <a:latin typeface="Constantia" panose="02030602050306030303" pitchFamily="18" charset="0"/>
              </a:rPr>
              <a:t>Over the next few centuries, sainthood was extended to those who had defended the faith and led holy lives such as Mary and Joseph, Elizabeth, Ann and Joachim.</a:t>
            </a:r>
          </a:p>
          <a:p>
            <a:pPr algn="ctr"/>
            <a:r>
              <a:rPr lang="en-NZ" sz="1400" b="1" i="1" dirty="0">
                <a:solidFill>
                  <a:schemeClr val="tx1"/>
                </a:solidFill>
                <a:latin typeface="Arial" panose="020B0604020202020204" pitchFamily="34" charset="0"/>
                <a:cs typeface="Arial" panose="020B0604020202020204" pitchFamily="34" charset="0"/>
              </a:rPr>
              <a:t>TASK 3</a:t>
            </a:r>
          </a:p>
          <a:p>
            <a:pPr algn="ctr"/>
            <a:r>
              <a:rPr lang="en-NZ" sz="1400" i="1" dirty="0">
                <a:solidFill>
                  <a:schemeClr val="tx1"/>
                </a:solidFill>
                <a:latin typeface="Constantia" panose="02030602050306030303" pitchFamily="18" charset="0"/>
              </a:rPr>
              <a:t>Can you name other holy people of this period, make a </a:t>
            </a:r>
            <a:r>
              <a:rPr lang="en-NZ" sz="1400" i="1" dirty="0" smtClean="0">
                <a:solidFill>
                  <a:schemeClr val="tx1"/>
                </a:solidFill>
                <a:latin typeface="Constantia" panose="02030602050306030303" pitchFamily="18" charset="0"/>
              </a:rPr>
              <a:t>collage of </a:t>
            </a:r>
            <a:r>
              <a:rPr lang="en-NZ" sz="1400" i="1" dirty="0">
                <a:solidFill>
                  <a:schemeClr val="tx1"/>
                </a:solidFill>
                <a:latin typeface="Constantia" panose="02030602050306030303" pitchFamily="18" charset="0"/>
              </a:rPr>
              <a:t>them </a:t>
            </a:r>
            <a:r>
              <a:rPr lang="en-NZ" sz="1400" i="1" dirty="0" smtClean="0">
                <a:solidFill>
                  <a:schemeClr val="tx1"/>
                </a:solidFill>
                <a:latin typeface="Constantia" panose="02030602050306030303" pitchFamily="18" charset="0"/>
              </a:rPr>
              <a:t>and</a:t>
            </a:r>
            <a:br>
              <a:rPr lang="en-NZ" sz="1400" i="1" dirty="0" smtClean="0">
                <a:solidFill>
                  <a:schemeClr val="tx1"/>
                </a:solidFill>
                <a:latin typeface="Constantia" panose="02030602050306030303" pitchFamily="18" charset="0"/>
              </a:rPr>
            </a:br>
            <a:r>
              <a:rPr lang="en-NZ" sz="1400" i="1" dirty="0" smtClean="0">
                <a:solidFill>
                  <a:schemeClr val="tx1"/>
                </a:solidFill>
                <a:latin typeface="Constantia" panose="02030602050306030303" pitchFamily="18" charset="0"/>
              </a:rPr>
              <a:t>write </a:t>
            </a:r>
            <a:r>
              <a:rPr lang="en-NZ" sz="1400" i="1" dirty="0">
                <a:solidFill>
                  <a:schemeClr val="tx1"/>
                </a:solidFill>
                <a:latin typeface="Constantia" panose="02030602050306030303" pitchFamily="18" charset="0"/>
              </a:rPr>
              <a:t>5 fast </a:t>
            </a:r>
            <a:r>
              <a:rPr lang="en-NZ" sz="1400" i="1" dirty="0" smtClean="0">
                <a:solidFill>
                  <a:schemeClr val="tx1"/>
                </a:solidFill>
                <a:latin typeface="Constantia" panose="02030602050306030303" pitchFamily="18" charset="0"/>
              </a:rPr>
              <a:t>facts about </a:t>
            </a:r>
            <a:r>
              <a:rPr lang="en-NZ" sz="1400" i="1" dirty="0">
                <a:solidFill>
                  <a:schemeClr val="tx1"/>
                </a:solidFill>
                <a:latin typeface="Constantia" panose="02030602050306030303" pitchFamily="18" charset="0"/>
              </a:rPr>
              <a:t>each of them?</a:t>
            </a: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2280367" y="4912668"/>
            <a:ext cx="4583306"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More flip cards are on the previous/next slide. Click </a:t>
            </a:r>
            <a:r>
              <a:rPr lang="en-GB" sz="900" dirty="0">
                <a:latin typeface="Arial" pitchFamily="34" charset="0"/>
                <a:ea typeface="Segoe UI" pitchFamily="34" charset="0"/>
                <a:cs typeface="Arial" pitchFamily="34" charset="0"/>
              </a:rPr>
              <a:t>the up arrow to return to the lesson</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03429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09569"/>
            <a:ext cx="9144000" cy="459143"/>
          </a:xfrm>
        </p:spPr>
        <p:txBody>
          <a:bodyPr>
            <a:noAutofit/>
          </a:bodyPr>
          <a:lstStyle/>
          <a:p>
            <a:r>
              <a:rPr lang="en-US" sz="2500" b="1" dirty="0">
                <a:ln w="10160">
                  <a:noFill/>
                  <a:prstDash val="solid"/>
                </a:ln>
                <a:latin typeface="Papyrus" panose="03070502060502030205" pitchFamily="66" charset="0"/>
                <a:cs typeface="Arial" panose="020B0604020202020204" pitchFamily="34" charset="0"/>
              </a:rPr>
              <a:t>The Catholic Tradition and History of  </a:t>
            </a:r>
            <a:r>
              <a:rPr lang="en-US" sz="2500" b="1" dirty="0" err="1">
                <a:ln w="10160">
                  <a:noFill/>
                  <a:prstDash val="solid"/>
                </a:ln>
                <a:latin typeface="Papyrus" panose="03070502060502030205" pitchFamily="66" charset="0"/>
                <a:cs typeface="Arial" panose="020B0604020202020204" pitchFamily="34" charset="0"/>
              </a:rPr>
              <a:t>Honouring</a:t>
            </a:r>
            <a:r>
              <a:rPr lang="en-US" sz="2500" b="1" dirty="0">
                <a:ln w="10160">
                  <a:noFill/>
                  <a:prstDash val="solid"/>
                </a:ln>
                <a:latin typeface="Papyrus" panose="03070502060502030205" pitchFamily="66" charset="0"/>
                <a:cs typeface="Arial" panose="020B0604020202020204" pitchFamily="34" charset="0"/>
              </a:rPr>
              <a:t> the Saints </a:t>
            </a:r>
            <a:endParaRPr lang="en-GB" sz="2500" b="1" dirty="0">
              <a:ln w="10160">
                <a:noFill/>
                <a:prstDash val="solid"/>
              </a:ln>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S-04C</a:t>
            </a:r>
            <a:endParaRPr lang="en-GB" sz="900" b="1" dirty="0">
              <a:latin typeface="Arial" pitchFamily="34" charset="0"/>
              <a:cs typeface="Arial" pitchFamily="34" charset="0"/>
            </a:endParaRPr>
          </a:p>
        </p:txBody>
      </p:sp>
      <p:sp>
        <p:nvSpPr>
          <p:cNvPr id="12" name="Shape: Card 6"/>
          <p:cNvSpPr>
            <a:spLocks/>
          </p:cNvSpPr>
          <p:nvPr/>
        </p:nvSpPr>
        <p:spPr>
          <a:xfrm>
            <a:off x="4776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400" dirty="0">
                <a:solidFill>
                  <a:schemeClr val="tx1"/>
                </a:solidFill>
                <a:latin typeface="Constantia" panose="02030602050306030303" pitchFamily="18" charset="0"/>
              </a:rPr>
              <a:t>The </a:t>
            </a:r>
            <a:r>
              <a:rPr lang="en-NZ" sz="1400" dirty="0" smtClean="0">
                <a:solidFill>
                  <a:schemeClr val="tx1"/>
                </a:solidFill>
                <a:latin typeface="Constantia" panose="02030602050306030303" pitchFamily="18" charset="0"/>
              </a:rPr>
              <a:t>canonisation </a:t>
            </a:r>
            <a:r>
              <a:rPr lang="en-NZ" sz="1400" dirty="0">
                <a:solidFill>
                  <a:schemeClr val="tx1"/>
                </a:solidFill>
                <a:latin typeface="Constantia" panose="02030602050306030303" pitchFamily="18" charset="0"/>
              </a:rPr>
              <a:t>of Saint </a:t>
            </a:r>
            <a:r>
              <a:rPr lang="en-NZ" sz="1400" dirty="0" err="1">
                <a:solidFill>
                  <a:schemeClr val="tx1"/>
                </a:solidFill>
                <a:latin typeface="Constantia" panose="02030602050306030303" pitchFamily="18" charset="0"/>
              </a:rPr>
              <a:t>Udalric</a:t>
            </a:r>
            <a:r>
              <a:rPr lang="en-NZ" sz="1400" dirty="0">
                <a:solidFill>
                  <a:schemeClr val="tx1"/>
                </a:solidFill>
                <a:latin typeface="Constantia" panose="02030602050306030303" pitchFamily="18" charset="0"/>
              </a:rPr>
              <a:t>, by</a:t>
            </a:r>
          </a:p>
          <a:p>
            <a:pPr algn="ctr"/>
            <a:r>
              <a:rPr lang="en-NZ" sz="1400" dirty="0">
                <a:solidFill>
                  <a:schemeClr val="tx1"/>
                </a:solidFill>
                <a:latin typeface="Constantia" panose="02030602050306030303" pitchFamily="18" charset="0"/>
              </a:rPr>
              <a:t>Pope John XV in 993 was the first example of</a:t>
            </a:r>
          </a:p>
          <a:p>
            <a:pPr algn="ctr"/>
            <a:r>
              <a:rPr lang="en-NZ" sz="1400" dirty="0">
                <a:solidFill>
                  <a:schemeClr val="tx1"/>
                </a:solidFill>
                <a:latin typeface="Constantia" panose="02030602050306030303" pitchFamily="18" charset="0"/>
              </a:rPr>
              <a:t>a Saint </a:t>
            </a:r>
            <a:r>
              <a:rPr lang="en-NZ" sz="1400" dirty="0" smtClean="0">
                <a:solidFill>
                  <a:schemeClr val="tx1"/>
                </a:solidFill>
                <a:latin typeface="Constantia" panose="02030602050306030303" pitchFamily="18" charset="0"/>
              </a:rPr>
              <a:t>canonised </a:t>
            </a:r>
            <a:r>
              <a:rPr lang="en-NZ" sz="1400" dirty="0">
                <a:solidFill>
                  <a:schemeClr val="tx1"/>
                </a:solidFill>
                <a:latin typeface="Constantia" panose="02030602050306030303" pitchFamily="18" charset="0"/>
              </a:rPr>
              <a:t>by </a:t>
            </a:r>
            <a:r>
              <a:rPr lang="en-NZ" sz="1400" dirty="0" smtClean="0">
                <a:solidFill>
                  <a:schemeClr val="tx1"/>
                </a:solidFill>
                <a:latin typeface="Constantia" panose="02030602050306030303" pitchFamily="18" charset="0"/>
              </a:rPr>
              <a:t>a pope</a:t>
            </a:r>
            <a:r>
              <a:rPr lang="en-NZ" sz="1400" dirty="0">
                <a:solidFill>
                  <a:schemeClr val="tx1"/>
                </a:solidFill>
                <a:latin typeface="Constantia" panose="02030602050306030303" pitchFamily="18" charset="0"/>
              </a:rPr>
              <a:t>. Later Bishops helped</a:t>
            </a:r>
          </a:p>
          <a:p>
            <a:pPr algn="ctr"/>
            <a:r>
              <a:rPr lang="en-NZ" sz="1400" dirty="0">
                <a:solidFill>
                  <a:schemeClr val="tx1"/>
                </a:solidFill>
                <a:latin typeface="Constantia" panose="02030602050306030303" pitchFamily="18" charset="0"/>
              </a:rPr>
              <a:t>to oversee the more formal process of making people Saints which we call ‘canonisation’.</a:t>
            </a:r>
          </a:p>
          <a:p>
            <a:pPr algn="ctr"/>
            <a:r>
              <a:rPr lang="en-NZ" sz="1400" dirty="0">
                <a:solidFill>
                  <a:schemeClr val="tx1"/>
                </a:solidFill>
                <a:latin typeface="Constantia" panose="02030602050306030303" pitchFamily="18" charset="0"/>
              </a:rPr>
              <a:t>The ceremony was led by the pope of the time. Prior to this the Church did not have a formal </a:t>
            </a:r>
            <a:r>
              <a:rPr lang="en-NZ" sz="1400" dirty="0" smtClean="0">
                <a:solidFill>
                  <a:schemeClr val="tx1"/>
                </a:solidFill>
                <a:latin typeface="Constantia" panose="02030602050306030303" pitchFamily="18" charset="0"/>
              </a:rPr>
              <a:t>canonisation </a:t>
            </a:r>
            <a:r>
              <a:rPr lang="en-NZ" sz="1400" dirty="0">
                <a:solidFill>
                  <a:schemeClr val="tx1"/>
                </a:solidFill>
                <a:latin typeface="Constantia" panose="02030602050306030303" pitchFamily="18" charset="0"/>
              </a:rPr>
              <a:t>process for making people Saints.</a:t>
            </a:r>
          </a:p>
          <a:p>
            <a:pPr algn="ctr"/>
            <a:r>
              <a:rPr lang="en-NZ" sz="1400" b="1" i="1" dirty="0">
                <a:solidFill>
                  <a:schemeClr val="tx1"/>
                </a:solidFill>
                <a:latin typeface="Arial" panose="020B0604020202020204" pitchFamily="34" charset="0"/>
                <a:cs typeface="Arial" panose="020B0604020202020204" pitchFamily="34" charset="0"/>
              </a:rPr>
              <a:t>TASK 6</a:t>
            </a:r>
          </a:p>
          <a:p>
            <a:pPr algn="ctr"/>
            <a:r>
              <a:rPr lang="en-NZ" sz="1400" i="1" dirty="0">
                <a:solidFill>
                  <a:schemeClr val="tx1"/>
                </a:solidFill>
                <a:latin typeface="Constantia" panose="02030602050306030303" pitchFamily="18" charset="0"/>
              </a:rPr>
              <a:t>Why do you think it would be necessary to have a formal </a:t>
            </a:r>
            <a:r>
              <a:rPr lang="en-NZ" sz="1400" i="1" dirty="0" smtClean="0">
                <a:solidFill>
                  <a:schemeClr val="tx1"/>
                </a:solidFill>
                <a:latin typeface="Constantia" panose="02030602050306030303" pitchFamily="18" charset="0"/>
              </a:rPr>
              <a:t>canonisation </a:t>
            </a:r>
            <a:r>
              <a:rPr lang="en-NZ" sz="1400" i="1" dirty="0">
                <a:solidFill>
                  <a:schemeClr val="tx1"/>
                </a:solidFill>
                <a:latin typeface="Constantia" panose="02030602050306030303" pitchFamily="18" charset="0"/>
              </a:rPr>
              <a:t>process?</a:t>
            </a:r>
          </a:p>
          <a:p>
            <a:pPr algn="ctr"/>
            <a:r>
              <a:rPr lang="en-NZ" sz="1400" i="1" dirty="0">
                <a:solidFill>
                  <a:schemeClr val="tx1"/>
                </a:solidFill>
                <a:latin typeface="Constantia" panose="02030602050306030303" pitchFamily="18" charset="0"/>
              </a:rPr>
              <a:t>Make a flow chart to explain the process.</a:t>
            </a:r>
          </a:p>
        </p:txBody>
      </p:sp>
      <p:sp>
        <p:nvSpPr>
          <p:cNvPr id="13" name="Shape: Card 5"/>
          <p:cNvSpPr>
            <a:spLocks/>
          </p:cNvSpPr>
          <p:nvPr/>
        </p:nvSpPr>
        <p:spPr>
          <a:xfrm>
            <a:off x="408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Z" sz="1400" dirty="0">
                <a:solidFill>
                  <a:schemeClr val="tx1"/>
                </a:solidFill>
                <a:latin typeface="Constantia" panose="02030602050306030303" pitchFamily="18" charset="0"/>
              </a:rPr>
              <a:t>Following the canonising of some unsuitable people, the church saw the need to tighten the </a:t>
            </a:r>
            <a:r>
              <a:rPr lang="en-NZ" sz="1400" dirty="0" smtClean="0">
                <a:solidFill>
                  <a:schemeClr val="tx1"/>
                </a:solidFill>
                <a:latin typeface="Constantia" panose="02030602050306030303" pitchFamily="18" charset="0"/>
              </a:rPr>
              <a:t>canonisation </a:t>
            </a:r>
            <a:r>
              <a:rPr lang="en-NZ" sz="1400" dirty="0">
                <a:solidFill>
                  <a:schemeClr val="tx1"/>
                </a:solidFill>
                <a:latin typeface="Constantia" panose="02030602050306030303" pitchFamily="18" charset="0"/>
              </a:rPr>
              <a:t>process to prevent this from happening. From then on when seeking approval for a person to be </a:t>
            </a:r>
            <a:r>
              <a:rPr lang="en-NZ" sz="1400" dirty="0" smtClean="0">
                <a:solidFill>
                  <a:schemeClr val="tx1"/>
                </a:solidFill>
                <a:latin typeface="Constantia" panose="02030602050306030303" pitchFamily="18" charset="0"/>
              </a:rPr>
              <a:t>canonised</a:t>
            </a:r>
            <a:r>
              <a:rPr lang="en-NZ" sz="1400" dirty="0">
                <a:solidFill>
                  <a:schemeClr val="tx1"/>
                </a:solidFill>
                <a:latin typeface="Constantia" panose="02030602050306030303" pitchFamily="18" charset="0"/>
              </a:rPr>
              <a:t>, their suitability would be carefully </a:t>
            </a:r>
            <a:r>
              <a:rPr lang="en-NZ" sz="1400" dirty="0" smtClean="0">
                <a:solidFill>
                  <a:schemeClr val="tx1"/>
                </a:solidFill>
                <a:latin typeface="Constantia" panose="02030602050306030303" pitchFamily="18" charset="0"/>
              </a:rPr>
              <a:t>scrutinized </a:t>
            </a:r>
            <a:r>
              <a:rPr lang="en-NZ" sz="1400" dirty="0">
                <a:solidFill>
                  <a:schemeClr val="tx1"/>
                </a:solidFill>
                <a:latin typeface="Constantia" panose="02030602050306030303" pitchFamily="18" charset="0"/>
              </a:rPr>
              <a:t>during the long process before they could become ‘</a:t>
            </a:r>
            <a:r>
              <a:rPr lang="en-NZ" sz="1400" dirty="0" smtClean="0">
                <a:solidFill>
                  <a:schemeClr val="tx1"/>
                </a:solidFill>
                <a:latin typeface="Constantia" panose="02030602050306030303" pitchFamily="18" charset="0"/>
              </a:rPr>
              <a:t>added to </a:t>
            </a:r>
            <a:r>
              <a:rPr lang="en-NZ" sz="1400" dirty="0">
                <a:solidFill>
                  <a:schemeClr val="tx1"/>
                </a:solidFill>
                <a:latin typeface="Constantia" panose="02030602050306030303" pitchFamily="18" charset="0"/>
              </a:rPr>
              <a:t>the list of official Saints’.</a:t>
            </a:r>
          </a:p>
          <a:p>
            <a:pPr algn="ctr"/>
            <a:r>
              <a:rPr lang="en-NZ" sz="1400" b="1" i="1" dirty="0">
                <a:solidFill>
                  <a:schemeClr val="tx1"/>
                </a:solidFill>
                <a:latin typeface="Arial" panose="020B0604020202020204" pitchFamily="34" charset="0"/>
                <a:cs typeface="Arial" panose="020B0604020202020204" pitchFamily="34" charset="0"/>
              </a:rPr>
              <a:t>TASK 5</a:t>
            </a:r>
          </a:p>
          <a:p>
            <a:pPr algn="ctr"/>
            <a:r>
              <a:rPr lang="en-NZ" sz="1400" i="1" dirty="0">
                <a:solidFill>
                  <a:schemeClr val="tx1"/>
                </a:solidFill>
                <a:latin typeface="Constantia" panose="02030602050306030303" pitchFamily="18" charset="0"/>
              </a:rPr>
              <a:t>Make a list of all the official Saints you know – don’t forget those mentioned in Task 3.</a:t>
            </a:r>
            <a:br>
              <a:rPr lang="en-NZ" sz="1400" i="1" dirty="0">
                <a:solidFill>
                  <a:schemeClr val="tx1"/>
                </a:solidFill>
                <a:latin typeface="Constantia" panose="02030602050306030303" pitchFamily="18" charset="0"/>
              </a:rPr>
            </a:br>
            <a:r>
              <a:rPr lang="en-NZ" sz="1400" i="1" dirty="0">
                <a:solidFill>
                  <a:schemeClr val="tx1"/>
                </a:solidFill>
                <a:latin typeface="Constantia" panose="02030602050306030303" pitchFamily="18" charset="0"/>
              </a:rPr>
              <a:t>From your list create a litany to pray during</a:t>
            </a:r>
            <a:br>
              <a:rPr lang="en-NZ" sz="1400" i="1" dirty="0">
                <a:solidFill>
                  <a:schemeClr val="tx1"/>
                </a:solidFill>
                <a:latin typeface="Constantia" panose="02030602050306030303" pitchFamily="18" charset="0"/>
              </a:rPr>
            </a:br>
            <a:r>
              <a:rPr lang="en-NZ" sz="1400" i="1" dirty="0">
                <a:solidFill>
                  <a:schemeClr val="tx1"/>
                </a:solidFill>
                <a:latin typeface="Constantia" panose="02030602050306030303" pitchFamily="18" charset="0"/>
              </a:rPr>
              <a:t>prayer time e.g. St Patrick early missionary</a:t>
            </a:r>
            <a:br>
              <a:rPr lang="en-NZ" sz="1400" i="1" dirty="0">
                <a:solidFill>
                  <a:schemeClr val="tx1"/>
                </a:solidFill>
                <a:latin typeface="Constantia" panose="02030602050306030303" pitchFamily="18" charset="0"/>
              </a:rPr>
            </a:br>
            <a:r>
              <a:rPr lang="en-NZ" sz="1400" i="1" dirty="0">
                <a:solidFill>
                  <a:schemeClr val="tx1"/>
                </a:solidFill>
                <a:latin typeface="Constantia" panose="02030602050306030303" pitchFamily="18" charset="0"/>
              </a:rPr>
              <a:t>in Ireland - Pray for us.</a:t>
            </a:r>
            <a:endParaRPr lang="en-GB" sz="1400" i="1" dirty="0">
              <a:solidFill>
                <a:schemeClr val="tx1"/>
              </a:solidFill>
              <a:latin typeface="Constantia" panose="02030602050306030303" pitchFamily="18" charset="0"/>
            </a:endParaRP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2280367" y="4912668"/>
            <a:ext cx="4583306"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More flip cards are on the previous/next slide. Click </a:t>
            </a:r>
            <a:r>
              <a:rPr lang="en-GB" sz="900" dirty="0">
                <a:latin typeface="Arial" pitchFamily="34" charset="0"/>
                <a:ea typeface="Segoe UI" pitchFamily="34" charset="0"/>
                <a:cs typeface="Arial" pitchFamily="34" charset="0"/>
              </a:rPr>
              <a:t>the up arrow to return to the lesson</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6472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09569"/>
            <a:ext cx="9144000" cy="459143"/>
          </a:xfrm>
        </p:spPr>
        <p:txBody>
          <a:bodyPr>
            <a:noAutofit/>
          </a:bodyPr>
          <a:lstStyle/>
          <a:p>
            <a:r>
              <a:rPr lang="en-US" sz="2500" b="1" dirty="0">
                <a:ln w="10160">
                  <a:noFill/>
                  <a:prstDash val="solid"/>
                </a:ln>
                <a:latin typeface="Papyrus" panose="03070502060502030205" pitchFamily="66" charset="0"/>
                <a:cs typeface="Arial" panose="020B0604020202020204" pitchFamily="34" charset="0"/>
              </a:rPr>
              <a:t>The Catholic Tradition and History of  </a:t>
            </a:r>
            <a:r>
              <a:rPr lang="en-US" sz="2500" b="1" dirty="0" err="1">
                <a:ln w="10160">
                  <a:noFill/>
                  <a:prstDash val="solid"/>
                </a:ln>
                <a:latin typeface="Papyrus" panose="03070502060502030205" pitchFamily="66" charset="0"/>
                <a:cs typeface="Arial" panose="020B0604020202020204" pitchFamily="34" charset="0"/>
              </a:rPr>
              <a:t>Honouring</a:t>
            </a:r>
            <a:r>
              <a:rPr lang="en-US" sz="2500" b="1" dirty="0">
                <a:ln w="10160">
                  <a:noFill/>
                  <a:prstDash val="solid"/>
                </a:ln>
                <a:latin typeface="Papyrus" panose="03070502060502030205" pitchFamily="66" charset="0"/>
                <a:cs typeface="Arial" panose="020B0604020202020204" pitchFamily="34" charset="0"/>
              </a:rPr>
              <a:t> the Saints </a:t>
            </a:r>
            <a:endParaRPr lang="en-GB" sz="2500" b="1" dirty="0">
              <a:ln w="10160">
                <a:noFill/>
                <a:prstDash val="solid"/>
              </a:ln>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S-04D</a:t>
            </a:r>
            <a:endParaRPr lang="en-GB" sz="900" b="1" dirty="0">
              <a:latin typeface="Arial" pitchFamily="34" charset="0"/>
              <a:cs typeface="Arial" pitchFamily="34" charset="0"/>
            </a:endParaRPr>
          </a:p>
        </p:txBody>
      </p:sp>
      <p:sp>
        <p:nvSpPr>
          <p:cNvPr id="20" name="Shape: Card 7 (bottom)"/>
          <p:cNvSpPr>
            <a:spLocks/>
          </p:cNvSpPr>
          <p:nvPr/>
        </p:nvSpPr>
        <p:spPr>
          <a:xfrm>
            <a:off x="40937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solidFill>
                  <a:schemeClr val="tx1"/>
                </a:solidFill>
                <a:latin typeface="Constantia" panose="02030602050306030303" pitchFamily="18" charset="0"/>
              </a:rPr>
              <a:t>Over time the early burial places of the Saints became places of pilgrimage and prayer for Christians to visit. Some had tombs and churches built over them and they became popular places to celebrate Mass in honour of the Saints and give thanks to </a:t>
            </a:r>
            <a:r>
              <a:rPr lang="en-NZ" sz="1400" dirty="0" smtClean="0">
                <a:solidFill>
                  <a:schemeClr val="tx1"/>
                </a:solidFill>
                <a:latin typeface="Constantia" panose="02030602050306030303" pitchFamily="18" charset="0"/>
              </a:rPr>
              <a:t>God for </a:t>
            </a:r>
            <a:r>
              <a:rPr lang="en-NZ" sz="1400" dirty="0">
                <a:solidFill>
                  <a:schemeClr val="tx1"/>
                </a:solidFill>
                <a:latin typeface="Constantia" panose="02030602050306030303" pitchFamily="18" charset="0"/>
              </a:rPr>
              <a:t>their lives</a:t>
            </a:r>
            <a:r>
              <a:rPr lang="en-NZ" sz="1400" dirty="0" smtClean="0">
                <a:solidFill>
                  <a:schemeClr val="tx1"/>
                </a:solidFill>
                <a:latin typeface="Constantia" panose="02030602050306030303" pitchFamily="18" charset="0"/>
              </a:rPr>
              <a:t>.</a:t>
            </a:r>
          </a:p>
          <a:p>
            <a:pPr algn="ctr"/>
            <a:r>
              <a:rPr lang="en-NZ" sz="1400" b="1" i="1" dirty="0" smtClean="0">
                <a:solidFill>
                  <a:schemeClr val="tx1"/>
                </a:solidFill>
                <a:latin typeface="Arial" panose="020B0604020202020204" pitchFamily="34" charset="0"/>
                <a:cs typeface="Arial" panose="020B0604020202020204" pitchFamily="34" charset="0"/>
              </a:rPr>
              <a:t>TASK 7</a:t>
            </a:r>
          </a:p>
          <a:p>
            <a:pPr algn="ctr"/>
            <a:r>
              <a:rPr lang="en-NZ" sz="1400" i="1" dirty="0" smtClean="0">
                <a:solidFill>
                  <a:schemeClr val="tx1"/>
                </a:solidFill>
                <a:latin typeface="Constantia" panose="02030602050306030303" pitchFamily="18" charset="0"/>
              </a:rPr>
              <a:t>Research </a:t>
            </a:r>
            <a:r>
              <a:rPr lang="en-NZ" sz="1400" i="1" dirty="0">
                <a:solidFill>
                  <a:schemeClr val="tx1"/>
                </a:solidFill>
                <a:latin typeface="Constantia" panose="02030602050306030303" pitchFamily="18" charset="0"/>
              </a:rPr>
              <a:t>where some of these places are and make a plan to use when you visit them on your OE when you are older!</a:t>
            </a: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2389370" y="4912668"/>
            <a:ext cx="4365299"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More flip cards are on the previous slide. Click </a:t>
            </a:r>
            <a:r>
              <a:rPr lang="en-GB" sz="900" dirty="0">
                <a:latin typeface="Arial" pitchFamily="34" charset="0"/>
                <a:ea typeface="Segoe UI" pitchFamily="34" charset="0"/>
                <a:cs typeface="Arial" pitchFamily="34" charset="0"/>
              </a:rPr>
              <a:t>the up arrow to return to the lesson</a:t>
            </a:r>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35785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withEffect">
                                  <p:stCondLst>
                                    <p:cond delay="0"/>
                                  </p:stCondLst>
                                  <p:childTnLst>
                                    <p:anim calcmode="lin" valueType="num">
                                      <p:cBhvr additive="base">
                                        <p:cTn id="6" dur="1000"/>
                                        <p:tgtEl>
                                          <p:spTgt spid="20"/>
                                        </p:tgtEl>
                                        <p:attrNameLst>
                                          <p:attrName>ppt_x</p:attrName>
                                        </p:attrNameLst>
                                      </p:cBhvr>
                                      <p:tavLst>
                                        <p:tav tm="0">
                                          <p:val>
                                            <p:strVal val="ppt_x"/>
                                          </p:val>
                                        </p:tav>
                                        <p:tav tm="100000">
                                          <p:val>
                                            <p:strVal val="1+ppt_w/2"/>
                                          </p:val>
                                        </p:tav>
                                      </p:tavLst>
                                    </p:anim>
                                    <p:anim calcmode="lin" valueType="num">
                                      <p:cBhvr additive="base">
                                        <p:cTn id="7" dur="1000"/>
                                        <p:tgtEl>
                                          <p:spTgt spid="20"/>
                                        </p:tgtEl>
                                        <p:attrNameLst>
                                          <p:attrName>ppt_y</p:attrName>
                                        </p:attrNameLst>
                                      </p:cBhvr>
                                      <p:tavLst>
                                        <p:tav tm="0">
                                          <p:val>
                                            <p:strVal val="ppt_y"/>
                                          </p:val>
                                        </p:tav>
                                        <p:tav tm="100000">
                                          <p:val>
                                            <p:strVal val="0-ppt_h/2"/>
                                          </p:val>
                                        </p:tav>
                                      </p:tavLst>
                                    </p:anim>
                                    <p:set>
                                      <p:cBhvr>
                                        <p:cTn id="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31871"/>
            <a:ext cx="9144000" cy="459143"/>
          </a:xfrm>
        </p:spPr>
        <p:txBody>
          <a:bodyPr>
            <a:noAutofit/>
          </a:bodyPr>
          <a:lstStyle/>
          <a:p>
            <a:r>
              <a:rPr lang="en-US" sz="2900" b="1" dirty="0">
                <a:ln w="10160">
                  <a:noFill/>
                  <a:prstDash val="solid"/>
                </a:ln>
                <a:latin typeface="Papyrus" panose="03070502060502030205" pitchFamily="66" charset="0"/>
                <a:cs typeface="Arial" panose="020B0604020202020204" pitchFamily="34" charset="0"/>
              </a:rPr>
              <a:t>Pope Francis </a:t>
            </a:r>
            <a:r>
              <a:rPr lang="en-US" sz="2900" b="1" dirty="0" err="1">
                <a:ln w="10160">
                  <a:noFill/>
                  <a:prstDash val="solid"/>
                </a:ln>
                <a:latin typeface="Papyrus" panose="03070502060502030205" pitchFamily="66" charset="0"/>
                <a:cs typeface="Arial" panose="020B0604020202020204" pitchFamily="34" charset="0"/>
              </a:rPr>
              <a:t>canonises</a:t>
            </a:r>
            <a:r>
              <a:rPr lang="en-US" sz="2900" b="1" dirty="0">
                <a:ln w="10160">
                  <a:noFill/>
                  <a:prstDash val="solid"/>
                </a:ln>
                <a:latin typeface="Papyrus" panose="03070502060502030205" pitchFamily="66" charset="0"/>
                <a:cs typeface="Arial" panose="020B0604020202020204" pitchFamily="34" charset="0"/>
              </a:rPr>
              <a:t> Saints </a:t>
            </a:r>
            <a:r>
              <a:rPr lang="en-US" sz="2900" b="1" dirty="0" smtClean="0">
                <a:ln w="10160">
                  <a:noFill/>
                  <a:prstDash val="solid"/>
                </a:ln>
                <a:latin typeface="Papyrus" panose="03070502060502030205" pitchFamily="66" charset="0"/>
                <a:cs typeface="Arial" panose="020B0604020202020204" pitchFamily="34" charset="0"/>
              </a:rPr>
              <a:t>in the </a:t>
            </a:r>
            <a:r>
              <a:rPr lang="en-US" sz="2900" b="1" dirty="0">
                <a:ln w="10160">
                  <a:noFill/>
                  <a:prstDash val="solid"/>
                </a:ln>
                <a:latin typeface="Papyrus" panose="03070502060502030205" pitchFamily="66" charset="0"/>
                <a:cs typeface="Arial" panose="020B0604020202020204" pitchFamily="34" charset="0"/>
              </a:rPr>
              <a:t>Vatican in Rome</a:t>
            </a:r>
            <a:endParaRPr lang="en-GB" sz="2900" b="1" dirty="0">
              <a:ln w="10160">
                <a:noFill/>
                <a:prstDash val="solid"/>
              </a:ln>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S-05A</a:t>
            </a:r>
            <a:endParaRPr lang="en-GB" sz="900" b="1" dirty="0">
              <a:latin typeface="Arial" pitchFamily="34" charset="0"/>
              <a:cs typeface="Arial" pitchFamily="34" charset="0"/>
            </a:endParaRPr>
          </a:p>
        </p:txBody>
      </p:sp>
      <p:sp>
        <p:nvSpPr>
          <p:cNvPr id="17" name="Shape: Card 2"/>
          <p:cNvSpPr>
            <a:spLocks/>
          </p:cNvSpPr>
          <p:nvPr/>
        </p:nvSpPr>
        <p:spPr>
          <a:xfrm>
            <a:off x="4776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1400" dirty="0">
                <a:solidFill>
                  <a:schemeClr val="tx1"/>
                </a:solidFill>
                <a:latin typeface="Constantia" panose="02030602050306030303" pitchFamily="18" charset="0"/>
              </a:rPr>
              <a:t>In the 21st century there has been an emphasis on </a:t>
            </a:r>
            <a:r>
              <a:rPr lang="en-US" sz="1400" dirty="0" err="1">
                <a:solidFill>
                  <a:schemeClr val="tx1"/>
                </a:solidFill>
                <a:latin typeface="Constantia" panose="02030602050306030303" pitchFamily="18" charset="0"/>
              </a:rPr>
              <a:t>canonising</a:t>
            </a:r>
            <a:r>
              <a:rPr lang="en-US" sz="1400" dirty="0">
                <a:solidFill>
                  <a:schemeClr val="tx1"/>
                </a:solidFill>
                <a:latin typeface="Constantia" panose="02030602050306030303" pitchFamily="18" charset="0"/>
              </a:rPr>
              <a:t> a greater mix of people. These include young people, people from non-European countries and cultures such as South America, China, indigenous people and lay people - married and </a:t>
            </a:r>
            <a:r>
              <a:rPr lang="en-US" sz="1400" dirty="0" smtClean="0">
                <a:solidFill>
                  <a:schemeClr val="tx1"/>
                </a:solidFill>
                <a:latin typeface="Constantia" panose="02030602050306030303" pitchFamily="18" charset="0"/>
              </a:rPr>
              <a:t>single.</a:t>
            </a:r>
          </a:p>
          <a:p>
            <a:pPr algn="ctr"/>
            <a:r>
              <a:rPr lang="en-US" sz="1400" dirty="0" smtClean="0">
                <a:solidFill>
                  <a:schemeClr val="tx1"/>
                </a:solidFill>
                <a:latin typeface="Constantia" panose="02030602050306030303" pitchFamily="18" charset="0"/>
              </a:rPr>
              <a:t>These </a:t>
            </a:r>
            <a:r>
              <a:rPr lang="en-US" sz="1400" dirty="0">
                <a:solidFill>
                  <a:schemeClr val="tx1"/>
                </a:solidFill>
                <a:latin typeface="Constantia" panose="02030602050306030303" pitchFamily="18" charset="0"/>
              </a:rPr>
              <a:t>are ordinary people like </a:t>
            </a:r>
            <a:r>
              <a:rPr lang="en-US" sz="1400" dirty="0" smtClean="0">
                <a:solidFill>
                  <a:schemeClr val="tx1"/>
                </a:solidFill>
                <a:latin typeface="Constantia" panose="02030602050306030303" pitchFamily="18" charset="0"/>
              </a:rPr>
              <a:t>us.</a:t>
            </a:r>
          </a:p>
          <a:p>
            <a:pPr algn="ctr"/>
            <a:r>
              <a:rPr lang="en-US" sz="1400" dirty="0" smtClean="0">
                <a:solidFill>
                  <a:schemeClr val="tx1"/>
                </a:solidFill>
                <a:latin typeface="Constantia" panose="02030602050306030303" pitchFamily="18" charset="0"/>
              </a:rPr>
              <a:t>They </a:t>
            </a:r>
            <a:r>
              <a:rPr lang="en-US" sz="1400" dirty="0">
                <a:solidFill>
                  <a:schemeClr val="tx1"/>
                </a:solidFill>
                <a:latin typeface="Constantia" panose="02030602050306030303" pitchFamily="18" charset="0"/>
              </a:rPr>
              <a:t>come from countries all over the world. They are our models of faith</a:t>
            </a:r>
            <a:r>
              <a:rPr lang="en-US" sz="1400" dirty="0" smtClean="0">
                <a:solidFill>
                  <a:schemeClr val="tx1"/>
                </a:solidFill>
                <a:latin typeface="Constantia" panose="02030602050306030303" pitchFamily="18" charset="0"/>
              </a:rPr>
              <a:t>.</a:t>
            </a:r>
          </a:p>
          <a:p>
            <a:pPr algn="ctr"/>
            <a:r>
              <a:rPr lang="en-US" sz="1400" b="1" i="1" dirty="0" smtClean="0">
                <a:solidFill>
                  <a:schemeClr val="tx1"/>
                </a:solidFill>
                <a:latin typeface="Arial" panose="020B0604020202020204" pitchFamily="34" charset="0"/>
                <a:cs typeface="Arial" panose="020B0604020202020204" pitchFamily="34" charset="0"/>
              </a:rPr>
              <a:t>TASK 9</a:t>
            </a:r>
            <a:r>
              <a:rPr lang="en-US" sz="1200" b="1" u="sng" dirty="0" smtClean="0">
                <a:solidFill>
                  <a:schemeClr val="tx1"/>
                </a:solidFill>
                <a:latin typeface="Arial" panose="020B0604020202020204" pitchFamily="34" charset="0"/>
                <a:cs typeface="Arial" panose="020B0604020202020204" pitchFamily="34" charset="0"/>
              </a:rPr>
              <a:t/>
            </a:r>
            <a:br>
              <a:rPr lang="en-US" sz="1200" b="1" u="sng" dirty="0" smtClean="0">
                <a:solidFill>
                  <a:schemeClr val="tx1"/>
                </a:solidFill>
                <a:latin typeface="Arial" panose="020B0604020202020204" pitchFamily="34" charset="0"/>
                <a:cs typeface="Arial" panose="020B0604020202020204" pitchFamily="34" charset="0"/>
              </a:rPr>
            </a:br>
            <a:r>
              <a:rPr lang="en-US" sz="1400" i="1" dirty="0" smtClean="0">
                <a:solidFill>
                  <a:schemeClr val="tx1"/>
                </a:solidFill>
                <a:latin typeface="Constantia" panose="02030602050306030303" pitchFamily="18" charset="0"/>
                <a:cs typeface="Arial" panose="020B0604020202020204" pitchFamily="34" charset="0"/>
              </a:rPr>
              <a:t>Research some of the more recently canonised Saints and note which of these categories mentioned they represent. Include thumbnail descriptions of their lives with images of them to share.</a:t>
            </a:r>
            <a:endParaRPr lang="en-GB" sz="1400" i="1" dirty="0">
              <a:solidFill>
                <a:schemeClr val="tx1"/>
              </a:solidFill>
              <a:latin typeface="Constantia" panose="02030602050306030303" pitchFamily="18" charset="0"/>
            </a:endParaRPr>
          </a:p>
        </p:txBody>
      </p:sp>
      <p:sp>
        <p:nvSpPr>
          <p:cNvPr id="18" name="Shape: Card 1 (top)"/>
          <p:cNvSpPr>
            <a:spLocks/>
          </p:cNvSpPr>
          <p:nvPr/>
        </p:nvSpPr>
        <p:spPr>
          <a:xfrm>
            <a:off x="408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pPr algn="ctr"/>
            <a:r>
              <a:rPr lang="en-US" sz="1400" dirty="0">
                <a:solidFill>
                  <a:schemeClr val="tx1"/>
                </a:solidFill>
                <a:latin typeface="Constantia" panose="02030602050306030303" pitchFamily="18" charset="0"/>
              </a:rPr>
              <a:t>In the 20th century, Popes John Paul II and Benedict XVI revised the canonisation process and Pope Francis has continued to do this more recently.  When Pope John Paul II died in 2005, people in the crowd </a:t>
            </a:r>
            <a:r>
              <a:rPr lang="en-US" sz="1400" dirty="0" smtClean="0">
                <a:solidFill>
                  <a:schemeClr val="tx1"/>
                </a:solidFill>
                <a:latin typeface="Constantia" panose="02030602050306030303" pitchFamily="18" charset="0"/>
              </a:rPr>
              <a:t>in</a:t>
            </a:r>
            <a:r>
              <a:rPr lang="en-US" sz="1400" dirty="0">
                <a:solidFill>
                  <a:schemeClr val="tx1"/>
                </a:solidFill>
                <a:latin typeface="Constantia" panose="02030602050306030303" pitchFamily="18" charset="0"/>
              </a:rPr>
              <a:t/>
            </a:r>
            <a:br>
              <a:rPr lang="en-US" sz="1400" dirty="0">
                <a:solidFill>
                  <a:schemeClr val="tx1"/>
                </a:solidFill>
                <a:latin typeface="Constantia" panose="02030602050306030303" pitchFamily="18" charset="0"/>
              </a:rPr>
            </a:br>
            <a:r>
              <a:rPr lang="en-US" sz="1400" dirty="0" smtClean="0">
                <a:solidFill>
                  <a:schemeClr val="tx1"/>
                </a:solidFill>
                <a:latin typeface="Constantia" panose="02030602050306030303" pitchFamily="18" charset="0"/>
              </a:rPr>
              <a:t>St</a:t>
            </a:r>
            <a:r>
              <a:rPr lang="en-US" sz="1400" dirty="0">
                <a:solidFill>
                  <a:schemeClr val="tx1"/>
                </a:solidFill>
                <a:latin typeface="Constantia" panose="02030602050306030303" pitchFamily="18" charset="0"/>
              </a:rPr>
              <a:t>. Peter’s Square chanted, “Santo </a:t>
            </a:r>
            <a:r>
              <a:rPr lang="en-US" sz="1400" dirty="0" err="1">
                <a:solidFill>
                  <a:schemeClr val="tx1"/>
                </a:solidFill>
                <a:latin typeface="Constantia" panose="02030602050306030303" pitchFamily="18" charset="0"/>
              </a:rPr>
              <a:t>subito</a:t>
            </a:r>
            <a:r>
              <a:rPr lang="en-US" sz="1400" dirty="0">
                <a:solidFill>
                  <a:schemeClr val="tx1"/>
                </a:solidFill>
                <a:latin typeface="Constantia" panose="02030602050306030303" pitchFamily="18" charset="0"/>
              </a:rPr>
              <a:t>” meaning “Sainthood now</a:t>
            </a:r>
            <a:r>
              <a:rPr lang="en-US" sz="1400" dirty="0" smtClean="0">
                <a:solidFill>
                  <a:schemeClr val="tx1"/>
                </a:solidFill>
                <a:latin typeface="Constantia" panose="02030602050306030303" pitchFamily="18" charset="0"/>
              </a:rPr>
              <a:t>.”</a:t>
            </a:r>
            <a:br>
              <a:rPr lang="en-US" sz="1400" dirty="0" smtClean="0">
                <a:solidFill>
                  <a:schemeClr val="tx1"/>
                </a:solidFill>
                <a:latin typeface="Constantia" panose="02030602050306030303" pitchFamily="18" charset="0"/>
              </a:rPr>
            </a:br>
            <a:r>
              <a:rPr lang="en-US" sz="1400" dirty="0" smtClean="0">
                <a:solidFill>
                  <a:schemeClr val="tx1"/>
                </a:solidFill>
                <a:latin typeface="Constantia" panose="02030602050306030303" pitchFamily="18" charset="0"/>
              </a:rPr>
              <a:t>Research </a:t>
            </a:r>
            <a:r>
              <a:rPr lang="en-US" sz="1400" dirty="0">
                <a:solidFill>
                  <a:schemeClr val="tx1"/>
                </a:solidFill>
                <a:latin typeface="Constantia" panose="02030602050306030303" pitchFamily="18" charset="0"/>
              </a:rPr>
              <a:t>if this would be </a:t>
            </a:r>
            <a:r>
              <a:rPr lang="en-US" sz="1400" dirty="0" smtClean="0">
                <a:solidFill>
                  <a:schemeClr val="tx1"/>
                </a:solidFill>
                <a:latin typeface="Constantia" panose="02030602050306030303" pitchFamily="18" charset="0"/>
              </a:rPr>
              <a:t>possible?</a:t>
            </a:r>
            <a:br>
              <a:rPr lang="en-US" sz="1400" dirty="0" smtClean="0">
                <a:solidFill>
                  <a:schemeClr val="tx1"/>
                </a:solidFill>
                <a:latin typeface="Constantia" panose="02030602050306030303" pitchFamily="18" charset="0"/>
              </a:rPr>
            </a:br>
            <a:r>
              <a:rPr lang="en-US" sz="1400" dirty="0" smtClean="0">
                <a:solidFill>
                  <a:schemeClr val="tx1"/>
                </a:solidFill>
                <a:latin typeface="Constantia" panose="02030602050306030303" pitchFamily="18" charset="0"/>
              </a:rPr>
              <a:t>Pope </a:t>
            </a:r>
            <a:r>
              <a:rPr lang="en-US" sz="1400" dirty="0">
                <a:solidFill>
                  <a:schemeClr val="tx1"/>
                </a:solidFill>
                <a:latin typeface="Constantia" panose="02030602050306030303" pitchFamily="18" charset="0"/>
              </a:rPr>
              <a:t>Francis canonised him in April 2014.</a:t>
            </a:r>
            <a:endParaRPr lang="en-NZ" sz="1400" dirty="0">
              <a:solidFill>
                <a:schemeClr val="tx1"/>
              </a:solidFill>
              <a:latin typeface="Constantia" panose="02030602050306030303" pitchFamily="18" charset="0"/>
            </a:endParaRPr>
          </a:p>
          <a:p>
            <a:pPr algn="ctr"/>
            <a:r>
              <a:rPr lang="en-NZ" sz="1400" b="1" i="1" dirty="0">
                <a:solidFill>
                  <a:schemeClr val="tx1"/>
                </a:solidFill>
                <a:latin typeface="Arial" panose="020B0604020202020204" pitchFamily="34" charset="0"/>
                <a:cs typeface="Arial" panose="020B0604020202020204" pitchFamily="34" charset="0"/>
              </a:rPr>
              <a:t>TASK </a:t>
            </a:r>
            <a:r>
              <a:rPr lang="en-US" sz="1400" b="1" i="1" dirty="0">
                <a:solidFill>
                  <a:schemeClr val="tx1"/>
                </a:solidFill>
                <a:latin typeface="Arial" panose="020B0604020202020204" pitchFamily="34" charset="0"/>
                <a:cs typeface="Arial" panose="020B0604020202020204" pitchFamily="34" charset="0"/>
              </a:rPr>
              <a:t>8</a:t>
            </a:r>
            <a:r>
              <a:rPr lang="en-US" sz="1400" b="1" u="sng" dirty="0">
                <a:solidFill>
                  <a:schemeClr val="tx1"/>
                </a:solidFill>
                <a:latin typeface="Arial" panose="020B0604020202020204" pitchFamily="34" charset="0"/>
                <a:cs typeface="Arial" panose="020B0604020202020204" pitchFamily="34" charset="0"/>
              </a:rPr>
              <a:t/>
            </a:r>
            <a:br>
              <a:rPr lang="en-US" sz="1400" b="1" u="sng" dirty="0">
                <a:solidFill>
                  <a:schemeClr val="tx1"/>
                </a:solidFill>
                <a:latin typeface="Arial" panose="020B0604020202020204" pitchFamily="34" charset="0"/>
                <a:cs typeface="Arial" panose="020B0604020202020204" pitchFamily="34" charset="0"/>
              </a:rPr>
            </a:br>
            <a:r>
              <a:rPr lang="en-US" sz="1400" i="1" dirty="0">
                <a:solidFill>
                  <a:schemeClr val="tx1"/>
                </a:solidFill>
                <a:latin typeface="Constantia" panose="02030602050306030303" pitchFamily="18" charset="0"/>
                <a:cs typeface="Arial" panose="020B0604020202020204" pitchFamily="34" charset="0"/>
              </a:rPr>
              <a:t>Watch a you tube clip of a canonisation event and include it in a presentation to share, see example below. Note </a:t>
            </a:r>
            <a:r>
              <a:rPr lang="en-US" sz="1400" i="1" dirty="0" smtClean="0">
                <a:solidFill>
                  <a:schemeClr val="tx1"/>
                </a:solidFill>
                <a:latin typeface="Constantia" panose="02030602050306030303" pitchFamily="18" charset="0"/>
                <a:cs typeface="Arial" panose="020B0604020202020204" pitchFamily="34" charset="0"/>
              </a:rPr>
              <a:t>when selecting the clip the </a:t>
            </a:r>
            <a:r>
              <a:rPr lang="en-US" sz="1400" i="1" dirty="0">
                <a:solidFill>
                  <a:schemeClr val="tx1"/>
                </a:solidFill>
                <a:latin typeface="Constantia" panose="02030602050306030303" pitchFamily="18" charset="0"/>
                <a:cs typeface="Arial" panose="020B0604020202020204" pitchFamily="34" charset="0"/>
              </a:rPr>
              <a:t>language it is in and how long it runs for.</a:t>
            </a:r>
            <a:r>
              <a:rPr lang="en-NZ" sz="1400" i="1" dirty="0">
                <a:solidFill>
                  <a:schemeClr val="tx1"/>
                </a:solidFill>
                <a:latin typeface="Constantia" panose="02030602050306030303" pitchFamily="18" charset="0"/>
              </a:rPr>
              <a:t> </a:t>
            </a: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2498374" y="4912668"/>
            <a:ext cx="4147289"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More flip cards are on the next slide. Click </a:t>
            </a:r>
            <a:r>
              <a:rPr lang="en-GB" sz="900" dirty="0">
                <a:latin typeface="Arial" pitchFamily="34" charset="0"/>
                <a:ea typeface="Segoe UI" pitchFamily="34" charset="0"/>
                <a:cs typeface="Arial" pitchFamily="34" charset="0"/>
              </a:rPr>
              <a:t>the up arrow to return to the lesson</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12375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109569"/>
            <a:ext cx="9144000" cy="459143"/>
          </a:xfrm>
        </p:spPr>
        <p:txBody>
          <a:bodyPr>
            <a:noAutofit/>
          </a:bodyPr>
          <a:lstStyle/>
          <a:p>
            <a:r>
              <a:rPr lang="en-US" sz="2800" b="1" dirty="0">
                <a:ln w="10160">
                  <a:noFill/>
                  <a:prstDash val="solid"/>
                </a:ln>
                <a:latin typeface="Papyrus" panose="03070502060502030205" pitchFamily="66" charset="0"/>
                <a:cs typeface="Arial" panose="020B0604020202020204" pitchFamily="34" charset="0"/>
              </a:rPr>
              <a:t>Pope Francis </a:t>
            </a:r>
            <a:r>
              <a:rPr lang="en-US" sz="2800" b="1" dirty="0" err="1">
                <a:ln w="10160">
                  <a:noFill/>
                  <a:prstDash val="solid"/>
                </a:ln>
                <a:latin typeface="Papyrus" panose="03070502060502030205" pitchFamily="66" charset="0"/>
                <a:cs typeface="Arial" panose="020B0604020202020204" pitchFamily="34" charset="0"/>
              </a:rPr>
              <a:t>canonises</a:t>
            </a:r>
            <a:r>
              <a:rPr lang="en-US" sz="2800" b="1" dirty="0">
                <a:ln w="10160">
                  <a:noFill/>
                  <a:prstDash val="solid"/>
                </a:ln>
                <a:latin typeface="Papyrus" panose="03070502060502030205" pitchFamily="66" charset="0"/>
                <a:cs typeface="Arial" panose="020B0604020202020204" pitchFamily="34" charset="0"/>
              </a:rPr>
              <a:t> Saints in the Vatican in Rome</a:t>
            </a:r>
            <a:endParaRPr lang="en-GB" sz="2500" b="1" dirty="0">
              <a:ln w="10160">
                <a:noFill/>
                <a:prstDash val="solid"/>
              </a:ln>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S-05B</a:t>
            </a:r>
            <a:endParaRPr lang="en-GB" sz="900" b="1" dirty="0">
              <a:latin typeface="Arial" pitchFamily="34" charset="0"/>
              <a:cs typeface="Arial" pitchFamily="34" charset="0"/>
            </a:endParaRPr>
          </a:p>
        </p:txBody>
      </p:sp>
      <p:sp>
        <p:nvSpPr>
          <p:cNvPr id="14" name="Shape: Card 4"/>
          <p:cNvSpPr>
            <a:spLocks/>
          </p:cNvSpPr>
          <p:nvPr/>
        </p:nvSpPr>
        <p:spPr>
          <a:xfrm>
            <a:off x="4776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onstantia" panose="02030602050306030303" pitchFamily="18" charset="0"/>
              </a:rPr>
              <a:t>Throughout Catholic history, the saints have been a central part of Catholic belief and spirituality. They are like ‘elder brothers and sisters who cheer us along’. St Paul calls them a ‘cloud of witnesses’ surrounding us. (Hebrews 12)</a:t>
            </a:r>
          </a:p>
          <a:p>
            <a:pPr algn="ctr"/>
            <a:r>
              <a:rPr lang="en-NZ" sz="1400" b="1" i="1" dirty="0">
                <a:solidFill>
                  <a:schemeClr val="tx1"/>
                </a:solidFill>
                <a:latin typeface="Arial" panose="020B0604020202020204" pitchFamily="34" charset="0"/>
                <a:cs typeface="Arial" panose="020B0604020202020204" pitchFamily="34" charset="0"/>
              </a:rPr>
              <a:t>TASK 11</a:t>
            </a:r>
          </a:p>
          <a:p>
            <a:pPr algn="ctr"/>
            <a:r>
              <a:rPr lang="en-US" sz="1400" i="1" dirty="0">
                <a:solidFill>
                  <a:schemeClr val="tx1"/>
                </a:solidFill>
                <a:latin typeface="Constantia" panose="02030602050306030303" pitchFamily="18" charset="0"/>
              </a:rPr>
              <a:t>Read Hebrews 11 and make a collage of the names and images of the ’witnesses’ Paul is talking about to share. Put a symbol of their lives beside their name and image.</a:t>
            </a:r>
            <a:endParaRPr lang="en-NZ" sz="1400" i="1" dirty="0">
              <a:solidFill>
                <a:schemeClr val="tx1"/>
              </a:solidFill>
              <a:latin typeface="Constantia" panose="02030602050306030303" pitchFamily="18" charset="0"/>
            </a:endParaRPr>
          </a:p>
        </p:txBody>
      </p:sp>
      <p:sp>
        <p:nvSpPr>
          <p:cNvPr id="15" name="Shape: Card 3"/>
          <p:cNvSpPr>
            <a:spLocks/>
          </p:cNvSpPr>
          <p:nvPr/>
        </p:nvSpPr>
        <p:spPr>
          <a:xfrm>
            <a:off x="408000" y="1080000"/>
            <a:ext cx="3960000" cy="3240000"/>
          </a:xfrm>
          <a:prstGeom prst="roundRect">
            <a:avLst/>
          </a:prstGeom>
          <a:noFill/>
          <a:ln w="254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Constantia" panose="02030602050306030303" pitchFamily="18" charset="0"/>
              </a:rPr>
              <a:t>The ‘Venerable’ Suzanne Aubert has made the first step on her journey towards Sainthood. The next step she will pass through is beatification when she will be called ‘Blessed’ and then through to ‘Saint’ hood. Suzanne Aubert will be </a:t>
            </a:r>
            <a:r>
              <a:rPr lang="en-US" sz="1400" dirty="0" err="1">
                <a:solidFill>
                  <a:schemeClr val="tx1"/>
                </a:solidFill>
                <a:latin typeface="Constantia" panose="02030602050306030303" pitchFamily="18" charset="0"/>
              </a:rPr>
              <a:t>Aotearoa</a:t>
            </a:r>
            <a:r>
              <a:rPr lang="en-US" sz="1400" dirty="0">
                <a:solidFill>
                  <a:schemeClr val="tx1"/>
                </a:solidFill>
                <a:latin typeface="Constantia" panose="02030602050306030303" pitchFamily="18" charset="0"/>
              </a:rPr>
              <a:t> New Zealand’s first Saint.</a:t>
            </a:r>
          </a:p>
          <a:p>
            <a:pPr algn="ctr"/>
            <a:r>
              <a:rPr lang="en-NZ" sz="1400" b="1" i="1" dirty="0">
                <a:solidFill>
                  <a:schemeClr val="tx1"/>
                </a:solidFill>
                <a:latin typeface="Arial" panose="020B0604020202020204" pitchFamily="34" charset="0"/>
                <a:cs typeface="Arial" panose="020B0604020202020204" pitchFamily="34" charset="0"/>
              </a:rPr>
              <a:t>TASK 10</a:t>
            </a:r>
          </a:p>
          <a:p>
            <a:pPr algn="ctr"/>
            <a:r>
              <a:rPr lang="en-US" sz="1400" i="1" dirty="0">
                <a:solidFill>
                  <a:schemeClr val="tx1"/>
                </a:solidFill>
                <a:latin typeface="Constantia" panose="02030602050306030303" pitchFamily="18" charset="0"/>
              </a:rPr>
              <a:t>Make a timeline of Suzanne Aubert’s life, illustrate it and include her path to Sainthood. Prepare and share an ‘</a:t>
            </a:r>
            <a:r>
              <a:rPr lang="en-US" sz="1400" i="1" dirty="0" err="1">
                <a:solidFill>
                  <a:schemeClr val="tx1"/>
                </a:solidFill>
                <a:latin typeface="Constantia" panose="02030602050306030303" pitchFamily="18" charset="0"/>
              </a:rPr>
              <a:t>íntervïew</a:t>
            </a:r>
            <a:r>
              <a:rPr lang="en-US" sz="1400" i="1" dirty="0">
                <a:solidFill>
                  <a:schemeClr val="tx1"/>
                </a:solidFill>
                <a:latin typeface="Constantia" panose="02030602050306030303" pitchFamily="18" charset="0"/>
              </a:rPr>
              <a:t>’ with her and record and keep it to use when</a:t>
            </a:r>
            <a:br>
              <a:rPr lang="en-US" sz="1400" i="1" dirty="0">
                <a:solidFill>
                  <a:schemeClr val="tx1"/>
                </a:solidFill>
                <a:latin typeface="Constantia" panose="02030602050306030303" pitchFamily="18" charset="0"/>
              </a:rPr>
            </a:br>
            <a:r>
              <a:rPr lang="en-US" sz="1400" i="1" dirty="0">
                <a:solidFill>
                  <a:schemeClr val="tx1"/>
                </a:solidFill>
                <a:latin typeface="Constantia" panose="02030602050306030303" pitchFamily="18" charset="0"/>
              </a:rPr>
              <a:t>she is canonised. </a:t>
            </a:r>
            <a:endParaRPr lang="en-NZ" sz="1400" i="1" dirty="0">
              <a:solidFill>
                <a:schemeClr val="tx1"/>
              </a:solidFill>
              <a:latin typeface="Constantia" panose="02030602050306030303" pitchFamily="18" charset="0"/>
            </a:endParaRPr>
          </a:p>
        </p:txBody>
      </p:sp>
      <p:sp>
        <p:nvSpPr>
          <p:cNvPr id="24" name="Action Button: Up">
            <a:hlinkClick r:id="rId3" action="ppaction://hlinksldjump" highlightClick="1"/>
          </p:cNvPr>
          <p:cNvSpPr/>
          <p:nvPr/>
        </p:nvSpPr>
        <p:spPr>
          <a:xfrm rot="16200000">
            <a:off x="7092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Tool instructions"/>
          <p:cNvSpPr txBox="1"/>
          <p:nvPr/>
        </p:nvSpPr>
        <p:spPr>
          <a:xfrm>
            <a:off x="2373341" y="4912668"/>
            <a:ext cx="4397358"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More flip cards are on the previous slide. Click </a:t>
            </a:r>
            <a:r>
              <a:rPr lang="en-GB" sz="900" dirty="0">
                <a:latin typeface="Arial" pitchFamily="34" charset="0"/>
                <a:ea typeface="Segoe UI" pitchFamily="34" charset="0"/>
                <a:cs typeface="Arial" pitchFamily="34" charset="0"/>
              </a:rPr>
              <a:t>the up arrow to return to the lesson</a:t>
            </a:r>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647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Line 2"/>
          <p:cNvSpPr txBox="1"/>
          <p:nvPr/>
        </p:nvSpPr>
        <p:spPr>
          <a:xfrm>
            <a:off x="859997" y="3108906"/>
            <a:ext cx="7744315" cy="1200329"/>
          </a:xfrm>
          <a:prstGeom prst="rect">
            <a:avLst/>
          </a:prstGeom>
          <a:noFill/>
        </p:spPr>
        <p:txBody>
          <a:bodyPr wrap="square" rtlCol="0">
            <a:spAutoFit/>
          </a:bodyPr>
          <a:lstStyle/>
          <a:p>
            <a:pPr lvl="0"/>
            <a:r>
              <a:rPr lang="en-NZ" sz="2400" dirty="0">
                <a:latin typeface="Constantia" panose="02030602050306030303" pitchFamily="18" charset="0"/>
              </a:rPr>
              <a:t>explain the relationship between the saints in heaven and the people on earth continuing the journey as the pilgrim people </a:t>
            </a:r>
            <a:r>
              <a:rPr lang="en-NZ" sz="2400" dirty="0" smtClean="0">
                <a:latin typeface="Constantia" panose="02030602050306030303" pitchFamily="18" charset="0"/>
              </a:rPr>
              <a:t>of God </a:t>
            </a:r>
            <a:r>
              <a:rPr lang="en-NZ" sz="2400" dirty="0">
                <a:latin typeface="Constantia" panose="02030602050306030303" pitchFamily="18" charset="0"/>
              </a:rPr>
              <a:t>on </a:t>
            </a:r>
            <a:r>
              <a:rPr lang="en-NZ" sz="2400" dirty="0" smtClean="0">
                <a:latin typeface="Constantia" panose="02030602050306030303" pitchFamily="18" charset="0"/>
              </a:rPr>
              <a:t>earth</a:t>
            </a:r>
            <a:r>
              <a:rPr lang="en-NZ" sz="2400" dirty="0">
                <a:latin typeface="Constantia" panose="02030602050306030303" pitchFamily="18" charset="0"/>
              </a:rPr>
              <a:t> </a:t>
            </a:r>
          </a:p>
        </p:txBody>
      </p:sp>
      <p:sp>
        <p:nvSpPr>
          <p:cNvPr id="9" name="Textbox: Line 1"/>
          <p:cNvSpPr txBox="1"/>
          <p:nvPr/>
        </p:nvSpPr>
        <p:spPr>
          <a:xfrm>
            <a:off x="865802" y="2132012"/>
            <a:ext cx="7958884" cy="830997"/>
          </a:xfrm>
          <a:prstGeom prst="rect">
            <a:avLst/>
          </a:prstGeom>
          <a:noFill/>
        </p:spPr>
        <p:txBody>
          <a:bodyPr wrap="square" rtlCol="0">
            <a:spAutoFit/>
          </a:bodyPr>
          <a:lstStyle/>
          <a:p>
            <a:pPr lvl="0"/>
            <a:r>
              <a:rPr lang="en-NZ" sz="2400" dirty="0">
                <a:latin typeface="Constantia" panose="02030602050306030303" pitchFamily="18" charset="0"/>
              </a:rPr>
              <a:t>explain who the Church honours and celebrates </a:t>
            </a:r>
            <a:r>
              <a:rPr lang="en-NZ" sz="2400" dirty="0" smtClean="0">
                <a:latin typeface="Constantia" panose="02030602050306030303" pitchFamily="18" charset="0"/>
              </a:rPr>
              <a:t>on</a:t>
            </a:r>
            <a:br>
              <a:rPr lang="en-NZ" sz="2400" dirty="0" smtClean="0">
                <a:latin typeface="Constantia" panose="02030602050306030303" pitchFamily="18" charset="0"/>
              </a:rPr>
            </a:br>
            <a:r>
              <a:rPr lang="en-NZ" sz="2400" dirty="0" smtClean="0">
                <a:latin typeface="Constantia" panose="02030602050306030303" pitchFamily="18" charset="0"/>
              </a:rPr>
              <a:t>All </a:t>
            </a:r>
            <a:r>
              <a:rPr lang="en-NZ" sz="2400" dirty="0">
                <a:latin typeface="Constantia" panose="02030602050306030303" pitchFamily="18" charset="0"/>
              </a:rPr>
              <a:t>Saints Day</a:t>
            </a:r>
            <a:endParaRPr lang="en-NZ" dirty="0">
              <a:latin typeface="Constantia" panose="02030602050306030303" pitchFamily="18" charset="0"/>
            </a:endParaRPr>
          </a:p>
        </p:txBody>
      </p:sp>
      <p:sp>
        <p:nvSpPr>
          <p:cNvPr id="11" name="Shape: Border 2"/>
          <p:cNvSpPr/>
          <p:nvPr/>
        </p:nvSpPr>
        <p:spPr>
          <a:xfrm>
            <a:off x="867619" y="3108905"/>
            <a:ext cx="7964689" cy="1200330"/>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2" name="Shape: Border 1"/>
          <p:cNvSpPr/>
          <p:nvPr/>
        </p:nvSpPr>
        <p:spPr>
          <a:xfrm>
            <a:off x="859997" y="2132011"/>
            <a:ext cx="7964689" cy="830998"/>
          </a:xfrm>
          <a:prstGeom prst="rect">
            <a:avLst/>
          </a:prstGeom>
          <a:solidFill>
            <a:srgbClr val="33CC33">
              <a:alpha val="0"/>
            </a:srgbClr>
          </a:solidFill>
          <a:ln>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entury Gothic" panose="020B0502020202020204" pitchFamily="34" charset="0"/>
              <a:ea typeface="Arial" pitchFamily="34" charset="-128"/>
              <a:cs typeface="Arial" panose="020B0604020202020204" pitchFamily="34" charset="0"/>
            </a:endParaRPr>
          </a:p>
        </p:txBody>
      </p:sp>
      <p:sp>
        <p:nvSpPr>
          <p:cNvPr id="14" name="Shape: Number 2"/>
          <p:cNvSpPr txBox="1"/>
          <p:nvPr/>
        </p:nvSpPr>
        <p:spPr>
          <a:xfrm>
            <a:off x="395536" y="3084971"/>
            <a:ext cx="447558" cy="461665"/>
          </a:xfrm>
          <a:prstGeom prst="rect">
            <a:avLst/>
          </a:prstGeom>
          <a:noFill/>
        </p:spPr>
        <p:txBody>
          <a:bodyPr wrap="none" rtlCol="0">
            <a:spAutoFit/>
          </a:bodyPr>
          <a:lstStyle/>
          <a:p>
            <a:r>
              <a:rPr lang="en-US" sz="2400" dirty="0">
                <a:latin typeface="Constantia" panose="02030602050306030303" pitchFamily="18" charset="0"/>
              </a:rPr>
              <a:t>2)</a:t>
            </a:r>
            <a:endParaRPr lang="en-GB" sz="2400" dirty="0">
              <a:latin typeface="Constantia" panose="02030602050306030303" pitchFamily="18" charset="0"/>
            </a:endParaRPr>
          </a:p>
        </p:txBody>
      </p:sp>
      <p:sp>
        <p:nvSpPr>
          <p:cNvPr id="15" name="Shape: Number 1"/>
          <p:cNvSpPr txBox="1"/>
          <p:nvPr/>
        </p:nvSpPr>
        <p:spPr>
          <a:xfrm>
            <a:off x="395536" y="2135826"/>
            <a:ext cx="394660" cy="461665"/>
          </a:xfrm>
          <a:prstGeom prst="rect">
            <a:avLst/>
          </a:prstGeom>
          <a:noFill/>
        </p:spPr>
        <p:txBody>
          <a:bodyPr wrap="none" rtlCol="0">
            <a:spAutoFit/>
          </a:bodyPr>
          <a:lstStyle/>
          <a:p>
            <a:r>
              <a:rPr lang="en-US" sz="2400" dirty="0">
                <a:latin typeface="Constantia" panose="02030602050306030303" pitchFamily="18" charset="0"/>
              </a:rPr>
              <a:t>1)</a:t>
            </a:r>
            <a:endParaRPr lang="en-GB" sz="2400" dirty="0">
              <a:latin typeface="Constantia" panose="02030602050306030303" pitchFamily="18" charset="0"/>
            </a:endParaRPr>
          </a:p>
        </p:txBody>
      </p:sp>
      <p:sp>
        <p:nvSpPr>
          <p:cNvPr id="3" name="Subtile"/>
          <p:cNvSpPr txBox="1"/>
          <p:nvPr/>
        </p:nvSpPr>
        <p:spPr>
          <a:xfrm>
            <a:off x="429304" y="1525645"/>
            <a:ext cx="6315445" cy="523220"/>
          </a:xfrm>
          <a:prstGeom prst="rect">
            <a:avLst/>
          </a:prstGeom>
          <a:noFill/>
        </p:spPr>
        <p:txBody>
          <a:bodyPr wrap="square" rtlCol="0">
            <a:spAutoFit/>
          </a:bodyPr>
          <a:lstStyle/>
          <a:p>
            <a:r>
              <a:rPr lang="en-NZ" sz="2800" dirty="0">
                <a:latin typeface="Constantia" panose="02030602050306030303" pitchFamily="18" charset="0"/>
              </a:rPr>
              <a:t>The students will:</a:t>
            </a:r>
            <a:endParaRPr lang="en-GB" sz="2800" dirty="0">
              <a:latin typeface="Constantia" panose="02030602050306030303" pitchFamily="18" charset="0"/>
            </a:endParaRPr>
          </a:p>
        </p:txBody>
      </p:sp>
      <p:pic>
        <p:nvPicPr>
          <p:cNvPr id="20" name="Picture: Top right" descr="Image result for CATHOLIC sAINT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7170" y="138521"/>
            <a:ext cx="1374904" cy="907375"/>
          </a:xfrm>
          <a:prstGeom prst="rect">
            <a:avLst/>
          </a:prstGeom>
          <a:noFill/>
          <a:ln>
            <a:noFill/>
          </a:ln>
        </p:spPr>
      </p:pic>
      <p:sp>
        <p:nvSpPr>
          <p:cNvPr id="2" name="Title"/>
          <p:cNvSpPr>
            <a:spLocks noGrp="1"/>
          </p:cNvSpPr>
          <p:nvPr>
            <p:ph type="ctrTitle"/>
          </p:nvPr>
        </p:nvSpPr>
        <p:spPr>
          <a:xfrm>
            <a:off x="0" y="167780"/>
            <a:ext cx="9144000" cy="900000"/>
          </a:xfrm>
        </p:spPr>
        <p:txBody>
          <a:bodyPr>
            <a:normAutofit/>
          </a:bodyPr>
          <a:lstStyle/>
          <a:p>
            <a:r>
              <a:rPr lang="en-NZ" sz="4800" b="1" dirty="0">
                <a:ln w="10160">
                  <a:noFill/>
                  <a:prstDash val="solid"/>
                </a:ln>
                <a:solidFill>
                  <a:schemeClr val="tx2">
                    <a:lumMod val="50000"/>
                  </a:schemeClr>
                </a:solidFill>
                <a:latin typeface="Papyrus" panose="03070502060502030205" pitchFamily="66" charset="0"/>
                <a:cs typeface="Arial" panose="020B0604020202020204" pitchFamily="34" charset="0"/>
              </a:rPr>
              <a:t>Learning Intentions</a:t>
            </a:r>
            <a:endParaRPr lang="en-GB" sz="48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37289" y="4912668"/>
            <a:ext cx="1869423" cy="2308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borders to reveal text</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13930598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4D4D4D"/>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extBox: date"/>
          <p:cNvSpPr txBox="1"/>
          <p:nvPr/>
        </p:nvSpPr>
        <p:spPr>
          <a:xfrm>
            <a:off x="4860584" y="4588867"/>
            <a:ext cx="1382110"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Date: 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19" name="TextBox: name"/>
          <p:cNvSpPr txBox="1"/>
          <p:nvPr/>
        </p:nvSpPr>
        <p:spPr>
          <a:xfrm>
            <a:off x="2818017" y="4588867"/>
            <a:ext cx="1992853" cy="276999"/>
          </a:xfrm>
          <a:prstGeom prst="rect">
            <a:avLst/>
          </a:prstGeom>
          <a:noFill/>
        </p:spPr>
        <p:txBody>
          <a:bodyPr wrap="none" rtlCol="0">
            <a:spAutoFit/>
          </a:bodyPr>
          <a:lstStyle/>
          <a:p>
            <a:r>
              <a:rPr lang="en-NZ" sz="1200" dirty="0" smtClean="0">
                <a:latin typeface="Arial" panose="020B0604020202020204" pitchFamily="34" charset="0"/>
                <a:ea typeface="Arial" pitchFamily="34" charset="-128"/>
                <a:cs typeface="Arial" panose="020B0604020202020204" pitchFamily="34" charset="0"/>
              </a:rPr>
              <a:t>Name: _______________</a:t>
            </a:r>
            <a:endParaRPr lang="en-GB" sz="1200" dirty="0">
              <a:latin typeface="Arial" panose="020B0604020202020204" pitchFamily="34" charset="0"/>
              <a:ea typeface="Arial" pitchFamily="34" charset="-128"/>
              <a:cs typeface="Arial" panose="020B0604020202020204" pitchFamily="34" charset="0"/>
            </a:endParaRPr>
          </a:p>
        </p:txBody>
      </p:sp>
      <p:sp>
        <p:nvSpPr>
          <p:cNvPr id="8" name="Label: Left"/>
          <p:cNvSpPr/>
          <p:nvPr/>
        </p:nvSpPr>
        <p:spPr>
          <a:xfrm>
            <a:off x="132067" y="1174578"/>
            <a:ext cx="3461626" cy="3691288"/>
          </a:xfrm>
          <a:prstGeom prst="rect">
            <a:avLst/>
          </a:prstGeom>
          <a:noFill/>
        </p:spPr>
        <p:txBody>
          <a:bodyPr wrap="none" lIns="91440" tIns="45720" rIns="91440" bIns="45720">
            <a:prstTxWarp prst="textArchUp">
              <a:avLst>
                <a:gd name="adj" fmla="val 10889181"/>
              </a:avLst>
            </a:prstTxWarp>
            <a:spAutoFit/>
          </a:bodyPr>
          <a:lstStyle/>
          <a:p>
            <a:pPr algn="ctr"/>
            <a:r>
              <a:rPr lang="en-NZ" sz="1600" b="1" dirty="0">
                <a:latin typeface="Constantia" panose="02030602050306030303" pitchFamily="18" charset="0"/>
              </a:rPr>
              <a:t>saints living on earth</a:t>
            </a:r>
            <a:endParaRPr lang="en-US" sz="1600" b="0" cap="none" spc="0" dirty="0">
              <a:ln w="0"/>
              <a:solidFill>
                <a:schemeClr val="tx1"/>
              </a:solidFill>
              <a:effectLst>
                <a:outerShdw blurRad="38100" dist="19050" dir="2700000" algn="tl" rotWithShape="0">
                  <a:schemeClr val="dk1">
                    <a:alpha val="40000"/>
                  </a:schemeClr>
                </a:outerShdw>
              </a:effectLst>
              <a:latin typeface="Constantia" panose="02030602050306030303" pitchFamily="18" charset="0"/>
            </a:endParaRPr>
          </a:p>
        </p:txBody>
      </p:sp>
      <p:sp>
        <p:nvSpPr>
          <p:cNvPr id="24" name="Label: Middel"/>
          <p:cNvSpPr/>
          <p:nvPr/>
        </p:nvSpPr>
        <p:spPr>
          <a:xfrm>
            <a:off x="2636846" y="1152277"/>
            <a:ext cx="3846252" cy="3691876"/>
          </a:xfrm>
          <a:prstGeom prst="rect">
            <a:avLst/>
          </a:prstGeom>
          <a:noFill/>
        </p:spPr>
        <p:txBody>
          <a:bodyPr wrap="none" lIns="91440" tIns="45720" rIns="91440" bIns="45720">
            <a:prstTxWarp prst="textArchUp">
              <a:avLst>
                <a:gd name="adj" fmla="val 10853228"/>
              </a:avLst>
            </a:prstTxWarp>
            <a:spAutoFit/>
            <a:scene3d>
              <a:camera prst="orthographicFront">
                <a:rot lat="0" lon="0" rev="0"/>
              </a:camera>
              <a:lightRig rig="threePt" dir="t"/>
            </a:scene3d>
          </a:bodyPr>
          <a:lstStyle/>
          <a:p>
            <a:pPr algn="ctr"/>
            <a:r>
              <a:rPr lang="en-NZ" sz="1600" b="1" dirty="0" smtClean="0">
                <a:latin typeface="Constantia" panose="02030602050306030303" pitchFamily="18" charset="0"/>
              </a:rPr>
              <a:t>people preparing to be Saints</a:t>
            </a:r>
            <a:endParaRPr lang="en-US" sz="1600" b="0" cap="none" spc="0" dirty="0">
              <a:ln w="0"/>
              <a:solidFill>
                <a:schemeClr val="tx1"/>
              </a:solidFill>
              <a:effectLst>
                <a:outerShdw blurRad="38100" dist="19050" dir="2700000" algn="tl" rotWithShape="0">
                  <a:schemeClr val="dk1">
                    <a:alpha val="40000"/>
                  </a:schemeClr>
                </a:outerShdw>
              </a:effectLst>
              <a:latin typeface="Constantia" panose="02030602050306030303" pitchFamily="18" charset="0"/>
            </a:endParaRPr>
          </a:p>
        </p:txBody>
      </p:sp>
      <p:sp>
        <p:nvSpPr>
          <p:cNvPr id="25" name="Label: Right"/>
          <p:cNvSpPr/>
          <p:nvPr/>
        </p:nvSpPr>
        <p:spPr>
          <a:xfrm rot="1051970">
            <a:off x="5553309" y="1151975"/>
            <a:ext cx="3222702" cy="3445714"/>
          </a:xfrm>
          <a:prstGeom prst="rect">
            <a:avLst/>
          </a:prstGeom>
          <a:noFill/>
        </p:spPr>
        <p:txBody>
          <a:bodyPr wrap="none" lIns="91440" tIns="45720" rIns="91440" bIns="45720">
            <a:prstTxWarp prst="textArchUp">
              <a:avLst>
                <a:gd name="adj" fmla="val 10757654"/>
              </a:avLst>
            </a:prstTxWarp>
            <a:spAutoFit/>
          </a:bodyPr>
          <a:lstStyle/>
          <a:p>
            <a:pPr algn="ctr"/>
            <a:r>
              <a:rPr lang="en-NZ" sz="1600" b="1" dirty="0">
                <a:latin typeface="Constantia" panose="02030602050306030303" pitchFamily="18" charset="0"/>
              </a:rPr>
              <a:t>SAINTS in heaven with GOD forever</a:t>
            </a:r>
            <a:endParaRPr lang="en-US" sz="1600" b="0" cap="none" spc="0" dirty="0">
              <a:ln w="0"/>
              <a:solidFill>
                <a:schemeClr val="tx1"/>
              </a:solidFill>
              <a:effectLst>
                <a:outerShdw blurRad="38100" dist="19050" dir="2700000" algn="tl" rotWithShape="0">
                  <a:schemeClr val="dk1">
                    <a:alpha val="40000"/>
                  </a:schemeClr>
                </a:outerShdw>
              </a:effectLst>
              <a:latin typeface="Constantia" panose="02030602050306030303" pitchFamily="18" charset="0"/>
            </a:endParaRPr>
          </a:p>
        </p:txBody>
      </p:sp>
      <p:sp>
        <p:nvSpPr>
          <p:cNvPr id="12" name="Shape: Oval 3"/>
          <p:cNvSpPr/>
          <p:nvPr/>
        </p:nvSpPr>
        <p:spPr>
          <a:xfrm>
            <a:off x="5481646" y="961656"/>
            <a:ext cx="3461627" cy="34677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hape: Oval 2"/>
          <p:cNvSpPr/>
          <p:nvPr/>
        </p:nvSpPr>
        <p:spPr>
          <a:xfrm>
            <a:off x="2625694" y="973860"/>
            <a:ext cx="3846252" cy="34677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hape: Oval 1"/>
          <p:cNvSpPr/>
          <p:nvPr/>
        </p:nvSpPr>
        <p:spPr>
          <a:xfrm>
            <a:off x="120915" y="961656"/>
            <a:ext cx="3461627" cy="34677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hape: Title line"/>
          <p:cNvCxnSpPr/>
          <p:nvPr/>
        </p:nvCxnSpPr>
        <p:spPr>
          <a:xfrm>
            <a:off x="987425" y="720000"/>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4" name="Title"/>
          <p:cNvSpPr txBox="1"/>
          <p:nvPr/>
        </p:nvSpPr>
        <p:spPr>
          <a:xfrm>
            <a:off x="987425" y="76395"/>
            <a:ext cx="7180263" cy="646331"/>
          </a:xfrm>
          <a:prstGeom prst="rect">
            <a:avLst/>
          </a:prstGeom>
          <a:noFill/>
        </p:spPr>
        <p:txBody>
          <a:bodyPr wrap="square" rtlCol="0">
            <a:spAutoFit/>
          </a:bodyPr>
          <a:lstStyle/>
          <a:p>
            <a:pPr algn="ctr"/>
            <a:r>
              <a:rPr lang="en-NZ" b="1" dirty="0">
                <a:latin typeface="Constantia" panose="02030602050306030303" pitchFamily="18" charset="0"/>
              </a:rPr>
              <a:t>AT EVERY STAGE OF OUR JOURNEY TO GOD WE TRAVEL </a:t>
            </a:r>
            <a:r>
              <a:rPr lang="en-NZ" b="1" dirty="0" smtClean="0">
                <a:latin typeface="Constantia" panose="02030602050306030303" pitchFamily="18" charset="0"/>
              </a:rPr>
              <a:t>WITH</a:t>
            </a:r>
            <a:br>
              <a:rPr lang="en-NZ" b="1" dirty="0" smtClean="0">
                <a:latin typeface="Constantia" panose="02030602050306030303" pitchFamily="18" charset="0"/>
              </a:rPr>
            </a:br>
            <a:r>
              <a:rPr lang="en-NZ" b="1" dirty="0" smtClean="0">
                <a:latin typeface="Constantia" panose="02030602050306030303" pitchFamily="18" charset="0"/>
              </a:rPr>
              <a:t>OUR </a:t>
            </a:r>
            <a:r>
              <a:rPr lang="en-NZ" b="1" dirty="0">
                <a:latin typeface="Constantia" panose="02030602050306030303" pitchFamily="18" charset="0"/>
              </a:rPr>
              <a:t>FRIENDS IN THE COMMUNION OF </a:t>
            </a:r>
            <a:r>
              <a:rPr lang="en-NZ" b="1" dirty="0" smtClean="0">
                <a:latin typeface="Constantia" panose="02030602050306030303" pitchFamily="18" charset="0"/>
              </a:rPr>
              <a:t>SAINTS</a:t>
            </a:r>
            <a:endParaRPr lang="en-NZ" dirty="0">
              <a:latin typeface="Constantia" panose="02030602050306030303" pitchFamily="18" charset="0"/>
            </a:endParaRPr>
          </a:p>
        </p:txBody>
      </p:sp>
      <p:sp>
        <p:nvSpPr>
          <p:cNvPr id="2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3354373" y="4912668"/>
            <a:ext cx="2435283" cy="230832"/>
          </a:xfrm>
          <a:prstGeom prst="rect">
            <a:avLst/>
          </a:prstGeom>
          <a:noFill/>
        </p:spPr>
        <p:txBody>
          <a:bodyPr wrap="none" rtlCol="0">
            <a:spAutoFit/>
          </a:bodyPr>
          <a:lstStyle/>
          <a:p>
            <a:pPr algn="ctr"/>
            <a:r>
              <a:rPr lang="en-GB" sz="900" b="1" dirty="0" smtClean="0">
                <a:latin typeface="Constantia" panose="02030602050306030303" pitchFamily="18" charset="0"/>
                <a:ea typeface="Segoe UI" pitchFamily="34" charset="0"/>
                <a:cs typeface="Arial" panose="020B0604020202020204" pitchFamily="34" charset="0"/>
              </a:rPr>
              <a:t>Click the up arrow to return to the lesson</a:t>
            </a:r>
            <a:endParaRPr lang="en-GB" sz="900" b="1" dirty="0">
              <a:latin typeface="Constantia" panose="02030602050306030303" pitchFamily="18" charset="0"/>
              <a:ea typeface="Segoe UI" pitchFamily="34" charset="0"/>
              <a:cs typeface="Arial" panose="020B0604020202020204" pitchFamily="34" charset="0"/>
            </a:endParaRP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Tree>
    <p:extLst>
      <p:ext uri="{BB962C8B-B14F-4D97-AF65-F5344CB8AC3E}">
        <p14:creationId xmlns:p14="http://schemas.microsoft.com/office/powerpoint/2010/main" val="2222059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 name="Rectangle: 6th Answer"/>
          <p:cNvSpPr/>
          <p:nvPr/>
        </p:nvSpPr>
        <p:spPr>
          <a:xfrm>
            <a:off x="4639873" y="3768772"/>
            <a:ext cx="4356000" cy="82667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Rectangle: 5th Answer"/>
          <p:cNvSpPr/>
          <p:nvPr/>
        </p:nvSpPr>
        <p:spPr>
          <a:xfrm>
            <a:off x="200587" y="3757844"/>
            <a:ext cx="4356000" cy="826674"/>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5" name="Rectangle: 4th Answer"/>
          <p:cNvSpPr/>
          <p:nvPr/>
        </p:nvSpPr>
        <p:spPr>
          <a:xfrm>
            <a:off x="200588" y="3139695"/>
            <a:ext cx="8795285"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3rd Answer"/>
          <p:cNvSpPr/>
          <p:nvPr/>
        </p:nvSpPr>
        <p:spPr>
          <a:xfrm>
            <a:off x="200588" y="2521546"/>
            <a:ext cx="8795287"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2nd Answer"/>
          <p:cNvSpPr/>
          <p:nvPr/>
        </p:nvSpPr>
        <p:spPr>
          <a:xfrm>
            <a:off x="200588" y="1903397"/>
            <a:ext cx="8795285"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8795285" cy="576000"/>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Textbox: Line 6"/>
          <p:cNvSpPr txBox="1"/>
          <p:nvPr/>
        </p:nvSpPr>
        <p:spPr>
          <a:xfrm>
            <a:off x="4621894" y="3764705"/>
            <a:ext cx="4314941" cy="200055"/>
          </a:xfrm>
          <a:prstGeom prst="rect">
            <a:avLst/>
          </a:prstGeom>
          <a:noFill/>
        </p:spPr>
        <p:txBody>
          <a:bodyPr wrap="square" rtlCol="0">
            <a:spAutoFit/>
          </a:bodyPr>
          <a:lstStyle/>
          <a:p>
            <a:pPr lvl="0"/>
            <a:r>
              <a:rPr lang="en-NZ" sz="700" dirty="0" smtClean="0">
                <a:latin typeface="Constantia" panose="02030602050306030303" pitchFamily="18" charset="0"/>
              </a:rPr>
              <a:t>6. Questions </a:t>
            </a:r>
            <a:r>
              <a:rPr lang="en-NZ" sz="700" dirty="0">
                <a:latin typeface="Constantia" panose="02030602050306030303" pitchFamily="18" charset="0"/>
              </a:rPr>
              <a:t>I would like to ask about the topics in this resource are …</a:t>
            </a:r>
          </a:p>
        </p:txBody>
      </p:sp>
      <p:sp>
        <p:nvSpPr>
          <p:cNvPr id="25" name="Textbox: Line 5"/>
          <p:cNvSpPr txBox="1"/>
          <p:nvPr/>
        </p:nvSpPr>
        <p:spPr>
          <a:xfrm>
            <a:off x="145882" y="3725889"/>
            <a:ext cx="4314941" cy="200055"/>
          </a:xfrm>
          <a:prstGeom prst="rect">
            <a:avLst/>
          </a:prstGeom>
          <a:noFill/>
        </p:spPr>
        <p:txBody>
          <a:bodyPr wrap="square" rtlCol="0">
            <a:spAutoFit/>
          </a:bodyPr>
          <a:lstStyle/>
          <a:p>
            <a:r>
              <a:rPr lang="en-NZ" sz="700" dirty="0" smtClean="0">
                <a:latin typeface="Constantia" panose="02030602050306030303" pitchFamily="18" charset="0"/>
              </a:rPr>
              <a:t>5. Which </a:t>
            </a:r>
            <a:r>
              <a:rPr lang="en-NZ" sz="700" dirty="0">
                <a:latin typeface="Constantia" panose="02030602050306030303" pitchFamily="18" charset="0"/>
              </a:rPr>
              <a:t>activity do you think helped you to learn best in this resource</a:t>
            </a:r>
            <a:r>
              <a:rPr lang="en-NZ" sz="700" dirty="0" smtClean="0">
                <a:latin typeface="Constantia" panose="02030602050306030303" pitchFamily="18" charset="0"/>
              </a:rPr>
              <a:t>?</a:t>
            </a:r>
            <a:endParaRPr lang="en-NZ" sz="700" dirty="0">
              <a:latin typeface="Constantia" panose="02030602050306030303" pitchFamily="18" charset="0"/>
            </a:endParaRPr>
          </a:p>
        </p:txBody>
      </p:sp>
      <p:sp>
        <p:nvSpPr>
          <p:cNvPr id="41" name="Textbox: Line 4"/>
          <p:cNvSpPr txBox="1"/>
          <p:nvPr/>
        </p:nvSpPr>
        <p:spPr>
          <a:xfrm>
            <a:off x="139828" y="3107438"/>
            <a:ext cx="4314941" cy="200055"/>
          </a:xfrm>
          <a:prstGeom prst="rect">
            <a:avLst/>
          </a:prstGeom>
          <a:noFill/>
        </p:spPr>
        <p:txBody>
          <a:bodyPr wrap="square" rtlCol="0">
            <a:spAutoFit/>
          </a:bodyPr>
          <a:lstStyle/>
          <a:p>
            <a:pPr marL="88900" indent="-88900">
              <a:buFont typeface="+mj-lt"/>
              <a:buAutoNum type="arabicPeriod" startAt="4"/>
            </a:pPr>
            <a:r>
              <a:rPr lang="en-US" sz="700" dirty="0">
                <a:latin typeface="Constantia" panose="02030602050306030303" pitchFamily="18" charset="0"/>
              </a:rPr>
              <a:t>Write 3 reasons why the Saints are important to people who are still </a:t>
            </a:r>
            <a:r>
              <a:rPr lang="en-US" sz="700" dirty="0" smtClean="0">
                <a:latin typeface="Constantia" panose="02030602050306030303" pitchFamily="18" charset="0"/>
              </a:rPr>
              <a:t>on their </a:t>
            </a:r>
            <a:r>
              <a:rPr lang="en-US" sz="700" dirty="0">
                <a:latin typeface="Constantia" panose="02030602050306030303" pitchFamily="18" charset="0"/>
              </a:rPr>
              <a:t>life journey. (Slide 8)</a:t>
            </a:r>
          </a:p>
        </p:txBody>
      </p:sp>
      <p:sp>
        <p:nvSpPr>
          <p:cNvPr id="42" name="Textbox: Line 3"/>
          <p:cNvSpPr txBox="1"/>
          <p:nvPr/>
        </p:nvSpPr>
        <p:spPr>
          <a:xfrm>
            <a:off x="139828" y="2497240"/>
            <a:ext cx="8856045" cy="200055"/>
          </a:xfrm>
          <a:prstGeom prst="rect">
            <a:avLst/>
          </a:prstGeom>
          <a:noFill/>
        </p:spPr>
        <p:txBody>
          <a:bodyPr wrap="square" rtlCol="0">
            <a:spAutoFit/>
          </a:bodyPr>
          <a:lstStyle/>
          <a:p>
            <a:pPr lvl="0"/>
            <a:r>
              <a:rPr lang="en-NZ" sz="700" dirty="0" smtClean="0">
                <a:latin typeface="Constantia" panose="02030602050306030303" pitchFamily="18" charset="0"/>
              </a:rPr>
              <a:t>3. </a:t>
            </a:r>
            <a:r>
              <a:rPr lang="en-US" sz="700" dirty="0">
                <a:latin typeface="Constantia" panose="02030602050306030303" pitchFamily="18" charset="0"/>
              </a:rPr>
              <a:t>Explain who is in the Communion of Saints and how the three groups who are part of it relate to each other. (Slides 7 &amp; 9)</a:t>
            </a:r>
          </a:p>
        </p:txBody>
      </p:sp>
      <p:sp>
        <p:nvSpPr>
          <p:cNvPr id="44" name="Textbox: Line 2"/>
          <p:cNvSpPr txBox="1"/>
          <p:nvPr/>
        </p:nvSpPr>
        <p:spPr>
          <a:xfrm>
            <a:off x="139829" y="1874474"/>
            <a:ext cx="8856044" cy="200055"/>
          </a:xfrm>
          <a:prstGeom prst="rect">
            <a:avLst/>
          </a:prstGeom>
          <a:noFill/>
        </p:spPr>
        <p:txBody>
          <a:bodyPr wrap="square" rtlCol="0">
            <a:spAutoFit/>
          </a:bodyPr>
          <a:lstStyle/>
          <a:p>
            <a:pPr lvl="0"/>
            <a:r>
              <a:rPr lang="en-NZ" sz="700" dirty="0" smtClean="0">
                <a:latin typeface="Constantia" panose="02030602050306030303" pitchFamily="18" charset="0"/>
              </a:rPr>
              <a:t>2. </a:t>
            </a:r>
            <a:r>
              <a:rPr lang="en-US" sz="700" dirty="0">
                <a:latin typeface="Constantia" panose="02030602050306030303" pitchFamily="18" charset="0"/>
              </a:rPr>
              <a:t>Make a flow chart to illustrate the three steps to Sainthood and identify 2 new learnings about the history of canonisation you found interesting. (Slide 5)</a:t>
            </a:r>
          </a:p>
        </p:txBody>
      </p:sp>
      <p:sp>
        <p:nvSpPr>
          <p:cNvPr id="46" name="Textbox: Line 1"/>
          <p:cNvSpPr txBox="1"/>
          <p:nvPr/>
        </p:nvSpPr>
        <p:spPr>
          <a:xfrm>
            <a:off x="139828" y="1249441"/>
            <a:ext cx="8877247" cy="200055"/>
          </a:xfrm>
          <a:prstGeom prst="rect">
            <a:avLst/>
          </a:prstGeom>
          <a:noFill/>
        </p:spPr>
        <p:txBody>
          <a:bodyPr wrap="square" rtlCol="0">
            <a:spAutoFit/>
          </a:bodyPr>
          <a:lstStyle/>
          <a:p>
            <a:pPr marL="88900" lvl="0" indent="-88900">
              <a:buFont typeface="+mj-lt"/>
              <a:buAutoNum type="arabicPeriod"/>
            </a:pPr>
            <a:r>
              <a:rPr lang="en-US" sz="700" dirty="0">
                <a:latin typeface="Constantia" panose="02030602050306030303" pitchFamily="18" charset="0"/>
              </a:rPr>
              <a:t>Write a paragraph about </a:t>
            </a:r>
            <a:r>
              <a:rPr lang="en-US" sz="700" dirty="0" smtClean="0">
                <a:latin typeface="Constantia" panose="02030602050306030303" pitchFamily="18" charset="0"/>
              </a:rPr>
              <a:t>who </a:t>
            </a:r>
            <a:r>
              <a:rPr lang="en-US" sz="700" dirty="0">
                <a:latin typeface="Constantia" panose="02030602050306030303" pitchFamily="18" charset="0"/>
              </a:rPr>
              <a:t>the Saints are and how the </a:t>
            </a:r>
            <a:r>
              <a:rPr lang="en-US" sz="700" dirty="0" smtClean="0">
                <a:latin typeface="Constantia" panose="02030602050306030303" pitchFamily="18" charset="0"/>
              </a:rPr>
              <a:t>Church </a:t>
            </a:r>
            <a:r>
              <a:rPr lang="en-US" sz="700" dirty="0" err="1" smtClean="0">
                <a:latin typeface="Constantia" panose="02030602050306030303" pitchFamily="18" charset="0"/>
              </a:rPr>
              <a:t>honours</a:t>
            </a:r>
            <a:r>
              <a:rPr lang="en-US" sz="700" dirty="0" smtClean="0">
                <a:latin typeface="Constantia" panose="02030602050306030303" pitchFamily="18" charset="0"/>
              </a:rPr>
              <a:t> </a:t>
            </a:r>
            <a:r>
              <a:rPr lang="en-US" sz="700" dirty="0">
                <a:latin typeface="Constantia" panose="02030602050306030303" pitchFamily="18" charset="0"/>
              </a:rPr>
              <a:t>them. (Slides 4, 5 &amp; 6)</a:t>
            </a:r>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b="1" dirty="0">
                <a:ln w="10160">
                  <a:noFill/>
                  <a:prstDash val="solid"/>
                </a:ln>
                <a:latin typeface="Papyrus" panose="03070502060502030205" pitchFamily="66" charset="0"/>
                <a:cs typeface="Arial" panose="020B0604020202020204" pitchFamily="34" charset="0"/>
              </a:rPr>
              <a:t>Check up</a:t>
            </a:r>
            <a:endParaRPr lang="en-GB" sz="4000" b="1" dirty="0">
              <a:ln w="10160">
                <a:noFill/>
                <a:prstDash val="solid"/>
              </a:ln>
              <a:latin typeface="Pristina" panose="03060402040406080204" pitchFamily="66" charset="0"/>
              <a:ea typeface="Verdana" panose="020B0604030504040204" pitchFamily="34" charset="0"/>
              <a:cs typeface="Verdana" panose="020B060403050404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20" name="Action Button: Up">
            <a:hlinkClick r:id="rId3" action="ppaction://hlinksldjump" highlightClick="1"/>
          </p:cNvPr>
          <p:cNvSpPr/>
          <p:nvPr/>
        </p:nvSpPr>
        <p:spPr>
          <a:xfrm rot="16200000">
            <a:off x="7632808"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Tool instructions"/>
          <p:cNvSpPr txBox="1"/>
          <p:nvPr/>
        </p:nvSpPr>
        <p:spPr>
          <a:xfrm>
            <a:off x="3604445" y="4912668"/>
            <a:ext cx="1935146" cy="200055"/>
          </a:xfrm>
          <a:prstGeom prst="rect">
            <a:avLst/>
          </a:prstGeom>
          <a:noFill/>
        </p:spPr>
        <p:txBody>
          <a:bodyPr wrap="none" rtlCol="0">
            <a:spAutoFit/>
          </a:bodyPr>
          <a:lstStyle/>
          <a:p>
            <a:pPr algn="ctr"/>
            <a:r>
              <a:rPr lang="en-GB" sz="700" b="1" dirty="0" smtClean="0">
                <a:latin typeface="Constantia" panose="02030602050306030303" pitchFamily="18" charset="0"/>
                <a:ea typeface="Segoe UI" pitchFamily="34" charset="0"/>
                <a:cs typeface="Arial" pitchFamily="34" charset="0"/>
              </a:rPr>
              <a:t>Click the up arrow to return to the lesson</a:t>
            </a:r>
            <a:endParaRPr lang="en-GB" sz="700" b="1" dirty="0">
              <a:latin typeface="Constantia" panose="02030602050306030303" pitchFamily="18" charset="0"/>
              <a:ea typeface="Segoe UI" pitchFamily="34" charset="0"/>
              <a:cs typeface="Arial" pitchFamily="34" charset="0"/>
            </a:endParaRPr>
          </a:p>
        </p:txBody>
      </p:sp>
      <p:pic>
        <p:nvPicPr>
          <p:cNvPr id="24" name="Picture 23" descr="Image result for CATHOLIC sAINTS"/>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47170" y="138521"/>
            <a:ext cx="1374904" cy="907375"/>
          </a:xfrm>
          <a:prstGeom prst="rect">
            <a:avLst/>
          </a:prstGeom>
          <a:noFill/>
          <a:ln>
            <a:noFill/>
          </a:ln>
        </p:spPr>
      </p:pic>
    </p:spTree>
    <p:extLst>
      <p:ext uri="{BB962C8B-B14F-4D97-AF65-F5344CB8AC3E}">
        <p14:creationId xmlns:p14="http://schemas.microsoft.com/office/powerpoint/2010/main" val="993250637"/>
      </p:ext>
    </p:extLst>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6" name="Picture" descr="Related image"/>
          <p:cNvPicPr/>
          <p:nvPr/>
        </p:nvPicPr>
        <p:blipFill>
          <a:blip r:embed="rId4">
            <a:extLst>
              <a:ext uri="{28A0092B-C50C-407E-A947-70E740481C1C}">
                <a14:useLocalDpi xmlns:a14="http://schemas.microsoft.com/office/drawing/2010/main" val="0"/>
              </a:ext>
            </a:extLst>
          </a:blip>
          <a:srcRect/>
          <a:stretch>
            <a:fillRect/>
          </a:stretch>
        </p:blipFill>
        <p:spPr bwMode="auto">
          <a:xfrm>
            <a:off x="1970203" y="983861"/>
            <a:ext cx="5281181" cy="3964245"/>
          </a:xfrm>
          <a:prstGeom prst="rect">
            <a:avLst/>
          </a:prstGeom>
          <a:noFill/>
          <a:ln>
            <a:noFill/>
          </a:ln>
        </p:spPr>
      </p:pic>
      <p:sp>
        <p:nvSpPr>
          <p:cNvPr id="2" name="Title"/>
          <p:cNvSpPr>
            <a:spLocks noGrp="1"/>
          </p:cNvSpPr>
          <p:nvPr>
            <p:ph type="ctrTitle"/>
          </p:nvPr>
        </p:nvSpPr>
        <p:spPr>
          <a:xfrm>
            <a:off x="0" y="167780"/>
            <a:ext cx="9144000" cy="900000"/>
          </a:xfrm>
        </p:spPr>
        <p:txBody>
          <a:bodyPr>
            <a:normAutofit/>
          </a:bodyPr>
          <a:lstStyle/>
          <a:p>
            <a:r>
              <a:rPr lang="en-US" sz="4000" b="1" dirty="0">
                <a:ln w="10160">
                  <a:noFill/>
                  <a:prstDash val="solid"/>
                </a:ln>
                <a:solidFill>
                  <a:schemeClr val="tx2">
                    <a:lumMod val="50000"/>
                  </a:schemeClr>
                </a:solidFill>
                <a:latin typeface="Papyrus" panose="03070502060502030205" pitchFamily="66" charset="0"/>
                <a:cs typeface="Arial" panose="020B0604020202020204" pitchFamily="34" charset="0"/>
              </a:rPr>
              <a:t>Saints – what do you know about them?</a:t>
            </a:r>
            <a:endParaRPr lang="en-GB" sz="40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235293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4" name="Picture"/>
          <p:cNvPicPr>
            <a:picLocks noChangeAspect="1"/>
          </p:cNvPicPr>
          <p:nvPr/>
        </p:nvPicPr>
        <p:blipFill>
          <a:blip r:embed="rId4"/>
          <a:stretch>
            <a:fillRect/>
          </a:stretch>
        </p:blipFill>
        <p:spPr>
          <a:xfrm>
            <a:off x="7153972" y="2338326"/>
            <a:ext cx="757189" cy="1174191"/>
          </a:xfrm>
          <a:prstGeom prst="rect">
            <a:avLst/>
          </a:prstGeom>
        </p:spPr>
      </p:pic>
      <p:pic>
        <p:nvPicPr>
          <p:cNvPr id="33" name="Picture - Card 1"/>
          <p:cNvPicPr>
            <a:picLocks noChangeAspect="1"/>
          </p:cNvPicPr>
          <p:nvPr/>
        </p:nvPicPr>
        <p:blipFill>
          <a:blip r:embed="rId4"/>
          <a:stretch>
            <a:fillRect/>
          </a:stretch>
        </p:blipFill>
        <p:spPr>
          <a:xfrm>
            <a:off x="7090873" y="2240476"/>
            <a:ext cx="883387" cy="1369890"/>
          </a:xfrm>
          <a:prstGeom prst="rect">
            <a:avLst/>
          </a:prstGeom>
        </p:spPr>
      </p:pic>
      <p:pic>
        <p:nvPicPr>
          <p:cNvPr id="32" name="Picture - Card 2"/>
          <p:cNvPicPr>
            <a:picLocks noChangeAspect="1"/>
          </p:cNvPicPr>
          <p:nvPr/>
        </p:nvPicPr>
        <p:blipFill>
          <a:blip r:embed="rId4"/>
          <a:stretch>
            <a:fillRect/>
          </a:stretch>
        </p:blipFill>
        <p:spPr>
          <a:xfrm>
            <a:off x="7027774" y="2142627"/>
            <a:ext cx="1009585" cy="1565588"/>
          </a:xfrm>
          <a:prstGeom prst="rect">
            <a:avLst/>
          </a:prstGeom>
        </p:spPr>
      </p:pic>
      <p:pic>
        <p:nvPicPr>
          <p:cNvPr id="31" name="Picture - Card 3"/>
          <p:cNvPicPr>
            <a:picLocks noChangeAspect="1"/>
          </p:cNvPicPr>
          <p:nvPr/>
        </p:nvPicPr>
        <p:blipFill>
          <a:blip r:embed="rId4"/>
          <a:stretch>
            <a:fillRect/>
          </a:stretch>
        </p:blipFill>
        <p:spPr>
          <a:xfrm>
            <a:off x="6964675" y="2044778"/>
            <a:ext cx="1135783" cy="1761287"/>
          </a:xfrm>
          <a:prstGeom prst="rect">
            <a:avLst/>
          </a:prstGeom>
        </p:spPr>
      </p:pic>
      <p:pic>
        <p:nvPicPr>
          <p:cNvPr id="30" name="Picture - Card 4"/>
          <p:cNvPicPr>
            <a:picLocks noChangeAspect="1"/>
          </p:cNvPicPr>
          <p:nvPr/>
        </p:nvPicPr>
        <p:blipFill>
          <a:blip r:embed="rId4"/>
          <a:stretch>
            <a:fillRect/>
          </a:stretch>
        </p:blipFill>
        <p:spPr>
          <a:xfrm>
            <a:off x="6838476" y="1849079"/>
            <a:ext cx="1388180" cy="2152684"/>
          </a:xfrm>
          <a:prstGeom prst="rect">
            <a:avLst/>
          </a:prstGeom>
        </p:spPr>
      </p:pic>
      <p:pic>
        <p:nvPicPr>
          <p:cNvPr id="29" name="Picture - Card 5"/>
          <p:cNvPicPr>
            <a:picLocks noChangeAspect="1"/>
          </p:cNvPicPr>
          <p:nvPr/>
        </p:nvPicPr>
        <p:blipFill>
          <a:blip r:embed="rId4"/>
          <a:stretch>
            <a:fillRect/>
          </a:stretch>
        </p:blipFill>
        <p:spPr>
          <a:xfrm>
            <a:off x="6712278" y="1653381"/>
            <a:ext cx="1640576" cy="2544081"/>
          </a:xfrm>
          <a:prstGeom prst="rect">
            <a:avLst/>
          </a:prstGeom>
        </p:spPr>
      </p:pic>
      <p:pic>
        <p:nvPicPr>
          <p:cNvPr id="28" name="Picture - Card 6"/>
          <p:cNvPicPr>
            <a:picLocks noChangeAspect="1"/>
          </p:cNvPicPr>
          <p:nvPr/>
        </p:nvPicPr>
        <p:blipFill>
          <a:blip r:embed="rId4"/>
          <a:stretch>
            <a:fillRect/>
          </a:stretch>
        </p:blipFill>
        <p:spPr>
          <a:xfrm>
            <a:off x="6586080" y="1457682"/>
            <a:ext cx="1892972" cy="2935478"/>
          </a:xfrm>
          <a:prstGeom prst="rect">
            <a:avLst/>
          </a:prstGeom>
        </p:spPr>
      </p:pic>
      <p:pic>
        <p:nvPicPr>
          <p:cNvPr id="3" name="Picture - Card 7"/>
          <p:cNvPicPr>
            <a:picLocks noChangeAspect="1"/>
          </p:cNvPicPr>
          <p:nvPr/>
        </p:nvPicPr>
        <p:blipFill>
          <a:blip r:embed="rId4"/>
          <a:stretch>
            <a:fillRect/>
          </a:stretch>
        </p:blipFill>
        <p:spPr>
          <a:xfrm>
            <a:off x="6501781" y="1326957"/>
            <a:ext cx="2061571" cy="3196928"/>
          </a:xfrm>
          <a:prstGeom prst="rect">
            <a:avLst/>
          </a:prstGeom>
        </p:spPr>
      </p:pic>
      <p:sp>
        <p:nvSpPr>
          <p:cNvPr id="20" name="Shape: Card 7 (bottom)"/>
          <p:cNvSpPr/>
          <p:nvPr/>
        </p:nvSpPr>
        <p:spPr>
          <a:xfrm>
            <a:off x="417241" y="1390951"/>
            <a:ext cx="4680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Constantia" panose="02030602050306030303" pitchFamily="18" charset="0"/>
              </a:rPr>
              <a:t>Over time the early burial places of the Saints became places of pilgrimage and prayer for Christians to visit. Some had tombs and churches built over them and they became popular places to celebrate Mass in honour of the Saints and give thanks to God for their lives. </a:t>
            </a:r>
            <a:endParaRPr lang="en-NZ" dirty="0" smtClean="0">
              <a:latin typeface="Constantia" panose="02030602050306030303" pitchFamily="18" charset="0"/>
            </a:endParaRPr>
          </a:p>
          <a:p>
            <a:pPr algn="ctr"/>
            <a:r>
              <a:rPr lang="en-NZ" b="1" u="sng" dirty="0" smtClean="0">
                <a:solidFill>
                  <a:srgbClr val="DED787"/>
                </a:solidFill>
                <a:latin typeface="Arial" panose="020B0604020202020204" pitchFamily="34" charset="0"/>
                <a:cs typeface="Arial" panose="020B0604020202020204" pitchFamily="34" charset="0"/>
              </a:rPr>
              <a:t>TASK 7</a:t>
            </a:r>
          </a:p>
          <a:p>
            <a:pPr algn="ctr"/>
            <a:r>
              <a:rPr lang="en-NZ" dirty="0" smtClean="0">
                <a:solidFill>
                  <a:srgbClr val="DED787"/>
                </a:solidFill>
                <a:latin typeface="Constantia" panose="02030602050306030303" pitchFamily="18" charset="0"/>
              </a:rPr>
              <a:t>Research </a:t>
            </a:r>
            <a:r>
              <a:rPr lang="en-NZ" dirty="0">
                <a:solidFill>
                  <a:srgbClr val="DED787"/>
                </a:solidFill>
                <a:latin typeface="Constantia" panose="02030602050306030303" pitchFamily="18" charset="0"/>
              </a:rPr>
              <a:t>where some of these places are and make a plan to use when you visit them on your OE when you are older!</a:t>
            </a:r>
          </a:p>
        </p:txBody>
      </p:sp>
      <p:sp>
        <p:nvSpPr>
          <p:cNvPr id="12" name="Shape: Card 6"/>
          <p:cNvSpPr/>
          <p:nvPr/>
        </p:nvSpPr>
        <p:spPr>
          <a:xfrm>
            <a:off x="556593" y="1390951"/>
            <a:ext cx="4680000" cy="3276000"/>
          </a:xfrm>
          <a:prstGeom prst="roundRect">
            <a:avLst/>
          </a:prstGeom>
          <a:solidFill>
            <a:srgbClr val="11285D"/>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500" dirty="0">
                <a:latin typeface="Constantia" panose="02030602050306030303" pitchFamily="18" charset="0"/>
              </a:rPr>
              <a:t>The </a:t>
            </a:r>
            <a:r>
              <a:rPr lang="en-NZ" sz="1500" dirty="0" smtClean="0">
                <a:latin typeface="Constantia" panose="02030602050306030303" pitchFamily="18" charset="0"/>
              </a:rPr>
              <a:t>canonisation </a:t>
            </a:r>
            <a:r>
              <a:rPr lang="en-NZ" sz="1500" dirty="0">
                <a:latin typeface="Constantia" panose="02030602050306030303" pitchFamily="18" charset="0"/>
              </a:rPr>
              <a:t>of Saint </a:t>
            </a:r>
            <a:r>
              <a:rPr lang="en-NZ" sz="1500" dirty="0" err="1">
                <a:latin typeface="Constantia" panose="02030602050306030303" pitchFamily="18" charset="0"/>
              </a:rPr>
              <a:t>Udalric</a:t>
            </a:r>
            <a:r>
              <a:rPr lang="en-NZ" sz="1500" dirty="0">
                <a:latin typeface="Constantia" panose="02030602050306030303" pitchFamily="18" charset="0"/>
              </a:rPr>
              <a:t>, </a:t>
            </a:r>
            <a:r>
              <a:rPr lang="en-NZ" sz="1500" dirty="0" smtClean="0">
                <a:latin typeface="Constantia" panose="02030602050306030303" pitchFamily="18" charset="0"/>
              </a:rPr>
              <a:t>by</a:t>
            </a:r>
          </a:p>
          <a:p>
            <a:pPr algn="ctr"/>
            <a:r>
              <a:rPr lang="en-NZ" sz="1500" dirty="0" smtClean="0">
                <a:latin typeface="Constantia" panose="02030602050306030303" pitchFamily="18" charset="0"/>
              </a:rPr>
              <a:t>Pope </a:t>
            </a:r>
            <a:r>
              <a:rPr lang="en-NZ" sz="1500" dirty="0">
                <a:latin typeface="Constantia" panose="02030602050306030303" pitchFamily="18" charset="0"/>
              </a:rPr>
              <a:t>John XV in 993 was the first example </a:t>
            </a:r>
            <a:r>
              <a:rPr lang="en-NZ" sz="1500" dirty="0" smtClean="0">
                <a:latin typeface="Constantia" panose="02030602050306030303" pitchFamily="18" charset="0"/>
              </a:rPr>
              <a:t>of</a:t>
            </a:r>
          </a:p>
          <a:p>
            <a:pPr algn="ctr"/>
            <a:r>
              <a:rPr lang="en-NZ" sz="1500" dirty="0" smtClean="0">
                <a:latin typeface="Constantia" panose="02030602050306030303" pitchFamily="18" charset="0"/>
              </a:rPr>
              <a:t>a </a:t>
            </a:r>
            <a:r>
              <a:rPr lang="en-NZ" sz="1500" dirty="0">
                <a:latin typeface="Constantia" panose="02030602050306030303" pitchFamily="18" charset="0"/>
              </a:rPr>
              <a:t>Saint </a:t>
            </a:r>
            <a:r>
              <a:rPr lang="en-NZ" sz="1500" dirty="0" smtClean="0">
                <a:latin typeface="Constantia" panose="02030602050306030303" pitchFamily="18" charset="0"/>
              </a:rPr>
              <a:t>canonised </a:t>
            </a:r>
            <a:r>
              <a:rPr lang="en-NZ" sz="1500" dirty="0">
                <a:latin typeface="Constantia" panose="02030602050306030303" pitchFamily="18" charset="0"/>
              </a:rPr>
              <a:t>by </a:t>
            </a:r>
            <a:r>
              <a:rPr lang="en-NZ" sz="1500" dirty="0" smtClean="0">
                <a:latin typeface="Constantia" panose="02030602050306030303" pitchFamily="18" charset="0"/>
              </a:rPr>
              <a:t>a pope</a:t>
            </a:r>
            <a:r>
              <a:rPr lang="en-NZ" sz="1500" dirty="0">
                <a:latin typeface="Constantia" panose="02030602050306030303" pitchFamily="18" charset="0"/>
              </a:rPr>
              <a:t>. Later Bishops </a:t>
            </a:r>
            <a:r>
              <a:rPr lang="en-NZ" sz="1500" dirty="0" smtClean="0">
                <a:latin typeface="Constantia" panose="02030602050306030303" pitchFamily="18" charset="0"/>
              </a:rPr>
              <a:t>helped</a:t>
            </a:r>
          </a:p>
          <a:p>
            <a:pPr algn="ctr"/>
            <a:r>
              <a:rPr lang="en-NZ" sz="1500" dirty="0" smtClean="0">
                <a:latin typeface="Constantia" panose="02030602050306030303" pitchFamily="18" charset="0"/>
              </a:rPr>
              <a:t>to </a:t>
            </a:r>
            <a:r>
              <a:rPr lang="en-NZ" sz="1500" dirty="0">
                <a:latin typeface="Constantia" panose="02030602050306030303" pitchFamily="18" charset="0"/>
              </a:rPr>
              <a:t>oversee the more formal process of making people Saints which we call ‘</a:t>
            </a:r>
            <a:r>
              <a:rPr lang="en-NZ" sz="1500" dirty="0" smtClean="0">
                <a:latin typeface="Constantia" panose="02030602050306030303" pitchFamily="18" charset="0"/>
              </a:rPr>
              <a:t>canonisation’.</a:t>
            </a:r>
          </a:p>
          <a:p>
            <a:pPr algn="ctr"/>
            <a:r>
              <a:rPr lang="en-NZ" sz="1500" dirty="0" smtClean="0">
                <a:latin typeface="Constantia" panose="02030602050306030303" pitchFamily="18" charset="0"/>
              </a:rPr>
              <a:t>The </a:t>
            </a:r>
            <a:r>
              <a:rPr lang="en-NZ" sz="1500" dirty="0">
                <a:latin typeface="Constantia" panose="02030602050306030303" pitchFamily="18" charset="0"/>
              </a:rPr>
              <a:t>ceremony was led by the pope of the time. Prior to this the Church did not have a formal </a:t>
            </a:r>
            <a:r>
              <a:rPr lang="en-NZ" sz="1500" dirty="0" smtClean="0">
                <a:latin typeface="Constantia" panose="02030602050306030303" pitchFamily="18" charset="0"/>
              </a:rPr>
              <a:t>canonisation </a:t>
            </a:r>
            <a:r>
              <a:rPr lang="en-NZ" sz="1500" dirty="0">
                <a:latin typeface="Constantia" panose="02030602050306030303" pitchFamily="18" charset="0"/>
              </a:rPr>
              <a:t>process for making people Saints</a:t>
            </a:r>
            <a:r>
              <a:rPr lang="en-NZ" sz="1500" dirty="0" smtClean="0">
                <a:latin typeface="Constantia" panose="02030602050306030303" pitchFamily="18" charset="0"/>
              </a:rPr>
              <a:t>.</a:t>
            </a:r>
          </a:p>
          <a:p>
            <a:pPr algn="ctr"/>
            <a:r>
              <a:rPr lang="en-NZ" sz="1500" b="1" u="sng" dirty="0" smtClean="0">
                <a:solidFill>
                  <a:srgbClr val="DED787"/>
                </a:solidFill>
                <a:latin typeface="Arial" panose="020B0604020202020204" pitchFamily="34" charset="0"/>
                <a:cs typeface="Arial" panose="020B0604020202020204" pitchFamily="34" charset="0"/>
              </a:rPr>
              <a:t>TASK 6</a:t>
            </a:r>
          </a:p>
          <a:p>
            <a:pPr algn="ctr"/>
            <a:r>
              <a:rPr lang="en-NZ" sz="1500" b="1" dirty="0" smtClean="0">
                <a:solidFill>
                  <a:srgbClr val="DED787"/>
                </a:solidFill>
                <a:latin typeface="Constantia" panose="02030602050306030303" pitchFamily="18" charset="0"/>
              </a:rPr>
              <a:t>Why </a:t>
            </a:r>
            <a:r>
              <a:rPr lang="en-NZ" sz="1500" b="1" dirty="0">
                <a:solidFill>
                  <a:srgbClr val="DED787"/>
                </a:solidFill>
                <a:latin typeface="Constantia" panose="02030602050306030303" pitchFamily="18" charset="0"/>
              </a:rPr>
              <a:t>do you think it would be necessary to have a formal </a:t>
            </a:r>
            <a:r>
              <a:rPr lang="en-NZ" sz="1500" b="1" dirty="0" smtClean="0">
                <a:solidFill>
                  <a:srgbClr val="DED787"/>
                </a:solidFill>
                <a:latin typeface="Constantia" panose="02030602050306030303" pitchFamily="18" charset="0"/>
              </a:rPr>
              <a:t>canonisation </a:t>
            </a:r>
            <a:r>
              <a:rPr lang="en-NZ" sz="1500" b="1" dirty="0" smtClean="0">
                <a:solidFill>
                  <a:srgbClr val="DED787"/>
                </a:solidFill>
                <a:latin typeface="Constantia" panose="02030602050306030303" pitchFamily="18" charset="0"/>
              </a:rPr>
              <a:t>process?</a:t>
            </a:r>
          </a:p>
          <a:p>
            <a:pPr algn="ctr"/>
            <a:r>
              <a:rPr lang="en-NZ" sz="1500" b="1" dirty="0" smtClean="0">
                <a:solidFill>
                  <a:srgbClr val="DED787"/>
                </a:solidFill>
                <a:latin typeface="Constantia" panose="02030602050306030303" pitchFamily="18" charset="0"/>
              </a:rPr>
              <a:t>Make </a:t>
            </a:r>
            <a:r>
              <a:rPr lang="en-NZ" sz="1500" b="1" dirty="0">
                <a:solidFill>
                  <a:srgbClr val="DED787"/>
                </a:solidFill>
                <a:latin typeface="Constantia" panose="02030602050306030303" pitchFamily="18" charset="0"/>
              </a:rPr>
              <a:t>a flow chart to explain the process.</a:t>
            </a:r>
            <a:endParaRPr lang="en-NZ" sz="1500" dirty="0">
              <a:solidFill>
                <a:srgbClr val="DED787"/>
              </a:solidFill>
              <a:latin typeface="Constantia" panose="02030602050306030303" pitchFamily="18" charset="0"/>
            </a:endParaRPr>
          </a:p>
        </p:txBody>
      </p:sp>
      <p:sp>
        <p:nvSpPr>
          <p:cNvPr id="13" name="Shape: Card 5"/>
          <p:cNvSpPr/>
          <p:nvPr/>
        </p:nvSpPr>
        <p:spPr>
          <a:xfrm>
            <a:off x="708993" y="1390951"/>
            <a:ext cx="4680000" cy="3276000"/>
          </a:xfrm>
          <a:prstGeom prst="roundRect">
            <a:avLst/>
          </a:prstGeom>
          <a:solidFill>
            <a:srgbClr val="11285D"/>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smtClean="0">
                <a:latin typeface="Constantia" panose="02030602050306030303" pitchFamily="18" charset="0"/>
              </a:rPr>
              <a:t>Following the canonising of some unsuitable people, the church saw the need to tighten the canonisation process to prevent this from happening. From then on when seeking approval for a person to be canonised, their suitability would be carefully scrutinized during the long process before they could become ‘added</a:t>
            </a:r>
            <a:br>
              <a:rPr lang="en-NZ" sz="1400" dirty="0" smtClean="0">
                <a:latin typeface="Constantia" panose="02030602050306030303" pitchFamily="18" charset="0"/>
              </a:rPr>
            </a:br>
            <a:r>
              <a:rPr lang="en-NZ" sz="1400" dirty="0" smtClean="0">
                <a:latin typeface="Constantia" panose="02030602050306030303" pitchFamily="18" charset="0"/>
              </a:rPr>
              <a:t>to the list of official Saints’.</a:t>
            </a:r>
            <a:endParaRPr lang="en-NZ" sz="1400" b="1" dirty="0" smtClean="0">
              <a:latin typeface="Constantia" panose="02030602050306030303" pitchFamily="18" charset="0"/>
            </a:endParaRPr>
          </a:p>
          <a:p>
            <a:pPr algn="ctr"/>
            <a:r>
              <a:rPr lang="en-NZ" sz="1500" b="1" u="sng" dirty="0" smtClean="0">
                <a:solidFill>
                  <a:srgbClr val="DED787"/>
                </a:solidFill>
                <a:latin typeface="Arial" panose="020B0604020202020204" pitchFamily="34" charset="0"/>
                <a:cs typeface="Arial" panose="020B0604020202020204" pitchFamily="34" charset="0"/>
              </a:rPr>
              <a:t>TASK 5</a:t>
            </a:r>
            <a:endParaRPr lang="en-NZ" sz="1500" b="1" u="sng" dirty="0" smtClean="0">
              <a:solidFill>
                <a:srgbClr val="DED787"/>
              </a:solidFill>
              <a:latin typeface="Constantia" panose="02030602050306030303" pitchFamily="18" charset="0"/>
            </a:endParaRPr>
          </a:p>
          <a:p>
            <a:pPr algn="ctr"/>
            <a:r>
              <a:rPr lang="en-NZ" sz="1400" b="1" dirty="0" smtClean="0">
                <a:solidFill>
                  <a:srgbClr val="DED787"/>
                </a:solidFill>
                <a:latin typeface="Constantia" panose="02030602050306030303" pitchFamily="18" charset="0"/>
              </a:rPr>
              <a:t>Make a list of all the official Saints you know – don’t forget those mentioned in Task 3.</a:t>
            </a:r>
            <a:br>
              <a:rPr lang="en-NZ" sz="1400" b="1" dirty="0" smtClean="0">
                <a:solidFill>
                  <a:srgbClr val="DED787"/>
                </a:solidFill>
                <a:latin typeface="Constantia" panose="02030602050306030303" pitchFamily="18" charset="0"/>
              </a:rPr>
            </a:br>
            <a:r>
              <a:rPr lang="en-NZ" sz="1400" b="1" dirty="0" smtClean="0">
                <a:solidFill>
                  <a:srgbClr val="DED787"/>
                </a:solidFill>
                <a:latin typeface="Constantia" panose="02030602050306030303" pitchFamily="18" charset="0"/>
              </a:rPr>
              <a:t>From your list create a litany to pray during</a:t>
            </a:r>
            <a:br>
              <a:rPr lang="en-NZ" sz="1400" b="1" dirty="0" smtClean="0">
                <a:solidFill>
                  <a:srgbClr val="DED787"/>
                </a:solidFill>
                <a:latin typeface="Constantia" panose="02030602050306030303" pitchFamily="18" charset="0"/>
              </a:rPr>
            </a:br>
            <a:r>
              <a:rPr lang="en-NZ" sz="1400" b="1" dirty="0" smtClean="0">
                <a:solidFill>
                  <a:srgbClr val="DED787"/>
                </a:solidFill>
                <a:latin typeface="Constantia" panose="02030602050306030303" pitchFamily="18" charset="0"/>
              </a:rPr>
              <a:t>prayer time e.g. St Patrick early missionary</a:t>
            </a:r>
            <a:br>
              <a:rPr lang="en-NZ" sz="1400" b="1" dirty="0" smtClean="0">
                <a:solidFill>
                  <a:srgbClr val="DED787"/>
                </a:solidFill>
                <a:latin typeface="Constantia" panose="02030602050306030303" pitchFamily="18" charset="0"/>
              </a:rPr>
            </a:br>
            <a:r>
              <a:rPr lang="en-NZ" sz="1400" b="1" dirty="0" smtClean="0">
                <a:solidFill>
                  <a:srgbClr val="DED787"/>
                </a:solidFill>
                <a:latin typeface="Constantia" panose="02030602050306030303" pitchFamily="18" charset="0"/>
              </a:rPr>
              <a:t>in Ireland - Pray for us.</a:t>
            </a:r>
            <a:endParaRPr lang="en-NZ" sz="1400" dirty="0">
              <a:solidFill>
                <a:srgbClr val="DED787"/>
              </a:solidFill>
              <a:latin typeface="Constantia" panose="02030602050306030303" pitchFamily="18" charset="0"/>
            </a:endParaRPr>
          </a:p>
        </p:txBody>
      </p:sp>
      <p:sp>
        <p:nvSpPr>
          <p:cNvPr id="14" name="Shape: Card 4"/>
          <p:cNvSpPr/>
          <p:nvPr/>
        </p:nvSpPr>
        <p:spPr>
          <a:xfrm>
            <a:off x="861393" y="1390951"/>
            <a:ext cx="4680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latin typeface="Constantia" panose="02030602050306030303" pitchFamily="18" charset="0"/>
              </a:rPr>
              <a:t>With the criteria for </a:t>
            </a:r>
            <a:r>
              <a:rPr lang="en-NZ" dirty="0" smtClean="0">
                <a:latin typeface="Constantia" panose="02030602050306030303" pitchFamily="18" charset="0"/>
              </a:rPr>
              <a:t>canonisation </a:t>
            </a:r>
            <a:r>
              <a:rPr lang="en-NZ" dirty="0">
                <a:latin typeface="Constantia" panose="02030602050306030303" pitchFamily="18" charset="0"/>
              </a:rPr>
              <a:t>not as strict as it is today, the number of saints had increased greatly by the sixth and seventh </a:t>
            </a:r>
            <a:r>
              <a:rPr lang="en-NZ" dirty="0" smtClean="0">
                <a:latin typeface="Constantia" panose="02030602050306030303" pitchFamily="18" charset="0"/>
              </a:rPr>
              <a:t>centuries.</a:t>
            </a:r>
          </a:p>
          <a:p>
            <a:pPr algn="ctr"/>
            <a:r>
              <a:rPr lang="en-NZ" b="1" u="sng" dirty="0" smtClean="0">
                <a:solidFill>
                  <a:srgbClr val="DED787"/>
                </a:solidFill>
                <a:latin typeface="Arial" panose="020B0604020202020204" pitchFamily="34" charset="0"/>
                <a:cs typeface="Arial" panose="020B0604020202020204" pitchFamily="34" charset="0"/>
              </a:rPr>
              <a:t>TASK 4</a:t>
            </a:r>
          </a:p>
          <a:p>
            <a:pPr algn="ctr"/>
            <a:r>
              <a:rPr lang="en-NZ" b="1" dirty="0" smtClean="0">
                <a:solidFill>
                  <a:srgbClr val="DED787"/>
                </a:solidFill>
                <a:latin typeface="Constantia" panose="02030602050306030303" pitchFamily="18" charset="0"/>
              </a:rPr>
              <a:t>Find </a:t>
            </a:r>
            <a:r>
              <a:rPr lang="en-NZ" b="1" dirty="0">
                <a:solidFill>
                  <a:srgbClr val="DED787"/>
                </a:solidFill>
                <a:latin typeface="Constantia" panose="02030602050306030303" pitchFamily="18" charset="0"/>
              </a:rPr>
              <a:t>out who some of these </a:t>
            </a:r>
            <a:r>
              <a:rPr lang="en-NZ" b="1" dirty="0" smtClean="0">
                <a:solidFill>
                  <a:srgbClr val="DED787"/>
                </a:solidFill>
                <a:latin typeface="Constantia" panose="02030602050306030303" pitchFamily="18" charset="0"/>
              </a:rPr>
              <a:t>saints</a:t>
            </a:r>
            <a:br>
              <a:rPr lang="en-NZ" b="1" dirty="0" smtClean="0">
                <a:solidFill>
                  <a:srgbClr val="DED787"/>
                </a:solidFill>
                <a:latin typeface="Constantia" panose="02030602050306030303" pitchFamily="18" charset="0"/>
              </a:rPr>
            </a:br>
            <a:r>
              <a:rPr lang="en-NZ" b="1" dirty="0" smtClean="0">
                <a:solidFill>
                  <a:srgbClr val="DED787"/>
                </a:solidFill>
                <a:latin typeface="Constantia" panose="02030602050306030303" pitchFamily="18" charset="0"/>
              </a:rPr>
              <a:t>were </a:t>
            </a:r>
            <a:r>
              <a:rPr lang="en-NZ" b="1" dirty="0">
                <a:solidFill>
                  <a:srgbClr val="DED787"/>
                </a:solidFill>
                <a:latin typeface="Constantia" panose="02030602050306030303" pitchFamily="18" charset="0"/>
              </a:rPr>
              <a:t>in this period and </a:t>
            </a:r>
            <a:r>
              <a:rPr lang="en-NZ" b="1" dirty="0" err="1">
                <a:solidFill>
                  <a:srgbClr val="DED787"/>
                </a:solidFill>
                <a:latin typeface="Constantia" panose="02030602050306030303" pitchFamily="18" charset="0"/>
              </a:rPr>
              <a:t>dramatise</a:t>
            </a:r>
            <a:r>
              <a:rPr lang="en-NZ" b="1" dirty="0">
                <a:solidFill>
                  <a:srgbClr val="DED787"/>
                </a:solidFill>
                <a:latin typeface="Constantia" panose="02030602050306030303" pitchFamily="18" charset="0"/>
              </a:rPr>
              <a:t> </a:t>
            </a:r>
            <a:r>
              <a:rPr lang="en-NZ" b="1" dirty="0" smtClean="0">
                <a:solidFill>
                  <a:srgbClr val="DED787"/>
                </a:solidFill>
                <a:latin typeface="Constantia" panose="02030602050306030303" pitchFamily="18" charset="0"/>
              </a:rPr>
              <a:t/>
            </a:r>
            <a:br>
              <a:rPr lang="en-NZ" b="1" dirty="0" smtClean="0">
                <a:solidFill>
                  <a:srgbClr val="DED787"/>
                </a:solidFill>
                <a:latin typeface="Constantia" panose="02030602050306030303" pitchFamily="18" charset="0"/>
              </a:rPr>
            </a:br>
            <a:r>
              <a:rPr lang="en-NZ" b="1" dirty="0" smtClean="0">
                <a:solidFill>
                  <a:srgbClr val="DED787"/>
                </a:solidFill>
                <a:latin typeface="Constantia" panose="02030602050306030303" pitchFamily="18" charset="0"/>
              </a:rPr>
              <a:t>some </a:t>
            </a:r>
            <a:r>
              <a:rPr lang="en-NZ" b="1" dirty="0">
                <a:solidFill>
                  <a:srgbClr val="DED787"/>
                </a:solidFill>
                <a:latin typeface="Constantia" panose="02030602050306030303" pitchFamily="18" charset="0"/>
              </a:rPr>
              <a:t>highlights of the life of one </a:t>
            </a:r>
            <a:r>
              <a:rPr lang="en-NZ" b="1" dirty="0" smtClean="0">
                <a:solidFill>
                  <a:srgbClr val="DED787"/>
                </a:solidFill>
                <a:latin typeface="Constantia" panose="02030602050306030303" pitchFamily="18" charset="0"/>
              </a:rPr>
              <a:t>or</a:t>
            </a:r>
            <a:br>
              <a:rPr lang="en-NZ" b="1" dirty="0" smtClean="0">
                <a:solidFill>
                  <a:srgbClr val="DED787"/>
                </a:solidFill>
                <a:latin typeface="Constantia" panose="02030602050306030303" pitchFamily="18" charset="0"/>
              </a:rPr>
            </a:br>
            <a:r>
              <a:rPr lang="en-NZ" b="1" dirty="0" smtClean="0">
                <a:solidFill>
                  <a:srgbClr val="DED787"/>
                </a:solidFill>
                <a:latin typeface="Constantia" panose="02030602050306030303" pitchFamily="18" charset="0"/>
              </a:rPr>
              <a:t>make </a:t>
            </a:r>
            <a:r>
              <a:rPr lang="en-NZ" b="1" dirty="0">
                <a:solidFill>
                  <a:srgbClr val="DED787"/>
                </a:solidFill>
                <a:latin typeface="Constantia" panose="02030602050306030303" pitchFamily="18" charset="0"/>
              </a:rPr>
              <a:t>a comic strip of the story </a:t>
            </a:r>
            <a:r>
              <a:rPr lang="en-NZ" b="1" dirty="0" smtClean="0">
                <a:solidFill>
                  <a:srgbClr val="DED787"/>
                </a:solidFill>
                <a:latin typeface="Constantia" panose="02030602050306030303" pitchFamily="18" charset="0"/>
              </a:rPr>
              <a:t>of</a:t>
            </a:r>
            <a:br>
              <a:rPr lang="en-NZ" b="1" dirty="0" smtClean="0">
                <a:solidFill>
                  <a:srgbClr val="DED787"/>
                </a:solidFill>
                <a:latin typeface="Constantia" panose="02030602050306030303" pitchFamily="18" charset="0"/>
              </a:rPr>
            </a:br>
            <a:r>
              <a:rPr lang="en-NZ" b="1" dirty="0" smtClean="0">
                <a:solidFill>
                  <a:srgbClr val="DED787"/>
                </a:solidFill>
                <a:latin typeface="Constantia" panose="02030602050306030303" pitchFamily="18" charset="0"/>
              </a:rPr>
              <a:t>one </a:t>
            </a:r>
            <a:r>
              <a:rPr lang="en-NZ" b="1" dirty="0">
                <a:solidFill>
                  <a:srgbClr val="DED787"/>
                </a:solidFill>
                <a:latin typeface="Constantia" panose="02030602050306030303" pitchFamily="18" charset="0"/>
              </a:rPr>
              <a:t>of them to share.</a:t>
            </a:r>
            <a:endParaRPr lang="en-NZ" dirty="0">
              <a:solidFill>
                <a:srgbClr val="DED787"/>
              </a:solidFill>
              <a:latin typeface="Constantia" panose="02030602050306030303" pitchFamily="18" charset="0"/>
            </a:endParaRPr>
          </a:p>
        </p:txBody>
      </p:sp>
      <p:sp>
        <p:nvSpPr>
          <p:cNvPr id="15" name="Shape: Card 3"/>
          <p:cNvSpPr/>
          <p:nvPr/>
        </p:nvSpPr>
        <p:spPr>
          <a:xfrm>
            <a:off x="1013793" y="1390951"/>
            <a:ext cx="4680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latin typeface="Constantia" panose="02030602050306030303" pitchFamily="18" charset="0"/>
              </a:rPr>
              <a:t>Over the next few centuries, sainthood was extended to those who had defended the faith and led holy lives such as Mary and Joseph, Elizabeth, Ann and </a:t>
            </a:r>
            <a:r>
              <a:rPr lang="en-NZ" dirty="0" smtClean="0">
                <a:solidFill>
                  <a:schemeClr val="bg1"/>
                </a:solidFill>
                <a:latin typeface="Constantia" panose="02030602050306030303" pitchFamily="18" charset="0"/>
              </a:rPr>
              <a:t>Joachim.</a:t>
            </a:r>
          </a:p>
          <a:p>
            <a:pPr algn="ctr"/>
            <a:r>
              <a:rPr lang="en-NZ" b="1" u="sng" dirty="0" smtClean="0">
                <a:solidFill>
                  <a:srgbClr val="DED787"/>
                </a:solidFill>
                <a:latin typeface="Arial" panose="020B0604020202020204" pitchFamily="34" charset="0"/>
                <a:cs typeface="Arial" panose="020B0604020202020204" pitchFamily="34" charset="0"/>
              </a:rPr>
              <a:t>TASK 3</a:t>
            </a:r>
            <a:endParaRPr lang="en-NZ" b="1" dirty="0">
              <a:solidFill>
                <a:srgbClr val="DED787"/>
              </a:solidFill>
              <a:latin typeface="Arial" panose="020B0604020202020204" pitchFamily="34" charset="0"/>
              <a:cs typeface="Arial" panose="020B0604020202020204" pitchFamily="34" charset="0"/>
            </a:endParaRPr>
          </a:p>
          <a:p>
            <a:pPr algn="ctr"/>
            <a:r>
              <a:rPr lang="en-NZ" b="1" dirty="0" smtClean="0">
                <a:solidFill>
                  <a:srgbClr val="DED787"/>
                </a:solidFill>
                <a:latin typeface="Constantia" panose="02030602050306030303" pitchFamily="18" charset="0"/>
              </a:rPr>
              <a:t>Can </a:t>
            </a:r>
            <a:r>
              <a:rPr lang="en-NZ" b="1" dirty="0">
                <a:solidFill>
                  <a:srgbClr val="DED787"/>
                </a:solidFill>
                <a:latin typeface="Constantia" panose="02030602050306030303" pitchFamily="18" charset="0"/>
              </a:rPr>
              <a:t>you name other holy people of this period, make a </a:t>
            </a:r>
            <a:r>
              <a:rPr lang="en-NZ" b="1" dirty="0" smtClean="0">
                <a:solidFill>
                  <a:srgbClr val="DED787"/>
                </a:solidFill>
                <a:latin typeface="Constantia" panose="02030602050306030303" pitchFamily="18" charset="0"/>
              </a:rPr>
              <a:t>collage</a:t>
            </a:r>
            <a:br>
              <a:rPr lang="en-NZ" b="1" dirty="0" smtClean="0">
                <a:solidFill>
                  <a:srgbClr val="DED787"/>
                </a:solidFill>
                <a:latin typeface="Constantia" panose="02030602050306030303" pitchFamily="18" charset="0"/>
              </a:rPr>
            </a:br>
            <a:r>
              <a:rPr lang="en-NZ" b="1" dirty="0" smtClean="0">
                <a:solidFill>
                  <a:srgbClr val="DED787"/>
                </a:solidFill>
                <a:latin typeface="Constantia" panose="02030602050306030303" pitchFamily="18" charset="0"/>
              </a:rPr>
              <a:t>of </a:t>
            </a:r>
            <a:r>
              <a:rPr lang="en-NZ" b="1" dirty="0">
                <a:solidFill>
                  <a:srgbClr val="DED787"/>
                </a:solidFill>
                <a:latin typeface="Constantia" panose="02030602050306030303" pitchFamily="18" charset="0"/>
              </a:rPr>
              <a:t>them and write 5 fast </a:t>
            </a:r>
            <a:r>
              <a:rPr lang="en-NZ" b="1" dirty="0" smtClean="0">
                <a:solidFill>
                  <a:srgbClr val="DED787"/>
                </a:solidFill>
                <a:latin typeface="Constantia" panose="02030602050306030303" pitchFamily="18" charset="0"/>
              </a:rPr>
              <a:t>facts</a:t>
            </a:r>
            <a:br>
              <a:rPr lang="en-NZ" b="1" dirty="0" smtClean="0">
                <a:solidFill>
                  <a:srgbClr val="DED787"/>
                </a:solidFill>
                <a:latin typeface="Constantia" panose="02030602050306030303" pitchFamily="18" charset="0"/>
              </a:rPr>
            </a:br>
            <a:r>
              <a:rPr lang="en-NZ" b="1" dirty="0" smtClean="0">
                <a:solidFill>
                  <a:srgbClr val="DED787"/>
                </a:solidFill>
                <a:latin typeface="Constantia" panose="02030602050306030303" pitchFamily="18" charset="0"/>
              </a:rPr>
              <a:t>about each </a:t>
            </a:r>
            <a:r>
              <a:rPr lang="en-NZ" b="1" dirty="0">
                <a:solidFill>
                  <a:srgbClr val="DED787"/>
                </a:solidFill>
                <a:latin typeface="Constantia" panose="02030602050306030303" pitchFamily="18" charset="0"/>
              </a:rPr>
              <a:t>of them?</a:t>
            </a:r>
            <a:endParaRPr lang="en-NZ" dirty="0">
              <a:solidFill>
                <a:srgbClr val="DED787"/>
              </a:solidFill>
              <a:latin typeface="Constantia" panose="02030602050306030303" pitchFamily="18" charset="0"/>
            </a:endParaRPr>
          </a:p>
        </p:txBody>
      </p:sp>
      <p:sp>
        <p:nvSpPr>
          <p:cNvPr id="17" name="Shape: Card 2"/>
          <p:cNvSpPr/>
          <p:nvPr/>
        </p:nvSpPr>
        <p:spPr>
          <a:xfrm>
            <a:off x="1166193" y="1390951"/>
            <a:ext cx="4680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r>
              <a:rPr lang="en-NZ" sz="1500" dirty="0">
                <a:solidFill>
                  <a:schemeClr val="bg1"/>
                </a:solidFill>
                <a:latin typeface="Constantia" panose="02030602050306030303" pitchFamily="18" charset="0"/>
              </a:rPr>
              <a:t>In early Christian times the meaning of the word ‘martyr’ changed to refer to a believer who was called to witness for their religious belief, and on account of this witness, endured suffering or death. St John was the only apostle of Jesus who was </a:t>
            </a:r>
            <a:r>
              <a:rPr lang="en-NZ" sz="1500" u="sng" dirty="0">
                <a:solidFill>
                  <a:schemeClr val="bg1"/>
                </a:solidFill>
                <a:latin typeface="Constantia" panose="02030602050306030303" pitchFamily="18" charset="0"/>
              </a:rPr>
              <a:t>not</a:t>
            </a:r>
            <a:r>
              <a:rPr lang="en-NZ" sz="1500" dirty="0">
                <a:solidFill>
                  <a:schemeClr val="bg1"/>
                </a:solidFill>
                <a:latin typeface="Constantia" panose="02030602050306030303" pitchFamily="18" charset="0"/>
              </a:rPr>
              <a:t> martyred. The first martyrs were honoured as saints almost immediately after their </a:t>
            </a:r>
            <a:r>
              <a:rPr lang="en-NZ" sz="1500" dirty="0" smtClean="0">
                <a:solidFill>
                  <a:schemeClr val="bg1"/>
                </a:solidFill>
                <a:latin typeface="Constantia" panose="02030602050306030303" pitchFamily="18" charset="0"/>
              </a:rPr>
              <a:t>deaths.</a:t>
            </a:r>
          </a:p>
          <a:p>
            <a:pPr algn="ctr"/>
            <a:r>
              <a:rPr lang="en-NZ" sz="1400" b="1" u="sng" dirty="0" smtClean="0">
                <a:solidFill>
                  <a:srgbClr val="EBE600"/>
                </a:solidFill>
                <a:latin typeface="Arial" panose="020B0604020202020204" pitchFamily="34" charset="0"/>
                <a:cs typeface="Arial" panose="020B0604020202020204" pitchFamily="34" charset="0"/>
              </a:rPr>
              <a:t>TASK 2</a:t>
            </a:r>
            <a:r>
              <a:rPr lang="en-NZ" sz="1400" b="1" dirty="0">
                <a:solidFill>
                  <a:srgbClr val="EBE600"/>
                </a:solidFill>
                <a:latin typeface="Arial" panose="020B0604020202020204" pitchFamily="34" charset="0"/>
                <a:cs typeface="Arial" panose="020B0604020202020204" pitchFamily="34" charset="0"/>
              </a:rPr>
              <a:t/>
            </a:r>
            <a:br>
              <a:rPr lang="en-NZ" sz="1400" b="1" dirty="0">
                <a:solidFill>
                  <a:srgbClr val="EBE600"/>
                </a:solidFill>
                <a:latin typeface="Arial" panose="020B0604020202020204" pitchFamily="34" charset="0"/>
                <a:cs typeface="Arial" panose="020B0604020202020204" pitchFamily="34" charset="0"/>
              </a:rPr>
            </a:br>
            <a:r>
              <a:rPr lang="en-NZ" sz="1400" b="1" dirty="0" smtClean="0">
                <a:solidFill>
                  <a:srgbClr val="EBE600"/>
                </a:solidFill>
                <a:latin typeface="Constantia" panose="02030602050306030303" pitchFamily="18" charset="0"/>
              </a:rPr>
              <a:t>Make </a:t>
            </a:r>
            <a:r>
              <a:rPr lang="en-NZ" sz="1400" b="1" dirty="0">
                <a:solidFill>
                  <a:srgbClr val="EBE600"/>
                </a:solidFill>
                <a:latin typeface="Constantia" panose="02030602050306030303" pitchFamily="18" charset="0"/>
              </a:rPr>
              <a:t>memorial cards for 3 of the apostles. Include details of their lives and death. Use a present day memorial card as a model to share. When sharing your work explain why people have memorial cards and </a:t>
            </a:r>
            <a:r>
              <a:rPr lang="en-NZ" sz="1400" b="1" dirty="0" smtClean="0">
                <a:solidFill>
                  <a:srgbClr val="EBE600"/>
                </a:solidFill>
                <a:latin typeface="Constantia" panose="02030602050306030303" pitchFamily="18" charset="0"/>
              </a:rPr>
              <a:t>show some </a:t>
            </a:r>
            <a:r>
              <a:rPr lang="en-NZ" sz="1400" b="1" dirty="0">
                <a:solidFill>
                  <a:srgbClr val="EBE600"/>
                </a:solidFill>
                <a:latin typeface="Constantia" panose="02030602050306030303" pitchFamily="18" charset="0"/>
              </a:rPr>
              <a:t>recent examples.</a:t>
            </a:r>
            <a:endParaRPr lang="en-GB" sz="1400" b="1" dirty="0">
              <a:solidFill>
                <a:srgbClr val="EBE600"/>
              </a:solidFill>
              <a:latin typeface="Constantia" panose="02030602050306030303" pitchFamily="18" charset="0"/>
            </a:endParaRPr>
          </a:p>
        </p:txBody>
      </p:sp>
      <p:sp>
        <p:nvSpPr>
          <p:cNvPr id="18" name="Shape: Card 1 (top)"/>
          <p:cNvSpPr/>
          <p:nvPr/>
        </p:nvSpPr>
        <p:spPr>
          <a:xfrm>
            <a:off x="1318593" y="1390951"/>
            <a:ext cx="4680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600" dirty="0">
                <a:solidFill>
                  <a:schemeClr val="bg1"/>
                </a:solidFill>
                <a:latin typeface="Constantia" panose="02030602050306030303" pitchFamily="18" charset="0"/>
              </a:rPr>
              <a:t>The first people to be revered as Catholic saints were martyrs who died under the Roman persecution in the first centuries after Jesus Christ. Martyrs are people who give up their lives in the name of God and their religious beliefs. Originally the word ‘martyr’ meant ‘witness’ but it was not intended that witnessing would lead to death.</a:t>
            </a:r>
          </a:p>
          <a:p>
            <a:pPr algn="ctr"/>
            <a:r>
              <a:rPr lang="en-NZ" sz="1600" b="1" u="sng" dirty="0" smtClean="0">
                <a:solidFill>
                  <a:srgbClr val="EBE600"/>
                </a:solidFill>
                <a:latin typeface="Arial" panose="020B0604020202020204" pitchFamily="34" charset="0"/>
                <a:cs typeface="Arial" panose="020B0604020202020204" pitchFamily="34" charset="0"/>
              </a:rPr>
              <a:t>TASK 1</a:t>
            </a:r>
          </a:p>
          <a:p>
            <a:pPr algn="ctr"/>
            <a:r>
              <a:rPr lang="en-NZ" sz="1600" dirty="0" smtClean="0">
                <a:solidFill>
                  <a:srgbClr val="EBE600"/>
                </a:solidFill>
                <a:latin typeface="Constantia" panose="02030602050306030303" pitchFamily="18" charset="0"/>
              </a:rPr>
              <a:t>Who </a:t>
            </a:r>
            <a:r>
              <a:rPr lang="en-NZ" sz="1600" dirty="0">
                <a:solidFill>
                  <a:srgbClr val="EBE600"/>
                </a:solidFill>
                <a:latin typeface="Constantia" panose="02030602050306030303" pitchFamily="18" charset="0"/>
              </a:rPr>
              <a:t>was the first Christian </a:t>
            </a:r>
            <a:r>
              <a:rPr lang="en-NZ" sz="1600" dirty="0" smtClean="0">
                <a:solidFill>
                  <a:srgbClr val="EBE600"/>
                </a:solidFill>
                <a:latin typeface="Constantia" panose="02030602050306030303" pitchFamily="18" charset="0"/>
              </a:rPr>
              <a:t>Martyr?</a:t>
            </a:r>
          </a:p>
          <a:p>
            <a:pPr algn="ctr"/>
            <a:r>
              <a:rPr lang="en-NZ" sz="1600" dirty="0" smtClean="0">
                <a:solidFill>
                  <a:srgbClr val="EBE600"/>
                </a:solidFill>
                <a:latin typeface="Constantia" panose="02030602050306030303" pitchFamily="18" charset="0"/>
              </a:rPr>
              <a:t>Present </a:t>
            </a:r>
            <a:r>
              <a:rPr lang="en-NZ" sz="1600" dirty="0">
                <a:solidFill>
                  <a:srgbClr val="EBE600"/>
                </a:solidFill>
                <a:latin typeface="Constantia" panose="02030602050306030303" pitchFamily="18" charset="0"/>
              </a:rPr>
              <a:t>his story to be shared with others. </a:t>
            </a:r>
          </a:p>
        </p:txBody>
      </p:sp>
      <p:sp>
        <p:nvSpPr>
          <p:cNvPr id="2" name="Title"/>
          <p:cNvSpPr>
            <a:spLocks noGrp="1"/>
          </p:cNvSpPr>
          <p:nvPr>
            <p:ph type="ctrTitle"/>
          </p:nvPr>
        </p:nvSpPr>
        <p:spPr>
          <a:xfrm>
            <a:off x="0" y="276837"/>
            <a:ext cx="9144000" cy="900000"/>
          </a:xfrm>
        </p:spPr>
        <p:txBody>
          <a:bodyPr>
            <a:normAutofit fontScale="90000"/>
          </a:bodyPr>
          <a:lstStyle/>
          <a:p>
            <a:r>
              <a:rPr lang="en-US" sz="4000" b="1" dirty="0">
                <a:ln w="10160">
                  <a:noFill/>
                  <a:prstDash val="solid"/>
                </a:ln>
                <a:solidFill>
                  <a:schemeClr val="tx2">
                    <a:lumMod val="50000"/>
                  </a:schemeClr>
                </a:solidFill>
                <a:latin typeface="Papyrus" panose="03070502060502030205" pitchFamily="66" charset="0"/>
                <a:cs typeface="Arial" panose="020B0604020202020204" pitchFamily="34" charset="0"/>
              </a:rPr>
              <a:t>The Catholic Tradition and History of  </a:t>
            </a:r>
            <a:r>
              <a:rPr lang="en-US" sz="4000" b="1" dirty="0" err="1">
                <a:ln w="10160">
                  <a:noFill/>
                  <a:prstDash val="solid"/>
                </a:ln>
                <a:solidFill>
                  <a:schemeClr val="tx2">
                    <a:lumMod val="50000"/>
                  </a:schemeClr>
                </a:solidFill>
                <a:latin typeface="Papyrus" panose="03070502060502030205" pitchFamily="66" charset="0"/>
                <a:cs typeface="Arial" panose="020B0604020202020204" pitchFamily="34" charset="0"/>
              </a:rPr>
              <a:t>Honouring</a:t>
            </a:r>
            <a:r>
              <a:rPr lang="en-US" sz="4000" b="1" dirty="0">
                <a:ln w="10160">
                  <a:noFill/>
                  <a:prstDash val="solid"/>
                </a:ln>
                <a:solidFill>
                  <a:schemeClr val="tx2">
                    <a:lumMod val="50000"/>
                  </a:schemeClr>
                </a:solidFill>
                <a:latin typeface="Papyrus" panose="03070502060502030205" pitchFamily="66" charset="0"/>
                <a:cs typeface="Arial" panose="020B0604020202020204" pitchFamily="34" charset="0"/>
              </a:rPr>
              <a:t> the Saints </a:t>
            </a:r>
            <a:endParaRPr lang="en-GB" sz="40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p:cNvSpPr txBox="1"/>
          <p:nvPr/>
        </p:nvSpPr>
        <p:spPr>
          <a:xfrm>
            <a:off x="2262727" y="4912668"/>
            <a:ext cx="4618572" cy="2308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top card to discard it. Click the worksheet button for printable flip cards</a:t>
            </a:r>
            <a:endParaRPr lang="en-GB" sz="900" b="1" dirty="0">
              <a:latin typeface="Constantia" panose="02030602050306030303" pitchFamily="18" charset="0"/>
              <a:ea typeface="Arial" pitchFamily="34" charset="-128"/>
              <a:cs typeface="Arial" panose="020B0604020202020204" pitchFamily="34" charset="0"/>
            </a:endParaRPr>
          </a:p>
        </p:txBody>
      </p:sp>
      <p:sp>
        <p:nvSpPr>
          <p:cNvPr id="11"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0358197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withEffect">
                                  <p:stCondLst>
                                    <p:cond delay="0"/>
                                  </p:stCondLst>
                                  <p:childTnLst>
                                    <p:anim calcmode="lin" valueType="num">
                                      <p:cBhvr additive="base">
                                        <p:cTn id="6" dur="1000"/>
                                        <p:tgtEl>
                                          <p:spTgt spid="18"/>
                                        </p:tgtEl>
                                        <p:attrNameLst>
                                          <p:attrName>ppt_x</p:attrName>
                                        </p:attrNameLst>
                                      </p:cBhvr>
                                      <p:tavLst>
                                        <p:tav tm="0">
                                          <p:val>
                                            <p:strVal val="ppt_x"/>
                                          </p:val>
                                        </p:tav>
                                        <p:tav tm="100000">
                                          <p:val>
                                            <p:strVal val="1+ppt_w/2"/>
                                          </p:val>
                                        </p:tav>
                                      </p:tavLst>
                                    </p:anim>
                                    <p:anim calcmode="lin" valueType="num">
                                      <p:cBhvr additive="base">
                                        <p:cTn id="7" dur="1000"/>
                                        <p:tgtEl>
                                          <p:spTgt spid="18"/>
                                        </p:tgtEl>
                                        <p:attrNameLst>
                                          <p:attrName>ppt_y</p:attrName>
                                        </p:attrNameLst>
                                      </p:cBhvr>
                                      <p:tavLst>
                                        <p:tav tm="0">
                                          <p:val>
                                            <p:strVal val="ppt_y"/>
                                          </p:val>
                                        </p:tav>
                                        <p:tav tm="100000">
                                          <p:val>
                                            <p:strVal val="0-ppt_h/2"/>
                                          </p:val>
                                        </p:tav>
                                      </p:tavLst>
                                    </p:anim>
                                    <p:set>
                                      <p:cBhvr>
                                        <p:cTn id="8" dur="1" fill="hold">
                                          <p:stCondLst>
                                            <p:cond delay="999"/>
                                          </p:stCondLst>
                                        </p:cTn>
                                        <p:tgtEl>
                                          <p:spTgt spid="18"/>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500"/>
                                        <p:tgtEl>
                                          <p:spTgt spid="33"/>
                                        </p:tgtEl>
                                      </p:cBhvr>
                                    </p:animEffect>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exit" presetSubtype="3" fill="hold" grpId="0" nodeType="withEffect">
                                  <p:stCondLst>
                                    <p:cond delay="0"/>
                                  </p:stCondLst>
                                  <p:childTnLst>
                                    <p:anim calcmode="lin" valueType="num">
                                      <p:cBhvr additive="base">
                                        <p:cTn id="16" dur="1000"/>
                                        <p:tgtEl>
                                          <p:spTgt spid="17"/>
                                        </p:tgtEl>
                                        <p:attrNameLst>
                                          <p:attrName>ppt_x</p:attrName>
                                        </p:attrNameLst>
                                      </p:cBhvr>
                                      <p:tavLst>
                                        <p:tav tm="0">
                                          <p:val>
                                            <p:strVal val="ppt_x"/>
                                          </p:val>
                                        </p:tav>
                                        <p:tav tm="100000">
                                          <p:val>
                                            <p:strVal val="1+ppt_w/2"/>
                                          </p:val>
                                        </p:tav>
                                      </p:tavLst>
                                    </p:anim>
                                    <p:anim calcmode="lin" valueType="num">
                                      <p:cBhvr additive="base">
                                        <p:cTn id="17" dur="1000"/>
                                        <p:tgtEl>
                                          <p:spTgt spid="17"/>
                                        </p:tgtEl>
                                        <p:attrNameLst>
                                          <p:attrName>ppt_y</p:attrName>
                                        </p:attrNameLst>
                                      </p:cBhvr>
                                      <p:tavLst>
                                        <p:tav tm="0">
                                          <p:val>
                                            <p:strVal val="ppt_y"/>
                                          </p:val>
                                        </p:tav>
                                        <p:tav tm="100000">
                                          <p:val>
                                            <p:strVal val="0-ppt_h/2"/>
                                          </p:val>
                                        </p:tav>
                                      </p:tavLst>
                                    </p:anim>
                                    <p:set>
                                      <p:cBhvr>
                                        <p:cTn id="18" dur="1" fill="hold">
                                          <p:stCondLst>
                                            <p:cond delay="999"/>
                                          </p:stCondLst>
                                        </p:cTn>
                                        <p:tgtEl>
                                          <p:spTgt spid="1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500"/>
                                        <p:tgtEl>
                                          <p:spTgt spid="32"/>
                                        </p:tgtEl>
                                      </p:cBhvr>
                                    </p:animEffec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 presetClass="exit" presetSubtype="3" fill="hold" grpId="0" nodeType="withEffect">
                                  <p:stCondLst>
                                    <p:cond delay="0"/>
                                  </p:stCondLst>
                                  <p:childTnLst>
                                    <p:anim calcmode="lin" valueType="num">
                                      <p:cBhvr additive="base">
                                        <p:cTn id="26" dur="1000"/>
                                        <p:tgtEl>
                                          <p:spTgt spid="15"/>
                                        </p:tgtEl>
                                        <p:attrNameLst>
                                          <p:attrName>ppt_x</p:attrName>
                                        </p:attrNameLst>
                                      </p:cBhvr>
                                      <p:tavLst>
                                        <p:tav tm="0">
                                          <p:val>
                                            <p:strVal val="ppt_x"/>
                                          </p:val>
                                        </p:tav>
                                        <p:tav tm="100000">
                                          <p:val>
                                            <p:strVal val="1+ppt_w/2"/>
                                          </p:val>
                                        </p:tav>
                                      </p:tavLst>
                                    </p:anim>
                                    <p:anim calcmode="lin" valueType="num">
                                      <p:cBhvr additive="base">
                                        <p:cTn id="27" dur="1000"/>
                                        <p:tgtEl>
                                          <p:spTgt spid="15"/>
                                        </p:tgtEl>
                                        <p:attrNameLst>
                                          <p:attrName>ppt_y</p:attrName>
                                        </p:attrNameLst>
                                      </p:cBhvr>
                                      <p:tavLst>
                                        <p:tav tm="0">
                                          <p:val>
                                            <p:strVal val="ppt_y"/>
                                          </p:val>
                                        </p:tav>
                                        <p:tav tm="100000">
                                          <p:val>
                                            <p:strVal val="0-ppt_h/2"/>
                                          </p:val>
                                        </p:tav>
                                      </p:tavLst>
                                    </p:anim>
                                    <p:set>
                                      <p:cBhvr>
                                        <p:cTn id="28" dur="1" fill="hold">
                                          <p:stCondLst>
                                            <p:cond delay="9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500"/>
                                        <p:tgtEl>
                                          <p:spTgt spid="31"/>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exit" presetSubtype="3" fill="hold" grpId="0" nodeType="withEffect">
                                  <p:stCondLst>
                                    <p:cond delay="0"/>
                                  </p:stCondLst>
                                  <p:childTnLst>
                                    <p:anim calcmode="lin" valueType="num">
                                      <p:cBhvr additive="base">
                                        <p:cTn id="36" dur="1000"/>
                                        <p:tgtEl>
                                          <p:spTgt spid="14"/>
                                        </p:tgtEl>
                                        <p:attrNameLst>
                                          <p:attrName>ppt_x</p:attrName>
                                        </p:attrNameLst>
                                      </p:cBhvr>
                                      <p:tavLst>
                                        <p:tav tm="0">
                                          <p:val>
                                            <p:strVal val="ppt_x"/>
                                          </p:val>
                                        </p:tav>
                                        <p:tav tm="100000">
                                          <p:val>
                                            <p:strVal val="1+ppt_w/2"/>
                                          </p:val>
                                        </p:tav>
                                      </p:tavLst>
                                    </p:anim>
                                    <p:anim calcmode="lin" valueType="num">
                                      <p:cBhvr additive="base">
                                        <p:cTn id="37" dur="1000"/>
                                        <p:tgtEl>
                                          <p:spTgt spid="14"/>
                                        </p:tgtEl>
                                        <p:attrNameLst>
                                          <p:attrName>ppt_y</p:attrName>
                                        </p:attrNameLst>
                                      </p:cBhvr>
                                      <p:tavLst>
                                        <p:tav tm="0">
                                          <p:val>
                                            <p:strVal val="ppt_y"/>
                                          </p:val>
                                        </p:tav>
                                        <p:tav tm="100000">
                                          <p:val>
                                            <p:strVal val="0-ppt_h/2"/>
                                          </p:val>
                                        </p:tav>
                                      </p:tavLst>
                                    </p:anim>
                                    <p:set>
                                      <p:cBhvr>
                                        <p:cTn id="38" dur="1" fill="hold">
                                          <p:stCondLst>
                                            <p:cond delay="999"/>
                                          </p:stCondLst>
                                        </p:cTn>
                                        <p:tgtEl>
                                          <p:spTgt spid="1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500"/>
                                        <p:tgtEl>
                                          <p:spTgt spid="30"/>
                                        </p:tgtEl>
                                      </p:cBhvr>
                                    </p:animEffec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2" presetClass="exit" presetSubtype="3" fill="hold" grpId="0" nodeType="withEffect">
                                  <p:stCondLst>
                                    <p:cond delay="0"/>
                                  </p:stCondLst>
                                  <p:childTnLst>
                                    <p:anim calcmode="lin" valueType="num">
                                      <p:cBhvr additive="base">
                                        <p:cTn id="46" dur="1000"/>
                                        <p:tgtEl>
                                          <p:spTgt spid="13"/>
                                        </p:tgtEl>
                                        <p:attrNameLst>
                                          <p:attrName>ppt_x</p:attrName>
                                        </p:attrNameLst>
                                      </p:cBhvr>
                                      <p:tavLst>
                                        <p:tav tm="0">
                                          <p:val>
                                            <p:strVal val="ppt_x"/>
                                          </p:val>
                                        </p:tav>
                                        <p:tav tm="100000">
                                          <p:val>
                                            <p:strVal val="1+ppt_w/2"/>
                                          </p:val>
                                        </p:tav>
                                      </p:tavLst>
                                    </p:anim>
                                    <p:anim calcmode="lin" valueType="num">
                                      <p:cBhvr additive="base">
                                        <p:cTn id="47" dur="1000"/>
                                        <p:tgtEl>
                                          <p:spTgt spid="13"/>
                                        </p:tgtEl>
                                        <p:attrNameLst>
                                          <p:attrName>ppt_y</p:attrName>
                                        </p:attrNameLst>
                                      </p:cBhvr>
                                      <p:tavLst>
                                        <p:tav tm="0">
                                          <p:val>
                                            <p:strVal val="ppt_y"/>
                                          </p:val>
                                        </p:tav>
                                        <p:tav tm="100000">
                                          <p:val>
                                            <p:strVal val="0-ppt_h/2"/>
                                          </p:val>
                                        </p:tav>
                                      </p:tavLst>
                                    </p:anim>
                                    <p:set>
                                      <p:cBhvr>
                                        <p:cTn id="48" dur="1" fill="hold">
                                          <p:stCondLst>
                                            <p:cond delay="999"/>
                                          </p:stCondLst>
                                        </p:cTn>
                                        <p:tgtEl>
                                          <p:spTgt spid="13"/>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500"/>
                                        <p:tgtEl>
                                          <p:spTgt spid="29"/>
                                        </p:tgtEl>
                                      </p:cBhvr>
                                    </p:animEffec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xit" presetSubtype="3" fill="hold" grpId="0" nodeType="withEffect">
                                  <p:stCondLst>
                                    <p:cond delay="0"/>
                                  </p:stCondLst>
                                  <p:childTnLst>
                                    <p:anim calcmode="lin" valueType="num">
                                      <p:cBhvr additive="base">
                                        <p:cTn id="56" dur="1000"/>
                                        <p:tgtEl>
                                          <p:spTgt spid="12"/>
                                        </p:tgtEl>
                                        <p:attrNameLst>
                                          <p:attrName>ppt_x</p:attrName>
                                        </p:attrNameLst>
                                      </p:cBhvr>
                                      <p:tavLst>
                                        <p:tav tm="0">
                                          <p:val>
                                            <p:strVal val="ppt_x"/>
                                          </p:val>
                                        </p:tav>
                                        <p:tav tm="100000">
                                          <p:val>
                                            <p:strVal val="1+ppt_w/2"/>
                                          </p:val>
                                        </p:tav>
                                      </p:tavLst>
                                    </p:anim>
                                    <p:anim calcmode="lin" valueType="num">
                                      <p:cBhvr additive="base">
                                        <p:cTn id="57" dur="1000"/>
                                        <p:tgtEl>
                                          <p:spTgt spid="12"/>
                                        </p:tgtEl>
                                        <p:attrNameLst>
                                          <p:attrName>ppt_y</p:attrName>
                                        </p:attrNameLst>
                                      </p:cBhvr>
                                      <p:tavLst>
                                        <p:tav tm="0">
                                          <p:val>
                                            <p:strVal val="ppt_y"/>
                                          </p:val>
                                        </p:tav>
                                        <p:tav tm="100000">
                                          <p:val>
                                            <p:strVal val="0-ppt_h/2"/>
                                          </p:val>
                                        </p:tav>
                                      </p:tavLst>
                                    </p:anim>
                                    <p:set>
                                      <p:cBhvr>
                                        <p:cTn id="58" dur="1" fill="hold">
                                          <p:stCondLst>
                                            <p:cond delay="999"/>
                                          </p:stCondLst>
                                        </p:cTn>
                                        <p:tgtEl>
                                          <p:spTgt spid="1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500"/>
                                        <p:tgtEl>
                                          <p:spTgt spid="28"/>
                                        </p:tgtEl>
                                      </p:cBhvr>
                                    </p:animEffec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2" presetClass="exit" presetSubtype="3" fill="hold" grpId="0" nodeType="withEffect">
                                  <p:stCondLst>
                                    <p:cond delay="0"/>
                                  </p:stCondLst>
                                  <p:childTnLst>
                                    <p:anim calcmode="lin" valueType="num">
                                      <p:cBhvr additive="base">
                                        <p:cTn id="66" dur="1000"/>
                                        <p:tgtEl>
                                          <p:spTgt spid="20"/>
                                        </p:tgtEl>
                                        <p:attrNameLst>
                                          <p:attrName>ppt_x</p:attrName>
                                        </p:attrNameLst>
                                      </p:cBhvr>
                                      <p:tavLst>
                                        <p:tav tm="0">
                                          <p:val>
                                            <p:strVal val="ppt_x"/>
                                          </p:val>
                                        </p:tav>
                                        <p:tav tm="100000">
                                          <p:val>
                                            <p:strVal val="1+ppt_w/2"/>
                                          </p:val>
                                        </p:tav>
                                      </p:tavLst>
                                    </p:anim>
                                    <p:anim calcmode="lin" valueType="num">
                                      <p:cBhvr additive="base">
                                        <p:cTn id="67" dur="1000"/>
                                        <p:tgtEl>
                                          <p:spTgt spid="20"/>
                                        </p:tgtEl>
                                        <p:attrNameLst>
                                          <p:attrName>ppt_y</p:attrName>
                                        </p:attrNameLst>
                                      </p:cBhvr>
                                      <p:tavLst>
                                        <p:tav tm="0">
                                          <p:val>
                                            <p:strVal val="ppt_y"/>
                                          </p:val>
                                        </p:tav>
                                        <p:tav tm="100000">
                                          <p:val>
                                            <p:strVal val="0-ppt_h/2"/>
                                          </p:val>
                                        </p:tav>
                                      </p:tavLst>
                                    </p:anim>
                                    <p:set>
                                      <p:cBhvr>
                                        <p:cTn id="68" dur="1" fill="hold">
                                          <p:stCondLst>
                                            <p:cond delay="999"/>
                                          </p:stCondLst>
                                        </p:cTn>
                                        <p:tgtEl>
                                          <p:spTgt spid="2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1500"/>
                                        <p:tgtEl>
                                          <p:spTgt spid="3"/>
                                        </p:tgtEl>
                                      </p:cBhvr>
                                    </p:animEffect>
                                  </p:childTnLst>
                                </p:cTn>
                              </p:par>
                            </p:childTnLst>
                          </p:cTn>
                        </p:par>
                      </p:childTnLst>
                    </p:cTn>
                  </p:par>
                </p:childTnLst>
              </p:cTn>
              <p:nextCondLst>
                <p:cond evt="onClick" delay="0">
                  <p:tgtEl>
                    <p:spTgt spid="20"/>
                  </p:tgtEl>
                </p:cond>
              </p:nextCondLst>
            </p:seq>
            <p:seq concurrent="1" nextAc="seek">
              <p:cTn id="72" restart="whenNotActive" fill="hold" evtFilter="cancelBubble" nodeType="interactiveSeq">
                <p:stCondLst>
                  <p:cond evt="onClick" delay="0">
                    <p:tgtEl>
                      <p:spTgt spid="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1" nodeType="withEffect">
                                  <p:stCondLst>
                                    <p:cond delay="0"/>
                                  </p:stCondLst>
                                  <p:childTnLst>
                                    <p:set>
                                      <p:cBhvr>
                                        <p:cTn id="76" dur="1" fill="hold">
                                          <p:stCondLst>
                                            <p:cond delay="0"/>
                                          </p:stCondLst>
                                        </p:cTn>
                                        <p:tgtEl>
                                          <p:spTgt spid="18"/>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20"/>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3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32"/>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3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30"/>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9"/>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28"/>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1" presetClass="entr" presetSubtype="0" fill="hold" grpId="2" nodeType="withEffect">
                                  <p:stCondLst>
                                    <p:cond delay="0"/>
                                  </p:stCondLst>
                                  <p:childTnLst>
                                    <p:set>
                                      <p:cBhvr>
                                        <p:cTn id="107" dur="1" fill="hold">
                                          <p:stCondLst>
                                            <p:cond delay="0"/>
                                          </p:stCondLst>
                                        </p:cTn>
                                        <p:tgtEl>
                                          <p:spTgt spid="18"/>
                                        </p:tgtEl>
                                        <p:attrNameLst>
                                          <p:attrName>style.visibility</p:attrName>
                                        </p:attrNameLst>
                                      </p:cBhvr>
                                      <p:to>
                                        <p:strVal val="visible"/>
                                      </p:to>
                                    </p:set>
                                  </p:childTnLst>
                                </p:cTn>
                              </p:par>
                              <p:par>
                                <p:cTn id="108" presetID="1" presetClass="entr" presetSubtype="0" fill="hold" grpId="2" nodeType="withEffect">
                                  <p:stCondLst>
                                    <p:cond delay="0"/>
                                  </p:stCondLst>
                                  <p:childTnLst>
                                    <p:set>
                                      <p:cBhvr>
                                        <p:cTn id="109" dur="1" fill="hold">
                                          <p:stCondLst>
                                            <p:cond delay="0"/>
                                          </p:stCondLst>
                                        </p:cTn>
                                        <p:tgtEl>
                                          <p:spTgt spid="17"/>
                                        </p:tgtEl>
                                        <p:attrNameLst>
                                          <p:attrName>style.visibility</p:attrName>
                                        </p:attrNameLst>
                                      </p:cBhvr>
                                      <p:to>
                                        <p:strVal val="visible"/>
                                      </p:to>
                                    </p:set>
                                  </p:childTnLst>
                                </p:cTn>
                              </p:par>
                              <p:par>
                                <p:cTn id="110" presetID="1" presetClass="entr" presetSubtype="0" fill="hold" grpId="2" nodeType="withEffect">
                                  <p:stCondLst>
                                    <p:cond delay="0"/>
                                  </p:stCondLst>
                                  <p:childTnLst>
                                    <p:set>
                                      <p:cBhvr>
                                        <p:cTn id="111" dur="1" fill="hold">
                                          <p:stCondLst>
                                            <p:cond delay="0"/>
                                          </p:stCondLst>
                                        </p:cTn>
                                        <p:tgtEl>
                                          <p:spTgt spid="15"/>
                                        </p:tgtEl>
                                        <p:attrNameLst>
                                          <p:attrName>style.visibility</p:attrName>
                                        </p:attrNameLst>
                                      </p:cBhvr>
                                      <p:to>
                                        <p:strVal val="visible"/>
                                      </p:to>
                                    </p:set>
                                  </p:childTnLst>
                                </p:cTn>
                              </p:par>
                              <p:par>
                                <p:cTn id="112" presetID="1" presetClass="entr" presetSubtype="0" fill="hold" grpId="2" nodeType="withEffect">
                                  <p:stCondLst>
                                    <p:cond delay="0"/>
                                  </p:stCondLst>
                                  <p:childTnLst>
                                    <p:set>
                                      <p:cBhvr>
                                        <p:cTn id="113" dur="1" fill="hold">
                                          <p:stCondLst>
                                            <p:cond delay="0"/>
                                          </p:stCondLst>
                                        </p:cTn>
                                        <p:tgtEl>
                                          <p:spTgt spid="14"/>
                                        </p:tgtEl>
                                        <p:attrNameLst>
                                          <p:attrName>style.visibility</p:attrName>
                                        </p:attrNameLst>
                                      </p:cBhvr>
                                      <p:to>
                                        <p:strVal val="visible"/>
                                      </p:to>
                                    </p:set>
                                  </p:childTnLst>
                                </p:cTn>
                              </p:par>
                              <p:par>
                                <p:cTn id="114" presetID="1" presetClass="entr" presetSubtype="0" fill="hold" grpId="2" nodeType="withEffect">
                                  <p:stCondLst>
                                    <p:cond delay="0"/>
                                  </p:stCondLst>
                                  <p:childTnLst>
                                    <p:set>
                                      <p:cBhvr>
                                        <p:cTn id="115" dur="1" fill="hold">
                                          <p:stCondLst>
                                            <p:cond delay="0"/>
                                          </p:stCondLst>
                                        </p:cTn>
                                        <p:tgtEl>
                                          <p:spTgt spid="13"/>
                                        </p:tgtEl>
                                        <p:attrNameLst>
                                          <p:attrName>style.visibility</p:attrName>
                                        </p:attrNameLst>
                                      </p:cBhvr>
                                      <p:to>
                                        <p:strVal val="visible"/>
                                      </p:to>
                                    </p:set>
                                  </p:childTnLst>
                                </p:cTn>
                              </p:par>
                              <p:par>
                                <p:cTn id="116" presetID="1" presetClass="entr" presetSubtype="0" fill="hold" grpId="2" nodeType="withEffect">
                                  <p:stCondLst>
                                    <p:cond delay="0"/>
                                  </p:stCondLst>
                                  <p:childTnLst>
                                    <p:set>
                                      <p:cBhvr>
                                        <p:cTn id="117" dur="1" fill="hold">
                                          <p:stCondLst>
                                            <p:cond delay="0"/>
                                          </p:stCondLst>
                                        </p:cTn>
                                        <p:tgtEl>
                                          <p:spTgt spid="12"/>
                                        </p:tgtEl>
                                        <p:attrNameLst>
                                          <p:attrName>style.visibility</p:attrName>
                                        </p:attrNameLst>
                                      </p:cBhvr>
                                      <p:to>
                                        <p:strVal val="visible"/>
                                      </p:to>
                                    </p:set>
                                  </p:childTnLst>
                                </p:cTn>
                              </p:par>
                              <p:par>
                                <p:cTn id="118" presetID="1" presetClass="entr" presetSubtype="0" fill="hold" grpId="2" nodeType="withEffect">
                                  <p:stCondLst>
                                    <p:cond delay="0"/>
                                  </p:stCondLst>
                                  <p:childTnLst>
                                    <p:set>
                                      <p:cBhvr>
                                        <p:cTn id="119" dur="1" fill="hold">
                                          <p:stCondLst>
                                            <p:cond delay="0"/>
                                          </p:stCondLst>
                                        </p:cTn>
                                        <p:tgtEl>
                                          <p:spTgt spid="20"/>
                                        </p:tgtEl>
                                        <p:attrNameLst>
                                          <p:attrName>style.visibility</p:attrName>
                                        </p:attrNameLst>
                                      </p:cBhvr>
                                      <p:to>
                                        <p:strVal val="visible"/>
                                      </p:to>
                                    </p:set>
                                  </p:childTnLst>
                                </p:cTn>
                              </p:par>
                              <p:par>
                                <p:cTn id="120" presetID="1" presetClass="exit" presetSubtype="0" fill="hold" nodeType="with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32"/>
                                        </p:tgtEl>
                                        <p:attrNameLst>
                                          <p:attrName>style.visibility</p:attrName>
                                        </p:attrNameLst>
                                      </p:cBhvr>
                                      <p:to>
                                        <p:strVal val="hidden"/>
                                      </p:to>
                                    </p:set>
                                  </p:childTnLst>
                                </p:cTn>
                              </p:par>
                              <p:par>
                                <p:cTn id="124" presetID="1" presetClass="exit" presetSubtype="0" fill="hold" nodeType="withEffect">
                                  <p:stCondLst>
                                    <p:cond delay="0"/>
                                  </p:stCondLst>
                                  <p:childTnLst>
                                    <p:set>
                                      <p:cBhvr>
                                        <p:cTn id="125" dur="1" fill="hold">
                                          <p:stCondLst>
                                            <p:cond delay="0"/>
                                          </p:stCondLst>
                                        </p:cTn>
                                        <p:tgtEl>
                                          <p:spTgt spid="31"/>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30"/>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29"/>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28"/>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0" grpId="0" animBg="1"/>
      <p:bldP spid="20" grpId="1" animBg="1"/>
      <p:bldP spid="20"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7" grpId="0" animBg="1"/>
      <p:bldP spid="17" grpId="1" animBg="1"/>
      <p:bldP spid="17" grpId="2" animBg="1"/>
      <p:bldP spid="18" grpId="0" animBg="1"/>
      <p:bldP spid="18" grpId="1" animBg="1"/>
      <p:bldP spid="1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4" name="Pictu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2478" y="2678541"/>
            <a:ext cx="757189" cy="505045"/>
          </a:xfrm>
          <a:prstGeom prst="rect">
            <a:avLst/>
          </a:prstGeom>
        </p:spPr>
      </p:pic>
      <p:pic>
        <p:nvPicPr>
          <p:cNvPr id="30" name="Picture - Card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842" y="2399978"/>
            <a:ext cx="1592460" cy="1062171"/>
          </a:xfrm>
          <a:prstGeom prst="rect">
            <a:avLst/>
          </a:prstGeom>
        </p:spPr>
      </p:pic>
      <p:pic>
        <p:nvPicPr>
          <p:cNvPr id="29" name="Picture - Card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5908" y="2273959"/>
            <a:ext cx="1970328" cy="1314209"/>
          </a:xfrm>
          <a:prstGeom prst="rect">
            <a:avLst/>
          </a:prstGeom>
        </p:spPr>
      </p:pic>
      <p:pic>
        <p:nvPicPr>
          <p:cNvPr id="28" name="Picture - Card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6641" y="2114368"/>
            <a:ext cx="2448863" cy="1633391"/>
          </a:xfrm>
          <a:prstGeom prst="rect">
            <a:avLst/>
          </a:prstGeom>
        </p:spPr>
      </p:pic>
      <p:pic>
        <p:nvPicPr>
          <p:cNvPr id="3" name="Picture - Card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0428" y="1594829"/>
            <a:ext cx="4284100" cy="2857493"/>
          </a:xfrm>
          <a:prstGeom prst="rect">
            <a:avLst/>
          </a:prstGeom>
        </p:spPr>
      </p:pic>
      <p:sp>
        <p:nvSpPr>
          <p:cNvPr id="14" name="Shape: Card 4 (bottom)"/>
          <p:cNvSpPr/>
          <p:nvPr/>
        </p:nvSpPr>
        <p:spPr>
          <a:xfrm>
            <a:off x="148328" y="1390951"/>
            <a:ext cx="4752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latin typeface="Constantia" panose="02030602050306030303" pitchFamily="18" charset="0"/>
              </a:rPr>
              <a:t>Throughout Catholic history, the saints have been a central part of Catholic belief and spirituality. They are like ‘elder brothers and sisters who cheer us along’. St Paul calls them a ‘cloud of witnesses’ surrounding us. (Hebrews 12</a:t>
            </a:r>
            <a:r>
              <a:rPr lang="en-US" sz="1500" dirty="0" smtClean="0">
                <a:latin typeface="Constantia" panose="02030602050306030303" pitchFamily="18" charset="0"/>
              </a:rPr>
              <a:t>)</a:t>
            </a:r>
          </a:p>
          <a:p>
            <a:pPr algn="ctr"/>
            <a:r>
              <a:rPr lang="en-NZ" sz="1500" b="1" u="sng" dirty="0" smtClean="0">
                <a:solidFill>
                  <a:srgbClr val="DED787"/>
                </a:solidFill>
                <a:latin typeface="Arial" panose="020B0604020202020204" pitchFamily="34" charset="0"/>
                <a:cs typeface="Arial" panose="020B0604020202020204" pitchFamily="34" charset="0"/>
              </a:rPr>
              <a:t>TASK 11</a:t>
            </a:r>
          </a:p>
          <a:p>
            <a:pPr algn="ctr"/>
            <a:r>
              <a:rPr lang="en-US" sz="1500" b="1" dirty="0">
                <a:solidFill>
                  <a:srgbClr val="DED787"/>
                </a:solidFill>
                <a:latin typeface="Constantia" panose="02030602050306030303" pitchFamily="18" charset="0"/>
              </a:rPr>
              <a:t>Read Hebrews 11 and make a collage of the names and images of the ’witnesses’ Paul is talking about to share. Put a symbol of their lives beside their name and image.</a:t>
            </a:r>
            <a:endParaRPr lang="en-NZ" sz="1500" dirty="0">
              <a:solidFill>
                <a:srgbClr val="DED787"/>
              </a:solidFill>
              <a:latin typeface="Constantia" panose="02030602050306030303" pitchFamily="18" charset="0"/>
            </a:endParaRPr>
          </a:p>
        </p:txBody>
      </p:sp>
      <p:sp>
        <p:nvSpPr>
          <p:cNvPr id="15" name="Shape: Card 3"/>
          <p:cNvSpPr/>
          <p:nvPr/>
        </p:nvSpPr>
        <p:spPr>
          <a:xfrm>
            <a:off x="300728" y="1390951"/>
            <a:ext cx="4752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onstantia" panose="02030602050306030303" pitchFamily="18" charset="0"/>
              </a:rPr>
              <a:t>The ‘Venerable’ Suzanne Aubert has made the first step on her journey towards Sainthood. The next step she will pass through is beatification when she will be called ‘Blessed’ and then through to ‘Saint’ hood. Suzanne Aubert will be </a:t>
            </a:r>
            <a:r>
              <a:rPr lang="en-US" sz="1500" dirty="0" err="1">
                <a:solidFill>
                  <a:schemeClr val="bg1"/>
                </a:solidFill>
                <a:latin typeface="Constantia" panose="02030602050306030303" pitchFamily="18" charset="0"/>
              </a:rPr>
              <a:t>Aotearoa</a:t>
            </a:r>
            <a:r>
              <a:rPr lang="en-US" sz="1500" dirty="0">
                <a:solidFill>
                  <a:schemeClr val="bg1"/>
                </a:solidFill>
                <a:latin typeface="Constantia" panose="02030602050306030303" pitchFamily="18" charset="0"/>
              </a:rPr>
              <a:t> New Zealand’s first </a:t>
            </a:r>
            <a:r>
              <a:rPr lang="en-US" sz="1500" dirty="0" smtClean="0">
                <a:solidFill>
                  <a:schemeClr val="bg1"/>
                </a:solidFill>
                <a:latin typeface="Constantia" panose="02030602050306030303" pitchFamily="18" charset="0"/>
              </a:rPr>
              <a:t>Saint.</a:t>
            </a:r>
          </a:p>
          <a:p>
            <a:pPr algn="ctr"/>
            <a:r>
              <a:rPr lang="en-NZ" sz="1500" b="1" u="sng" dirty="0" smtClean="0">
                <a:solidFill>
                  <a:srgbClr val="DED787"/>
                </a:solidFill>
                <a:latin typeface="Arial" panose="020B0604020202020204" pitchFamily="34" charset="0"/>
                <a:cs typeface="Arial" panose="020B0604020202020204" pitchFamily="34" charset="0"/>
              </a:rPr>
              <a:t>TASK 10</a:t>
            </a:r>
            <a:endParaRPr lang="en-NZ" sz="1500" b="1" dirty="0" smtClean="0">
              <a:solidFill>
                <a:srgbClr val="DED787"/>
              </a:solidFill>
              <a:latin typeface="Arial" panose="020B0604020202020204" pitchFamily="34" charset="0"/>
              <a:cs typeface="Arial" panose="020B0604020202020204" pitchFamily="34" charset="0"/>
            </a:endParaRPr>
          </a:p>
          <a:p>
            <a:pPr algn="ctr"/>
            <a:r>
              <a:rPr lang="en-US" sz="1500" b="1" dirty="0">
                <a:solidFill>
                  <a:srgbClr val="DED787"/>
                </a:solidFill>
                <a:latin typeface="Constantia" panose="02030602050306030303" pitchFamily="18" charset="0"/>
              </a:rPr>
              <a:t>Make a timeline of Suzanne Aubert’s life, illustrate it and include her path to Sainthood. Prepare and share an ‘</a:t>
            </a:r>
            <a:r>
              <a:rPr lang="en-US" sz="1500" b="1" dirty="0" err="1">
                <a:solidFill>
                  <a:srgbClr val="DED787"/>
                </a:solidFill>
                <a:latin typeface="Constantia" panose="02030602050306030303" pitchFamily="18" charset="0"/>
              </a:rPr>
              <a:t>íntervïew</a:t>
            </a:r>
            <a:r>
              <a:rPr lang="en-US" sz="1500" b="1" dirty="0">
                <a:solidFill>
                  <a:srgbClr val="DED787"/>
                </a:solidFill>
                <a:latin typeface="Constantia" panose="02030602050306030303" pitchFamily="18" charset="0"/>
              </a:rPr>
              <a:t>’ with her and record and keep it to </a:t>
            </a:r>
            <a:r>
              <a:rPr lang="en-US" sz="1500" b="1" dirty="0" smtClean="0">
                <a:solidFill>
                  <a:srgbClr val="DED787"/>
                </a:solidFill>
                <a:latin typeface="Constantia" panose="02030602050306030303" pitchFamily="18" charset="0"/>
              </a:rPr>
              <a:t>use when</a:t>
            </a:r>
            <a:r>
              <a:rPr lang="en-US" sz="1500" b="1" dirty="0">
                <a:solidFill>
                  <a:srgbClr val="DED787"/>
                </a:solidFill>
                <a:latin typeface="Constantia" panose="02030602050306030303" pitchFamily="18" charset="0"/>
              </a:rPr>
              <a:t/>
            </a:r>
            <a:br>
              <a:rPr lang="en-US" sz="1500" b="1" dirty="0">
                <a:solidFill>
                  <a:srgbClr val="DED787"/>
                </a:solidFill>
                <a:latin typeface="Constantia" panose="02030602050306030303" pitchFamily="18" charset="0"/>
              </a:rPr>
            </a:br>
            <a:r>
              <a:rPr lang="en-US" sz="1500" b="1" dirty="0" smtClean="0">
                <a:solidFill>
                  <a:srgbClr val="DED787"/>
                </a:solidFill>
                <a:latin typeface="Constantia" panose="02030602050306030303" pitchFamily="18" charset="0"/>
              </a:rPr>
              <a:t>she </a:t>
            </a:r>
            <a:r>
              <a:rPr lang="en-US" sz="1500" b="1" dirty="0">
                <a:solidFill>
                  <a:srgbClr val="DED787"/>
                </a:solidFill>
                <a:latin typeface="Constantia" panose="02030602050306030303" pitchFamily="18" charset="0"/>
              </a:rPr>
              <a:t>is canonised. </a:t>
            </a:r>
            <a:endParaRPr lang="en-NZ" sz="1500" dirty="0">
              <a:solidFill>
                <a:srgbClr val="DED787"/>
              </a:solidFill>
              <a:latin typeface="Constantia" panose="02030602050306030303" pitchFamily="18" charset="0"/>
            </a:endParaRPr>
          </a:p>
        </p:txBody>
      </p:sp>
      <p:sp>
        <p:nvSpPr>
          <p:cNvPr id="17" name="Shape: Card 2"/>
          <p:cNvSpPr/>
          <p:nvPr/>
        </p:nvSpPr>
        <p:spPr>
          <a:xfrm>
            <a:off x="453128" y="1390951"/>
            <a:ext cx="4752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500" dirty="0">
                <a:solidFill>
                  <a:schemeClr val="bg1"/>
                </a:solidFill>
                <a:latin typeface="Constantia" panose="02030602050306030303" pitchFamily="18" charset="0"/>
              </a:rPr>
              <a:t>In the 21st century there has been an emphasis on </a:t>
            </a:r>
            <a:r>
              <a:rPr lang="en-US" sz="1500" dirty="0" err="1">
                <a:solidFill>
                  <a:schemeClr val="bg1"/>
                </a:solidFill>
                <a:latin typeface="Constantia" panose="02030602050306030303" pitchFamily="18" charset="0"/>
              </a:rPr>
              <a:t>canonising</a:t>
            </a:r>
            <a:r>
              <a:rPr lang="en-US" sz="1500" dirty="0">
                <a:solidFill>
                  <a:schemeClr val="bg1"/>
                </a:solidFill>
                <a:latin typeface="Constantia" panose="02030602050306030303" pitchFamily="18" charset="0"/>
              </a:rPr>
              <a:t> a greater mix of people. These include young people, people from non-European countries and cultures such as South America, China, indigenous people and lay people - married and single. These are ordinary people like </a:t>
            </a:r>
            <a:r>
              <a:rPr lang="en-US" sz="1500" dirty="0" smtClean="0">
                <a:solidFill>
                  <a:schemeClr val="bg1"/>
                </a:solidFill>
                <a:latin typeface="Constantia" panose="02030602050306030303" pitchFamily="18" charset="0"/>
              </a:rPr>
              <a:t>us.</a:t>
            </a:r>
            <a:br>
              <a:rPr lang="en-US" sz="1500" dirty="0" smtClean="0">
                <a:solidFill>
                  <a:schemeClr val="bg1"/>
                </a:solidFill>
                <a:latin typeface="Constantia" panose="02030602050306030303" pitchFamily="18" charset="0"/>
              </a:rPr>
            </a:br>
            <a:r>
              <a:rPr lang="en-US" sz="1500" dirty="0" smtClean="0">
                <a:solidFill>
                  <a:schemeClr val="bg1"/>
                </a:solidFill>
                <a:latin typeface="Constantia" panose="02030602050306030303" pitchFamily="18" charset="0"/>
              </a:rPr>
              <a:t>They </a:t>
            </a:r>
            <a:r>
              <a:rPr lang="en-US" sz="1500" dirty="0">
                <a:solidFill>
                  <a:schemeClr val="bg1"/>
                </a:solidFill>
                <a:latin typeface="Constantia" panose="02030602050306030303" pitchFamily="18" charset="0"/>
              </a:rPr>
              <a:t>come from countries all over the </a:t>
            </a:r>
            <a:r>
              <a:rPr lang="en-US" sz="1500" dirty="0" smtClean="0">
                <a:solidFill>
                  <a:schemeClr val="bg1"/>
                </a:solidFill>
                <a:latin typeface="Constantia" panose="02030602050306030303" pitchFamily="18" charset="0"/>
              </a:rPr>
              <a:t>world.</a:t>
            </a:r>
            <a:br>
              <a:rPr lang="en-US" sz="1500" dirty="0" smtClean="0">
                <a:solidFill>
                  <a:schemeClr val="bg1"/>
                </a:solidFill>
                <a:latin typeface="Constantia" panose="02030602050306030303" pitchFamily="18" charset="0"/>
              </a:rPr>
            </a:br>
            <a:r>
              <a:rPr lang="en-US" sz="1500" dirty="0" smtClean="0">
                <a:solidFill>
                  <a:schemeClr val="bg1"/>
                </a:solidFill>
                <a:latin typeface="Constantia" panose="02030602050306030303" pitchFamily="18" charset="0"/>
              </a:rPr>
              <a:t>They </a:t>
            </a:r>
            <a:r>
              <a:rPr lang="en-US" sz="1500" dirty="0">
                <a:solidFill>
                  <a:schemeClr val="bg1"/>
                </a:solidFill>
                <a:latin typeface="Constantia" panose="02030602050306030303" pitchFamily="18" charset="0"/>
              </a:rPr>
              <a:t>are our models of faith</a:t>
            </a:r>
            <a:r>
              <a:rPr lang="en-US" sz="1500" dirty="0" smtClean="0">
                <a:solidFill>
                  <a:schemeClr val="bg1"/>
                </a:solidFill>
                <a:latin typeface="Constantia" panose="02030602050306030303" pitchFamily="18" charset="0"/>
              </a:rPr>
              <a:t>.</a:t>
            </a:r>
          </a:p>
          <a:p>
            <a:pPr algn="ctr"/>
            <a:r>
              <a:rPr lang="en-US" sz="1400" b="1" u="sng" dirty="0" smtClean="0">
                <a:solidFill>
                  <a:srgbClr val="EBE600"/>
                </a:solidFill>
                <a:latin typeface="Arial" panose="020B0604020202020204" pitchFamily="34" charset="0"/>
                <a:cs typeface="Arial" panose="020B0604020202020204" pitchFamily="34" charset="0"/>
              </a:rPr>
              <a:t>TASK 9</a:t>
            </a:r>
            <a:br>
              <a:rPr lang="en-US" sz="1400" b="1" u="sng" dirty="0" smtClean="0">
                <a:solidFill>
                  <a:srgbClr val="EBE600"/>
                </a:solidFill>
                <a:latin typeface="Arial" panose="020B0604020202020204" pitchFamily="34" charset="0"/>
                <a:cs typeface="Arial" panose="020B0604020202020204" pitchFamily="34" charset="0"/>
              </a:rPr>
            </a:br>
            <a:r>
              <a:rPr lang="en-US" sz="1500" b="1" dirty="0" smtClean="0">
                <a:solidFill>
                  <a:srgbClr val="EBE600"/>
                </a:solidFill>
                <a:latin typeface="Arial" panose="020B0604020202020204" pitchFamily="34" charset="0"/>
                <a:cs typeface="Arial" panose="020B0604020202020204" pitchFamily="34" charset="0"/>
              </a:rPr>
              <a:t>Research some of the more recently canonised Saints and note which of these categories mentioned they represent. Include thumbnail descriptions of their lives with images</a:t>
            </a:r>
            <a:br>
              <a:rPr lang="en-US" sz="1500" b="1" dirty="0" smtClean="0">
                <a:solidFill>
                  <a:srgbClr val="EBE600"/>
                </a:solidFill>
                <a:latin typeface="Arial" panose="020B0604020202020204" pitchFamily="34" charset="0"/>
                <a:cs typeface="Arial" panose="020B0604020202020204" pitchFamily="34" charset="0"/>
              </a:rPr>
            </a:br>
            <a:r>
              <a:rPr lang="en-US" sz="1500" b="1" dirty="0" smtClean="0">
                <a:solidFill>
                  <a:srgbClr val="EBE600"/>
                </a:solidFill>
                <a:latin typeface="Arial" panose="020B0604020202020204" pitchFamily="34" charset="0"/>
                <a:cs typeface="Arial" panose="020B0604020202020204" pitchFamily="34" charset="0"/>
              </a:rPr>
              <a:t>of them to share.</a:t>
            </a:r>
            <a:endParaRPr lang="en-GB" sz="1500" b="1" dirty="0">
              <a:solidFill>
                <a:srgbClr val="EBE600"/>
              </a:solidFill>
              <a:latin typeface="Constantia" panose="02030602050306030303" pitchFamily="18" charset="0"/>
            </a:endParaRPr>
          </a:p>
        </p:txBody>
      </p:sp>
      <p:sp>
        <p:nvSpPr>
          <p:cNvPr id="18" name="Shape: Card 1 (top)"/>
          <p:cNvSpPr/>
          <p:nvPr/>
        </p:nvSpPr>
        <p:spPr>
          <a:xfrm>
            <a:off x="605528" y="1390951"/>
            <a:ext cx="4752000" cy="3276000"/>
          </a:xfrm>
          <a:prstGeom prst="roundRect">
            <a:avLst/>
          </a:prstGeom>
          <a:solidFill>
            <a:srgbClr val="002060"/>
          </a:solidFill>
          <a:ln w="825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Constantia" panose="02030602050306030303" pitchFamily="18" charset="0"/>
              </a:rPr>
              <a:t>In the 20th century, Popes John Paul II and Benedict XVI revised the canonisation process and Pope Francis has continued to do this more recently.  When Pope John Paul II died in 2005, people in the crowd </a:t>
            </a:r>
            <a:r>
              <a:rPr lang="en-US" sz="1500" dirty="0" smtClean="0">
                <a:solidFill>
                  <a:schemeClr val="bg1"/>
                </a:solidFill>
                <a:latin typeface="Constantia" panose="02030602050306030303" pitchFamily="18" charset="0"/>
              </a:rPr>
              <a:t>in </a:t>
            </a:r>
            <a:r>
              <a:rPr lang="en-US" sz="1500" dirty="0">
                <a:solidFill>
                  <a:schemeClr val="bg1"/>
                </a:solidFill>
                <a:latin typeface="Constantia" panose="02030602050306030303" pitchFamily="18" charset="0"/>
              </a:rPr>
              <a:t>St. Peter’s Square chanted, “Santo </a:t>
            </a:r>
            <a:r>
              <a:rPr lang="en-US" sz="1500" dirty="0" err="1">
                <a:solidFill>
                  <a:schemeClr val="bg1"/>
                </a:solidFill>
                <a:latin typeface="Constantia" panose="02030602050306030303" pitchFamily="18" charset="0"/>
              </a:rPr>
              <a:t>subito</a:t>
            </a:r>
            <a:r>
              <a:rPr lang="en-US" sz="1500" dirty="0">
                <a:solidFill>
                  <a:schemeClr val="bg1"/>
                </a:solidFill>
                <a:latin typeface="Constantia" panose="02030602050306030303" pitchFamily="18" charset="0"/>
              </a:rPr>
              <a:t>” meaning “Sainthood now</a:t>
            </a:r>
            <a:r>
              <a:rPr lang="en-US" sz="1500" dirty="0" smtClean="0">
                <a:solidFill>
                  <a:schemeClr val="bg1"/>
                </a:solidFill>
                <a:latin typeface="Constantia" panose="02030602050306030303" pitchFamily="18" charset="0"/>
              </a:rPr>
              <a:t>.”</a:t>
            </a:r>
            <a:br>
              <a:rPr lang="en-US" sz="1500" dirty="0" smtClean="0">
                <a:solidFill>
                  <a:schemeClr val="bg1"/>
                </a:solidFill>
                <a:latin typeface="Constantia" panose="02030602050306030303" pitchFamily="18" charset="0"/>
              </a:rPr>
            </a:br>
            <a:r>
              <a:rPr lang="en-US" sz="1500" dirty="0" smtClean="0">
                <a:solidFill>
                  <a:schemeClr val="bg1"/>
                </a:solidFill>
                <a:latin typeface="Constantia" panose="02030602050306030303" pitchFamily="18" charset="0"/>
              </a:rPr>
              <a:t>Research </a:t>
            </a:r>
            <a:r>
              <a:rPr lang="en-US" sz="1500" dirty="0">
                <a:solidFill>
                  <a:schemeClr val="bg1"/>
                </a:solidFill>
                <a:latin typeface="Constantia" panose="02030602050306030303" pitchFamily="18" charset="0"/>
              </a:rPr>
              <a:t>if this would be </a:t>
            </a:r>
            <a:r>
              <a:rPr lang="en-US" sz="1500" dirty="0" smtClean="0">
                <a:solidFill>
                  <a:schemeClr val="bg1"/>
                </a:solidFill>
                <a:latin typeface="Constantia" panose="02030602050306030303" pitchFamily="18" charset="0"/>
              </a:rPr>
              <a:t>possible?</a:t>
            </a:r>
            <a:br>
              <a:rPr lang="en-US" sz="1500" dirty="0" smtClean="0">
                <a:solidFill>
                  <a:schemeClr val="bg1"/>
                </a:solidFill>
                <a:latin typeface="Constantia" panose="02030602050306030303" pitchFamily="18" charset="0"/>
              </a:rPr>
            </a:br>
            <a:r>
              <a:rPr lang="en-US" sz="1500" dirty="0" smtClean="0">
                <a:solidFill>
                  <a:schemeClr val="bg1"/>
                </a:solidFill>
                <a:latin typeface="Constantia" panose="02030602050306030303" pitchFamily="18" charset="0"/>
              </a:rPr>
              <a:t>Pope </a:t>
            </a:r>
            <a:r>
              <a:rPr lang="en-US" sz="1500" dirty="0">
                <a:solidFill>
                  <a:schemeClr val="bg1"/>
                </a:solidFill>
                <a:latin typeface="Constantia" panose="02030602050306030303" pitchFamily="18" charset="0"/>
              </a:rPr>
              <a:t>Francis canonised him in April 2014.</a:t>
            </a:r>
            <a:endParaRPr lang="en-NZ" sz="1500" dirty="0">
              <a:solidFill>
                <a:schemeClr val="bg1"/>
              </a:solidFill>
              <a:latin typeface="Constantia" panose="02030602050306030303" pitchFamily="18" charset="0"/>
            </a:endParaRPr>
          </a:p>
          <a:p>
            <a:pPr algn="ctr"/>
            <a:r>
              <a:rPr lang="en-NZ" sz="1500" b="1" u="sng" dirty="0" smtClean="0">
                <a:solidFill>
                  <a:srgbClr val="EBE600"/>
                </a:solidFill>
                <a:latin typeface="Arial" panose="020B0604020202020204" pitchFamily="34" charset="0"/>
                <a:cs typeface="Arial" panose="020B0604020202020204" pitchFamily="34" charset="0"/>
              </a:rPr>
              <a:t>TASK </a:t>
            </a:r>
            <a:r>
              <a:rPr lang="en-US" sz="1500" b="1" u="sng" dirty="0" smtClean="0">
                <a:solidFill>
                  <a:srgbClr val="EBE600"/>
                </a:solidFill>
                <a:latin typeface="Arial" panose="020B0604020202020204" pitchFamily="34" charset="0"/>
                <a:cs typeface="Arial" panose="020B0604020202020204" pitchFamily="34" charset="0"/>
              </a:rPr>
              <a:t>8</a:t>
            </a:r>
            <a:r>
              <a:rPr lang="en-US" sz="1600" b="1" u="sng" dirty="0" smtClean="0">
                <a:solidFill>
                  <a:srgbClr val="EBE600"/>
                </a:solidFill>
                <a:latin typeface="Arial" panose="020B0604020202020204" pitchFamily="34" charset="0"/>
                <a:cs typeface="Arial" panose="020B0604020202020204" pitchFamily="34" charset="0"/>
              </a:rPr>
              <a:t/>
            </a:r>
            <a:br>
              <a:rPr lang="en-US" sz="1600" b="1" u="sng" dirty="0" smtClean="0">
                <a:solidFill>
                  <a:srgbClr val="EBE600"/>
                </a:solidFill>
                <a:latin typeface="Arial" panose="020B0604020202020204" pitchFamily="34" charset="0"/>
                <a:cs typeface="Arial" panose="020B0604020202020204" pitchFamily="34" charset="0"/>
              </a:rPr>
            </a:br>
            <a:r>
              <a:rPr lang="en-US" sz="1500" b="1" dirty="0" smtClean="0">
                <a:solidFill>
                  <a:srgbClr val="EBE600"/>
                </a:solidFill>
                <a:latin typeface="Constantia" panose="02030602050306030303" pitchFamily="18" charset="0"/>
                <a:cs typeface="Arial" panose="020B0604020202020204" pitchFamily="34" charset="0"/>
              </a:rPr>
              <a:t>Watch </a:t>
            </a:r>
            <a:r>
              <a:rPr lang="en-US" sz="1500" b="1" dirty="0">
                <a:solidFill>
                  <a:srgbClr val="EBE600"/>
                </a:solidFill>
                <a:latin typeface="Constantia" panose="02030602050306030303" pitchFamily="18" charset="0"/>
                <a:cs typeface="Arial" panose="020B0604020202020204" pitchFamily="34" charset="0"/>
              </a:rPr>
              <a:t>a you tube clip of a canonisation event and include it in a presentation to share, see example below. Note </a:t>
            </a:r>
            <a:r>
              <a:rPr lang="en-US" sz="1500" b="1" dirty="0" smtClean="0">
                <a:solidFill>
                  <a:srgbClr val="EBE600"/>
                </a:solidFill>
                <a:latin typeface="Constantia" panose="02030602050306030303" pitchFamily="18" charset="0"/>
                <a:cs typeface="Arial" panose="020B0604020202020204" pitchFamily="34" charset="0"/>
              </a:rPr>
              <a:t>when selecting the clip the </a:t>
            </a:r>
            <a:r>
              <a:rPr lang="en-US" sz="1500" b="1" dirty="0">
                <a:solidFill>
                  <a:srgbClr val="EBE600"/>
                </a:solidFill>
                <a:latin typeface="Constantia" panose="02030602050306030303" pitchFamily="18" charset="0"/>
                <a:cs typeface="Arial" panose="020B0604020202020204" pitchFamily="34" charset="0"/>
              </a:rPr>
              <a:t>language it is in and how long it runs for.</a:t>
            </a:r>
            <a:r>
              <a:rPr lang="en-NZ" sz="1500" dirty="0" smtClean="0">
                <a:solidFill>
                  <a:srgbClr val="EBE600"/>
                </a:solidFill>
                <a:latin typeface="Constantia" panose="02030602050306030303" pitchFamily="18" charset="0"/>
              </a:rPr>
              <a:t> </a:t>
            </a:r>
            <a:endParaRPr lang="en-NZ" sz="1500" dirty="0">
              <a:solidFill>
                <a:srgbClr val="EBE600"/>
              </a:solidFill>
              <a:latin typeface="Constantia" panose="02030602050306030303" pitchFamily="18" charset="0"/>
            </a:endParaRPr>
          </a:p>
        </p:txBody>
      </p:sp>
      <p:sp>
        <p:nvSpPr>
          <p:cNvPr id="2" name="Title"/>
          <p:cNvSpPr>
            <a:spLocks noGrp="1"/>
          </p:cNvSpPr>
          <p:nvPr>
            <p:ph type="ctrTitle"/>
          </p:nvPr>
        </p:nvSpPr>
        <p:spPr>
          <a:xfrm>
            <a:off x="0" y="276837"/>
            <a:ext cx="9144000" cy="900000"/>
          </a:xfrm>
        </p:spPr>
        <p:txBody>
          <a:bodyPr>
            <a:normAutofit fontScale="90000"/>
          </a:bodyPr>
          <a:lstStyle/>
          <a:p>
            <a:r>
              <a:rPr lang="en-US" sz="4000" b="1" dirty="0">
                <a:ln w="10160">
                  <a:noFill/>
                  <a:prstDash val="solid"/>
                </a:ln>
                <a:solidFill>
                  <a:schemeClr val="tx2">
                    <a:lumMod val="50000"/>
                  </a:schemeClr>
                </a:solidFill>
                <a:latin typeface="Papyrus" panose="03070502060502030205" pitchFamily="66" charset="0"/>
                <a:cs typeface="Arial" panose="020B0604020202020204" pitchFamily="34" charset="0"/>
              </a:rPr>
              <a:t>Pope Francis </a:t>
            </a:r>
            <a:r>
              <a:rPr lang="en-US" sz="4000" b="1" dirty="0" err="1">
                <a:ln w="10160">
                  <a:noFill/>
                  <a:prstDash val="solid"/>
                </a:ln>
                <a:solidFill>
                  <a:schemeClr val="tx2">
                    <a:lumMod val="50000"/>
                  </a:schemeClr>
                </a:solidFill>
                <a:latin typeface="Papyrus" panose="03070502060502030205" pitchFamily="66" charset="0"/>
                <a:cs typeface="Arial" panose="020B0604020202020204" pitchFamily="34" charset="0"/>
              </a:rPr>
              <a:t>canonises</a:t>
            </a:r>
            <a:r>
              <a:rPr lang="en-US" sz="4000" b="1" dirty="0">
                <a:ln w="10160">
                  <a:noFill/>
                  <a:prstDash val="solid"/>
                </a:ln>
                <a:solidFill>
                  <a:schemeClr val="tx2">
                    <a:lumMod val="50000"/>
                  </a:schemeClr>
                </a:solidFill>
                <a:latin typeface="Papyrus" panose="03070502060502030205" pitchFamily="66" charset="0"/>
                <a:cs typeface="Arial" panose="020B0604020202020204" pitchFamily="34" charset="0"/>
              </a:rPr>
              <a:t> Saints </a:t>
            </a:r>
            <a:r>
              <a:rPr lang="en-US" sz="40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t>in</a:t>
            </a:r>
            <a:br>
              <a:rPr lang="en-US" sz="40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br>
            <a:r>
              <a:rPr lang="en-US" sz="40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t>the </a:t>
            </a:r>
            <a:r>
              <a:rPr lang="en-US" sz="4000" b="1" dirty="0">
                <a:ln w="10160">
                  <a:noFill/>
                  <a:prstDash val="solid"/>
                </a:ln>
                <a:solidFill>
                  <a:schemeClr val="tx2">
                    <a:lumMod val="50000"/>
                  </a:schemeClr>
                </a:solidFill>
                <a:latin typeface="Papyrus" panose="03070502060502030205" pitchFamily="66" charset="0"/>
                <a:cs typeface="Arial" panose="020B0604020202020204" pitchFamily="34" charset="0"/>
              </a:rPr>
              <a:t>Vatican in Rome</a:t>
            </a:r>
            <a:endParaRPr lang="en-GB" sz="40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p:cNvSpPr txBox="1"/>
          <p:nvPr/>
        </p:nvSpPr>
        <p:spPr>
          <a:xfrm>
            <a:off x="2454290" y="4774168"/>
            <a:ext cx="4235455" cy="369332"/>
          </a:xfrm>
          <a:prstGeom prst="rect">
            <a:avLst/>
          </a:prstGeom>
          <a:noFill/>
        </p:spPr>
        <p:txBody>
          <a:bodyPr wrap="none" rtlCol="0">
            <a:spAutoFit/>
          </a:bodyPr>
          <a:lstStyle/>
          <a:p>
            <a:pPr algn="ctr"/>
            <a:r>
              <a:rPr lang="en-GB" sz="900" b="1" dirty="0" smtClean="0">
                <a:latin typeface="Constantia" panose="02030602050306030303" pitchFamily="18" charset="0"/>
                <a:ea typeface="Arial" pitchFamily="34" charset="-128"/>
                <a:cs typeface="Arial" panose="020B0604020202020204" pitchFamily="34" charset="0"/>
              </a:rPr>
              <a:t>Click the top card to discard it. Click the video button to play ‘Saint Teresa’</a:t>
            </a:r>
            <a:br>
              <a:rPr lang="en-GB" sz="900" b="1" dirty="0" smtClean="0">
                <a:latin typeface="Constantia" panose="02030602050306030303" pitchFamily="18" charset="0"/>
                <a:ea typeface="Arial" pitchFamily="34" charset="-128"/>
                <a:cs typeface="Arial" panose="020B0604020202020204" pitchFamily="34" charset="0"/>
              </a:rPr>
            </a:br>
            <a:r>
              <a:rPr lang="en-GB" sz="900" b="1" dirty="0" smtClean="0">
                <a:latin typeface="Constantia" panose="02030602050306030303" pitchFamily="18" charset="0"/>
                <a:ea typeface="Arial" pitchFamily="34" charset="-128"/>
                <a:cs typeface="Arial" panose="020B0604020202020204" pitchFamily="34" charset="0"/>
              </a:rPr>
              <a:t>Click the worksheet button for printable flip cards</a:t>
            </a:r>
            <a:endParaRPr lang="en-GB" sz="900" b="1" dirty="0">
              <a:latin typeface="Constantia" panose="02030602050306030303" pitchFamily="18" charset="0"/>
              <a:ea typeface="Arial" pitchFamily="34" charset="-128"/>
              <a:cs typeface="Arial" panose="020B0604020202020204" pitchFamily="34" charset="0"/>
            </a:endParaRPr>
          </a:p>
        </p:txBody>
      </p:sp>
      <p:sp>
        <p:nvSpPr>
          <p:cNvPr id="11" name="Action Button: Worksheet">
            <a:hlinkClick r:id="rId9"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25" name="Action Button: Video">
            <a:hlinkClick r:id="rId10" highlightClick="1"/>
          </p:cNvPr>
          <p:cNvSpPr/>
          <p:nvPr/>
        </p:nvSpPr>
        <p:spPr>
          <a:xfrm>
            <a:off x="6660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095218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withEffect">
                                  <p:stCondLst>
                                    <p:cond delay="0"/>
                                  </p:stCondLst>
                                  <p:childTnLst>
                                    <p:anim calcmode="lin" valueType="num">
                                      <p:cBhvr additive="base">
                                        <p:cTn id="6" dur="1000"/>
                                        <p:tgtEl>
                                          <p:spTgt spid="18"/>
                                        </p:tgtEl>
                                        <p:attrNameLst>
                                          <p:attrName>ppt_x</p:attrName>
                                        </p:attrNameLst>
                                      </p:cBhvr>
                                      <p:tavLst>
                                        <p:tav tm="0">
                                          <p:val>
                                            <p:strVal val="ppt_x"/>
                                          </p:val>
                                        </p:tav>
                                        <p:tav tm="100000">
                                          <p:val>
                                            <p:strVal val="1+ppt_w/2"/>
                                          </p:val>
                                        </p:tav>
                                      </p:tavLst>
                                    </p:anim>
                                    <p:anim calcmode="lin" valueType="num">
                                      <p:cBhvr additive="base">
                                        <p:cTn id="7" dur="1000"/>
                                        <p:tgtEl>
                                          <p:spTgt spid="18"/>
                                        </p:tgtEl>
                                        <p:attrNameLst>
                                          <p:attrName>ppt_y</p:attrName>
                                        </p:attrNameLst>
                                      </p:cBhvr>
                                      <p:tavLst>
                                        <p:tav tm="0">
                                          <p:val>
                                            <p:strVal val="ppt_y"/>
                                          </p:val>
                                        </p:tav>
                                        <p:tav tm="100000">
                                          <p:val>
                                            <p:strVal val="0-ppt_h/2"/>
                                          </p:val>
                                        </p:tav>
                                      </p:tavLst>
                                    </p:anim>
                                    <p:set>
                                      <p:cBhvr>
                                        <p:cTn id="8" dur="1" fill="hold">
                                          <p:stCondLst>
                                            <p:cond delay="999"/>
                                          </p:stCondLst>
                                        </p:cTn>
                                        <p:tgtEl>
                                          <p:spTgt spid="18"/>
                                        </p:tgtEl>
                                        <p:attrNameLst>
                                          <p:attrName>style.visibility</p:attrName>
                                        </p:attrNameLst>
                                      </p:cBhvr>
                                      <p:to>
                                        <p:strVal val="hidden"/>
                                      </p:to>
                                    </p:set>
                                  </p:childTnLst>
                                </p:cTn>
                              </p:par>
                              <p:par>
                                <p:cTn id="9" presetID="10"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500"/>
                                        <p:tgtEl>
                                          <p:spTgt spid="30"/>
                                        </p:tgtEl>
                                      </p:cBhvr>
                                    </p:animEffect>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exit" presetSubtype="3" fill="hold" grpId="0" nodeType="withEffect">
                                  <p:stCondLst>
                                    <p:cond delay="0"/>
                                  </p:stCondLst>
                                  <p:childTnLst>
                                    <p:anim calcmode="lin" valueType="num">
                                      <p:cBhvr additive="base">
                                        <p:cTn id="16" dur="1000"/>
                                        <p:tgtEl>
                                          <p:spTgt spid="17"/>
                                        </p:tgtEl>
                                        <p:attrNameLst>
                                          <p:attrName>ppt_x</p:attrName>
                                        </p:attrNameLst>
                                      </p:cBhvr>
                                      <p:tavLst>
                                        <p:tav tm="0">
                                          <p:val>
                                            <p:strVal val="ppt_x"/>
                                          </p:val>
                                        </p:tav>
                                        <p:tav tm="100000">
                                          <p:val>
                                            <p:strVal val="1+ppt_w/2"/>
                                          </p:val>
                                        </p:tav>
                                      </p:tavLst>
                                    </p:anim>
                                    <p:anim calcmode="lin" valueType="num">
                                      <p:cBhvr additive="base">
                                        <p:cTn id="17" dur="1000"/>
                                        <p:tgtEl>
                                          <p:spTgt spid="17"/>
                                        </p:tgtEl>
                                        <p:attrNameLst>
                                          <p:attrName>ppt_y</p:attrName>
                                        </p:attrNameLst>
                                      </p:cBhvr>
                                      <p:tavLst>
                                        <p:tav tm="0">
                                          <p:val>
                                            <p:strVal val="ppt_y"/>
                                          </p:val>
                                        </p:tav>
                                        <p:tav tm="100000">
                                          <p:val>
                                            <p:strVal val="0-ppt_h/2"/>
                                          </p:val>
                                        </p:tav>
                                      </p:tavLst>
                                    </p:anim>
                                    <p:set>
                                      <p:cBhvr>
                                        <p:cTn id="18" dur="1" fill="hold">
                                          <p:stCondLst>
                                            <p:cond delay="999"/>
                                          </p:stCondLst>
                                        </p:cTn>
                                        <p:tgtEl>
                                          <p:spTgt spid="1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500"/>
                                        <p:tgtEl>
                                          <p:spTgt spid="29"/>
                                        </p:tgtEl>
                                      </p:cBhvr>
                                    </p:animEffect>
                                  </p:childTnLst>
                                </p:cTn>
                              </p:par>
                            </p:childTnLst>
                          </p:cTn>
                        </p:par>
                      </p:childTnLst>
                    </p:cTn>
                  </p:par>
                </p:childTnLst>
              </p:cTn>
              <p:nextCondLst>
                <p:cond evt="onClick" delay="0">
                  <p:tgtEl>
                    <p:spTgt spid="17"/>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2" presetClass="exit" presetSubtype="3" fill="hold" grpId="0" nodeType="withEffect">
                                  <p:stCondLst>
                                    <p:cond delay="0"/>
                                  </p:stCondLst>
                                  <p:childTnLst>
                                    <p:anim calcmode="lin" valueType="num">
                                      <p:cBhvr additive="base">
                                        <p:cTn id="26" dur="1000"/>
                                        <p:tgtEl>
                                          <p:spTgt spid="15"/>
                                        </p:tgtEl>
                                        <p:attrNameLst>
                                          <p:attrName>ppt_x</p:attrName>
                                        </p:attrNameLst>
                                      </p:cBhvr>
                                      <p:tavLst>
                                        <p:tav tm="0">
                                          <p:val>
                                            <p:strVal val="ppt_x"/>
                                          </p:val>
                                        </p:tav>
                                        <p:tav tm="100000">
                                          <p:val>
                                            <p:strVal val="1+ppt_w/2"/>
                                          </p:val>
                                        </p:tav>
                                      </p:tavLst>
                                    </p:anim>
                                    <p:anim calcmode="lin" valueType="num">
                                      <p:cBhvr additive="base">
                                        <p:cTn id="27" dur="1000"/>
                                        <p:tgtEl>
                                          <p:spTgt spid="15"/>
                                        </p:tgtEl>
                                        <p:attrNameLst>
                                          <p:attrName>ppt_y</p:attrName>
                                        </p:attrNameLst>
                                      </p:cBhvr>
                                      <p:tavLst>
                                        <p:tav tm="0">
                                          <p:val>
                                            <p:strVal val="ppt_y"/>
                                          </p:val>
                                        </p:tav>
                                        <p:tav tm="100000">
                                          <p:val>
                                            <p:strVal val="0-ppt_h/2"/>
                                          </p:val>
                                        </p:tav>
                                      </p:tavLst>
                                    </p:anim>
                                    <p:set>
                                      <p:cBhvr>
                                        <p:cTn id="28" dur="1" fill="hold">
                                          <p:stCondLst>
                                            <p:cond delay="999"/>
                                          </p:stCondLst>
                                        </p:cTn>
                                        <p:tgtEl>
                                          <p:spTgt spid="1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500"/>
                                        <p:tgtEl>
                                          <p:spTgt spid="28"/>
                                        </p:tgtEl>
                                      </p:cBhvr>
                                    </p:animEffec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exit" presetSubtype="3" fill="hold" grpId="0" nodeType="withEffect">
                                  <p:stCondLst>
                                    <p:cond delay="0"/>
                                  </p:stCondLst>
                                  <p:childTnLst>
                                    <p:anim calcmode="lin" valueType="num">
                                      <p:cBhvr additive="base">
                                        <p:cTn id="36" dur="1000"/>
                                        <p:tgtEl>
                                          <p:spTgt spid="14"/>
                                        </p:tgtEl>
                                        <p:attrNameLst>
                                          <p:attrName>ppt_x</p:attrName>
                                        </p:attrNameLst>
                                      </p:cBhvr>
                                      <p:tavLst>
                                        <p:tav tm="0">
                                          <p:val>
                                            <p:strVal val="ppt_x"/>
                                          </p:val>
                                        </p:tav>
                                        <p:tav tm="100000">
                                          <p:val>
                                            <p:strVal val="1+ppt_w/2"/>
                                          </p:val>
                                        </p:tav>
                                      </p:tavLst>
                                    </p:anim>
                                    <p:anim calcmode="lin" valueType="num">
                                      <p:cBhvr additive="base">
                                        <p:cTn id="37" dur="1000"/>
                                        <p:tgtEl>
                                          <p:spTgt spid="14"/>
                                        </p:tgtEl>
                                        <p:attrNameLst>
                                          <p:attrName>ppt_y</p:attrName>
                                        </p:attrNameLst>
                                      </p:cBhvr>
                                      <p:tavLst>
                                        <p:tav tm="0">
                                          <p:val>
                                            <p:strVal val="ppt_y"/>
                                          </p:val>
                                        </p:tav>
                                        <p:tav tm="100000">
                                          <p:val>
                                            <p:strVal val="0-ppt_h/2"/>
                                          </p:val>
                                        </p:tav>
                                      </p:tavLst>
                                    </p:anim>
                                    <p:set>
                                      <p:cBhvr>
                                        <p:cTn id="38" dur="1" fill="hold">
                                          <p:stCondLst>
                                            <p:cond delay="999"/>
                                          </p:stCondLst>
                                        </p:cTn>
                                        <p:tgtEl>
                                          <p:spTgt spid="1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500"/>
                                        <p:tgtEl>
                                          <p:spTgt spid="3"/>
                                        </p:tgtEl>
                                      </p:cBhvr>
                                    </p:animEffec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1"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grpId="2" nodeType="withEffect">
                                  <p:stCondLst>
                                    <p:cond delay="0"/>
                                  </p:stCondLst>
                                  <p:childTnLst>
                                    <p:set>
                                      <p:cBhvr>
                                        <p:cTn id="65" dur="1" fill="hold">
                                          <p:stCondLst>
                                            <p:cond delay="0"/>
                                          </p:stCondLst>
                                        </p:cTn>
                                        <p:tgtEl>
                                          <p:spTgt spid="18"/>
                                        </p:tgtEl>
                                        <p:attrNameLst>
                                          <p:attrName>style.visibility</p:attrName>
                                        </p:attrNameLst>
                                      </p:cBhvr>
                                      <p:to>
                                        <p:strVal val="visible"/>
                                      </p:to>
                                    </p:set>
                                  </p:childTnLst>
                                </p:cTn>
                              </p:par>
                              <p:par>
                                <p:cTn id="66" presetID="1" presetClass="entr" presetSubtype="0" fill="hold" grpId="2" nodeType="withEffect">
                                  <p:stCondLst>
                                    <p:cond delay="0"/>
                                  </p:stCondLst>
                                  <p:childTnLst>
                                    <p:set>
                                      <p:cBhvr>
                                        <p:cTn id="67" dur="1" fill="hold">
                                          <p:stCondLst>
                                            <p:cond delay="0"/>
                                          </p:stCondLst>
                                        </p:cTn>
                                        <p:tgtEl>
                                          <p:spTgt spid="17"/>
                                        </p:tgtEl>
                                        <p:attrNameLst>
                                          <p:attrName>style.visibility</p:attrName>
                                        </p:attrNameLst>
                                      </p:cBhvr>
                                      <p:to>
                                        <p:strVal val="visible"/>
                                      </p:to>
                                    </p:set>
                                  </p:childTnLst>
                                </p:cTn>
                              </p:par>
                              <p:par>
                                <p:cTn id="68" presetID="1" presetClass="entr" presetSubtype="0" fill="hold" grpId="2" nodeType="with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ntr" presetSubtype="0" fill="hold" grpId="2" nodeType="withEffect">
                                  <p:stCondLst>
                                    <p:cond delay="0"/>
                                  </p:stCondLst>
                                  <p:childTnLst>
                                    <p:set>
                                      <p:cBhvr>
                                        <p:cTn id="71" dur="1" fill="hold">
                                          <p:stCondLst>
                                            <p:cond delay="0"/>
                                          </p:stCondLst>
                                        </p:cTn>
                                        <p:tgtEl>
                                          <p:spTgt spid="14"/>
                                        </p:tgtEl>
                                        <p:attrNameLst>
                                          <p:attrName>style.visibility</p:attrName>
                                        </p:attrNameLst>
                                      </p:cBhvr>
                                      <p:to>
                                        <p:strVal val="visible"/>
                                      </p:to>
                                    </p:set>
                                  </p:childTnLst>
                                </p:cTn>
                              </p:par>
                              <p:par>
                                <p:cTn id="72" presetID="1" presetClass="exit" presetSubtype="0" fill="hold" nodeType="withEffect">
                                  <p:stCondLst>
                                    <p:cond delay="0"/>
                                  </p:stCondLst>
                                  <p:childTnLst>
                                    <p:set>
                                      <p:cBhvr>
                                        <p:cTn id="73" dur="1" fill="hold">
                                          <p:stCondLst>
                                            <p:cond delay="0"/>
                                          </p:stCondLst>
                                        </p:cTn>
                                        <p:tgtEl>
                                          <p:spTgt spid="30"/>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28"/>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14" grpId="0" animBg="1"/>
      <p:bldP spid="14" grpId="1" animBg="1"/>
      <p:bldP spid="14" grpId="2" animBg="1"/>
      <p:bldP spid="15" grpId="0" animBg="1"/>
      <p:bldP spid="15" grpId="1" animBg="1"/>
      <p:bldP spid="15" grpId="2" animBg="1"/>
      <p:bldP spid="17" grpId="0" animBg="1"/>
      <p:bldP spid="17" grpId="1" animBg="1"/>
      <p:bldP spid="17" grpId="2" animBg="1"/>
      <p:bldP spid="18" grpId="0" animBg="1"/>
      <p:bldP spid="18" grpId="1" animBg="1"/>
      <p:bldP spid="18"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TextBox 3"/>
          <p:cNvSpPr txBox="1"/>
          <p:nvPr/>
        </p:nvSpPr>
        <p:spPr>
          <a:xfrm>
            <a:off x="1018062" y="3223572"/>
            <a:ext cx="4718235" cy="1532334"/>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400" dirty="0" smtClean="0">
                <a:latin typeface="Constantia" panose="02030602050306030303" pitchFamily="18" charset="0"/>
              </a:rPr>
              <a:t>There are many people on earth who are filled with the fruit of the Holy Spirit. They follow God’s call to be holy and listen to God and live as God wants them </a:t>
            </a:r>
            <a:r>
              <a:rPr lang="en-NZ" sz="1400" smtClean="0">
                <a:latin typeface="Constantia" panose="02030602050306030303" pitchFamily="18" charset="0"/>
              </a:rPr>
              <a:t>to. These </a:t>
            </a:r>
            <a:r>
              <a:rPr lang="en-NZ" sz="1400" dirty="0" smtClean="0">
                <a:latin typeface="Constantia" panose="02030602050306030303" pitchFamily="18" charset="0"/>
              </a:rPr>
              <a:t>people will be in heaven when they die because God knows of their goodness and loves them very much. They will be saints in heaven with </a:t>
            </a:r>
            <a:r>
              <a:rPr lang="en-NZ" sz="1400" dirty="0">
                <a:latin typeface="Constantia" panose="02030602050306030303" pitchFamily="18" charset="0"/>
              </a:rPr>
              <a:t>u</a:t>
            </a:r>
            <a:r>
              <a:rPr lang="en-NZ" sz="1400" dirty="0" smtClean="0">
                <a:latin typeface="Constantia" panose="02030602050306030303" pitchFamily="18" charset="0"/>
              </a:rPr>
              <a:t>s.</a:t>
            </a:r>
            <a:endParaRPr lang="en-US" dirty="0">
              <a:solidFill>
                <a:schemeClr val="tx2">
                  <a:lumMod val="60000"/>
                  <a:lumOff val="40000"/>
                </a:schemeClr>
              </a:solidFill>
              <a:latin typeface="Constantia" panose="02030602050306030303" pitchFamily="18" charset="0"/>
            </a:endParaRPr>
          </a:p>
        </p:txBody>
      </p:sp>
      <p:sp>
        <p:nvSpPr>
          <p:cNvPr id="10" name="TextBox 2"/>
          <p:cNvSpPr txBox="1"/>
          <p:nvPr/>
        </p:nvSpPr>
        <p:spPr>
          <a:xfrm>
            <a:off x="1018062" y="1829085"/>
            <a:ext cx="4720008" cy="1293971"/>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400" dirty="0" smtClean="0">
                <a:latin typeface="Constantia" panose="02030602050306030303" pitchFamily="18" charset="0"/>
              </a:rPr>
              <a:t>Some Saints have been recognised by the Church and have been through the process of canonisation and are officially named and known as ‘Saint’. We use an ‘S’ when we write their names because we know they are in heaven with God.</a:t>
            </a:r>
            <a:endParaRPr lang="en-NZ" sz="1400" dirty="0">
              <a:latin typeface="Constantia" panose="02030602050306030303" pitchFamily="18" charset="0"/>
            </a:endParaRPr>
          </a:p>
        </p:txBody>
      </p:sp>
      <p:sp>
        <p:nvSpPr>
          <p:cNvPr id="9" name="TextBox 1"/>
          <p:cNvSpPr txBox="1"/>
          <p:nvPr/>
        </p:nvSpPr>
        <p:spPr>
          <a:xfrm>
            <a:off x="1018062" y="911324"/>
            <a:ext cx="4718235" cy="817245"/>
          </a:xfrm>
          <a:prstGeom prst="roundRect">
            <a:avLst/>
          </a:prstGeom>
          <a:solidFill>
            <a:schemeClr val="bg1">
              <a:alpha val="89000"/>
            </a:schemeClr>
          </a:solidFill>
        </p:spPr>
        <p:txBody>
          <a:bodyPr wrap="square" rtlCol="0">
            <a:spAutoFit/>
          </a:bodyPr>
          <a:lstStyle/>
          <a:p>
            <a:r>
              <a:rPr lang="en-NZ" sz="1400" dirty="0">
                <a:latin typeface="Constantia" panose="02030602050306030303" pitchFamily="18" charset="0"/>
              </a:rPr>
              <a:t>Saints are ordinary people who have lived and are still living lives of great love for God and people and have been and still are faithful followers of Jesus</a:t>
            </a:r>
            <a:r>
              <a:rPr lang="en-NZ" sz="1400" dirty="0" smtClean="0">
                <a:latin typeface="Constantia" panose="02030602050306030303" pitchFamily="18" charset="0"/>
              </a:rPr>
              <a:t>.</a:t>
            </a:r>
            <a:endParaRPr lang="en-US" sz="1000" dirty="0">
              <a:solidFill>
                <a:schemeClr val="tx2">
                  <a:lumMod val="60000"/>
                  <a:lumOff val="40000"/>
                </a:schemeClr>
              </a:solidFill>
              <a:latin typeface="Constantia" panose="02030602050306030303" pitchFamily="18" charset="0"/>
              <a:cs typeface="Arial" panose="020B0604020202020204" pitchFamily="34" charset="0"/>
            </a:endParaRPr>
          </a:p>
        </p:txBody>
      </p:sp>
      <p:pic>
        <p:nvPicPr>
          <p:cNvPr id="17" name="Icon 3"/>
          <p:cNvPicPr>
            <a:picLocks/>
          </p:cNvPicPr>
          <p:nvPr/>
        </p:nvPicPr>
        <p:blipFill>
          <a:blip r:embed="rId4">
            <a:extLst>
              <a:ext uri="{28A0092B-C50C-407E-A947-70E740481C1C}">
                <a14:useLocalDpi xmlns:a14="http://schemas.microsoft.com/office/drawing/2010/main" val="0"/>
              </a:ext>
            </a:extLst>
          </a:blip>
          <a:stretch>
            <a:fillRect/>
          </a:stretch>
        </p:blipFill>
        <p:spPr>
          <a:xfrm>
            <a:off x="232510" y="3640539"/>
            <a:ext cx="556952" cy="698399"/>
          </a:xfrm>
          <a:prstGeom prst="rect">
            <a:avLst/>
          </a:prstGeom>
        </p:spPr>
      </p:pic>
      <p:pic>
        <p:nvPicPr>
          <p:cNvPr id="16" name="Icon 2"/>
          <p:cNvPicPr>
            <a:picLocks/>
          </p:cNvPicPr>
          <p:nvPr/>
        </p:nvPicPr>
        <p:blipFill>
          <a:blip r:embed="rId4">
            <a:extLst>
              <a:ext uri="{28A0092B-C50C-407E-A947-70E740481C1C}">
                <a14:useLocalDpi xmlns:a14="http://schemas.microsoft.com/office/drawing/2010/main" val="0"/>
              </a:ext>
            </a:extLst>
          </a:blip>
          <a:stretch>
            <a:fillRect/>
          </a:stretch>
        </p:blipFill>
        <p:spPr>
          <a:xfrm>
            <a:off x="232510" y="2126870"/>
            <a:ext cx="556952" cy="698399"/>
          </a:xfrm>
          <a:prstGeom prst="rect">
            <a:avLst/>
          </a:prstGeom>
        </p:spPr>
      </p:pic>
      <p:pic>
        <p:nvPicPr>
          <p:cNvPr id="8" name="Ico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31" y="972076"/>
            <a:ext cx="558000" cy="699713"/>
          </a:xfrm>
          <a:prstGeom prst="rect">
            <a:avLst/>
          </a:prstGeom>
        </p:spPr>
      </p:pic>
      <p:pic>
        <p:nvPicPr>
          <p:cNvPr id="7" name="Picture R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7185" y="874087"/>
            <a:ext cx="2808215" cy="3589197"/>
          </a:xfrm>
          <a:prstGeom prst="rect">
            <a:avLst/>
          </a:prstGeom>
        </p:spPr>
      </p:pic>
      <p:sp>
        <p:nvSpPr>
          <p:cNvPr id="3" name="Cover 3"/>
          <p:cNvSpPr/>
          <p:nvPr/>
        </p:nvSpPr>
        <p:spPr>
          <a:xfrm>
            <a:off x="6107186" y="870614"/>
            <a:ext cx="2808215"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Cover 2"/>
          <p:cNvSpPr/>
          <p:nvPr/>
        </p:nvSpPr>
        <p:spPr>
          <a:xfrm>
            <a:off x="6107186" y="870614"/>
            <a:ext cx="2808215"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6107185" y="870613"/>
            <a:ext cx="2808215"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0"/>
            <a:ext cx="9144000" cy="900000"/>
          </a:xfrm>
        </p:spPr>
        <p:txBody>
          <a:bodyPr>
            <a:noAutofit/>
          </a:bodyPr>
          <a:lstStyle/>
          <a:p>
            <a:r>
              <a:rPr lang="en-NZ" b="1" dirty="0">
                <a:ln w="10160">
                  <a:noFill/>
                  <a:prstDash val="solid"/>
                </a:ln>
                <a:solidFill>
                  <a:schemeClr val="tx2">
                    <a:lumMod val="50000"/>
                  </a:schemeClr>
                </a:solidFill>
                <a:latin typeface="Papyrus" panose="03070502060502030205" pitchFamily="66" charset="0"/>
                <a:cs typeface="Arial" panose="020B0604020202020204" pitchFamily="34" charset="0"/>
              </a:rPr>
              <a:t>Who are the Saints?</a:t>
            </a:r>
            <a:endParaRPr lang="en-GB"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880676" y="4912668"/>
            <a:ext cx="3382657" cy="230832"/>
          </a:xfrm>
          <a:prstGeom prst="rect">
            <a:avLst/>
          </a:prstGeom>
          <a:noFill/>
        </p:spPr>
        <p:txBody>
          <a:bodyPr wrap="none" rtlCol="0">
            <a:spAutoFit/>
          </a:bodyPr>
          <a:lstStyle/>
          <a:p>
            <a:pPr algn="ctr"/>
            <a:r>
              <a:rPr lang="en-NZ" sz="900" b="1" dirty="0" smtClean="0">
                <a:latin typeface="Constantia" panose="02030602050306030303" pitchFamily="18" charset="0"/>
                <a:ea typeface="Arial" pitchFamily="34" charset="-128"/>
                <a:cs typeface="Arial" panose="020B0604020202020204" pitchFamily="34" charset="0"/>
              </a:rPr>
              <a:t>Click </a:t>
            </a:r>
            <a:r>
              <a:rPr lang="en-NZ" sz="900" b="1" dirty="0">
                <a:latin typeface="Constantia" panose="02030602050306030303" pitchFamily="18" charset="0"/>
                <a:ea typeface="Arial" pitchFamily="34" charset="-128"/>
                <a:cs typeface="Arial" panose="020B0604020202020204" pitchFamily="34" charset="0"/>
              </a:rPr>
              <a:t>on the </a:t>
            </a:r>
            <a:r>
              <a:rPr lang="en-NZ" sz="900" b="1" dirty="0" smtClean="0">
                <a:latin typeface="Constantia" panose="02030602050306030303" pitchFamily="18" charset="0"/>
                <a:ea typeface="Arial" pitchFamily="34" charset="-128"/>
                <a:cs typeface="Arial" panose="020B0604020202020204" pitchFamily="34" charset="0"/>
              </a:rPr>
              <a:t>icons to reveal text and the image on the right</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20068774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4"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4"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4"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6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11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16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xit" presetSubtype="0" fill="hold" grpId="3" nodeType="withEffect">
                                  <p:stCondLst>
                                    <p:cond delay="0"/>
                                  </p:stCondLst>
                                  <p:childTnLst>
                                    <p:animEffect transition="out" filter="fade">
                                      <p:cBhvr>
                                        <p:cTn id="33" dur="500"/>
                                        <p:tgtEl>
                                          <p:spTgt spid="26"/>
                                        </p:tgtEl>
                                      </p:cBhvr>
                                    </p:animEffect>
                                    <p:set>
                                      <p:cBhvr>
                                        <p:cTn id="3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xit" presetSubtype="0" fill="hold" grpId="3" nodeType="withEffect">
                                  <p:stCondLst>
                                    <p:cond delay="0"/>
                                  </p:stCondLst>
                                  <p:childTnLst>
                                    <p:animEffect transition="out" filter="fade">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xit" presetSubtype="0" fill="hold" grpId="3"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par>
                                <p:cTn id="62" presetID="1" presetClass="exit" presetSubtype="0" fill="hold" grpId="1" nodeType="withEffect">
                                  <p:stCondLst>
                                    <p:cond delay="0"/>
                                  </p:stCondLst>
                                  <p:childTnLst>
                                    <p:set>
                                      <p:cBhvr>
                                        <p:cTn id="63" dur="1" fill="hold">
                                          <p:stCondLst>
                                            <p:cond delay="0"/>
                                          </p:stCondLst>
                                        </p:cTn>
                                        <p:tgtEl>
                                          <p:spTgt spid="9"/>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0"/>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par>
                                <p:cTn id="77" presetID="1" presetClass="exit" presetSubtype="0" fill="hold" grpId="2"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par>
                                <p:cTn id="81" presetID="1" presetClass="exit" presetSubtype="0" fill="hold" grpId="2" nodeType="withEffect">
                                  <p:stCondLst>
                                    <p:cond delay="0"/>
                                  </p:stCondLst>
                                  <p:childTnLst>
                                    <p:set>
                                      <p:cBhvr>
                                        <p:cTn id="8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1" grpId="1" animBg="1"/>
      <p:bldP spid="21" grpId="2" animBg="1"/>
      <p:bldP spid="10" grpId="0" animBg="1"/>
      <p:bldP spid="10" grpId="1" animBg="1"/>
      <p:bldP spid="10" grpId="2" animBg="1"/>
      <p:bldP spid="9" grpId="0" animBg="1"/>
      <p:bldP spid="9" grpId="1" animBg="1"/>
      <p:bldP spid="9" grpId="2" animBg="1"/>
      <p:bldP spid="3" grpId="0" animBg="1"/>
      <p:bldP spid="3" grpId="1" animBg="1"/>
      <p:bldP spid="3" grpId="3" animBg="1"/>
      <p:bldP spid="3" grpId="4" animBg="1"/>
      <p:bldP spid="25" grpId="0" animBg="1"/>
      <p:bldP spid="25" grpId="1" animBg="1"/>
      <p:bldP spid="25" grpId="3" animBg="1"/>
      <p:bldP spid="25" grpId="4" animBg="1"/>
      <p:bldP spid="26" grpId="0" animBg="1"/>
      <p:bldP spid="26" grpId="1" animBg="1"/>
      <p:bldP spid="26" grpId="3" animBg="1"/>
      <p:bldP spid="26"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1" name="TextBox 2"/>
          <p:cNvSpPr txBox="1"/>
          <p:nvPr/>
        </p:nvSpPr>
        <p:spPr>
          <a:xfrm>
            <a:off x="1018062" y="2879623"/>
            <a:ext cx="4787120" cy="1532334"/>
          </a:xfrm>
          <a:prstGeom prst="roundRect">
            <a:avLst/>
          </a:prstGeom>
          <a:solidFill>
            <a:schemeClr val="bg1">
              <a:alpha val="89000"/>
            </a:schemeClr>
          </a:solidFill>
        </p:spPr>
        <p:txBody>
          <a:bodyPr wrap="square" rtlCol="0">
            <a:spAutoFit/>
          </a:bodyPr>
          <a:lstStyle>
            <a:defPPr>
              <a:defRPr lang="en-US"/>
            </a:defPPr>
            <a:lvl1pPr>
              <a:defRPr sz="1200">
                <a:latin typeface="Earthbound" panose="020B0504030602030204" pitchFamily="34" charset="0"/>
              </a:defRPr>
            </a:lvl1pPr>
          </a:lstStyle>
          <a:p>
            <a:r>
              <a:rPr lang="en-NZ" sz="1400" dirty="0">
                <a:latin typeface="Constantia" panose="02030602050306030303" pitchFamily="18" charset="0"/>
              </a:rPr>
              <a:t>The Saints are our models to follow, our guides to show us the right </a:t>
            </a:r>
            <a:r>
              <a:rPr lang="en-NZ" sz="1400" dirty="0" smtClean="0">
                <a:latin typeface="Constantia" panose="02030602050306030303" pitchFamily="18" charset="0"/>
              </a:rPr>
              <a:t>way. They are our </a:t>
            </a:r>
            <a:r>
              <a:rPr lang="en-NZ" sz="1400" dirty="0">
                <a:latin typeface="Constantia" panose="02030602050306030303" pitchFamily="18" charset="0"/>
              </a:rPr>
              <a:t>teachers and parents, our grans and grandads, our friends and our priests because all of them love us and want us to lead good and happy lives so that when we die God will </a:t>
            </a:r>
            <a:r>
              <a:rPr lang="en-NZ" sz="1400" dirty="0" smtClean="0">
                <a:latin typeface="Constantia" panose="02030602050306030303" pitchFamily="18" charset="0"/>
              </a:rPr>
              <a:t>say, ‘Welcome</a:t>
            </a:r>
            <a:r>
              <a:rPr lang="en-NZ" sz="1400" dirty="0">
                <a:latin typeface="Constantia" panose="02030602050306030303" pitchFamily="18" charset="0"/>
              </a:rPr>
              <a:t>, come to be with me in heaven and be one of my saints forever’. </a:t>
            </a:r>
            <a:endParaRPr lang="en-US" sz="1400" dirty="0">
              <a:solidFill>
                <a:schemeClr val="tx2">
                  <a:lumMod val="60000"/>
                  <a:lumOff val="40000"/>
                </a:schemeClr>
              </a:solidFill>
              <a:latin typeface="Constantia" panose="02030602050306030303" pitchFamily="18" charset="0"/>
            </a:endParaRPr>
          </a:p>
        </p:txBody>
      </p:sp>
      <p:sp>
        <p:nvSpPr>
          <p:cNvPr id="9" name="TextBox 1"/>
          <p:cNvSpPr txBox="1"/>
          <p:nvPr/>
        </p:nvSpPr>
        <p:spPr>
          <a:xfrm>
            <a:off x="1018062" y="869379"/>
            <a:ext cx="4787120" cy="1532334"/>
          </a:xfrm>
          <a:prstGeom prst="roundRect">
            <a:avLst/>
          </a:prstGeom>
          <a:solidFill>
            <a:schemeClr val="bg1">
              <a:alpha val="89000"/>
            </a:schemeClr>
          </a:solidFill>
        </p:spPr>
        <p:txBody>
          <a:bodyPr wrap="square" rtlCol="0">
            <a:spAutoFit/>
          </a:bodyPr>
          <a:lstStyle/>
          <a:p>
            <a:r>
              <a:rPr lang="en-NZ" sz="1400" dirty="0">
                <a:latin typeface="Constantia" panose="02030602050306030303" pitchFamily="18" charset="0"/>
              </a:rPr>
              <a:t>There are saints on their journey as God’s pilgrim people, living among us here on earth – in our family </a:t>
            </a:r>
            <a:r>
              <a:rPr lang="en-NZ" sz="1400" dirty="0" err="1" smtClean="0">
                <a:latin typeface="Constantia" panose="02030602050306030303" pitchFamily="18" charset="0"/>
              </a:rPr>
              <a:t>whānau</a:t>
            </a:r>
            <a:r>
              <a:rPr lang="en-NZ" sz="1400" dirty="0" smtClean="0">
                <a:latin typeface="Constantia" panose="02030602050306030303" pitchFamily="18" charset="0"/>
              </a:rPr>
              <a:t>,</a:t>
            </a:r>
            <a:br>
              <a:rPr lang="en-NZ" sz="1400" dirty="0" smtClean="0">
                <a:latin typeface="Constantia" panose="02030602050306030303" pitchFamily="18" charset="0"/>
              </a:rPr>
            </a:br>
            <a:r>
              <a:rPr lang="en-NZ" sz="1400" dirty="0" smtClean="0">
                <a:latin typeface="Constantia" panose="02030602050306030303" pitchFamily="18" charset="0"/>
              </a:rPr>
              <a:t>in </a:t>
            </a:r>
            <a:r>
              <a:rPr lang="en-NZ" sz="1400" dirty="0">
                <a:latin typeface="Constantia" panose="02030602050306030303" pitchFamily="18" charset="0"/>
              </a:rPr>
              <a:t>our school, in our parish and in the </a:t>
            </a:r>
            <a:r>
              <a:rPr lang="en-NZ" sz="1400" dirty="0" smtClean="0">
                <a:latin typeface="Constantia" panose="02030602050306030303" pitchFamily="18" charset="0"/>
              </a:rPr>
              <a:t>world.</a:t>
            </a:r>
            <a:br>
              <a:rPr lang="en-NZ" sz="1400" dirty="0" smtClean="0">
                <a:latin typeface="Constantia" panose="02030602050306030303" pitchFamily="18" charset="0"/>
              </a:rPr>
            </a:br>
            <a:r>
              <a:rPr lang="en-NZ" sz="1400" dirty="0" smtClean="0">
                <a:latin typeface="Constantia" panose="02030602050306030303" pitchFamily="18" charset="0"/>
              </a:rPr>
              <a:t>You </a:t>
            </a:r>
            <a:r>
              <a:rPr lang="en-NZ" sz="1400" dirty="0">
                <a:latin typeface="Constantia" panose="02030602050306030303" pitchFamily="18" charset="0"/>
              </a:rPr>
              <a:t>can recognise these people by their unselfishness, their kindness, their compassion, their courage, their enthusiasm, their fortitude but most of all by their LOVE.</a:t>
            </a:r>
            <a:endParaRPr lang="en-US" sz="800" dirty="0">
              <a:solidFill>
                <a:schemeClr val="tx2">
                  <a:lumMod val="60000"/>
                  <a:lumOff val="40000"/>
                </a:schemeClr>
              </a:solidFill>
              <a:latin typeface="Constantia" panose="02030602050306030303" pitchFamily="18" charset="0"/>
              <a:cs typeface="Arial" panose="020B0604020202020204" pitchFamily="34" charset="0"/>
            </a:endParaRPr>
          </a:p>
        </p:txBody>
      </p:sp>
      <p:pic>
        <p:nvPicPr>
          <p:cNvPr id="17" name="Icon 2"/>
          <p:cNvPicPr>
            <a:picLocks/>
          </p:cNvPicPr>
          <p:nvPr/>
        </p:nvPicPr>
        <p:blipFill>
          <a:blip r:embed="rId4">
            <a:extLst>
              <a:ext uri="{28A0092B-C50C-407E-A947-70E740481C1C}">
                <a14:useLocalDpi xmlns:a14="http://schemas.microsoft.com/office/drawing/2010/main" val="0"/>
              </a:ext>
            </a:extLst>
          </a:blip>
          <a:stretch>
            <a:fillRect/>
          </a:stretch>
        </p:blipFill>
        <p:spPr>
          <a:xfrm>
            <a:off x="231079" y="3296590"/>
            <a:ext cx="556952" cy="698399"/>
          </a:xfrm>
          <a:prstGeom prst="rect">
            <a:avLst/>
          </a:prstGeom>
        </p:spPr>
      </p:pic>
      <p:pic>
        <p:nvPicPr>
          <p:cNvPr id="8" name="Ico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031" y="1280693"/>
            <a:ext cx="558000" cy="699713"/>
          </a:xfrm>
          <a:prstGeom prst="rect">
            <a:avLst/>
          </a:prstGeom>
        </p:spPr>
      </p:pic>
      <p:pic>
        <p:nvPicPr>
          <p:cNvPr id="7" name="Picture Righ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7185" y="874087"/>
            <a:ext cx="2808215" cy="3589197"/>
          </a:xfrm>
          <a:prstGeom prst="rect">
            <a:avLst/>
          </a:prstGeom>
        </p:spPr>
      </p:pic>
      <p:sp>
        <p:nvSpPr>
          <p:cNvPr id="3" name="Cover 2"/>
          <p:cNvSpPr/>
          <p:nvPr/>
        </p:nvSpPr>
        <p:spPr>
          <a:xfrm>
            <a:off x="6107186" y="870614"/>
            <a:ext cx="2808215" cy="356422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Cover 1"/>
          <p:cNvSpPr/>
          <p:nvPr/>
        </p:nvSpPr>
        <p:spPr>
          <a:xfrm>
            <a:off x="6107185" y="870613"/>
            <a:ext cx="2808215" cy="356422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 name="Title"/>
          <p:cNvSpPr>
            <a:spLocks noGrp="1"/>
          </p:cNvSpPr>
          <p:nvPr>
            <p:ph type="ctrTitle"/>
          </p:nvPr>
        </p:nvSpPr>
        <p:spPr>
          <a:xfrm>
            <a:off x="0" y="0"/>
            <a:ext cx="9144000" cy="900000"/>
          </a:xfrm>
        </p:spPr>
        <p:txBody>
          <a:bodyPr>
            <a:noAutofit/>
          </a:bodyPr>
          <a:lstStyle/>
          <a:p>
            <a:r>
              <a:rPr lang="en-NZ" b="1" dirty="0">
                <a:ln w="10160">
                  <a:noFill/>
                  <a:prstDash val="solid"/>
                </a:ln>
                <a:solidFill>
                  <a:schemeClr val="tx2">
                    <a:lumMod val="50000"/>
                  </a:schemeClr>
                </a:solidFill>
                <a:latin typeface="Papyrus" panose="03070502060502030205" pitchFamily="66" charset="0"/>
                <a:cs typeface="Arial" panose="020B0604020202020204" pitchFamily="34" charset="0"/>
              </a:rPr>
              <a:t>Who are the Saints?</a:t>
            </a:r>
            <a:endParaRPr lang="en-GB"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S-06B</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Video">
            <a:hlinkClick r:id="rId6" highlightClick="1"/>
          </p:cNvPr>
          <p:cNvSpPr/>
          <p:nvPr/>
        </p:nvSpPr>
        <p:spPr>
          <a:xfrm>
            <a:off x="7092000" y="4675201"/>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2736401" y="4774168"/>
            <a:ext cx="3671198" cy="369332"/>
          </a:xfrm>
          <a:prstGeom prst="rect">
            <a:avLst/>
          </a:prstGeom>
          <a:noFill/>
        </p:spPr>
        <p:txBody>
          <a:bodyPr wrap="none" rtlCol="0">
            <a:spAutoFit/>
          </a:bodyPr>
          <a:lstStyle/>
          <a:p>
            <a:pPr algn="ctr"/>
            <a:r>
              <a:rPr lang="en-NZ" sz="900" b="1" dirty="0" smtClean="0">
                <a:latin typeface="Constantia" panose="02030602050306030303" pitchFamily="18" charset="0"/>
                <a:ea typeface="Arial" pitchFamily="34" charset="-128"/>
                <a:cs typeface="Arial" panose="020B0604020202020204" pitchFamily="34" charset="0"/>
              </a:rPr>
              <a:t>Click </a:t>
            </a:r>
            <a:r>
              <a:rPr lang="en-NZ" sz="900" b="1" dirty="0">
                <a:latin typeface="Constantia" panose="02030602050306030303" pitchFamily="18" charset="0"/>
                <a:ea typeface="Arial" pitchFamily="34" charset="-128"/>
                <a:cs typeface="Arial" panose="020B0604020202020204" pitchFamily="34" charset="0"/>
              </a:rPr>
              <a:t>on the </a:t>
            </a:r>
            <a:r>
              <a:rPr lang="en-NZ" sz="900" b="1" dirty="0" smtClean="0">
                <a:latin typeface="Constantia" panose="02030602050306030303" pitchFamily="18" charset="0"/>
                <a:ea typeface="Arial" pitchFamily="34" charset="-128"/>
                <a:cs typeface="Arial" panose="020B0604020202020204" pitchFamily="34" charset="0"/>
              </a:rPr>
              <a:t>icons to reveal text and the image on the right.</a:t>
            </a:r>
          </a:p>
          <a:p>
            <a:pPr algn="ctr"/>
            <a:r>
              <a:rPr lang="en-NZ" sz="900" b="1" dirty="0" smtClean="0">
                <a:latin typeface="Constantia" panose="02030602050306030303" pitchFamily="18" charset="0"/>
                <a:ea typeface="Arial" pitchFamily="34" charset="-128"/>
                <a:cs typeface="Arial" panose="020B0604020202020204" pitchFamily="34" charset="0"/>
              </a:rPr>
              <a:t>Click the Video button to play ‘When The Saints Go Marching In’</a:t>
            </a:r>
            <a:endParaRPr lang="en-GB" sz="900" b="1" dirty="0">
              <a:latin typeface="Constantia" panose="02030602050306030303" pitchFamily="18" charset="0"/>
              <a:ea typeface="Arial" pitchFamily="34" charset="-128"/>
              <a:cs typeface="Arial" panose="020B0604020202020204" pitchFamily="34" charset="0"/>
            </a:endParaRPr>
          </a:p>
        </p:txBody>
      </p:sp>
    </p:spTree>
    <p:extLst>
      <p:ext uri="{BB962C8B-B14F-4D97-AF65-F5344CB8AC3E}">
        <p14:creationId xmlns:p14="http://schemas.microsoft.com/office/powerpoint/2010/main" val="28272933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900"/>
                                        <p:tgtEl>
                                          <p:spTgt spid="7"/>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6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16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xit" presetSubtype="0" fill="hold" grpId="2"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xit" presetSubtype="0" fill="hold" grpId="2" nodeType="withEffect">
                                  <p:stCondLst>
                                    <p:cond delay="0"/>
                                  </p:stCondLst>
                                  <p:childTnLst>
                                    <p:animEffect transition="out" filter="fade">
                                      <p:cBhvr>
                                        <p:cTn id="36" dur="500"/>
                                        <p:tgtEl>
                                          <p:spTgt spid="3"/>
                                        </p:tgtEl>
                                      </p:cBhvr>
                                    </p:animEffect>
                                    <p:set>
                                      <p:cBhvr>
                                        <p:cTn id="3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grpId="1"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3"/>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9"/>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1" grpId="0" animBg="1"/>
      <p:bldP spid="21" grpId="1" animBg="1"/>
      <p:bldP spid="21" grpId="2" animBg="1"/>
      <p:bldP spid="9" grpId="0" animBg="1"/>
      <p:bldP spid="9" grpId="1" animBg="1"/>
      <p:bldP spid="9" grpId="2" animBg="1"/>
      <p:bldP spid="3" grpId="0" animBg="1"/>
      <p:bldP spid="3" grpId="1" animBg="1"/>
      <p:bldP spid="3" grpId="2" animBg="1"/>
      <p:bldP spid="3" grpId="3" animBg="1"/>
      <p:bldP spid="26" grpId="0" animBg="1"/>
      <p:bldP spid="26" grpId="1" animBg="1"/>
      <p:bldP spid="26" grpId="2" animBg="1"/>
      <p:bldP spid="26" grpId="3"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p:cNvPicPr>
            <a:picLocks noChangeAspect="1"/>
          </p:cNvPicPr>
          <p:nvPr/>
        </p:nvPicPr>
        <p:blipFill>
          <a:blip r:embed="rId4"/>
          <a:stretch>
            <a:fillRect/>
          </a:stretch>
        </p:blipFill>
        <p:spPr>
          <a:xfrm>
            <a:off x="2956876" y="1368780"/>
            <a:ext cx="3374882" cy="3374882"/>
          </a:xfrm>
          <a:prstGeom prst="rect">
            <a:avLst/>
          </a:prstGeom>
        </p:spPr>
      </p:pic>
      <p:pic>
        <p:nvPicPr>
          <p:cNvPr id="16" name="Shape: Post-it 5"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236687" y="2900455"/>
            <a:ext cx="2621905" cy="218660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Line 5"/>
          <p:cNvSpPr txBox="1"/>
          <p:nvPr/>
        </p:nvSpPr>
        <p:spPr>
          <a:xfrm rot="20948926">
            <a:off x="4401349" y="3298013"/>
            <a:ext cx="2087323" cy="1384995"/>
          </a:xfrm>
          <a:prstGeom prst="rect">
            <a:avLst/>
          </a:prstGeom>
          <a:noFill/>
        </p:spPr>
        <p:txBody>
          <a:bodyPr wrap="square" rtlCol="0">
            <a:spAutoFit/>
          </a:bodyPr>
          <a:lstStyle/>
          <a:p>
            <a:r>
              <a:rPr lang="en-NZ" sz="1200" dirty="0">
                <a:latin typeface="Constantia" panose="02030602050306030303" pitchFamily="18" charset="0"/>
              </a:rPr>
              <a:t>Describe where All Saints Day occurs in the Liturgical Year, how it is celebrated on earth, imagine what happens in heaven and suggest some ways your class and your family could celebrate it.</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73156" y="1038331"/>
            <a:ext cx="3268304" cy="278568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Line 4"/>
          <p:cNvSpPr txBox="1"/>
          <p:nvPr/>
        </p:nvSpPr>
        <p:spPr>
          <a:xfrm rot="20948926">
            <a:off x="6260355" y="1705412"/>
            <a:ext cx="2323251" cy="1569660"/>
          </a:xfrm>
          <a:prstGeom prst="rect">
            <a:avLst/>
          </a:prstGeom>
          <a:noFill/>
        </p:spPr>
        <p:txBody>
          <a:bodyPr wrap="square" rtlCol="0">
            <a:spAutoFit/>
          </a:bodyPr>
          <a:lstStyle/>
          <a:p>
            <a:r>
              <a:rPr lang="en-NZ" sz="1200" dirty="0">
                <a:latin typeface="Constantia" panose="02030602050306030303" pitchFamily="18" charset="0"/>
              </a:rPr>
              <a:t>Catholic belief is that these holy people are part of the heavenly family who are connected in love with the people in their earthly family. They continue to watch over them and care for them and cheer them along their way to heaven.</a:t>
            </a:r>
          </a:p>
        </p:txBody>
      </p:sp>
      <p:pic>
        <p:nvPicPr>
          <p:cNvPr id="25"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224447" y="2973084"/>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2454284" y="3326376"/>
            <a:ext cx="1765072" cy="1384995"/>
          </a:xfrm>
          <a:prstGeom prst="rect">
            <a:avLst/>
          </a:prstGeom>
          <a:noFill/>
        </p:spPr>
        <p:txBody>
          <a:bodyPr wrap="square" rtlCol="0">
            <a:spAutoFit/>
          </a:bodyPr>
          <a:lstStyle/>
          <a:p>
            <a:r>
              <a:rPr lang="en-NZ" sz="1200" dirty="0">
                <a:latin typeface="Constantia" panose="02030602050306030303" pitchFamily="18" charset="0"/>
              </a:rPr>
              <a:t>This feast soon came to include all people who have lived holy lives but were unknown and uncelebrated and the day became known as All </a:t>
            </a:r>
            <a:r>
              <a:rPr lang="en-NZ" sz="1200" dirty="0" smtClean="0">
                <a:latin typeface="Constantia" panose="02030602050306030303" pitchFamily="18" charset="0"/>
              </a:rPr>
              <a:t>Saints Day.</a:t>
            </a:r>
            <a:endParaRPr lang="en-NZ" sz="1200" dirty="0">
              <a:latin typeface="Constantia" panose="02030602050306030303" pitchFamily="18" charset="0"/>
            </a:endParaRPr>
          </a:p>
        </p:txBody>
      </p:sp>
      <p:pic>
        <p:nvPicPr>
          <p:cNvPr id="28"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32060" y="280506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2"/>
          <p:cNvSpPr txBox="1"/>
          <p:nvPr/>
        </p:nvSpPr>
        <p:spPr>
          <a:xfrm rot="20948926">
            <a:off x="345546" y="3159520"/>
            <a:ext cx="1765072" cy="1569660"/>
          </a:xfrm>
          <a:prstGeom prst="rect">
            <a:avLst/>
          </a:prstGeom>
          <a:noFill/>
        </p:spPr>
        <p:txBody>
          <a:bodyPr wrap="square" rtlCol="0">
            <a:spAutoFit/>
          </a:bodyPr>
          <a:lstStyle/>
          <a:p>
            <a:r>
              <a:rPr lang="en-NZ" sz="1200" dirty="0">
                <a:latin typeface="Constantia" panose="02030602050306030303" pitchFamily="18" charset="0"/>
              </a:rPr>
              <a:t>It was not long before the number of martyrs exceeded the number of days on the calendar so one day was set aside which was to be known as the feast of All Martyrs. </a:t>
            </a:r>
          </a:p>
        </p:txBody>
      </p:sp>
      <p:pic>
        <p:nvPicPr>
          <p:cNvPr id="30"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18" y="562528"/>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Line 1"/>
          <p:cNvSpPr txBox="1"/>
          <p:nvPr/>
        </p:nvSpPr>
        <p:spPr>
          <a:xfrm rot="20948926">
            <a:off x="243073" y="909534"/>
            <a:ext cx="1765072" cy="1569660"/>
          </a:xfrm>
          <a:prstGeom prst="rect">
            <a:avLst/>
          </a:prstGeom>
          <a:noFill/>
        </p:spPr>
        <p:txBody>
          <a:bodyPr wrap="square" rtlCol="0">
            <a:spAutoFit/>
          </a:bodyPr>
          <a:lstStyle/>
          <a:p>
            <a:r>
              <a:rPr lang="en-NZ" sz="1200" dirty="0">
                <a:latin typeface="Constantia" panose="02030602050306030303" pitchFamily="18" charset="0"/>
              </a:rPr>
              <a:t>When the martyrs in the first century were recognised as Saints they each had a day dedicated to them as their feast day on which they </a:t>
            </a:r>
            <a:r>
              <a:rPr lang="en-NZ" sz="1200" dirty="0" smtClean="0">
                <a:latin typeface="Constantia" panose="02030602050306030303" pitchFamily="18" charset="0"/>
              </a:rPr>
              <a:t>were honoured </a:t>
            </a:r>
            <a:r>
              <a:rPr lang="en-NZ" sz="1200" dirty="0">
                <a:latin typeface="Constantia" panose="02030602050306030303" pitchFamily="18" charset="0"/>
              </a:rPr>
              <a:t>and remembered.</a:t>
            </a:r>
          </a:p>
        </p:txBody>
      </p:sp>
      <p:pic>
        <p:nvPicPr>
          <p:cNvPr id="32" name="Shape: Pin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3"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4"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5"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36"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278778"/>
            <a:ext cx="9144000" cy="900000"/>
          </a:xfrm>
        </p:spPr>
        <p:txBody>
          <a:bodyPr>
            <a:noAutofit/>
          </a:bodyPr>
          <a:lstStyle/>
          <a:p>
            <a:r>
              <a:rPr lang="en-US" sz="4000" b="1" dirty="0">
                <a:ln w="10160">
                  <a:noFill/>
                  <a:prstDash val="solid"/>
                </a:ln>
                <a:solidFill>
                  <a:schemeClr val="tx2">
                    <a:lumMod val="50000"/>
                  </a:schemeClr>
                </a:solidFill>
                <a:latin typeface="Papyrus" panose="03070502060502030205" pitchFamily="66" charset="0"/>
                <a:cs typeface="Arial" panose="020B0604020202020204" pitchFamily="34" charset="0"/>
              </a:rPr>
              <a:t>Why do we have the Feast of All Saints in the Liturgical Calendar? </a:t>
            </a:r>
            <a:endParaRPr lang="en-GB" sz="40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Video">
            <a:hlinkClick r:id="rId8" highlightClick="1"/>
          </p:cNvPr>
          <p:cNvSpPr/>
          <p:nvPr/>
        </p:nvSpPr>
        <p:spPr>
          <a:xfrm>
            <a:off x="7092000" y="4675201"/>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Tool instructions"/>
          <p:cNvSpPr txBox="1"/>
          <p:nvPr/>
        </p:nvSpPr>
        <p:spPr>
          <a:xfrm>
            <a:off x="1366764" y="4912668"/>
            <a:ext cx="5607625" cy="230832"/>
          </a:xfrm>
          <a:prstGeom prst="rect">
            <a:avLst/>
          </a:prstGeom>
          <a:noFill/>
        </p:spPr>
        <p:txBody>
          <a:bodyPr wrap="none" rtlCol="0">
            <a:spAutoFit/>
          </a:bodyPr>
          <a:lstStyle/>
          <a:p>
            <a:pPr algn="ctr"/>
            <a:r>
              <a:rPr lang="en-GB" sz="900" b="1" dirty="0" smtClean="0">
                <a:latin typeface="Constantia" panose="02030602050306030303" pitchFamily="18" charset="0"/>
                <a:ea typeface="Segoe UI" pitchFamily="34" charset="0"/>
                <a:cs typeface="Arial" pitchFamily="34" charset="0"/>
              </a:rPr>
              <a:t>Click the pins on the right to reveal post-it notes. Click the video button to play ‘All Saints Pep Talk’</a:t>
            </a:r>
            <a:endParaRPr lang="en-GB" sz="900" b="1" dirty="0">
              <a:latin typeface="Constantia" panose="02030602050306030303" pitchFamily="18" charset="0"/>
              <a:ea typeface="Segoe UI" pitchFamily="34" charset="0"/>
              <a:cs typeface="Arial" pitchFamily="34" charset="0"/>
            </a:endParaRPr>
          </a:p>
        </p:txBody>
      </p:sp>
    </p:spTree>
    <p:extLst>
      <p:ext uri="{BB962C8B-B14F-4D97-AF65-F5344CB8AC3E}">
        <p14:creationId xmlns:p14="http://schemas.microsoft.com/office/powerpoint/2010/main" val="3456710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900" decel="100000" fill="hold"/>
                                        <p:tgtEl>
                                          <p:spTgt spid="3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36"/>
                                        </p:tgtEl>
                                      </p:cBhvr>
                                    </p:animEffect>
                                    <p:set>
                                      <p:cBhvr>
                                        <p:cTn id="18"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9" restart="whenNotActive" fill="hold" evtFilter="cancelBubble" nodeType="interactiveSeq">
                <p:stCondLst>
                  <p:cond evt="onClick" delay="0">
                    <p:tgtEl>
                      <p:spTgt spid="35"/>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900" decel="100000" fill="hold"/>
                                        <p:tgtEl>
                                          <p:spTgt spid="2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6" restart="whenNotActive" fill="hold" evtFilter="cancelBubble" nodeType="interactiveSeq">
                <p:stCondLst>
                  <p:cond evt="onClick" delay="0">
                    <p:tgtEl>
                      <p:spTgt spid="34"/>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900" decel="100000" fill="hold"/>
                                        <p:tgtEl>
                                          <p:spTgt spid="2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33"/>
                                        </p:tgtEl>
                                      </p:cBhvr>
                                    </p:animEffect>
                                    <p:set>
                                      <p:cBhvr>
                                        <p:cTn id="6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1000"/>
                                        <p:tgtEl>
                                          <p:spTgt spid="16"/>
                                        </p:tgtEl>
                                      </p:cBhvr>
                                    </p:animEffect>
                                    <p:anim calcmode="lin" valueType="num">
                                      <p:cBhvr>
                                        <p:cTn id="76" dur="1000" fill="hold"/>
                                        <p:tgtEl>
                                          <p:spTgt spid="16"/>
                                        </p:tgtEl>
                                        <p:attrNameLst>
                                          <p:attrName>ppt_x</p:attrName>
                                        </p:attrNameLst>
                                      </p:cBhvr>
                                      <p:tavLst>
                                        <p:tav tm="0">
                                          <p:val>
                                            <p:strVal val="#ppt_x"/>
                                          </p:val>
                                        </p:tav>
                                        <p:tav tm="100000">
                                          <p:val>
                                            <p:strVal val="#ppt_x"/>
                                          </p:val>
                                        </p:tav>
                                      </p:tavLst>
                                    </p:anim>
                                    <p:anim calcmode="lin" valueType="num">
                                      <p:cBhvr>
                                        <p:cTn id="77" dur="900" decel="100000" fill="hold"/>
                                        <p:tgtEl>
                                          <p:spTgt spid="16"/>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up)">
                                      <p:cBhvr>
                                        <p:cTn id="82" dur="500"/>
                                        <p:tgtEl>
                                          <p:spTgt spid="22"/>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32"/>
                                        </p:tgtEl>
                                      </p:cBhvr>
                                    </p:animEffect>
                                    <p:set>
                                      <p:cBhvr>
                                        <p:cTn id="8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7" restart="whenNotActive" fill="hold" evtFilter="cancelBubble" nodeType="interactiveSeq">
                <p:stCondLst>
                  <p:cond evt="onClick" delay="0">
                    <p:tgtEl>
                      <p:spTgt spid="6"/>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withEffect">
                                  <p:stCondLst>
                                    <p:cond delay="0"/>
                                  </p:stCondLst>
                                  <p:childTnLst>
                                    <p:set>
                                      <p:cBhvr>
                                        <p:cTn id="91" dur="1" fill="hold">
                                          <p:stCondLst>
                                            <p:cond delay="0"/>
                                          </p:stCondLst>
                                        </p:cTn>
                                        <p:tgtEl>
                                          <p:spTgt spid="3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35"/>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4"/>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33"/>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32"/>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30"/>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1"/>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9"/>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5"/>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4"/>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16"/>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0" restart="whenNotActive" fill="hold" evtFilter="cancelBubble" nodeType="interactiveSeq">
                <p:stCondLst>
                  <p:cond evt="onClick" delay="0">
                    <p:tgtEl>
                      <p:spTgt spid="5"/>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withEffect">
                                  <p:stCondLst>
                                    <p:cond delay="0"/>
                                  </p:stCondLst>
                                  <p:childTnLst>
                                    <p:set>
                                      <p:cBhvr>
                                        <p:cTn id="124" dur="1" fill="hold">
                                          <p:stCondLst>
                                            <p:cond delay="0"/>
                                          </p:stCondLst>
                                        </p:cTn>
                                        <p:tgtEl>
                                          <p:spTgt spid="3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32"/>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30"/>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1"/>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8"/>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9"/>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5"/>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4"/>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6"/>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22" grpId="0"/>
      <p:bldP spid="22" grpId="1"/>
      <p:bldP spid="22" grpId="2"/>
      <p:bldP spid="24" grpId="0"/>
      <p:bldP spid="24" grpId="1"/>
      <p:bldP spid="24" grpId="2"/>
      <p:bldP spid="27" grpId="0"/>
      <p:bldP spid="27" grpId="1"/>
      <p:bldP spid="27" grpId="2"/>
      <p:bldP spid="29" grpId="0"/>
      <p:bldP spid="29" grpId="1"/>
      <p:bldP spid="29" grpId="2"/>
      <p:bldP spid="31" grpId="0"/>
      <p:bldP spid="31" grpId="1"/>
      <p:bldP spid="31"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4"/>
          <a:stretch>
            <a:fillRect/>
          </a:stretch>
        </p:blipFill>
        <p:spPr>
          <a:xfrm>
            <a:off x="5876003" y="3053303"/>
            <a:ext cx="3151337" cy="1499752"/>
          </a:xfrm>
          <a:prstGeom prst="rect">
            <a:avLst/>
          </a:prstGeom>
        </p:spPr>
      </p:pic>
      <p:sp>
        <p:nvSpPr>
          <p:cNvPr id="11" name="Answer Box frame"/>
          <p:cNvSpPr/>
          <p:nvPr/>
        </p:nvSpPr>
        <p:spPr>
          <a:xfrm>
            <a:off x="123220" y="3048583"/>
            <a:ext cx="5653112" cy="1630990"/>
          </a:xfrm>
          <a:prstGeom prst="roundRect">
            <a:avLst/>
          </a:prstGeom>
          <a:solidFill>
            <a:srgbClr val="A1B7B5"/>
          </a:solidFill>
        </p:spPr>
        <p:style>
          <a:lnRef idx="2">
            <a:schemeClr val="accent1">
              <a:shade val="50000"/>
            </a:schemeClr>
          </a:lnRef>
          <a:fillRef idx="1">
            <a:schemeClr val="accent1"/>
          </a:fillRef>
          <a:effectRef idx="0">
            <a:schemeClr val="accent1"/>
          </a:effectRef>
          <a:fontRef idx="minor">
            <a:schemeClr val="lt1"/>
          </a:fontRef>
        </p:style>
        <p:txBody>
          <a:bodyPr lIns="36000" tIns="36000" rIns="0" rtlCol="0" anchor="ctr"/>
          <a:lstStyle/>
          <a:p>
            <a:pPr marL="179388" lvl="0" indent="-179388">
              <a:spcAft>
                <a:spcPts val="500"/>
              </a:spcAft>
              <a:buFont typeface="+mj-lt"/>
              <a:buAutoNum type="alphaUcPeriod"/>
            </a:pPr>
            <a:r>
              <a:rPr lang="en-US" sz="1200" dirty="0" smtClean="0">
                <a:solidFill>
                  <a:schemeClr val="tx1"/>
                </a:solidFill>
                <a:latin typeface="Constantia" panose="02030602050306030303" pitchFamily="18" charset="0"/>
              </a:rPr>
              <a:t> </a:t>
            </a:r>
            <a:endParaRPr lang="en-NZ" sz="1200" dirty="0" smtClean="0">
              <a:solidFill>
                <a:schemeClr val="tx1"/>
              </a:solidFill>
              <a:latin typeface="Constantia" panose="02030602050306030303" pitchFamily="18" charset="0"/>
            </a:endParaRPr>
          </a:p>
          <a:p>
            <a:pPr marL="179388" lvl="0" indent="-179388">
              <a:spcAft>
                <a:spcPts val="500"/>
              </a:spcAft>
              <a:buFont typeface="+mj-lt"/>
              <a:buAutoNum type="alphaUcPeriod"/>
            </a:pPr>
            <a:r>
              <a:rPr lang="en-NZ" sz="1200" dirty="0" smtClean="0">
                <a:solidFill>
                  <a:schemeClr val="tx1"/>
                </a:solidFill>
                <a:latin typeface="Constantia" panose="02030602050306030303" pitchFamily="18" charset="0"/>
              </a:rPr>
              <a:t> </a:t>
            </a:r>
          </a:p>
          <a:p>
            <a:pPr marL="179388" lvl="0" indent="-179388">
              <a:spcAft>
                <a:spcPts val="500"/>
              </a:spcAft>
              <a:buFont typeface="+mj-lt"/>
              <a:buAutoNum type="alphaUcPeriod"/>
            </a:pPr>
            <a:r>
              <a:rPr lang="en-NZ" sz="1200" dirty="0" smtClean="0">
                <a:solidFill>
                  <a:schemeClr val="tx1"/>
                </a:solidFill>
                <a:latin typeface="Constantia" panose="02030602050306030303" pitchFamily="18" charset="0"/>
              </a:rPr>
              <a:t> </a:t>
            </a:r>
          </a:p>
          <a:p>
            <a:pPr marL="179388" lvl="0" indent="-179388">
              <a:spcAft>
                <a:spcPts val="500"/>
              </a:spcAft>
              <a:buFont typeface="+mj-lt"/>
              <a:buAutoNum type="alphaUcPeriod"/>
            </a:pPr>
            <a:r>
              <a:rPr lang="en-NZ" sz="1200" dirty="0" smtClean="0">
                <a:solidFill>
                  <a:schemeClr val="tx1"/>
                </a:solidFill>
                <a:latin typeface="Constantia" panose="02030602050306030303" pitchFamily="18" charset="0"/>
              </a:rPr>
              <a:t> </a:t>
            </a:r>
          </a:p>
          <a:p>
            <a:pPr marL="179388" lvl="0" indent="-179388">
              <a:spcAft>
                <a:spcPts val="500"/>
              </a:spcAft>
              <a:buFont typeface="+mj-lt"/>
              <a:buAutoNum type="alphaUcPeriod"/>
            </a:pPr>
            <a:r>
              <a:rPr lang="en-NZ" sz="1200" dirty="0" smtClean="0">
                <a:solidFill>
                  <a:schemeClr val="tx1"/>
                </a:solidFill>
                <a:latin typeface="Constantia" panose="02030602050306030303" pitchFamily="18" charset="0"/>
              </a:rPr>
              <a:t> </a:t>
            </a:r>
          </a:p>
          <a:p>
            <a:pPr marL="179388" lvl="0" indent="-179388">
              <a:spcAft>
                <a:spcPts val="500"/>
              </a:spcAft>
              <a:buFont typeface="+mj-lt"/>
              <a:buAutoNum type="alphaUcPeriod"/>
            </a:pPr>
            <a:r>
              <a:rPr lang="en-US" sz="1200" dirty="0" smtClean="0">
                <a:solidFill>
                  <a:schemeClr val="tx1"/>
                </a:solidFill>
                <a:latin typeface="Century Gothic" panose="020B0502020202020204" pitchFamily="34" charset="0"/>
              </a:rPr>
              <a:t> </a:t>
            </a:r>
            <a:endParaRPr lang="en-NZ" sz="1200" dirty="0" smtClean="0">
              <a:solidFill>
                <a:schemeClr val="tx1"/>
              </a:solidFill>
              <a:latin typeface="Century Gothic" panose="020B0502020202020204" pitchFamily="34" charset="0"/>
            </a:endParaRPr>
          </a:p>
        </p:txBody>
      </p:sp>
      <p:sp>
        <p:nvSpPr>
          <p:cNvPr id="60" name="Answer D"/>
          <p:cNvSpPr txBox="1"/>
          <p:nvPr/>
        </p:nvSpPr>
        <p:spPr>
          <a:xfrm>
            <a:off x="445255" y="3868376"/>
            <a:ext cx="4772525" cy="216000"/>
          </a:xfrm>
          <a:prstGeom prst="rect">
            <a:avLst/>
          </a:prstGeom>
          <a:noFill/>
        </p:spPr>
        <p:txBody>
          <a:bodyPr wrap="none" lIns="0" tIns="0" rIns="0" bIns="0" rtlCol="0">
            <a:spAutoFit/>
          </a:bodyPr>
          <a:lstStyle/>
          <a:p>
            <a:pPr lvl="0"/>
            <a:r>
              <a:rPr lang="en-NZ" sz="1400" dirty="0">
                <a:latin typeface="Constantia" panose="02030602050306030303" pitchFamily="18" charset="0"/>
              </a:rPr>
              <a:t>promises those who are wise and lead others to righteousness.</a:t>
            </a:r>
          </a:p>
        </p:txBody>
      </p:sp>
      <p:sp>
        <p:nvSpPr>
          <p:cNvPr id="61" name="Answer C"/>
          <p:cNvSpPr txBox="1"/>
          <p:nvPr/>
        </p:nvSpPr>
        <p:spPr>
          <a:xfrm>
            <a:off x="445255" y="3622885"/>
            <a:ext cx="5436000" cy="216000"/>
          </a:xfrm>
          <a:prstGeom prst="rect">
            <a:avLst/>
          </a:prstGeom>
          <a:noFill/>
        </p:spPr>
        <p:txBody>
          <a:bodyPr wrap="none" lIns="0" tIns="0" rIns="0" bIns="0" rtlCol="0">
            <a:noAutofit/>
          </a:bodyPr>
          <a:lstStyle/>
          <a:p>
            <a:pPr lvl="0"/>
            <a:r>
              <a:rPr lang="en-NZ" sz="1400" dirty="0">
                <a:latin typeface="Constantia" panose="02030602050306030303" pitchFamily="18" charset="0"/>
              </a:rPr>
              <a:t>when they die, but we can still feel their encouragement and love.</a:t>
            </a:r>
          </a:p>
        </p:txBody>
      </p:sp>
      <p:sp>
        <p:nvSpPr>
          <p:cNvPr id="64" name="Answer A"/>
          <p:cNvSpPr txBox="1"/>
          <p:nvPr/>
        </p:nvSpPr>
        <p:spPr>
          <a:xfrm>
            <a:off x="445255" y="3131903"/>
            <a:ext cx="5164491" cy="216000"/>
          </a:xfrm>
          <a:prstGeom prst="rect">
            <a:avLst/>
          </a:prstGeom>
          <a:noFill/>
        </p:spPr>
        <p:txBody>
          <a:bodyPr wrap="none" lIns="0" tIns="0" rIns="0" bIns="0" rtlCol="0">
            <a:spAutoFit/>
          </a:bodyPr>
          <a:lstStyle/>
          <a:p>
            <a:r>
              <a:rPr lang="en-NZ" sz="1400" dirty="0" smtClean="0">
                <a:latin typeface="Constantia" panose="02030602050306030303" pitchFamily="18" charset="0"/>
              </a:rPr>
              <a:t>can pray for those who are waiting and are almost ready to see God.</a:t>
            </a:r>
            <a:endParaRPr lang="en-NZ" sz="1050" spc="-40" dirty="0">
              <a:solidFill>
                <a:schemeClr val="bg1"/>
              </a:solidFill>
              <a:latin typeface="Constantia" panose="02030602050306030303" pitchFamily="18" charset="0"/>
            </a:endParaRPr>
          </a:p>
        </p:txBody>
      </p:sp>
      <p:sp>
        <p:nvSpPr>
          <p:cNvPr id="66" name="Answer F"/>
          <p:cNvSpPr txBox="1"/>
          <p:nvPr/>
        </p:nvSpPr>
        <p:spPr>
          <a:xfrm>
            <a:off x="445255" y="4359357"/>
            <a:ext cx="3584764" cy="216000"/>
          </a:xfrm>
          <a:prstGeom prst="rect">
            <a:avLst/>
          </a:prstGeom>
          <a:noFill/>
        </p:spPr>
        <p:txBody>
          <a:bodyPr wrap="none" lIns="0" tIns="0" rIns="0" bIns="0" rtlCol="0">
            <a:spAutoFit/>
          </a:bodyPr>
          <a:lstStyle/>
          <a:p>
            <a:pPr lvl="0"/>
            <a:r>
              <a:rPr lang="en-NZ" sz="1400" dirty="0">
                <a:latin typeface="Constantia" panose="02030602050306030303" pitchFamily="18" charset="0"/>
              </a:rPr>
              <a:t>on earth, in heaven and those who are waiting.</a:t>
            </a:r>
          </a:p>
        </p:txBody>
      </p:sp>
      <p:sp>
        <p:nvSpPr>
          <p:cNvPr id="67" name="Answer B"/>
          <p:cNvSpPr txBox="1"/>
          <p:nvPr/>
        </p:nvSpPr>
        <p:spPr>
          <a:xfrm>
            <a:off x="445255" y="3377394"/>
            <a:ext cx="4354975" cy="216000"/>
          </a:xfrm>
          <a:prstGeom prst="rect">
            <a:avLst/>
          </a:prstGeom>
          <a:noFill/>
        </p:spPr>
        <p:txBody>
          <a:bodyPr wrap="none" lIns="0" tIns="0" rIns="0" bIns="0" rtlCol="0">
            <a:spAutoFit/>
          </a:bodyPr>
          <a:lstStyle/>
          <a:p>
            <a:pPr lvl="0"/>
            <a:r>
              <a:rPr lang="en-NZ" sz="1400" dirty="0">
                <a:latin typeface="Constantia" panose="02030602050306030303" pitchFamily="18" charset="0"/>
              </a:rPr>
              <a:t>to be with God forever in the joy of heaven when we die. </a:t>
            </a:r>
          </a:p>
        </p:txBody>
      </p:sp>
      <p:sp>
        <p:nvSpPr>
          <p:cNvPr id="68" name="Answer E"/>
          <p:cNvSpPr txBox="1"/>
          <p:nvPr/>
        </p:nvSpPr>
        <p:spPr>
          <a:xfrm>
            <a:off x="445255" y="4113867"/>
            <a:ext cx="4674549" cy="216000"/>
          </a:xfrm>
          <a:prstGeom prst="rect">
            <a:avLst/>
          </a:prstGeom>
          <a:noFill/>
        </p:spPr>
        <p:txBody>
          <a:bodyPr wrap="none" lIns="0" tIns="0" rIns="0" bIns="0" rtlCol="0">
            <a:spAutoFit/>
          </a:bodyPr>
          <a:lstStyle/>
          <a:p>
            <a:pPr lvl="0"/>
            <a:r>
              <a:rPr lang="en-NZ" sz="1400" dirty="0">
                <a:latin typeface="Constantia" panose="02030602050306030303" pitchFamily="18" charset="0"/>
              </a:rPr>
              <a:t>and we all care that when our lives are over we can go to God.</a:t>
            </a:r>
          </a:p>
        </p:txBody>
      </p:sp>
      <p:sp>
        <p:nvSpPr>
          <p:cNvPr id="15" name="End part 1"/>
          <p:cNvSpPr txBox="1"/>
          <p:nvPr/>
        </p:nvSpPr>
        <p:spPr>
          <a:xfrm>
            <a:off x="3847997" y="1142262"/>
            <a:ext cx="5042471" cy="215444"/>
          </a:xfrm>
          <a:prstGeom prst="rect">
            <a:avLst/>
          </a:prstGeom>
          <a:noFill/>
        </p:spPr>
        <p:txBody>
          <a:bodyPr wrap="none" lIns="0" tIns="0" rIns="0" bIns="0" rtlCol="0">
            <a:spAutoFit/>
          </a:bodyPr>
          <a:lstStyle/>
          <a:p>
            <a:r>
              <a:rPr lang="en-NZ" sz="1400" dirty="0">
                <a:latin typeface="Constantia" panose="02030602050306030303" pitchFamily="18" charset="0"/>
              </a:rPr>
              <a:t>when they die, but we can still feel their encouragement and love</a:t>
            </a:r>
            <a:r>
              <a:rPr lang="en-NZ" sz="1400" dirty="0" smtClean="0">
                <a:latin typeface="Constantia" panose="02030602050306030303" pitchFamily="18" charset="0"/>
              </a:rPr>
              <a:t>.</a:t>
            </a:r>
            <a:endParaRPr lang="en-NZ" sz="1400" dirty="0">
              <a:latin typeface="Constantia" panose="02030602050306030303" pitchFamily="18" charset="0"/>
            </a:endParaRPr>
          </a:p>
        </p:txBody>
      </p:sp>
      <p:sp>
        <p:nvSpPr>
          <p:cNvPr id="53" name="End part 2"/>
          <p:cNvSpPr txBox="1"/>
          <p:nvPr/>
        </p:nvSpPr>
        <p:spPr>
          <a:xfrm>
            <a:off x="3932620" y="1435058"/>
            <a:ext cx="5164491" cy="215444"/>
          </a:xfrm>
          <a:prstGeom prst="rect">
            <a:avLst/>
          </a:prstGeom>
          <a:noFill/>
        </p:spPr>
        <p:txBody>
          <a:bodyPr wrap="none" lIns="0" tIns="0" rIns="0" bIns="0" rtlCol="0">
            <a:spAutoFit/>
          </a:bodyPr>
          <a:lstStyle/>
          <a:p>
            <a:pPr algn="r"/>
            <a:r>
              <a:rPr lang="en-NZ" sz="1400" dirty="0">
                <a:latin typeface="Constantia" panose="02030602050306030303" pitchFamily="18" charset="0"/>
              </a:rPr>
              <a:t>can pray for those who are waiting and are almost ready to see </a:t>
            </a:r>
            <a:r>
              <a:rPr lang="en-NZ" sz="1400" dirty="0" smtClean="0">
                <a:latin typeface="Constantia" panose="02030602050306030303" pitchFamily="18" charset="0"/>
              </a:rPr>
              <a:t>God</a:t>
            </a:r>
            <a:r>
              <a:rPr lang="en-NZ" sz="1400" dirty="0">
                <a:latin typeface="Constantia" panose="02030602050306030303" pitchFamily="18" charset="0"/>
              </a:rPr>
              <a:t>.</a:t>
            </a:r>
            <a:endParaRPr lang="en-NZ" sz="1000" dirty="0">
              <a:solidFill>
                <a:schemeClr val="bg1"/>
              </a:solidFill>
              <a:latin typeface="Constantia" panose="02030602050306030303" pitchFamily="18" charset="0"/>
            </a:endParaRPr>
          </a:p>
        </p:txBody>
      </p:sp>
      <p:sp>
        <p:nvSpPr>
          <p:cNvPr id="54" name="End part 3"/>
          <p:cNvSpPr txBox="1"/>
          <p:nvPr/>
        </p:nvSpPr>
        <p:spPr>
          <a:xfrm>
            <a:off x="3632810" y="1722529"/>
            <a:ext cx="4674549" cy="215444"/>
          </a:xfrm>
          <a:prstGeom prst="rect">
            <a:avLst/>
          </a:prstGeom>
          <a:noFill/>
        </p:spPr>
        <p:txBody>
          <a:bodyPr wrap="none" lIns="0" tIns="0" rIns="0" bIns="0" rtlCol="0">
            <a:spAutoFit/>
          </a:bodyPr>
          <a:lstStyle/>
          <a:p>
            <a:pPr lvl="0"/>
            <a:r>
              <a:rPr lang="en-NZ" sz="1400" dirty="0">
                <a:latin typeface="Constantia" panose="02030602050306030303" pitchFamily="18" charset="0"/>
              </a:rPr>
              <a:t>and we all care that when our lives are over we can go to God.</a:t>
            </a:r>
          </a:p>
        </p:txBody>
      </p:sp>
      <p:sp>
        <p:nvSpPr>
          <p:cNvPr id="55" name="End part 4"/>
          <p:cNvSpPr txBox="1"/>
          <p:nvPr/>
        </p:nvSpPr>
        <p:spPr>
          <a:xfrm>
            <a:off x="4191298" y="2009214"/>
            <a:ext cx="4354975" cy="215444"/>
          </a:xfrm>
          <a:prstGeom prst="rect">
            <a:avLst/>
          </a:prstGeom>
          <a:noFill/>
        </p:spPr>
        <p:txBody>
          <a:bodyPr wrap="none" lIns="0" tIns="0" rIns="0" bIns="0" rtlCol="0">
            <a:spAutoFit/>
          </a:bodyPr>
          <a:lstStyle/>
          <a:p>
            <a:r>
              <a:rPr lang="en-NZ" sz="1400" dirty="0">
                <a:latin typeface="Constantia" panose="02030602050306030303" pitchFamily="18" charset="0"/>
              </a:rPr>
              <a:t>to be with God forever in the joy of heaven when we die. </a:t>
            </a:r>
            <a:endParaRPr lang="en-NZ" sz="1000" dirty="0">
              <a:solidFill>
                <a:schemeClr val="bg1"/>
              </a:solidFill>
              <a:latin typeface="Constantia" panose="02030602050306030303" pitchFamily="18" charset="0"/>
            </a:endParaRPr>
          </a:p>
        </p:txBody>
      </p:sp>
      <p:sp>
        <p:nvSpPr>
          <p:cNvPr id="56" name="End part 5"/>
          <p:cNvSpPr txBox="1"/>
          <p:nvPr/>
        </p:nvSpPr>
        <p:spPr>
          <a:xfrm>
            <a:off x="3931954" y="2299106"/>
            <a:ext cx="3584764" cy="215444"/>
          </a:xfrm>
          <a:prstGeom prst="rect">
            <a:avLst/>
          </a:prstGeom>
          <a:noFill/>
        </p:spPr>
        <p:txBody>
          <a:bodyPr wrap="none" lIns="0" tIns="0" rIns="0" bIns="0" rtlCol="0">
            <a:spAutoFit/>
          </a:bodyPr>
          <a:lstStyle/>
          <a:p>
            <a:r>
              <a:rPr lang="en-NZ" sz="1400" dirty="0">
                <a:latin typeface="Constantia" panose="02030602050306030303" pitchFamily="18" charset="0"/>
              </a:rPr>
              <a:t>on earth, in heaven and those who are waiting</a:t>
            </a:r>
            <a:r>
              <a:rPr lang="en-NZ" sz="1400" dirty="0" smtClean="0">
                <a:latin typeface="Constantia" panose="02030602050306030303" pitchFamily="18" charset="0"/>
              </a:rPr>
              <a:t>.</a:t>
            </a:r>
            <a:endParaRPr lang="en-NZ" sz="1000" dirty="0">
              <a:solidFill>
                <a:schemeClr val="bg1"/>
              </a:solidFill>
              <a:latin typeface="Constantia" panose="02030602050306030303" pitchFamily="18" charset="0"/>
            </a:endParaRPr>
          </a:p>
        </p:txBody>
      </p:sp>
      <p:sp>
        <p:nvSpPr>
          <p:cNvPr id="57" name="End part 6"/>
          <p:cNvSpPr txBox="1"/>
          <p:nvPr/>
        </p:nvSpPr>
        <p:spPr>
          <a:xfrm>
            <a:off x="4253655" y="2581398"/>
            <a:ext cx="4772525" cy="215444"/>
          </a:xfrm>
          <a:prstGeom prst="rect">
            <a:avLst/>
          </a:prstGeom>
          <a:noFill/>
        </p:spPr>
        <p:txBody>
          <a:bodyPr wrap="none" lIns="0" tIns="0" rIns="0" bIns="0" rtlCol="0">
            <a:spAutoFit/>
          </a:bodyPr>
          <a:lstStyle/>
          <a:p>
            <a:r>
              <a:rPr lang="en-NZ" sz="1400" dirty="0">
                <a:latin typeface="Constantia" panose="02030602050306030303" pitchFamily="18" charset="0"/>
              </a:rPr>
              <a:t>promises those who are wise and lead others to righteousness</a:t>
            </a:r>
            <a:r>
              <a:rPr lang="en-NZ" sz="1400" dirty="0" smtClean="0">
                <a:latin typeface="Constantia" panose="02030602050306030303" pitchFamily="18" charset="0"/>
              </a:rPr>
              <a:t>.</a:t>
            </a:r>
            <a:endParaRPr lang="en-NZ" sz="1000" dirty="0">
              <a:solidFill>
                <a:schemeClr val="bg1"/>
              </a:solidFill>
              <a:latin typeface="Constantia" panose="02030602050306030303" pitchFamily="18" charset="0"/>
            </a:endParaRPr>
          </a:p>
        </p:txBody>
      </p:sp>
      <p:sp>
        <p:nvSpPr>
          <p:cNvPr id="8" name="TextBox: First part"/>
          <p:cNvSpPr txBox="1"/>
          <p:nvPr/>
        </p:nvSpPr>
        <p:spPr>
          <a:xfrm>
            <a:off x="9930" y="1096851"/>
            <a:ext cx="4390304" cy="1769715"/>
          </a:xfrm>
          <a:prstGeom prst="rect">
            <a:avLst/>
          </a:prstGeom>
          <a:noFill/>
        </p:spPr>
        <p:txBody>
          <a:bodyPr wrap="none" rtlCol="0">
            <a:spAutoFit/>
          </a:bodyPr>
          <a:lstStyle/>
          <a:p>
            <a:pPr marL="177800" lvl="0" indent="-177800">
              <a:spcAft>
                <a:spcPts val="600"/>
              </a:spcAft>
              <a:buFont typeface="+mj-lt"/>
              <a:buAutoNum type="arabicPeriod"/>
            </a:pPr>
            <a:r>
              <a:rPr lang="en-NZ" sz="1400" dirty="0">
                <a:latin typeface="Constantia" panose="02030602050306030303" pitchFamily="18" charset="0"/>
              </a:rPr>
              <a:t>We no longer see those we have loved on earth</a:t>
            </a:r>
          </a:p>
          <a:p>
            <a:pPr marL="177800" lvl="0" indent="-177800">
              <a:spcAft>
                <a:spcPts val="600"/>
              </a:spcAft>
              <a:buFont typeface="+mj-lt"/>
              <a:buAutoNum type="arabicPeriod"/>
            </a:pPr>
            <a:r>
              <a:rPr lang="en-NZ" sz="1400" dirty="0">
                <a:latin typeface="Constantia" panose="02030602050306030303" pitchFamily="18" charset="0"/>
              </a:rPr>
              <a:t>Those of us who are still pilgrims on our journey </a:t>
            </a:r>
          </a:p>
          <a:p>
            <a:pPr marL="177800" lvl="0" indent="-177800">
              <a:spcAft>
                <a:spcPts val="600"/>
              </a:spcAft>
              <a:buFont typeface="+mj-lt"/>
              <a:buAutoNum type="arabicPeriod"/>
            </a:pPr>
            <a:r>
              <a:rPr lang="en-NZ" sz="1400" dirty="0">
                <a:latin typeface="Constantia" panose="02030602050306030303" pitchFamily="18" charset="0"/>
              </a:rPr>
              <a:t>We are all part of the Communion of Saints </a:t>
            </a:r>
          </a:p>
          <a:p>
            <a:pPr marL="177800" lvl="0" indent="-177800">
              <a:spcAft>
                <a:spcPts val="600"/>
              </a:spcAft>
              <a:buFont typeface="+mj-lt"/>
              <a:buAutoNum type="arabicPeriod"/>
            </a:pPr>
            <a:r>
              <a:rPr lang="en-NZ" sz="1400" dirty="0">
                <a:latin typeface="Constantia" panose="02030602050306030303" pitchFamily="18" charset="0"/>
              </a:rPr>
              <a:t>God created us all to know, love and serve God and </a:t>
            </a:r>
          </a:p>
          <a:p>
            <a:pPr marL="177800" lvl="0" indent="-177800">
              <a:spcAft>
                <a:spcPts val="600"/>
              </a:spcAft>
              <a:buFont typeface="+mj-lt"/>
              <a:buAutoNum type="arabicPeriod"/>
            </a:pPr>
            <a:r>
              <a:rPr lang="en-NZ" sz="1400" dirty="0">
                <a:latin typeface="Constantia" panose="02030602050306030303" pitchFamily="18" charset="0"/>
              </a:rPr>
              <a:t>All Saints Day is the celebration of all the saints</a:t>
            </a:r>
          </a:p>
          <a:p>
            <a:pPr marL="177800" lvl="0" indent="-177800">
              <a:spcAft>
                <a:spcPts val="600"/>
              </a:spcAft>
              <a:buFont typeface="+mj-lt"/>
              <a:buAutoNum type="arabicPeriod"/>
            </a:pPr>
            <a:r>
              <a:rPr lang="en-NZ" sz="1400" dirty="0">
                <a:latin typeface="Constantia" panose="02030602050306030303" pitchFamily="18" charset="0"/>
              </a:rPr>
              <a:t>Read the Book of Daniel 12:3 and find out what God </a:t>
            </a:r>
          </a:p>
        </p:txBody>
      </p:sp>
      <p:sp>
        <p:nvSpPr>
          <p:cNvPr id="2" name="Title"/>
          <p:cNvSpPr>
            <a:spLocks noGrp="1"/>
          </p:cNvSpPr>
          <p:nvPr>
            <p:ph type="ctrTitle"/>
          </p:nvPr>
        </p:nvSpPr>
        <p:spPr>
          <a:xfrm>
            <a:off x="8458" y="34918"/>
            <a:ext cx="9135541" cy="1077218"/>
          </a:xfrm>
        </p:spPr>
        <p:txBody>
          <a:bodyPr wrap="square">
            <a:spAutoFit/>
          </a:bodyPr>
          <a:lstStyle/>
          <a:p>
            <a:r>
              <a:rPr lang="en-NZ" sz="3200" b="1" dirty="0">
                <a:ln w="10160">
                  <a:noFill/>
                  <a:prstDash val="solid"/>
                </a:ln>
                <a:solidFill>
                  <a:schemeClr val="tx2">
                    <a:lumMod val="50000"/>
                  </a:schemeClr>
                </a:solidFill>
                <a:latin typeface="Papyrus" panose="03070502060502030205" pitchFamily="66" charset="0"/>
                <a:cs typeface="Arial" panose="020B0604020202020204" pitchFamily="34" charset="0"/>
              </a:rPr>
              <a:t>The Saints are our models who encourage </a:t>
            </a:r>
            <a:r>
              <a:rPr lang="en-NZ" sz="32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t>us</a:t>
            </a:r>
            <a:br>
              <a:rPr lang="en-NZ" sz="32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br>
            <a:r>
              <a:rPr lang="en-NZ" sz="3200" b="1" dirty="0" smtClean="0">
                <a:ln w="10160">
                  <a:noFill/>
                  <a:prstDash val="solid"/>
                </a:ln>
                <a:solidFill>
                  <a:schemeClr val="tx2">
                    <a:lumMod val="50000"/>
                  </a:schemeClr>
                </a:solidFill>
                <a:latin typeface="Papyrus" panose="03070502060502030205" pitchFamily="66" charset="0"/>
                <a:cs typeface="Arial" panose="020B0604020202020204" pitchFamily="34" charset="0"/>
              </a:rPr>
              <a:t>in </a:t>
            </a:r>
            <a:r>
              <a:rPr lang="en-NZ" sz="3200" b="1" dirty="0">
                <a:ln w="10160">
                  <a:noFill/>
                  <a:prstDash val="solid"/>
                </a:ln>
                <a:solidFill>
                  <a:schemeClr val="tx2">
                    <a:lumMod val="50000"/>
                  </a:schemeClr>
                </a:solidFill>
                <a:latin typeface="Papyrus" panose="03070502060502030205" pitchFamily="66" charset="0"/>
                <a:cs typeface="Arial" panose="020B0604020202020204" pitchFamily="34" charset="0"/>
              </a:rPr>
              <a:t>our life journey towards God</a:t>
            </a:r>
            <a:endParaRPr lang="en-GB" sz="3200" b="1" dirty="0">
              <a:ln w="10160">
                <a:noFill/>
                <a:prstDash val="solid"/>
              </a:ln>
              <a:solidFill>
                <a:schemeClr val="tx2">
                  <a:lumMod val="50000"/>
                </a:schemeClr>
              </a:solidFill>
              <a:latin typeface="Papyrus" panose="03070502060502030205" pitchFamily="66"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Tool instructions"/>
          <p:cNvSpPr txBox="1"/>
          <p:nvPr/>
        </p:nvSpPr>
        <p:spPr>
          <a:xfrm>
            <a:off x="2637028" y="4912668"/>
            <a:ext cx="3869970" cy="230832"/>
          </a:xfrm>
          <a:prstGeom prst="rect">
            <a:avLst/>
          </a:prstGeom>
          <a:noFill/>
        </p:spPr>
        <p:txBody>
          <a:bodyPr wrap="none" rtlCol="0">
            <a:spAutoFit/>
          </a:bodyPr>
          <a:lstStyle/>
          <a:p>
            <a:pPr algn="ctr"/>
            <a:r>
              <a:rPr lang="en-US" sz="900" b="1" dirty="0" smtClean="0">
                <a:latin typeface="Constantia" panose="02030602050306030303" pitchFamily="18" charset="0"/>
                <a:ea typeface="Arial" pitchFamily="34" charset="-128"/>
                <a:cs typeface="Arial" panose="020B0604020202020204" pitchFamily="34" charset="0"/>
              </a:rPr>
              <a:t>Click a sentence part from the list  to complete the sentences above.</a:t>
            </a:r>
          </a:p>
        </p:txBody>
      </p:sp>
    </p:spTree>
    <p:extLst>
      <p:ext uri="{BB962C8B-B14F-4D97-AF65-F5344CB8AC3E}">
        <p14:creationId xmlns:p14="http://schemas.microsoft.com/office/powerpoint/2010/main" val="1174340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withEffect">
                                  <p:stCondLst>
                                    <p:cond delay="0"/>
                                  </p:stCondLst>
                                  <p:childTnLst>
                                    <p:animEffect transition="out" filter="fade">
                                      <p:cBhvr>
                                        <p:cTn id="6" dur="1000"/>
                                        <p:tgtEl>
                                          <p:spTgt spid="64"/>
                                        </p:tgtEl>
                                      </p:cBhvr>
                                    </p:animEffect>
                                    <p:anim calcmode="lin" valueType="num">
                                      <p:cBhvr>
                                        <p:cTn id="7" dur="1000"/>
                                        <p:tgtEl>
                                          <p:spTgt spid="64"/>
                                        </p:tgtEl>
                                        <p:attrNameLst>
                                          <p:attrName>ppt_x</p:attrName>
                                        </p:attrNameLst>
                                      </p:cBhvr>
                                      <p:tavLst>
                                        <p:tav tm="0">
                                          <p:val>
                                            <p:strVal val="ppt_x"/>
                                          </p:val>
                                        </p:tav>
                                        <p:tav tm="100000">
                                          <p:val>
                                            <p:strVal val="ppt_x"/>
                                          </p:val>
                                        </p:tav>
                                      </p:tavLst>
                                    </p:anim>
                                    <p:anim calcmode="lin" valueType="num">
                                      <p:cBhvr>
                                        <p:cTn id="8" dur="1000"/>
                                        <p:tgtEl>
                                          <p:spTgt spid="64"/>
                                        </p:tgtEl>
                                        <p:attrNameLst>
                                          <p:attrName>ppt_y</p:attrName>
                                        </p:attrNameLst>
                                      </p:cBhvr>
                                      <p:tavLst>
                                        <p:tav tm="0">
                                          <p:val>
                                            <p:strVal val="ppt_y"/>
                                          </p:val>
                                        </p:tav>
                                        <p:tav tm="100000">
                                          <p:val>
                                            <p:strVal val="ppt_y-.1"/>
                                          </p:val>
                                        </p:tav>
                                      </p:tavLst>
                                    </p:anim>
                                    <p:set>
                                      <p:cBhvr>
                                        <p:cTn id="9" dur="1" fill="hold">
                                          <p:stCondLst>
                                            <p:cond delay="999"/>
                                          </p:stCondLst>
                                        </p:cTn>
                                        <p:tgtEl>
                                          <p:spTgt spid="64"/>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4"/>
                  </p:tgtEl>
                </p:cond>
              </p:nextCondLst>
            </p:seq>
            <p:seq concurrent="1" nextAc="seek">
              <p:cTn id="15" restart="whenNotActive" fill="hold" evtFilter="cancelBubble" nodeType="interactiveSeq">
                <p:stCondLst>
                  <p:cond evt="onClick" delay="0">
                    <p:tgtEl>
                      <p:spTgt spid="67"/>
                    </p:tgtEl>
                  </p:cond>
                </p:stCondLst>
                <p:endSync evt="end" delay="0">
                  <p:rtn val="all"/>
                </p:endSync>
                <p:childTnLst>
                  <p:par>
                    <p:cTn id="16" fill="hold">
                      <p:stCondLst>
                        <p:cond delay="0"/>
                      </p:stCondLst>
                      <p:childTnLst>
                        <p:par>
                          <p:cTn id="17" fill="hold">
                            <p:stCondLst>
                              <p:cond delay="0"/>
                            </p:stCondLst>
                            <p:childTnLst>
                              <p:par>
                                <p:cTn id="18" presetID="47" presetClass="exit" presetSubtype="0" fill="hold" grpId="0" nodeType="withEffect">
                                  <p:stCondLst>
                                    <p:cond delay="0"/>
                                  </p:stCondLst>
                                  <p:childTnLst>
                                    <p:animEffect transition="out" filter="fade">
                                      <p:cBhvr>
                                        <p:cTn id="19" dur="1000"/>
                                        <p:tgtEl>
                                          <p:spTgt spid="67"/>
                                        </p:tgtEl>
                                      </p:cBhvr>
                                    </p:animEffect>
                                    <p:anim calcmode="lin" valueType="num">
                                      <p:cBhvr>
                                        <p:cTn id="20" dur="1000"/>
                                        <p:tgtEl>
                                          <p:spTgt spid="67"/>
                                        </p:tgtEl>
                                        <p:attrNameLst>
                                          <p:attrName>ppt_x</p:attrName>
                                        </p:attrNameLst>
                                      </p:cBhvr>
                                      <p:tavLst>
                                        <p:tav tm="0">
                                          <p:val>
                                            <p:strVal val="ppt_x"/>
                                          </p:val>
                                        </p:tav>
                                        <p:tav tm="100000">
                                          <p:val>
                                            <p:strVal val="ppt_x"/>
                                          </p:val>
                                        </p:tav>
                                      </p:tavLst>
                                    </p:anim>
                                    <p:anim calcmode="lin" valueType="num">
                                      <p:cBhvr>
                                        <p:cTn id="21" dur="1000"/>
                                        <p:tgtEl>
                                          <p:spTgt spid="67"/>
                                        </p:tgtEl>
                                        <p:attrNameLst>
                                          <p:attrName>ppt_y</p:attrName>
                                        </p:attrNameLst>
                                      </p:cBhvr>
                                      <p:tavLst>
                                        <p:tav tm="0">
                                          <p:val>
                                            <p:strVal val="ppt_y"/>
                                          </p:val>
                                        </p:tav>
                                        <p:tav tm="100000">
                                          <p:val>
                                            <p:strVal val="ppt_y-.1"/>
                                          </p:val>
                                        </p:tav>
                                      </p:tavLst>
                                    </p:anim>
                                    <p:set>
                                      <p:cBhvr>
                                        <p:cTn id="22" dur="1" fill="hold">
                                          <p:stCondLst>
                                            <p:cond delay="999"/>
                                          </p:stCondLst>
                                        </p:cTn>
                                        <p:tgtEl>
                                          <p:spTgt spid="67"/>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7"/>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withEffect">
                                  <p:stCondLst>
                                    <p:cond delay="0"/>
                                  </p:stCondLst>
                                  <p:childTnLst>
                                    <p:animEffect transition="out" filter="fade">
                                      <p:cBhvr>
                                        <p:cTn id="32" dur="1000"/>
                                        <p:tgtEl>
                                          <p:spTgt spid="61"/>
                                        </p:tgtEl>
                                      </p:cBhvr>
                                    </p:animEffect>
                                    <p:anim calcmode="lin" valueType="num">
                                      <p:cBhvr>
                                        <p:cTn id="33" dur="1000"/>
                                        <p:tgtEl>
                                          <p:spTgt spid="61"/>
                                        </p:tgtEl>
                                        <p:attrNameLst>
                                          <p:attrName>ppt_x</p:attrName>
                                        </p:attrNameLst>
                                      </p:cBhvr>
                                      <p:tavLst>
                                        <p:tav tm="0">
                                          <p:val>
                                            <p:strVal val="ppt_x"/>
                                          </p:val>
                                        </p:tav>
                                        <p:tav tm="100000">
                                          <p:val>
                                            <p:strVal val="ppt_x"/>
                                          </p:val>
                                        </p:tav>
                                      </p:tavLst>
                                    </p:anim>
                                    <p:anim calcmode="lin" valueType="num">
                                      <p:cBhvr>
                                        <p:cTn id="34" dur="1000"/>
                                        <p:tgtEl>
                                          <p:spTgt spid="61"/>
                                        </p:tgtEl>
                                        <p:attrNameLst>
                                          <p:attrName>ppt_y</p:attrName>
                                        </p:attrNameLst>
                                      </p:cBhvr>
                                      <p:tavLst>
                                        <p:tav tm="0">
                                          <p:val>
                                            <p:strVal val="ppt_y"/>
                                          </p:val>
                                        </p:tav>
                                        <p:tav tm="100000">
                                          <p:val>
                                            <p:strVal val="ppt_y-.1"/>
                                          </p:val>
                                        </p:tav>
                                      </p:tavLst>
                                    </p:anim>
                                    <p:set>
                                      <p:cBhvr>
                                        <p:cTn id="35" dur="1" fill="hold">
                                          <p:stCondLst>
                                            <p:cond delay="999"/>
                                          </p:stCondLst>
                                        </p:cTn>
                                        <p:tgtEl>
                                          <p:spTgt spid="61"/>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1"/>
                  </p:tgtEl>
                </p:cond>
              </p:nextCondLst>
            </p:seq>
            <p:seq concurrent="1" nextAc="seek">
              <p:cTn id="41" restart="whenNotActive" fill="hold" evtFilter="cancelBubble" nodeType="interactiveSeq">
                <p:stCondLst>
                  <p:cond evt="onClick" delay="0">
                    <p:tgtEl>
                      <p:spTgt spid="60"/>
                    </p:tgtEl>
                  </p:cond>
                </p:stCondLst>
                <p:endSync evt="end" delay="0">
                  <p:rtn val="all"/>
                </p:endSync>
                <p:childTnLst>
                  <p:par>
                    <p:cTn id="42" fill="hold">
                      <p:stCondLst>
                        <p:cond delay="0"/>
                      </p:stCondLst>
                      <p:childTnLst>
                        <p:par>
                          <p:cTn id="43" fill="hold">
                            <p:stCondLst>
                              <p:cond delay="0"/>
                            </p:stCondLst>
                            <p:childTnLst>
                              <p:par>
                                <p:cTn id="44" presetID="47" presetClass="exit" presetSubtype="0" fill="hold" grpId="0" nodeType="withEffect">
                                  <p:stCondLst>
                                    <p:cond delay="0"/>
                                  </p:stCondLst>
                                  <p:childTnLst>
                                    <p:animEffect transition="out" filter="fade">
                                      <p:cBhvr>
                                        <p:cTn id="45" dur="1000"/>
                                        <p:tgtEl>
                                          <p:spTgt spid="60"/>
                                        </p:tgtEl>
                                      </p:cBhvr>
                                    </p:animEffect>
                                    <p:anim calcmode="lin" valueType="num">
                                      <p:cBhvr>
                                        <p:cTn id="46" dur="1000"/>
                                        <p:tgtEl>
                                          <p:spTgt spid="60"/>
                                        </p:tgtEl>
                                        <p:attrNameLst>
                                          <p:attrName>ppt_x</p:attrName>
                                        </p:attrNameLst>
                                      </p:cBhvr>
                                      <p:tavLst>
                                        <p:tav tm="0">
                                          <p:val>
                                            <p:strVal val="ppt_x"/>
                                          </p:val>
                                        </p:tav>
                                        <p:tav tm="100000">
                                          <p:val>
                                            <p:strVal val="ppt_x"/>
                                          </p:val>
                                        </p:tav>
                                      </p:tavLst>
                                    </p:anim>
                                    <p:anim calcmode="lin" valueType="num">
                                      <p:cBhvr>
                                        <p:cTn id="47" dur="1000"/>
                                        <p:tgtEl>
                                          <p:spTgt spid="60"/>
                                        </p:tgtEl>
                                        <p:attrNameLst>
                                          <p:attrName>ppt_y</p:attrName>
                                        </p:attrNameLst>
                                      </p:cBhvr>
                                      <p:tavLst>
                                        <p:tav tm="0">
                                          <p:val>
                                            <p:strVal val="ppt_y"/>
                                          </p:val>
                                        </p:tav>
                                        <p:tav tm="100000">
                                          <p:val>
                                            <p:strVal val="ppt_y-.1"/>
                                          </p:val>
                                        </p:tav>
                                      </p:tavLst>
                                    </p:anim>
                                    <p:set>
                                      <p:cBhvr>
                                        <p:cTn id="48" dur="1" fill="hold">
                                          <p:stCondLst>
                                            <p:cond delay="999"/>
                                          </p:stCondLst>
                                        </p:cTn>
                                        <p:tgtEl>
                                          <p:spTgt spid="60"/>
                                        </p:tgtEl>
                                        <p:attrNameLst>
                                          <p:attrName>style.visibility</p:attrName>
                                        </p:attrNameLst>
                                      </p:cBhvr>
                                      <p:to>
                                        <p:strVal val="hidden"/>
                                      </p:to>
                                    </p:set>
                                  </p:childTnLst>
                                </p:cTn>
                              </p:par>
                              <p:par>
                                <p:cTn id="49" presetID="42"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anim calcmode="lin" valueType="num">
                                      <p:cBhvr>
                                        <p:cTn id="52" dur="1000" fill="hold"/>
                                        <p:tgtEl>
                                          <p:spTgt spid="57"/>
                                        </p:tgtEl>
                                        <p:attrNameLst>
                                          <p:attrName>ppt_x</p:attrName>
                                        </p:attrNameLst>
                                      </p:cBhvr>
                                      <p:tavLst>
                                        <p:tav tm="0">
                                          <p:val>
                                            <p:strVal val="#ppt_x"/>
                                          </p:val>
                                        </p:tav>
                                        <p:tav tm="100000">
                                          <p:val>
                                            <p:strVal val="#ppt_x"/>
                                          </p:val>
                                        </p:tav>
                                      </p:tavLst>
                                    </p:anim>
                                    <p:anim calcmode="lin" valueType="num">
                                      <p:cBhvr>
                                        <p:cTn id="5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0"/>
                  </p:tgtEl>
                </p:cond>
              </p:nextCondLst>
            </p:seq>
            <p:seq concurrent="1" nextAc="seek">
              <p:cTn id="54" restart="whenNotActive" fill="hold" evtFilter="cancelBubble" nodeType="interactiveSeq">
                <p:stCondLst>
                  <p:cond evt="onClick" delay="0">
                    <p:tgtEl>
                      <p:spTgt spid="6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withEffect">
                                  <p:stCondLst>
                                    <p:cond delay="0"/>
                                  </p:stCondLst>
                                  <p:childTnLst>
                                    <p:animEffect transition="out" filter="fade">
                                      <p:cBhvr>
                                        <p:cTn id="58" dur="1000"/>
                                        <p:tgtEl>
                                          <p:spTgt spid="68"/>
                                        </p:tgtEl>
                                      </p:cBhvr>
                                    </p:animEffect>
                                    <p:anim calcmode="lin" valueType="num">
                                      <p:cBhvr>
                                        <p:cTn id="59" dur="1000"/>
                                        <p:tgtEl>
                                          <p:spTgt spid="68"/>
                                        </p:tgtEl>
                                        <p:attrNameLst>
                                          <p:attrName>ppt_x</p:attrName>
                                        </p:attrNameLst>
                                      </p:cBhvr>
                                      <p:tavLst>
                                        <p:tav tm="0">
                                          <p:val>
                                            <p:strVal val="ppt_x"/>
                                          </p:val>
                                        </p:tav>
                                        <p:tav tm="100000">
                                          <p:val>
                                            <p:strVal val="ppt_x"/>
                                          </p:val>
                                        </p:tav>
                                      </p:tavLst>
                                    </p:anim>
                                    <p:anim calcmode="lin" valueType="num">
                                      <p:cBhvr>
                                        <p:cTn id="60" dur="1000"/>
                                        <p:tgtEl>
                                          <p:spTgt spid="68"/>
                                        </p:tgtEl>
                                        <p:attrNameLst>
                                          <p:attrName>ppt_y</p:attrName>
                                        </p:attrNameLst>
                                      </p:cBhvr>
                                      <p:tavLst>
                                        <p:tav tm="0">
                                          <p:val>
                                            <p:strVal val="ppt_y"/>
                                          </p:val>
                                        </p:tav>
                                        <p:tav tm="100000">
                                          <p:val>
                                            <p:strVal val="ppt_y-.1"/>
                                          </p:val>
                                        </p:tav>
                                      </p:tavLst>
                                    </p:anim>
                                    <p:set>
                                      <p:cBhvr>
                                        <p:cTn id="61" dur="1" fill="hold">
                                          <p:stCondLst>
                                            <p:cond delay="999"/>
                                          </p:stCondLst>
                                        </p:cTn>
                                        <p:tgtEl>
                                          <p:spTgt spid="6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1000"/>
                                        <p:tgtEl>
                                          <p:spTgt spid="54"/>
                                        </p:tgtEl>
                                      </p:cBhvr>
                                    </p:animEffect>
                                    <p:anim calcmode="lin" valueType="num">
                                      <p:cBhvr>
                                        <p:cTn id="65" dur="1000" fill="hold"/>
                                        <p:tgtEl>
                                          <p:spTgt spid="54"/>
                                        </p:tgtEl>
                                        <p:attrNameLst>
                                          <p:attrName>ppt_x</p:attrName>
                                        </p:attrNameLst>
                                      </p:cBhvr>
                                      <p:tavLst>
                                        <p:tav tm="0">
                                          <p:val>
                                            <p:strVal val="#ppt_x"/>
                                          </p:val>
                                        </p:tav>
                                        <p:tav tm="100000">
                                          <p:val>
                                            <p:strVal val="#ppt_x"/>
                                          </p:val>
                                        </p:tav>
                                      </p:tavLst>
                                    </p:anim>
                                    <p:anim calcmode="lin" valueType="num">
                                      <p:cBhvr>
                                        <p:cTn id="6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8"/>
                  </p:tgtEl>
                </p:cond>
              </p:nextCondLst>
            </p:seq>
            <p:seq concurrent="1" nextAc="seek">
              <p:cTn id="67" restart="whenNotActive" fill="hold" evtFilter="cancelBubble" nodeType="interactiveSeq">
                <p:stCondLst>
                  <p:cond evt="onClick" delay="0">
                    <p:tgtEl>
                      <p:spTgt spid="66"/>
                    </p:tgtEl>
                  </p:cond>
                </p:stCondLst>
                <p:endSync evt="end" delay="0">
                  <p:rtn val="all"/>
                </p:endSync>
                <p:childTnLst>
                  <p:par>
                    <p:cTn id="68" fill="hold">
                      <p:stCondLst>
                        <p:cond delay="0"/>
                      </p:stCondLst>
                      <p:childTnLst>
                        <p:par>
                          <p:cTn id="69" fill="hold">
                            <p:stCondLst>
                              <p:cond delay="0"/>
                            </p:stCondLst>
                            <p:childTnLst>
                              <p:par>
                                <p:cTn id="70" presetID="47" presetClass="exit" presetSubtype="0" fill="hold" grpId="0" nodeType="withEffect">
                                  <p:stCondLst>
                                    <p:cond delay="0"/>
                                  </p:stCondLst>
                                  <p:childTnLst>
                                    <p:animEffect transition="out" filter="fade">
                                      <p:cBhvr>
                                        <p:cTn id="71" dur="1000"/>
                                        <p:tgtEl>
                                          <p:spTgt spid="66"/>
                                        </p:tgtEl>
                                      </p:cBhvr>
                                    </p:animEffect>
                                    <p:anim calcmode="lin" valueType="num">
                                      <p:cBhvr>
                                        <p:cTn id="72" dur="1000"/>
                                        <p:tgtEl>
                                          <p:spTgt spid="66"/>
                                        </p:tgtEl>
                                        <p:attrNameLst>
                                          <p:attrName>ppt_x</p:attrName>
                                        </p:attrNameLst>
                                      </p:cBhvr>
                                      <p:tavLst>
                                        <p:tav tm="0">
                                          <p:val>
                                            <p:strVal val="ppt_x"/>
                                          </p:val>
                                        </p:tav>
                                        <p:tav tm="100000">
                                          <p:val>
                                            <p:strVal val="ppt_x"/>
                                          </p:val>
                                        </p:tav>
                                      </p:tavLst>
                                    </p:anim>
                                    <p:anim calcmode="lin" valueType="num">
                                      <p:cBhvr>
                                        <p:cTn id="73" dur="1000"/>
                                        <p:tgtEl>
                                          <p:spTgt spid="66"/>
                                        </p:tgtEl>
                                        <p:attrNameLst>
                                          <p:attrName>ppt_y</p:attrName>
                                        </p:attrNameLst>
                                      </p:cBhvr>
                                      <p:tavLst>
                                        <p:tav tm="0">
                                          <p:val>
                                            <p:strVal val="ppt_y"/>
                                          </p:val>
                                        </p:tav>
                                        <p:tav tm="100000">
                                          <p:val>
                                            <p:strVal val="ppt_y-.1"/>
                                          </p:val>
                                        </p:tav>
                                      </p:tavLst>
                                    </p:anim>
                                    <p:set>
                                      <p:cBhvr>
                                        <p:cTn id="74" dur="1" fill="hold">
                                          <p:stCondLst>
                                            <p:cond delay="999"/>
                                          </p:stCondLst>
                                        </p:cTn>
                                        <p:tgtEl>
                                          <p:spTgt spid="66"/>
                                        </p:tgtEl>
                                        <p:attrNameLst>
                                          <p:attrName>style.visibility</p:attrName>
                                        </p:attrNameLst>
                                      </p:cBhvr>
                                      <p:to>
                                        <p:strVal val="hidden"/>
                                      </p:to>
                                    </p:set>
                                  </p:childTnLst>
                                </p:cTn>
                              </p:par>
                              <p:par>
                                <p:cTn id="75" presetID="42"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1000"/>
                                        <p:tgtEl>
                                          <p:spTgt spid="56"/>
                                        </p:tgtEl>
                                      </p:cBhvr>
                                    </p:animEffect>
                                    <p:anim calcmode="lin" valueType="num">
                                      <p:cBhvr>
                                        <p:cTn id="78" dur="1000" fill="hold"/>
                                        <p:tgtEl>
                                          <p:spTgt spid="56"/>
                                        </p:tgtEl>
                                        <p:attrNameLst>
                                          <p:attrName>ppt_x</p:attrName>
                                        </p:attrNameLst>
                                      </p:cBhvr>
                                      <p:tavLst>
                                        <p:tav tm="0">
                                          <p:val>
                                            <p:strVal val="#ppt_x"/>
                                          </p:val>
                                        </p:tav>
                                        <p:tav tm="100000">
                                          <p:val>
                                            <p:strVal val="#ppt_x"/>
                                          </p:val>
                                        </p:tav>
                                      </p:tavLst>
                                    </p:anim>
                                    <p:anim calcmode="lin" valueType="num">
                                      <p:cBhvr>
                                        <p:cTn id="7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6"/>
                  </p:tgtEl>
                </p:cond>
              </p:nextCondLst>
            </p:seq>
            <p:seq concurrent="1" nextAc="seek">
              <p:cTn id="80" restart="whenNotActive" fill="hold" evtFilter="cancelBubble" nodeType="interactiveSeq">
                <p:stCondLst>
                  <p:cond evt="onClick" delay="0">
                    <p:tgtEl>
                      <p:spTgt spid="5"/>
                    </p:tgtEl>
                  </p:cond>
                </p:stCondLst>
                <p:endSync evt="end" delay="0">
                  <p:rtn val="all"/>
                </p:endSync>
                <p:childTnLst>
                  <p:par>
                    <p:cTn id="81" fill="hold">
                      <p:stCondLst>
                        <p:cond delay="0"/>
                      </p:stCondLst>
                      <p:childTnLst>
                        <p:par>
                          <p:cTn id="82" fill="hold">
                            <p:stCondLst>
                              <p:cond delay="0"/>
                            </p:stCondLst>
                            <p:childTnLst>
                              <p:par>
                                <p:cTn id="83" presetID="1" presetClass="exit" presetSubtype="0" fill="hold" grpId="1" nodeType="withEffect">
                                  <p:stCondLst>
                                    <p:cond delay="0"/>
                                  </p:stCondLst>
                                  <p:childTnLst>
                                    <p:set>
                                      <p:cBhvr>
                                        <p:cTn id="84" dur="1" fill="hold">
                                          <p:stCondLst>
                                            <p:cond delay="0"/>
                                          </p:stCondLst>
                                        </p:cTn>
                                        <p:tgtEl>
                                          <p:spTgt spid="5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57"/>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53"/>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5"/>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56"/>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54"/>
                                        </p:tgtEl>
                                        <p:attrNameLst>
                                          <p:attrName>style.visibility</p:attrName>
                                        </p:attrNameLst>
                                      </p:cBhvr>
                                      <p:to>
                                        <p:strVal val="hidden"/>
                                      </p:to>
                                    </p:set>
                                  </p:childTnLst>
                                </p:cTn>
                              </p:par>
                              <p:par>
                                <p:cTn id="95" presetID="1" presetClass="entr" presetSubtype="0" fill="hold" grpId="1" nodeType="with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107" restart="whenNotActive" fill="hold" evtFilter="cancelBubble" nodeType="interactiveSeq">
                <p:stCondLst>
                  <p:cond evt="onClick" delay="0">
                    <p:tgtEl>
                      <p:spTgt spid="6"/>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2" nodeType="withEffect">
                                  <p:stCondLst>
                                    <p:cond delay="0"/>
                                  </p:stCondLst>
                                  <p:childTnLst>
                                    <p:set>
                                      <p:cBhvr>
                                        <p:cTn id="111" dur="1" fill="hold">
                                          <p:stCondLst>
                                            <p:cond delay="0"/>
                                          </p:stCondLst>
                                        </p:cTn>
                                        <p:tgtEl>
                                          <p:spTgt spid="55"/>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57"/>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53"/>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15"/>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56"/>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54"/>
                                        </p:tgtEl>
                                        <p:attrNameLst>
                                          <p:attrName>style.visibility</p:attrName>
                                        </p:attrNameLst>
                                      </p:cBhvr>
                                      <p:to>
                                        <p:strVal val="hidden"/>
                                      </p:to>
                                    </p:set>
                                  </p:childTnLst>
                                </p:cTn>
                              </p:par>
                              <p:par>
                                <p:cTn id="122" presetID="1" presetClass="entr" presetSubtype="0" fill="hold" grpId="2" nodeType="withEffect">
                                  <p:stCondLst>
                                    <p:cond delay="0"/>
                                  </p:stCondLst>
                                  <p:childTnLst>
                                    <p:set>
                                      <p:cBhvr>
                                        <p:cTn id="123" dur="1" fill="hold">
                                          <p:stCondLst>
                                            <p:cond delay="0"/>
                                          </p:stCondLst>
                                        </p:cTn>
                                        <p:tgtEl>
                                          <p:spTgt spid="64"/>
                                        </p:tgtEl>
                                        <p:attrNameLst>
                                          <p:attrName>style.visibility</p:attrName>
                                        </p:attrNameLst>
                                      </p:cBhvr>
                                      <p:to>
                                        <p:strVal val="visible"/>
                                      </p:to>
                                    </p:set>
                                  </p:childTnLst>
                                </p:cTn>
                              </p:par>
                              <p:par>
                                <p:cTn id="124" presetID="1" presetClass="entr" presetSubtype="0" fill="hold" grpId="2" nodeType="withEffect">
                                  <p:stCondLst>
                                    <p:cond delay="0"/>
                                  </p:stCondLst>
                                  <p:childTnLst>
                                    <p:set>
                                      <p:cBhvr>
                                        <p:cTn id="125" dur="1" fill="hold">
                                          <p:stCondLst>
                                            <p:cond delay="0"/>
                                          </p:stCondLst>
                                        </p:cTn>
                                        <p:tgtEl>
                                          <p:spTgt spid="67"/>
                                        </p:tgtEl>
                                        <p:attrNameLst>
                                          <p:attrName>style.visibility</p:attrName>
                                        </p:attrNameLst>
                                      </p:cBhvr>
                                      <p:to>
                                        <p:strVal val="visible"/>
                                      </p:to>
                                    </p:set>
                                  </p:childTnLst>
                                </p:cTn>
                              </p:par>
                              <p:par>
                                <p:cTn id="126" presetID="1" presetClass="entr" presetSubtype="0" fill="hold" grpId="2" nodeType="withEffect">
                                  <p:stCondLst>
                                    <p:cond delay="0"/>
                                  </p:stCondLst>
                                  <p:childTnLst>
                                    <p:set>
                                      <p:cBhvr>
                                        <p:cTn id="127" dur="1" fill="hold">
                                          <p:stCondLst>
                                            <p:cond delay="0"/>
                                          </p:stCondLst>
                                        </p:cTn>
                                        <p:tgtEl>
                                          <p:spTgt spid="61"/>
                                        </p:tgtEl>
                                        <p:attrNameLst>
                                          <p:attrName>style.visibility</p:attrName>
                                        </p:attrNameLst>
                                      </p:cBhvr>
                                      <p:to>
                                        <p:strVal val="visible"/>
                                      </p:to>
                                    </p:set>
                                  </p:childTnLst>
                                </p:cTn>
                              </p:par>
                              <p:par>
                                <p:cTn id="128" presetID="1" presetClass="entr" presetSubtype="0" fill="hold" grpId="2" nodeType="withEffect">
                                  <p:stCondLst>
                                    <p:cond delay="0"/>
                                  </p:stCondLst>
                                  <p:childTnLst>
                                    <p:set>
                                      <p:cBhvr>
                                        <p:cTn id="129" dur="1" fill="hold">
                                          <p:stCondLst>
                                            <p:cond delay="0"/>
                                          </p:stCondLst>
                                        </p:cTn>
                                        <p:tgtEl>
                                          <p:spTgt spid="60"/>
                                        </p:tgtEl>
                                        <p:attrNameLst>
                                          <p:attrName>style.visibility</p:attrName>
                                        </p:attrNameLst>
                                      </p:cBhvr>
                                      <p:to>
                                        <p:strVal val="visible"/>
                                      </p:to>
                                    </p:set>
                                  </p:childTnLst>
                                </p:cTn>
                              </p:par>
                              <p:par>
                                <p:cTn id="130" presetID="1" presetClass="entr" presetSubtype="0" fill="hold" grpId="2" nodeType="withEffect">
                                  <p:stCondLst>
                                    <p:cond delay="0"/>
                                  </p:stCondLst>
                                  <p:childTnLst>
                                    <p:set>
                                      <p:cBhvr>
                                        <p:cTn id="131" dur="1" fill="hold">
                                          <p:stCondLst>
                                            <p:cond delay="0"/>
                                          </p:stCondLst>
                                        </p:cTn>
                                        <p:tgtEl>
                                          <p:spTgt spid="68"/>
                                        </p:tgtEl>
                                        <p:attrNameLst>
                                          <p:attrName>style.visibility</p:attrName>
                                        </p:attrNameLst>
                                      </p:cBhvr>
                                      <p:to>
                                        <p:strVal val="visible"/>
                                      </p:to>
                                    </p:set>
                                  </p:childTnLst>
                                </p:cTn>
                              </p:par>
                              <p:par>
                                <p:cTn id="132" presetID="1" presetClass="entr" presetSubtype="0" fill="hold" grpId="2" nodeType="withEffect">
                                  <p:stCondLst>
                                    <p:cond delay="0"/>
                                  </p:stCondLst>
                                  <p:childTnLst>
                                    <p:set>
                                      <p:cBhvr>
                                        <p:cTn id="133" dur="1" fill="hold">
                                          <p:stCondLst>
                                            <p:cond delay="0"/>
                                          </p:stCondLst>
                                        </p:cTn>
                                        <p:tgtEl>
                                          <p:spTgt spid="66"/>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60" grpId="0"/>
      <p:bldP spid="60" grpId="1"/>
      <p:bldP spid="60" grpId="2"/>
      <p:bldP spid="61" grpId="0"/>
      <p:bldP spid="61" grpId="1"/>
      <p:bldP spid="61" grpId="2"/>
      <p:bldP spid="64" grpId="0"/>
      <p:bldP spid="64" grpId="1"/>
      <p:bldP spid="64" grpId="2"/>
      <p:bldP spid="66" grpId="0"/>
      <p:bldP spid="66" grpId="1"/>
      <p:bldP spid="66" grpId="2"/>
      <p:bldP spid="67" grpId="0"/>
      <p:bldP spid="67" grpId="1"/>
      <p:bldP spid="67" grpId="2"/>
      <p:bldP spid="68" grpId="0"/>
      <p:bldP spid="68" grpId="1"/>
      <p:bldP spid="68" grpId="2"/>
      <p:bldP spid="15" grpId="0"/>
      <p:bldP spid="15" grpId="1"/>
      <p:bldP spid="15" grpId="2"/>
      <p:bldP spid="53" grpId="0"/>
      <p:bldP spid="53" grpId="1"/>
      <p:bldP spid="53" grpId="2"/>
      <p:bldP spid="54" grpId="0"/>
      <p:bldP spid="54" grpId="1"/>
      <p:bldP spid="54" grpId="2"/>
      <p:bldP spid="55" grpId="0"/>
      <p:bldP spid="55" grpId="1"/>
      <p:bldP spid="55" grpId="2"/>
      <p:bldP spid="56" grpId="0"/>
      <p:bldP spid="56" grpId="1"/>
      <p:bldP spid="56" grpId="2"/>
      <p:bldP spid="57" grpId="0"/>
      <p:bldP spid="57" grpId="1"/>
      <p:bldP spid="57"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9547</TotalTime>
  <Words>3624</Words>
  <Application>Microsoft Office PowerPoint</Application>
  <PresentationFormat>On-screen Show (16:9)</PresentationFormat>
  <Paragraphs>337</Paragraphs>
  <Slides>21</Slides>
  <Notes>21</Notes>
  <HiddenSlides>8</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Century Gothic</vt:lpstr>
      <vt:lpstr>Constantia</vt:lpstr>
      <vt:lpstr>Papyrus</vt:lpstr>
      <vt:lpstr>Pristina</vt:lpstr>
      <vt:lpstr>Segoe UI</vt:lpstr>
      <vt:lpstr>Verdana</vt:lpstr>
      <vt:lpstr>Wingdings</vt:lpstr>
      <vt:lpstr>Custom Design</vt:lpstr>
      <vt:lpstr>The Feast of All Saints</vt:lpstr>
      <vt:lpstr>Learning Intentions</vt:lpstr>
      <vt:lpstr>Saints – what do you know about them?</vt:lpstr>
      <vt:lpstr>The Catholic Tradition and History of  Honouring the Saints </vt:lpstr>
      <vt:lpstr>Pope Francis canonises Saints in the Vatican in Rome</vt:lpstr>
      <vt:lpstr>Who are the Saints?</vt:lpstr>
      <vt:lpstr>Who are the Saints?</vt:lpstr>
      <vt:lpstr>Why do we have the Feast of All Saints in the Liturgical Calendar? </vt:lpstr>
      <vt:lpstr>The Saints are our models who encourage us in our life journey towards God</vt:lpstr>
      <vt:lpstr>Celebrating All Saints Day with the Communion of Saints</vt:lpstr>
      <vt:lpstr>How the Church honours and celebrates on All Saints Day</vt:lpstr>
      <vt:lpstr>Check up</vt:lpstr>
      <vt:lpstr>Time for Reflection</vt:lpstr>
      <vt:lpstr>The Catholic Tradition and History of  Honouring the Saints </vt:lpstr>
      <vt:lpstr>The Catholic Tradition and History of  Honouring the Saints </vt:lpstr>
      <vt:lpstr>The Catholic Tradition and History of  Honouring the Saints </vt:lpstr>
      <vt:lpstr>The Catholic Tradition and History of  Honouring the Saints </vt:lpstr>
      <vt:lpstr>Pope Francis canonises Saints in the Vatican in Rome</vt:lpstr>
      <vt:lpstr>Pope Francis canonises Saints in the Vatican in Rome</vt:lpstr>
      <vt:lpstr>PowerPoint Presentation</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436</cp:revision>
  <dcterms:created xsi:type="dcterms:W3CDTF">2016-10-02T19:59:59Z</dcterms:created>
  <dcterms:modified xsi:type="dcterms:W3CDTF">2017-10-25T00:47:01Z</dcterms:modified>
</cp:coreProperties>
</file>