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7" r:id="rId2"/>
    <p:sldId id="257" r:id="rId3"/>
    <p:sldId id="258" r:id="rId4"/>
    <p:sldId id="259" r:id="rId5"/>
    <p:sldId id="260" r:id="rId6"/>
    <p:sldId id="261" r:id="rId7"/>
    <p:sldId id="262" r:id="rId8"/>
    <p:sldId id="264" r:id="rId9"/>
    <p:sldId id="265" r:id="rId10"/>
    <p:sldId id="266"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D1FF"/>
    <a:srgbClr val="A6CFF8"/>
    <a:srgbClr val="2D8FEE"/>
    <a:srgbClr val="00049A"/>
    <a:srgbClr val="0058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95" d="100"/>
          <a:sy n="95" d="100"/>
        </p:scale>
        <p:origin x="6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5CA45-685D-4DC7-835D-429C1805AD13}" type="datetimeFigureOut">
              <a:rPr lang="en-NZ" smtClean="0"/>
              <a:t>24/07/2017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3DC39-3DA2-4EA2-B846-994FD16D62DF}" type="slidenum">
              <a:rPr lang="en-NZ" smtClean="0"/>
              <a:t>‹#›</a:t>
            </a:fld>
            <a:endParaRPr lang="en-NZ"/>
          </a:p>
        </p:txBody>
      </p:sp>
    </p:spTree>
    <p:extLst>
      <p:ext uri="{BB962C8B-B14F-4D97-AF65-F5344CB8AC3E}">
        <p14:creationId xmlns:p14="http://schemas.microsoft.com/office/powerpoint/2010/main" val="80815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what happened when Mary died and God took her to heaven.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Mary songs this week during class prayer.</a:t>
            </a:r>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1</a:t>
            </a:fld>
            <a:endParaRPr lang="en-NZ"/>
          </a:p>
        </p:txBody>
      </p:sp>
    </p:spTree>
    <p:extLst>
      <p:ext uri="{BB962C8B-B14F-4D97-AF65-F5344CB8AC3E}">
        <p14:creationId xmlns:p14="http://schemas.microsoft.com/office/powerpoint/2010/main" val="14135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a:solidFill>
                  <a:schemeClr val="tx1"/>
                </a:solidFill>
                <a:effectLst/>
                <a:latin typeface="+mn-lt"/>
                <a:ea typeface="+mn-ea"/>
                <a:cs typeface="+mn-cs"/>
              </a:rPr>
              <a:t>think about Mary going up to heaven and Jesus and God waiting to welcome her and remember that one day Jesus and God will welcome them into heaven too. </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10</a:t>
            </a:fld>
            <a:endParaRPr lang="en-NZ"/>
          </a:p>
        </p:txBody>
      </p:sp>
    </p:spTree>
    <p:extLst>
      <p:ext uri="{BB962C8B-B14F-4D97-AF65-F5344CB8AC3E}">
        <p14:creationId xmlns:p14="http://schemas.microsoft.com/office/powerpoint/2010/main" val="119978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2</a:t>
            </a:fld>
            <a:endParaRPr lang="en-NZ"/>
          </a:p>
        </p:txBody>
      </p:sp>
    </p:spTree>
    <p:extLst>
      <p:ext uri="{BB962C8B-B14F-4D97-AF65-F5344CB8AC3E}">
        <p14:creationId xmlns:p14="http://schemas.microsoft.com/office/powerpoint/2010/main" val="206797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Talk about Mary’s life – God chose her to be Jesus’ mother, she married Joseph and they lived with Jesus as a family beside Joseph’s carpenter’s shop. Jesus grew to be a man and showed people how to live with love and kindness. Jesus died and rose again and then when back to heaven. Mary grew older and her life on earth came to an end.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Flip cards to continue the story. Read them through and talk about what they mean.</a:t>
            </a:r>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3</a:t>
            </a:fld>
            <a:endParaRPr lang="en-NZ"/>
          </a:p>
        </p:txBody>
      </p:sp>
    </p:spTree>
    <p:extLst>
      <p:ext uri="{BB962C8B-B14F-4D97-AF65-F5344CB8AC3E}">
        <p14:creationId xmlns:p14="http://schemas.microsoft.com/office/powerpoint/2010/main" val="335901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Explain to the children that we find stories about Mary in the Bible. But the story about Mary’s death is not written in the Bible. We know Mary died because people told the story to each other and then they told their children and they told their children and that is how it was passed down to others over many years and that is how we know the story today. </a:t>
            </a:r>
          </a:p>
          <a:p>
            <a:r>
              <a:rPr lang="en-GB" sz="1200" kern="1200" dirty="0">
                <a:solidFill>
                  <a:schemeClr val="tx1"/>
                </a:solidFill>
                <a:effectLst/>
                <a:latin typeface="+mn-lt"/>
                <a:ea typeface="+mn-ea"/>
                <a:cs typeface="+mn-cs"/>
              </a:rPr>
              <a:t>Read the blind reveals and discuss what Mary Assumption means. Invite children to name people they know who are now in heaven and to suggest what Jesus said to Mary when she came to heaven.</a:t>
            </a:r>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4</a:t>
            </a:fld>
            <a:endParaRPr lang="en-NZ"/>
          </a:p>
        </p:txBody>
      </p:sp>
    </p:spTree>
    <p:extLst>
      <p:ext uri="{BB962C8B-B14F-4D97-AF65-F5344CB8AC3E}">
        <p14:creationId xmlns:p14="http://schemas.microsoft.com/office/powerpoint/2010/main" val="363954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sentences and find the correct statement to complete them. Explain what happened to Mary when she died is different from what happens to other people. Check out the sentences by reading them through.</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ANSWERS 1)E, 2)C, 3)A, 4)D, 5)B</a:t>
            </a:r>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5</a:t>
            </a:fld>
            <a:endParaRPr lang="en-NZ"/>
          </a:p>
        </p:txBody>
      </p:sp>
    </p:spTree>
    <p:extLst>
      <p:ext uri="{BB962C8B-B14F-4D97-AF65-F5344CB8AC3E}">
        <p14:creationId xmlns:p14="http://schemas.microsoft.com/office/powerpoint/2010/main" val="378159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2</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through the Post it notes and let them generate children’s comment and questions. Talk about going to mass on Mary’s Assumption to celebrate Mary’s feast. Explain that going to mass on her feast day is a great way to give honour to Mary because she was Jesus’ mother. </a:t>
            </a:r>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6</a:t>
            </a:fld>
            <a:endParaRPr lang="en-NZ"/>
          </a:p>
        </p:txBody>
      </p:sp>
    </p:spTree>
    <p:extLst>
      <p:ext uri="{BB962C8B-B14F-4D97-AF65-F5344CB8AC3E}">
        <p14:creationId xmlns:p14="http://schemas.microsoft.com/office/powerpoint/2010/main" val="779856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Adapt Teaching and Learning Experience 3</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Talk about what children could write in the word balloons before they write in them.</a:t>
            </a:r>
          </a:p>
          <a:p>
            <a:r>
              <a:rPr lang="en-NZ" sz="1200" kern="1200" dirty="0">
                <a:solidFill>
                  <a:schemeClr val="tx1"/>
                </a:solidFill>
                <a:effectLst/>
                <a:latin typeface="+mn-lt"/>
                <a:ea typeface="+mn-ea"/>
                <a:cs typeface="+mn-cs"/>
              </a:rPr>
              <a:t>Add the worksheets to children RE Learning Journal. </a:t>
            </a:r>
          </a:p>
          <a:p>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7</a:t>
            </a:fld>
            <a:endParaRPr lang="en-NZ"/>
          </a:p>
        </p:txBody>
      </p:sp>
    </p:spTree>
    <p:extLst>
      <p:ext uri="{BB962C8B-B14F-4D97-AF65-F5344CB8AC3E}">
        <p14:creationId xmlns:p14="http://schemas.microsoft.com/office/powerpoint/2010/main" val="29800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4</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Point out that long ago blue was the colour used for the clothes of special people like queens. It was also used for peace, and nature (sea and sky). So it makes sense that artists used blue in their pictures of Mary as she is the Queen of Heaven and Earth and the Queen of Peace.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the children have completed their art works display them to share with other classes, families and parishes. You could make a clip of them and children could talk about their art work to share what they have learned about the feast of Mary’s Assumption. This could be used as a teaching resource in the future. Add the link to the school website so family whānau can enjoy it.</a:t>
            </a:r>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8</a:t>
            </a:fld>
            <a:endParaRPr lang="en-NZ"/>
          </a:p>
        </p:txBody>
      </p:sp>
    </p:spTree>
    <p:extLst>
      <p:ext uri="{BB962C8B-B14F-4D97-AF65-F5344CB8AC3E}">
        <p14:creationId xmlns:p14="http://schemas.microsoft.com/office/powerpoint/2010/main" val="227564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4FC3DC39-3DA2-4EA2-B846-994FD16D62DF}" type="slidenum">
              <a:rPr lang="en-NZ" smtClean="0"/>
              <a:t>9</a:t>
            </a:fld>
            <a:endParaRPr lang="en-NZ"/>
          </a:p>
        </p:txBody>
      </p:sp>
    </p:spTree>
    <p:extLst>
      <p:ext uri="{BB962C8B-B14F-4D97-AF65-F5344CB8AC3E}">
        <p14:creationId xmlns:p14="http://schemas.microsoft.com/office/powerpoint/2010/main" val="4039931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EA91-FB2C-4CA9-A665-7B83D5132F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FFC95E2C-61C1-4A37-A641-03D1A53DD2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F45E320-F3CA-4ED5-B7A8-CED8294C3C1E}"/>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5" name="Footer Placeholder 4">
            <a:extLst>
              <a:ext uri="{FF2B5EF4-FFF2-40B4-BE49-F238E27FC236}">
                <a16:creationId xmlns:a16="http://schemas.microsoft.com/office/drawing/2014/main" id="{3244D0B6-507B-439D-9D55-DC11789E490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1759206-74AC-409A-BC87-082188154361}"/>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4105811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B81AC-1E75-4F0E-AF76-7C4F79E0A00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310CF19-120A-4AC1-AB84-7139EAE9958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A3C4809-5CD6-4789-904C-269A9C55BECC}"/>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5" name="Footer Placeholder 4">
            <a:extLst>
              <a:ext uri="{FF2B5EF4-FFF2-40B4-BE49-F238E27FC236}">
                <a16:creationId xmlns:a16="http://schemas.microsoft.com/office/drawing/2014/main" id="{CE1457F2-A101-447A-B641-6FA01CDBFCF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4C16ED8-76FB-43B4-8BE2-B16EFBFC6190}"/>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829713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367B8C-0C4E-45BD-8FE8-0815A6658F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63D3FE4-9C08-44EE-910F-257986DE18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014AA28-ED9E-431D-B086-DD0C978936FA}"/>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5" name="Footer Placeholder 4">
            <a:extLst>
              <a:ext uri="{FF2B5EF4-FFF2-40B4-BE49-F238E27FC236}">
                <a16:creationId xmlns:a16="http://schemas.microsoft.com/office/drawing/2014/main" id="{14DF554C-3D08-4288-96F1-8EB44D79240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0D96D04-57F2-47FB-92FD-E57BA0EB8743}"/>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548890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ED20-B192-48CF-8884-A534FBA3317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E466AD4-02E2-4C38-8CC8-862DF021C4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AABD02A-22E5-45F7-887C-7C427FF3947F}"/>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5" name="Footer Placeholder 4">
            <a:extLst>
              <a:ext uri="{FF2B5EF4-FFF2-40B4-BE49-F238E27FC236}">
                <a16:creationId xmlns:a16="http://schemas.microsoft.com/office/drawing/2014/main" id="{4EDF7FA1-4A9B-4F22-8E7C-17A8B9426F8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14A91D4-8895-4217-A115-33C3A6FDCE0A}"/>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2879936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DA07C-3D29-4689-AF10-68FD546195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5A434CD-8E8F-4BA4-BA37-9CB3B0737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FFABB8-AFC0-4A9B-818E-B50E8842F67C}"/>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5" name="Footer Placeholder 4">
            <a:extLst>
              <a:ext uri="{FF2B5EF4-FFF2-40B4-BE49-F238E27FC236}">
                <a16:creationId xmlns:a16="http://schemas.microsoft.com/office/drawing/2014/main" id="{D76C65EB-1E87-4398-9F7A-C4A1C5AFCEB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1D1D38E-C180-49BD-954C-C87B46BD9E95}"/>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140725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4B0C-3C8F-4B7F-94B5-CCF6C8B91A5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63379A-15B4-44CF-A352-02F6E8356E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AE7E2221-DEFC-4E2F-BDB8-77C01DB5957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21843DBC-3801-4FAE-9DB6-71A764BE25CD}"/>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6" name="Footer Placeholder 5">
            <a:extLst>
              <a:ext uri="{FF2B5EF4-FFF2-40B4-BE49-F238E27FC236}">
                <a16:creationId xmlns:a16="http://schemas.microsoft.com/office/drawing/2014/main" id="{6189AF98-F261-442F-A331-351A02AB0D1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ACDCDCD-0842-4989-A552-8B581377EF59}"/>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3179148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C7A1-C1B8-460A-A56A-11D65D2193A8}"/>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BB39189-B14F-4EE4-8273-8669B514EB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B36A04-C96A-48D6-9970-FC15B2A3AE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0383598-0634-4F91-8C26-688D877D4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61AD76D-19E6-44C4-A7E3-0E84AEAA48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BEF66CC-7AA7-4681-830C-8F60C9AB0385}"/>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8" name="Footer Placeholder 7">
            <a:extLst>
              <a:ext uri="{FF2B5EF4-FFF2-40B4-BE49-F238E27FC236}">
                <a16:creationId xmlns:a16="http://schemas.microsoft.com/office/drawing/2014/main" id="{F9DAAC68-414C-46C5-ADE8-DCC17C18453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5BBCA819-BA84-4732-8E6C-45A698EB0C9B}"/>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2871191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2BB1-0708-4A33-B392-E7A2446F7E1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82593F6C-0CD2-4F79-B75C-90AA509AC5BE}"/>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4" name="Footer Placeholder 3">
            <a:extLst>
              <a:ext uri="{FF2B5EF4-FFF2-40B4-BE49-F238E27FC236}">
                <a16:creationId xmlns:a16="http://schemas.microsoft.com/office/drawing/2014/main" id="{51267202-21E1-47C6-A81B-0D469EA1D922}"/>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80206B79-2641-442E-93D6-81A7C8EC14D6}"/>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1308946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F6DE9C-9B17-4368-A1F0-202F3114FFC1}"/>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3" name="Footer Placeholder 2">
            <a:extLst>
              <a:ext uri="{FF2B5EF4-FFF2-40B4-BE49-F238E27FC236}">
                <a16:creationId xmlns:a16="http://schemas.microsoft.com/office/drawing/2014/main" id="{EDA56DDE-4E80-4D97-8128-0E4B7C366B8B}"/>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F999DAB-5633-425E-A719-98EF991864CB}"/>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726184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5D07-84BF-43A7-91AE-265B07FF3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A689F18-B662-4CC4-9E93-28AF3C496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D7ECC13-C06B-46F6-A011-8372363FB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5F5B7C-7396-45E0-A868-5EEF2C5971D2}"/>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6" name="Footer Placeholder 5">
            <a:extLst>
              <a:ext uri="{FF2B5EF4-FFF2-40B4-BE49-F238E27FC236}">
                <a16:creationId xmlns:a16="http://schemas.microsoft.com/office/drawing/2014/main" id="{8C9CD26B-0CC1-4164-BDD4-C7FF8E38655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A614B1B-FA43-42AA-9CD4-B6D23333AA48}"/>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93360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49D6-644A-4200-8808-AB829959F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71DDC94D-1818-48D2-80D0-24DCAA0C7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DF5798A5-7211-4AC5-8CAD-F1E96C3E3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7ACC22-1D06-4814-9B16-77FD283B2BA2}"/>
              </a:ext>
            </a:extLst>
          </p:cNvPr>
          <p:cNvSpPr>
            <a:spLocks noGrp="1"/>
          </p:cNvSpPr>
          <p:nvPr>
            <p:ph type="dt" sz="half" idx="10"/>
          </p:nvPr>
        </p:nvSpPr>
        <p:spPr/>
        <p:txBody>
          <a:bodyPr/>
          <a:lstStyle/>
          <a:p>
            <a:fld id="{09ADD869-B844-4454-B6CE-9221FC15135F}" type="datetimeFigureOut">
              <a:rPr lang="en-NZ" smtClean="0"/>
              <a:t>24/07/2017</a:t>
            </a:fld>
            <a:endParaRPr lang="en-NZ"/>
          </a:p>
        </p:txBody>
      </p:sp>
      <p:sp>
        <p:nvSpPr>
          <p:cNvPr id="6" name="Footer Placeholder 5">
            <a:extLst>
              <a:ext uri="{FF2B5EF4-FFF2-40B4-BE49-F238E27FC236}">
                <a16:creationId xmlns:a16="http://schemas.microsoft.com/office/drawing/2014/main" id="{01D32D76-730C-468B-AE8B-E6564D67F08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6C5E6F2-5AB1-4CA4-98E1-1662E8DC9822}"/>
              </a:ext>
            </a:extLst>
          </p:cNvPr>
          <p:cNvSpPr>
            <a:spLocks noGrp="1"/>
          </p:cNvSpPr>
          <p:nvPr>
            <p:ph type="sldNum" sz="quarter" idx="12"/>
          </p:nvPr>
        </p:nvSpPr>
        <p:spPr/>
        <p:txBody>
          <a:bodyPr/>
          <a:lstStyle/>
          <a:p>
            <a:fld id="{7EAB9D17-DED4-4914-8F92-1015080C7D1A}" type="slidenum">
              <a:rPr lang="en-NZ" smtClean="0"/>
              <a:t>‹#›</a:t>
            </a:fld>
            <a:endParaRPr lang="en-NZ"/>
          </a:p>
        </p:txBody>
      </p:sp>
    </p:spTree>
    <p:extLst>
      <p:ext uri="{BB962C8B-B14F-4D97-AF65-F5344CB8AC3E}">
        <p14:creationId xmlns:p14="http://schemas.microsoft.com/office/powerpoint/2010/main" val="213099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7DF0F-17E5-4413-9D3E-3BB22B3F0D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933AC59-2805-4327-A4C5-6013384D14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29A07E-956D-4B15-BD45-3894B7079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DD869-B844-4454-B6CE-9221FC15135F}" type="datetimeFigureOut">
              <a:rPr lang="en-NZ" smtClean="0"/>
              <a:t>24/07/2017</a:t>
            </a:fld>
            <a:endParaRPr lang="en-NZ"/>
          </a:p>
        </p:txBody>
      </p:sp>
      <p:sp>
        <p:nvSpPr>
          <p:cNvPr id="5" name="Footer Placeholder 4">
            <a:extLst>
              <a:ext uri="{FF2B5EF4-FFF2-40B4-BE49-F238E27FC236}">
                <a16:creationId xmlns:a16="http://schemas.microsoft.com/office/drawing/2014/main" id="{51BCD572-3C4B-4241-B37F-E26A23AEE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2B04747-1CA3-4222-85C6-FC11930245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B9D17-DED4-4914-8F92-1015080C7D1A}" type="slidenum">
              <a:rPr lang="en-NZ" smtClean="0"/>
              <a:t>‹#›</a:t>
            </a:fld>
            <a:endParaRPr lang="en-NZ"/>
          </a:p>
        </p:txBody>
      </p:sp>
    </p:spTree>
    <p:extLst>
      <p:ext uri="{BB962C8B-B14F-4D97-AF65-F5344CB8AC3E}">
        <p14:creationId xmlns:p14="http://schemas.microsoft.com/office/powerpoint/2010/main" val="1971102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notesSlide" Target="../notesSlides/notesSlide10.xml"/><Relationship Id="rId9" Type="http://schemas.openxmlformats.org/officeDocument/2006/relationships/hyperlink" Target="http://www.tinyurl.com/NCRSfeedback"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1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C8391E-9D83-46A6-8361-7195F77B4EAD}"/>
              </a:ext>
            </a:extLst>
          </p:cNvPr>
          <p:cNvSpPr/>
          <p:nvPr/>
        </p:nvSpPr>
        <p:spPr>
          <a:xfrm>
            <a:off x="0" y="0"/>
            <a:ext cx="12192000" cy="6858000"/>
          </a:xfrm>
          <a:prstGeom prst="rect">
            <a:avLst/>
          </a:prstGeom>
          <a:solidFill>
            <a:srgbClr val="1D74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a:extLst>
              <a:ext uri="{FF2B5EF4-FFF2-40B4-BE49-F238E27FC236}">
                <a16:creationId xmlns:a16="http://schemas.microsoft.com/office/drawing/2014/main" id="{5F4C905E-2E65-448C-8031-8F956CD32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551" y="136319"/>
            <a:ext cx="7998897" cy="5332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1C9F337D-5B48-4FFE-B3AD-403E39E6D763}"/>
              </a:ext>
            </a:extLst>
          </p:cNvPr>
          <p:cNvSpPr>
            <a:spLocks noGrp="1"/>
          </p:cNvSpPr>
          <p:nvPr>
            <p:ph type="title"/>
          </p:nvPr>
        </p:nvSpPr>
        <p:spPr>
          <a:xfrm>
            <a:off x="838199" y="5468917"/>
            <a:ext cx="105156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 JULIAN" panose="02000000000000000000" pitchFamily="2" charset="0"/>
              </a:rPr>
              <a:t>Mary is taken into Heaven</a:t>
            </a:r>
          </a:p>
        </p:txBody>
      </p:sp>
      <p:sp>
        <p:nvSpPr>
          <p:cNvPr id="9" name="TextBox: PageNumber">
            <a:extLst>
              <a:ext uri="{FF2B5EF4-FFF2-40B4-BE49-F238E27FC236}">
                <a16:creationId xmlns:a16="http://schemas.microsoft.com/office/drawing/2014/main" id="{8359C354-CE4A-4127-A0A5-3A5E6CE02F78}"/>
              </a:ext>
            </a:extLst>
          </p:cNvPr>
          <p:cNvSpPr txBox="1">
            <a:spLocks/>
          </p:cNvSpPr>
          <p:nvPr/>
        </p:nvSpPr>
        <p:spPr>
          <a:xfrm>
            <a:off x="11696700" y="6434480"/>
            <a:ext cx="381000" cy="360000"/>
          </a:xfrm>
          <a:prstGeom prst="rect">
            <a:avLst/>
          </a:prstGeom>
          <a:solidFill>
            <a:srgbClr val="84D1FF"/>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a:extLst>
              <a:ext uri="{FF2B5EF4-FFF2-40B4-BE49-F238E27FC236}">
                <a16:creationId xmlns:a16="http://schemas.microsoft.com/office/drawing/2014/main" id="{484A40CF-87A3-4EBA-BB0C-02EA4432574F}"/>
              </a:ext>
            </a:extLst>
          </p:cNvPr>
          <p:cNvSpPr/>
          <p:nvPr/>
        </p:nvSpPr>
        <p:spPr>
          <a:xfrm>
            <a:off x="11194925" y="6434480"/>
            <a:ext cx="432048" cy="360000"/>
          </a:xfrm>
          <a:prstGeom prst="actionButtonForwardNext">
            <a:avLst/>
          </a:prstGeom>
          <a:solidFill>
            <a:srgbClr val="84D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0402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Marker/>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Refelctive music - Assumption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73263" y="198543"/>
            <a:ext cx="609600" cy="609600"/>
          </a:xfrm>
          <a:prstGeom prst="rect">
            <a:avLst/>
          </a:prstGeom>
        </p:spPr>
      </p:pic>
      <p:sp>
        <p:nvSpPr>
          <p:cNvPr id="2" name="Title 1">
            <a:extLst>
              <a:ext uri="{FF2B5EF4-FFF2-40B4-BE49-F238E27FC236}">
                <a16:creationId xmlns:a16="http://schemas.microsoft.com/office/drawing/2014/main" id="{8E028E94-661C-42BB-B511-612F7564F12D}"/>
              </a:ext>
            </a:extLst>
          </p:cNvPr>
          <p:cNvSpPr>
            <a:spLocks noGrp="1"/>
          </p:cNvSpPr>
          <p:nvPr>
            <p:ph type="title"/>
          </p:nvPr>
        </p:nvSpPr>
        <p:spPr>
          <a:xfrm>
            <a:off x="838200" y="51683"/>
            <a:ext cx="10515600" cy="1325563"/>
          </a:xfrm>
        </p:spPr>
        <p:txBody>
          <a:bodyPr>
            <a:normAutofit/>
          </a:bodyPr>
          <a:lstStyle/>
          <a:p>
            <a:pPr algn="ctr"/>
            <a:r>
              <a:rPr lang="en-NZ" sz="6000" dirty="0">
                <a:ln w="0"/>
                <a:solidFill>
                  <a:srgbClr val="00049A"/>
                </a:solidFill>
                <a:effectLst>
                  <a:reflection blurRad="6350" stA="53000" endA="300" endPos="35500" dir="5400000" sy="-90000" algn="bl" rotWithShape="0"/>
                </a:effectLst>
                <a:latin typeface="AR BLANCA" panose="02000000000000000000" pitchFamily="2" charset="0"/>
              </a:rPr>
              <a:t>Time for Reflection</a:t>
            </a:r>
          </a:p>
        </p:txBody>
      </p:sp>
      <p:pic>
        <p:nvPicPr>
          <p:cNvPr id="4" name="Picture 3">
            <a:extLst>
              <a:ext uri="{FF2B5EF4-FFF2-40B4-BE49-F238E27FC236}">
                <a16:creationId xmlns:a16="http://schemas.microsoft.com/office/drawing/2014/main" id="{F5E4C665-BB91-49FE-AB18-E96BA2B7CCEE}"/>
              </a:ext>
            </a:extLst>
          </p:cNvPr>
          <p:cNvPicPr>
            <a:picLocks noChangeAspect="1"/>
          </p:cNvPicPr>
          <p:nvPr/>
        </p:nvPicPr>
        <p:blipFill rotWithShape="1">
          <a:blip r:embed="rId8">
            <a:extLst>
              <a:ext uri="{28A0092B-C50C-407E-A947-70E740481C1C}">
                <a14:useLocalDpi xmlns:a14="http://schemas.microsoft.com/office/drawing/2010/main" val="0"/>
              </a:ext>
            </a:extLst>
          </a:blip>
          <a:srcRect l="1" t="26669" r="-13" b="32508"/>
          <a:stretch/>
        </p:blipFill>
        <p:spPr>
          <a:xfrm>
            <a:off x="2242077" y="1106311"/>
            <a:ext cx="7707846" cy="5589938"/>
          </a:xfrm>
          <a:prstGeom prst="rect">
            <a:avLst/>
          </a:prstGeom>
          <a:effectLst>
            <a:softEdge rad="317500"/>
          </a:effectLst>
        </p:spPr>
      </p:pic>
      <p:sp>
        <p:nvSpPr>
          <p:cNvPr id="5" name="TextBox: PageNumber">
            <a:extLst>
              <a:ext uri="{FF2B5EF4-FFF2-40B4-BE49-F238E27FC236}">
                <a16:creationId xmlns:a16="http://schemas.microsoft.com/office/drawing/2014/main" id="{89D8EF14-D7EC-4550-81E5-76F0BA5EADF7}"/>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6" name="Action Button: Back">
            <a:hlinkClick r:id="" action="ppaction://hlinkshowjump?jump=previousslide" highlightClick="1"/>
            <a:extLst>
              <a:ext uri="{FF2B5EF4-FFF2-40B4-BE49-F238E27FC236}">
                <a16:creationId xmlns:a16="http://schemas.microsoft.com/office/drawing/2014/main" id="{3851DEEA-2DBA-45F9-A321-4BC6A4F335A0}"/>
              </a:ext>
            </a:extLst>
          </p:cNvPr>
          <p:cNvSpPr/>
          <p:nvPr/>
        </p:nvSpPr>
        <p:spPr>
          <a:xfrm>
            <a:off x="11137776"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Audio">
            <a:hlinkClick r:id="" action="ppaction://noaction" highlightClick="1"/>
          </p:cNvPr>
          <p:cNvSpPr/>
          <p:nvPr/>
        </p:nvSpPr>
        <p:spPr>
          <a:xfrm>
            <a:off x="10650900" y="643332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Tool instructions stop"/>
          <p:cNvSpPr txBox="1"/>
          <p:nvPr/>
        </p:nvSpPr>
        <p:spPr>
          <a:xfrm>
            <a:off x="4480463" y="6546492"/>
            <a:ext cx="3265639"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audio button to stop reflective music</a:t>
            </a:r>
          </a:p>
        </p:txBody>
      </p:sp>
      <p:sp>
        <p:nvSpPr>
          <p:cNvPr id="11" name="TextBox: Tool instructions start"/>
          <p:cNvSpPr txBox="1"/>
          <p:nvPr/>
        </p:nvSpPr>
        <p:spPr>
          <a:xfrm>
            <a:off x="4482068" y="6546492"/>
            <a:ext cx="3256020"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audio button to play reflective music</a:t>
            </a:r>
          </a:p>
        </p:txBody>
      </p:sp>
      <p:pic>
        <p:nvPicPr>
          <p:cNvPr id="12"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404" y="5884917"/>
            <a:ext cx="1170335" cy="835083"/>
          </a:xfrm>
          <a:prstGeom prst="rect">
            <a:avLst/>
          </a:prstGeom>
        </p:spPr>
      </p:pic>
    </p:spTree>
    <p:extLst>
      <p:ext uri="{BB962C8B-B14F-4D97-AF65-F5344CB8AC3E}">
        <p14:creationId xmlns:p14="http://schemas.microsoft.com/office/powerpoint/2010/main" val="3114025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23436" fill="hold"/>
                                        <p:tgtEl>
                                          <p:spTgt spid="8"/>
                                        </p:tgtEl>
                                      </p:cBhvr>
                                    </p:cmd>
                                  </p:childTnLst>
                                </p:cTn>
                              </p:par>
                              <p:par>
                                <p:cTn id="18" presetID="1" presetClass="emph" presetSubtype="2" fill="hold" nodeType="withEffect">
                                  <p:stCondLst>
                                    <p:cond delay="0"/>
                                  </p:stCondLst>
                                  <p:childTnLst>
                                    <p:animClr clrSpc="rgb" dir="cw">
                                      <p:cBhvr>
                                        <p:cTn id="19" dur="1000" fill="hold"/>
                                        <p:tgtEl>
                                          <p:spTgt spid="9"/>
                                        </p:tgtEl>
                                        <p:attrNameLst>
                                          <p:attrName>fillcolor</p:attrName>
                                        </p:attrNameLst>
                                      </p:cBhvr>
                                      <p:to>
                                        <a:srgbClr val="C0504D"/>
                                      </p:to>
                                    </p:animClr>
                                    <p:set>
                                      <p:cBhvr>
                                        <p:cTn id="20" dur="1000" fill="hold"/>
                                        <p:tgtEl>
                                          <p:spTgt spid="9"/>
                                        </p:tgtEl>
                                        <p:attrNameLst>
                                          <p:attrName>fill.type</p:attrName>
                                        </p:attrNameLst>
                                      </p:cBhvr>
                                      <p:to>
                                        <p:strVal val="solid"/>
                                      </p:to>
                                    </p:set>
                                    <p:set>
                                      <p:cBhvr>
                                        <p:cTn id="21" dur="1000" fill="hold"/>
                                        <p:tgtEl>
                                          <p:spTgt spid="9"/>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8"/>
                                        </p:tgtEl>
                                      </p:cBhvr>
                                    </p:cmd>
                                  </p:childTnLst>
                                </p:cTn>
                              </p:par>
                              <p:par>
                                <p:cTn id="26" presetID="1" presetClass="emph" presetSubtype="2" fill="hold" nodeType="withEffect">
                                  <p:stCondLst>
                                    <p:cond delay="0"/>
                                  </p:stCondLst>
                                  <p:childTnLst>
                                    <p:animClr clrSpc="rgb" dir="cw">
                                      <p:cBhvr>
                                        <p:cTn id="27" dur="2000" fill="hold"/>
                                        <p:tgtEl>
                                          <p:spTgt spid="9"/>
                                        </p:tgtEl>
                                        <p:attrNameLst>
                                          <p:attrName>fillcolor</p:attrName>
                                        </p:attrNameLst>
                                      </p:cBhvr>
                                      <p:to>
                                        <a:schemeClr val="bg1"/>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nextCondLst>
                <p:cond evt="onClick" delay="0">
                  <p:tgtEl>
                    <p:spTgt spid="9"/>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10" grpId="0"/>
      <p:bldP spid="10" grpId="1"/>
      <p:bldP spid="11" grpId="0"/>
      <p:bldP spid="11" grpId="1"/>
      <p:bldP spid="11" grpId="2"/>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CCE0-A4F2-4756-8A35-26D49A27A203}"/>
              </a:ext>
            </a:extLst>
          </p:cNvPr>
          <p:cNvSpPr>
            <a:spLocks noGrp="1"/>
          </p:cNvSpPr>
          <p:nvPr>
            <p:ph type="title"/>
          </p:nvPr>
        </p:nvSpPr>
        <p:spPr>
          <a:xfrm>
            <a:off x="859562" y="184751"/>
            <a:ext cx="10515600" cy="1325563"/>
          </a:xfrm>
        </p:spPr>
        <p:txBody>
          <a:bodyPr/>
          <a:lstStyle/>
          <a:p>
            <a:pPr algn="ctr"/>
            <a:r>
              <a:rPr lang="en-NZ"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Imagining Mary’s welcome into Heaven</a:t>
            </a:r>
          </a:p>
        </p:txBody>
      </p:sp>
      <p:pic>
        <p:nvPicPr>
          <p:cNvPr id="4" name="Picture 3">
            <a:extLst>
              <a:ext uri="{FF2B5EF4-FFF2-40B4-BE49-F238E27FC236}">
                <a16:creationId xmlns:a16="http://schemas.microsoft.com/office/drawing/2014/main" id="{413818ED-FF7D-4DE2-8FC3-110F96D46FF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886732" y="2640013"/>
            <a:ext cx="2461260" cy="3623381"/>
          </a:xfrm>
          <a:prstGeom prst="rect">
            <a:avLst/>
          </a:prstGeom>
          <a:ln>
            <a:noFill/>
          </a:ln>
          <a:effectLst>
            <a:softEdge rad="112500"/>
          </a:effectLst>
        </p:spPr>
      </p:pic>
      <p:pic>
        <p:nvPicPr>
          <p:cNvPr id="6" name="Picture 5">
            <a:extLst>
              <a:ext uri="{FF2B5EF4-FFF2-40B4-BE49-F238E27FC236}">
                <a16:creationId xmlns:a16="http://schemas.microsoft.com/office/drawing/2014/main" id="{58C0A7EF-6B47-4034-BAE6-6A3D818A3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20000" flipH="1">
            <a:off x="1843770" y="1444171"/>
            <a:ext cx="3083479" cy="2391685"/>
          </a:xfrm>
          <a:prstGeom prst="rect">
            <a:avLst/>
          </a:prstGeom>
        </p:spPr>
      </p:pic>
      <p:sp>
        <p:nvSpPr>
          <p:cNvPr id="7" name="Rectangle 6">
            <a:extLst>
              <a:ext uri="{FF2B5EF4-FFF2-40B4-BE49-F238E27FC236}">
                <a16:creationId xmlns:a16="http://schemas.microsoft.com/office/drawing/2014/main" id="{9394584F-631E-4CE5-81CE-81657E168CA0}"/>
              </a:ext>
            </a:extLst>
          </p:cNvPr>
          <p:cNvSpPr/>
          <p:nvPr/>
        </p:nvSpPr>
        <p:spPr>
          <a:xfrm>
            <a:off x="2665233" y="1690688"/>
            <a:ext cx="1659429" cy="369332"/>
          </a:xfrm>
          <a:prstGeom prst="rect">
            <a:avLst/>
          </a:prstGeom>
        </p:spPr>
        <p:txBody>
          <a:bodyPr wrap="none">
            <a:spAutoFit/>
          </a:bodyPr>
          <a:lstStyle/>
          <a:p>
            <a:r>
              <a:rPr lang="en-NZ" b="1" dirty="0">
                <a:latin typeface="Arial" panose="020B0604020202020204" pitchFamily="34" charset="0"/>
                <a:ea typeface="Calibri" panose="020F0502020204030204" pitchFamily="34" charset="0"/>
                <a:cs typeface="Arial" panose="020B0604020202020204" pitchFamily="34" charset="0"/>
              </a:rPr>
              <a:t>Jesus said …</a:t>
            </a:r>
            <a:endParaRPr lang="en-NZ"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8FF3293-95E3-4D8F-946D-0A7C3717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40000">
            <a:off x="7595445" y="3287890"/>
            <a:ext cx="3299584" cy="3322020"/>
          </a:xfrm>
          <a:prstGeom prst="rect">
            <a:avLst/>
          </a:prstGeom>
        </p:spPr>
      </p:pic>
      <p:sp>
        <p:nvSpPr>
          <p:cNvPr id="10" name="Rectangle 9">
            <a:extLst>
              <a:ext uri="{FF2B5EF4-FFF2-40B4-BE49-F238E27FC236}">
                <a16:creationId xmlns:a16="http://schemas.microsoft.com/office/drawing/2014/main" id="{2DC937BD-FE61-4172-BE8B-274D040E9DC2}"/>
              </a:ext>
            </a:extLst>
          </p:cNvPr>
          <p:cNvSpPr/>
          <p:nvPr/>
        </p:nvSpPr>
        <p:spPr>
          <a:xfrm>
            <a:off x="8641625" y="3747659"/>
            <a:ext cx="1544012" cy="369332"/>
          </a:xfrm>
          <a:prstGeom prst="rect">
            <a:avLst/>
          </a:prstGeom>
        </p:spPr>
        <p:txBody>
          <a:bodyPr wrap="none">
            <a:spAutoFit/>
          </a:bodyPr>
          <a:lstStyle/>
          <a:p>
            <a:r>
              <a:rPr lang="en-NZ" b="1" dirty="0">
                <a:latin typeface="Arial" panose="020B0604020202020204" pitchFamily="34" charset="0"/>
                <a:ea typeface="Calibri" panose="020F0502020204030204" pitchFamily="34" charset="0"/>
                <a:cs typeface="Arial" panose="020B0604020202020204" pitchFamily="34" charset="0"/>
              </a:rPr>
              <a:t>Mary said …</a:t>
            </a:r>
            <a:endParaRPr lang="en-NZ"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8F6C026-AB0B-4C2E-A97B-2E8DE2D66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3337" y="1533944"/>
            <a:ext cx="3826932" cy="2212138"/>
          </a:xfrm>
          <a:prstGeom prst="rect">
            <a:avLst/>
          </a:prstGeom>
        </p:spPr>
      </p:pic>
      <p:sp>
        <p:nvSpPr>
          <p:cNvPr id="13" name="Rectangle 12">
            <a:extLst>
              <a:ext uri="{FF2B5EF4-FFF2-40B4-BE49-F238E27FC236}">
                <a16:creationId xmlns:a16="http://schemas.microsoft.com/office/drawing/2014/main" id="{4ACFF423-4533-4F87-856F-D04AA136D75A}"/>
              </a:ext>
            </a:extLst>
          </p:cNvPr>
          <p:cNvSpPr/>
          <p:nvPr/>
        </p:nvSpPr>
        <p:spPr>
          <a:xfrm>
            <a:off x="8124866" y="1802537"/>
            <a:ext cx="2240742" cy="369332"/>
          </a:xfrm>
          <a:prstGeom prst="rect">
            <a:avLst/>
          </a:prstGeom>
        </p:spPr>
        <p:txBody>
          <a:bodyPr wrap="none">
            <a:spAutoFit/>
          </a:bodyPr>
          <a:lstStyle/>
          <a:p>
            <a:r>
              <a:rPr lang="en-NZ" b="1" dirty="0">
                <a:latin typeface="Arial" panose="020B0604020202020204" pitchFamily="34" charset="0"/>
                <a:ea typeface="Calibri" panose="020F0502020204030204" pitchFamily="34" charset="0"/>
                <a:cs typeface="Arial" panose="020B0604020202020204" pitchFamily="34" charset="0"/>
              </a:rPr>
              <a:t>The Angels said …</a:t>
            </a:r>
            <a:endParaRPr lang="en-NZ" b="1" dirty="0">
              <a:latin typeface="Arial" panose="020B0604020202020204" pitchFamily="34" charset="0"/>
              <a:cs typeface="Arial" panose="020B0604020202020204" pitchFamily="34" charset="0"/>
            </a:endParaRPr>
          </a:p>
        </p:txBody>
      </p:sp>
      <p:sp>
        <p:nvSpPr>
          <p:cNvPr id="11" name="TextBox: PageNumber">
            <a:extLst>
              <a:ext uri="{FF2B5EF4-FFF2-40B4-BE49-F238E27FC236}">
                <a16:creationId xmlns:a16="http://schemas.microsoft.com/office/drawing/2014/main" id="{7CB5EE1F-13FC-4411-ADAE-BF4C76FB953B}"/>
              </a:ext>
            </a:extLst>
          </p:cNvPr>
          <p:cNvSpPr txBox="1">
            <a:spLocks/>
          </p:cNvSpPr>
          <p:nvPr/>
        </p:nvSpPr>
        <p:spPr>
          <a:xfrm>
            <a:off x="11696700" y="6434480"/>
            <a:ext cx="381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S-7</a:t>
            </a:r>
          </a:p>
        </p:txBody>
      </p:sp>
      <p:sp>
        <p:nvSpPr>
          <p:cNvPr id="14" name="Action Button: Up">
            <a:hlinkClick r:id="rId6" action="ppaction://hlinksldjump" highlightClick="1"/>
            <a:extLst>
              <a:ext uri="{FF2B5EF4-FFF2-40B4-BE49-F238E27FC236}">
                <a16:creationId xmlns:a16="http://schemas.microsoft.com/office/drawing/2014/main" id="{8B29C59B-AC83-4BC3-B443-B021FEFB5F63}"/>
              </a:ext>
            </a:extLst>
          </p:cNvPr>
          <p:cNvSpPr/>
          <p:nvPr/>
        </p:nvSpPr>
        <p:spPr>
          <a:xfrm rot="16200000">
            <a:off x="11247684" y="6434460"/>
            <a:ext cx="360000" cy="36004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332980B-0986-47C7-A9C3-57CDD411CE26}"/>
              </a:ext>
            </a:extLst>
          </p:cNvPr>
          <p:cNvSpPr/>
          <p:nvPr/>
        </p:nvSpPr>
        <p:spPr>
          <a:xfrm>
            <a:off x="4838807" y="6625547"/>
            <a:ext cx="2557110" cy="230832"/>
          </a:xfrm>
          <a:prstGeom prst="rect">
            <a:avLst/>
          </a:prstGeom>
        </p:spPr>
        <p:txBody>
          <a:bodyPr wrap="none">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5" name="TextBox: Worksheet Indication">
            <a:extLst>
              <a:ext uri="{FF2B5EF4-FFF2-40B4-BE49-F238E27FC236}">
                <a16:creationId xmlns:a16="http://schemas.microsoft.com/office/drawing/2014/main" id="{8E8A4E85-908A-458E-BA12-EABB69E2EFEA}"/>
              </a:ext>
            </a:extLst>
          </p:cNvPr>
          <p:cNvSpPr txBox="1"/>
          <p:nvPr/>
        </p:nvSpPr>
        <p:spPr>
          <a:xfrm>
            <a:off x="0" y="6498000"/>
            <a:ext cx="1260000" cy="360000"/>
          </a:xfrm>
          <a:prstGeom prst="rect">
            <a:avLst/>
          </a:prstGeom>
          <a:noFill/>
          <a:ln w="0">
            <a:noFill/>
          </a:ln>
        </p:spPr>
        <p:txBody>
          <a:bodyPr wrap="square" rtlCol="0">
            <a:noAutofit/>
          </a:bodyPr>
          <a:lstStyle/>
          <a:p>
            <a:r>
              <a:rPr lang="en-GB" sz="1600" b="1" dirty="0">
                <a:solidFill>
                  <a:prstClr val="black"/>
                </a:solidFill>
                <a:latin typeface="Arial" pitchFamily="34" charset="0"/>
                <a:cs typeface="Arial" pitchFamily="34" charset="0"/>
              </a:rPr>
              <a:t>Worksheet</a:t>
            </a:r>
          </a:p>
        </p:txBody>
      </p:sp>
      <p:sp>
        <p:nvSpPr>
          <p:cNvPr id="5" name="TextBox 4">
            <a:extLst>
              <a:ext uri="{FF2B5EF4-FFF2-40B4-BE49-F238E27FC236}">
                <a16:creationId xmlns:a16="http://schemas.microsoft.com/office/drawing/2014/main" id="{04D9DA29-8B40-476A-B41D-E3A6331CCA3E}"/>
              </a:ext>
            </a:extLst>
          </p:cNvPr>
          <p:cNvSpPr txBox="1"/>
          <p:nvPr/>
        </p:nvSpPr>
        <p:spPr>
          <a:xfrm>
            <a:off x="0" y="0"/>
            <a:ext cx="12192000" cy="307777"/>
          </a:xfrm>
          <a:prstGeom prst="rect">
            <a:avLst/>
          </a:prstGeom>
          <a:noFill/>
        </p:spPr>
        <p:txBody>
          <a:bodyPr wrap="square" rtlCol="0">
            <a:spAutoFit/>
          </a:bodyPr>
          <a:lstStyle/>
          <a:p>
            <a:pPr algn="ctr"/>
            <a:r>
              <a:rPr lang="en-NZ" sz="1400" dirty="0">
                <a:latin typeface="Arial" panose="020B0604020202020204" pitchFamily="34" charset="0"/>
                <a:cs typeface="Arial" panose="020B0604020202020204" pitchFamily="34" charset="0"/>
              </a:rPr>
              <a:t>Name__________________________________ Date_______________</a:t>
            </a:r>
          </a:p>
        </p:txBody>
      </p:sp>
    </p:spTree>
    <p:extLst>
      <p:ext uri="{BB962C8B-B14F-4D97-AF65-F5344CB8AC3E}">
        <p14:creationId xmlns:p14="http://schemas.microsoft.com/office/powerpoint/2010/main" val="2299423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B96A-ADE0-405C-987B-8DC9210CC192}"/>
              </a:ext>
            </a:extLst>
          </p:cNvPr>
          <p:cNvSpPr>
            <a:spLocks noGrp="1"/>
          </p:cNvSpPr>
          <p:nvPr>
            <p:ph type="title"/>
          </p:nvPr>
        </p:nvSpPr>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Learning Intentions</a:t>
            </a:r>
          </a:p>
        </p:txBody>
      </p:sp>
      <p:pic>
        <p:nvPicPr>
          <p:cNvPr id="4" name="Picture 3">
            <a:extLst>
              <a:ext uri="{FF2B5EF4-FFF2-40B4-BE49-F238E27FC236}">
                <a16:creationId xmlns:a16="http://schemas.microsoft.com/office/drawing/2014/main" id="{07DEF1CF-9A82-4806-9CF0-3D8F19A03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389" y="365125"/>
            <a:ext cx="2268008" cy="1512005"/>
          </a:xfrm>
          <a:prstGeom prst="rect">
            <a:avLst/>
          </a:prstGeom>
          <a:ln>
            <a:noFill/>
          </a:ln>
          <a:effectLst>
            <a:outerShdw blurRad="292100" dist="139700" dir="2700000" algn="tl" rotWithShape="0">
              <a:srgbClr val="333333">
                <a:alpha val="65000"/>
              </a:srgbClr>
            </a:outerShdw>
          </a:effectLst>
        </p:spPr>
      </p:pic>
      <p:sp>
        <p:nvSpPr>
          <p:cNvPr id="5" name="Action Button: Back">
            <a:hlinkClick r:id="" action="ppaction://hlinkshowjump?jump=previousslide" highlightClick="1"/>
            <a:extLst>
              <a:ext uri="{FF2B5EF4-FFF2-40B4-BE49-F238E27FC236}">
                <a16:creationId xmlns:a16="http://schemas.microsoft.com/office/drawing/2014/main" id="{4BAA7164-B341-408A-B0F3-BC2D3F2F1129}"/>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PageNumber">
            <a:extLst>
              <a:ext uri="{FF2B5EF4-FFF2-40B4-BE49-F238E27FC236}">
                <a16:creationId xmlns:a16="http://schemas.microsoft.com/office/drawing/2014/main" id="{5A125164-131C-4846-A400-4FE809F15A62}"/>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7" name="Action Button: Forward">
            <a:hlinkClick r:id="" action="ppaction://hlinkshowjump?jump=nextslide" highlightClick="1"/>
            <a:extLst>
              <a:ext uri="{FF2B5EF4-FFF2-40B4-BE49-F238E27FC236}">
                <a16:creationId xmlns:a16="http://schemas.microsoft.com/office/drawing/2014/main" id="{804732F3-DA95-4DDA-8EA8-6727C00289ED}"/>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Intention 1">
            <a:extLst>
              <a:ext uri="{FF2B5EF4-FFF2-40B4-BE49-F238E27FC236}">
                <a16:creationId xmlns:a16="http://schemas.microsoft.com/office/drawing/2014/main" id="{8DE65925-B5CC-419C-881D-7C225827E5F5}"/>
              </a:ext>
            </a:extLst>
          </p:cNvPr>
          <p:cNvSpPr/>
          <p:nvPr/>
        </p:nvSpPr>
        <p:spPr>
          <a:xfrm>
            <a:off x="1524000" y="3446322"/>
            <a:ext cx="9144000" cy="461665"/>
          </a:xfrm>
          <a:prstGeom prst="rect">
            <a:avLst/>
          </a:prstGeom>
          <a:solidFill>
            <a:srgbClr val="84D1FF"/>
          </a:solidFill>
          <a:ln>
            <a:solidFill>
              <a:schemeClr val="bg1"/>
            </a:solidFill>
          </a:ln>
        </p:spPr>
        <p:txBody>
          <a:bodyPr wrap="square">
            <a:spAutoFit/>
          </a:bodyPr>
          <a:lstStyle/>
          <a:p>
            <a:pPr lvl="0">
              <a:spcAft>
                <a:spcPts val="0"/>
              </a:spcAft>
            </a:pPr>
            <a:r>
              <a:rPr lang="en-NZ" sz="2400" dirty="0">
                <a:latin typeface="Arial" panose="020B0604020202020204" pitchFamily="34" charset="0"/>
                <a:cs typeface="Arial" panose="020B0604020202020204" pitchFamily="34" charset="0"/>
              </a:rPr>
              <a:t>recognise that the Assumption is a special day to celebrate Mary</a:t>
            </a:r>
            <a:endParaRPr lang="en-NZ" sz="2400" dirty="0">
              <a:effectLst/>
              <a:latin typeface="Arial" panose="020B0604020202020204" pitchFamily="34" charset="0"/>
              <a:cs typeface="Arial" panose="020B0604020202020204" pitchFamily="34" charset="0"/>
            </a:endParaRPr>
          </a:p>
        </p:txBody>
      </p:sp>
      <p:sp>
        <p:nvSpPr>
          <p:cNvPr id="8" name="Intention 2">
            <a:extLst>
              <a:ext uri="{FF2B5EF4-FFF2-40B4-BE49-F238E27FC236}">
                <a16:creationId xmlns:a16="http://schemas.microsoft.com/office/drawing/2014/main" id="{C9091D31-2CA7-45ED-A6B3-E0B07B694CAE}"/>
              </a:ext>
            </a:extLst>
          </p:cNvPr>
          <p:cNvSpPr/>
          <p:nvPr/>
        </p:nvSpPr>
        <p:spPr>
          <a:xfrm>
            <a:off x="1524000" y="4292205"/>
            <a:ext cx="9144000" cy="461665"/>
          </a:xfrm>
          <a:prstGeom prst="rect">
            <a:avLst/>
          </a:prstGeom>
          <a:solidFill>
            <a:srgbClr val="84D1FF"/>
          </a:solidFill>
          <a:ln>
            <a:solidFill>
              <a:schemeClr val="bg1"/>
            </a:solidFill>
          </a:ln>
        </p:spPr>
        <p:txBody>
          <a:bodyPr wrap="square">
            <a:spAutoFit/>
          </a:bodyPr>
          <a:lstStyle/>
          <a:p>
            <a:pPr lvl="0">
              <a:spcAft>
                <a:spcPts val="0"/>
              </a:spcAft>
            </a:pPr>
            <a:r>
              <a:rPr lang="en-NZ" sz="2400" dirty="0">
                <a:latin typeface="Arial" panose="020B0604020202020204" pitchFamily="34" charset="0"/>
                <a:cs typeface="Arial" panose="020B0604020202020204" pitchFamily="34" charset="0"/>
              </a:rPr>
              <a:t>recognise that Mary was taken body and soul to heaven.</a:t>
            </a:r>
            <a:endParaRPr lang="en-NZ" sz="2400"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3FCFAE3-B305-4352-9F6B-4DFFDE94CB75}"/>
              </a:ext>
            </a:extLst>
          </p:cNvPr>
          <p:cNvSpPr txBox="1"/>
          <p:nvPr/>
        </p:nvSpPr>
        <p:spPr>
          <a:xfrm>
            <a:off x="838200" y="3446322"/>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4B30596E-D4E1-4589-B78D-D7A7740585B0}"/>
              </a:ext>
            </a:extLst>
          </p:cNvPr>
          <p:cNvSpPr txBox="1"/>
          <p:nvPr/>
        </p:nvSpPr>
        <p:spPr>
          <a:xfrm>
            <a:off x="838200" y="4297414"/>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id="{FE1DCC2D-9A3D-4420-A3E0-6589B3DE4376}"/>
              </a:ext>
            </a:extLst>
          </p:cNvPr>
          <p:cNvSpPr txBox="1"/>
          <p:nvPr/>
        </p:nvSpPr>
        <p:spPr>
          <a:xfrm>
            <a:off x="1524000" y="2595230"/>
            <a:ext cx="2923822"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The children will…</a:t>
            </a:r>
          </a:p>
        </p:txBody>
      </p:sp>
      <p:sp>
        <p:nvSpPr>
          <p:cNvPr id="12" name="Rectangle 11">
            <a:extLst>
              <a:ext uri="{FF2B5EF4-FFF2-40B4-BE49-F238E27FC236}">
                <a16:creationId xmlns:a16="http://schemas.microsoft.com/office/drawing/2014/main" id="{0519DE97-DA48-4A70-A48D-90AE4132F457}"/>
              </a:ext>
            </a:extLst>
          </p:cNvPr>
          <p:cNvSpPr/>
          <p:nvPr/>
        </p:nvSpPr>
        <p:spPr>
          <a:xfrm>
            <a:off x="4940875" y="6581001"/>
            <a:ext cx="2310249" cy="276999"/>
          </a:xfrm>
          <a:prstGeom prst="rect">
            <a:avLst/>
          </a:prstGeom>
        </p:spPr>
        <p:txBody>
          <a:bodyPr wrap="none">
            <a:spAutoFit/>
          </a:bodyPr>
          <a:lstStyle/>
          <a:p>
            <a:pPr algn="ctr"/>
            <a:r>
              <a:rPr lang="en-GB" sz="1200" dirty="0">
                <a:solidFill>
                  <a:schemeClr val="bg1"/>
                </a:solidFill>
                <a:latin typeface="Arial" pitchFamily="34" charset="0"/>
                <a:ea typeface="Segoe UI" pitchFamily="34" charset="0"/>
                <a:cs typeface="Arial" pitchFamily="34" charset="0"/>
              </a:rPr>
              <a:t>Click in each box to reveal text.</a:t>
            </a:r>
          </a:p>
        </p:txBody>
      </p:sp>
    </p:spTree>
    <p:extLst>
      <p:ext uri="{BB962C8B-B14F-4D97-AF65-F5344CB8AC3E}">
        <p14:creationId xmlns:p14="http://schemas.microsoft.com/office/powerpoint/2010/main" val="179736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1C38-80E5-4FB8-AFB4-4528D2C11BD2}"/>
              </a:ext>
            </a:extLst>
          </p:cNvPr>
          <p:cNvSpPr>
            <a:spLocks noGrp="1"/>
          </p:cNvSpPr>
          <p:nvPr>
            <p:ph type="title"/>
          </p:nvPr>
        </p:nvSpPr>
        <p:spPr>
          <a:xfrm>
            <a:off x="101600" y="289786"/>
            <a:ext cx="119761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What happened to Mary after Jesus died?</a:t>
            </a:r>
          </a:p>
        </p:txBody>
      </p:sp>
      <p:pic>
        <p:nvPicPr>
          <p:cNvPr id="4" name="Picture 3">
            <a:extLst>
              <a:ext uri="{FF2B5EF4-FFF2-40B4-BE49-F238E27FC236}">
                <a16:creationId xmlns:a16="http://schemas.microsoft.com/office/drawing/2014/main" id="{1B206131-4B29-4995-B802-782654436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201" y="2014405"/>
            <a:ext cx="5591175" cy="3886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Reset">
            <a:extLst>
              <a:ext uri="{FF2B5EF4-FFF2-40B4-BE49-F238E27FC236}">
                <a16:creationId xmlns:a16="http://schemas.microsoft.com/office/drawing/2014/main" id="{8EB8E9AC-8FE3-460E-985F-BE5269B07EDA}"/>
              </a:ext>
            </a:extLst>
          </p:cNvPr>
          <p:cNvSpPr/>
          <p:nvPr/>
        </p:nvSpPr>
        <p:spPr>
          <a:xfrm>
            <a:off x="8306276" y="3591742"/>
            <a:ext cx="2345167" cy="731520"/>
          </a:xfrm>
          <a:prstGeom prst="roundRect">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dirty="0">
                <a:effectLst>
                  <a:innerShdw blurRad="63500" dist="50800" dir="2700000">
                    <a:prstClr val="black">
                      <a:alpha val="50000"/>
                    </a:prstClr>
                  </a:innerShdw>
                </a:effectLst>
                <a:latin typeface="Arial" panose="020B0604020202020204" pitchFamily="34" charset="0"/>
                <a:cs typeface="Arial" panose="020B0604020202020204" pitchFamily="34" charset="0"/>
              </a:rPr>
              <a:t>RESET</a:t>
            </a:r>
          </a:p>
        </p:txBody>
      </p:sp>
      <p:sp>
        <p:nvSpPr>
          <p:cNvPr id="10" name="Card: 7">
            <a:extLst>
              <a:ext uri="{FF2B5EF4-FFF2-40B4-BE49-F238E27FC236}">
                <a16:creationId xmlns:a16="http://schemas.microsoft.com/office/drawing/2014/main" id="{A85E6F81-A752-46A0-BB40-2FD591ECD505}"/>
              </a:ext>
            </a:extLst>
          </p:cNvPr>
          <p:cNvSpPr/>
          <p:nvPr/>
        </p:nvSpPr>
        <p:spPr>
          <a:xfrm>
            <a:off x="8048537" y="2278131"/>
            <a:ext cx="2860646" cy="3358743"/>
          </a:xfrm>
          <a:prstGeom prst="roundRect">
            <a:avLst/>
          </a:prstGeom>
          <a:solidFill>
            <a:srgbClr val="A6CFF8"/>
          </a:solidFill>
          <a:ln>
            <a:solidFill>
              <a:srgbClr val="00206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Later Mary grew older and her life on earth came to an end.</a:t>
            </a:r>
          </a:p>
        </p:txBody>
      </p:sp>
      <p:sp>
        <p:nvSpPr>
          <p:cNvPr id="9" name="Card: 6">
            <a:extLst>
              <a:ext uri="{FF2B5EF4-FFF2-40B4-BE49-F238E27FC236}">
                <a16:creationId xmlns:a16="http://schemas.microsoft.com/office/drawing/2014/main" id="{74220B52-4085-4A19-B4DA-C764080D911F}"/>
              </a:ext>
            </a:extLst>
          </p:cNvPr>
          <p:cNvSpPr/>
          <p:nvPr/>
        </p:nvSpPr>
        <p:spPr>
          <a:xfrm>
            <a:off x="8048537" y="2278132"/>
            <a:ext cx="2860646" cy="3358743"/>
          </a:xfrm>
          <a:prstGeom prst="roundRect">
            <a:avLst/>
          </a:prstGeom>
          <a:solidFill>
            <a:srgbClr val="A6CFF8"/>
          </a:solidFill>
          <a:ln>
            <a:solidFill>
              <a:srgbClr val="00206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2400" dirty="0">
                <a:solidFill>
                  <a:schemeClr val="tx1"/>
                </a:solidFill>
                <a:latin typeface="Arial" panose="020B0604020202020204" pitchFamily="34" charset="0"/>
                <a:cs typeface="Arial" panose="020B0604020202020204" pitchFamily="34" charset="0"/>
              </a:rPr>
              <a:t>She showed them how to listen to God as she and Jesus did.</a:t>
            </a:r>
          </a:p>
        </p:txBody>
      </p:sp>
      <p:sp>
        <p:nvSpPr>
          <p:cNvPr id="8" name="Card: 5">
            <a:extLst>
              <a:ext uri="{FF2B5EF4-FFF2-40B4-BE49-F238E27FC236}">
                <a16:creationId xmlns:a16="http://schemas.microsoft.com/office/drawing/2014/main" id="{A5E428C1-1747-4077-AF6B-076CEC6F941E}"/>
              </a:ext>
            </a:extLst>
          </p:cNvPr>
          <p:cNvSpPr/>
          <p:nvPr/>
        </p:nvSpPr>
        <p:spPr>
          <a:xfrm>
            <a:off x="8048537" y="2278133"/>
            <a:ext cx="2860646" cy="3358743"/>
          </a:xfrm>
          <a:prstGeom prst="roundRect">
            <a:avLst/>
          </a:prstGeom>
          <a:solidFill>
            <a:srgbClr val="A6CFF8"/>
          </a:solidFill>
          <a:ln>
            <a:solidFill>
              <a:srgbClr val="00206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Mary reminded the apostles of all the things Jesus had taught them.</a:t>
            </a:r>
          </a:p>
        </p:txBody>
      </p:sp>
      <p:sp>
        <p:nvSpPr>
          <p:cNvPr id="7" name="Card: 4">
            <a:extLst>
              <a:ext uri="{FF2B5EF4-FFF2-40B4-BE49-F238E27FC236}">
                <a16:creationId xmlns:a16="http://schemas.microsoft.com/office/drawing/2014/main" id="{A57B1B0E-07A2-4A7A-9619-1ABAE1790FFD}"/>
              </a:ext>
            </a:extLst>
          </p:cNvPr>
          <p:cNvSpPr/>
          <p:nvPr/>
        </p:nvSpPr>
        <p:spPr>
          <a:xfrm>
            <a:off x="8048537" y="2278133"/>
            <a:ext cx="2860646" cy="3358743"/>
          </a:xfrm>
          <a:prstGeom prst="roundRect">
            <a:avLst/>
          </a:prstGeom>
          <a:solidFill>
            <a:srgbClr val="A6CFF8"/>
          </a:solidFill>
          <a:ln>
            <a:solidFill>
              <a:srgbClr val="00206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2400" dirty="0">
                <a:solidFill>
                  <a:schemeClr val="tx1"/>
                </a:solidFill>
                <a:latin typeface="Arial" panose="020B0604020202020204" pitchFamily="34" charset="0"/>
                <a:cs typeface="Arial" panose="020B0604020202020204" pitchFamily="34" charset="0"/>
              </a:rPr>
              <a:t>She was with them when the Holy Spirit came to them in tongues of fire at Pentecost.</a:t>
            </a:r>
          </a:p>
        </p:txBody>
      </p:sp>
      <p:sp>
        <p:nvSpPr>
          <p:cNvPr id="6" name="Card: 3">
            <a:extLst>
              <a:ext uri="{FF2B5EF4-FFF2-40B4-BE49-F238E27FC236}">
                <a16:creationId xmlns:a16="http://schemas.microsoft.com/office/drawing/2014/main" id="{BDA16E7D-5E72-40DE-8714-537D5850D2C5}"/>
              </a:ext>
            </a:extLst>
          </p:cNvPr>
          <p:cNvSpPr/>
          <p:nvPr/>
        </p:nvSpPr>
        <p:spPr>
          <a:xfrm>
            <a:off x="8048537" y="2278134"/>
            <a:ext cx="2860646" cy="3358743"/>
          </a:xfrm>
          <a:prstGeom prst="roundRect">
            <a:avLst/>
          </a:prstGeom>
          <a:solidFill>
            <a:srgbClr val="A6CFF8"/>
          </a:solidFill>
          <a:ln>
            <a:solidFill>
              <a:srgbClr val="00206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2400" dirty="0">
                <a:solidFill>
                  <a:schemeClr val="tx1"/>
                </a:solidFill>
                <a:latin typeface="Arial" panose="020B0604020202020204" pitchFamily="34" charset="0"/>
                <a:cs typeface="Arial" panose="020B0604020202020204" pitchFamily="34" charset="0"/>
              </a:rPr>
              <a:t>Mary stayed friends with the apostles who were followers of Jesus and prayed with them.</a:t>
            </a:r>
          </a:p>
        </p:txBody>
      </p:sp>
      <p:sp>
        <p:nvSpPr>
          <p:cNvPr id="5" name="Card: 2">
            <a:extLst>
              <a:ext uri="{FF2B5EF4-FFF2-40B4-BE49-F238E27FC236}">
                <a16:creationId xmlns:a16="http://schemas.microsoft.com/office/drawing/2014/main" id="{5B044648-64C6-4A43-A2C4-7BF07EB4CE4B}"/>
              </a:ext>
            </a:extLst>
          </p:cNvPr>
          <p:cNvSpPr/>
          <p:nvPr/>
        </p:nvSpPr>
        <p:spPr>
          <a:xfrm>
            <a:off x="8048537" y="2278134"/>
            <a:ext cx="2860646" cy="3358743"/>
          </a:xfrm>
          <a:prstGeom prst="roundRect">
            <a:avLst/>
          </a:prstGeom>
          <a:solidFill>
            <a:srgbClr val="A6CFF8"/>
          </a:solidFill>
          <a:ln>
            <a:solidFill>
              <a:srgbClr val="00206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2400" dirty="0">
                <a:solidFill>
                  <a:schemeClr val="tx1"/>
                </a:solidFill>
                <a:latin typeface="Arial" panose="020B0604020202020204" pitchFamily="34" charset="0"/>
                <a:cs typeface="Arial" panose="020B0604020202020204" pitchFamily="34" charset="0"/>
              </a:rPr>
              <a:t>John took Mary to his house and looked after her as Jesus had asked. </a:t>
            </a:r>
          </a:p>
        </p:txBody>
      </p:sp>
      <p:sp>
        <p:nvSpPr>
          <p:cNvPr id="3" name="Card: 1">
            <a:extLst>
              <a:ext uri="{FF2B5EF4-FFF2-40B4-BE49-F238E27FC236}">
                <a16:creationId xmlns:a16="http://schemas.microsoft.com/office/drawing/2014/main" id="{E9A8C753-28BB-4DC7-88F3-B5DA10E0C4E4}"/>
              </a:ext>
            </a:extLst>
          </p:cNvPr>
          <p:cNvSpPr/>
          <p:nvPr/>
        </p:nvSpPr>
        <p:spPr>
          <a:xfrm>
            <a:off x="8048537" y="2278134"/>
            <a:ext cx="2860646" cy="3358743"/>
          </a:xfrm>
          <a:prstGeom prst="roundRect">
            <a:avLst/>
          </a:prstGeom>
          <a:solidFill>
            <a:srgbClr val="A6CFF8"/>
          </a:solidFill>
          <a:ln>
            <a:solidFill>
              <a:srgbClr val="00206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Jesus asked his friend John to look after Mary when he died. </a:t>
            </a:r>
          </a:p>
        </p:txBody>
      </p:sp>
      <p:sp>
        <p:nvSpPr>
          <p:cNvPr id="12" name="TextBox: PageNumber">
            <a:extLst>
              <a:ext uri="{FF2B5EF4-FFF2-40B4-BE49-F238E27FC236}">
                <a16:creationId xmlns:a16="http://schemas.microsoft.com/office/drawing/2014/main" id="{4721D947-9ACF-43F1-B269-EED44A7CB358}"/>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13" name="Action Button: Forward">
            <a:hlinkClick r:id="" action="ppaction://hlinkshowjump?jump=nextslide" highlightClick="1"/>
            <a:extLst>
              <a:ext uri="{FF2B5EF4-FFF2-40B4-BE49-F238E27FC236}">
                <a16:creationId xmlns:a16="http://schemas.microsoft.com/office/drawing/2014/main" id="{8920538E-4EB1-416D-A1C6-A04F9BFACEEC}"/>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a:extLst>
              <a:ext uri="{FF2B5EF4-FFF2-40B4-BE49-F238E27FC236}">
                <a16:creationId xmlns:a16="http://schemas.microsoft.com/office/drawing/2014/main" id="{1E756CB9-9142-48EF-AF90-61E908EBCE28}"/>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9DE6E5B-43E0-4017-AACB-1C8FC5301546}"/>
              </a:ext>
            </a:extLst>
          </p:cNvPr>
          <p:cNvSpPr txBox="1"/>
          <p:nvPr/>
        </p:nvSpPr>
        <p:spPr>
          <a:xfrm>
            <a:off x="3489647" y="6581001"/>
            <a:ext cx="5200005" cy="276999"/>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each card to move through (7) and “Reset” to start over.</a:t>
            </a:r>
          </a:p>
        </p:txBody>
      </p:sp>
    </p:spTree>
    <p:extLst>
      <p:ext uri="{BB962C8B-B14F-4D97-AF65-F5344CB8AC3E}">
        <p14:creationId xmlns:p14="http://schemas.microsoft.com/office/powerpoint/2010/main" val="2708999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xit" presetSubtype="6" fill="hold" grpId="0"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1+ppt_w/2"/>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exit" presetSubtype="6" fill="hold" grpId="0"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1+ppt_w/2"/>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exit" presetSubtype="6" fill="hold" grpId="0"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1+ppt_w/2"/>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exit" presetSubtype="6" fill="hold" grpId="0" nodeType="clickEffect">
                                  <p:stCondLst>
                                    <p:cond delay="0"/>
                                  </p:stCondLst>
                                  <p:childTnLst>
                                    <p:anim calcmode="lin" valueType="num">
                                      <p:cBhvr additive="base">
                                        <p:cTn id="34" dur="500"/>
                                        <p:tgtEl>
                                          <p:spTgt spid="8"/>
                                        </p:tgtEl>
                                        <p:attrNameLst>
                                          <p:attrName>ppt_x</p:attrName>
                                        </p:attrNameLst>
                                      </p:cBhvr>
                                      <p:tavLst>
                                        <p:tav tm="0">
                                          <p:val>
                                            <p:strVal val="ppt_x"/>
                                          </p:val>
                                        </p:tav>
                                        <p:tav tm="100000">
                                          <p:val>
                                            <p:strVal val="1+ppt_w/2"/>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 presetClass="exit" presetSubtype="6" fill="hold" grpId="0" nodeType="clickEffect">
                                  <p:stCondLst>
                                    <p:cond delay="0"/>
                                  </p:stCondLst>
                                  <p:childTnLst>
                                    <p:anim calcmode="lin" valueType="num">
                                      <p:cBhvr additive="base">
                                        <p:cTn id="41" dur="500"/>
                                        <p:tgtEl>
                                          <p:spTgt spid="9"/>
                                        </p:tgtEl>
                                        <p:attrNameLst>
                                          <p:attrName>ppt_x</p:attrName>
                                        </p:attrNameLst>
                                      </p:cBhvr>
                                      <p:tavLst>
                                        <p:tav tm="0">
                                          <p:val>
                                            <p:strVal val="ppt_x"/>
                                          </p:val>
                                        </p:tav>
                                        <p:tav tm="100000">
                                          <p:val>
                                            <p:strVal val="1+ppt_w/2"/>
                                          </p:val>
                                        </p:tav>
                                      </p:tavLst>
                                    </p:anim>
                                    <p:anim calcmode="lin" valueType="num">
                                      <p:cBhvr additive="base">
                                        <p:cTn id="42" dur="500"/>
                                        <p:tgtEl>
                                          <p:spTgt spid="9"/>
                                        </p:tgtEl>
                                        <p:attrNameLst>
                                          <p:attrName>ppt_y</p:attrName>
                                        </p:attrNameLst>
                                      </p:cBhvr>
                                      <p:tavLst>
                                        <p:tav tm="0">
                                          <p:val>
                                            <p:strVal val="ppt_y"/>
                                          </p:val>
                                        </p:tav>
                                        <p:tav tm="100000">
                                          <p:val>
                                            <p:strVal val="1+ppt_h/2"/>
                                          </p:val>
                                        </p:tav>
                                      </p:tavLst>
                                    </p:anim>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2" presetClass="exit" presetSubtype="6" fill="hold" grpId="0" nodeType="clickEffect">
                                  <p:stCondLst>
                                    <p:cond delay="0"/>
                                  </p:stCondLst>
                                  <p:childTnLst>
                                    <p:anim calcmode="lin" valueType="num">
                                      <p:cBhvr additive="base">
                                        <p:cTn id="48" dur="500"/>
                                        <p:tgtEl>
                                          <p:spTgt spid="10"/>
                                        </p:tgtEl>
                                        <p:attrNameLst>
                                          <p:attrName>ppt_x</p:attrName>
                                        </p:attrNameLst>
                                      </p:cBhvr>
                                      <p:tavLst>
                                        <p:tav tm="0">
                                          <p:val>
                                            <p:strVal val="ppt_x"/>
                                          </p:val>
                                        </p:tav>
                                        <p:tav tm="100000">
                                          <p:val>
                                            <p:strVal val="1+ppt_w/2"/>
                                          </p:val>
                                        </p:tav>
                                      </p:tavLst>
                                    </p:anim>
                                    <p:anim calcmode="lin" valueType="num">
                                      <p:cBhvr additive="base">
                                        <p:cTn id="49" dur="500"/>
                                        <p:tgtEl>
                                          <p:spTgt spid="10"/>
                                        </p:tgtEl>
                                        <p:attrNameLst>
                                          <p:attrName>ppt_y</p:attrName>
                                        </p:attrNameLst>
                                      </p:cBhvr>
                                      <p:tavLst>
                                        <p:tav tm="0">
                                          <p:val>
                                            <p:strVal val="ppt_y"/>
                                          </p:val>
                                        </p:tav>
                                        <p:tav tm="100000">
                                          <p:val>
                                            <p:strVal val="1+ppt_h/2"/>
                                          </p:val>
                                        </p:tav>
                                      </p:tavLst>
                                    </p:anim>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grpId="1"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par>
                                <p:cTn id="69" presetID="10" presetClass="entr" presetSubtype="0" fill="hold" grpId="1"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childTnLst>
              </p:cTn>
              <p:nextCondLst>
                <p:cond evt="onClick" delay="0">
                  <p:tgtEl>
                    <p:spTgt spid="11"/>
                  </p:tgtEl>
                </p:cond>
              </p:nextCondLst>
            </p:seq>
          </p:childTnLst>
        </p:cTn>
      </p:par>
    </p:tnLst>
    <p:bldLst>
      <p:bldP spid="10" grpId="0" animBg="1"/>
      <p:bldP spid="10" grpId="1" animBg="1"/>
      <p:bldP spid="9" grpId="0" animBg="1"/>
      <p:bldP spid="9" grpId="1" animBg="1"/>
      <p:bldP spid="8" grpId="0" animBg="1"/>
      <p:bldP spid="8" grpId="1" animBg="1"/>
      <p:bldP spid="7" grpId="0" animBg="1"/>
      <p:bldP spid="7" grpId="1" animBg="1"/>
      <p:bldP spid="6" grpId="0" animBg="1"/>
      <p:bldP spid="6" grpId="1" animBg="1"/>
      <p:bldP spid="5" grpId="0" animBg="1"/>
      <p:bldP spid="5"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7873B7-71E8-4286-A2E5-45E5FE8A4C3F}"/>
              </a:ext>
            </a:extLst>
          </p:cNvPr>
          <p:cNvSpPr/>
          <p:nvPr/>
        </p:nvSpPr>
        <p:spPr>
          <a:xfrm>
            <a:off x="0" y="1818042"/>
            <a:ext cx="12192000" cy="5039958"/>
          </a:xfrm>
          <a:prstGeom prst="rect">
            <a:avLst/>
          </a:prstGeom>
          <a:solidFill>
            <a:srgbClr val="84D1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5A137D4D-938A-4543-8E82-AFD0CCEE4C3D}"/>
              </a:ext>
            </a:extLst>
          </p:cNvPr>
          <p:cNvSpPr>
            <a:spLocks noGrp="1"/>
          </p:cNvSpPr>
          <p:nvPr>
            <p:ph type="title"/>
          </p:nvPr>
        </p:nvSpPr>
        <p:spPr>
          <a:xfrm>
            <a:off x="838200" y="118334"/>
            <a:ext cx="105156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What happened when Mary died?</a:t>
            </a:r>
          </a:p>
        </p:txBody>
      </p:sp>
      <p:sp>
        <p:nvSpPr>
          <p:cNvPr id="5" name="Line 1">
            <a:extLst>
              <a:ext uri="{FF2B5EF4-FFF2-40B4-BE49-F238E27FC236}">
                <a16:creationId xmlns:a16="http://schemas.microsoft.com/office/drawing/2014/main" id="{7FF5032D-3645-4871-8B52-FD6765CC0514}"/>
              </a:ext>
            </a:extLst>
          </p:cNvPr>
          <p:cNvSpPr/>
          <p:nvPr/>
        </p:nvSpPr>
        <p:spPr>
          <a:xfrm>
            <a:off x="0" y="2225189"/>
            <a:ext cx="12192000" cy="480901"/>
          </a:xfrm>
          <a:prstGeom prst="rect">
            <a:avLst/>
          </a:prstGeom>
        </p:spPr>
        <p:txBody>
          <a:bodyPr wrap="square">
            <a:spAutoFit/>
          </a:bodyPr>
          <a:lstStyle/>
          <a:p>
            <a:pPr>
              <a:lnSpc>
                <a:spcPct val="115000"/>
              </a:lnSpc>
              <a:spcAft>
                <a:spcPts val="1000"/>
              </a:spcAft>
            </a:pPr>
            <a:r>
              <a:rPr lang="en-NZ" sz="2400" dirty="0">
                <a:solidFill>
                  <a:srgbClr val="000000"/>
                </a:solidFill>
                <a:latin typeface="Arial" panose="020B0604020202020204" pitchFamily="34" charset="0"/>
                <a:ea typeface="Calibri" panose="020F0502020204030204" pitchFamily="34" charset="0"/>
                <a:cs typeface="Arial" panose="020B0604020202020204" pitchFamily="34" charset="0"/>
              </a:rPr>
              <a:t>After Mary died God took her to heaven and Jesus was waiting to welcome her.</a:t>
            </a:r>
            <a:endParaRPr lang="en-NZ"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Line 2">
            <a:extLst>
              <a:ext uri="{FF2B5EF4-FFF2-40B4-BE49-F238E27FC236}">
                <a16:creationId xmlns:a16="http://schemas.microsoft.com/office/drawing/2014/main" id="{05793656-5344-4CBC-B804-D9A2B05F5B41}"/>
              </a:ext>
            </a:extLst>
          </p:cNvPr>
          <p:cNvSpPr/>
          <p:nvPr/>
        </p:nvSpPr>
        <p:spPr>
          <a:xfrm>
            <a:off x="0" y="2974323"/>
            <a:ext cx="12191999" cy="480901"/>
          </a:xfrm>
          <a:prstGeom prst="rect">
            <a:avLst/>
          </a:prstGeom>
        </p:spPr>
        <p:txBody>
          <a:bodyPr wrap="square">
            <a:spAutoFit/>
          </a:bodyPr>
          <a:lstStyle/>
          <a:p>
            <a:pPr>
              <a:lnSpc>
                <a:spcPct val="115000"/>
              </a:lnSpc>
              <a:spcAft>
                <a:spcPts val="1000"/>
              </a:spcAft>
            </a:pPr>
            <a:r>
              <a:rPr lang="en-NZ" sz="2400" dirty="0">
                <a:solidFill>
                  <a:srgbClr val="000000"/>
                </a:solidFill>
                <a:latin typeface="Arial" panose="020B0604020202020204" pitchFamily="34" charset="0"/>
                <a:ea typeface="Calibri" panose="020F0502020204030204" pitchFamily="34" charset="0"/>
                <a:cs typeface="Arial" panose="020B0604020202020204" pitchFamily="34" charset="0"/>
              </a:rPr>
              <a:t>We call this Mary’s Assumption into heaven. </a:t>
            </a:r>
            <a:endParaRPr lang="en-NZ"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Line 3">
            <a:extLst>
              <a:ext uri="{FF2B5EF4-FFF2-40B4-BE49-F238E27FC236}">
                <a16:creationId xmlns:a16="http://schemas.microsoft.com/office/drawing/2014/main" id="{E73DF75F-7888-4773-90F1-9046E0829F88}"/>
              </a:ext>
            </a:extLst>
          </p:cNvPr>
          <p:cNvSpPr/>
          <p:nvPr/>
        </p:nvSpPr>
        <p:spPr>
          <a:xfrm>
            <a:off x="1" y="3717655"/>
            <a:ext cx="12191999" cy="480901"/>
          </a:xfrm>
          <a:prstGeom prst="rect">
            <a:avLst/>
          </a:prstGeom>
        </p:spPr>
        <p:txBody>
          <a:bodyPr wrap="square">
            <a:spAutoFit/>
          </a:bodyPr>
          <a:lstStyle/>
          <a:p>
            <a:pPr>
              <a:lnSpc>
                <a:spcPct val="115000"/>
              </a:lnSpc>
              <a:spcAft>
                <a:spcPts val="1000"/>
              </a:spcAft>
            </a:pPr>
            <a:r>
              <a:rPr lang="en-NZ" sz="2400" dirty="0">
                <a:solidFill>
                  <a:srgbClr val="000000"/>
                </a:solidFill>
                <a:latin typeface="Arial" panose="020B0604020202020204" pitchFamily="34" charset="0"/>
                <a:ea typeface="Calibri" panose="020F0502020204030204" pitchFamily="34" charset="0"/>
                <a:cs typeface="Arial" panose="020B0604020202020204" pitchFamily="34" charset="0"/>
              </a:rPr>
              <a:t>Now Mary is in heaven with God, Jesus and all the Saints and angels.</a:t>
            </a:r>
            <a:endParaRPr lang="en-NZ"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Line 4">
            <a:extLst>
              <a:ext uri="{FF2B5EF4-FFF2-40B4-BE49-F238E27FC236}">
                <a16:creationId xmlns:a16="http://schemas.microsoft.com/office/drawing/2014/main" id="{679D5745-1C87-4AC8-9CEC-9448EE6FFA04}"/>
              </a:ext>
            </a:extLst>
          </p:cNvPr>
          <p:cNvSpPr/>
          <p:nvPr/>
        </p:nvSpPr>
        <p:spPr>
          <a:xfrm>
            <a:off x="2" y="4464114"/>
            <a:ext cx="12191998" cy="461665"/>
          </a:xfrm>
          <a:prstGeom prst="rect">
            <a:avLst/>
          </a:prstGeom>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Mary is with people we know who have died and are now in heaven too.</a:t>
            </a:r>
            <a:endParaRPr lang="en-NZ" sz="2400" dirty="0">
              <a:latin typeface="Arial" panose="020B0604020202020204" pitchFamily="34" charset="0"/>
              <a:cs typeface="Arial" panose="020B0604020202020204" pitchFamily="34" charset="0"/>
            </a:endParaRPr>
          </a:p>
        </p:txBody>
      </p:sp>
      <p:sp>
        <p:nvSpPr>
          <p:cNvPr id="9" name="Line 5">
            <a:extLst>
              <a:ext uri="{FF2B5EF4-FFF2-40B4-BE49-F238E27FC236}">
                <a16:creationId xmlns:a16="http://schemas.microsoft.com/office/drawing/2014/main" id="{DC3D07E5-41B1-4A45-B895-B6D747EB55E6}"/>
              </a:ext>
            </a:extLst>
          </p:cNvPr>
          <p:cNvSpPr/>
          <p:nvPr/>
        </p:nvSpPr>
        <p:spPr>
          <a:xfrm>
            <a:off x="-1" y="5191337"/>
            <a:ext cx="12191999" cy="480901"/>
          </a:xfrm>
          <a:prstGeom prst="rect">
            <a:avLst/>
          </a:prstGeom>
        </p:spPr>
        <p:txBody>
          <a:bodyPr wrap="square">
            <a:spAutoFit/>
          </a:bodyPr>
          <a:lstStyle/>
          <a:p>
            <a:pPr>
              <a:lnSpc>
                <a:spcPct val="115000"/>
              </a:lnSpc>
              <a:spcAft>
                <a:spcPts val="1000"/>
              </a:spcAft>
            </a:pPr>
            <a:r>
              <a:rPr lang="en-NZ" sz="2400" dirty="0">
                <a:solidFill>
                  <a:srgbClr val="000000"/>
                </a:solidFill>
                <a:latin typeface="Arial" panose="020B0604020202020204" pitchFamily="34" charset="0"/>
                <a:ea typeface="Calibri" panose="020F0502020204030204" pitchFamily="34" charset="0"/>
                <a:cs typeface="Arial" panose="020B0604020202020204" pitchFamily="34" charset="0"/>
              </a:rPr>
              <a:t>What do you think Jesus said to Mary when she came to heaven?</a:t>
            </a:r>
            <a:endParaRPr lang="en-NZ"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FA0C176-450B-4DB4-A0E3-D32A8DD9B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9750"/>
            <a:ext cx="12192000" cy="5048250"/>
          </a:xfrm>
          <a:prstGeom prst="rect">
            <a:avLst/>
          </a:prstGeom>
        </p:spPr>
      </p:pic>
      <p:sp>
        <p:nvSpPr>
          <p:cNvPr id="11" name="Arrow: Down">
            <a:extLst>
              <a:ext uri="{FF2B5EF4-FFF2-40B4-BE49-F238E27FC236}">
                <a16:creationId xmlns:a16="http://schemas.microsoft.com/office/drawing/2014/main" id="{1F6AE6BA-FBB7-4CC4-A32F-C9BF4864E022}"/>
              </a:ext>
            </a:extLst>
          </p:cNvPr>
          <p:cNvSpPr/>
          <p:nvPr/>
        </p:nvSpPr>
        <p:spPr>
          <a:xfrm rot="5400000">
            <a:off x="11083607" y="2003814"/>
            <a:ext cx="957430" cy="929455"/>
          </a:xfrm>
          <a:prstGeom prst="homePlate">
            <a:avLst>
              <a:gd name="adj" fmla="val 34953"/>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Arrow: up">
            <a:extLst>
              <a:ext uri="{FF2B5EF4-FFF2-40B4-BE49-F238E27FC236}">
                <a16:creationId xmlns:a16="http://schemas.microsoft.com/office/drawing/2014/main" id="{D4AD8FFA-CC0F-469B-A92B-31495B245469}"/>
              </a:ext>
            </a:extLst>
          </p:cNvPr>
          <p:cNvSpPr/>
          <p:nvPr/>
        </p:nvSpPr>
        <p:spPr>
          <a:xfrm rot="16200000" flipV="1">
            <a:off x="11083606" y="5443225"/>
            <a:ext cx="957430" cy="929455"/>
          </a:xfrm>
          <a:prstGeom prst="homePlate">
            <a:avLst>
              <a:gd name="adj" fmla="val 34953"/>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extBox: PageNumber">
            <a:extLst>
              <a:ext uri="{FF2B5EF4-FFF2-40B4-BE49-F238E27FC236}">
                <a16:creationId xmlns:a16="http://schemas.microsoft.com/office/drawing/2014/main" id="{03CD42FD-27DF-46B1-9241-A35A5E7ACBA5}"/>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19" name="Action Button: Forward">
            <a:hlinkClick r:id="" action="ppaction://hlinkshowjump?jump=nextslide" highlightClick="1"/>
            <a:extLst>
              <a:ext uri="{FF2B5EF4-FFF2-40B4-BE49-F238E27FC236}">
                <a16:creationId xmlns:a16="http://schemas.microsoft.com/office/drawing/2014/main" id="{2B24F7AB-12EE-400E-9AD8-963448B2433D}"/>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a:extLst>
              <a:ext uri="{FF2B5EF4-FFF2-40B4-BE49-F238E27FC236}">
                <a16:creationId xmlns:a16="http://schemas.microsoft.com/office/drawing/2014/main" id="{9BA40B71-7F8D-41D7-9BCB-F58183989E4A}"/>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EA25DC1-3FC0-4953-AD6C-70EABC87FC01}"/>
              </a:ext>
            </a:extLst>
          </p:cNvPr>
          <p:cNvSpPr/>
          <p:nvPr/>
        </p:nvSpPr>
        <p:spPr>
          <a:xfrm>
            <a:off x="3105150" y="6386668"/>
            <a:ext cx="6096000" cy="461665"/>
          </a:xfrm>
          <a:prstGeom prst="rect">
            <a:avLst/>
          </a:prstGeom>
        </p:spPr>
        <p:txBody>
          <a:bodyPr>
            <a:spAutoFit/>
          </a:bodyPr>
          <a:lstStyle/>
          <a:p>
            <a:pPr algn="ctr"/>
            <a:r>
              <a:rPr lang="en-GB" sz="1200" dirty="0">
                <a:solidFill>
                  <a:schemeClr val="bg1"/>
                </a:solidFill>
                <a:latin typeface="Arial" pitchFamily="34" charset="0"/>
                <a:ea typeface="Segoe UI" pitchFamily="34" charset="0"/>
                <a:cs typeface="Arial" pitchFamily="34" charset="0"/>
              </a:rPr>
              <a:t>Click the down-button to move the picture down,</a:t>
            </a:r>
          </a:p>
          <a:p>
            <a:pPr algn="ctr"/>
            <a:r>
              <a:rPr lang="en-GB" sz="1200" dirty="0">
                <a:solidFill>
                  <a:schemeClr val="bg1"/>
                </a:solidFill>
                <a:latin typeface="Arial" pitchFamily="34" charset="0"/>
                <a:ea typeface="Segoe UI" pitchFamily="34" charset="0"/>
                <a:cs typeface="Arial" pitchFamily="34" charset="0"/>
              </a:rPr>
              <a:t>click the up-button (appears at bottom) to move the picture to the top.</a:t>
            </a:r>
            <a:endParaRPr lang="en-GB" sz="12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612251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44444E-6 L -0.00065 0.14769 " pathEditMode="relative" rAng="0" ptsTypes="AA">
                                      <p:cBhvr>
                                        <p:cTn id="6" dur="2000" fill="hold"/>
                                        <p:tgtEl>
                                          <p:spTgt spid="4"/>
                                        </p:tgtEl>
                                        <p:attrNameLst>
                                          <p:attrName>ppt_x</p:attrName>
                                          <p:attrName>ppt_y</p:attrName>
                                        </p:attrNameLst>
                                      </p:cBhvr>
                                      <p:rCtr x="-39" y="7384"/>
                                    </p:animMotion>
                                  </p:childTnLst>
                                </p:cTn>
                              </p:par>
                              <p:par>
                                <p:cTn id="7" presetID="42" presetClass="path" presetSubtype="0" accel="50000" decel="50000" fill="hold" grpId="0" nodeType="withEffect">
                                  <p:stCondLst>
                                    <p:cond delay="0"/>
                                  </p:stCondLst>
                                  <p:childTnLst>
                                    <p:animMotion origin="layout" path="M 2.70833E-6 -3.7037E-6 L 0.00026 0.13588 " pathEditMode="relative" rAng="0" ptsTypes="AA">
                                      <p:cBhvr>
                                        <p:cTn id="8" dur="2000" fill="hold"/>
                                        <p:tgtEl>
                                          <p:spTgt spid="11"/>
                                        </p:tgtEl>
                                        <p:attrNameLst>
                                          <p:attrName>ppt_x</p:attrName>
                                          <p:attrName>ppt_y</p:attrName>
                                        </p:attrNameLst>
                                      </p:cBhvr>
                                      <p:rCtr x="13" y="6782"/>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0065 0.14769 L 0.00026 0.25741 " pathEditMode="relative" rAng="0" ptsTypes="AA">
                                      <p:cBhvr>
                                        <p:cTn id="12" dur="2000" fill="hold"/>
                                        <p:tgtEl>
                                          <p:spTgt spid="4"/>
                                        </p:tgtEl>
                                        <p:attrNameLst>
                                          <p:attrName>ppt_x</p:attrName>
                                          <p:attrName>ppt_y</p:attrName>
                                        </p:attrNameLst>
                                      </p:cBhvr>
                                      <p:rCtr x="39" y="5486"/>
                                    </p:animMotion>
                                  </p:childTnLst>
                                </p:cTn>
                              </p:par>
                              <p:par>
                                <p:cTn id="13" presetID="42" presetClass="path" presetSubtype="0" accel="50000" decel="50000" fill="hold" grpId="1" nodeType="withEffect">
                                  <p:stCondLst>
                                    <p:cond delay="0"/>
                                  </p:stCondLst>
                                  <p:childTnLst>
                                    <p:animMotion origin="layout" path="M 0.00026 0.13588 L 0.00104 0.24306 " pathEditMode="relative" rAng="0" ptsTypes="AA">
                                      <p:cBhvr>
                                        <p:cTn id="14" dur="2000" fill="hold"/>
                                        <p:tgtEl>
                                          <p:spTgt spid="11"/>
                                        </p:tgtEl>
                                        <p:attrNameLst>
                                          <p:attrName>ppt_x</p:attrName>
                                          <p:attrName>ppt_y</p:attrName>
                                        </p:attrNameLst>
                                      </p:cBhvr>
                                      <p:rCtr x="-52" y="523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026 0.25741 L -0.00065 0.36922 " pathEditMode="relative" rAng="0" ptsTypes="AA">
                                      <p:cBhvr>
                                        <p:cTn id="18" dur="2000" fill="hold"/>
                                        <p:tgtEl>
                                          <p:spTgt spid="4"/>
                                        </p:tgtEl>
                                        <p:attrNameLst>
                                          <p:attrName>ppt_x</p:attrName>
                                          <p:attrName>ppt_y</p:attrName>
                                        </p:attrNameLst>
                                      </p:cBhvr>
                                      <p:rCtr x="-52" y="5579"/>
                                    </p:animMotion>
                                  </p:childTnLst>
                                </p:cTn>
                              </p:par>
                              <p:par>
                                <p:cTn id="19" presetID="42" presetClass="path" presetSubtype="0" accel="50000" decel="50000" fill="hold" grpId="2" nodeType="withEffect">
                                  <p:stCondLst>
                                    <p:cond delay="0"/>
                                  </p:stCondLst>
                                  <p:childTnLst>
                                    <p:animMotion origin="layout" path="M 0.00104 0.24306 L 0.00039 0.35232 " pathEditMode="relative" rAng="0" ptsTypes="AA">
                                      <p:cBhvr>
                                        <p:cTn id="20" dur="2000" fill="hold"/>
                                        <p:tgtEl>
                                          <p:spTgt spid="11"/>
                                        </p:tgtEl>
                                        <p:attrNameLst>
                                          <p:attrName>ppt_x</p:attrName>
                                          <p:attrName>ppt_y</p:attrName>
                                        </p:attrNameLst>
                                      </p:cBhvr>
                                      <p:rCtr x="-39" y="546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065 0.36922 L 0.00026 0.47871 " pathEditMode="relative" rAng="0" ptsTypes="AA">
                                      <p:cBhvr>
                                        <p:cTn id="24" dur="2000" fill="hold"/>
                                        <p:tgtEl>
                                          <p:spTgt spid="4"/>
                                        </p:tgtEl>
                                        <p:attrNameLst>
                                          <p:attrName>ppt_x</p:attrName>
                                          <p:attrName>ppt_y</p:attrName>
                                        </p:attrNameLst>
                                      </p:cBhvr>
                                      <p:rCtr x="39" y="5463"/>
                                    </p:animMotion>
                                  </p:childTnLst>
                                </p:cTn>
                              </p:par>
                              <p:par>
                                <p:cTn id="25" presetID="42" presetClass="path" presetSubtype="0" accel="50000" decel="50000" fill="hold" grpId="3" nodeType="withEffect">
                                  <p:stCondLst>
                                    <p:cond delay="0"/>
                                  </p:stCondLst>
                                  <p:childTnLst>
                                    <p:animMotion origin="layout" path="M 0.00039 0.35232 L 0.00026 0.4588 " pathEditMode="relative" rAng="0" ptsTypes="AA">
                                      <p:cBhvr>
                                        <p:cTn id="26" dur="2000" fill="hold"/>
                                        <p:tgtEl>
                                          <p:spTgt spid="11"/>
                                        </p:tgtEl>
                                        <p:attrNameLst>
                                          <p:attrName>ppt_x</p:attrName>
                                          <p:attrName>ppt_y</p:attrName>
                                        </p:attrNameLst>
                                      </p:cBhvr>
                                      <p:rCtr x="-13" y="532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026 0.47871 L 0.00026 0.58843 " pathEditMode="relative" rAng="0" ptsTypes="AA">
                                      <p:cBhvr>
                                        <p:cTn id="30" dur="2000" fill="hold"/>
                                        <p:tgtEl>
                                          <p:spTgt spid="4"/>
                                        </p:tgtEl>
                                        <p:attrNameLst>
                                          <p:attrName>ppt_x</p:attrName>
                                          <p:attrName>ppt_y</p:attrName>
                                        </p:attrNameLst>
                                      </p:cBhvr>
                                      <p:rCtr x="0" y="5486"/>
                                    </p:animMotion>
                                  </p:childTnLst>
                                </p:cTn>
                              </p:par>
                              <p:par>
                                <p:cTn id="31" presetID="42" presetClass="path" presetSubtype="0" accel="50000" decel="50000" fill="hold" grpId="4" nodeType="withEffect">
                                  <p:stCondLst>
                                    <p:cond delay="0"/>
                                  </p:stCondLst>
                                  <p:childTnLst>
                                    <p:animMotion origin="layout" path="M 0.00026 0.45879 L 0.00026 0.52385 " pathEditMode="relative" rAng="0" ptsTypes="AA">
                                      <p:cBhvr>
                                        <p:cTn id="32" dur="2000" fill="hold"/>
                                        <p:tgtEl>
                                          <p:spTgt spid="11"/>
                                        </p:tgtEl>
                                        <p:attrNameLst>
                                          <p:attrName>ppt_x</p:attrName>
                                          <p:attrName>ppt_y</p:attrName>
                                        </p:attrNameLst>
                                      </p:cBhvr>
                                      <p:rCtr x="39" y="3310"/>
                                    </p:animMotion>
                                  </p:childTnLst>
                                </p:cTn>
                              </p:par>
                            </p:childTnLst>
                          </p:cTn>
                        </p:par>
                        <p:par>
                          <p:cTn id="33" fill="hold">
                            <p:stCondLst>
                              <p:cond delay="2000"/>
                            </p:stCondLst>
                            <p:childTnLst>
                              <p:par>
                                <p:cTn id="34" presetID="1" presetClass="exit" presetSubtype="0" fill="hold" grpId="6" nodeType="afterEffect">
                                  <p:stCondLst>
                                    <p:cond delay="0"/>
                                  </p:stCondLst>
                                  <p:childTnLst>
                                    <p:set>
                                      <p:cBhvr>
                                        <p:cTn id="35" dur="1" fill="hold">
                                          <p:stCondLst>
                                            <p:cond delay="0"/>
                                          </p:stCondLst>
                                        </p:cTn>
                                        <p:tgtEl>
                                          <p:spTgt spid="11"/>
                                        </p:tgtEl>
                                        <p:attrNameLst>
                                          <p:attrName>style.visibility</p:attrName>
                                        </p:attrNameLst>
                                      </p:cBhvr>
                                      <p:to>
                                        <p:strVal val="hidden"/>
                                      </p:to>
                                    </p:set>
                                  </p:childTnLst>
                                </p:cTn>
                              </p:par>
                              <p:par>
                                <p:cTn id="36" presetID="42" presetClass="path" presetSubtype="0" accel="50000" decel="50000" fill="hold" grpId="5" nodeType="withEffect">
                                  <p:stCondLst>
                                    <p:cond delay="0"/>
                                  </p:stCondLst>
                                  <p:childTnLst>
                                    <p:animMotion origin="layout" path="M 0.00026 0.52385 L 2.29167E-6 7.40741E-7 " pathEditMode="relative" rAng="0" ptsTypes="AA">
                                      <p:cBhvr>
                                        <p:cTn id="37" dur="100" fill="hold"/>
                                        <p:tgtEl>
                                          <p:spTgt spid="11"/>
                                        </p:tgtEl>
                                        <p:attrNameLst>
                                          <p:attrName>ppt_x</p:attrName>
                                          <p:attrName>ppt_y</p:attrName>
                                        </p:attrNameLst>
                                      </p:cBhvr>
                                      <p:rCtr x="0" y="-26227"/>
                                    </p:animMotion>
                                  </p:childTnLst>
                                </p:cTn>
                              </p:par>
                            </p:childTnLst>
                          </p:cTn>
                        </p:par>
                        <p:par>
                          <p:cTn id="38" fill="hold">
                            <p:stCondLst>
                              <p:cond delay="210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1" nodeType="clickEffect">
                                  <p:stCondLst>
                                    <p:cond delay="0"/>
                                  </p:stCondLst>
                                  <p:childTnLst>
                                    <p:animEffect transition="out" filter="fade">
                                      <p:cBhvr>
                                        <p:cTn id="46" dur="1000"/>
                                        <p:tgtEl>
                                          <p:spTgt spid="17"/>
                                        </p:tgtEl>
                                      </p:cBhvr>
                                    </p:animEffect>
                                    <p:anim calcmode="lin" valueType="num">
                                      <p:cBhvr>
                                        <p:cTn id="47" dur="1000"/>
                                        <p:tgtEl>
                                          <p:spTgt spid="17"/>
                                        </p:tgtEl>
                                        <p:attrNameLst>
                                          <p:attrName>ppt_x</p:attrName>
                                        </p:attrNameLst>
                                      </p:cBhvr>
                                      <p:tavLst>
                                        <p:tav tm="0">
                                          <p:val>
                                            <p:strVal val="ppt_x"/>
                                          </p:val>
                                        </p:tav>
                                        <p:tav tm="100000">
                                          <p:val>
                                            <p:strVal val="ppt_x"/>
                                          </p:val>
                                        </p:tav>
                                      </p:tavLst>
                                    </p:anim>
                                    <p:anim calcmode="lin" valueType="num">
                                      <p:cBhvr>
                                        <p:cTn id="48" dur="1000"/>
                                        <p:tgtEl>
                                          <p:spTgt spid="17"/>
                                        </p:tgtEl>
                                        <p:attrNameLst>
                                          <p:attrName>ppt_y</p:attrName>
                                        </p:attrNameLst>
                                      </p:cBhvr>
                                      <p:tavLst>
                                        <p:tav tm="0">
                                          <p:val>
                                            <p:strVal val="ppt_y"/>
                                          </p:val>
                                        </p:tav>
                                        <p:tav tm="100000">
                                          <p:val>
                                            <p:strVal val="ppt_y-.1"/>
                                          </p:val>
                                        </p:tav>
                                      </p:tavLst>
                                    </p:anim>
                                    <p:set>
                                      <p:cBhvr>
                                        <p:cTn id="49" dur="1" fill="hold">
                                          <p:stCondLst>
                                            <p:cond delay="999"/>
                                          </p:stCondLst>
                                        </p:cTn>
                                        <p:tgtEl>
                                          <p:spTgt spid="17"/>
                                        </p:tgtEl>
                                        <p:attrNameLst>
                                          <p:attrName>style.visibility</p:attrName>
                                        </p:attrNameLst>
                                      </p:cBhvr>
                                      <p:to>
                                        <p:strVal val="hidden"/>
                                      </p:to>
                                    </p:set>
                                  </p:childTnLst>
                                </p:cTn>
                              </p:par>
                              <p:par>
                                <p:cTn id="50" presetID="42" presetClass="path" presetSubtype="0" accel="50000" decel="50000" fill="hold" nodeType="withEffect">
                                  <p:stCondLst>
                                    <p:cond delay="0"/>
                                  </p:stCondLst>
                                  <p:childTnLst>
                                    <p:animMotion origin="layout" path="M 0.00026 0.58843 L 1.04167E-6 3.7037E-6 " pathEditMode="relative" rAng="0" ptsTypes="AA">
                                      <p:cBhvr>
                                        <p:cTn id="51" dur="2000" fill="hold"/>
                                        <p:tgtEl>
                                          <p:spTgt spid="4"/>
                                        </p:tgtEl>
                                        <p:attrNameLst>
                                          <p:attrName>ppt_x</p:attrName>
                                          <p:attrName>ppt_y</p:attrName>
                                        </p:attrNameLst>
                                      </p:cBhvr>
                                      <p:rCtr x="-52" y="-29329"/>
                                    </p:animMotion>
                                  </p:childTnLst>
                                </p:cTn>
                              </p:par>
                            </p:childTnLst>
                          </p:cTn>
                        </p:par>
                        <p:par>
                          <p:cTn id="52" fill="hold">
                            <p:stCondLst>
                              <p:cond delay="2000"/>
                            </p:stCondLst>
                            <p:childTnLst>
                              <p:par>
                                <p:cTn id="53" presetID="10" presetClass="entr" presetSubtype="0" fill="hold" grpId="7"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nextCondLst>
                <p:cond evt="onClick" delay="0">
                  <p:tgtEl>
                    <p:spTgt spid="17"/>
                  </p:tgtEl>
                </p:cond>
              </p:nextCondLst>
            </p:seq>
          </p:childTnLst>
        </p:cTn>
      </p:par>
    </p:tnLst>
    <p:bldLst>
      <p:bldP spid="11" grpId="0" animBg="1"/>
      <p:bldP spid="11" grpId="1" animBg="1"/>
      <p:bldP spid="11" grpId="2" animBg="1"/>
      <p:bldP spid="11" grpId="3" animBg="1"/>
      <p:bldP spid="11" grpId="4" animBg="1"/>
      <p:bldP spid="11" grpId="5" animBg="1"/>
      <p:bldP spid="11" grpId="6" animBg="1"/>
      <p:bldP spid="11" grpId="7"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B9EB-8AEF-4F0C-8B61-A54812B715D9}"/>
              </a:ext>
            </a:extLst>
          </p:cNvPr>
          <p:cNvSpPr>
            <a:spLocks noGrp="1"/>
          </p:cNvSpPr>
          <p:nvPr>
            <p:ph type="title"/>
          </p:nvPr>
        </p:nvSpPr>
        <p:spPr>
          <a:xfrm>
            <a:off x="130884" y="138773"/>
            <a:ext cx="11946815"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God took Mary’s body and soul to Heaven</a:t>
            </a:r>
          </a:p>
        </p:txBody>
      </p:sp>
      <p:pic>
        <p:nvPicPr>
          <p:cNvPr id="4" name="Picture">
            <a:extLst>
              <a:ext uri="{FF2B5EF4-FFF2-40B4-BE49-F238E27FC236}">
                <a16:creationId xmlns:a16="http://schemas.microsoft.com/office/drawing/2014/main" id="{A40C846C-922A-40AB-8CFA-D943B8116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0" y="3809013"/>
            <a:ext cx="1796811" cy="2687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entences">
            <a:extLst>
              <a:ext uri="{FF2B5EF4-FFF2-40B4-BE49-F238E27FC236}">
                <a16:creationId xmlns:a16="http://schemas.microsoft.com/office/drawing/2014/main" id="{B75D550C-CEC5-427B-A2B6-668E787392B4}"/>
              </a:ext>
            </a:extLst>
          </p:cNvPr>
          <p:cNvSpPr/>
          <p:nvPr/>
        </p:nvSpPr>
        <p:spPr>
          <a:xfrm>
            <a:off x="130884" y="1626107"/>
            <a:ext cx="11930231" cy="1938992"/>
          </a:xfrm>
          <a:prstGeom prst="rect">
            <a:avLst/>
          </a:prstGeom>
          <a:solidFill>
            <a:srgbClr val="84D1FF"/>
          </a:solidFill>
          <a:ln>
            <a:solidFill>
              <a:schemeClr val="bg1"/>
            </a:solidFill>
          </a:ln>
        </p:spPr>
        <p:txBody>
          <a:bodyPr wrap="square">
            <a:spAutoFit/>
          </a:bodyPr>
          <a:lstStyle/>
          <a:p>
            <a:pPr marL="342900" lvl="0" indent="-342900">
              <a:spcAft>
                <a:spcPts val="0"/>
              </a:spcAft>
              <a:buFont typeface="+mj-lt"/>
              <a:buAutoNum type="arabicParenR"/>
            </a:pPr>
            <a:r>
              <a:rPr lang="en-NZ" sz="2000" dirty="0">
                <a:latin typeface="Arial" panose="020B0604020202020204" pitchFamily="34" charset="0"/>
                <a:cs typeface="Arial" panose="020B0604020202020204" pitchFamily="34" charset="0"/>
              </a:rPr>
              <a:t>When people die their soul goes to be with God</a:t>
            </a:r>
          </a:p>
          <a:p>
            <a:pPr marL="342900" lvl="0" indent="-342900">
              <a:spcAft>
                <a:spcPts val="0"/>
              </a:spcAft>
              <a:buFont typeface="+mj-lt"/>
              <a:buAutoNum type="arabicParenR"/>
            </a:pPr>
            <a:r>
              <a:rPr lang="en-NZ" sz="2000" dirty="0">
                <a:latin typeface="Arial" panose="020B0604020202020204" pitchFamily="34" charset="0"/>
                <a:cs typeface="Arial" panose="020B0604020202020204" pitchFamily="34" charset="0"/>
              </a:rPr>
              <a:t>When Mary died God took her body and her soul</a:t>
            </a:r>
          </a:p>
          <a:p>
            <a:pPr marL="342900" lvl="0" indent="-342900">
              <a:spcAft>
                <a:spcPts val="0"/>
              </a:spcAft>
              <a:buFont typeface="+mj-lt"/>
              <a:buAutoNum type="arabicParenR"/>
            </a:pPr>
            <a:r>
              <a:rPr lang="en-NZ" sz="2000" dirty="0">
                <a:latin typeface="Arial" panose="020B0604020202020204" pitchFamily="34" charset="0"/>
                <a:cs typeface="Arial" panose="020B0604020202020204" pitchFamily="34" charset="0"/>
              </a:rPr>
              <a:t>God loved Mary very much because she had </a:t>
            </a:r>
          </a:p>
          <a:p>
            <a:pPr marL="342900" lvl="0" indent="-342900">
              <a:spcAft>
                <a:spcPts val="0"/>
              </a:spcAft>
              <a:buFont typeface="+mj-lt"/>
              <a:buAutoNum type="arabicParenR"/>
            </a:pPr>
            <a:r>
              <a:rPr lang="en-NZ" sz="2000" dirty="0">
                <a:latin typeface="Arial" panose="020B0604020202020204" pitchFamily="34" charset="0"/>
                <a:cs typeface="Arial" panose="020B0604020202020204" pitchFamily="34" charset="0"/>
              </a:rPr>
              <a:t>We call Mary’s body and soul being </a:t>
            </a:r>
          </a:p>
          <a:p>
            <a:pPr marL="342900" lvl="0" indent="-342900">
              <a:spcAft>
                <a:spcPts val="0"/>
              </a:spcAft>
              <a:buFont typeface="+mj-lt"/>
              <a:buAutoNum type="arabicParenR"/>
            </a:pPr>
            <a:r>
              <a:rPr lang="en-NZ" sz="2000" dirty="0">
                <a:latin typeface="Arial" panose="020B0604020202020204" pitchFamily="34" charset="0"/>
                <a:cs typeface="Arial" panose="020B0604020202020204" pitchFamily="34" charset="0"/>
              </a:rPr>
              <a:t>Mary’s Assumption reminds us that at the end of the world</a:t>
            </a:r>
          </a:p>
          <a:p>
            <a:pPr marL="342900" lvl="0" indent="-342900">
              <a:spcAft>
                <a:spcPts val="0"/>
              </a:spcAft>
              <a:buFont typeface="+mj-lt"/>
              <a:buAutoNum type="arabicParenR"/>
            </a:pPr>
            <a:endParaRPr lang="en-NZ" sz="2000" dirty="0">
              <a:effectLst/>
              <a:latin typeface="Arial" panose="020B0604020202020204" pitchFamily="34" charset="0"/>
              <a:cs typeface="Arial" panose="020B0604020202020204" pitchFamily="34" charset="0"/>
            </a:endParaRPr>
          </a:p>
        </p:txBody>
      </p:sp>
      <p:sp>
        <p:nvSpPr>
          <p:cNvPr id="8" name="Sentence: 5b">
            <a:extLst>
              <a:ext uri="{FF2B5EF4-FFF2-40B4-BE49-F238E27FC236}">
                <a16:creationId xmlns:a16="http://schemas.microsoft.com/office/drawing/2014/main" id="{B2A61933-A0A6-4F36-B0EE-33C0B67EA84E}"/>
              </a:ext>
            </a:extLst>
          </p:cNvPr>
          <p:cNvSpPr/>
          <p:nvPr/>
        </p:nvSpPr>
        <p:spPr>
          <a:xfrm>
            <a:off x="478645" y="3164989"/>
            <a:ext cx="3089307" cy="400110"/>
          </a:xfrm>
          <a:prstGeom prst="rect">
            <a:avLst/>
          </a:prstGeom>
        </p:spPr>
        <p:txBody>
          <a:bodyPr wrap="none">
            <a:spAutoFit/>
          </a:bodyPr>
          <a:lstStyle/>
          <a:p>
            <a:r>
              <a:rPr lang="en-NZ" sz="2000" dirty="0">
                <a:solidFill>
                  <a:prstClr val="black"/>
                </a:solidFill>
                <a:latin typeface="Arial" panose="020B0604020202020204" pitchFamily="34" charset="0"/>
                <a:cs typeface="Arial" panose="020B0604020202020204" pitchFamily="34" charset="0"/>
              </a:rPr>
              <a:t>to be in heaven with God.</a:t>
            </a:r>
            <a:endParaRPr lang="en-NZ" dirty="0"/>
          </a:p>
        </p:txBody>
      </p:sp>
      <p:sp>
        <p:nvSpPr>
          <p:cNvPr id="7" name="Sentence: 5a">
            <a:extLst>
              <a:ext uri="{FF2B5EF4-FFF2-40B4-BE49-F238E27FC236}">
                <a16:creationId xmlns:a16="http://schemas.microsoft.com/office/drawing/2014/main" id="{5815B980-64C9-494F-8B0E-4CC4715879D6}"/>
              </a:ext>
            </a:extLst>
          </p:cNvPr>
          <p:cNvSpPr/>
          <p:nvPr/>
        </p:nvSpPr>
        <p:spPr>
          <a:xfrm>
            <a:off x="7054531" y="2845798"/>
            <a:ext cx="4699076" cy="400110"/>
          </a:xfrm>
          <a:prstGeom prst="rect">
            <a:avLst/>
          </a:prstGeom>
          <a:solidFill>
            <a:srgbClr val="84D1FF">
              <a:alpha val="0"/>
            </a:srgbClr>
          </a:solidFill>
        </p:spPr>
        <p:txBody>
          <a:bodyPr wrap="square">
            <a:spAutoFit/>
          </a:bodyPr>
          <a:lstStyle/>
          <a:p>
            <a:pPr lvl="0"/>
            <a:r>
              <a:rPr lang="en-NZ" sz="2000" dirty="0">
                <a:solidFill>
                  <a:prstClr val="black"/>
                </a:solidFill>
                <a:latin typeface="Arial" panose="020B0604020202020204" pitchFamily="34" charset="0"/>
                <a:cs typeface="Arial" panose="020B0604020202020204" pitchFamily="34" charset="0"/>
              </a:rPr>
              <a:t>our bodies will be raised up like Mary’s</a:t>
            </a:r>
          </a:p>
        </p:txBody>
      </p:sp>
      <p:sp>
        <p:nvSpPr>
          <p:cNvPr id="10" name="Sentence: 4">
            <a:extLst>
              <a:ext uri="{FF2B5EF4-FFF2-40B4-BE49-F238E27FC236}">
                <a16:creationId xmlns:a16="http://schemas.microsoft.com/office/drawing/2014/main" id="{4990F7AB-BEF5-4671-AFA3-7EE08FAC620B}"/>
              </a:ext>
            </a:extLst>
          </p:cNvPr>
          <p:cNvSpPr/>
          <p:nvPr/>
        </p:nvSpPr>
        <p:spPr>
          <a:xfrm>
            <a:off x="4519568" y="2546159"/>
            <a:ext cx="4651081" cy="400110"/>
          </a:xfrm>
          <a:prstGeom prst="rect">
            <a:avLst/>
          </a:prstGeom>
          <a:solidFill>
            <a:srgbClr val="84D1FF">
              <a:alpha val="0"/>
            </a:srgbClr>
          </a:solidFill>
        </p:spPr>
        <p:txBody>
          <a:bodyPr wrap="none">
            <a:spAutoFit/>
          </a:bodyPr>
          <a:lstStyle/>
          <a:p>
            <a:pPr lvl="0"/>
            <a:r>
              <a:rPr lang="en-NZ" sz="2000" dirty="0">
                <a:solidFill>
                  <a:prstClr val="black"/>
                </a:solidFill>
                <a:latin typeface="Arial" panose="020B0604020202020204" pitchFamily="34" charset="0"/>
                <a:cs typeface="Arial" panose="020B0604020202020204" pitchFamily="34" charset="0"/>
              </a:rPr>
              <a:t>taken up to heaven Mary’s Assumption.</a:t>
            </a:r>
          </a:p>
        </p:txBody>
      </p:sp>
      <p:sp>
        <p:nvSpPr>
          <p:cNvPr id="6" name="Sentence: 3">
            <a:extLst>
              <a:ext uri="{FF2B5EF4-FFF2-40B4-BE49-F238E27FC236}">
                <a16:creationId xmlns:a16="http://schemas.microsoft.com/office/drawing/2014/main" id="{A92FB25A-4CF9-4573-A2D9-2F23E07756CD}"/>
              </a:ext>
            </a:extLst>
          </p:cNvPr>
          <p:cNvSpPr/>
          <p:nvPr/>
        </p:nvSpPr>
        <p:spPr>
          <a:xfrm>
            <a:off x="5617394" y="2236477"/>
            <a:ext cx="5489195" cy="400110"/>
          </a:xfrm>
          <a:prstGeom prst="rect">
            <a:avLst/>
          </a:prstGeom>
          <a:solidFill>
            <a:srgbClr val="84D1FF">
              <a:alpha val="0"/>
            </a:srgbClr>
          </a:solidFill>
        </p:spPr>
        <p:txBody>
          <a:bodyPr wrap="none">
            <a:spAutoFit/>
          </a:bodyPr>
          <a:lstStyle/>
          <a:p>
            <a:r>
              <a:rPr lang="en-NZ" sz="2000" dirty="0">
                <a:latin typeface="Arial" panose="020B0604020202020204" pitchFamily="34" charset="0"/>
                <a:cs typeface="Arial" panose="020B0604020202020204" pitchFamily="34" charset="0"/>
              </a:rPr>
              <a:t>loved and cared for God’s son, Jesus on earth.</a:t>
            </a:r>
          </a:p>
        </p:txBody>
      </p:sp>
      <p:sp>
        <p:nvSpPr>
          <p:cNvPr id="9" name="Sentence: 2">
            <a:extLst>
              <a:ext uri="{FF2B5EF4-FFF2-40B4-BE49-F238E27FC236}">
                <a16:creationId xmlns:a16="http://schemas.microsoft.com/office/drawing/2014/main" id="{1A6008EA-69D5-4768-80C3-D832181C0F2E}"/>
              </a:ext>
            </a:extLst>
          </p:cNvPr>
          <p:cNvSpPr/>
          <p:nvPr/>
        </p:nvSpPr>
        <p:spPr>
          <a:xfrm>
            <a:off x="6017843" y="1927330"/>
            <a:ext cx="6096000" cy="400110"/>
          </a:xfrm>
          <a:prstGeom prst="rect">
            <a:avLst/>
          </a:prstGeom>
          <a:solidFill>
            <a:srgbClr val="84D1FF">
              <a:alpha val="0"/>
            </a:srgbClr>
          </a:solidFill>
        </p:spPr>
        <p:txBody>
          <a:bodyPr>
            <a:spAutoFit/>
          </a:bodyPr>
          <a:lstStyle/>
          <a:p>
            <a:pPr lvl="0"/>
            <a:r>
              <a:rPr lang="en-NZ" sz="2000" dirty="0">
                <a:solidFill>
                  <a:prstClr val="black"/>
                </a:solidFill>
                <a:latin typeface="Arial" panose="020B0604020202020204" pitchFamily="34" charset="0"/>
                <a:cs typeface="Arial" panose="020B0604020202020204" pitchFamily="34" charset="0"/>
              </a:rPr>
              <a:t>to heaven because she had loved God very much.</a:t>
            </a:r>
          </a:p>
        </p:txBody>
      </p:sp>
      <p:sp>
        <p:nvSpPr>
          <p:cNvPr id="11" name="Sentence: 1">
            <a:extLst>
              <a:ext uri="{FF2B5EF4-FFF2-40B4-BE49-F238E27FC236}">
                <a16:creationId xmlns:a16="http://schemas.microsoft.com/office/drawing/2014/main" id="{7EA0BEEA-A9BE-4451-81FB-45EF07E7AC01}"/>
              </a:ext>
            </a:extLst>
          </p:cNvPr>
          <p:cNvSpPr/>
          <p:nvPr/>
        </p:nvSpPr>
        <p:spPr>
          <a:xfrm>
            <a:off x="5876862" y="1627156"/>
            <a:ext cx="4270721" cy="400110"/>
          </a:xfrm>
          <a:prstGeom prst="rect">
            <a:avLst/>
          </a:prstGeom>
          <a:solidFill>
            <a:srgbClr val="84D1FF">
              <a:alpha val="0"/>
            </a:srgbClr>
          </a:solidFill>
        </p:spPr>
        <p:txBody>
          <a:bodyPr wrap="none">
            <a:spAutoFit/>
          </a:bodyPr>
          <a:lstStyle/>
          <a:p>
            <a:pPr lvl="0"/>
            <a:r>
              <a:rPr lang="en-NZ" sz="2000" dirty="0">
                <a:solidFill>
                  <a:prstClr val="black"/>
                </a:solidFill>
                <a:latin typeface="Arial" panose="020B0604020202020204" pitchFamily="34" charset="0"/>
                <a:cs typeface="Arial" panose="020B0604020202020204" pitchFamily="34" charset="0"/>
              </a:rPr>
              <a:t>and their body is buried in the earth.</a:t>
            </a:r>
          </a:p>
        </p:txBody>
      </p:sp>
      <p:sp>
        <p:nvSpPr>
          <p:cNvPr id="5" name="List">
            <a:extLst>
              <a:ext uri="{FF2B5EF4-FFF2-40B4-BE49-F238E27FC236}">
                <a16:creationId xmlns:a16="http://schemas.microsoft.com/office/drawing/2014/main" id="{8B58E0AE-C12E-48F2-8351-1780DB529D50}"/>
              </a:ext>
            </a:extLst>
          </p:cNvPr>
          <p:cNvSpPr/>
          <p:nvPr/>
        </p:nvSpPr>
        <p:spPr>
          <a:xfrm>
            <a:off x="301213" y="4337206"/>
            <a:ext cx="7831567" cy="1631216"/>
          </a:xfrm>
          <a:prstGeom prst="rect">
            <a:avLst/>
          </a:prstGeom>
          <a:solidFill>
            <a:srgbClr val="84D1FF"/>
          </a:solidFill>
          <a:ln>
            <a:solidFill>
              <a:schemeClr val="bg1"/>
            </a:solidFill>
          </a:ln>
        </p:spPr>
        <p:txBody>
          <a:bodyPr wrap="square">
            <a:spAutoFit/>
          </a:bodyPr>
          <a:lstStyle/>
          <a:p>
            <a:pPr marL="342900" lvl="0" indent="-342900">
              <a:spcAft>
                <a:spcPts val="0"/>
              </a:spcAft>
              <a:buFont typeface="+mj-lt"/>
              <a:buAutoNum type="alphaUcParenR"/>
            </a:pPr>
            <a:r>
              <a:rPr lang="en-NZ" sz="2000" dirty="0">
                <a:latin typeface="Arial" panose="020B0604020202020204" pitchFamily="34" charset="0"/>
                <a:cs typeface="Arial" panose="020B0604020202020204" pitchFamily="34" charset="0"/>
              </a:rPr>
              <a:t>loved and cared for God’s son, Jesus on earth.</a:t>
            </a:r>
          </a:p>
          <a:p>
            <a:pPr marL="342900" lvl="0" indent="-342900">
              <a:spcAft>
                <a:spcPts val="0"/>
              </a:spcAft>
              <a:buFont typeface="+mj-lt"/>
              <a:buAutoNum type="alphaUcParenR"/>
            </a:pPr>
            <a:r>
              <a:rPr lang="en-NZ" sz="2000" dirty="0">
                <a:latin typeface="Arial" panose="020B0604020202020204" pitchFamily="34" charset="0"/>
                <a:cs typeface="Arial" panose="020B0604020202020204" pitchFamily="34" charset="0"/>
              </a:rPr>
              <a:t>our bodies will be raised up like Mary’s to be in heaven with God.</a:t>
            </a:r>
          </a:p>
          <a:p>
            <a:pPr marL="342900" lvl="0" indent="-342900">
              <a:spcAft>
                <a:spcPts val="0"/>
              </a:spcAft>
              <a:buFont typeface="+mj-lt"/>
              <a:buAutoNum type="alphaUcParenR"/>
            </a:pPr>
            <a:r>
              <a:rPr lang="en-NZ" sz="2000" dirty="0">
                <a:latin typeface="Arial" panose="020B0604020202020204" pitchFamily="34" charset="0"/>
                <a:cs typeface="Arial" panose="020B0604020202020204" pitchFamily="34" charset="0"/>
              </a:rPr>
              <a:t>to heaven because she had loved God very much.</a:t>
            </a:r>
          </a:p>
          <a:p>
            <a:pPr marL="342900" lvl="0" indent="-342900">
              <a:spcAft>
                <a:spcPts val="0"/>
              </a:spcAft>
              <a:buFont typeface="+mj-lt"/>
              <a:buAutoNum type="alphaUcParenR"/>
            </a:pPr>
            <a:r>
              <a:rPr lang="en-NZ" sz="2000" dirty="0">
                <a:latin typeface="Arial" panose="020B0604020202020204" pitchFamily="34" charset="0"/>
                <a:cs typeface="Arial" panose="020B0604020202020204" pitchFamily="34" charset="0"/>
              </a:rPr>
              <a:t>taken up to heaven Mary’s Assumption.</a:t>
            </a:r>
          </a:p>
          <a:p>
            <a:pPr marL="342900" lvl="0" indent="-342900">
              <a:spcAft>
                <a:spcPts val="0"/>
              </a:spcAft>
              <a:buFont typeface="+mj-lt"/>
              <a:buAutoNum type="alphaUcParenR"/>
            </a:pPr>
            <a:r>
              <a:rPr lang="en-NZ" sz="2000" dirty="0">
                <a:latin typeface="Arial" panose="020B0604020202020204" pitchFamily="34" charset="0"/>
                <a:cs typeface="Arial" panose="020B0604020202020204" pitchFamily="34" charset="0"/>
              </a:rPr>
              <a:t>and their body is buried in the earth.</a:t>
            </a:r>
            <a:endParaRPr lang="en-NZ" sz="2000" dirty="0">
              <a:effectLst/>
              <a:latin typeface="Arial" panose="020B0604020202020204" pitchFamily="34" charset="0"/>
              <a:cs typeface="Arial" panose="020B0604020202020204" pitchFamily="34" charset="0"/>
            </a:endParaRPr>
          </a:p>
        </p:txBody>
      </p:sp>
      <p:sp>
        <p:nvSpPr>
          <p:cNvPr id="12" name="Trigger: A">
            <a:extLst>
              <a:ext uri="{FF2B5EF4-FFF2-40B4-BE49-F238E27FC236}">
                <a16:creationId xmlns:a16="http://schemas.microsoft.com/office/drawing/2014/main" id="{349C063E-2947-4C2D-8C94-B42B04C2089E}"/>
              </a:ext>
            </a:extLst>
          </p:cNvPr>
          <p:cNvSpPr/>
          <p:nvPr/>
        </p:nvSpPr>
        <p:spPr>
          <a:xfrm>
            <a:off x="301213" y="4337207"/>
            <a:ext cx="7831567" cy="34236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rigger: B">
            <a:extLst>
              <a:ext uri="{FF2B5EF4-FFF2-40B4-BE49-F238E27FC236}">
                <a16:creationId xmlns:a16="http://schemas.microsoft.com/office/drawing/2014/main" id="{BF18E524-C829-4E8C-BEB4-10F28B8DAFFE}"/>
              </a:ext>
            </a:extLst>
          </p:cNvPr>
          <p:cNvSpPr/>
          <p:nvPr/>
        </p:nvSpPr>
        <p:spPr>
          <a:xfrm>
            <a:off x="301213" y="4679576"/>
            <a:ext cx="7831567" cy="34236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rigger: C">
            <a:extLst>
              <a:ext uri="{FF2B5EF4-FFF2-40B4-BE49-F238E27FC236}">
                <a16:creationId xmlns:a16="http://schemas.microsoft.com/office/drawing/2014/main" id="{A2C55B1C-52E2-47D4-9854-C3A5822D103D}"/>
              </a:ext>
            </a:extLst>
          </p:cNvPr>
          <p:cNvSpPr/>
          <p:nvPr/>
        </p:nvSpPr>
        <p:spPr>
          <a:xfrm>
            <a:off x="301213" y="4981629"/>
            <a:ext cx="7831567" cy="34236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Trigger: D">
            <a:extLst>
              <a:ext uri="{FF2B5EF4-FFF2-40B4-BE49-F238E27FC236}">
                <a16:creationId xmlns:a16="http://schemas.microsoft.com/office/drawing/2014/main" id="{703ED166-8A2B-479C-991A-D0828959F94C}"/>
              </a:ext>
            </a:extLst>
          </p:cNvPr>
          <p:cNvSpPr/>
          <p:nvPr/>
        </p:nvSpPr>
        <p:spPr>
          <a:xfrm>
            <a:off x="301212" y="5283682"/>
            <a:ext cx="7831567" cy="34236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rigger: E">
            <a:extLst>
              <a:ext uri="{FF2B5EF4-FFF2-40B4-BE49-F238E27FC236}">
                <a16:creationId xmlns:a16="http://schemas.microsoft.com/office/drawing/2014/main" id="{DED3F2C0-A01C-48CC-91E3-3D1E359E7754}"/>
              </a:ext>
            </a:extLst>
          </p:cNvPr>
          <p:cNvSpPr/>
          <p:nvPr/>
        </p:nvSpPr>
        <p:spPr>
          <a:xfrm>
            <a:off x="301211" y="5622449"/>
            <a:ext cx="7831567" cy="34236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PageNumber">
            <a:extLst>
              <a:ext uri="{FF2B5EF4-FFF2-40B4-BE49-F238E27FC236}">
                <a16:creationId xmlns:a16="http://schemas.microsoft.com/office/drawing/2014/main" id="{8F2467EA-EFE2-4E90-AC82-AA206BE3D12C}"/>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18" name="Action Button: Forward">
            <a:hlinkClick r:id="" action="ppaction://hlinkshowjump?jump=nextslide" highlightClick="1"/>
            <a:extLst>
              <a:ext uri="{FF2B5EF4-FFF2-40B4-BE49-F238E27FC236}">
                <a16:creationId xmlns:a16="http://schemas.microsoft.com/office/drawing/2014/main" id="{CB4DEDFC-DAB9-4991-9579-82B0A46BD309}"/>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a:extLst>
              <a:ext uri="{FF2B5EF4-FFF2-40B4-BE49-F238E27FC236}">
                <a16:creationId xmlns:a16="http://schemas.microsoft.com/office/drawing/2014/main" id="{320CEF6D-5DB5-4D68-8456-82AC7CED4A0B}"/>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a:extLst>
              <a:ext uri="{FF2B5EF4-FFF2-40B4-BE49-F238E27FC236}">
                <a16:creationId xmlns:a16="http://schemas.microsoft.com/office/drawing/2014/main" id="{B9E65459-C852-4580-AAC0-458CF91376D3}"/>
              </a:ext>
            </a:extLst>
          </p:cNvPr>
          <p:cNvSpPr txBox="1"/>
          <p:nvPr/>
        </p:nvSpPr>
        <p:spPr>
          <a:xfrm>
            <a:off x="2708173" y="6565322"/>
            <a:ext cx="6792244"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an item on the list or the end of a sentence to correctly position second half of the sentence.</a:t>
            </a:r>
          </a:p>
        </p:txBody>
      </p:sp>
    </p:spTree>
    <p:extLst>
      <p:ext uri="{BB962C8B-B14F-4D97-AF65-F5344CB8AC3E}">
        <p14:creationId xmlns:p14="http://schemas.microsoft.com/office/powerpoint/2010/main" val="1469671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5">
                                            <p:txEl>
                                              <p:pRg st="4" end="4"/>
                                            </p:txEl>
                                          </p:spTgt>
                                        </p:tgtEl>
                                      </p:cBhvr>
                                    </p:animEffect>
                                    <p:anim calcmode="lin" valueType="num">
                                      <p:cBhvr>
                                        <p:cTn id="12"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13" dur="1000"/>
                                        <p:tgtEl>
                                          <p:spTgt spid="5">
                                            <p:txEl>
                                              <p:pRg st="4" end="4"/>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5">
                                            <p:txEl>
                                              <p:pRg st="4" end="4"/>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1000"/>
                                        <p:tgtEl>
                                          <p:spTgt spid="11">
                                            <p:txEl>
                                              <p:pRg st="0" end="0"/>
                                            </p:txEl>
                                          </p:spTgt>
                                        </p:tgtEl>
                                      </p:cBhvr>
                                    </p:animEffect>
                                    <p:anim calcmode="lin" valueType="num">
                                      <p:cBhvr>
                                        <p:cTn id="2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5">
                                            <p:txEl>
                                              <p:pRg st="4" end="4"/>
                                            </p:txEl>
                                          </p:spTgt>
                                        </p:tgtEl>
                                      </p:cBhvr>
                                    </p:animEffect>
                                    <p:anim calcmode="lin" valueType="num">
                                      <p:cBhvr>
                                        <p:cTn id="25"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p:tgtEl>
                                          <p:spTgt spid="5">
                                            <p:txEl>
                                              <p:pRg st="4" end="4"/>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5">
                                            <p:txEl>
                                              <p:pRg st="4" end="4"/>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1000"/>
                                        <p:tgtEl>
                                          <p:spTgt spid="9">
                                            <p:txEl>
                                              <p:pRg st="0" end="0"/>
                                            </p:txEl>
                                          </p:spTgt>
                                        </p:tgtEl>
                                      </p:cBhvr>
                                    </p:animEffect>
                                    <p:anim calcmode="lin" valueType="num">
                                      <p:cBhvr>
                                        <p:cTn id="3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5">
                                            <p:txEl>
                                              <p:pRg st="2" end="2"/>
                                            </p:txEl>
                                          </p:spTgt>
                                        </p:tgtEl>
                                      </p:cBhvr>
                                    </p:animEffect>
                                    <p:anim calcmode="lin" valueType="num">
                                      <p:cBhvr>
                                        <p:cTn id="38"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39" dur="1000"/>
                                        <p:tgtEl>
                                          <p:spTgt spid="5">
                                            <p:txEl>
                                              <p:pRg st="2" end="2"/>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5">
                                            <p:txEl>
                                              <p:pRg st="2" end="2"/>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fade">
                                      <p:cBhvr>
                                        <p:cTn id="46" dur="1000"/>
                                        <p:tgtEl>
                                          <p:spTgt spid="9">
                                            <p:txEl>
                                              <p:pRg st="0" end="0"/>
                                            </p:txEl>
                                          </p:spTgt>
                                        </p:tgtEl>
                                      </p:cBhvr>
                                    </p:animEffect>
                                    <p:anim calcmode="lin" valueType="num">
                                      <p:cBhvr>
                                        <p:cTn id="4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5">
                                            <p:txEl>
                                              <p:pRg st="2" end="2"/>
                                            </p:txEl>
                                          </p:spTgt>
                                        </p:tgtEl>
                                      </p:cBhvr>
                                    </p:animEffect>
                                    <p:anim calcmode="lin" valueType="num">
                                      <p:cBhvr>
                                        <p:cTn id="51"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52" dur="1000"/>
                                        <p:tgtEl>
                                          <p:spTgt spid="5">
                                            <p:txEl>
                                              <p:pRg st="2" end="2"/>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5">
                                            <p:txEl>
                                              <p:pRg st="2" end="2"/>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fade">
                                      <p:cBhvr>
                                        <p:cTn id="59" dur="1000"/>
                                        <p:tgtEl>
                                          <p:spTgt spid="6">
                                            <p:txEl>
                                              <p:pRg st="0" end="0"/>
                                            </p:txEl>
                                          </p:spTgt>
                                        </p:tgtEl>
                                      </p:cBhvr>
                                    </p:animEffect>
                                    <p:anim calcmode="lin" valueType="num">
                                      <p:cBhvr>
                                        <p:cTn id="6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5">
                                            <p:txEl>
                                              <p:pRg st="0" end="0"/>
                                            </p:txEl>
                                          </p:spTgt>
                                        </p:tgtEl>
                                      </p:cBhvr>
                                    </p:animEffect>
                                    <p:anim calcmode="lin" valueType="num">
                                      <p:cBhvr>
                                        <p:cTn id="64"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65" dur="1000"/>
                                        <p:tgtEl>
                                          <p:spTgt spid="5">
                                            <p:txEl>
                                              <p:pRg st="0" end="0"/>
                                            </p:txEl>
                                          </p:spTgt>
                                        </p:tgtEl>
                                        <p:attrNameLst>
                                          <p:attrName>ppt_y</p:attrName>
                                        </p:attrNameLst>
                                      </p:cBhvr>
                                      <p:tavLst>
                                        <p:tav tm="0">
                                          <p:val>
                                            <p:strVal val="ppt_y"/>
                                          </p:val>
                                        </p:tav>
                                        <p:tav tm="100000">
                                          <p:val>
                                            <p:strVal val="ppt_y-.1"/>
                                          </p:val>
                                        </p:tav>
                                      </p:tavLst>
                                    </p:anim>
                                    <p:set>
                                      <p:cBhvr>
                                        <p:cTn id="66" dur="1" fill="hold">
                                          <p:stCondLst>
                                            <p:cond delay="999"/>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6">
                                            <p:txEl>
                                              <p:pRg st="0" end="0"/>
                                            </p:txEl>
                                          </p:spTgt>
                                        </p:tgtEl>
                                        <p:attrNameLst>
                                          <p:attrName>style.visibility</p:attrName>
                                        </p:attrNameLst>
                                      </p:cBhvr>
                                      <p:to>
                                        <p:strVal val="visible"/>
                                      </p:to>
                                    </p:set>
                                    <p:animEffect transition="in" filter="fade">
                                      <p:cBhvr>
                                        <p:cTn id="72" dur="1000"/>
                                        <p:tgtEl>
                                          <p:spTgt spid="6">
                                            <p:txEl>
                                              <p:pRg st="0" end="0"/>
                                            </p:txEl>
                                          </p:spTgt>
                                        </p:tgtEl>
                                      </p:cBhvr>
                                    </p:animEffect>
                                    <p:anim calcmode="lin" valueType="num">
                                      <p:cBhvr>
                                        <p:cTn id="7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75" presetID="47" presetClass="exit" presetSubtype="0" fill="hold" nodeType="withEffect">
                                  <p:stCondLst>
                                    <p:cond delay="0"/>
                                  </p:stCondLst>
                                  <p:childTnLst>
                                    <p:animEffect transition="out" filter="fade">
                                      <p:cBhvr>
                                        <p:cTn id="76" dur="1000"/>
                                        <p:tgtEl>
                                          <p:spTgt spid="5">
                                            <p:txEl>
                                              <p:pRg st="0" end="0"/>
                                            </p:txEl>
                                          </p:spTgt>
                                        </p:tgtEl>
                                      </p:cBhvr>
                                    </p:animEffect>
                                    <p:anim calcmode="lin" valueType="num">
                                      <p:cBhvr>
                                        <p:cTn id="77"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78" dur="1000"/>
                                        <p:tgtEl>
                                          <p:spTgt spid="5">
                                            <p:txEl>
                                              <p:pRg st="0" end="0"/>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0">
                                            <p:txEl>
                                              <p:pRg st="0" end="0"/>
                                            </p:txEl>
                                          </p:spTgt>
                                        </p:tgtEl>
                                        <p:attrNameLst>
                                          <p:attrName>style.visibility</p:attrName>
                                        </p:attrNameLst>
                                      </p:cBhvr>
                                      <p:to>
                                        <p:strVal val="visible"/>
                                      </p:to>
                                    </p:set>
                                    <p:animEffect transition="in" filter="fade">
                                      <p:cBhvr>
                                        <p:cTn id="85" dur="1000"/>
                                        <p:tgtEl>
                                          <p:spTgt spid="10">
                                            <p:txEl>
                                              <p:pRg st="0" end="0"/>
                                            </p:txEl>
                                          </p:spTgt>
                                        </p:tgtEl>
                                      </p:cBhvr>
                                    </p:animEffect>
                                    <p:anim calcmode="lin" valueType="num">
                                      <p:cBhvr>
                                        <p:cTn id="8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88" presetID="47" presetClass="exit" presetSubtype="0" fill="hold" nodeType="withEffect">
                                  <p:stCondLst>
                                    <p:cond delay="0"/>
                                  </p:stCondLst>
                                  <p:childTnLst>
                                    <p:animEffect transition="out" filter="fade">
                                      <p:cBhvr>
                                        <p:cTn id="89" dur="1000"/>
                                        <p:tgtEl>
                                          <p:spTgt spid="5">
                                            <p:txEl>
                                              <p:pRg st="3" end="3"/>
                                            </p:txEl>
                                          </p:spTgt>
                                        </p:tgtEl>
                                      </p:cBhvr>
                                    </p:animEffect>
                                    <p:anim calcmode="lin" valueType="num">
                                      <p:cBhvr>
                                        <p:cTn id="90"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91" dur="1000"/>
                                        <p:tgtEl>
                                          <p:spTgt spid="5">
                                            <p:txEl>
                                              <p:pRg st="3" end="3"/>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5">
                                            <p:txEl>
                                              <p:pRg st="3" end="3"/>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3" restart="whenNotActive" fill="hold" evtFilter="cancelBubble" nodeType="interactiveSeq">
                <p:stCondLst>
                  <p:cond evt="onClick" delay="0">
                    <p:tgtEl>
                      <p:spTgt spid="15"/>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0">
                                            <p:txEl>
                                              <p:pRg st="0" end="0"/>
                                            </p:txEl>
                                          </p:spTgt>
                                        </p:tgtEl>
                                        <p:attrNameLst>
                                          <p:attrName>style.visibility</p:attrName>
                                        </p:attrNameLst>
                                      </p:cBhvr>
                                      <p:to>
                                        <p:strVal val="visible"/>
                                      </p:to>
                                    </p:set>
                                    <p:animEffect transition="in" filter="fade">
                                      <p:cBhvr>
                                        <p:cTn id="98" dur="1000"/>
                                        <p:tgtEl>
                                          <p:spTgt spid="10">
                                            <p:txEl>
                                              <p:pRg st="0" end="0"/>
                                            </p:txEl>
                                          </p:spTgt>
                                        </p:tgtEl>
                                      </p:cBhvr>
                                    </p:animEffect>
                                    <p:anim calcmode="lin" valueType="num">
                                      <p:cBhvr>
                                        <p:cTn id="9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1" presetID="47" presetClass="exit" presetSubtype="0" fill="hold" nodeType="withEffect">
                                  <p:stCondLst>
                                    <p:cond delay="0"/>
                                  </p:stCondLst>
                                  <p:childTnLst>
                                    <p:animEffect transition="out" filter="fade">
                                      <p:cBhvr>
                                        <p:cTn id="102" dur="1000"/>
                                        <p:tgtEl>
                                          <p:spTgt spid="5">
                                            <p:txEl>
                                              <p:pRg st="3" end="3"/>
                                            </p:txEl>
                                          </p:spTgt>
                                        </p:tgtEl>
                                      </p:cBhvr>
                                    </p:animEffect>
                                    <p:anim calcmode="lin" valueType="num">
                                      <p:cBhvr>
                                        <p:cTn id="103"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104" dur="1000"/>
                                        <p:tgtEl>
                                          <p:spTgt spid="5">
                                            <p:txEl>
                                              <p:pRg st="3" end="3"/>
                                            </p:txEl>
                                          </p:spTgt>
                                        </p:tgtEl>
                                        <p:attrNameLst>
                                          <p:attrName>ppt_y</p:attrName>
                                        </p:attrNameLst>
                                      </p:cBhvr>
                                      <p:tavLst>
                                        <p:tav tm="0">
                                          <p:val>
                                            <p:strVal val="ppt_y"/>
                                          </p:val>
                                        </p:tav>
                                        <p:tav tm="100000">
                                          <p:val>
                                            <p:strVal val="ppt_y-.1"/>
                                          </p:val>
                                        </p:tav>
                                      </p:tavLst>
                                    </p:anim>
                                    <p:set>
                                      <p:cBhvr>
                                        <p:cTn id="105" dur="1" fill="hold">
                                          <p:stCondLst>
                                            <p:cond delay="999"/>
                                          </p:stCondLst>
                                        </p:cTn>
                                        <p:tgtEl>
                                          <p:spTgt spid="5">
                                            <p:txEl>
                                              <p:pRg st="3" end="3"/>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6" restart="whenNotActive" fill="hold" evtFilter="cancelBubble" nodeType="interactiveSeq">
                <p:stCondLst>
                  <p:cond evt="onClick" delay="0">
                    <p:tgtEl>
                      <p:spTgt spid="7"/>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7">
                                            <p:txEl>
                                              <p:pRg st="0" end="0"/>
                                            </p:txEl>
                                          </p:spTgt>
                                        </p:tgtEl>
                                        <p:attrNameLst>
                                          <p:attrName>style.visibility</p:attrName>
                                        </p:attrNameLst>
                                      </p:cBhvr>
                                      <p:to>
                                        <p:strVal val="visible"/>
                                      </p:to>
                                    </p:set>
                                    <p:animEffect transition="in" filter="fade">
                                      <p:cBhvr>
                                        <p:cTn id="111" dur="1000"/>
                                        <p:tgtEl>
                                          <p:spTgt spid="7">
                                            <p:txEl>
                                              <p:pRg st="0" end="0"/>
                                            </p:txEl>
                                          </p:spTgt>
                                        </p:tgtEl>
                                      </p:cBhvr>
                                    </p:animEffect>
                                    <p:anim calcmode="lin" valueType="num">
                                      <p:cBhvr>
                                        <p:cTn id="1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8">
                                            <p:txEl>
                                              <p:pRg st="0" end="0"/>
                                            </p:txEl>
                                          </p:spTgt>
                                        </p:tgtEl>
                                        <p:attrNameLst>
                                          <p:attrName>style.visibility</p:attrName>
                                        </p:attrNameLst>
                                      </p:cBhvr>
                                      <p:to>
                                        <p:strVal val="visible"/>
                                      </p:to>
                                    </p:set>
                                    <p:animEffect transition="in" filter="fade">
                                      <p:cBhvr>
                                        <p:cTn id="116" dur="1000"/>
                                        <p:tgtEl>
                                          <p:spTgt spid="8">
                                            <p:txEl>
                                              <p:pRg st="0" end="0"/>
                                            </p:txEl>
                                          </p:spTgt>
                                        </p:tgtEl>
                                      </p:cBhvr>
                                    </p:animEffect>
                                    <p:anim calcmode="lin" valueType="num">
                                      <p:cBhvr>
                                        <p:cTn id="1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1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19" presetID="47" presetClass="exit" presetSubtype="0" fill="hold" nodeType="withEffect">
                                  <p:stCondLst>
                                    <p:cond delay="0"/>
                                  </p:stCondLst>
                                  <p:childTnLst>
                                    <p:animEffect transition="out" filter="fade">
                                      <p:cBhvr>
                                        <p:cTn id="120" dur="1000"/>
                                        <p:tgtEl>
                                          <p:spTgt spid="5">
                                            <p:txEl>
                                              <p:pRg st="1" end="1"/>
                                            </p:txEl>
                                          </p:spTgt>
                                        </p:tgtEl>
                                      </p:cBhvr>
                                    </p:animEffect>
                                    <p:anim calcmode="lin" valueType="num">
                                      <p:cBhvr>
                                        <p:cTn id="121"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122" dur="1000"/>
                                        <p:tgtEl>
                                          <p:spTgt spid="5">
                                            <p:txEl>
                                              <p:pRg st="1" end="1"/>
                                            </p:txEl>
                                          </p:spTgt>
                                        </p:tgtEl>
                                        <p:attrNameLst>
                                          <p:attrName>ppt_y</p:attrName>
                                        </p:attrNameLst>
                                      </p:cBhvr>
                                      <p:tavLst>
                                        <p:tav tm="0">
                                          <p:val>
                                            <p:strVal val="ppt_y"/>
                                          </p:val>
                                        </p:tav>
                                        <p:tav tm="100000">
                                          <p:val>
                                            <p:strVal val="ppt_y-.1"/>
                                          </p:val>
                                        </p:tav>
                                      </p:tavLst>
                                    </p:anim>
                                    <p:set>
                                      <p:cBhvr>
                                        <p:cTn id="123" dur="1" fill="hold">
                                          <p:stCondLst>
                                            <p:cond delay="999"/>
                                          </p:stCondLst>
                                        </p:cTn>
                                        <p:tgtEl>
                                          <p:spTgt spid="5">
                                            <p:txEl>
                                              <p:pRg st="1" end="1"/>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4" restart="whenNotActive" fill="hold" evtFilter="cancelBubble" nodeType="interactiveSeq">
                <p:stCondLst>
                  <p:cond evt="onClick" delay="0">
                    <p:tgtEl>
                      <p:spTgt spid="13"/>
                    </p:tgtEl>
                  </p:cond>
                </p:stCondLst>
                <p:endSync evt="end" delay="0">
                  <p:rtn val="all"/>
                </p:endSync>
                <p:childTnLst>
                  <p:par>
                    <p:cTn id="125" fill="hold">
                      <p:stCondLst>
                        <p:cond delay="0"/>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7">
                                            <p:txEl>
                                              <p:pRg st="0" end="0"/>
                                            </p:txEl>
                                          </p:spTgt>
                                        </p:tgtEl>
                                        <p:attrNameLst>
                                          <p:attrName>style.visibility</p:attrName>
                                        </p:attrNameLst>
                                      </p:cBhvr>
                                      <p:to>
                                        <p:strVal val="visible"/>
                                      </p:to>
                                    </p:set>
                                    <p:animEffect transition="in" filter="fade">
                                      <p:cBhvr>
                                        <p:cTn id="129" dur="1000"/>
                                        <p:tgtEl>
                                          <p:spTgt spid="7">
                                            <p:txEl>
                                              <p:pRg st="0" end="0"/>
                                            </p:txEl>
                                          </p:spTgt>
                                        </p:tgtEl>
                                      </p:cBhvr>
                                    </p:animEffect>
                                    <p:anim calcmode="lin" valueType="num">
                                      <p:cBhvr>
                                        <p:cTn id="1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8">
                                            <p:txEl>
                                              <p:pRg st="0" end="0"/>
                                            </p:txEl>
                                          </p:spTgt>
                                        </p:tgtEl>
                                        <p:attrNameLst>
                                          <p:attrName>style.visibility</p:attrName>
                                        </p:attrNameLst>
                                      </p:cBhvr>
                                      <p:to>
                                        <p:strVal val="visible"/>
                                      </p:to>
                                    </p:set>
                                    <p:animEffect transition="in" filter="fade">
                                      <p:cBhvr>
                                        <p:cTn id="134" dur="1000"/>
                                        <p:tgtEl>
                                          <p:spTgt spid="8">
                                            <p:txEl>
                                              <p:pRg st="0" end="0"/>
                                            </p:txEl>
                                          </p:spTgt>
                                        </p:tgtEl>
                                      </p:cBhvr>
                                    </p:animEffect>
                                    <p:anim calcmode="lin" valueType="num">
                                      <p:cBhvr>
                                        <p:cTn id="13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37" presetID="47" presetClass="exit" presetSubtype="0" fill="hold" nodeType="withEffect">
                                  <p:stCondLst>
                                    <p:cond delay="0"/>
                                  </p:stCondLst>
                                  <p:childTnLst>
                                    <p:animEffect transition="out" filter="fade">
                                      <p:cBhvr>
                                        <p:cTn id="138" dur="1000"/>
                                        <p:tgtEl>
                                          <p:spTgt spid="5">
                                            <p:txEl>
                                              <p:pRg st="1" end="1"/>
                                            </p:txEl>
                                          </p:spTgt>
                                        </p:tgtEl>
                                      </p:cBhvr>
                                    </p:animEffect>
                                    <p:anim calcmode="lin" valueType="num">
                                      <p:cBhvr>
                                        <p:cTn id="139"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140" dur="1000"/>
                                        <p:tgtEl>
                                          <p:spTgt spid="5">
                                            <p:txEl>
                                              <p:pRg st="1" end="1"/>
                                            </p:txEl>
                                          </p:spTgt>
                                        </p:tgtEl>
                                        <p:attrNameLst>
                                          <p:attrName>ppt_y</p:attrName>
                                        </p:attrNameLst>
                                      </p:cBhvr>
                                      <p:tavLst>
                                        <p:tav tm="0">
                                          <p:val>
                                            <p:strVal val="ppt_y"/>
                                          </p:val>
                                        </p:tav>
                                        <p:tav tm="100000">
                                          <p:val>
                                            <p:strVal val="ppt_y-.1"/>
                                          </p:val>
                                        </p:tav>
                                      </p:tavLst>
                                    </p:anim>
                                    <p:set>
                                      <p:cBhvr>
                                        <p:cTn id="141" dur="1" fill="hold">
                                          <p:stCondLst>
                                            <p:cond delay="999"/>
                                          </p:stCondLst>
                                        </p:cTn>
                                        <p:tgtEl>
                                          <p:spTgt spid="5">
                                            <p:txEl>
                                              <p:pRg st="1" end="1"/>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2" restart="whenNotActive" fill="hold" evtFilter="cancelBubble" nodeType="interactiveSeq">
                <p:stCondLst>
                  <p:cond evt="onClick" delay="0">
                    <p:tgtEl>
                      <p:spTgt spid="18"/>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5">
                                            <p:txEl>
                                              <p:pRg st="0" end="0"/>
                                            </p:txEl>
                                          </p:spTgt>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5">
                                            <p:txEl>
                                              <p:pRg st="1" end="1"/>
                                            </p:txEl>
                                          </p:spTgt>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5">
                                            <p:txEl>
                                              <p:pRg st="2" end="2"/>
                                            </p:txEl>
                                          </p:spTgt>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5">
                                            <p:txEl>
                                              <p:pRg st="3" end="3"/>
                                            </p:txEl>
                                          </p:spTgt>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5">
                                            <p:txEl>
                                              <p:pRg st="4" end="4"/>
                                            </p:txEl>
                                          </p:spTgt>
                                        </p:tgtEl>
                                        <p:attrNameLst>
                                          <p:attrName>style.visibility</p:attrName>
                                        </p:attrNameLst>
                                      </p:cBhvr>
                                      <p:to>
                                        <p:strVal val="visible"/>
                                      </p:to>
                                    </p:set>
                                  </p:childTnLst>
                                </p:cTn>
                              </p:par>
                              <p:par>
                                <p:cTn id="155" presetID="1" presetClass="exit" presetSubtype="0" fill="hold" nodeType="withEffect">
                                  <p:stCondLst>
                                    <p:cond delay="0"/>
                                  </p:stCondLst>
                                  <p:childTnLst>
                                    <p:set>
                                      <p:cBhvr>
                                        <p:cTn id="156" dur="1" fill="hold">
                                          <p:stCondLst>
                                            <p:cond delay="0"/>
                                          </p:stCondLst>
                                        </p:cTn>
                                        <p:tgtEl>
                                          <p:spTgt spid="11">
                                            <p:txEl>
                                              <p:pRg st="0" end="0"/>
                                            </p:txEl>
                                          </p:spTgt>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9">
                                            <p:txEl>
                                              <p:pRg st="0" end="0"/>
                                            </p:txEl>
                                          </p:spTgt>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6">
                                            <p:txEl>
                                              <p:pRg st="0" end="0"/>
                                            </p:txEl>
                                          </p:spTgt>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10">
                                            <p:txEl>
                                              <p:pRg st="0" end="0"/>
                                            </p:txEl>
                                          </p:spTgt>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7">
                                            <p:txEl>
                                              <p:pRg st="0" end="0"/>
                                            </p:txEl>
                                          </p:spTgt>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7" restart="whenNotActive" fill="hold" evtFilter="cancelBubble" nodeType="interactiveSeq">
                <p:stCondLst>
                  <p:cond evt="onClick" delay="0">
                    <p:tgtEl>
                      <p:spTgt spid="19"/>
                    </p:tgtEl>
                  </p:cond>
                </p:stCondLst>
                <p:endSync evt="end" delay="0">
                  <p:rtn val="all"/>
                </p:endSync>
                <p:childTnLst>
                  <p:par>
                    <p:cTn id="168" fill="hold">
                      <p:stCondLst>
                        <p:cond delay="0"/>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5">
                                            <p:txEl>
                                              <p:pRg st="0" end="0"/>
                                            </p:txEl>
                                          </p:spTgt>
                                        </p:tgtEl>
                                        <p:attrNameLst>
                                          <p:attrName>style.visibility</p:attrName>
                                        </p:attrNameLst>
                                      </p:cBhvr>
                                      <p:to>
                                        <p:strVal val="visible"/>
                                      </p:to>
                                    </p:set>
                                  </p:childTnLst>
                                </p:cTn>
                              </p:par>
                              <p:par>
                                <p:cTn id="172" presetID="1" presetClass="entr" presetSubtype="0" fill="hold" nodeType="withEffect">
                                  <p:stCondLst>
                                    <p:cond delay="0"/>
                                  </p:stCondLst>
                                  <p:childTnLst>
                                    <p:set>
                                      <p:cBhvr>
                                        <p:cTn id="173" dur="1" fill="hold">
                                          <p:stCondLst>
                                            <p:cond delay="0"/>
                                          </p:stCondLst>
                                        </p:cTn>
                                        <p:tgtEl>
                                          <p:spTgt spid="5">
                                            <p:txEl>
                                              <p:pRg st="1" end="1"/>
                                            </p:txEl>
                                          </p:spTgt>
                                        </p:tgtEl>
                                        <p:attrNameLst>
                                          <p:attrName>style.visibility</p:attrName>
                                        </p:attrNameLst>
                                      </p:cBhvr>
                                      <p:to>
                                        <p:strVal val="visible"/>
                                      </p:to>
                                    </p:set>
                                  </p:childTnLst>
                                </p:cTn>
                              </p:par>
                              <p:par>
                                <p:cTn id="174" presetID="1" presetClass="entr" presetSubtype="0" fill="hold" nodeType="withEffect">
                                  <p:stCondLst>
                                    <p:cond delay="0"/>
                                  </p:stCondLst>
                                  <p:childTnLst>
                                    <p:set>
                                      <p:cBhvr>
                                        <p:cTn id="175" dur="1" fill="hold">
                                          <p:stCondLst>
                                            <p:cond delay="0"/>
                                          </p:stCondLst>
                                        </p:cTn>
                                        <p:tgtEl>
                                          <p:spTgt spid="5">
                                            <p:txEl>
                                              <p:pRg st="2" end="2"/>
                                            </p:txEl>
                                          </p:spTgt>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5">
                                            <p:txEl>
                                              <p:pRg st="3" end="3"/>
                                            </p:txEl>
                                          </p:spTgt>
                                        </p:tgtEl>
                                        <p:attrNameLst>
                                          <p:attrName>style.visibility</p:attrName>
                                        </p:attrNameLst>
                                      </p:cBhvr>
                                      <p:to>
                                        <p:strVal val="visible"/>
                                      </p:to>
                                    </p:set>
                                  </p:childTnLst>
                                </p:cTn>
                              </p:par>
                              <p:par>
                                <p:cTn id="178" presetID="1" presetClass="entr" presetSubtype="0" fill="hold" nodeType="withEffect">
                                  <p:stCondLst>
                                    <p:cond delay="0"/>
                                  </p:stCondLst>
                                  <p:childTnLst>
                                    <p:set>
                                      <p:cBhvr>
                                        <p:cTn id="179" dur="1" fill="hold">
                                          <p:stCondLst>
                                            <p:cond delay="0"/>
                                          </p:stCondLst>
                                        </p:cTn>
                                        <p:tgtEl>
                                          <p:spTgt spid="5">
                                            <p:txEl>
                                              <p:pRg st="4" end="4"/>
                                            </p:txEl>
                                          </p:spTgt>
                                        </p:tgtEl>
                                        <p:attrNameLst>
                                          <p:attrName>style.visibility</p:attrName>
                                        </p:attrNameLst>
                                      </p:cBhvr>
                                      <p:to>
                                        <p:strVal val="visible"/>
                                      </p:to>
                                    </p:set>
                                  </p:childTnLst>
                                </p:cTn>
                              </p:par>
                              <p:par>
                                <p:cTn id="180" presetID="1" presetClass="exit" presetSubtype="0" fill="hold" nodeType="withEffect">
                                  <p:stCondLst>
                                    <p:cond delay="0"/>
                                  </p:stCondLst>
                                  <p:childTnLst>
                                    <p:set>
                                      <p:cBhvr>
                                        <p:cTn id="181" dur="1" fill="hold">
                                          <p:stCondLst>
                                            <p:cond delay="0"/>
                                          </p:stCondLst>
                                        </p:cTn>
                                        <p:tgtEl>
                                          <p:spTgt spid="11">
                                            <p:txEl>
                                              <p:pRg st="0" end="0"/>
                                            </p:txEl>
                                          </p:spTgt>
                                        </p:tgtEl>
                                        <p:attrNameLst>
                                          <p:attrName>style.visibility</p:attrName>
                                        </p:attrNameLst>
                                      </p:cBhvr>
                                      <p:to>
                                        <p:strVal val="hidden"/>
                                      </p:to>
                                    </p:set>
                                  </p:childTnLst>
                                </p:cTn>
                              </p:par>
                              <p:par>
                                <p:cTn id="182" presetID="1" presetClass="exit" presetSubtype="0" fill="hold" nodeType="withEffect">
                                  <p:stCondLst>
                                    <p:cond delay="0"/>
                                  </p:stCondLst>
                                  <p:childTnLst>
                                    <p:set>
                                      <p:cBhvr>
                                        <p:cTn id="183" dur="1" fill="hold">
                                          <p:stCondLst>
                                            <p:cond delay="0"/>
                                          </p:stCondLst>
                                        </p:cTn>
                                        <p:tgtEl>
                                          <p:spTgt spid="9">
                                            <p:txEl>
                                              <p:pRg st="0" end="0"/>
                                            </p:txEl>
                                          </p:spTgt>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6">
                                            <p:txEl>
                                              <p:pRg st="0" end="0"/>
                                            </p:txEl>
                                          </p:spTgt>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10">
                                            <p:txEl>
                                              <p:pRg st="0" end="0"/>
                                            </p:txEl>
                                          </p:spTgt>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7">
                                            <p:txEl>
                                              <p:pRg st="0" end="0"/>
                                            </p:txEl>
                                          </p:spTgt>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60ACB-C263-4654-AD6A-D781062D1A8E}"/>
              </a:ext>
            </a:extLst>
          </p:cNvPr>
          <p:cNvSpPr>
            <a:spLocks noGrp="1"/>
          </p:cNvSpPr>
          <p:nvPr>
            <p:ph type="title"/>
          </p:nvPr>
        </p:nvSpPr>
        <p:spPr>
          <a:xfrm>
            <a:off x="854251" y="144805"/>
            <a:ext cx="105156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We celebrate the Feast of </a:t>
            </a:r>
            <a:b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Mary’s Assumption Day on August 15</a:t>
            </a:r>
          </a:p>
        </p:txBody>
      </p:sp>
      <p:pic>
        <p:nvPicPr>
          <p:cNvPr id="4" name="Picture 3">
            <a:extLst>
              <a:ext uri="{FF2B5EF4-FFF2-40B4-BE49-F238E27FC236}">
                <a16:creationId xmlns:a16="http://schemas.microsoft.com/office/drawing/2014/main" id="{ADA3109D-7B70-472E-AF87-BB7C10D6A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493" y="1589736"/>
            <a:ext cx="3295650" cy="4905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PageNumber">
            <a:extLst>
              <a:ext uri="{FF2B5EF4-FFF2-40B4-BE49-F238E27FC236}">
                <a16:creationId xmlns:a16="http://schemas.microsoft.com/office/drawing/2014/main" id="{AE7B0060-381F-4AC9-A184-64FE4675EB44}"/>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6" name="Action Button: Forward">
            <a:hlinkClick r:id="" action="ppaction://hlinkshowjump?jump=nextslide" highlightClick="1"/>
            <a:extLst>
              <a:ext uri="{FF2B5EF4-FFF2-40B4-BE49-F238E27FC236}">
                <a16:creationId xmlns:a16="http://schemas.microsoft.com/office/drawing/2014/main" id="{CC6C56CC-1D03-45D2-86B4-FAF024F30BAF}"/>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a:extLst>
              <a:ext uri="{FF2B5EF4-FFF2-40B4-BE49-F238E27FC236}">
                <a16:creationId xmlns:a16="http://schemas.microsoft.com/office/drawing/2014/main" id="{F4FF7812-8AA3-4FE0-8832-22B12F4E5482}"/>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Shape: Pin 1" descr="\\DESKTOP\Users\Public\TCI\Sample Lesson 22-10-2015\Junior Classes - Year 1 - Lesson 4\Images\post-it.png">
            <a:extLst>
              <a:ext uri="{FF2B5EF4-FFF2-40B4-BE49-F238E27FC236}">
                <a16:creationId xmlns:a16="http://schemas.microsoft.com/office/drawing/2014/main" id="{D3C6C87F-0151-4B9F-B904-7B6B9DF450C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9" y="1690688"/>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Pin 2" descr="\\DESKTOP\Users\Public\TCI\Sample Lesson 22-10-2015\Junior Classes - Year 1 - Lesson 4\Images\post-it.png">
            <a:extLst>
              <a:ext uri="{FF2B5EF4-FFF2-40B4-BE49-F238E27FC236}">
                <a16:creationId xmlns:a16="http://schemas.microsoft.com/office/drawing/2014/main" id="{D731B5A6-266D-460A-AA62-21B0B367D2C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9" y="256253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Pin 3" descr="\\DESKTOP\Users\Public\TCI\Sample Lesson 22-10-2015\Junior Classes - Year 1 - Lesson 4\Images\post-it.png">
            <a:extLst>
              <a:ext uri="{FF2B5EF4-FFF2-40B4-BE49-F238E27FC236}">
                <a16:creationId xmlns:a16="http://schemas.microsoft.com/office/drawing/2014/main" id="{2009C0AF-D717-4286-A4A5-C7F3F46A74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8" y="3436511"/>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Pin 4" descr="\\DESKTOP\Users\Public\TCI\Sample Lesson 22-10-2015\Junior Classes - Year 1 - Lesson 4\Images\post-it.png">
            <a:extLst>
              <a:ext uri="{FF2B5EF4-FFF2-40B4-BE49-F238E27FC236}">
                <a16:creationId xmlns:a16="http://schemas.microsoft.com/office/drawing/2014/main" id="{68F7BB3B-AF7E-4397-A62D-49AB8CA6C48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7" y="430836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ost-it 1" descr="\\DESKTOP\Users\Public\TCI\Sample Lesson 22-10-2015\Junior Classes - Year 1 - Lesson 4\Images\post-it.png">
            <a:extLst>
              <a:ext uri="{FF2B5EF4-FFF2-40B4-BE49-F238E27FC236}">
                <a16:creationId xmlns:a16="http://schemas.microsoft.com/office/drawing/2014/main" id="{6088BFE8-5E29-407B-AACF-5DFDBD60B37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76307" y="1369335"/>
            <a:ext cx="3033985" cy="277191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ost-it 2" descr="\\DESKTOP\Users\Public\TCI\Sample Lesson 22-10-2015\Junior Classes - Year 1 - Lesson 4\Images\post-it.png">
            <a:extLst>
              <a:ext uri="{FF2B5EF4-FFF2-40B4-BE49-F238E27FC236}">
                <a16:creationId xmlns:a16="http://schemas.microsoft.com/office/drawing/2014/main" id="{5926E3D3-8310-4F29-AC6E-44F851CEA74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24886" y="3951973"/>
            <a:ext cx="3053195" cy="2789465"/>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ost-it 3" descr="\\DESKTOP\Users\Public\TCI\Sample Lesson 22-10-2015\Junior Classes - Year 1 - Lesson 4\Images\post-it.png">
            <a:extLst>
              <a:ext uri="{FF2B5EF4-FFF2-40B4-BE49-F238E27FC236}">
                <a16:creationId xmlns:a16="http://schemas.microsoft.com/office/drawing/2014/main" id="{18EDA309-086E-4CA7-9DF1-0A34116F51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207586" y="1272452"/>
            <a:ext cx="3030761" cy="2768969"/>
          </a:xfrm>
          <a:prstGeom prst="rect">
            <a:avLst/>
          </a:prstGeom>
          <a:noFill/>
          <a:extLst>
            <a:ext uri="{909E8E84-426E-40DD-AFC4-6F175D3DCCD1}">
              <a14:hiddenFill xmlns:a14="http://schemas.microsoft.com/office/drawing/2010/main">
                <a:solidFill>
                  <a:srgbClr val="FFFFFF"/>
                </a:solidFill>
              </a14:hiddenFill>
            </a:ext>
          </a:extLst>
        </p:spPr>
      </p:pic>
      <p:pic>
        <p:nvPicPr>
          <p:cNvPr id="15" name="Shape: Post-it 4" descr="\\DESKTOP\Users\Public\TCI\Sample Lesson 22-10-2015\Junior Classes - Year 1 - Lesson 4\Images\post-it.png">
            <a:extLst>
              <a:ext uri="{FF2B5EF4-FFF2-40B4-BE49-F238E27FC236}">
                <a16:creationId xmlns:a16="http://schemas.microsoft.com/office/drawing/2014/main" id="{C52C8D51-11E1-40C7-9D8F-F69F8274529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110647" y="3863427"/>
            <a:ext cx="3011151" cy="27510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Line 1">
            <a:extLst>
              <a:ext uri="{FF2B5EF4-FFF2-40B4-BE49-F238E27FC236}">
                <a16:creationId xmlns:a16="http://schemas.microsoft.com/office/drawing/2014/main" id="{5A715F87-0268-47A2-892A-8D0EA8DA89C1}"/>
              </a:ext>
            </a:extLst>
          </p:cNvPr>
          <p:cNvSpPr txBox="1"/>
          <p:nvPr/>
        </p:nvSpPr>
        <p:spPr>
          <a:xfrm rot="20948926">
            <a:off x="813760" y="1986623"/>
            <a:ext cx="2334497" cy="1477328"/>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Every year we remember and celebrate Mary’s Assumption Day together at Mass.</a:t>
            </a:r>
          </a:p>
        </p:txBody>
      </p:sp>
      <p:sp>
        <p:nvSpPr>
          <p:cNvPr id="17" name="Textbox: Line 2">
            <a:extLst>
              <a:ext uri="{FF2B5EF4-FFF2-40B4-BE49-F238E27FC236}">
                <a16:creationId xmlns:a16="http://schemas.microsoft.com/office/drawing/2014/main" id="{05D39661-1A1E-44EC-A23C-2D227681D2D3}"/>
              </a:ext>
            </a:extLst>
          </p:cNvPr>
          <p:cNvSpPr txBox="1"/>
          <p:nvPr/>
        </p:nvSpPr>
        <p:spPr>
          <a:xfrm rot="20948926">
            <a:off x="468007" y="4518740"/>
            <a:ext cx="2401642" cy="1754326"/>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At Mass we pray and give thanks to God for Mary and the ways she taught us to love God and each other. </a:t>
            </a:r>
          </a:p>
        </p:txBody>
      </p:sp>
      <p:sp>
        <p:nvSpPr>
          <p:cNvPr id="18" name="Textbox: Line 3">
            <a:extLst>
              <a:ext uri="{FF2B5EF4-FFF2-40B4-BE49-F238E27FC236}">
                <a16:creationId xmlns:a16="http://schemas.microsoft.com/office/drawing/2014/main" id="{C9D53CAD-7D93-449F-97B6-2276E7D92B56}"/>
              </a:ext>
            </a:extLst>
          </p:cNvPr>
          <p:cNvSpPr txBox="1"/>
          <p:nvPr/>
        </p:nvSpPr>
        <p:spPr>
          <a:xfrm rot="20948926">
            <a:off x="8435028" y="1796388"/>
            <a:ext cx="2296929" cy="1666354"/>
          </a:xfrm>
          <a:prstGeom prst="rect">
            <a:avLst/>
          </a:prstGeom>
          <a:noFill/>
        </p:spPr>
        <p:txBody>
          <a:bodyPr wrap="square" rtlCol="0">
            <a:spAutoFit/>
          </a:bodyPr>
          <a:lstStyle/>
          <a:p>
            <a:pPr>
              <a:lnSpc>
                <a:spcPct val="115000"/>
              </a:lnSpc>
              <a:spcAft>
                <a:spcPts val="100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We think about Mary being taken body and soul to heaven where she lives now with God and Jesus.</a:t>
            </a:r>
            <a:endParaRPr lang="en-NZ"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Line 4">
            <a:extLst>
              <a:ext uri="{FF2B5EF4-FFF2-40B4-BE49-F238E27FC236}">
                <a16:creationId xmlns:a16="http://schemas.microsoft.com/office/drawing/2014/main" id="{AC6E4C3E-C7D6-4C82-906E-C3553F8344ED}"/>
              </a:ext>
            </a:extLst>
          </p:cNvPr>
          <p:cNvSpPr txBox="1"/>
          <p:nvPr/>
        </p:nvSpPr>
        <p:spPr>
          <a:xfrm rot="20948926">
            <a:off x="8368935" y="4512877"/>
            <a:ext cx="2363244" cy="1477328"/>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We know that at the end of our lives we will be happy in heaven with Mary, Jesus and God.</a:t>
            </a:r>
            <a:r>
              <a:rPr lang="en-NZ" b="1" u="sng" dirty="0">
                <a:latin typeface="Arial" panose="020B0604020202020204" pitchFamily="34" charset="0"/>
                <a:cs typeface="Arial" panose="020B0604020202020204" pitchFamily="34" charset="0"/>
              </a:rPr>
              <a:t> </a:t>
            </a:r>
            <a:endParaRPr lang="en-NZ" dirty="0">
              <a:latin typeface="Arial" panose="020B0604020202020204" pitchFamily="34" charset="0"/>
              <a:cs typeface="Arial" panose="020B0604020202020204" pitchFamily="34" charset="0"/>
            </a:endParaRPr>
          </a:p>
        </p:txBody>
      </p:sp>
      <p:sp>
        <p:nvSpPr>
          <p:cNvPr id="20" name="Textbox: Tool instructions">
            <a:extLst>
              <a:ext uri="{FF2B5EF4-FFF2-40B4-BE49-F238E27FC236}">
                <a16:creationId xmlns:a16="http://schemas.microsoft.com/office/drawing/2014/main" id="{7AD843B3-07CB-41B3-8957-ADC916674B1E}"/>
              </a:ext>
            </a:extLst>
          </p:cNvPr>
          <p:cNvSpPr txBox="1"/>
          <p:nvPr/>
        </p:nvSpPr>
        <p:spPr>
          <a:xfrm>
            <a:off x="4565290" y="6614480"/>
            <a:ext cx="3062057" cy="253916"/>
          </a:xfrm>
          <a:prstGeom prst="rect">
            <a:avLst/>
          </a:prstGeom>
          <a:noFill/>
        </p:spPr>
        <p:txBody>
          <a:bodyPr wrap="none" rtlCol="0">
            <a:spAutoFit/>
          </a:bodyPr>
          <a:lstStyle/>
          <a:p>
            <a:pPr algn="ctr"/>
            <a:r>
              <a:rPr lang="en-GB" sz="1050" dirty="0">
                <a:solidFill>
                  <a:schemeClr val="bg1"/>
                </a:solidFill>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3015916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900" decel="100000" fill="hold"/>
                                        <p:tgtEl>
                                          <p:spTgt spid="1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900" decel="100000" fill="hold"/>
                                        <p:tgtEl>
                                          <p:spTgt spid="1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up)">
                                      <p:cBhvr>
                                        <p:cTn id="65" dur="500"/>
                                        <p:tgtEl>
                                          <p:spTgt spid="1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6"/>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12"/>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5"/>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16"/>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17"/>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18"/>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7" restart="whenNotActive" fill="hold" evtFilter="cancelBubble" nodeType="interactiveSeq">
                <p:stCondLst>
                  <p:cond evt="onClick" delay="0">
                    <p:tgtEl>
                      <p:spTgt spid="7"/>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9"/>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0"/>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1"/>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12"/>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13"/>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15"/>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16"/>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17"/>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18"/>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Oval 11">
            <a:extLst>
              <a:ext uri="{FF2B5EF4-FFF2-40B4-BE49-F238E27FC236}">
                <a16:creationId xmlns:a16="http://schemas.microsoft.com/office/drawing/2014/main" id="{CC93FAED-027F-413F-A513-476EF0F55B51}"/>
              </a:ext>
            </a:extLst>
          </p:cNvPr>
          <p:cNvSpPr/>
          <p:nvPr/>
        </p:nvSpPr>
        <p:spPr>
          <a:xfrm rot="3540000">
            <a:off x="8016861" y="3633745"/>
            <a:ext cx="2661159" cy="2452967"/>
          </a:xfrm>
          <a:prstGeom prst="wedgeEllipseCallout">
            <a:avLst>
              <a:gd name="adj1" fmla="val -40323"/>
              <a:gd name="adj2" fmla="val 505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Speech Bubble: Oval 9">
            <a:extLst>
              <a:ext uri="{FF2B5EF4-FFF2-40B4-BE49-F238E27FC236}">
                <a16:creationId xmlns:a16="http://schemas.microsoft.com/office/drawing/2014/main" id="{F12FED72-8515-4971-A040-B8D1A7871446}"/>
              </a:ext>
            </a:extLst>
          </p:cNvPr>
          <p:cNvSpPr/>
          <p:nvPr/>
        </p:nvSpPr>
        <p:spPr>
          <a:xfrm>
            <a:off x="7574844" y="1645328"/>
            <a:ext cx="3251200" cy="1718761"/>
          </a:xfrm>
          <a:prstGeom prst="wedgeEllipseCallout">
            <a:avLst>
              <a:gd name="adj1" fmla="val -40368"/>
              <a:gd name="adj2" fmla="val 510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Speech Bubble: Oval 7">
            <a:extLst>
              <a:ext uri="{FF2B5EF4-FFF2-40B4-BE49-F238E27FC236}">
                <a16:creationId xmlns:a16="http://schemas.microsoft.com/office/drawing/2014/main" id="{651AD3E5-675C-41E5-A5C6-E7917DF8079E}"/>
              </a:ext>
            </a:extLst>
          </p:cNvPr>
          <p:cNvSpPr/>
          <p:nvPr/>
        </p:nvSpPr>
        <p:spPr>
          <a:xfrm rot="-1320000">
            <a:off x="1909016" y="1609899"/>
            <a:ext cx="2599366" cy="1851329"/>
          </a:xfrm>
          <a:prstGeom prst="wedgeEllipseCallout">
            <a:avLst>
              <a:gd name="adj1" fmla="val 42271"/>
              <a:gd name="adj2" fmla="val 521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1306986A-EA6B-4A91-A5D8-5B967145E780}"/>
              </a:ext>
            </a:extLst>
          </p:cNvPr>
          <p:cNvSpPr>
            <a:spLocks noGrp="1"/>
          </p:cNvSpPr>
          <p:nvPr>
            <p:ph type="title"/>
          </p:nvPr>
        </p:nvSpPr>
        <p:spPr>
          <a:xfrm>
            <a:off x="110415" y="143494"/>
            <a:ext cx="11971168"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Imagining Mary’s welcome into Heaven</a:t>
            </a:r>
          </a:p>
        </p:txBody>
      </p:sp>
      <p:pic>
        <p:nvPicPr>
          <p:cNvPr id="3" name="Picture 2">
            <a:extLst>
              <a:ext uri="{FF2B5EF4-FFF2-40B4-BE49-F238E27FC236}">
                <a16:creationId xmlns:a16="http://schemas.microsoft.com/office/drawing/2014/main" id="{CD57082E-0991-4999-A101-69C2FC714D8C}"/>
              </a:ext>
            </a:extLst>
          </p:cNvPr>
          <p:cNvPicPr>
            <a:picLocks noChangeAspect="1"/>
          </p:cNvPicPr>
          <p:nvPr/>
        </p:nvPicPr>
        <p:blipFill>
          <a:blip r:embed="rId3">
            <a:extLst>
              <a:ext uri="{BEBA8EAE-BF5A-486C-A8C5-ECC9F3942E4B}">
                <a14:imgProps xmlns:a14="http://schemas.microsoft.com/office/drawing/2010/main">
                  <a14:imgLayer r:embed="rId4">
                    <a14:imgEffect>
                      <a14:saturation sat="63000"/>
                    </a14:imgEffect>
                  </a14:imgLayer>
                </a14:imgProps>
              </a:ext>
              <a:ext uri="{28A0092B-C50C-407E-A947-70E740481C1C}">
                <a14:useLocalDpi xmlns:a14="http://schemas.microsoft.com/office/drawing/2010/main" val="0"/>
              </a:ext>
            </a:extLst>
          </a:blip>
          <a:stretch>
            <a:fillRect/>
          </a:stretch>
        </p:blipFill>
        <p:spPr>
          <a:xfrm>
            <a:off x="4742846" y="2353909"/>
            <a:ext cx="2706307" cy="3984130"/>
          </a:xfrm>
          <a:prstGeom prst="rect">
            <a:avLst/>
          </a:prstGeom>
          <a:ln>
            <a:noFill/>
          </a:ln>
          <a:effectLst>
            <a:softEdge rad="112500"/>
          </a:effectLst>
        </p:spPr>
      </p:pic>
      <p:pic>
        <p:nvPicPr>
          <p:cNvPr id="7" name="Picture 6">
            <a:extLst>
              <a:ext uri="{FF2B5EF4-FFF2-40B4-BE49-F238E27FC236}">
                <a16:creationId xmlns:a16="http://schemas.microsoft.com/office/drawing/2014/main" id="{18B8F2E9-8257-4D9C-8743-E5518752E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20000" flipH="1">
            <a:off x="1843770" y="1444171"/>
            <a:ext cx="3083479" cy="2391685"/>
          </a:xfrm>
          <a:prstGeom prst="rect">
            <a:avLst/>
          </a:prstGeom>
        </p:spPr>
      </p:pic>
      <p:pic>
        <p:nvPicPr>
          <p:cNvPr id="9" name="Picture 8">
            <a:extLst>
              <a:ext uri="{FF2B5EF4-FFF2-40B4-BE49-F238E27FC236}">
                <a16:creationId xmlns:a16="http://schemas.microsoft.com/office/drawing/2014/main" id="{FCCDD9B1-268D-44D8-B1E8-35BEA41880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3337" y="1533944"/>
            <a:ext cx="3826932" cy="2212138"/>
          </a:xfrm>
          <a:prstGeom prst="rect">
            <a:avLst/>
          </a:prstGeom>
        </p:spPr>
      </p:pic>
      <p:pic>
        <p:nvPicPr>
          <p:cNvPr id="11" name="Picture 10">
            <a:extLst>
              <a:ext uri="{FF2B5EF4-FFF2-40B4-BE49-F238E27FC236}">
                <a16:creationId xmlns:a16="http://schemas.microsoft.com/office/drawing/2014/main" id="{7FA5EA25-978B-467F-9CD9-F2B30E4C16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540000">
            <a:off x="7555088" y="3280452"/>
            <a:ext cx="3130835" cy="3159715"/>
          </a:xfrm>
          <a:prstGeom prst="rect">
            <a:avLst/>
          </a:prstGeom>
        </p:spPr>
      </p:pic>
      <p:sp>
        <p:nvSpPr>
          <p:cNvPr id="13" name="Rectangle 12">
            <a:extLst>
              <a:ext uri="{FF2B5EF4-FFF2-40B4-BE49-F238E27FC236}">
                <a16:creationId xmlns:a16="http://schemas.microsoft.com/office/drawing/2014/main" id="{5B160644-9389-48E2-BCE3-43E9148DAF93}"/>
              </a:ext>
            </a:extLst>
          </p:cNvPr>
          <p:cNvSpPr/>
          <p:nvPr/>
        </p:nvSpPr>
        <p:spPr>
          <a:xfrm>
            <a:off x="2665233" y="1690688"/>
            <a:ext cx="1659429" cy="369332"/>
          </a:xfrm>
          <a:prstGeom prst="rect">
            <a:avLst/>
          </a:prstGeom>
        </p:spPr>
        <p:txBody>
          <a:bodyPr wrap="none">
            <a:spAutoFit/>
          </a:bodyPr>
          <a:lstStyle/>
          <a:p>
            <a:r>
              <a:rPr lang="en-NZ" b="1" dirty="0">
                <a:latin typeface="Arial" panose="020B0604020202020204" pitchFamily="34" charset="0"/>
                <a:ea typeface="Calibri" panose="020F0502020204030204" pitchFamily="34" charset="0"/>
                <a:cs typeface="Arial" panose="020B0604020202020204" pitchFamily="34" charset="0"/>
              </a:rPr>
              <a:t>Jesus said …</a:t>
            </a:r>
            <a:endParaRPr lang="en-NZ"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6E9F8B9-493A-4FE4-8E93-A3866CD31585}"/>
              </a:ext>
            </a:extLst>
          </p:cNvPr>
          <p:cNvSpPr/>
          <p:nvPr/>
        </p:nvSpPr>
        <p:spPr>
          <a:xfrm>
            <a:off x="8124866" y="1802537"/>
            <a:ext cx="2240742" cy="369332"/>
          </a:xfrm>
          <a:prstGeom prst="rect">
            <a:avLst/>
          </a:prstGeom>
        </p:spPr>
        <p:txBody>
          <a:bodyPr wrap="none">
            <a:spAutoFit/>
          </a:bodyPr>
          <a:lstStyle/>
          <a:p>
            <a:r>
              <a:rPr lang="en-NZ" b="1" dirty="0">
                <a:latin typeface="Arial" panose="020B0604020202020204" pitchFamily="34" charset="0"/>
                <a:ea typeface="Calibri" panose="020F0502020204030204" pitchFamily="34" charset="0"/>
                <a:cs typeface="Arial" panose="020B0604020202020204" pitchFamily="34" charset="0"/>
              </a:rPr>
              <a:t>The Angels said …</a:t>
            </a:r>
            <a:endParaRPr lang="en-NZ" b="1"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0CE12BC-0AE3-4D4D-BE08-BF3026BA31FF}"/>
              </a:ext>
            </a:extLst>
          </p:cNvPr>
          <p:cNvSpPr/>
          <p:nvPr/>
        </p:nvSpPr>
        <p:spPr>
          <a:xfrm>
            <a:off x="8641625" y="3747659"/>
            <a:ext cx="1544012" cy="369332"/>
          </a:xfrm>
          <a:prstGeom prst="rect">
            <a:avLst/>
          </a:prstGeom>
        </p:spPr>
        <p:txBody>
          <a:bodyPr wrap="none">
            <a:spAutoFit/>
          </a:bodyPr>
          <a:lstStyle/>
          <a:p>
            <a:r>
              <a:rPr lang="en-NZ" b="1" dirty="0">
                <a:latin typeface="Arial" panose="020B0604020202020204" pitchFamily="34" charset="0"/>
                <a:ea typeface="Calibri" panose="020F0502020204030204" pitchFamily="34" charset="0"/>
                <a:cs typeface="Arial" panose="020B0604020202020204" pitchFamily="34" charset="0"/>
              </a:rPr>
              <a:t>Mary said …</a:t>
            </a:r>
            <a:endParaRPr lang="en-NZ" b="1" dirty="0">
              <a:latin typeface="Arial" panose="020B0604020202020204" pitchFamily="34" charset="0"/>
              <a:cs typeface="Arial" panose="020B0604020202020204" pitchFamily="34" charset="0"/>
            </a:endParaRPr>
          </a:p>
        </p:txBody>
      </p:sp>
      <p:sp>
        <p:nvSpPr>
          <p:cNvPr id="16" name="TextBox: PageNumber">
            <a:extLst>
              <a:ext uri="{FF2B5EF4-FFF2-40B4-BE49-F238E27FC236}">
                <a16:creationId xmlns:a16="http://schemas.microsoft.com/office/drawing/2014/main" id="{795EFFAA-5369-40CB-9AB9-F4102DCF177C}"/>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17" name="Action Button: Forward">
            <a:hlinkClick r:id="" action="ppaction://hlinkshowjump?jump=nextslide" highlightClick="1"/>
            <a:extLst>
              <a:ext uri="{FF2B5EF4-FFF2-40B4-BE49-F238E27FC236}">
                <a16:creationId xmlns:a16="http://schemas.microsoft.com/office/drawing/2014/main" id="{219382F7-9ABF-43D0-8A4C-3F3E87A596FF}"/>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Back">
            <a:hlinkClick r:id="" action="ppaction://hlinkshowjump?jump=previousslide" highlightClick="1"/>
            <a:extLst>
              <a:ext uri="{FF2B5EF4-FFF2-40B4-BE49-F238E27FC236}">
                <a16:creationId xmlns:a16="http://schemas.microsoft.com/office/drawing/2014/main" id="{11962B31-EF00-461D-BF5D-A6CB69E6D55B}"/>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Worksheet">
            <a:hlinkClick r:id="rId7" action="ppaction://hlinksldjump" highlightClick="1"/>
            <a:extLst>
              <a:ext uri="{FF2B5EF4-FFF2-40B4-BE49-F238E27FC236}">
                <a16:creationId xmlns:a16="http://schemas.microsoft.com/office/drawing/2014/main" id="{2E85D040-3471-4579-9BF4-86CB88BD2E0C}"/>
              </a:ext>
            </a:extLst>
          </p:cNvPr>
          <p:cNvSpPr/>
          <p:nvPr/>
        </p:nvSpPr>
        <p:spPr>
          <a:xfrm>
            <a:off x="10290919" y="643448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a:extLst>
              <a:ext uri="{FF2B5EF4-FFF2-40B4-BE49-F238E27FC236}">
                <a16:creationId xmlns:a16="http://schemas.microsoft.com/office/drawing/2014/main" id="{F8EDDA7B-7FFE-4988-B4A6-E01767CF2C4E}"/>
              </a:ext>
            </a:extLst>
          </p:cNvPr>
          <p:cNvSpPr txBox="1"/>
          <p:nvPr/>
        </p:nvSpPr>
        <p:spPr>
          <a:xfrm>
            <a:off x="4834603" y="6614480"/>
            <a:ext cx="2523448" cy="253916"/>
          </a:xfrm>
          <a:prstGeom prst="rect">
            <a:avLst/>
          </a:prstGeom>
          <a:noFill/>
        </p:spPr>
        <p:txBody>
          <a:bodyPr wrap="none" rtlCol="0">
            <a:spAutoFit/>
          </a:bodyPr>
          <a:lstStyle/>
          <a:p>
            <a:pPr algn="ctr"/>
            <a:r>
              <a:rPr lang="en-GB" sz="1050" dirty="0">
                <a:solidFill>
                  <a:schemeClr val="bg1"/>
                </a:solidFill>
                <a:latin typeface="Arial" pitchFamily="34" charset="0"/>
                <a:ea typeface="Segoe UI" pitchFamily="34" charset="0"/>
                <a:cs typeface="Arial" pitchFamily="34" charset="0"/>
              </a:rPr>
              <a:t>Click the worksheet icon for worksheet.</a:t>
            </a:r>
          </a:p>
        </p:txBody>
      </p:sp>
    </p:spTree>
    <p:extLst>
      <p:ext uri="{BB962C8B-B14F-4D97-AF65-F5344CB8AC3E}">
        <p14:creationId xmlns:p14="http://schemas.microsoft.com/office/powerpoint/2010/main" val="55446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86896-4A12-4290-893B-2C41EFD16DB9}"/>
              </a:ext>
            </a:extLst>
          </p:cNvPr>
          <p:cNvSpPr>
            <a:spLocks noGrp="1"/>
          </p:cNvSpPr>
          <p:nvPr>
            <p:ph type="title"/>
          </p:nvPr>
        </p:nvSpPr>
        <p:spPr>
          <a:xfrm>
            <a:off x="0" y="0"/>
            <a:ext cx="121920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Making an Art Work of Mary’s Assumption</a:t>
            </a:r>
          </a:p>
        </p:txBody>
      </p:sp>
      <p:pic>
        <p:nvPicPr>
          <p:cNvPr id="4" name="Picture 3">
            <a:extLst>
              <a:ext uri="{FF2B5EF4-FFF2-40B4-BE49-F238E27FC236}">
                <a16:creationId xmlns:a16="http://schemas.microsoft.com/office/drawing/2014/main" id="{EB4E018E-CC6E-4F64-A46D-9979E9EE5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26" y="1325563"/>
            <a:ext cx="2077685" cy="2973811"/>
          </a:xfrm>
          <a:prstGeom prst="rect">
            <a:avLst/>
          </a:prstGeom>
          <a:scene3d>
            <a:camera prst="orthographicFront"/>
            <a:lightRig rig="threePt" dir="t"/>
          </a:scene3d>
          <a:sp3d>
            <a:bevelT prst="angle"/>
          </a:sp3d>
        </p:spPr>
      </p:pic>
      <p:pic>
        <p:nvPicPr>
          <p:cNvPr id="6" name="Picture 5">
            <a:extLst>
              <a:ext uri="{FF2B5EF4-FFF2-40B4-BE49-F238E27FC236}">
                <a16:creationId xmlns:a16="http://schemas.microsoft.com/office/drawing/2014/main" id="{4A2713C0-06DB-48CC-B76C-10189579C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3267" y="1736773"/>
            <a:ext cx="3295385" cy="2151391"/>
          </a:xfrm>
          <a:prstGeom prst="rect">
            <a:avLst/>
          </a:prstGeom>
          <a:scene3d>
            <a:camera prst="orthographicFront"/>
            <a:lightRig rig="threePt" dir="t"/>
          </a:scene3d>
          <a:sp3d>
            <a:bevelT prst="angle"/>
          </a:sp3d>
        </p:spPr>
      </p:pic>
      <p:pic>
        <p:nvPicPr>
          <p:cNvPr id="8" name="Picture 7">
            <a:extLst>
              <a:ext uri="{FF2B5EF4-FFF2-40B4-BE49-F238E27FC236}">
                <a16:creationId xmlns:a16="http://schemas.microsoft.com/office/drawing/2014/main" id="{D5170C56-5BED-4990-B3A5-2C82120674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208" y="1316459"/>
            <a:ext cx="2008011" cy="2982915"/>
          </a:xfrm>
          <a:prstGeom prst="rect">
            <a:avLst/>
          </a:prstGeom>
          <a:scene3d>
            <a:camera prst="orthographicFront"/>
            <a:lightRig rig="threePt" dir="t"/>
          </a:scene3d>
          <a:sp3d>
            <a:bevelT prst="angle"/>
          </a:sp3d>
        </p:spPr>
      </p:pic>
      <p:pic>
        <p:nvPicPr>
          <p:cNvPr id="10" name="Picture 9">
            <a:extLst>
              <a:ext uri="{FF2B5EF4-FFF2-40B4-BE49-F238E27FC236}">
                <a16:creationId xmlns:a16="http://schemas.microsoft.com/office/drawing/2014/main" id="{899E5549-9114-41E5-9DBE-9ED5A52F7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5775" y="1892531"/>
            <a:ext cx="3295385" cy="1830769"/>
          </a:xfrm>
          <a:prstGeom prst="rect">
            <a:avLst/>
          </a:prstGeom>
          <a:scene3d>
            <a:camera prst="orthographicFront"/>
            <a:lightRig rig="threePt" dir="t"/>
          </a:scene3d>
          <a:sp3d>
            <a:bevelT prst="angle"/>
          </a:sp3d>
        </p:spPr>
      </p:pic>
      <p:sp>
        <p:nvSpPr>
          <p:cNvPr id="7" name="TextBox: PageNumber">
            <a:extLst>
              <a:ext uri="{FF2B5EF4-FFF2-40B4-BE49-F238E27FC236}">
                <a16:creationId xmlns:a16="http://schemas.microsoft.com/office/drawing/2014/main" id="{1641313B-5EA3-4A77-9338-5340A2BE0661}"/>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9" name="Action Button: Forward">
            <a:hlinkClick r:id="" action="ppaction://hlinkshowjump?jump=nextslide" highlightClick="1"/>
            <a:extLst>
              <a:ext uri="{FF2B5EF4-FFF2-40B4-BE49-F238E27FC236}">
                <a16:creationId xmlns:a16="http://schemas.microsoft.com/office/drawing/2014/main" id="{5AF84710-1411-4564-A1EE-59C5B56D36B3}"/>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Back">
            <a:hlinkClick r:id="" action="ppaction://hlinkshowjump?jump=previousslide" highlightClick="1"/>
            <a:extLst>
              <a:ext uri="{FF2B5EF4-FFF2-40B4-BE49-F238E27FC236}">
                <a16:creationId xmlns:a16="http://schemas.microsoft.com/office/drawing/2014/main" id="{414FDBC9-E179-453C-912E-40C80676DC3C}"/>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F15D4A2F-CBFE-4F20-8905-6B62ED4ACF87}"/>
              </a:ext>
            </a:extLst>
          </p:cNvPr>
          <p:cNvSpPr/>
          <p:nvPr/>
        </p:nvSpPr>
        <p:spPr>
          <a:xfrm>
            <a:off x="546477" y="4359139"/>
            <a:ext cx="11333462" cy="2022404"/>
          </a:xfrm>
          <a:prstGeom prst="roundRect">
            <a:avLst>
              <a:gd name="adj" fmla="val 7736"/>
            </a:avLst>
          </a:prstGeom>
          <a:solidFill>
            <a:srgbClr val="84D1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v"/>
            </a:pPr>
            <a:r>
              <a:rPr lang="en-NZ" sz="2000" dirty="0">
                <a:solidFill>
                  <a:schemeClr val="tx1"/>
                </a:solidFill>
                <a:latin typeface="Arial" panose="020B0604020202020204" pitchFamily="34" charset="0"/>
                <a:cs typeface="Arial" panose="020B0604020202020204" pitchFamily="34" charset="0"/>
              </a:rPr>
              <a:t>Lots of artists have made art works about Mary’s Assumption.</a:t>
            </a:r>
          </a:p>
          <a:p>
            <a:pPr marL="285750" lvl="0" indent="-285750">
              <a:buFont typeface="Wingdings" panose="05000000000000000000" pitchFamily="2" charset="2"/>
              <a:buChar char="v"/>
            </a:pPr>
            <a:r>
              <a:rPr lang="en-NZ" sz="2000" dirty="0">
                <a:solidFill>
                  <a:schemeClr val="tx1"/>
                </a:solidFill>
                <a:latin typeface="Arial" panose="020B0604020202020204" pitchFamily="34" charset="0"/>
                <a:cs typeface="Arial" panose="020B0604020202020204" pitchFamily="34" charset="0"/>
              </a:rPr>
              <a:t>Look closely at the examples and name some things that you notice about all of them.</a:t>
            </a:r>
          </a:p>
          <a:p>
            <a:pPr marL="285750" lvl="0" indent="-285750">
              <a:buFont typeface="Wingdings" panose="05000000000000000000" pitchFamily="2" charset="2"/>
              <a:buChar char="v"/>
            </a:pPr>
            <a:r>
              <a:rPr lang="en-NZ" sz="2000" dirty="0">
                <a:solidFill>
                  <a:schemeClr val="tx1"/>
                </a:solidFill>
                <a:latin typeface="Arial" panose="020B0604020202020204" pitchFamily="34" charset="0"/>
                <a:cs typeface="Arial" panose="020B0604020202020204" pitchFamily="34" charset="0"/>
              </a:rPr>
              <a:t>Think about what you would like to include in your art work of Mary’s Assumption and what colours you would use for it.</a:t>
            </a:r>
          </a:p>
          <a:p>
            <a:pPr marL="285750" lvl="0" indent="-285750">
              <a:buFont typeface="Wingdings" panose="05000000000000000000" pitchFamily="2" charset="2"/>
              <a:buChar char="v"/>
            </a:pPr>
            <a:r>
              <a:rPr lang="en-NZ" sz="2000" dirty="0">
                <a:solidFill>
                  <a:schemeClr val="tx1"/>
                </a:solidFill>
                <a:latin typeface="Arial" panose="020B0604020202020204" pitchFamily="34" charset="0"/>
                <a:cs typeface="Arial" panose="020B0604020202020204" pitchFamily="34" charset="0"/>
              </a:rPr>
              <a:t>Create your beautiful art work and include it in a Mary’s Assumption Exhibition to share with lots of other people to celebrate Mary’s special feast day. </a:t>
            </a:r>
          </a:p>
        </p:txBody>
      </p:sp>
      <p:sp>
        <p:nvSpPr>
          <p:cNvPr id="5" name="Action Button: Get Information 4">
            <a:hlinkClick r:id="" action="ppaction://noaction" highlightClick="1"/>
            <a:extLst>
              <a:ext uri="{FF2B5EF4-FFF2-40B4-BE49-F238E27FC236}">
                <a16:creationId xmlns:a16="http://schemas.microsoft.com/office/drawing/2014/main" id="{B5A84C26-5D30-4B92-AD0A-D7985A45DA04}"/>
              </a:ext>
            </a:extLst>
          </p:cNvPr>
          <p:cNvSpPr/>
          <p:nvPr/>
        </p:nvSpPr>
        <p:spPr>
          <a:xfrm>
            <a:off x="10237029" y="6434480"/>
            <a:ext cx="401637" cy="360000"/>
          </a:xfrm>
          <a:prstGeom prst="actionButtonInform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a:extLst>
              <a:ext uri="{FF2B5EF4-FFF2-40B4-BE49-F238E27FC236}">
                <a16:creationId xmlns:a16="http://schemas.microsoft.com/office/drawing/2014/main" id="{F1D1307D-D965-448A-8C73-478DA67203C4}"/>
              </a:ext>
            </a:extLst>
          </p:cNvPr>
          <p:cNvSpPr/>
          <p:nvPr/>
        </p:nvSpPr>
        <p:spPr>
          <a:xfrm>
            <a:off x="11609431" y="4359139"/>
            <a:ext cx="270508" cy="259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Arial" panose="020B0604020202020204" pitchFamily="34" charset="0"/>
                <a:cs typeface="Arial" panose="020B0604020202020204" pitchFamily="34" charset="0"/>
              </a:rPr>
              <a:t>X</a:t>
            </a:r>
          </a:p>
        </p:txBody>
      </p:sp>
      <p:sp>
        <p:nvSpPr>
          <p:cNvPr id="13" name="Textbox: Tool instructions">
            <a:extLst>
              <a:ext uri="{FF2B5EF4-FFF2-40B4-BE49-F238E27FC236}">
                <a16:creationId xmlns:a16="http://schemas.microsoft.com/office/drawing/2014/main" id="{F5B863CE-EC8D-40FB-8DB2-3DE907F74CCD}"/>
              </a:ext>
            </a:extLst>
          </p:cNvPr>
          <p:cNvSpPr txBox="1"/>
          <p:nvPr/>
        </p:nvSpPr>
        <p:spPr>
          <a:xfrm>
            <a:off x="4694014" y="6587586"/>
            <a:ext cx="2803973"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a:t>
            </a:r>
            <a:r>
              <a:rPr lang="en-GB" sz="1200" dirty="0" err="1">
                <a:solidFill>
                  <a:schemeClr val="bg1"/>
                </a:solidFill>
                <a:latin typeface="Arial" pitchFamily="34" charset="0"/>
                <a:ea typeface="Segoe UI" pitchFamily="34" charset="0"/>
                <a:cs typeface="Arial" pitchFamily="34" charset="0"/>
              </a:rPr>
              <a:t>i</a:t>
            </a:r>
            <a:r>
              <a:rPr lang="en-GB" sz="1200" dirty="0">
                <a:solidFill>
                  <a:schemeClr val="bg1"/>
                </a:solidFill>
                <a:latin typeface="Arial" pitchFamily="34" charset="0"/>
                <a:ea typeface="Segoe UI" pitchFamily="34" charset="0"/>
                <a:cs typeface="Arial" pitchFamily="34" charset="0"/>
              </a:rPr>
              <a:t>-button to reveal information.</a:t>
            </a:r>
          </a:p>
        </p:txBody>
      </p:sp>
    </p:spTree>
    <p:extLst>
      <p:ext uri="{BB962C8B-B14F-4D97-AF65-F5344CB8AC3E}">
        <p14:creationId xmlns:p14="http://schemas.microsoft.com/office/powerpoint/2010/main" val="2278613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4" presetClass="exit" presetSubtype="10" fill="hold" grpId="1" nodeType="clickEffect">
                                  <p:stCondLst>
                                    <p:cond delay="0"/>
                                  </p:stCondLst>
                                  <p:childTnLst>
                                    <p:animEffect transition="out" filter="randombar(horizontal)">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95BB-C8D1-4999-8436-BC245C1EE9BD}"/>
              </a:ext>
            </a:extLst>
          </p:cNvPr>
          <p:cNvSpPr>
            <a:spLocks noGrp="1"/>
          </p:cNvSpPr>
          <p:nvPr>
            <p:ph type="title"/>
          </p:nvPr>
        </p:nvSpPr>
        <p:spPr>
          <a:xfrm>
            <a:off x="0" y="365125"/>
            <a:ext cx="121920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cs typeface="Arial" panose="020B0604020202020204" pitchFamily="34" charset="0"/>
              </a:rPr>
              <a:t>Check up</a:t>
            </a:r>
          </a:p>
        </p:txBody>
      </p:sp>
      <p:pic>
        <p:nvPicPr>
          <p:cNvPr id="4" name="Picture 3">
            <a:extLst>
              <a:ext uri="{FF2B5EF4-FFF2-40B4-BE49-F238E27FC236}">
                <a16:creationId xmlns:a16="http://schemas.microsoft.com/office/drawing/2014/main" id="{3E3D748B-3B4B-41CB-BD65-04BAD0D80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389" y="365125"/>
            <a:ext cx="2268008" cy="1512005"/>
          </a:xfrm>
          <a:prstGeom prst="rect">
            <a:avLst/>
          </a:prstGeom>
          <a:ln>
            <a:noFill/>
          </a:ln>
          <a:effectLst>
            <a:outerShdw blurRad="292100" dist="139700" dir="2700000" algn="tl" rotWithShape="0">
              <a:srgbClr val="333333">
                <a:alpha val="65000"/>
              </a:srgbClr>
            </a:outerShdw>
          </a:effectLst>
        </p:spPr>
      </p:pic>
      <p:sp>
        <p:nvSpPr>
          <p:cNvPr id="5" name="TextBox: PageNumber">
            <a:extLst>
              <a:ext uri="{FF2B5EF4-FFF2-40B4-BE49-F238E27FC236}">
                <a16:creationId xmlns:a16="http://schemas.microsoft.com/office/drawing/2014/main" id="{D67BAC47-A00C-4063-98C5-DE8A3641FC27}"/>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6" name="Action Button: Forward">
            <a:hlinkClick r:id="" action="ppaction://hlinkshowjump?jump=nextslide" highlightClick="1"/>
            <a:extLst>
              <a:ext uri="{FF2B5EF4-FFF2-40B4-BE49-F238E27FC236}">
                <a16:creationId xmlns:a16="http://schemas.microsoft.com/office/drawing/2014/main" id="{118B220A-DD3D-4123-BB7C-EF1274B2C678}"/>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a:extLst>
              <a:ext uri="{FF2B5EF4-FFF2-40B4-BE49-F238E27FC236}">
                <a16:creationId xmlns:a16="http://schemas.microsoft.com/office/drawing/2014/main" id="{25BFDDE3-5D1C-4079-818E-1B0E8049AEDA}"/>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 1">
            <a:extLst>
              <a:ext uri="{FF2B5EF4-FFF2-40B4-BE49-F238E27FC236}">
                <a16:creationId xmlns:a16="http://schemas.microsoft.com/office/drawing/2014/main" id="{FEEAC1B4-AA13-42CA-BEFB-7C0519C97A09}"/>
              </a:ext>
            </a:extLst>
          </p:cNvPr>
          <p:cNvSpPr/>
          <p:nvPr/>
        </p:nvSpPr>
        <p:spPr>
          <a:xfrm>
            <a:off x="1453004" y="2391074"/>
            <a:ext cx="9471413" cy="461665"/>
          </a:xfrm>
          <a:prstGeom prst="rect">
            <a:avLst/>
          </a:prstGeom>
          <a:solidFill>
            <a:srgbClr val="84D1FF"/>
          </a:solidFill>
          <a:ln>
            <a:solidFill>
              <a:schemeClr val="bg1"/>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The Assumption is when Mary…</a:t>
            </a:r>
            <a:endParaRPr lang="en-NZ" sz="2400" dirty="0">
              <a:latin typeface="Arial" panose="020B0604020202020204" pitchFamily="34" charset="0"/>
              <a:cs typeface="Arial" panose="020B0604020202020204" pitchFamily="34" charset="0"/>
            </a:endParaRPr>
          </a:p>
        </p:txBody>
      </p:sp>
      <p:sp>
        <p:nvSpPr>
          <p:cNvPr id="8" name="CU: 2">
            <a:extLst>
              <a:ext uri="{FF2B5EF4-FFF2-40B4-BE49-F238E27FC236}">
                <a16:creationId xmlns:a16="http://schemas.microsoft.com/office/drawing/2014/main" id="{F6F05B55-CB28-4EA2-9A4E-3AC283D9B8E9}"/>
              </a:ext>
            </a:extLst>
          </p:cNvPr>
          <p:cNvSpPr/>
          <p:nvPr/>
        </p:nvSpPr>
        <p:spPr>
          <a:xfrm>
            <a:off x="1453004" y="3033820"/>
            <a:ext cx="9471413" cy="461665"/>
          </a:xfrm>
          <a:prstGeom prst="rect">
            <a:avLst/>
          </a:prstGeom>
          <a:solidFill>
            <a:srgbClr val="84D1FF"/>
          </a:solidFill>
          <a:ln>
            <a:solidFill>
              <a:schemeClr val="bg1"/>
            </a:solidFill>
          </a:ln>
        </p:spPr>
        <p:txBody>
          <a:bodyPr wrap="square">
            <a:spAutoFit/>
          </a:bodyPr>
          <a:lstStyle/>
          <a:p>
            <a:pPr lvl="0">
              <a:spcAft>
                <a:spcPts val="0"/>
              </a:spcAft>
            </a:pPr>
            <a:r>
              <a:rPr lang="en-NZ" sz="2400" dirty="0">
                <a:latin typeface="Arial" panose="020B0604020202020204" pitchFamily="34" charset="0"/>
                <a:cs typeface="Arial" panose="020B0604020202020204" pitchFamily="34" charset="0"/>
              </a:rPr>
              <a:t>What day do we celebrate Mary’s Assumption? </a:t>
            </a:r>
            <a:endParaRPr lang="en-NZ" sz="2400" dirty="0">
              <a:effectLst/>
              <a:latin typeface="Arial" panose="020B0604020202020204" pitchFamily="34" charset="0"/>
              <a:cs typeface="Arial" panose="020B0604020202020204" pitchFamily="34" charset="0"/>
            </a:endParaRPr>
          </a:p>
        </p:txBody>
      </p:sp>
      <p:sp>
        <p:nvSpPr>
          <p:cNvPr id="9" name="CU: 3">
            <a:extLst>
              <a:ext uri="{FF2B5EF4-FFF2-40B4-BE49-F238E27FC236}">
                <a16:creationId xmlns:a16="http://schemas.microsoft.com/office/drawing/2014/main" id="{7694FEB3-03C3-44C3-8EE7-40BB73DC46FD}"/>
              </a:ext>
            </a:extLst>
          </p:cNvPr>
          <p:cNvSpPr/>
          <p:nvPr/>
        </p:nvSpPr>
        <p:spPr>
          <a:xfrm>
            <a:off x="1453004" y="3655789"/>
            <a:ext cx="9471413" cy="461665"/>
          </a:xfrm>
          <a:prstGeom prst="rect">
            <a:avLst/>
          </a:prstGeom>
          <a:solidFill>
            <a:srgbClr val="84D1FF"/>
          </a:solidFill>
          <a:ln>
            <a:solidFill>
              <a:schemeClr val="bg1"/>
            </a:solidFill>
          </a:ln>
        </p:spPr>
        <p:txBody>
          <a:bodyPr wrap="square">
            <a:spAutoFit/>
          </a:bodyPr>
          <a:lstStyle/>
          <a:p>
            <a:pPr lvl="0">
              <a:spcAft>
                <a:spcPts val="0"/>
              </a:spcAft>
            </a:pPr>
            <a:r>
              <a:rPr lang="en-NZ" sz="2400" dirty="0">
                <a:latin typeface="Arial" panose="020B0604020202020204" pitchFamily="34" charset="0"/>
                <a:cs typeface="Arial" panose="020B0604020202020204" pitchFamily="34" charset="0"/>
              </a:rPr>
              <a:t>Who welcomed Mary into heaven?</a:t>
            </a:r>
            <a:endParaRPr lang="en-NZ" sz="2400" dirty="0">
              <a:effectLst/>
              <a:latin typeface="Arial" panose="020B0604020202020204" pitchFamily="34" charset="0"/>
              <a:cs typeface="Arial" panose="020B0604020202020204" pitchFamily="34" charset="0"/>
            </a:endParaRPr>
          </a:p>
        </p:txBody>
      </p:sp>
      <p:sp>
        <p:nvSpPr>
          <p:cNvPr id="10" name="CU: 4">
            <a:extLst>
              <a:ext uri="{FF2B5EF4-FFF2-40B4-BE49-F238E27FC236}">
                <a16:creationId xmlns:a16="http://schemas.microsoft.com/office/drawing/2014/main" id="{F19DBC53-494D-4EE4-8418-BE2B75209080}"/>
              </a:ext>
            </a:extLst>
          </p:cNvPr>
          <p:cNvSpPr/>
          <p:nvPr/>
        </p:nvSpPr>
        <p:spPr>
          <a:xfrm>
            <a:off x="1453003" y="4298535"/>
            <a:ext cx="9471413" cy="461665"/>
          </a:xfrm>
          <a:prstGeom prst="rect">
            <a:avLst/>
          </a:prstGeom>
          <a:solidFill>
            <a:srgbClr val="84D1FF"/>
          </a:solidFill>
          <a:ln>
            <a:solidFill>
              <a:schemeClr val="bg1"/>
            </a:solidFill>
          </a:ln>
        </p:spPr>
        <p:txBody>
          <a:bodyPr wrap="square">
            <a:spAutoFit/>
          </a:bodyPr>
          <a:lstStyle/>
          <a:p>
            <a:pPr lvl="0">
              <a:spcAft>
                <a:spcPts val="0"/>
              </a:spcAft>
            </a:pPr>
            <a:r>
              <a:rPr lang="en-NZ" sz="2400" dirty="0">
                <a:latin typeface="Arial" panose="020B0604020202020204" pitchFamily="34" charset="0"/>
                <a:cs typeface="Arial" panose="020B0604020202020204" pitchFamily="34" charset="0"/>
              </a:rPr>
              <a:t>Explain your art work to someone in your class. </a:t>
            </a:r>
            <a:endParaRPr lang="en-NZ" sz="2400" dirty="0">
              <a:effectLst/>
              <a:latin typeface="Arial" panose="020B0604020202020204" pitchFamily="34" charset="0"/>
              <a:cs typeface="Arial" panose="020B0604020202020204" pitchFamily="34" charset="0"/>
            </a:endParaRPr>
          </a:p>
        </p:txBody>
      </p:sp>
      <p:sp>
        <p:nvSpPr>
          <p:cNvPr id="11" name="CU: 5">
            <a:extLst>
              <a:ext uri="{FF2B5EF4-FFF2-40B4-BE49-F238E27FC236}">
                <a16:creationId xmlns:a16="http://schemas.microsoft.com/office/drawing/2014/main" id="{4E242E1F-B907-4895-802F-BF86A3700673}"/>
              </a:ext>
            </a:extLst>
          </p:cNvPr>
          <p:cNvSpPr/>
          <p:nvPr/>
        </p:nvSpPr>
        <p:spPr>
          <a:xfrm>
            <a:off x="1453003" y="4941281"/>
            <a:ext cx="9471413" cy="461665"/>
          </a:xfrm>
          <a:prstGeom prst="rect">
            <a:avLst/>
          </a:prstGeom>
          <a:solidFill>
            <a:srgbClr val="84D1FF"/>
          </a:solidFill>
          <a:ln>
            <a:solidFill>
              <a:schemeClr val="bg1"/>
            </a:solidFill>
          </a:ln>
        </p:spPr>
        <p:txBody>
          <a:bodyPr wrap="square">
            <a:spAutoFit/>
          </a:bodyPr>
          <a:lstStyle/>
          <a:p>
            <a:pPr lvl="0">
              <a:spcAft>
                <a:spcPts val="0"/>
              </a:spcAft>
            </a:pPr>
            <a:r>
              <a:rPr lang="en-NZ" sz="2400" dirty="0">
                <a:latin typeface="Arial" panose="020B0604020202020204" pitchFamily="34" charset="0"/>
                <a:cs typeface="Arial" panose="020B0604020202020204" pitchFamily="34" charset="0"/>
              </a:rPr>
              <a:t>Which activity do you think helped you to learn best in this resource?</a:t>
            </a:r>
            <a:endParaRPr lang="en-NZ" sz="2400" dirty="0">
              <a:effectLst/>
              <a:latin typeface="Arial" panose="020B0604020202020204" pitchFamily="34" charset="0"/>
              <a:cs typeface="Arial" panose="020B0604020202020204" pitchFamily="34" charset="0"/>
            </a:endParaRPr>
          </a:p>
        </p:txBody>
      </p:sp>
      <p:sp>
        <p:nvSpPr>
          <p:cNvPr id="12" name="CU: 6">
            <a:extLst>
              <a:ext uri="{FF2B5EF4-FFF2-40B4-BE49-F238E27FC236}">
                <a16:creationId xmlns:a16="http://schemas.microsoft.com/office/drawing/2014/main" id="{42917D35-9EDA-4AA8-8DFA-4750F54327CC}"/>
              </a:ext>
            </a:extLst>
          </p:cNvPr>
          <p:cNvSpPr/>
          <p:nvPr/>
        </p:nvSpPr>
        <p:spPr>
          <a:xfrm>
            <a:off x="1453003" y="5589054"/>
            <a:ext cx="9471413" cy="461665"/>
          </a:xfrm>
          <a:prstGeom prst="rect">
            <a:avLst/>
          </a:prstGeom>
          <a:solidFill>
            <a:srgbClr val="84D1FF"/>
          </a:solidFill>
          <a:ln>
            <a:solidFill>
              <a:schemeClr val="bg1"/>
            </a:solidFill>
          </a:ln>
        </p:spPr>
        <p:txBody>
          <a:bodyPr wrap="square">
            <a:spAutoFit/>
          </a:bodyPr>
          <a:lstStyle/>
          <a:p>
            <a:pPr lvl="0"/>
            <a:r>
              <a:rPr lang="en-NZ" sz="2400" dirty="0">
                <a:latin typeface="Arial" panose="020B0604020202020204" pitchFamily="34" charset="0"/>
                <a:cs typeface="Arial" panose="020B0604020202020204" pitchFamily="34" charset="0"/>
              </a:rPr>
              <a:t>Questions I would like to ask about the topics in this resource are…</a:t>
            </a:r>
            <a:endParaRPr lang="en-NZ" sz="2400" dirty="0">
              <a:effectLst/>
              <a:latin typeface="Arial" panose="020B0604020202020204" pitchFamily="34" charset="0"/>
              <a:cs typeface="Arial" panose="020B0604020202020204" pitchFamily="34" charset="0"/>
            </a:endParaRPr>
          </a:p>
        </p:txBody>
      </p:sp>
      <p:sp>
        <p:nvSpPr>
          <p:cNvPr id="13" name="1">
            <a:extLst>
              <a:ext uri="{FF2B5EF4-FFF2-40B4-BE49-F238E27FC236}">
                <a16:creationId xmlns:a16="http://schemas.microsoft.com/office/drawing/2014/main" id="{BEFDF6B1-3B63-479A-9030-F8C991B10AB0}"/>
              </a:ext>
            </a:extLst>
          </p:cNvPr>
          <p:cNvSpPr txBox="1"/>
          <p:nvPr/>
        </p:nvSpPr>
        <p:spPr>
          <a:xfrm>
            <a:off x="741381" y="2390064"/>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1)</a:t>
            </a:r>
          </a:p>
        </p:txBody>
      </p:sp>
      <p:sp>
        <p:nvSpPr>
          <p:cNvPr id="14" name="2">
            <a:extLst>
              <a:ext uri="{FF2B5EF4-FFF2-40B4-BE49-F238E27FC236}">
                <a16:creationId xmlns:a16="http://schemas.microsoft.com/office/drawing/2014/main" id="{C938B794-CCC0-42DA-8D1C-2FA4A7C91DEC}"/>
              </a:ext>
            </a:extLst>
          </p:cNvPr>
          <p:cNvSpPr txBox="1"/>
          <p:nvPr/>
        </p:nvSpPr>
        <p:spPr>
          <a:xfrm>
            <a:off x="741381" y="3038215"/>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2)</a:t>
            </a:r>
          </a:p>
        </p:txBody>
      </p:sp>
      <p:sp>
        <p:nvSpPr>
          <p:cNvPr id="15" name="3">
            <a:extLst>
              <a:ext uri="{FF2B5EF4-FFF2-40B4-BE49-F238E27FC236}">
                <a16:creationId xmlns:a16="http://schemas.microsoft.com/office/drawing/2014/main" id="{54C83077-5083-429F-8CB3-E03C9D1919F9}"/>
              </a:ext>
            </a:extLst>
          </p:cNvPr>
          <p:cNvSpPr txBox="1"/>
          <p:nvPr/>
        </p:nvSpPr>
        <p:spPr>
          <a:xfrm>
            <a:off x="741381" y="3650148"/>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3)</a:t>
            </a:r>
          </a:p>
        </p:txBody>
      </p:sp>
      <p:sp>
        <p:nvSpPr>
          <p:cNvPr id="16" name="4">
            <a:extLst>
              <a:ext uri="{FF2B5EF4-FFF2-40B4-BE49-F238E27FC236}">
                <a16:creationId xmlns:a16="http://schemas.microsoft.com/office/drawing/2014/main" id="{632F1FE5-E952-4C57-A9F8-EB8F2E58725E}"/>
              </a:ext>
            </a:extLst>
          </p:cNvPr>
          <p:cNvSpPr txBox="1"/>
          <p:nvPr/>
        </p:nvSpPr>
        <p:spPr>
          <a:xfrm>
            <a:off x="741381" y="4298535"/>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4)</a:t>
            </a:r>
          </a:p>
        </p:txBody>
      </p:sp>
      <p:sp>
        <p:nvSpPr>
          <p:cNvPr id="17" name="5">
            <a:extLst>
              <a:ext uri="{FF2B5EF4-FFF2-40B4-BE49-F238E27FC236}">
                <a16:creationId xmlns:a16="http://schemas.microsoft.com/office/drawing/2014/main" id="{0DBF0C33-FF9A-4556-82BF-E96818938C83}"/>
              </a:ext>
            </a:extLst>
          </p:cNvPr>
          <p:cNvSpPr txBox="1"/>
          <p:nvPr/>
        </p:nvSpPr>
        <p:spPr>
          <a:xfrm>
            <a:off x="738692" y="4940666"/>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5)</a:t>
            </a:r>
          </a:p>
        </p:txBody>
      </p:sp>
      <p:sp>
        <p:nvSpPr>
          <p:cNvPr id="18" name="6">
            <a:extLst>
              <a:ext uri="{FF2B5EF4-FFF2-40B4-BE49-F238E27FC236}">
                <a16:creationId xmlns:a16="http://schemas.microsoft.com/office/drawing/2014/main" id="{8008AD93-7A4D-41E7-95FF-7147D97E2790}"/>
              </a:ext>
            </a:extLst>
          </p:cNvPr>
          <p:cNvSpPr txBox="1"/>
          <p:nvPr/>
        </p:nvSpPr>
        <p:spPr>
          <a:xfrm>
            <a:off x="738692" y="5589053"/>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6)</a:t>
            </a:r>
          </a:p>
        </p:txBody>
      </p:sp>
      <p:sp>
        <p:nvSpPr>
          <p:cNvPr id="19" name="Rectangle 18">
            <a:extLst>
              <a:ext uri="{FF2B5EF4-FFF2-40B4-BE49-F238E27FC236}">
                <a16:creationId xmlns:a16="http://schemas.microsoft.com/office/drawing/2014/main" id="{F368B3BC-37A0-4BA4-8E83-1B64106B023C}"/>
              </a:ext>
            </a:extLst>
          </p:cNvPr>
          <p:cNvSpPr/>
          <p:nvPr/>
        </p:nvSpPr>
        <p:spPr>
          <a:xfrm>
            <a:off x="4940875" y="6581001"/>
            <a:ext cx="2310249" cy="276999"/>
          </a:xfrm>
          <a:prstGeom prst="rect">
            <a:avLst/>
          </a:prstGeom>
        </p:spPr>
        <p:txBody>
          <a:bodyPr wrap="none">
            <a:spAutoFit/>
          </a:bodyPr>
          <a:lstStyle/>
          <a:p>
            <a:pPr algn="ctr"/>
            <a:r>
              <a:rPr lang="en-GB" sz="1200" dirty="0">
                <a:solidFill>
                  <a:schemeClr val="bg1"/>
                </a:solidFill>
                <a:latin typeface="Arial" pitchFamily="34" charset="0"/>
                <a:ea typeface="Segoe UI" pitchFamily="34" charset="0"/>
                <a:cs typeface="Arial" pitchFamily="34" charset="0"/>
              </a:rPr>
              <a:t>Click in each box to reveal text.</a:t>
            </a:r>
          </a:p>
        </p:txBody>
      </p:sp>
    </p:spTree>
    <p:extLst>
      <p:ext uri="{BB962C8B-B14F-4D97-AF65-F5344CB8AC3E}">
        <p14:creationId xmlns:p14="http://schemas.microsoft.com/office/powerpoint/2010/main" val="3210142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10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10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1">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3">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8">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0">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4212</TotalTime>
  <Words>1527</Words>
  <Application>Microsoft Office PowerPoint</Application>
  <PresentationFormat>Widescreen</PresentationFormat>
  <Paragraphs>142</Paragraphs>
  <Slides>11</Slides>
  <Notes>10</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 BLANCA</vt:lpstr>
      <vt:lpstr>AR JULIAN</vt:lpstr>
      <vt:lpstr>Arial</vt:lpstr>
      <vt:lpstr>Calibri</vt:lpstr>
      <vt:lpstr>Calibri Light</vt:lpstr>
      <vt:lpstr>Comic Sans MS</vt:lpstr>
      <vt:lpstr>Segoe UI</vt:lpstr>
      <vt:lpstr>Wingdings</vt:lpstr>
      <vt:lpstr>Office Theme</vt:lpstr>
      <vt:lpstr>Mary is taken into Heaven</vt:lpstr>
      <vt:lpstr>Learning Intentions</vt:lpstr>
      <vt:lpstr>What happened to Mary after Jesus died?</vt:lpstr>
      <vt:lpstr>What happened when Mary died?</vt:lpstr>
      <vt:lpstr>God took Mary’s body and soul to Heaven</vt:lpstr>
      <vt:lpstr>We celebrate the Feast of  Mary’s Assumption Day on August 15</vt:lpstr>
      <vt:lpstr>Imagining Mary’s welcome into Heaven</vt:lpstr>
      <vt:lpstr>Making an Art Work of Mary’s Assumption</vt:lpstr>
      <vt:lpstr>Check up</vt:lpstr>
      <vt:lpstr>Time for Reflection</vt:lpstr>
      <vt:lpstr>Imagining Mary’s welcome into Heaven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38</cp:revision>
  <dcterms:created xsi:type="dcterms:W3CDTF">2017-06-23T10:18:49Z</dcterms:created>
  <dcterms:modified xsi:type="dcterms:W3CDTF">2017-07-24T03:38:43Z</dcterms:modified>
</cp:coreProperties>
</file>