
<file path=[Content_Types].xml><?xml version="1.0" encoding="utf-8"?>
<Types xmlns="http://schemas.openxmlformats.org/package/2006/content-types">
  <Default Extension="bin" ContentType="application/vnd.ms-office.activeX"/>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61" r:id="rId2"/>
    <p:sldId id="263" r:id="rId3"/>
    <p:sldId id="296" r:id="rId4"/>
    <p:sldId id="338" r:id="rId5"/>
    <p:sldId id="280" r:id="rId6"/>
    <p:sldId id="336" r:id="rId7"/>
    <p:sldId id="290" r:id="rId8"/>
    <p:sldId id="265" r:id="rId9"/>
    <p:sldId id="295" r:id="rId10"/>
    <p:sldId id="337" r:id="rId11"/>
    <p:sldId id="264" r:id="rId12"/>
    <p:sldId id="266" r:id="rId13"/>
    <p:sldId id="274" r:id="rId14"/>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Structure" id="{1BFC4C63-1698-4CE9-82AD-80E0E92CE677}">
          <p14:sldIdLst>
            <p14:sldId id="261"/>
            <p14:sldId id="263"/>
            <p14:sldId id="296"/>
            <p14:sldId id="338"/>
            <p14:sldId id="280"/>
            <p14:sldId id="336"/>
            <p14:sldId id="290"/>
            <p14:sldId id="265"/>
            <p14:sldId id="295"/>
            <p14:sldId id="337"/>
            <p14:sldId id="264"/>
            <p14:sldId id="266"/>
            <p14:sldId id="27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AAB14F"/>
    <a:srgbClr val="0020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1" autoAdjust="0"/>
    <p:restoredTop sz="96395" autoAdjust="0"/>
  </p:normalViewPr>
  <p:slideViewPr>
    <p:cSldViewPr snapToGrid="0" snapToObjects="1">
      <p:cViewPr>
        <p:scale>
          <a:sx n="90" d="100"/>
          <a:sy n="90" d="100"/>
        </p:scale>
        <p:origin x="1266" y="954"/>
      </p:cViewPr>
      <p:guideLst>
        <p:guide orient="horz" pos="1620"/>
        <p:guide pos="2880"/>
      </p:guideLst>
    </p:cSldViewPr>
  </p:slideViewPr>
  <p:outlineViewPr>
    <p:cViewPr>
      <p:scale>
        <a:sx n="33" d="100"/>
        <a:sy n="33" d="100"/>
      </p:scale>
      <p:origin x="0" y="3492"/>
    </p:cViewPr>
  </p:outlineViewPr>
  <p:notesTextViewPr>
    <p:cViewPr>
      <p:scale>
        <a:sx n="1" d="1"/>
        <a:sy n="1" d="1"/>
      </p:scale>
      <p:origin x="0" y="0"/>
    </p:cViewPr>
  </p:notesTextViewPr>
  <p:sorterViewPr>
    <p:cViewPr>
      <p:scale>
        <a:sx n="142" d="100"/>
        <a:sy n="142" d="100"/>
      </p:scale>
      <p:origin x="0" y="5226"/>
    </p:cViewPr>
  </p:sorterViewPr>
  <p:notesViewPr>
    <p:cSldViewPr snapToGrid="0" snapToObjects="1">
      <p:cViewPr>
        <p:scale>
          <a:sx n="90" d="100"/>
          <a:sy n="90" d="100"/>
        </p:scale>
        <p:origin x="-2124" y="81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3E6F0A2-C84B-41DB-80A8-8F6966937198}" type="datetimeFigureOut">
              <a:rPr lang="en-GB" smtClean="0"/>
              <a:pPr/>
              <a:t>25/07/2017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69CACF5-E34C-42EA-8512-2766929333E4}" type="slidenum">
              <a:rPr lang="en-GB" smtClean="0"/>
              <a:pPr/>
              <a:t>‹#›</a:t>
            </a:fld>
            <a:endParaRPr lang="en-GB"/>
          </a:p>
        </p:txBody>
      </p:sp>
    </p:spTree>
    <p:extLst>
      <p:ext uri="{BB962C8B-B14F-4D97-AF65-F5344CB8AC3E}">
        <p14:creationId xmlns:p14="http://schemas.microsoft.com/office/powerpoint/2010/main" val="324976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504276-07BE-4A5D-950F-D17C3B3BA64F}" type="slidenum">
              <a:rPr lang="en-GB" smtClean="0"/>
              <a:pPr/>
              <a:t>‹#›</a:t>
            </a:fld>
            <a:endParaRPr lang="en-GB"/>
          </a:p>
        </p:txBody>
      </p:sp>
      <p:sp>
        <p:nvSpPr>
          <p:cNvPr id="6" name="Notes Placeholder 5"/>
          <p:cNvSpPr>
            <a:spLocks noGrp="1"/>
          </p:cNvSpPr>
          <p:nvPr>
            <p:ph type="body" sz="quarter" idx="3"/>
          </p:nvPr>
        </p:nvSpPr>
        <p:spPr>
          <a:xfrm>
            <a:off x="363596" y="4715153"/>
            <a:ext cx="6065212"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Image Placeholder 10"/>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Tree>
    <p:extLst>
      <p:ext uri="{BB962C8B-B14F-4D97-AF65-F5344CB8AC3E}">
        <p14:creationId xmlns:p14="http://schemas.microsoft.com/office/powerpoint/2010/main" val="10481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o3Lz7dmn1e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Mary’s Assumption when God took Mary into heaven body and soul.                       Create a Mary prayer focus and tell the story of Mary’s Assumption and sing Mary hymns this week in class prayer. This story is not in the Bible – see Slide 6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Make a copy of the worksheet for children to complete and add to their RE Learning Journal.</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look closely at each image of Mary and decide their favourite and give their reasons.                                                                                                      Use some ideas from these examples of art when creating their own art work of Mary’s Assumption.</a:t>
            </a:r>
            <a:endParaRPr lang="en-US"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Adapt Teaching and Learning Experiences 4 &amp; 5.</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10</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formative assessment strategy will help teachers to identify how well children have achieved the Learning Intentions of the resource.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Teachers can choose how they use the slide in their range of assessment options.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worksheet of this slide is available for children in Years 5-8 to complete.</a:t>
            </a:r>
            <a:endParaRPr lang="en-US"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last two items are feed forward for the teacher.</a:t>
            </a:r>
            <a:endParaRPr lang="en-US"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Recording the children’s responses to these items is recommended as it will enable teachers to adjust their learning strategies for future resources and target the areas that need further attention.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11</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MP3 is played to help create a reflective atmosphere and bring the children to stillness and silence as the teacher invites them to </a:t>
            </a:r>
            <a:r>
              <a:rPr lang="en-GB" sz="1200" i="1" kern="1200" dirty="0" smtClean="0">
                <a:solidFill>
                  <a:schemeClr val="tx1"/>
                </a:solidFill>
                <a:effectLst/>
                <a:latin typeface="+mn-lt"/>
                <a:ea typeface="+mn-ea"/>
                <a:cs typeface="+mn-cs"/>
              </a:rPr>
              <a:t>think about how God used Mary’s Assumption as the example of what will happen to them and to all of creation and what a wonderful time that will be when all of creation is made new and perfect.</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worksheet relates to slide 9</a:t>
            </a:r>
            <a:endParaRPr lang="en-US" sz="1200" kern="1200" smtClean="0">
              <a:solidFill>
                <a:schemeClr val="tx1"/>
              </a:solidFill>
              <a:effectLst/>
              <a:latin typeface="+mn-lt"/>
              <a:ea typeface="+mn-ea"/>
              <a:cs typeface="+mn-cs"/>
            </a:endParaRPr>
          </a:p>
          <a:p>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Read through the Learning Intentions with the class and identify some ideas/questions that might be explored in the resource</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Read and discuss slide title. Talk to children about what ‘connected’ means. Explain that Pope Francis is concerned about creation and how some people don’t care about it and are damaging it. He has written a long letter to the whole world about it.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Follow the prompts on the slide.</a:t>
            </a:r>
            <a:endParaRPr lang="en-US" sz="1200" kern="1200" dirty="0" smtClean="0">
              <a:solidFill>
                <a:schemeClr val="tx1"/>
              </a:solidFill>
              <a:effectLst/>
              <a:latin typeface="+mn-lt"/>
              <a:ea typeface="+mn-ea"/>
              <a:cs typeface="+mn-cs"/>
            </a:endParaRPr>
          </a:p>
          <a:p>
            <a:r>
              <a:rPr lang="en-NZ" sz="1200" u="sng" kern="1200" dirty="0" smtClean="0">
                <a:solidFill>
                  <a:schemeClr val="tx1"/>
                </a:solidFill>
                <a:effectLst/>
                <a:latin typeface="+mn-lt"/>
                <a:ea typeface="+mn-ea"/>
                <a:cs typeface="+mn-cs"/>
                <a:hlinkClick r:id="rId3"/>
              </a:rPr>
              <a:t>https://www.youtube.com/watch?v=o3Lz7dmn1eM</a:t>
            </a:r>
            <a:endParaRPr lang="en-US" sz="1200" kern="1200" dirty="0" smtClean="0">
              <a:solidFill>
                <a:schemeClr val="tx1"/>
              </a:solidFill>
              <a:effectLst/>
              <a:latin typeface="+mn-lt"/>
              <a:ea typeface="+mn-ea"/>
              <a:cs typeface="+mn-cs"/>
            </a:endParaRPr>
          </a:p>
          <a:p>
            <a:r>
              <a:rPr lang="en-NZ" sz="1200" kern="1200" dirty="0" err="1" smtClean="0">
                <a:solidFill>
                  <a:schemeClr val="tx1"/>
                </a:solidFill>
                <a:effectLst/>
                <a:latin typeface="+mn-lt"/>
                <a:ea typeface="+mn-ea"/>
                <a:cs typeface="+mn-cs"/>
              </a:rPr>
              <a:t>Laudato</a:t>
            </a:r>
            <a:r>
              <a:rPr lang="en-NZ" sz="1200" kern="1200" dirty="0" smtClean="0">
                <a:solidFill>
                  <a:schemeClr val="tx1"/>
                </a:solidFill>
                <a:effectLst/>
                <a:latin typeface="+mn-lt"/>
                <a:ea typeface="+mn-ea"/>
                <a:cs typeface="+mn-cs"/>
              </a:rPr>
              <a:t> Si Animation  4:55 minutes</a:t>
            </a:r>
            <a:endParaRPr lang="en-US"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Children respond to the clip and share the messages they got from it. </a:t>
            </a:r>
            <a:endParaRPr lang="en-US"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Each child can say why they think it is important to look after all of God’s creation.</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Notice and share the ways the children on the slide are caring for creation.            Teacher types on the slide ways children can respect and care for creation. </a:t>
            </a:r>
            <a:endParaRPr lang="en-US"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Adapt Teaching and Learning Experiences 1, 2 &amp; 3.</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Children look at the pictures, read the statements and share their ideas about ways creation will be made perfect. </a:t>
            </a:r>
            <a:endParaRPr lang="en-US"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Bringing things to perfection means helping plants, animals and people and all living things to be the most beautiful  they can be by loving and caring for them.</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Children look at the pictures, read the statements and share their ideas about ways creation will be made perfect. </a:t>
            </a:r>
            <a:endParaRPr lang="en-US"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Bringing things to perfection means helping plants, animals and people and all living things to be the best they can be by loving and caring for them.</a:t>
            </a:r>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Listen to the story of the Assumption.</a:t>
            </a:r>
            <a:endParaRPr lang="en-US"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rPr>
              <a:t>The Story of Mary’s Assumption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the end of her life Mary died peacefully just as if she fell asleep. Her friends and the apostles took her body to be buried. They had loved and cared for her on earth and she had been a wise and loving friend to them. She had showed them how God wants people to love and care for each other. The story about Mary’s death is not written in the Bible but we know that she was assumed that means taken up into heaven. That means God lifted up Mary’s body and soul from her grave and Jesus received her into heaven. We call this Mary’s Assumption. God did this to bring Mary to perfection because she had loved God and Jesus so much during her life.  We can ask Mary to help us to be loving and kind to the people around us.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the post it notes and respond. </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Show children the Book of Revelation in the Bible and let them describe where it is in the Bible and what the last word in the Bible is. (AMEN so be it)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the verse from Revelation and work through the prompts on the slide for children to respond to.                                                                                                      Note the details described in the reading pictured in the stained glass window and include them in their own art work – See Slide 9. </a:t>
            </a:r>
            <a:endParaRPr lang="en-US"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Read each sentence and talk about what it means.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Children share how they could honour Mary on her Assumption feast day and plan what they could in their classroom. They could invite others to join them</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could have a Wear Blue for Mary Day.</a:t>
            </a:r>
            <a:endParaRPr lang="en-GB" noProof="0" dirty="0" smtClean="0"/>
          </a:p>
        </p:txBody>
      </p:sp>
      <p:sp>
        <p:nvSpPr>
          <p:cNvPr id="4" name="Slide Number Placeholder 3"/>
          <p:cNvSpPr>
            <a:spLocks noGrp="1"/>
          </p:cNvSpPr>
          <p:nvPr>
            <p:ph type="sldNum" sz="quarter" idx="10"/>
          </p:nvPr>
        </p:nvSpPr>
        <p:spPr/>
        <p:txBody>
          <a:bodyPr/>
          <a:lstStyle/>
          <a:p>
            <a:fld id="{B7D854C1-D8DB-439C-8B37-6CAF82AB5E22}" type="slidenum">
              <a:rPr lang="en-GB" smtClean="0"/>
              <a:pPr/>
              <a:t>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23427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298762"/>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333908"/>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6491418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jpe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microsoft.com/office/2007/relationships/hdphoto" Target="../media/hdphoto2.wdp"/><Relationship Id="rId9"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jpe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notesSlide" Target="../notesSlides/notesSlide12.xml"/><Relationship Id="rId9" Type="http://schemas.openxmlformats.org/officeDocument/2006/relationships/hyperlink" Target="http://www.tinyurl.com/NCRSfeedback"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youtube.com/watch?v=o3Lz7dmn1eM" TargetMode="Externa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control" Target="../activeX/activeX2.xml"/><Relationship Id="rId7" Type="http://schemas.openxmlformats.org/officeDocument/2006/relationships/image" Target="../media/image1.jpeg"/><Relationship Id="rId12" Type="http://schemas.openxmlformats.org/officeDocument/2006/relationships/image" Target="../media/image4.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notesSlide" Target="../notesSlides/notesSlide4.xml"/><Relationship Id="rId11" Type="http://schemas.openxmlformats.org/officeDocument/2006/relationships/image" Target="../media/image7.jpg"/><Relationship Id="rId5" Type="http://schemas.openxmlformats.org/officeDocument/2006/relationships/slideLayout" Target="../slideLayouts/slideLayout2.xml"/><Relationship Id="rId10" Type="http://schemas.openxmlformats.org/officeDocument/2006/relationships/image" Target="../media/image6.jpg"/><Relationship Id="rId4" Type="http://schemas.openxmlformats.org/officeDocument/2006/relationships/control" Target="../activeX/activeX3.xml"/><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jp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0" name="Cloud 9"/>
          <p:cNvSpPr/>
          <p:nvPr/>
        </p:nvSpPr>
        <p:spPr>
          <a:xfrm>
            <a:off x="1691272" y="1975829"/>
            <a:ext cx="2510522" cy="1714886"/>
          </a:xfrm>
          <a:prstGeom prst="clou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loud 10"/>
          <p:cNvSpPr/>
          <p:nvPr/>
        </p:nvSpPr>
        <p:spPr>
          <a:xfrm>
            <a:off x="1965311" y="2596780"/>
            <a:ext cx="2051077" cy="1401048"/>
          </a:xfrm>
          <a:prstGeom prst="clou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loud 2"/>
          <p:cNvSpPr/>
          <p:nvPr/>
        </p:nvSpPr>
        <p:spPr>
          <a:xfrm>
            <a:off x="4412667" y="3176865"/>
            <a:ext cx="2510522" cy="1714886"/>
          </a:xfrm>
          <a:prstGeom prst="clou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p:cNvSpPr txBox="1"/>
          <p:nvPr/>
        </p:nvSpPr>
        <p:spPr>
          <a:xfrm>
            <a:off x="0" y="155450"/>
            <a:ext cx="9144000" cy="646331"/>
          </a:xfrm>
          <a:prstGeom prst="rect">
            <a:avLst/>
          </a:prstGeom>
          <a:noFill/>
        </p:spPr>
        <p:txBody>
          <a:bodyPr wrap="square" rtlCol="0">
            <a:spAutoFit/>
          </a:bodyPr>
          <a:lstStyle/>
          <a:p>
            <a:pPr algn="ctr"/>
            <a:r>
              <a:rPr lang="en-NZ" sz="3600" spc="300" dirty="0" smtClean="0">
                <a:solidFill>
                  <a:schemeClr val="tx2">
                    <a:lumMod val="50000"/>
                  </a:schemeClr>
                </a:solidFill>
                <a:latin typeface="Aktiv Grotesk Light"/>
                <a:cs typeface="Aktiv Grotesk Light"/>
              </a:rPr>
              <a:t>The Feast of the Assumption</a:t>
            </a:r>
            <a:endParaRPr lang="en-GB" sz="3600" spc="300" dirty="0">
              <a:solidFill>
                <a:schemeClr val="tx2">
                  <a:lumMod val="50000"/>
                </a:schemeClr>
              </a:solidFill>
              <a:latin typeface="Aktiv Grotesk Light"/>
              <a:cs typeface="Aktiv Grotesk Light"/>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S-01</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8"/>
          <p:cNvSpPr/>
          <p:nvPr/>
        </p:nvSpPr>
        <p:spPr>
          <a:xfrm>
            <a:off x="4675591" y="3465412"/>
            <a:ext cx="2051077" cy="1401048"/>
          </a:xfrm>
          <a:prstGeom prst="clou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ounded Rectangle 1"/>
          <p:cNvSpPr/>
          <p:nvPr/>
        </p:nvSpPr>
        <p:spPr>
          <a:xfrm>
            <a:off x="3068472" y="954774"/>
            <a:ext cx="2716200" cy="3725226"/>
          </a:xfrm>
          <a:prstGeom prst="roundRect">
            <a:avLst/>
          </a:prstGeom>
          <a:blipFill rotWithShape="1">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23328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6" name="Title"/>
          <p:cNvSpPr txBox="1"/>
          <p:nvPr/>
        </p:nvSpPr>
        <p:spPr>
          <a:xfrm>
            <a:off x="0" y="80813"/>
            <a:ext cx="9144000" cy="1077218"/>
          </a:xfrm>
          <a:prstGeom prst="rect">
            <a:avLst/>
          </a:prstGeom>
          <a:noFill/>
        </p:spPr>
        <p:txBody>
          <a:bodyPr wrap="square" rtlCol="0">
            <a:spAutoFit/>
          </a:bodyPr>
          <a:lstStyle/>
          <a:p>
            <a:pPr algn="ctr"/>
            <a:r>
              <a:rPr lang="en-NZ" sz="3200" spc="300" dirty="0">
                <a:solidFill>
                  <a:schemeClr val="tx2">
                    <a:lumMod val="50000"/>
                  </a:schemeClr>
                </a:solidFill>
                <a:latin typeface="Aktiv Grotesk Light"/>
                <a:cs typeface="Aktiv Grotesk Light"/>
              </a:rPr>
              <a:t>The Feast of the Assumption celebrates Mary and the great love God has for her </a:t>
            </a:r>
            <a:endParaRPr lang="en-GB" sz="3200" spc="300" dirty="0">
              <a:solidFill>
                <a:schemeClr val="tx2">
                  <a:lumMod val="50000"/>
                </a:schemeClr>
              </a:solidFill>
              <a:latin typeface="Aktiv Grotesk Light"/>
              <a:cs typeface="Aktiv Grotesk Light"/>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S-09</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649305" y="1671130"/>
            <a:ext cx="1909725" cy="2568766"/>
          </a:xfrm>
          <a:prstGeom prst="roundRect">
            <a:avLst/>
          </a:prstGeom>
          <a:blipFill rotWithShape="1">
            <a:blip r:embed="rId5"/>
            <a:srcRect/>
            <a:stretch>
              <a:fillRect l="45" r="45"/>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ounded Rectangle 9"/>
          <p:cNvSpPr/>
          <p:nvPr/>
        </p:nvSpPr>
        <p:spPr>
          <a:xfrm>
            <a:off x="2673234" y="1671130"/>
            <a:ext cx="1909725" cy="2568766"/>
          </a:xfrm>
          <a:prstGeom prst="roundRect">
            <a:avLst/>
          </a:prstGeom>
          <a:blipFill rotWithShape="1">
            <a:blip r:embed="rId6"/>
            <a:srcRect/>
            <a:stretch>
              <a:fillRect l="45" t="-593" r="45" b="-59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ounded Rectangle 10"/>
          <p:cNvSpPr/>
          <p:nvPr/>
        </p:nvSpPr>
        <p:spPr>
          <a:xfrm>
            <a:off x="4687996" y="1671130"/>
            <a:ext cx="1908000" cy="2568766"/>
          </a:xfrm>
          <a:prstGeom prst="roundRect">
            <a:avLst/>
          </a:prstGeom>
          <a:blipFill rotWithShape="1">
            <a:blip r:embed="rId7"/>
            <a:srcRect/>
            <a:stretch>
              <a:fillRect l="46" t="-23" r="-46" b="-2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ounded Rectangle 11"/>
          <p:cNvSpPr/>
          <p:nvPr/>
        </p:nvSpPr>
        <p:spPr>
          <a:xfrm>
            <a:off x="6712303" y="1671130"/>
            <a:ext cx="1909725" cy="2568766"/>
          </a:xfrm>
          <a:prstGeom prst="roundRect">
            <a:avLst/>
          </a:prstGeom>
          <a:blipFill rotWithShape="1">
            <a:blip r:embed="rId8"/>
            <a:srcRect/>
            <a:stretch>
              <a:fillRect t="-23" b="-2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ction Button: Worksheet">
            <a:hlinkClick r:id="rId9" action="ppaction://hlinksldjump" highlightClick="1"/>
          </p:cNvPr>
          <p:cNvSpPr/>
          <p:nvPr/>
        </p:nvSpPr>
        <p:spPr>
          <a:xfrm>
            <a:off x="7149294"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Tool instructions"/>
          <p:cNvSpPr txBox="1"/>
          <p:nvPr/>
        </p:nvSpPr>
        <p:spPr>
          <a:xfrm>
            <a:off x="2277141" y="4830780"/>
            <a:ext cx="4589718"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Arial" pitchFamily="34" charset="0"/>
              </a:rPr>
              <a:t>Click the worksheet button to go to the worksheet</a:t>
            </a:r>
            <a:endParaRPr lang="en-GB" sz="900" spc="300" dirty="0">
              <a:latin typeface="Helvetica Neue Light"/>
              <a:ea typeface="Segoe UI" pitchFamily="34" charset="0"/>
              <a:cs typeface="Arial" pitchFamily="34" charset="0"/>
            </a:endParaRPr>
          </a:p>
        </p:txBody>
      </p:sp>
    </p:spTree>
    <p:extLst>
      <p:ext uri="{BB962C8B-B14F-4D97-AF65-F5344CB8AC3E}">
        <p14:creationId xmlns:p14="http://schemas.microsoft.com/office/powerpoint/2010/main" val="2043841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34" name="Textbox: Line 6"/>
          <p:cNvSpPr txBox="1"/>
          <p:nvPr/>
        </p:nvSpPr>
        <p:spPr>
          <a:xfrm>
            <a:off x="899999" y="4113160"/>
            <a:ext cx="7873714" cy="523220"/>
          </a:xfrm>
          <a:prstGeom prst="rect">
            <a:avLst/>
          </a:prstGeom>
          <a:noFill/>
        </p:spPr>
        <p:txBody>
          <a:bodyPr wrap="square" rtlCol="0">
            <a:spAutoFit/>
          </a:bodyPr>
          <a:lstStyle/>
          <a:p>
            <a:pPr lvl="0"/>
            <a:r>
              <a:rPr lang="en-NZ" sz="1400" spc="300" dirty="0">
                <a:latin typeface="Helvetica Neue Light"/>
                <a:cs typeface="Helvetica Neue Light"/>
              </a:rPr>
              <a:t>Questions I would like to ask about the topics in this resource are …</a:t>
            </a:r>
          </a:p>
        </p:txBody>
      </p:sp>
      <p:sp>
        <p:nvSpPr>
          <p:cNvPr id="35" name="Textbox: Line 5"/>
          <p:cNvSpPr txBox="1"/>
          <p:nvPr/>
        </p:nvSpPr>
        <p:spPr>
          <a:xfrm>
            <a:off x="899997" y="3541929"/>
            <a:ext cx="7873716" cy="523220"/>
          </a:xfrm>
          <a:prstGeom prst="rect">
            <a:avLst/>
          </a:prstGeom>
          <a:noFill/>
        </p:spPr>
        <p:txBody>
          <a:bodyPr wrap="square" rtlCol="0">
            <a:spAutoFit/>
          </a:bodyPr>
          <a:lstStyle/>
          <a:p>
            <a:pPr lvl="0"/>
            <a:r>
              <a:rPr lang="en-NZ" sz="1400" spc="300" dirty="0">
                <a:latin typeface="Helvetica Neue Light"/>
                <a:cs typeface="Helvetica Neue Light"/>
              </a:rPr>
              <a:t>Which activity do you think helped you to learn best in this resource?</a:t>
            </a:r>
          </a:p>
        </p:txBody>
      </p:sp>
      <p:sp>
        <p:nvSpPr>
          <p:cNvPr id="18" name="Textbox: Line 4"/>
          <p:cNvSpPr txBox="1"/>
          <p:nvPr/>
        </p:nvSpPr>
        <p:spPr>
          <a:xfrm>
            <a:off x="909160" y="3152127"/>
            <a:ext cx="7419273" cy="307777"/>
          </a:xfrm>
          <a:prstGeom prst="rect">
            <a:avLst/>
          </a:prstGeom>
          <a:noFill/>
        </p:spPr>
        <p:txBody>
          <a:bodyPr wrap="square" rtlCol="0">
            <a:spAutoFit/>
          </a:bodyPr>
          <a:lstStyle/>
          <a:p>
            <a:pPr lvl="0"/>
            <a:r>
              <a:rPr lang="en-NZ" sz="1400" spc="300" dirty="0">
                <a:latin typeface="Helvetica Neue Light"/>
                <a:cs typeface="Helvetica Neue Light"/>
              </a:rPr>
              <a:t>Draw 3 ways people can show they love and honour Mary.</a:t>
            </a:r>
          </a:p>
        </p:txBody>
      </p:sp>
      <p:sp>
        <p:nvSpPr>
          <p:cNvPr id="19" name="Textbox: Line 3"/>
          <p:cNvSpPr txBox="1"/>
          <p:nvPr/>
        </p:nvSpPr>
        <p:spPr>
          <a:xfrm>
            <a:off x="909158" y="2447208"/>
            <a:ext cx="7864555" cy="738664"/>
          </a:xfrm>
          <a:prstGeom prst="rect">
            <a:avLst/>
          </a:prstGeom>
          <a:noFill/>
        </p:spPr>
        <p:txBody>
          <a:bodyPr wrap="square" rtlCol="0">
            <a:spAutoFit/>
          </a:bodyPr>
          <a:lstStyle/>
          <a:p>
            <a:pPr lvl="0"/>
            <a:r>
              <a:rPr lang="en-NZ" sz="1400" spc="300" dirty="0">
                <a:latin typeface="Helvetica Neue Light"/>
                <a:cs typeface="Helvetica Neue Light"/>
              </a:rPr>
              <a:t>God took Mary to heaven body and soul and God has promised that what he did for Mary he will do for all people which means  that one day all people will …</a:t>
            </a:r>
          </a:p>
        </p:txBody>
      </p:sp>
      <p:sp>
        <p:nvSpPr>
          <p:cNvPr id="20" name="Textbox: Line 2"/>
          <p:cNvSpPr txBox="1"/>
          <p:nvPr/>
        </p:nvSpPr>
        <p:spPr>
          <a:xfrm>
            <a:off x="909161" y="1933269"/>
            <a:ext cx="7864552" cy="523220"/>
          </a:xfrm>
          <a:prstGeom prst="rect">
            <a:avLst/>
          </a:prstGeom>
          <a:noFill/>
        </p:spPr>
        <p:txBody>
          <a:bodyPr wrap="square" rtlCol="0">
            <a:spAutoFit/>
          </a:bodyPr>
          <a:lstStyle/>
          <a:p>
            <a:pPr lvl="0"/>
            <a:r>
              <a:rPr lang="en-NZ" sz="1400" spc="300" dirty="0">
                <a:latin typeface="Helvetica Neue Light"/>
                <a:cs typeface="Helvetica Neue Light"/>
              </a:rPr>
              <a:t>How can children of your age help to save creation and bring it back to perfection how God planned it to be?</a:t>
            </a:r>
          </a:p>
        </p:txBody>
      </p:sp>
      <p:sp>
        <p:nvSpPr>
          <p:cNvPr id="21" name="Textbox: Line 1"/>
          <p:cNvSpPr txBox="1"/>
          <p:nvPr/>
        </p:nvSpPr>
        <p:spPr>
          <a:xfrm>
            <a:off x="909161" y="1419330"/>
            <a:ext cx="7864552" cy="523220"/>
          </a:xfrm>
          <a:prstGeom prst="rect">
            <a:avLst/>
          </a:prstGeom>
          <a:noFill/>
        </p:spPr>
        <p:txBody>
          <a:bodyPr wrap="square" rtlCol="0">
            <a:spAutoFit/>
          </a:bodyPr>
          <a:lstStyle/>
          <a:p>
            <a:pPr lvl="0"/>
            <a:r>
              <a:rPr lang="en-NZ" sz="1400" spc="300" dirty="0">
                <a:latin typeface="Helvetica Neue Light"/>
                <a:cs typeface="Helvetica Neue Light"/>
              </a:rPr>
              <a:t>Name 3 things you learned about creation from Pope Francis’ letter - Care of our Common Home.</a:t>
            </a:r>
          </a:p>
        </p:txBody>
      </p:sp>
      <p:sp>
        <p:nvSpPr>
          <p:cNvPr id="38" name="Shape: Number 6"/>
          <p:cNvSpPr txBox="1"/>
          <p:nvPr/>
        </p:nvSpPr>
        <p:spPr>
          <a:xfrm>
            <a:off x="426434" y="4113160"/>
            <a:ext cx="512921" cy="400110"/>
          </a:xfrm>
          <a:prstGeom prst="rect">
            <a:avLst/>
          </a:prstGeom>
          <a:noFill/>
        </p:spPr>
        <p:txBody>
          <a:bodyPr wrap="square" rtlCol="0">
            <a:spAutoFit/>
          </a:bodyPr>
          <a:lstStyle/>
          <a:p>
            <a:r>
              <a:rPr lang="en-GB" sz="2000" spc="300" dirty="0">
                <a:latin typeface="Helvetica Neue Light"/>
                <a:ea typeface="Segoe UI" pitchFamily="34" charset="0"/>
                <a:cs typeface="Helvetica Neue Light"/>
              </a:rPr>
              <a:t>6</a:t>
            </a:r>
            <a:r>
              <a:rPr lang="en-GB" sz="2000" spc="300" dirty="0" smtClean="0">
                <a:latin typeface="Helvetica Neue Light"/>
                <a:ea typeface="Segoe UI" pitchFamily="34" charset="0"/>
                <a:cs typeface="Helvetica Neue Light"/>
              </a:rPr>
              <a:t>)</a:t>
            </a:r>
            <a:endParaRPr lang="en-GB" sz="2000" spc="300" dirty="0">
              <a:latin typeface="Helvetica Neue Light"/>
              <a:ea typeface="Segoe UI" pitchFamily="34" charset="0"/>
              <a:cs typeface="Helvetica Neue Light"/>
            </a:endParaRPr>
          </a:p>
        </p:txBody>
      </p:sp>
      <p:sp>
        <p:nvSpPr>
          <p:cNvPr id="39" name="Shape: Number 5"/>
          <p:cNvSpPr txBox="1"/>
          <p:nvPr/>
        </p:nvSpPr>
        <p:spPr>
          <a:xfrm>
            <a:off x="426434" y="3561389"/>
            <a:ext cx="512921" cy="400110"/>
          </a:xfrm>
          <a:prstGeom prst="rect">
            <a:avLst/>
          </a:prstGeom>
          <a:noFill/>
        </p:spPr>
        <p:txBody>
          <a:bodyPr wrap="square" rtlCol="0">
            <a:spAutoFit/>
          </a:bodyPr>
          <a:lstStyle/>
          <a:p>
            <a:r>
              <a:rPr lang="en-GB" sz="2000" spc="300" dirty="0">
                <a:latin typeface="Helvetica Neue Light"/>
                <a:ea typeface="Segoe UI" pitchFamily="34" charset="0"/>
                <a:cs typeface="Helvetica Neue Light"/>
              </a:rPr>
              <a:t>5</a:t>
            </a:r>
            <a:r>
              <a:rPr lang="en-GB" sz="2000" spc="300" dirty="0" smtClean="0">
                <a:latin typeface="Helvetica Neue Light"/>
                <a:ea typeface="Segoe UI" pitchFamily="34" charset="0"/>
                <a:cs typeface="Helvetica Neue Light"/>
              </a:rPr>
              <a:t>)</a:t>
            </a:r>
            <a:endParaRPr lang="en-GB" sz="2000" spc="300" dirty="0">
              <a:latin typeface="Helvetica Neue Light"/>
              <a:ea typeface="Segoe UI" pitchFamily="34" charset="0"/>
              <a:cs typeface="Helvetica Neue Light"/>
            </a:endParaRPr>
          </a:p>
        </p:txBody>
      </p:sp>
      <p:sp>
        <p:nvSpPr>
          <p:cNvPr id="26" name="Shape: Number 4"/>
          <p:cNvSpPr txBox="1"/>
          <p:nvPr/>
        </p:nvSpPr>
        <p:spPr>
          <a:xfrm>
            <a:off x="426434" y="3095469"/>
            <a:ext cx="522082" cy="400110"/>
          </a:xfrm>
          <a:prstGeom prst="rect">
            <a:avLst/>
          </a:prstGeom>
          <a:noFill/>
        </p:spPr>
        <p:txBody>
          <a:bodyPr wrap="square" rtlCol="0">
            <a:spAutoFit/>
          </a:bodyPr>
          <a:lstStyle/>
          <a:p>
            <a:r>
              <a:rPr lang="en-GB" sz="2000" spc="300" dirty="0" smtClean="0">
                <a:latin typeface="Helvetica Neue Light"/>
                <a:ea typeface="Segoe UI" pitchFamily="34" charset="0"/>
                <a:cs typeface="Helvetica Neue Light"/>
              </a:rPr>
              <a:t>4)</a:t>
            </a:r>
            <a:endParaRPr lang="en-GB" sz="2000" spc="300" dirty="0">
              <a:latin typeface="Helvetica Neue Light"/>
              <a:ea typeface="Segoe UI" pitchFamily="34" charset="0"/>
              <a:cs typeface="Helvetica Neue Light"/>
            </a:endParaRPr>
          </a:p>
        </p:txBody>
      </p:sp>
      <p:sp>
        <p:nvSpPr>
          <p:cNvPr id="27" name="Shape: Number 3"/>
          <p:cNvSpPr txBox="1"/>
          <p:nvPr/>
        </p:nvSpPr>
        <p:spPr>
          <a:xfrm>
            <a:off x="426434" y="2447208"/>
            <a:ext cx="522082" cy="400110"/>
          </a:xfrm>
          <a:prstGeom prst="rect">
            <a:avLst/>
          </a:prstGeom>
          <a:noFill/>
        </p:spPr>
        <p:txBody>
          <a:bodyPr wrap="square" rtlCol="0">
            <a:spAutoFit/>
          </a:bodyPr>
          <a:lstStyle/>
          <a:p>
            <a:r>
              <a:rPr lang="en-GB" sz="2000" spc="300" dirty="0" smtClean="0">
                <a:latin typeface="Helvetica Neue Light"/>
                <a:ea typeface="Segoe UI" pitchFamily="34" charset="0"/>
                <a:cs typeface="Helvetica Neue Light"/>
              </a:rPr>
              <a:t>3)</a:t>
            </a:r>
            <a:endParaRPr lang="en-GB" sz="2000" spc="300" dirty="0">
              <a:latin typeface="Helvetica Neue Light"/>
              <a:ea typeface="Segoe UI" pitchFamily="34" charset="0"/>
              <a:cs typeface="Helvetica Neue Light"/>
            </a:endParaRPr>
          </a:p>
        </p:txBody>
      </p:sp>
      <p:sp>
        <p:nvSpPr>
          <p:cNvPr id="28" name="Shape: Number 2"/>
          <p:cNvSpPr txBox="1"/>
          <p:nvPr/>
        </p:nvSpPr>
        <p:spPr>
          <a:xfrm>
            <a:off x="426434" y="1933269"/>
            <a:ext cx="522082" cy="400110"/>
          </a:xfrm>
          <a:prstGeom prst="rect">
            <a:avLst/>
          </a:prstGeom>
          <a:noFill/>
        </p:spPr>
        <p:txBody>
          <a:bodyPr wrap="square" rtlCol="0">
            <a:spAutoFit/>
          </a:bodyPr>
          <a:lstStyle/>
          <a:p>
            <a:r>
              <a:rPr lang="en-GB" sz="2000" spc="300" dirty="0" smtClean="0">
                <a:latin typeface="Helvetica Neue Light"/>
                <a:ea typeface="Segoe UI" pitchFamily="34" charset="0"/>
                <a:cs typeface="Helvetica Neue Light"/>
              </a:rPr>
              <a:t>2)</a:t>
            </a:r>
            <a:endParaRPr lang="en-GB" sz="2000" spc="300" dirty="0">
              <a:latin typeface="Helvetica Neue Light"/>
              <a:ea typeface="Segoe UI" pitchFamily="34" charset="0"/>
              <a:cs typeface="Helvetica Neue Light"/>
            </a:endParaRPr>
          </a:p>
        </p:txBody>
      </p:sp>
      <p:sp>
        <p:nvSpPr>
          <p:cNvPr id="29" name="Shape: Number 1"/>
          <p:cNvSpPr txBox="1"/>
          <p:nvPr/>
        </p:nvSpPr>
        <p:spPr>
          <a:xfrm>
            <a:off x="426434" y="1419330"/>
            <a:ext cx="522082" cy="400110"/>
          </a:xfrm>
          <a:prstGeom prst="rect">
            <a:avLst/>
          </a:prstGeom>
          <a:noFill/>
        </p:spPr>
        <p:txBody>
          <a:bodyPr wrap="square" rtlCol="0">
            <a:spAutoFit/>
          </a:bodyPr>
          <a:lstStyle/>
          <a:p>
            <a:r>
              <a:rPr lang="en-GB" sz="2000" spc="300" dirty="0" smtClean="0">
                <a:latin typeface="Helvetica Neue Light"/>
                <a:ea typeface="Segoe UI" pitchFamily="34" charset="0"/>
                <a:cs typeface="Helvetica Neue Light"/>
              </a:rPr>
              <a:t>1)</a:t>
            </a:r>
            <a:endParaRPr lang="en-GB" sz="2000" spc="300" dirty="0">
              <a:latin typeface="Helvetica Neue Light"/>
              <a:ea typeface="Segoe UI" pitchFamily="34" charset="0"/>
              <a:cs typeface="Helvetica Neue Light"/>
            </a:endParaRPr>
          </a:p>
        </p:txBody>
      </p:sp>
      <p:sp>
        <p:nvSpPr>
          <p:cNvPr id="6" name="Title"/>
          <p:cNvSpPr txBox="1"/>
          <p:nvPr/>
        </p:nvSpPr>
        <p:spPr>
          <a:xfrm>
            <a:off x="0" y="218475"/>
            <a:ext cx="9144000" cy="646331"/>
          </a:xfrm>
          <a:prstGeom prst="rect">
            <a:avLst/>
          </a:prstGeom>
          <a:noFill/>
        </p:spPr>
        <p:txBody>
          <a:bodyPr wrap="square" rtlCol="0">
            <a:spAutoFit/>
          </a:bodyPr>
          <a:lstStyle/>
          <a:p>
            <a:pPr algn="ctr"/>
            <a:r>
              <a:rPr lang="en-GB" sz="3600" spc="300" dirty="0" smtClean="0">
                <a:solidFill>
                  <a:schemeClr val="tx2">
                    <a:lumMod val="50000"/>
                  </a:schemeClr>
                </a:solidFill>
                <a:latin typeface="Aktiv Grotesk Light"/>
                <a:cs typeface="Aktiv Grotesk Light"/>
              </a:rPr>
              <a:t>Check Up</a:t>
            </a:r>
            <a:endParaRPr lang="en-GB" sz="3600" spc="300" dirty="0">
              <a:solidFill>
                <a:schemeClr val="tx2">
                  <a:lumMod val="50000"/>
                </a:schemeClr>
              </a:solidFill>
              <a:latin typeface="Aktiv Grotesk Light"/>
              <a:cs typeface="Aktiv Grotesk Light"/>
            </a:endParaRPr>
          </a:p>
        </p:txBody>
      </p:sp>
      <p:sp>
        <p:nvSpPr>
          <p:cNvPr id="3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S-10</a:t>
            </a:r>
            <a:endParaRPr lang="en-GB" sz="900" b="1" dirty="0">
              <a:solidFill>
                <a:srgbClr val="002060"/>
              </a:solidFill>
              <a:latin typeface="Arial" pitchFamily="34" charset="0"/>
              <a:cs typeface="Arial" pitchFamily="34" charset="0"/>
            </a:endParaRPr>
          </a:p>
        </p:txBody>
      </p:sp>
      <p:sp>
        <p:nvSpPr>
          <p:cNvPr id="3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Tool instructions"/>
          <p:cNvSpPr txBox="1"/>
          <p:nvPr/>
        </p:nvSpPr>
        <p:spPr>
          <a:xfrm>
            <a:off x="2626597" y="4825076"/>
            <a:ext cx="3890810"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Helvetica Neue Light"/>
              </a:rPr>
              <a:t>Click in each caption space to reveal text</a:t>
            </a:r>
            <a:endParaRPr lang="en-GB" sz="900" spc="300" dirty="0">
              <a:latin typeface="Helvetica Neue Light"/>
              <a:ea typeface="Segoe UI" pitchFamily="34" charset="0"/>
              <a:cs typeface="Helvetica Neue Light"/>
            </a:endParaRPr>
          </a:p>
        </p:txBody>
      </p:sp>
      <p:sp>
        <p:nvSpPr>
          <p:cNvPr id="2" name="Rectangle 1"/>
          <p:cNvSpPr/>
          <p:nvPr/>
        </p:nvSpPr>
        <p:spPr>
          <a:xfrm>
            <a:off x="950434" y="1477991"/>
            <a:ext cx="7873716" cy="4001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
          <p:cNvSpPr/>
          <p:nvPr/>
        </p:nvSpPr>
        <p:spPr>
          <a:xfrm>
            <a:off x="950434" y="2003796"/>
            <a:ext cx="7873716" cy="3882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3"/>
          <p:cNvSpPr/>
          <p:nvPr/>
        </p:nvSpPr>
        <p:spPr>
          <a:xfrm>
            <a:off x="950434" y="2480655"/>
            <a:ext cx="7873716" cy="6374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4"/>
          <p:cNvSpPr/>
          <p:nvPr/>
        </p:nvSpPr>
        <p:spPr>
          <a:xfrm>
            <a:off x="950434" y="3207452"/>
            <a:ext cx="7873716" cy="3560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5"/>
          <p:cNvSpPr/>
          <p:nvPr/>
        </p:nvSpPr>
        <p:spPr>
          <a:xfrm>
            <a:off x="959598" y="3635194"/>
            <a:ext cx="7873716" cy="4217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ectangle 6"/>
          <p:cNvSpPr/>
          <p:nvPr/>
        </p:nvSpPr>
        <p:spPr>
          <a:xfrm>
            <a:off x="950434" y="4160531"/>
            <a:ext cx="7873716" cy="4217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0" name="Picture 39" descr="Slide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3649" y="203713"/>
            <a:ext cx="839870" cy="1150648"/>
          </a:xfrm>
          <a:prstGeom prst="rect">
            <a:avLst/>
          </a:prstGeom>
        </p:spPr>
      </p:pic>
    </p:spTree>
    <p:extLst>
      <p:ext uri="{BB962C8B-B14F-4D97-AF65-F5344CB8AC3E}">
        <p14:creationId xmlns:p14="http://schemas.microsoft.com/office/powerpoint/2010/main" val="1267765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3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nextCondLst>
                <p:cond evt="onClick" delay="0">
                  <p:tgtEl>
                    <p:spTgt spid="31"/>
                  </p:tgtEl>
                </p:cond>
              </p:nextCondLst>
            </p:seq>
            <p:seq concurrent="1" nextAc="seek">
              <p:cTn id="59" restart="whenNotActive" fill="hold" evtFilter="cancelBubble" nodeType="interactiveSeq">
                <p:stCondLst>
                  <p:cond evt="onClick" delay="0">
                    <p:tgtEl>
                      <p:spTgt spid="32"/>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grpId="2"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par>
                                <p:cTn id="65" presetID="10" presetClass="entr" presetSubtype="0" fill="hold" grpId="2"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2"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par>
                                <p:cTn id="71" presetID="10" presetClass="entr" presetSubtype="0" fill="hold" grpId="2"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2"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par>
                                <p:cTn id="77" presetID="10" presetClass="entr" presetSubtype="0" fill="hold" grpId="2"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childTnLst>
                    </p:cTn>
                  </p:par>
                </p:childTnLst>
              </p:cTn>
              <p:nextCondLst>
                <p:cond evt="onClick" delay="0">
                  <p:tgtEl>
                    <p:spTgt spid="32"/>
                  </p:tgtEl>
                </p:cond>
              </p:nextCondLst>
            </p:seq>
          </p:childTnLst>
        </p:cTn>
      </p:par>
    </p:tnLst>
    <p:bldLst>
      <p:bldP spid="2" grpId="0" animBg="1"/>
      <p:bldP spid="2" grpId="1" animBg="1"/>
      <p:bldP spid="2"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36" grpId="0" animBg="1"/>
      <p:bldP spid="36" grpId="1" animBg="1"/>
      <p:bldP spid="36"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flective Music - Assumption (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96450" y="115225"/>
            <a:ext cx="609600" cy="609600"/>
          </a:xfrm>
          <a:prstGeom prst="rect">
            <a:avLst/>
          </a:prstGeom>
        </p:spPr>
      </p:pic>
      <p:sp>
        <p:nvSpPr>
          <p:cNvPr id="11" name="Rectangle 10"/>
          <p:cNvSpPr/>
          <p:nvPr/>
        </p:nvSpPr>
        <p:spPr>
          <a:xfrm>
            <a:off x="74162" y="83428"/>
            <a:ext cx="9001469" cy="4975112"/>
          </a:xfrm>
          <a:prstGeom prst="rect">
            <a:avLst/>
          </a:prstGeom>
          <a:blipFill rotWithShape="1">
            <a:blip r:embed="rId6">
              <a:alphaModFix amt="25000"/>
              <a:extLst>
                <a:ext uri="{BEBA8EAE-BF5A-486C-A8C5-ECC9F3942E4B}">
                  <a14:imgProps xmlns:a14="http://schemas.microsoft.com/office/drawing/2010/main">
                    <a14:imgLayer r:embed="rId7">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6" name="Title"/>
          <p:cNvSpPr txBox="1"/>
          <p:nvPr/>
        </p:nvSpPr>
        <p:spPr>
          <a:xfrm>
            <a:off x="0" y="146354"/>
            <a:ext cx="9144000" cy="646331"/>
          </a:xfrm>
          <a:prstGeom prst="rect">
            <a:avLst/>
          </a:prstGeom>
          <a:noFill/>
        </p:spPr>
        <p:txBody>
          <a:bodyPr wrap="square" rtlCol="0">
            <a:spAutoFit/>
          </a:bodyPr>
          <a:lstStyle/>
          <a:p>
            <a:pPr algn="ctr"/>
            <a:r>
              <a:rPr lang="en-GB" sz="3600" spc="300" dirty="0" smtClean="0">
                <a:solidFill>
                  <a:schemeClr val="tx2">
                    <a:lumMod val="50000"/>
                  </a:schemeClr>
                </a:solidFill>
                <a:latin typeface="Aktiv Grotesk Light"/>
                <a:cs typeface="Aktiv Grotesk Light"/>
              </a:rPr>
              <a:t>Time for Reflection</a:t>
            </a:r>
            <a:endParaRPr lang="en-GB" sz="3600" spc="300" dirty="0">
              <a:solidFill>
                <a:schemeClr val="tx2">
                  <a:lumMod val="50000"/>
                </a:schemeClr>
              </a:solidFill>
              <a:latin typeface="Aktiv Grotesk Light"/>
              <a:cs typeface="Aktiv Grotesk Light"/>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-1</a:t>
            </a:r>
          </a:p>
          <a:p>
            <a:pPr algn="ctr"/>
            <a:r>
              <a:rPr lang="en-GB" sz="900" b="1" dirty="0" smtClean="0">
                <a:solidFill>
                  <a:srgbClr val="002060"/>
                </a:solidFill>
                <a:latin typeface="Arial" pitchFamily="34" charset="0"/>
                <a:cs typeface="Arial" pitchFamily="34" charset="0"/>
              </a:rPr>
              <a:t>S-11</a:t>
            </a:r>
            <a:endParaRPr lang="en-GB" sz="900" b="1" dirty="0">
              <a:solidFill>
                <a:srgbClr val="002060"/>
              </a:solidFill>
              <a:latin typeface="Arial" pitchFamily="34" charset="0"/>
              <a:cs typeface="Arial" pitchFamily="34" charset="0"/>
            </a:endParaRPr>
          </a:p>
        </p:txBody>
      </p:sp>
      <p:sp>
        <p:nvSpPr>
          <p:cNvPr id="9" name="Action Button: Back">
            <a:hlinkClick r:id="" action="ppaction://hlinkshowjump?jump=previousslide" highlightClick="1"/>
          </p:cNvPr>
          <p:cNvSpPr/>
          <p:nvPr/>
        </p:nvSpPr>
        <p:spPr>
          <a:xfrm>
            <a:off x="8100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1981520" y="1103254"/>
            <a:ext cx="5187114" cy="3134180"/>
          </a:xfrm>
          <a:prstGeom prst="roundRect">
            <a:avLst/>
          </a:prstGeom>
          <a:blipFill dpi="0" rotWithShape="1">
            <a:blip r:embed="rId8"/>
            <a:srcRect/>
            <a:stretch>
              <a:fillRect t="-28000" b="-7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Tool instructions stop"/>
          <p:cNvSpPr txBox="1"/>
          <p:nvPr/>
        </p:nvSpPr>
        <p:spPr>
          <a:xfrm>
            <a:off x="2494414" y="4781537"/>
            <a:ext cx="4307589" cy="230832"/>
          </a:xfrm>
          <a:prstGeom prst="rect">
            <a:avLst/>
          </a:prstGeom>
          <a:noFill/>
        </p:spPr>
        <p:txBody>
          <a:bodyPr wrap="none" rtlCol="0">
            <a:spAutoFit/>
          </a:bodyPr>
          <a:lstStyle/>
          <a:p>
            <a:pPr algn="ctr"/>
            <a:r>
              <a:rPr lang="en-GB" sz="900" spc="300" dirty="0">
                <a:latin typeface="Helvetica Neue Light"/>
                <a:cs typeface="Aktiv Grotesk Light"/>
              </a:rPr>
              <a:t>Click the audio button to stop reflective music</a:t>
            </a:r>
          </a:p>
        </p:txBody>
      </p:sp>
      <p:sp>
        <p:nvSpPr>
          <p:cNvPr id="16" name="TextBox: Tool instructions start"/>
          <p:cNvSpPr txBox="1"/>
          <p:nvPr/>
        </p:nvSpPr>
        <p:spPr>
          <a:xfrm>
            <a:off x="2494415" y="4781537"/>
            <a:ext cx="4301177" cy="230832"/>
          </a:xfrm>
          <a:prstGeom prst="rect">
            <a:avLst/>
          </a:prstGeom>
          <a:noFill/>
        </p:spPr>
        <p:txBody>
          <a:bodyPr wrap="none" rtlCol="0">
            <a:spAutoFit/>
          </a:bodyPr>
          <a:lstStyle/>
          <a:p>
            <a:pPr algn="ctr"/>
            <a:r>
              <a:rPr lang="en-GB" sz="900" spc="300" dirty="0">
                <a:latin typeface="Helvetica Neue Light"/>
                <a:cs typeface="Aktiv Grotesk Light"/>
              </a:rPr>
              <a:t>Click the audio button to play reflective music</a:t>
            </a:r>
          </a:p>
        </p:txBody>
      </p:sp>
      <p:pic>
        <p:nvPicPr>
          <p:cNvPr id="17" name="Feedback">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261" y="4177286"/>
            <a:ext cx="1170335" cy="835083"/>
          </a:xfrm>
          <a:prstGeom prst="rect">
            <a:avLst/>
          </a:prstGeom>
        </p:spPr>
      </p:pic>
    </p:spTree>
    <p:extLst>
      <p:ext uri="{BB962C8B-B14F-4D97-AF65-F5344CB8AC3E}">
        <p14:creationId xmlns:p14="http://schemas.microsoft.com/office/powerpoint/2010/main" val="424377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xit" presetSubtype="0" fill="hold" grpId="1"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163829" fill="hold"/>
                                        <p:tgtEl>
                                          <p:spTgt spid="13"/>
                                        </p:tgtEl>
                                      </p:cBhvr>
                                    </p:cmd>
                                  </p:childTnLst>
                                </p:cTn>
                              </p:par>
                              <p:par>
                                <p:cTn id="18" presetID="1" presetClass="emph" presetSubtype="2" fill="hold" nodeType="withEffect">
                                  <p:stCondLst>
                                    <p:cond delay="0"/>
                                  </p:stCondLst>
                                  <p:childTnLst>
                                    <p:animClr clrSpc="rgb" dir="cw">
                                      <p:cBhvr>
                                        <p:cTn id="19" dur="1000" fill="hold"/>
                                        <p:tgtEl>
                                          <p:spTgt spid="14"/>
                                        </p:tgtEl>
                                        <p:attrNameLst>
                                          <p:attrName>fillcolor</p:attrName>
                                        </p:attrNameLst>
                                      </p:cBhvr>
                                      <p:to>
                                        <a:schemeClr val="accent2"/>
                                      </p:to>
                                    </p:animClr>
                                    <p:set>
                                      <p:cBhvr>
                                        <p:cTn id="20" dur="1000" fill="hold"/>
                                        <p:tgtEl>
                                          <p:spTgt spid="14"/>
                                        </p:tgtEl>
                                        <p:attrNameLst>
                                          <p:attrName>fill.type</p:attrName>
                                        </p:attrNameLst>
                                      </p:cBhvr>
                                      <p:to>
                                        <p:strVal val="solid"/>
                                      </p:to>
                                    </p:set>
                                    <p:set>
                                      <p:cBhvr>
                                        <p:cTn id="21" dur="1000" fill="hold"/>
                                        <p:tgtEl>
                                          <p:spTgt spid="14"/>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13"/>
                                        </p:tgtEl>
                                      </p:cBhvr>
                                    </p:cmd>
                                  </p:childTnLst>
                                </p:cTn>
                              </p:par>
                              <p:par>
                                <p:cTn id="26" presetID="10" presetClass="exit" presetSubtype="0" fill="hold" grpId="1"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 presetClass="emph" presetSubtype="2" fill="hold" nodeType="withEffect">
                                  <p:stCondLst>
                                    <p:cond delay="0"/>
                                  </p:stCondLst>
                                  <p:childTnLst>
                                    <p:animClr clrSpc="rgb" dir="cw">
                                      <p:cBhvr>
                                        <p:cTn id="33" dur="2000" fill="hold"/>
                                        <p:tgtEl>
                                          <p:spTgt spid="14"/>
                                        </p:tgtEl>
                                        <p:attrNameLst>
                                          <p:attrName>fillcolor</p:attrName>
                                        </p:attrNameLst>
                                      </p:cBhvr>
                                      <p:to>
                                        <a:schemeClr val="bg1"/>
                                      </p:to>
                                    </p:animClr>
                                    <p:set>
                                      <p:cBhvr>
                                        <p:cTn id="34" dur="2000" fill="hold"/>
                                        <p:tgtEl>
                                          <p:spTgt spid="14"/>
                                        </p:tgtEl>
                                        <p:attrNameLst>
                                          <p:attrName>fill.type</p:attrName>
                                        </p:attrNameLst>
                                      </p:cBhvr>
                                      <p:to>
                                        <p:strVal val="solid"/>
                                      </p:to>
                                    </p:set>
                                    <p:set>
                                      <p:cBhvr>
                                        <p:cTn id="35"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6" fill="hold" display="0">
                  <p:stCondLst>
                    <p:cond delay="indefinite"/>
                  </p:stCondLst>
                  <p:endCondLst>
                    <p:cond evt="onStopAudio" delay="0">
                      <p:tgtEl>
                        <p:sldTgt/>
                      </p:tgtEl>
                    </p:cond>
                  </p:endCondLst>
                </p:cTn>
                <p:tgtEl>
                  <p:spTgt spid="13"/>
                </p:tgtEl>
              </p:cMediaNode>
            </p:audio>
          </p:childTnLst>
        </p:cTn>
      </p:par>
    </p:tnLst>
    <p:bldLst>
      <p:bldP spid="15" grpId="0"/>
      <p:bldP spid="15" grpId="1"/>
      <p:bldP spid="16" grpId="0"/>
      <p:bldP spid="16" grpId="1"/>
      <p:bldP spid="16" grpId="2"/>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MOVE THIS OBJECT"/>
          <p:cNvSpPr txBox="1"/>
          <p:nvPr/>
        </p:nvSpPr>
        <p:spPr>
          <a:xfrm>
            <a:off x="0" y="15119"/>
            <a:ext cx="9144000" cy="584776"/>
          </a:xfrm>
          <a:prstGeom prst="rect">
            <a:avLst/>
          </a:prstGeom>
          <a:noFill/>
        </p:spPr>
        <p:txBody>
          <a:bodyPr wrap="square" rtlCol="0">
            <a:spAutoFit/>
          </a:bodyPr>
          <a:lstStyle/>
          <a:p>
            <a:pPr algn="ctr"/>
            <a:r>
              <a:rPr lang="en-NZ" sz="3200" spc="300" dirty="0">
                <a:latin typeface="Aktiv Grotesk Light"/>
                <a:cs typeface="Aktiv Grotesk Light"/>
              </a:rPr>
              <a:t>Mary is assumed to heaven </a:t>
            </a:r>
            <a:endParaRPr lang="en-GB" sz="3200" spc="300" dirty="0">
              <a:solidFill>
                <a:srgbClr val="FF0000"/>
              </a:solidFill>
              <a:latin typeface="Aktiv Grotesk Light"/>
              <a:cs typeface="Aktiv Grotesk Light"/>
            </a:endParaRPr>
          </a:p>
        </p:txBody>
      </p:sp>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R-1</a:t>
            </a:r>
          </a:p>
          <a:p>
            <a:pPr algn="ctr"/>
            <a:r>
              <a:rPr lang="en-GB" sz="900" b="1" dirty="0" smtClean="0">
                <a:latin typeface="Arial" pitchFamily="34" charset="0"/>
                <a:cs typeface="Arial" pitchFamily="34" charset="0"/>
              </a:rPr>
              <a:t>S-09</a:t>
            </a:r>
            <a:endParaRPr lang="en-GB" sz="900" b="1" dirty="0">
              <a:latin typeface="Arial" pitchFamily="34" charset="0"/>
              <a:cs typeface="Arial" pitchFamily="34" charset="0"/>
            </a:endParaRPr>
          </a:p>
        </p:txBody>
      </p:sp>
      <p:sp>
        <p:nvSpPr>
          <p:cNvPr id="10" name="Action Button: Up">
            <a:hlinkClick r:id="rId3" action="ppaction://hlinksldjump" highlightClick="1"/>
          </p:cNvPr>
          <p:cNvSpPr/>
          <p:nvPr/>
        </p:nvSpPr>
        <p:spPr>
          <a:xfrm rot="16200000">
            <a:off x="8209184"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Worksheet Indication"/>
          <p:cNvSpPr txBox="1"/>
          <p:nvPr/>
        </p:nvSpPr>
        <p:spPr>
          <a:xfrm>
            <a:off x="0" y="4783500"/>
            <a:ext cx="5910962"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              Name:                                 Date:</a:t>
            </a:r>
            <a:endParaRPr lang="en-GB" sz="1600" b="1" dirty="0">
              <a:latin typeface="Arial" pitchFamily="34" charset="0"/>
              <a:cs typeface="Arial" pitchFamily="34" charset="0"/>
            </a:endParaRPr>
          </a:p>
        </p:txBody>
      </p:sp>
      <p:sp>
        <p:nvSpPr>
          <p:cNvPr id="12" name="Rounded Rectangle 11"/>
          <p:cNvSpPr/>
          <p:nvPr/>
        </p:nvSpPr>
        <p:spPr>
          <a:xfrm>
            <a:off x="5000375" y="567048"/>
            <a:ext cx="910587" cy="1224829"/>
          </a:xfrm>
          <a:prstGeom prst="roundRect">
            <a:avLst/>
          </a:prstGeom>
          <a:blipFill rotWithShape="1">
            <a:blip r:embed="rId4">
              <a:grayscl/>
            </a:blip>
            <a:srcRect/>
            <a:stretch>
              <a:fillRect l="45" r="45"/>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ounded Rectangle 12"/>
          <p:cNvSpPr/>
          <p:nvPr/>
        </p:nvSpPr>
        <p:spPr>
          <a:xfrm>
            <a:off x="5983511" y="567048"/>
            <a:ext cx="910587" cy="1224829"/>
          </a:xfrm>
          <a:prstGeom prst="roundRect">
            <a:avLst/>
          </a:prstGeom>
          <a:blipFill rotWithShape="1">
            <a:blip r:embed="rId5">
              <a:grayscl/>
            </a:blip>
            <a:srcRect/>
            <a:stretch>
              <a:fillRect l="45" t="782" r="45" b="782"/>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ounded Rectangle 13"/>
          <p:cNvSpPr/>
          <p:nvPr/>
        </p:nvSpPr>
        <p:spPr>
          <a:xfrm>
            <a:off x="6967581" y="567048"/>
            <a:ext cx="909766" cy="1224829"/>
          </a:xfrm>
          <a:prstGeom prst="roundRect">
            <a:avLst/>
          </a:prstGeom>
          <a:blipFill rotWithShape="1">
            <a:blip r:embed="rId6">
              <a:grayscl/>
            </a:blip>
            <a:srcRect/>
            <a:stretch>
              <a:fillRect l="46" t="-23" r="-46" b="-23"/>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ounded Rectangle 14"/>
          <p:cNvSpPr/>
          <p:nvPr/>
        </p:nvSpPr>
        <p:spPr>
          <a:xfrm>
            <a:off x="7950541" y="567048"/>
            <a:ext cx="910587" cy="1224829"/>
          </a:xfrm>
          <a:prstGeom prst="roundRect">
            <a:avLst/>
          </a:prstGeom>
          <a:blipFill rotWithShape="1">
            <a:blip r:embed="rId7">
              <a:grayscl/>
            </a:blip>
            <a:srcRect/>
            <a:stretch>
              <a:fillRect t="-23" b="-23"/>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152778" y="821241"/>
            <a:ext cx="4745666" cy="1015663"/>
          </a:xfrm>
          <a:prstGeom prst="rect">
            <a:avLst/>
          </a:prstGeom>
          <a:noFill/>
        </p:spPr>
        <p:txBody>
          <a:bodyPr wrap="square" rtlCol="0">
            <a:spAutoFit/>
          </a:bodyPr>
          <a:lstStyle/>
          <a:p>
            <a:r>
              <a:rPr lang="en-NZ" sz="1500" spc="300" dirty="0">
                <a:latin typeface="Helvetica Neue Light"/>
                <a:cs typeface="Helvetica Neue Light"/>
              </a:rPr>
              <a:t>Look closely at each of the pictures of Mary’s Assumption and Mary Queen of Heaven on this Slide. Name one thing they all have - </a:t>
            </a:r>
            <a:endParaRPr lang="en-US" sz="1500" spc="300" dirty="0">
              <a:latin typeface="Helvetica Neue Light"/>
              <a:cs typeface="Helvetica Neue Light"/>
            </a:endParaRPr>
          </a:p>
        </p:txBody>
      </p:sp>
      <p:cxnSp>
        <p:nvCxnSpPr>
          <p:cNvPr id="5" name="Straight Connector 4"/>
          <p:cNvCxnSpPr/>
          <p:nvPr/>
        </p:nvCxnSpPr>
        <p:spPr>
          <a:xfrm flipV="1">
            <a:off x="263000" y="2167696"/>
            <a:ext cx="8641510" cy="9549"/>
          </a:xfrm>
          <a:prstGeom prst="line">
            <a:avLst/>
          </a:prstGeom>
          <a:ln>
            <a:prstDash val="sysDash"/>
          </a:ln>
          <a:effectLst/>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52778" y="2195956"/>
            <a:ext cx="8751732" cy="2400657"/>
          </a:xfrm>
          <a:prstGeom prst="rect">
            <a:avLst/>
          </a:prstGeom>
          <a:noFill/>
        </p:spPr>
        <p:txBody>
          <a:bodyPr wrap="square" rtlCol="0">
            <a:spAutoFit/>
          </a:bodyPr>
          <a:lstStyle/>
          <a:p>
            <a:pPr lvl="0"/>
            <a:r>
              <a:rPr lang="en-NZ" sz="1500" spc="300" dirty="0">
                <a:latin typeface="Helvetica Neue Light"/>
                <a:cs typeface="Helvetica Neue Light"/>
              </a:rPr>
              <a:t>Notice how each artist has shown in some way Mary’s </a:t>
            </a:r>
            <a:r>
              <a:rPr lang="en-NZ" sz="1500" spc="300" dirty="0" smtClean="0">
                <a:latin typeface="Helvetica Neue Light"/>
                <a:cs typeface="Helvetica Neue Light"/>
              </a:rPr>
              <a:t>perfection. Write </a:t>
            </a:r>
            <a:r>
              <a:rPr lang="en-NZ" sz="1500" spc="300" dirty="0">
                <a:latin typeface="Helvetica Neue Light"/>
                <a:cs typeface="Helvetica Neue Light"/>
              </a:rPr>
              <a:t>your best idea about this </a:t>
            </a:r>
            <a:r>
              <a:rPr lang="en-NZ" sz="1500" spc="300" dirty="0" smtClean="0">
                <a:latin typeface="Helvetica Neue Light"/>
                <a:cs typeface="Helvetica Neue Light"/>
              </a:rPr>
              <a:t>here -</a:t>
            </a:r>
          </a:p>
          <a:p>
            <a:pPr lvl="0"/>
            <a:endParaRPr lang="en-NZ" sz="1500" spc="300" dirty="0" smtClean="0">
              <a:latin typeface="Helvetica Neue Light"/>
              <a:cs typeface="Helvetica Neue Light"/>
            </a:endParaRPr>
          </a:p>
          <a:p>
            <a:pPr lvl="0"/>
            <a:endParaRPr lang="en-NZ" sz="1500" spc="300" dirty="0">
              <a:latin typeface="Helvetica Neue Light"/>
              <a:cs typeface="Helvetica Neue Light"/>
            </a:endParaRPr>
          </a:p>
          <a:p>
            <a:r>
              <a:rPr lang="en-NZ" sz="1500" spc="300" dirty="0">
                <a:latin typeface="Helvetica Neue Light"/>
                <a:cs typeface="Helvetica Neue Light"/>
              </a:rPr>
              <a:t>Describe your favorite image of Mary’s Assumption on the slide  and give some reasons for your choice here -</a:t>
            </a:r>
          </a:p>
          <a:p>
            <a:pPr lvl="0"/>
            <a:endParaRPr lang="en-NZ" sz="1500" spc="300" dirty="0" smtClean="0">
              <a:latin typeface="Helvetica Neue Light"/>
              <a:cs typeface="Helvetica Neue Light"/>
            </a:endParaRPr>
          </a:p>
          <a:p>
            <a:pPr lvl="0"/>
            <a:endParaRPr lang="en-NZ" sz="1500" spc="300" dirty="0" smtClean="0">
              <a:latin typeface="Helvetica Neue Light"/>
              <a:cs typeface="Helvetica Neue Light"/>
            </a:endParaRPr>
          </a:p>
          <a:p>
            <a:pPr lvl="0"/>
            <a:r>
              <a:rPr lang="en-NZ" sz="1500" spc="300" dirty="0" smtClean="0">
                <a:latin typeface="Helvetica Neue Light"/>
                <a:cs typeface="Helvetica Neue Light"/>
              </a:rPr>
              <a:t>Complete </a:t>
            </a:r>
            <a:r>
              <a:rPr lang="en-NZ" sz="1500" spc="300" dirty="0">
                <a:latin typeface="Helvetica Neue Light"/>
                <a:cs typeface="Helvetica Neue Light"/>
              </a:rPr>
              <a:t>the sentence – </a:t>
            </a:r>
          </a:p>
          <a:p>
            <a:r>
              <a:rPr lang="en-NZ" sz="1500" spc="300" dirty="0">
                <a:latin typeface="Helvetica Neue Light"/>
                <a:cs typeface="Helvetica Neue Light"/>
              </a:rPr>
              <a:t>Mary’s Assumption is a promise that all people </a:t>
            </a:r>
            <a:r>
              <a:rPr lang="en-NZ" sz="1500" spc="300" dirty="0" smtClean="0">
                <a:latin typeface="Helvetica Neue Light"/>
                <a:cs typeface="Helvetica Neue Light"/>
              </a:rPr>
              <a:t>will </a:t>
            </a:r>
            <a:endParaRPr lang="en-NZ" sz="1500" spc="300" dirty="0">
              <a:latin typeface="Helvetica Neue Light"/>
              <a:cs typeface="Helvetica Neue Light"/>
            </a:endParaRPr>
          </a:p>
        </p:txBody>
      </p:sp>
      <p:cxnSp>
        <p:nvCxnSpPr>
          <p:cNvPr id="17" name="Straight Connector 16"/>
          <p:cNvCxnSpPr/>
          <p:nvPr/>
        </p:nvCxnSpPr>
        <p:spPr>
          <a:xfrm>
            <a:off x="3098042" y="1841679"/>
            <a:ext cx="1800402"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4708478" y="2758024"/>
            <a:ext cx="4196032"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V="1">
            <a:off x="263000" y="3111289"/>
            <a:ext cx="8641510" cy="9549"/>
          </a:xfrm>
          <a:prstGeom prst="line">
            <a:avLst/>
          </a:prstGeom>
          <a:ln>
            <a:prstDash val="sysDash"/>
          </a:ln>
          <a:effectLst/>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5000375" y="3664819"/>
            <a:ext cx="3904135"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V="1">
            <a:off x="263000" y="4038585"/>
            <a:ext cx="8641510" cy="9549"/>
          </a:xfrm>
          <a:prstGeom prst="line">
            <a:avLst/>
          </a:prstGeom>
          <a:ln>
            <a:prstDash val="sysDash"/>
          </a:ln>
          <a:effectLst/>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6416703" y="4542966"/>
            <a:ext cx="2487807" cy="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flipV="1">
            <a:off x="263000" y="4810983"/>
            <a:ext cx="7687541" cy="9550"/>
          </a:xfrm>
          <a:prstGeom prst="line">
            <a:avLst/>
          </a:prstGeom>
          <a:ln>
            <a:prstDash val="sysDash"/>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50291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8" name="Textbox: Line 3"/>
          <p:cNvSpPr txBox="1"/>
          <p:nvPr/>
        </p:nvSpPr>
        <p:spPr>
          <a:xfrm>
            <a:off x="787553" y="3838278"/>
            <a:ext cx="7736433" cy="646331"/>
          </a:xfrm>
          <a:prstGeom prst="rect">
            <a:avLst/>
          </a:prstGeom>
          <a:noFill/>
        </p:spPr>
        <p:txBody>
          <a:bodyPr wrap="square" rtlCol="0">
            <a:spAutoFit/>
          </a:bodyPr>
          <a:lstStyle/>
          <a:p>
            <a:pPr lvl="0"/>
            <a:r>
              <a:rPr lang="en-NZ" spc="300" dirty="0">
                <a:latin typeface="Helvetica Neue Light"/>
                <a:cs typeface="Helvetica Neue Light"/>
              </a:rPr>
              <a:t>identify ways in which Mary’s Assumption shows what God will do for all people.</a:t>
            </a:r>
            <a:endParaRPr lang="en-NZ" sz="1600" spc="300" dirty="0">
              <a:latin typeface="Helvetica Neue Light"/>
              <a:cs typeface="Helvetica Neue Light"/>
            </a:endParaRPr>
          </a:p>
        </p:txBody>
      </p:sp>
      <p:sp>
        <p:nvSpPr>
          <p:cNvPr id="9" name="Textbox: Line 2"/>
          <p:cNvSpPr txBox="1"/>
          <p:nvPr/>
        </p:nvSpPr>
        <p:spPr>
          <a:xfrm>
            <a:off x="779671" y="2974596"/>
            <a:ext cx="7744315" cy="646331"/>
          </a:xfrm>
          <a:prstGeom prst="rect">
            <a:avLst/>
          </a:prstGeom>
          <a:noFill/>
        </p:spPr>
        <p:txBody>
          <a:bodyPr wrap="square" rtlCol="0">
            <a:spAutoFit/>
          </a:bodyPr>
          <a:lstStyle/>
          <a:p>
            <a:pPr lvl="0"/>
            <a:r>
              <a:rPr lang="en-NZ" spc="300" dirty="0">
                <a:latin typeface="Helvetica Neue Light"/>
                <a:cs typeface="Helvetica Neue Light"/>
              </a:rPr>
              <a:t>recognise that Mary was taken body and soul to heaven because God loved her</a:t>
            </a:r>
            <a:endParaRPr lang="en-NZ" sz="1600" spc="300" dirty="0">
              <a:latin typeface="Helvetica Neue Light"/>
              <a:cs typeface="Helvetica Neue Light"/>
            </a:endParaRPr>
          </a:p>
        </p:txBody>
      </p:sp>
      <p:sp>
        <p:nvSpPr>
          <p:cNvPr id="10" name="Textbox: Line 1"/>
          <p:cNvSpPr txBox="1"/>
          <p:nvPr/>
        </p:nvSpPr>
        <p:spPr>
          <a:xfrm>
            <a:off x="779669" y="2135889"/>
            <a:ext cx="7744315" cy="646331"/>
          </a:xfrm>
          <a:prstGeom prst="rect">
            <a:avLst/>
          </a:prstGeom>
          <a:noFill/>
        </p:spPr>
        <p:txBody>
          <a:bodyPr wrap="square" rtlCol="0">
            <a:spAutoFit/>
          </a:bodyPr>
          <a:lstStyle/>
          <a:p>
            <a:pPr lvl="0"/>
            <a:r>
              <a:rPr lang="en-NZ" spc="300" dirty="0">
                <a:latin typeface="Helvetica Neue Light"/>
                <a:cs typeface="Helvetica Neue Light"/>
              </a:rPr>
              <a:t>recall that all creation is good and all created things, including people are connected </a:t>
            </a:r>
            <a:endParaRPr lang="en-NZ" sz="1600" spc="300" dirty="0">
              <a:latin typeface="Helvetica Neue Light"/>
              <a:cs typeface="Helvetica Neue Light"/>
            </a:endParaRPr>
          </a:p>
        </p:txBody>
      </p:sp>
      <p:sp>
        <p:nvSpPr>
          <p:cNvPr id="14" name="Shape: Number 3"/>
          <p:cNvSpPr txBox="1"/>
          <p:nvPr/>
        </p:nvSpPr>
        <p:spPr>
          <a:xfrm>
            <a:off x="381413" y="3900037"/>
            <a:ext cx="427552" cy="400110"/>
          </a:xfrm>
          <a:prstGeom prst="rect">
            <a:avLst/>
          </a:prstGeom>
          <a:noFill/>
        </p:spPr>
        <p:txBody>
          <a:bodyPr wrap="none" rtlCol="0">
            <a:spAutoFit/>
          </a:bodyPr>
          <a:lstStyle/>
          <a:p>
            <a:r>
              <a:rPr lang="en-US" sz="2000" spc="300" dirty="0">
                <a:latin typeface="Helvetica Neue Light"/>
                <a:ea typeface="Segoe UI" pitchFamily="34" charset="0"/>
                <a:cs typeface="Helvetica Neue Light"/>
              </a:rPr>
              <a:t>3</a:t>
            </a:r>
            <a:r>
              <a:rPr lang="en-US" sz="2000" spc="300" dirty="0" smtClean="0">
                <a:latin typeface="Helvetica Neue Light"/>
                <a:ea typeface="Segoe UI" pitchFamily="34" charset="0"/>
                <a:cs typeface="Helvetica Neue Light"/>
              </a:rPr>
              <a:t>)</a:t>
            </a:r>
            <a:endParaRPr lang="en-GB" sz="2000" spc="300" dirty="0">
              <a:latin typeface="Helvetica Neue Light"/>
              <a:ea typeface="Segoe UI" pitchFamily="34" charset="0"/>
              <a:cs typeface="Helvetica Neue Light"/>
            </a:endParaRPr>
          </a:p>
        </p:txBody>
      </p:sp>
      <p:sp>
        <p:nvSpPr>
          <p:cNvPr id="15" name="Shape: Number 2"/>
          <p:cNvSpPr txBox="1"/>
          <p:nvPr/>
        </p:nvSpPr>
        <p:spPr>
          <a:xfrm>
            <a:off x="381413" y="3082294"/>
            <a:ext cx="427552" cy="400110"/>
          </a:xfrm>
          <a:prstGeom prst="rect">
            <a:avLst/>
          </a:prstGeom>
          <a:noFill/>
        </p:spPr>
        <p:txBody>
          <a:bodyPr wrap="none" rtlCol="0">
            <a:spAutoFit/>
          </a:bodyPr>
          <a:lstStyle/>
          <a:p>
            <a:r>
              <a:rPr lang="en-US" sz="2000" spc="300" dirty="0">
                <a:latin typeface="Helvetica Neue Light"/>
                <a:ea typeface="Segoe UI" pitchFamily="34" charset="0"/>
                <a:cs typeface="Helvetica Neue Light"/>
              </a:rPr>
              <a:t>2</a:t>
            </a:r>
            <a:r>
              <a:rPr lang="en-US" sz="2000" spc="300" dirty="0" smtClean="0">
                <a:latin typeface="Helvetica Neue Light"/>
                <a:ea typeface="Segoe UI" pitchFamily="34" charset="0"/>
                <a:cs typeface="Helvetica Neue Light"/>
              </a:rPr>
              <a:t>)</a:t>
            </a:r>
            <a:endParaRPr lang="en-GB" sz="2000" spc="300" dirty="0">
              <a:latin typeface="Helvetica Neue Light"/>
              <a:ea typeface="Segoe UI" pitchFamily="34" charset="0"/>
              <a:cs typeface="Helvetica Neue Light"/>
            </a:endParaRPr>
          </a:p>
        </p:txBody>
      </p:sp>
      <p:sp>
        <p:nvSpPr>
          <p:cNvPr id="16" name="Shape: Number 1"/>
          <p:cNvSpPr txBox="1"/>
          <p:nvPr/>
        </p:nvSpPr>
        <p:spPr>
          <a:xfrm>
            <a:off x="381413" y="2216669"/>
            <a:ext cx="427552" cy="400110"/>
          </a:xfrm>
          <a:prstGeom prst="rect">
            <a:avLst/>
          </a:prstGeom>
          <a:noFill/>
        </p:spPr>
        <p:txBody>
          <a:bodyPr wrap="none" rtlCol="0">
            <a:spAutoFit/>
          </a:bodyPr>
          <a:lstStyle/>
          <a:p>
            <a:r>
              <a:rPr lang="en-US" sz="2000" spc="300" dirty="0" smtClean="0">
                <a:latin typeface="Helvetica Neue Light"/>
                <a:ea typeface="Segoe UI" pitchFamily="34" charset="0"/>
                <a:cs typeface="Helvetica Neue Light"/>
              </a:rPr>
              <a:t>1)</a:t>
            </a:r>
            <a:endParaRPr lang="en-GB" sz="2000" spc="300" dirty="0">
              <a:latin typeface="Helvetica Neue Light"/>
              <a:ea typeface="Segoe UI" pitchFamily="34" charset="0"/>
              <a:cs typeface="Helvetica Neue Light"/>
            </a:endParaRPr>
          </a:p>
        </p:txBody>
      </p:sp>
      <p:sp>
        <p:nvSpPr>
          <p:cNvPr id="6" name="Title"/>
          <p:cNvSpPr txBox="1"/>
          <p:nvPr/>
        </p:nvSpPr>
        <p:spPr>
          <a:xfrm>
            <a:off x="0" y="84242"/>
            <a:ext cx="9144000" cy="646331"/>
          </a:xfrm>
          <a:prstGeom prst="rect">
            <a:avLst/>
          </a:prstGeom>
          <a:noFill/>
        </p:spPr>
        <p:txBody>
          <a:bodyPr wrap="square" rtlCol="0">
            <a:spAutoFit/>
          </a:bodyPr>
          <a:lstStyle/>
          <a:p>
            <a:pPr algn="ctr"/>
            <a:r>
              <a:rPr lang="en-US" sz="3600" spc="300" dirty="0" smtClean="0">
                <a:solidFill>
                  <a:schemeClr val="tx2">
                    <a:lumMod val="50000"/>
                  </a:schemeClr>
                </a:solidFill>
                <a:latin typeface="Aktiv Grotesk Light"/>
                <a:cs typeface="Aktiv Grotesk Light"/>
              </a:rPr>
              <a:t>Learning Intentions</a:t>
            </a:r>
            <a:endParaRPr lang="en-GB" sz="3600" spc="300" dirty="0">
              <a:solidFill>
                <a:schemeClr val="tx2">
                  <a:lumMod val="50000"/>
                </a:schemeClr>
              </a:solidFill>
              <a:latin typeface="Aktiv Grotesk Light"/>
              <a:cs typeface="Aktiv Grotesk Light"/>
            </a:endParaRPr>
          </a:p>
        </p:txBody>
      </p:sp>
      <p:sp>
        <p:nvSpPr>
          <p:cNvPr id="1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S-02</a:t>
            </a:r>
            <a:endParaRPr lang="en-GB" sz="900" b="1" dirty="0">
              <a:solidFill>
                <a:srgbClr val="002060"/>
              </a:solidFill>
              <a:latin typeface="Arial" pitchFamily="34" charset="0"/>
              <a:cs typeface="Arial" pitchFamily="34" charset="0"/>
            </a:endParaRPr>
          </a:p>
        </p:txBody>
      </p:sp>
      <p:sp>
        <p:nvSpPr>
          <p:cNvPr id="1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lide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2986" y="256876"/>
            <a:ext cx="1330914" cy="1823393"/>
          </a:xfrm>
          <a:prstGeom prst="rect">
            <a:avLst/>
          </a:prstGeom>
        </p:spPr>
      </p:pic>
      <p:sp>
        <p:nvSpPr>
          <p:cNvPr id="4" name="TextBox 3"/>
          <p:cNvSpPr txBox="1"/>
          <p:nvPr/>
        </p:nvSpPr>
        <p:spPr>
          <a:xfrm>
            <a:off x="1148165" y="1612919"/>
            <a:ext cx="2623365" cy="369332"/>
          </a:xfrm>
          <a:prstGeom prst="rect">
            <a:avLst/>
          </a:prstGeom>
          <a:noFill/>
        </p:spPr>
        <p:txBody>
          <a:bodyPr wrap="square" rtlCol="0">
            <a:spAutoFit/>
          </a:bodyPr>
          <a:lstStyle/>
          <a:p>
            <a:r>
              <a:rPr lang="en-US" spc="300" dirty="0" smtClean="0">
                <a:latin typeface="Helvetica Neue Light"/>
                <a:cs typeface="Helvetica Neue Light"/>
              </a:rPr>
              <a:t>The children will:</a:t>
            </a:r>
            <a:endParaRPr lang="en-US" spc="300" dirty="0">
              <a:latin typeface="Helvetica Neue Light"/>
              <a:cs typeface="Helvetica Neue Light"/>
            </a:endParaRPr>
          </a:p>
        </p:txBody>
      </p:sp>
      <p:sp>
        <p:nvSpPr>
          <p:cNvPr id="2" name="Rectangle 1"/>
          <p:cNvSpPr/>
          <p:nvPr/>
        </p:nvSpPr>
        <p:spPr>
          <a:xfrm>
            <a:off x="866028" y="2216669"/>
            <a:ext cx="7647872"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
          <p:cNvSpPr/>
          <p:nvPr/>
        </p:nvSpPr>
        <p:spPr>
          <a:xfrm>
            <a:off x="866028" y="3072342"/>
            <a:ext cx="7647872"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3"/>
          <p:cNvSpPr/>
          <p:nvPr/>
        </p:nvSpPr>
        <p:spPr>
          <a:xfrm>
            <a:off x="866028" y="3912943"/>
            <a:ext cx="7647872"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09034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2"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2"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nextCondLst>
                <p:cond evt="onClick" delay="0">
                  <p:tgtEl>
                    <p:spTgt spid="19"/>
                  </p:tgtEl>
                </p:cond>
              </p:nextCondLst>
            </p:seq>
          </p:childTnLst>
        </p:cTn>
      </p:par>
    </p:tnLst>
    <p:bldLst>
      <p:bldP spid="2" grpId="0" animBg="1"/>
      <p:bldP spid="2" grpId="1" animBg="1"/>
      <p:bldP spid="2" grpId="2" animBg="1"/>
      <p:bldP spid="21" grpId="0" animBg="1"/>
      <p:bldP spid="21" grpId="1" animBg="1"/>
      <p:bldP spid="21" grpId="2" animBg="1"/>
      <p:bldP spid="22" grpId="0" animBg="1"/>
      <p:bldP spid="22" grpId="1" animBg="1"/>
      <p:bldP spid="22"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6" name="REMOVE THIS OBJECT"/>
          <p:cNvSpPr txBox="1"/>
          <p:nvPr/>
        </p:nvSpPr>
        <p:spPr>
          <a:xfrm>
            <a:off x="0" y="96071"/>
            <a:ext cx="9144000" cy="1077218"/>
          </a:xfrm>
          <a:prstGeom prst="rect">
            <a:avLst/>
          </a:prstGeom>
          <a:noFill/>
        </p:spPr>
        <p:txBody>
          <a:bodyPr wrap="square" rtlCol="0">
            <a:spAutoFit/>
          </a:bodyPr>
          <a:lstStyle/>
          <a:p>
            <a:pPr algn="ctr"/>
            <a:r>
              <a:rPr lang="en-NZ" sz="3200" spc="300" dirty="0">
                <a:solidFill>
                  <a:schemeClr val="tx2">
                    <a:lumMod val="50000"/>
                  </a:schemeClr>
                </a:solidFill>
                <a:latin typeface="Aktiv Grotesk Light"/>
                <a:cs typeface="Aktiv Grotesk Light"/>
              </a:rPr>
              <a:t>All living things God created are good </a:t>
            </a:r>
            <a:endParaRPr lang="en-NZ" sz="3200" spc="300" dirty="0" smtClean="0">
              <a:solidFill>
                <a:schemeClr val="tx2">
                  <a:lumMod val="50000"/>
                </a:schemeClr>
              </a:solidFill>
              <a:latin typeface="Aktiv Grotesk Light"/>
              <a:cs typeface="Aktiv Grotesk Light"/>
            </a:endParaRPr>
          </a:p>
          <a:p>
            <a:pPr algn="ctr"/>
            <a:r>
              <a:rPr lang="en-NZ" sz="3200" spc="300" dirty="0" smtClean="0">
                <a:solidFill>
                  <a:schemeClr val="tx2">
                    <a:lumMod val="50000"/>
                  </a:schemeClr>
                </a:solidFill>
                <a:latin typeface="Aktiv Grotesk Light"/>
                <a:cs typeface="Aktiv Grotesk Light"/>
              </a:rPr>
              <a:t>and </a:t>
            </a:r>
            <a:r>
              <a:rPr lang="en-NZ" sz="3200" spc="300" dirty="0">
                <a:solidFill>
                  <a:schemeClr val="tx2">
                    <a:lumMod val="50000"/>
                  </a:schemeClr>
                </a:solidFill>
                <a:latin typeface="Aktiv Grotesk Light"/>
                <a:cs typeface="Aktiv Grotesk Light"/>
              </a:rPr>
              <a:t>are connected to each other </a:t>
            </a:r>
            <a:endParaRPr lang="en-GB" sz="3200" spc="300" dirty="0">
              <a:solidFill>
                <a:schemeClr val="tx2">
                  <a:lumMod val="50000"/>
                </a:schemeClr>
              </a:solidFill>
              <a:latin typeface="Aktiv Grotesk Light"/>
              <a:cs typeface="Aktiv Grotesk Light"/>
            </a:endParaRPr>
          </a:p>
        </p:txBody>
      </p:sp>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S-03</a:t>
            </a:r>
            <a:endParaRPr lang="en-GB" sz="900" b="1" dirty="0">
              <a:solidFill>
                <a:srgbClr val="002060"/>
              </a:solidFill>
              <a:latin typeface="Arial" pitchFamily="34" charset="0"/>
              <a:cs typeface="Arial" pitchFamily="34" charset="0"/>
            </a:endParaRP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ction Button: Video">
            <a:hlinkClick r:id="rId5"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Tool instructions"/>
          <p:cNvSpPr txBox="1"/>
          <p:nvPr/>
        </p:nvSpPr>
        <p:spPr>
          <a:xfrm>
            <a:off x="2161725" y="4820636"/>
            <a:ext cx="4820550" cy="230832"/>
          </a:xfrm>
          <a:prstGeom prst="rect">
            <a:avLst/>
          </a:prstGeom>
          <a:noFill/>
        </p:spPr>
        <p:txBody>
          <a:bodyPr wrap="none" rtlCol="0">
            <a:spAutoFit/>
          </a:bodyPr>
          <a:lstStyle/>
          <a:p>
            <a:pPr algn="ctr"/>
            <a:r>
              <a:rPr lang="en-GB" sz="900" spc="300" dirty="0" smtClean="0">
                <a:latin typeface="Helvetica Neue Light"/>
                <a:cs typeface="Helvetica Neue Light"/>
              </a:rPr>
              <a:t>Click the video button to play </a:t>
            </a:r>
            <a:r>
              <a:rPr lang="en-NZ" sz="900" spc="300" dirty="0" err="1">
                <a:latin typeface="Helvetica Neue Light"/>
              </a:rPr>
              <a:t>Laudato</a:t>
            </a:r>
            <a:r>
              <a:rPr lang="en-NZ" sz="900" spc="300" dirty="0">
                <a:latin typeface="Helvetica Neue Light"/>
              </a:rPr>
              <a:t> Si Animation </a:t>
            </a:r>
            <a:endParaRPr lang="en-GB" sz="900" spc="300" dirty="0">
              <a:latin typeface="Helvetica Neue Light"/>
              <a:cs typeface="Helvetica Neue Light"/>
            </a:endParaRPr>
          </a:p>
        </p:txBody>
      </p:sp>
      <p:sp>
        <p:nvSpPr>
          <p:cNvPr id="8" name="REMOVE THIS OBJECT"/>
          <p:cNvSpPr txBox="1"/>
          <p:nvPr/>
        </p:nvSpPr>
        <p:spPr>
          <a:xfrm>
            <a:off x="3140550" y="1866547"/>
            <a:ext cx="5796127" cy="2446824"/>
          </a:xfrm>
          <a:prstGeom prst="rect">
            <a:avLst/>
          </a:prstGeom>
          <a:noFill/>
        </p:spPr>
        <p:txBody>
          <a:bodyPr wrap="square" rtlCol="0">
            <a:spAutoFit/>
          </a:bodyPr>
          <a:lstStyle/>
          <a:p>
            <a:pPr marL="342900" lvl="0" indent="-342900">
              <a:buFont typeface="Wingdings" charset="2"/>
              <a:buChar char="v"/>
            </a:pPr>
            <a:r>
              <a:rPr lang="en-NZ" sz="1700" spc="300" dirty="0">
                <a:latin typeface="Helvetica Neue Light"/>
                <a:cs typeface="Helvetica Neue Light"/>
              </a:rPr>
              <a:t>Children name 3 living things God created. </a:t>
            </a:r>
          </a:p>
          <a:p>
            <a:pPr marL="342900" lvl="0" indent="-342900">
              <a:buFont typeface="Wingdings" charset="2"/>
              <a:buChar char="v"/>
            </a:pPr>
            <a:r>
              <a:rPr lang="en-NZ" sz="1700" spc="300" dirty="0">
                <a:latin typeface="Helvetica Neue Light"/>
                <a:cs typeface="Helvetica Neue Light"/>
              </a:rPr>
              <a:t>Children think about one living thing and say how it is connected to other living things and show this in a pencil sketch</a:t>
            </a:r>
            <a:r>
              <a:rPr lang="en-NZ" sz="1700" spc="300" dirty="0" smtClean="0">
                <a:latin typeface="Helvetica Neue Light"/>
                <a:cs typeface="Helvetica Neue Light"/>
              </a:rPr>
              <a:t>.</a:t>
            </a:r>
            <a:endParaRPr lang="en-NZ" sz="1700" spc="300" dirty="0">
              <a:latin typeface="Helvetica Neue Light"/>
              <a:cs typeface="Helvetica Neue Light"/>
            </a:endParaRPr>
          </a:p>
          <a:p>
            <a:pPr marL="342900" lvl="0" indent="-342900">
              <a:buFont typeface="Wingdings" charset="2"/>
              <a:buChar char="v"/>
            </a:pPr>
            <a:r>
              <a:rPr lang="en-NZ" sz="1700" spc="300" dirty="0">
                <a:latin typeface="Helvetica Neue Light"/>
                <a:cs typeface="Helvetica Neue Light"/>
              </a:rPr>
              <a:t>Pope Francis loves God’s creation and wants all people to care for it. </a:t>
            </a:r>
          </a:p>
          <a:p>
            <a:pPr marL="342900" lvl="0" indent="-342900">
              <a:buFont typeface="Wingdings" charset="2"/>
              <a:buChar char="v"/>
            </a:pPr>
            <a:r>
              <a:rPr lang="en-NZ" sz="1700" spc="300" dirty="0">
                <a:latin typeface="Helvetica Neue Light"/>
                <a:cs typeface="Helvetica Neue Light"/>
              </a:rPr>
              <a:t>He has written a letter about caring for creation – watch the clip</a:t>
            </a:r>
          </a:p>
        </p:txBody>
      </p:sp>
      <p:sp>
        <p:nvSpPr>
          <p:cNvPr id="2" name="Rounded Rectangle 1"/>
          <p:cNvSpPr/>
          <p:nvPr/>
        </p:nvSpPr>
        <p:spPr>
          <a:xfrm>
            <a:off x="251798" y="1419055"/>
            <a:ext cx="2905034" cy="3102185"/>
          </a:xfrm>
          <a:prstGeom prst="roundRect">
            <a:avLst/>
          </a:prstGeom>
          <a:blipFill rotWithShape="1">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343865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4162" y="83428"/>
            <a:ext cx="9001469" cy="4975112"/>
          </a:xfrm>
          <a:prstGeom prst="rect">
            <a:avLst/>
          </a:prstGeom>
          <a:blipFill rotWithShape="1">
            <a:blip r:embed="rId7">
              <a:alphaModFix amt="25000"/>
              <a:extLst>
                <a:ext uri="{BEBA8EAE-BF5A-486C-A8C5-ECC9F3942E4B}">
                  <a14:imgProps xmlns:a14="http://schemas.microsoft.com/office/drawing/2010/main">
                    <a14:imgLayer r:embed="rId8">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5" name="REMOVE THIS OBJECT"/>
          <p:cNvSpPr txBox="1"/>
          <p:nvPr/>
        </p:nvSpPr>
        <p:spPr>
          <a:xfrm>
            <a:off x="3557" y="101916"/>
            <a:ext cx="9144000" cy="1077218"/>
          </a:xfrm>
          <a:prstGeom prst="rect">
            <a:avLst/>
          </a:prstGeom>
          <a:noFill/>
        </p:spPr>
        <p:txBody>
          <a:bodyPr wrap="square" rtlCol="0">
            <a:spAutoFit/>
          </a:bodyPr>
          <a:lstStyle/>
          <a:p>
            <a:pPr algn="ctr"/>
            <a:r>
              <a:rPr lang="en-NZ" sz="3200" spc="300" dirty="0">
                <a:latin typeface="Aktiv Grotesk Light"/>
                <a:cs typeface="Aktiv Grotesk Light"/>
              </a:rPr>
              <a:t>How can children of your age act on the messages from Pope Francis’ letter? </a:t>
            </a:r>
            <a:endParaRPr lang="en-GB" sz="3200" spc="300" dirty="0">
              <a:solidFill>
                <a:srgbClr val="FF0000"/>
              </a:solidFill>
              <a:latin typeface="Aktiv Grotesk Light"/>
              <a:cs typeface="Aktiv Grotesk Light"/>
            </a:endParaRPr>
          </a:p>
        </p:txBody>
      </p:sp>
      <p:sp>
        <p:nvSpPr>
          <p:cNvPr id="16" name="Textbox: Tool instructions"/>
          <p:cNvSpPr txBox="1"/>
          <p:nvPr/>
        </p:nvSpPr>
        <p:spPr>
          <a:xfrm>
            <a:off x="2642625" y="4825076"/>
            <a:ext cx="3858750"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Helvetica Neue Light"/>
              </a:rPr>
              <a:t>Click in the white box and write your text</a:t>
            </a:r>
            <a:endParaRPr lang="en-GB" sz="900" spc="300" dirty="0">
              <a:latin typeface="Helvetica Neue Light"/>
              <a:ea typeface="Segoe UI" pitchFamily="34" charset="0"/>
              <a:cs typeface="Helvetica Neue Light"/>
            </a:endParaRPr>
          </a:p>
        </p:txBody>
      </p:sp>
      <p:sp>
        <p:nvSpPr>
          <p:cNvPr id="2" name="Rectangle"/>
          <p:cNvSpPr/>
          <p:nvPr/>
        </p:nvSpPr>
        <p:spPr>
          <a:xfrm>
            <a:off x="354842" y="2981416"/>
            <a:ext cx="8465158" cy="1630344"/>
          </a:xfrm>
          <a:prstGeom prst="rect">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S-04</a:t>
            </a:r>
            <a:endParaRPr lang="en-GB" sz="900" b="1" dirty="0">
              <a:solidFill>
                <a:srgbClr val="002060"/>
              </a:solidFill>
              <a:latin typeface="Arial" pitchFamily="34" charset="0"/>
              <a:cs typeface="Arial" pitchFamily="34" charset="0"/>
            </a:endParaRPr>
          </a:p>
        </p:txBody>
      </p:sp>
      <p:sp>
        <p:nvSpPr>
          <p:cNvPr id="1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ed Rectangle 3"/>
          <p:cNvSpPr/>
          <p:nvPr/>
        </p:nvSpPr>
        <p:spPr>
          <a:xfrm>
            <a:off x="1297366" y="1192782"/>
            <a:ext cx="2002496" cy="1681692"/>
          </a:xfrm>
          <a:prstGeom prst="round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8" name="Rounded Rectangle 17"/>
          <p:cNvSpPr/>
          <p:nvPr/>
        </p:nvSpPr>
        <p:spPr>
          <a:xfrm>
            <a:off x="3474595" y="1192782"/>
            <a:ext cx="2002496" cy="1681692"/>
          </a:xfrm>
          <a:prstGeom prst="roundRect">
            <a:avLst/>
          </a:prstGeom>
          <a:blipFill dpi="0" rotWithShape="1">
            <a:blip r:embed="rId10"/>
            <a:srcRect/>
            <a:stretch>
              <a:fillRect t="-21000" r="-6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
        <p:nvSpPr>
          <p:cNvPr id="19" name="Rounded Rectangle 18"/>
          <p:cNvSpPr/>
          <p:nvPr/>
        </p:nvSpPr>
        <p:spPr>
          <a:xfrm>
            <a:off x="5655338" y="1192782"/>
            <a:ext cx="2002496" cy="1681692"/>
          </a:xfrm>
          <a:prstGeom prst="roundRect">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spTree>
    <p:controls>
      <mc:AlternateContent xmlns:mc="http://schemas.openxmlformats.org/markup-compatibility/2006">
        <mc:Choice xmlns:v="urn:schemas-microsoft-com:vml" Requires="v">
          <p:control spid="1062" name="TextBox1" r:id="rId2" imgW="8210520" imgH="1457280"/>
        </mc:Choice>
        <mc:Fallback>
          <p:control name="TextBox1" r:id="rId2" imgW="8210520" imgH="1457280">
            <p:pic>
              <p:nvPicPr>
                <p:cNvPr id="3" name="TextBox1"/>
                <p:cNvPicPr preferRelativeResize="0">
                  <a:picLocks noChangeArrowheads="1" noChangeShapeType="1"/>
                </p:cNvPicPr>
                <p:nvPr/>
              </p:nvPicPr>
              <p:blipFill>
                <a:blip r:embed="rId12"/>
                <a:srcRect/>
                <a:stretch>
                  <a:fillRect/>
                </a:stretch>
              </p:blipFill>
              <p:spPr bwMode="auto">
                <a:xfrm>
                  <a:off x="490538" y="3071813"/>
                  <a:ext cx="8213725" cy="14525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3" name="TextBox2" r:id="rId3" imgW="8210520" imgH="1457280"/>
        </mc:Choice>
        <mc:Fallback>
          <p:control name="TextBox2" r:id="rId3" imgW="8210520" imgH="1457280">
            <p:pic>
              <p:nvPicPr>
                <p:cNvPr id="5" name="TextBox2"/>
                <p:cNvPicPr preferRelativeResize="0">
                  <a:picLocks noChangeArrowheads="1" noChangeShapeType="1"/>
                </p:cNvPicPr>
                <p:nvPr/>
              </p:nvPicPr>
              <p:blipFill>
                <a:blip r:embed="rId12"/>
                <a:srcRect/>
                <a:stretch>
                  <a:fillRect/>
                </a:stretch>
              </p:blipFill>
              <p:spPr bwMode="auto">
                <a:xfrm>
                  <a:off x="490538" y="3071813"/>
                  <a:ext cx="8213725" cy="14525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64" name="TextBox3" r:id="rId4" imgW="8210520" imgH="1457280"/>
        </mc:Choice>
        <mc:Fallback>
          <p:control name="TextBox3" r:id="rId4" imgW="8210520" imgH="1457280">
            <p:pic>
              <p:nvPicPr>
                <p:cNvPr id="6" name="TextBox3"/>
                <p:cNvPicPr preferRelativeResize="0">
                  <a:picLocks noChangeArrowheads="1" noChangeShapeType="1"/>
                </p:cNvPicPr>
                <p:nvPr/>
              </p:nvPicPr>
              <p:blipFill>
                <a:blip r:embed="rId12"/>
                <a:srcRect/>
                <a:stretch>
                  <a:fillRect/>
                </a:stretch>
              </p:blipFill>
              <p:spPr bwMode="auto">
                <a:xfrm>
                  <a:off x="490538" y="3071813"/>
                  <a:ext cx="8213725" cy="14525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403067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5" name="REMOVE THIS OBJECT"/>
          <p:cNvSpPr txBox="1"/>
          <p:nvPr/>
        </p:nvSpPr>
        <p:spPr>
          <a:xfrm>
            <a:off x="3557" y="101916"/>
            <a:ext cx="9144000" cy="1200329"/>
          </a:xfrm>
          <a:prstGeom prst="rect">
            <a:avLst/>
          </a:prstGeom>
          <a:noFill/>
        </p:spPr>
        <p:txBody>
          <a:bodyPr wrap="square" rtlCol="0">
            <a:spAutoFit/>
          </a:bodyPr>
          <a:lstStyle/>
          <a:p>
            <a:pPr algn="ctr"/>
            <a:r>
              <a:rPr lang="en-NZ" sz="3600" spc="300" dirty="0">
                <a:solidFill>
                  <a:schemeClr val="tx2">
                    <a:lumMod val="50000"/>
                  </a:schemeClr>
                </a:solidFill>
                <a:latin typeface="Aktiv Grotesk Light"/>
                <a:cs typeface="Aktiv Grotesk Light"/>
              </a:rPr>
              <a:t>God’s plan for creation is that one day it will all be perfect </a:t>
            </a:r>
            <a:endParaRPr lang="en-GB" sz="3600" spc="300" dirty="0">
              <a:solidFill>
                <a:schemeClr val="tx2">
                  <a:lumMod val="50000"/>
                </a:schemeClr>
              </a:solidFill>
              <a:latin typeface="Aktiv Grotesk Light"/>
              <a:cs typeface="Aktiv Grotesk Light"/>
            </a:endParaRPr>
          </a:p>
        </p:txBody>
      </p:sp>
      <p:sp>
        <p:nvSpPr>
          <p:cNvPr id="8" name="Textbox: Line 2"/>
          <p:cNvSpPr txBox="1"/>
          <p:nvPr/>
        </p:nvSpPr>
        <p:spPr>
          <a:xfrm>
            <a:off x="554059" y="2990878"/>
            <a:ext cx="7137259" cy="92333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spc="300" dirty="0">
                <a:latin typeface="Helvetica Neue Light"/>
                <a:cs typeface="Helvetica Neue Light"/>
              </a:rPr>
              <a:t>God wants people to discover how everything </a:t>
            </a:r>
            <a:endParaRPr lang="en-NZ" b="0" spc="300" dirty="0" smtClean="0">
              <a:latin typeface="Helvetica Neue Light"/>
              <a:cs typeface="Helvetica Neue Light"/>
            </a:endParaRPr>
          </a:p>
          <a:p>
            <a:r>
              <a:rPr lang="en-NZ" b="0" spc="300" dirty="0" smtClean="0">
                <a:latin typeface="Helvetica Neue Light"/>
                <a:cs typeface="Helvetica Neue Light"/>
              </a:rPr>
              <a:t>in </a:t>
            </a:r>
            <a:r>
              <a:rPr lang="en-NZ" b="0" spc="300" dirty="0">
                <a:latin typeface="Helvetica Neue Light"/>
                <a:cs typeface="Helvetica Neue Light"/>
              </a:rPr>
              <a:t>creation is connected and needs care.</a:t>
            </a:r>
          </a:p>
          <a:p>
            <a:r>
              <a:rPr lang="en-NZ" b="0" spc="300" dirty="0">
                <a:latin typeface="Helvetica Neue Light"/>
                <a:cs typeface="Helvetica Neue Light"/>
              </a:rPr>
              <a:t>This will happen when …</a:t>
            </a:r>
          </a:p>
        </p:txBody>
      </p:sp>
      <p:sp>
        <p:nvSpPr>
          <p:cNvPr id="6" name="Textbox: Line 1"/>
          <p:cNvSpPr txBox="1"/>
          <p:nvPr/>
        </p:nvSpPr>
        <p:spPr>
          <a:xfrm>
            <a:off x="2402365" y="1565039"/>
            <a:ext cx="6451285" cy="923330"/>
          </a:xfrm>
          <a:prstGeom prst="rect">
            <a:avLst/>
          </a:prstGeom>
          <a:noFill/>
        </p:spPr>
        <p:txBody>
          <a:bodyPr wrap="square" rtlCol="0">
            <a:spAutoFit/>
          </a:bodyPr>
          <a:lstStyle/>
          <a:p>
            <a:r>
              <a:rPr lang="en-NZ" spc="300" dirty="0">
                <a:latin typeface="Helvetica Neue Light"/>
                <a:cs typeface="Helvetica Neue Light"/>
              </a:rPr>
              <a:t>God wants people to care for animals by loving them and keeping them healthy.</a:t>
            </a:r>
          </a:p>
          <a:p>
            <a:r>
              <a:rPr lang="en-NZ" spc="300" dirty="0">
                <a:latin typeface="Helvetica Neue Light"/>
                <a:cs typeface="Helvetica Neue Light"/>
              </a:rPr>
              <a:t>This will happen when …</a:t>
            </a:r>
          </a:p>
        </p:txBody>
      </p:sp>
      <p:sp>
        <p:nvSpPr>
          <p:cNvPr id="16" name="Shape: Button 2"/>
          <p:cNvSpPr/>
          <p:nvPr/>
        </p:nvSpPr>
        <p:spPr>
          <a:xfrm>
            <a:off x="6899805" y="2635661"/>
            <a:ext cx="1749160" cy="1400298"/>
          </a:xfrm>
          <a:prstGeom prst="ellipse">
            <a:avLst/>
          </a:prstGeom>
          <a:blipFill rotWithShape="1">
            <a:blip r:embed="rId5"/>
            <a:srcRect/>
            <a:stretch>
              <a:fillRect l="-18" t="17" r="20" b="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602259" y="1326555"/>
            <a:ext cx="1749160" cy="1400299"/>
          </a:xfrm>
          <a:prstGeom prst="ellipse">
            <a:avLst/>
          </a:prstGeom>
          <a:blipFill rotWithShape="1">
            <a:blip r:embed="rId6"/>
            <a:srcRect/>
            <a:stretch>
              <a:fillRect l="-1762" t="-11909" r="-1912" b="-529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S-05A</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2940787" y="4803178"/>
            <a:ext cx="3262432"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Helvetica Neue Light"/>
              </a:rPr>
              <a:t>Click the images to reveal the text</a:t>
            </a:r>
            <a:endParaRPr lang="en-GB" sz="900" spc="300" dirty="0">
              <a:latin typeface="Helvetica Neue Light"/>
              <a:ea typeface="Segoe UI" pitchFamily="34" charset="0"/>
              <a:cs typeface="Helvetica Neue Light"/>
            </a:endParaRPr>
          </a:p>
        </p:txBody>
      </p:sp>
      <p:sp>
        <p:nvSpPr>
          <p:cNvPr id="4" name="Rounded Rectangle 3"/>
          <p:cNvSpPr/>
          <p:nvPr/>
        </p:nvSpPr>
        <p:spPr>
          <a:xfrm>
            <a:off x="2252989" y="4090208"/>
            <a:ext cx="4521983" cy="584775"/>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2287278" y="4102473"/>
            <a:ext cx="4521983" cy="584775"/>
          </a:xfrm>
          <a:prstGeom prst="rect">
            <a:avLst/>
          </a:prstGeom>
          <a:noFill/>
          <a:ln>
            <a:noFill/>
          </a:ln>
        </p:spPr>
        <p:txBody>
          <a:bodyPr wrap="square" rtlCol="0">
            <a:spAutoFit/>
          </a:bodyPr>
          <a:lstStyle/>
          <a:p>
            <a:pPr algn="ctr"/>
            <a:r>
              <a:rPr lang="en-US" sz="1600" b="1" spc="300" dirty="0" smtClean="0">
                <a:solidFill>
                  <a:srgbClr val="006600"/>
                </a:solidFill>
                <a:latin typeface="Century Gothic" panose="020B0502020202020204" pitchFamily="34" charset="0"/>
              </a:rPr>
              <a:t>How children can help to bring </a:t>
            </a:r>
          </a:p>
          <a:p>
            <a:pPr algn="ctr"/>
            <a:r>
              <a:rPr lang="en-US" sz="1600" b="1" spc="300" dirty="0" smtClean="0">
                <a:solidFill>
                  <a:srgbClr val="006600"/>
                </a:solidFill>
                <a:latin typeface="Century Gothic" panose="020B0502020202020204" pitchFamily="34" charset="0"/>
              </a:rPr>
              <a:t>creation to PERFECTION </a:t>
            </a:r>
            <a:endParaRPr lang="en-US" sz="1600" b="1" spc="300" dirty="0">
              <a:solidFill>
                <a:srgbClr val="006600"/>
              </a:solidFill>
              <a:latin typeface="Century Gothic" panose="020B0502020202020204" pitchFamily="34" charset="0"/>
            </a:endParaRPr>
          </a:p>
        </p:txBody>
      </p:sp>
    </p:spTree>
    <p:extLst>
      <p:ext uri="{BB962C8B-B14F-4D97-AF65-F5344CB8AC3E}">
        <p14:creationId xmlns:p14="http://schemas.microsoft.com/office/powerpoint/2010/main" val="29318778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 grpId="0"/>
      <p:bldP spid="8" grpId="1"/>
      <p:bldP spid="8" grpId="2"/>
      <p:bldP spid="6" grpId="0"/>
      <p:bldP spid="6" grpId="1"/>
      <p:bldP spid="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5" name="REMOVE THIS OBJECT"/>
          <p:cNvSpPr txBox="1"/>
          <p:nvPr/>
        </p:nvSpPr>
        <p:spPr>
          <a:xfrm>
            <a:off x="3557" y="101916"/>
            <a:ext cx="9144000" cy="1200329"/>
          </a:xfrm>
          <a:prstGeom prst="rect">
            <a:avLst/>
          </a:prstGeom>
          <a:noFill/>
        </p:spPr>
        <p:txBody>
          <a:bodyPr wrap="square" rtlCol="0">
            <a:spAutoFit/>
          </a:bodyPr>
          <a:lstStyle/>
          <a:p>
            <a:pPr algn="ctr"/>
            <a:r>
              <a:rPr lang="en-NZ" sz="3600" spc="300" dirty="0">
                <a:solidFill>
                  <a:schemeClr val="tx2">
                    <a:lumMod val="50000"/>
                  </a:schemeClr>
                </a:solidFill>
                <a:latin typeface="Aktiv Grotesk Light"/>
                <a:cs typeface="Aktiv Grotesk Light"/>
              </a:rPr>
              <a:t>God’s plan for creation is that one day it will all be perfect </a:t>
            </a:r>
            <a:endParaRPr lang="en-GB" sz="3600" spc="300" dirty="0">
              <a:solidFill>
                <a:schemeClr val="tx2">
                  <a:lumMod val="50000"/>
                </a:schemeClr>
              </a:solidFill>
              <a:latin typeface="Aktiv Grotesk Light"/>
              <a:cs typeface="Aktiv Grotesk Light"/>
            </a:endParaRPr>
          </a:p>
        </p:txBody>
      </p:sp>
      <p:sp>
        <p:nvSpPr>
          <p:cNvPr id="8" name="Textbox: Line 2"/>
          <p:cNvSpPr txBox="1"/>
          <p:nvPr/>
        </p:nvSpPr>
        <p:spPr>
          <a:xfrm>
            <a:off x="505861" y="2947805"/>
            <a:ext cx="8145810" cy="923330"/>
          </a:xfrm>
          <a:prstGeom prst="rect">
            <a:avLst/>
          </a:prstGeom>
          <a:noFill/>
        </p:spPr>
        <p:txBody>
          <a:bodyPr wrap="square" rtlCol="0">
            <a:spAutoFit/>
          </a:bodyPr>
          <a:lstStyle>
            <a:defPPr>
              <a:defRPr lang="en-US"/>
            </a:defPPr>
            <a:lvl1pPr>
              <a:defRPr b="1">
                <a:latin typeface="Segoe UI" pitchFamily="34" charset="0"/>
                <a:ea typeface="Segoe UI" pitchFamily="34" charset="0"/>
                <a:cs typeface="Segoe UI" pitchFamily="34" charset="0"/>
              </a:defRPr>
            </a:lvl1pPr>
          </a:lstStyle>
          <a:p>
            <a:r>
              <a:rPr lang="en-NZ" b="0" spc="300" dirty="0">
                <a:latin typeface="Helvetica Neue Light"/>
                <a:cs typeface="Helvetica Neue Light"/>
              </a:rPr>
              <a:t>God is delighted when children create </a:t>
            </a:r>
            <a:r>
              <a:rPr lang="en-NZ" b="0" spc="300" dirty="0" smtClean="0">
                <a:latin typeface="Helvetica Neue Light"/>
                <a:cs typeface="Helvetica Neue Light"/>
              </a:rPr>
              <a:t>gardens </a:t>
            </a:r>
          </a:p>
          <a:p>
            <a:r>
              <a:rPr lang="en-NZ" b="0" spc="300" dirty="0" smtClean="0">
                <a:latin typeface="Helvetica Neue Light"/>
                <a:cs typeface="Helvetica Neue Light"/>
              </a:rPr>
              <a:t>that </a:t>
            </a:r>
            <a:r>
              <a:rPr lang="en-NZ" b="0" spc="300" dirty="0">
                <a:latin typeface="Helvetica Neue Light"/>
                <a:cs typeface="Helvetica Neue Light"/>
              </a:rPr>
              <a:t>help to feed people who are hungry.</a:t>
            </a:r>
          </a:p>
          <a:p>
            <a:r>
              <a:rPr lang="en-NZ" b="0" spc="300" dirty="0">
                <a:latin typeface="Helvetica Neue Light"/>
                <a:cs typeface="Helvetica Neue Light"/>
              </a:rPr>
              <a:t>This will happen when …</a:t>
            </a:r>
          </a:p>
        </p:txBody>
      </p:sp>
      <p:sp>
        <p:nvSpPr>
          <p:cNvPr id="6" name="Textbox: Line 1"/>
          <p:cNvSpPr txBox="1"/>
          <p:nvPr/>
        </p:nvSpPr>
        <p:spPr>
          <a:xfrm>
            <a:off x="2368715" y="1701181"/>
            <a:ext cx="6451285" cy="923330"/>
          </a:xfrm>
          <a:prstGeom prst="rect">
            <a:avLst/>
          </a:prstGeom>
          <a:noFill/>
        </p:spPr>
        <p:txBody>
          <a:bodyPr wrap="square" rtlCol="0">
            <a:spAutoFit/>
          </a:bodyPr>
          <a:lstStyle/>
          <a:p>
            <a:r>
              <a:rPr lang="en-NZ" spc="300" dirty="0">
                <a:latin typeface="Helvetica Neue Light"/>
                <a:cs typeface="Helvetica Neue Light"/>
              </a:rPr>
              <a:t>God wants people to discover how everything in creation is connected and needs care.</a:t>
            </a:r>
          </a:p>
          <a:p>
            <a:r>
              <a:rPr lang="en-NZ" spc="300" dirty="0">
                <a:latin typeface="Helvetica Neue Light"/>
                <a:cs typeface="Helvetica Neue Light"/>
              </a:rPr>
              <a:t>This will happen when …</a:t>
            </a:r>
          </a:p>
        </p:txBody>
      </p:sp>
      <p:sp>
        <p:nvSpPr>
          <p:cNvPr id="16" name="Shape: Button 2"/>
          <p:cNvSpPr/>
          <p:nvPr/>
        </p:nvSpPr>
        <p:spPr>
          <a:xfrm>
            <a:off x="7007600" y="2705875"/>
            <a:ext cx="1749160" cy="1354132"/>
          </a:xfrm>
          <a:prstGeom prst="ellipse">
            <a:avLst/>
          </a:prstGeom>
          <a:blipFill rotWithShape="1">
            <a:blip r:embed="rId5"/>
            <a:srcRect/>
            <a:stretch>
              <a:fillRect l="-18" t="-1119" r="18" b="-11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hape: Button 1"/>
          <p:cNvSpPr/>
          <p:nvPr/>
        </p:nvSpPr>
        <p:spPr>
          <a:xfrm>
            <a:off x="619555" y="1460290"/>
            <a:ext cx="1749160" cy="1400300"/>
          </a:xfrm>
          <a:prstGeom prst="ellipse">
            <a:avLst/>
          </a:prstGeom>
          <a:blipFill rotWithShape="1">
            <a:blip r:embed="rId6"/>
            <a:srcRect/>
            <a:stretch>
              <a:fillRect l="-1" r="-1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-1</a:t>
            </a:r>
          </a:p>
          <a:p>
            <a:pPr algn="ctr"/>
            <a:r>
              <a:rPr lang="en-GB" sz="900" b="1" dirty="0" smtClean="0">
                <a:solidFill>
                  <a:srgbClr val="002060"/>
                </a:solidFill>
                <a:latin typeface="Arial" pitchFamily="34" charset="0"/>
                <a:cs typeface="Arial" pitchFamily="34" charset="0"/>
              </a:rPr>
              <a:t>S-05B</a:t>
            </a:r>
            <a:endParaRPr lang="en-GB" sz="900" b="1" dirty="0">
              <a:solidFill>
                <a:srgbClr val="002060"/>
              </a:solidFill>
              <a:latin typeface="Arial" pitchFamily="34" charset="0"/>
              <a:cs typeface="Arial" pitchFamily="34" charset="0"/>
            </a:endParaRPr>
          </a:p>
        </p:txBody>
      </p:sp>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Tool instructions"/>
          <p:cNvSpPr txBox="1"/>
          <p:nvPr/>
        </p:nvSpPr>
        <p:spPr>
          <a:xfrm>
            <a:off x="2940785" y="4811428"/>
            <a:ext cx="3262432"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Helvetica Neue Light"/>
              </a:rPr>
              <a:t>Click the images to reveal the text</a:t>
            </a:r>
            <a:endParaRPr lang="en-GB" sz="900" spc="300" dirty="0">
              <a:latin typeface="Helvetica Neue Light"/>
              <a:ea typeface="Segoe UI" pitchFamily="34" charset="0"/>
              <a:cs typeface="Helvetica Neue Light"/>
            </a:endParaRPr>
          </a:p>
        </p:txBody>
      </p:sp>
      <p:sp>
        <p:nvSpPr>
          <p:cNvPr id="12" name="Rounded Rectangle 11"/>
          <p:cNvSpPr/>
          <p:nvPr/>
        </p:nvSpPr>
        <p:spPr>
          <a:xfrm>
            <a:off x="2252989" y="4090208"/>
            <a:ext cx="4521983" cy="584775"/>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87278" y="4102473"/>
            <a:ext cx="4521983" cy="584775"/>
          </a:xfrm>
          <a:prstGeom prst="rect">
            <a:avLst/>
          </a:prstGeom>
          <a:noFill/>
          <a:ln>
            <a:noFill/>
          </a:ln>
        </p:spPr>
        <p:txBody>
          <a:bodyPr wrap="square" rtlCol="0">
            <a:spAutoFit/>
          </a:bodyPr>
          <a:lstStyle/>
          <a:p>
            <a:pPr algn="ctr"/>
            <a:r>
              <a:rPr lang="en-US" sz="1600" b="1" spc="300" dirty="0" smtClean="0">
                <a:solidFill>
                  <a:srgbClr val="006600"/>
                </a:solidFill>
                <a:latin typeface="Century Gothic" panose="020B0502020202020204" pitchFamily="34" charset="0"/>
              </a:rPr>
              <a:t>How children can help to bring </a:t>
            </a:r>
          </a:p>
          <a:p>
            <a:pPr algn="ctr"/>
            <a:r>
              <a:rPr lang="en-US" sz="1600" b="1" spc="300" dirty="0" smtClean="0">
                <a:solidFill>
                  <a:srgbClr val="006600"/>
                </a:solidFill>
                <a:latin typeface="Century Gothic" panose="020B0502020202020204" pitchFamily="34" charset="0"/>
              </a:rPr>
              <a:t>creation to PERFECTION </a:t>
            </a:r>
            <a:endParaRPr lang="en-US" sz="1600" b="1" spc="300" dirty="0">
              <a:solidFill>
                <a:srgbClr val="006600"/>
              </a:solidFill>
              <a:latin typeface="Century Gothic" panose="020B0502020202020204" pitchFamily="34" charset="0"/>
            </a:endParaRPr>
          </a:p>
        </p:txBody>
      </p:sp>
    </p:spTree>
    <p:extLst>
      <p:ext uri="{BB962C8B-B14F-4D97-AF65-F5344CB8AC3E}">
        <p14:creationId xmlns:p14="http://schemas.microsoft.com/office/powerpoint/2010/main" val="14060484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 grpId="0"/>
      <p:bldP spid="8" grpId="1"/>
      <p:bldP spid="8" grpId="2"/>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2" name="Rectangle 1"/>
          <p:cNvSpPr/>
          <p:nvPr/>
        </p:nvSpPr>
        <p:spPr>
          <a:xfrm>
            <a:off x="1001103" y="1029814"/>
            <a:ext cx="7232295" cy="3710046"/>
          </a:xfrm>
          <a:prstGeom prst="rect">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Shape: Image"/>
          <p:cNvSpPr/>
          <p:nvPr/>
        </p:nvSpPr>
        <p:spPr>
          <a:xfrm>
            <a:off x="2939126" y="1085144"/>
            <a:ext cx="3541188" cy="3599386"/>
          </a:xfrm>
          <a:prstGeom prst="rect">
            <a:avLst/>
          </a:prstGeom>
          <a:blipFill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MOVE THIS OBJECT"/>
          <p:cNvSpPr txBox="1"/>
          <p:nvPr/>
        </p:nvSpPr>
        <p:spPr>
          <a:xfrm>
            <a:off x="3557" y="5706"/>
            <a:ext cx="9144000" cy="1077218"/>
          </a:xfrm>
          <a:prstGeom prst="rect">
            <a:avLst/>
          </a:prstGeom>
          <a:noFill/>
        </p:spPr>
        <p:txBody>
          <a:bodyPr wrap="square" rtlCol="0">
            <a:spAutoFit/>
          </a:bodyPr>
          <a:lstStyle/>
          <a:p>
            <a:pPr algn="ctr"/>
            <a:r>
              <a:rPr lang="en-NZ" sz="3100" spc="300" dirty="0">
                <a:solidFill>
                  <a:schemeClr val="tx2">
                    <a:lumMod val="50000"/>
                  </a:schemeClr>
                </a:solidFill>
                <a:latin typeface="Aktiv Grotesk Light"/>
                <a:cs typeface="Aktiv Grotesk Light"/>
              </a:rPr>
              <a:t>God brought Mary to perfection when he took her body and soul to heaven </a:t>
            </a:r>
            <a:endParaRPr lang="en-GB" sz="3100" spc="300" dirty="0">
              <a:solidFill>
                <a:schemeClr val="tx2">
                  <a:lumMod val="50000"/>
                </a:schemeClr>
              </a:solidFill>
              <a:latin typeface="Aktiv Grotesk Light"/>
              <a:cs typeface="Aktiv Grotesk Light"/>
            </a:endParaRPr>
          </a:p>
        </p:txBody>
      </p:sp>
      <p:pic>
        <p:nvPicPr>
          <p:cNvPr id="22" name="Shape: Post-it 3"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544191">
            <a:off x="5440631" y="830384"/>
            <a:ext cx="3787884" cy="444790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Line 3"/>
          <p:cNvSpPr txBox="1"/>
          <p:nvPr/>
        </p:nvSpPr>
        <p:spPr>
          <a:xfrm>
            <a:off x="5742992" y="1515656"/>
            <a:ext cx="2983598" cy="3093155"/>
          </a:xfrm>
          <a:prstGeom prst="rect">
            <a:avLst/>
          </a:prstGeom>
          <a:noFill/>
        </p:spPr>
        <p:txBody>
          <a:bodyPr wrap="square" rtlCol="0">
            <a:spAutoFit/>
          </a:bodyPr>
          <a:lstStyle/>
          <a:p>
            <a:pPr algn="ctr"/>
            <a:r>
              <a:rPr lang="en-NZ" sz="1300" spc="300" dirty="0">
                <a:latin typeface="Helvetica Neue Light"/>
                <a:cs typeface="Helvetica Neue Light"/>
              </a:rPr>
              <a:t>God’s plan for people as part of creation is that one day they will live in harmony with all creation and become perfect as Mary became perfect and was raised up to live forever in heaven  with God, Jesus, the angels and saints, and people we have known who have </a:t>
            </a:r>
            <a:r>
              <a:rPr lang="en-NZ" sz="1300" spc="300" dirty="0" smtClean="0">
                <a:latin typeface="Helvetica Neue Light"/>
                <a:cs typeface="Helvetica Neue Light"/>
              </a:rPr>
              <a:t>died. </a:t>
            </a:r>
            <a:r>
              <a:rPr lang="en-NZ" sz="1300" spc="300" dirty="0" smtClean="0">
                <a:solidFill>
                  <a:srgbClr val="006600"/>
                </a:solidFill>
                <a:latin typeface="Helvetica Neue Light"/>
                <a:cs typeface="Helvetica Neue Light"/>
              </a:rPr>
              <a:t>Close </a:t>
            </a:r>
            <a:r>
              <a:rPr lang="en-NZ" sz="1300" spc="300" dirty="0">
                <a:solidFill>
                  <a:srgbClr val="006600"/>
                </a:solidFill>
                <a:latin typeface="Helvetica Neue Light"/>
                <a:cs typeface="Helvetica Neue Light"/>
              </a:rPr>
              <a:t>your eyes and imagine what that would be like and share one idea about it.</a:t>
            </a:r>
          </a:p>
        </p:txBody>
      </p:sp>
      <p:pic>
        <p:nvPicPr>
          <p:cNvPr id="21" name="Shape: Post-it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539170">
            <a:off x="2277910" y="935565"/>
            <a:ext cx="3825237" cy="387292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Line 2"/>
          <p:cNvSpPr txBox="1"/>
          <p:nvPr/>
        </p:nvSpPr>
        <p:spPr>
          <a:xfrm>
            <a:off x="2497597" y="1549262"/>
            <a:ext cx="3186830" cy="2492990"/>
          </a:xfrm>
          <a:prstGeom prst="rect">
            <a:avLst/>
          </a:prstGeom>
          <a:noFill/>
        </p:spPr>
        <p:txBody>
          <a:bodyPr wrap="square" rtlCol="0">
            <a:spAutoFit/>
          </a:bodyPr>
          <a:lstStyle/>
          <a:p>
            <a:pPr algn="ctr"/>
            <a:r>
              <a:rPr lang="en-NZ" sz="1300" spc="300" dirty="0">
                <a:latin typeface="Helvetica Neue Light"/>
                <a:cs typeface="Helvetica Neue Light"/>
              </a:rPr>
              <a:t>After Mary died God took her to heaven body and soul. God is showing us that one day all creation will be made perfect again and will be raised </a:t>
            </a:r>
            <a:r>
              <a:rPr lang="en-NZ" sz="1300" spc="300" dirty="0" smtClean="0">
                <a:latin typeface="Helvetica Neue Light"/>
                <a:cs typeface="Helvetica Neue Light"/>
              </a:rPr>
              <a:t>up like </a:t>
            </a:r>
            <a:r>
              <a:rPr lang="en-NZ" sz="1300" spc="300" dirty="0">
                <a:latin typeface="Helvetica Neue Light"/>
                <a:cs typeface="Helvetica Neue Light"/>
              </a:rPr>
              <a:t>Mary was.                              </a:t>
            </a:r>
            <a:r>
              <a:rPr lang="en-NZ" sz="1300" spc="300" dirty="0">
                <a:solidFill>
                  <a:srgbClr val="006600"/>
                </a:solidFill>
                <a:latin typeface="Helvetica Neue Light"/>
                <a:cs typeface="Helvetica Neue Light"/>
              </a:rPr>
              <a:t>Share what you think the world will be like when it is a perfect place for trees, plants, animals, birds and fish to live in. </a:t>
            </a:r>
          </a:p>
        </p:txBody>
      </p:sp>
      <p:pic>
        <p:nvPicPr>
          <p:cNvPr id="8196" name="Shape: Post-it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rot="586714">
            <a:off x="-130519" y="1308913"/>
            <a:ext cx="2969208" cy="28977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Line 1"/>
          <p:cNvSpPr txBox="1"/>
          <p:nvPr/>
        </p:nvSpPr>
        <p:spPr>
          <a:xfrm>
            <a:off x="-28857" y="1772643"/>
            <a:ext cx="2543415" cy="1892826"/>
          </a:xfrm>
          <a:prstGeom prst="rect">
            <a:avLst/>
          </a:prstGeom>
          <a:noFill/>
        </p:spPr>
        <p:txBody>
          <a:bodyPr wrap="square" rtlCol="0">
            <a:spAutoFit/>
          </a:bodyPr>
          <a:lstStyle/>
          <a:p>
            <a:pPr algn="ctr"/>
            <a:r>
              <a:rPr lang="en-NZ" sz="1300" spc="300" dirty="0">
                <a:latin typeface="Helvetica Neue Light"/>
                <a:cs typeface="Helvetica Neue Light"/>
              </a:rPr>
              <a:t>God’s plan for creation is that one day it will all be perfect. All people can do their part to make this happen. </a:t>
            </a:r>
            <a:r>
              <a:rPr lang="en-NZ" sz="1300" spc="300" dirty="0">
                <a:solidFill>
                  <a:srgbClr val="006600"/>
                </a:solidFill>
                <a:latin typeface="Helvetica Neue Light"/>
                <a:cs typeface="Helvetica Neue Light"/>
              </a:rPr>
              <a:t>What can children of your age do to make this happen?</a:t>
            </a:r>
          </a:p>
        </p:txBody>
      </p:sp>
      <p:pic>
        <p:nvPicPr>
          <p:cNvPr id="13" name="Shape: Pin 3" descr="\\DESKTOP\Users\Public\TCI\Sample Lesson 22-10-2015\Junior Classes - Year 1 - Lesson 4\Images\post-it.png"/>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625518" y="2872917"/>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12" name="Shape: Pin 2" descr="\\DESKTOP\Users\Public\TCI\Sample Lesson 22-10-2015\Junior Classes - Year 1 - Lesson 4\Images\post-it.png"/>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625518" y="2177973"/>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Shape: Pin 1" descr="\\DESKTOP\Users\Public\TCI\Sample Lesson 22-10-2015\Junior Classes - Year 1 - Lesson 4\Images\post-it.png"/>
          <p:cNvPicPr>
            <a:picLocks noChangeAspect="1" noChangeArrowheads="1"/>
          </p:cNvPicPr>
          <p:nvPr/>
        </p:nvPicPr>
        <p:blipFill rotWithShape="1">
          <a:blip r:embed="rId8" cstate="print">
            <a:extLst>
              <a:ext uri="{BEBA8EAE-BF5A-486C-A8C5-ECC9F3942E4B}">
                <a14:imgProps xmlns:a14="http://schemas.microsoft.com/office/drawing/2010/main">
                  <a14:imgLayer r:embed="rId7">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625518" y="1483030"/>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S-06</a:t>
            </a:r>
            <a:endParaRPr lang="en-GB" sz="900" b="1" dirty="0">
              <a:solidFill>
                <a:srgbClr val="002060"/>
              </a:solidFill>
              <a:latin typeface="Arial" pitchFamily="34" charset="0"/>
              <a:cs typeface="Arial" pitchFamily="34" charset="0"/>
            </a:endParaRPr>
          </a:p>
        </p:txBody>
      </p:sp>
      <p:sp>
        <p:nvSpPr>
          <p:cNvPr id="3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Tool instructions"/>
          <p:cNvSpPr txBox="1"/>
          <p:nvPr/>
        </p:nvSpPr>
        <p:spPr>
          <a:xfrm>
            <a:off x="1930806" y="4814127"/>
            <a:ext cx="4647426" cy="230832"/>
          </a:xfrm>
          <a:prstGeom prst="rect">
            <a:avLst/>
          </a:prstGeom>
          <a:noFill/>
        </p:spPr>
        <p:txBody>
          <a:bodyPr wrap="none" rtlCol="0">
            <a:spAutoFit/>
          </a:bodyPr>
          <a:lstStyle/>
          <a:p>
            <a:pPr algn="ctr"/>
            <a:r>
              <a:rPr lang="en-GB" sz="900" spc="300" dirty="0" smtClean="0">
                <a:latin typeface="Helvetica Neue Light"/>
                <a:ea typeface="Segoe UI" pitchFamily="34" charset="0"/>
                <a:cs typeface="Helvetica Neue Light"/>
              </a:rPr>
              <a:t>Click the pins on the right to reveal post-it notes.</a:t>
            </a:r>
            <a:endParaRPr lang="en-GB" sz="900" spc="300" dirty="0">
              <a:latin typeface="Helvetica Neue Light"/>
              <a:ea typeface="Segoe UI" pitchFamily="34" charset="0"/>
              <a:cs typeface="Helvetica Neue Light"/>
            </a:endParaRPr>
          </a:p>
        </p:txBody>
      </p:sp>
    </p:spTree>
    <p:extLst>
      <p:ext uri="{BB962C8B-B14F-4D97-AF65-F5344CB8AC3E}">
        <p14:creationId xmlns:p14="http://schemas.microsoft.com/office/powerpoint/2010/main" val="41890285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195"/>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900" decel="100000" fill="hold"/>
                                        <p:tgtEl>
                                          <p:spTgt spid="819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8195"/>
                                        </p:tgtEl>
                                      </p:cBhvr>
                                    </p:animEffect>
                                    <p:set>
                                      <p:cBhvr>
                                        <p:cTn id="18" dur="1" fill="hold">
                                          <p:stCondLst>
                                            <p:cond delay="499"/>
                                          </p:stCondLst>
                                        </p:cTn>
                                        <p:tgtEl>
                                          <p:spTgt spid="8195"/>
                                        </p:tgtEl>
                                        <p:attrNameLst>
                                          <p:attrName>style.visibility</p:attrName>
                                        </p:attrNameLst>
                                      </p:cBhvr>
                                      <p:to>
                                        <p:strVal val="hidden"/>
                                      </p:to>
                                    </p:set>
                                  </p:childTnLst>
                                </p:cTn>
                              </p:par>
                            </p:childTnLst>
                          </p:cTn>
                        </p:par>
                      </p:childTnLst>
                    </p:cTn>
                  </p:par>
                </p:childTnLst>
              </p:cTn>
              <p:nextCondLst>
                <p:cond evt="onClick" delay="0">
                  <p:tgtEl>
                    <p:spTgt spid="8195"/>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900" decel="100000" fill="hold"/>
                                        <p:tgtEl>
                                          <p:spTgt spid="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32"/>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19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8196"/>
                                        </p:tgtEl>
                                        <p:attrNameLst>
                                          <p:attrName>style.visibility</p:attrName>
                                        </p:attrNameLst>
                                      </p:cBhvr>
                                      <p:to>
                                        <p:strVal val="hidden"/>
                                      </p:to>
                                    </p:set>
                                  </p:childTnLst>
                                </p:cTn>
                              </p:par>
                              <p:par>
                                <p:cTn id="64" presetID="1" presetClass="exit" presetSubtype="0" fill="hold" grpId="2" nodeType="withEffect">
                                  <p:stCondLst>
                                    <p:cond delay="0"/>
                                  </p:stCondLst>
                                  <p:childTnLst>
                                    <p:set>
                                      <p:cBhvr>
                                        <p:cTn id="65" dur="1" fill="hold">
                                          <p:stCondLst>
                                            <p:cond delay="0"/>
                                          </p:stCondLst>
                                        </p:cTn>
                                        <p:tgtEl>
                                          <p:spTgt spid="6"/>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1"/>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26"/>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2"/>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19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8196"/>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1"/>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2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2"/>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7" grpId="0"/>
      <p:bldP spid="27" grpId="1"/>
      <p:bldP spid="27" grpId="2"/>
      <p:bldP spid="26" grpId="0"/>
      <p:bldP spid="26" grpId="1"/>
      <p:bldP spid="26" grpId="2"/>
      <p:bldP spid="6" grpId="0"/>
      <p:bldP spid="6" grpId="1"/>
      <p:bldP spid="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3" name="TextBox 2"/>
          <p:cNvSpPr txBox="1"/>
          <p:nvPr/>
        </p:nvSpPr>
        <p:spPr>
          <a:xfrm>
            <a:off x="2390187" y="2693759"/>
            <a:ext cx="6985184" cy="1938992"/>
          </a:xfrm>
          <a:prstGeom prst="rect">
            <a:avLst/>
          </a:prstGeom>
          <a:noFill/>
        </p:spPr>
        <p:txBody>
          <a:bodyPr wrap="square" rtlCol="0">
            <a:spAutoFit/>
          </a:bodyPr>
          <a:lstStyle/>
          <a:p>
            <a:pPr marL="285750" lvl="0" indent="-285750">
              <a:buFont typeface="Wingdings" panose="05000000000000000000" pitchFamily="2" charset="2"/>
              <a:buChar char="v"/>
            </a:pPr>
            <a:r>
              <a:rPr lang="en-NZ" sz="1200" spc="300" dirty="0">
                <a:latin typeface="Helvetica Neue Light"/>
                <a:cs typeface="Helvetica Neue Light"/>
              </a:rPr>
              <a:t>Children create their own art work according to how Mary is described in the Book of Revelation which is the very last </a:t>
            </a:r>
            <a:r>
              <a:rPr lang="en-NZ" sz="1200" spc="300" dirty="0" smtClean="0">
                <a:latin typeface="Helvetica Neue Light"/>
                <a:cs typeface="Helvetica Neue Light"/>
              </a:rPr>
              <a:t>book </a:t>
            </a:r>
            <a:r>
              <a:rPr lang="en-NZ" sz="1200" spc="300" dirty="0">
                <a:latin typeface="Helvetica Neue Light"/>
                <a:cs typeface="Helvetica Neue Light"/>
              </a:rPr>
              <a:t>in the Bible</a:t>
            </a:r>
            <a:r>
              <a:rPr lang="en-NZ" sz="1200" spc="300" dirty="0">
                <a:solidFill>
                  <a:srgbClr val="006600"/>
                </a:solidFill>
                <a:latin typeface="Helvetica Neue Light"/>
                <a:cs typeface="Helvetica Neue Light"/>
              </a:rPr>
              <a:t>.                                                                      </a:t>
            </a:r>
          </a:p>
          <a:p>
            <a:pPr marL="285750" lvl="0" indent="-285750">
              <a:buFont typeface="Wingdings" panose="05000000000000000000" pitchFamily="2" charset="2"/>
              <a:buChar char="v"/>
            </a:pPr>
            <a:r>
              <a:rPr lang="en-NZ" sz="1200" spc="300" dirty="0">
                <a:latin typeface="Helvetica Neue Light"/>
                <a:cs typeface="Helvetica Neue Light"/>
              </a:rPr>
              <a:t>Look closely at the example in the stained glass window in </a:t>
            </a:r>
            <a:r>
              <a:rPr lang="en-NZ" sz="1200" spc="300" dirty="0" smtClean="0">
                <a:latin typeface="Helvetica Neue Light"/>
                <a:cs typeface="Helvetica Neue Light"/>
              </a:rPr>
              <a:t>the </a:t>
            </a:r>
            <a:r>
              <a:rPr lang="en-NZ" sz="1200" spc="300" dirty="0">
                <a:latin typeface="Helvetica Neue Light"/>
                <a:cs typeface="Helvetica Neue Light"/>
              </a:rPr>
              <a:t>picture.                                                                                            </a:t>
            </a:r>
          </a:p>
          <a:p>
            <a:pPr marL="285750" lvl="0" indent="-285750">
              <a:buFont typeface="Wingdings" panose="05000000000000000000" pitchFamily="2" charset="2"/>
              <a:buChar char="v"/>
            </a:pPr>
            <a:r>
              <a:rPr lang="en-NZ" sz="1200" spc="300" dirty="0">
                <a:latin typeface="Helvetica Neue Light"/>
                <a:cs typeface="Helvetica Neue Light"/>
              </a:rPr>
              <a:t>Look on Slide 9 for more ideas and different styles </a:t>
            </a:r>
            <a:r>
              <a:rPr lang="en-NZ" sz="1200" spc="300" dirty="0" smtClean="0">
                <a:latin typeface="Helvetica Neue Light"/>
                <a:cs typeface="Helvetica Neue Light"/>
              </a:rPr>
              <a:t>of painting</a:t>
            </a:r>
            <a:r>
              <a:rPr lang="en-NZ" sz="1200" spc="300" dirty="0">
                <a:latin typeface="Helvetica Neue Light"/>
                <a:cs typeface="Helvetica Neue Light"/>
              </a:rPr>
              <a:t>.</a:t>
            </a:r>
            <a:r>
              <a:rPr lang="en-NZ" sz="1200" spc="300" dirty="0" smtClean="0">
                <a:latin typeface="Helvetica Neue Light"/>
                <a:cs typeface="Helvetica Neue Light"/>
              </a:rPr>
              <a:t>                                                                                                    </a:t>
            </a:r>
            <a:endParaRPr lang="en-NZ" sz="1200" spc="300" dirty="0">
              <a:latin typeface="Helvetica Neue Light"/>
              <a:cs typeface="Helvetica Neue Light"/>
            </a:endParaRPr>
          </a:p>
          <a:p>
            <a:pPr marL="285750" lvl="0" indent="-285750">
              <a:buFont typeface="Wingdings" panose="05000000000000000000" pitchFamily="2" charset="2"/>
              <a:buChar char="v"/>
            </a:pPr>
            <a:r>
              <a:rPr lang="en-NZ" sz="1200" spc="300" dirty="0">
                <a:latin typeface="Helvetica Neue Light"/>
                <a:cs typeface="Helvetica Neue Light"/>
              </a:rPr>
              <a:t>Make the Assumption Art Works into an exhibition to share with the school and parish to celebrate Assumption Day.</a:t>
            </a:r>
          </a:p>
          <a:p>
            <a:pPr marL="285750" lvl="0" indent="-285750">
              <a:buFont typeface="Wingdings" panose="05000000000000000000" pitchFamily="2" charset="2"/>
              <a:buChar char="v"/>
            </a:pPr>
            <a:r>
              <a:rPr lang="en-NZ" sz="1200" spc="300" dirty="0">
                <a:latin typeface="Helvetica Neue Light"/>
                <a:cs typeface="Helvetica Neue Light"/>
              </a:rPr>
              <a:t>Include the verse from the Book of Revelation </a:t>
            </a:r>
            <a:r>
              <a:rPr lang="en-NZ" sz="1200" spc="300" dirty="0" smtClean="0">
                <a:latin typeface="Helvetica Neue Light"/>
                <a:cs typeface="Helvetica Neue Light"/>
              </a:rPr>
              <a:t>12:1</a:t>
            </a:r>
            <a:endParaRPr lang="en-NZ" sz="1200" spc="300" dirty="0">
              <a:latin typeface="Helvetica Neue Light"/>
              <a:cs typeface="Helvetica Neue Light"/>
            </a:endParaRPr>
          </a:p>
        </p:txBody>
      </p:sp>
      <p:sp>
        <p:nvSpPr>
          <p:cNvPr id="4" name="Rounded Rectangle 3"/>
          <p:cNvSpPr/>
          <p:nvPr/>
        </p:nvSpPr>
        <p:spPr>
          <a:xfrm>
            <a:off x="2423589" y="1582080"/>
            <a:ext cx="6494825" cy="1045565"/>
          </a:xfrm>
          <a:prstGeom prst="roundRect">
            <a:avLst/>
          </a:prstGeom>
          <a:solidFill>
            <a:schemeClr val="tx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spc="300" dirty="0" smtClean="0">
                <a:solidFill>
                  <a:schemeClr val="tx1"/>
                </a:solidFill>
                <a:latin typeface="Century Gothic"/>
                <a:cs typeface="Century Gothic"/>
              </a:rPr>
              <a:t>A great sign appeared in heaven: a woman clothed with the sun, and the moon under her feet, and on her head a crown of twelve stars; </a:t>
            </a:r>
          </a:p>
          <a:p>
            <a:pPr algn="ctr"/>
            <a:r>
              <a:rPr lang="en-US" sz="1400" i="1" spc="300" dirty="0" smtClean="0">
                <a:solidFill>
                  <a:schemeClr val="tx1"/>
                </a:solidFill>
                <a:latin typeface="Century Gothic"/>
                <a:cs typeface="Century Gothic"/>
              </a:rPr>
              <a:t>- Revelation 12:1 (NASB)</a:t>
            </a:r>
            <a:endParaRPr lang="en-US" sz="1400" i="1" spc="300" dirty="0">
              <a:solidFill>
                <a:schemeClr val="tx1"/>
              </a:solidFill>
              <a:latin typeface="Century Gothic"/>
              <a:cs typeface="Century Gothic"/>
            </a:endParaRPr>
          </a:p>
        </p:txBody>
      </p:sp>
      <p:sp>
        <p:nvSpPr>
          <p:cNvPr id="6" name="Title"/>
          <p:cNvSpPr txBox="1"/>
          <p:nvPr/>
        </p:nvSpPr>
        <p:spPr>
          <a:xfrm>
            <a:off x="0" y="26068"/>
            <a:ext cx="9144000" cy="1569660"/>
          </a:xfrm>
          <a:prstGeom prst="rect">
            <a:avLst/>
          </a:prstGeom>
          <a:noFill/>
        </p:spPr>
        <p:txBody>
          <a:bodyPr wrap="square" rtlCol="0">
            <a:spAutoFit/>
          </a:bodyPr>
          <a:lstStyle/>
          <a:p>
            <a:pPr algn="ctr"/>
            <a:r>
              <a:rPr lang="en-NZ" sz="3200" spc="300" dirty="0">
                <a:solidFill>
                  <a:schemeClr val="tx2">
                    <a:lumMod val="50000"/>
                  </a:schemeClr>
                </a:solidFill>
                <a:latin typeface="Aktiv Grotesk Light"/>
                <a:cs typeface="Aktiv Grotesk Light"/>
              </a:rPr>
              <a:t>This is how the Book of Revelation describes Mary in heaven when all creation is brought to perfection. </a:t>
            </a:r>
            <a:endParaRPr lang="en-GB" sz="3200" spc="300" dirty="0">
              <a:solidFill>
                <a:schemeClr val="tx2">
                  <a:lumMod val="50000"/>
                </a:schemeClr>
              </a:solidFill>
              <a:latin typeface="Aktiv Grotesk Light"/>
              <a:cs typeface="Aktiv Grotesk Light"/>
            </a:endParaRP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S-07</a:t>
            </a:r>
            <a:endParaRPr lang="en-GB" sz="900" b="1" dirty="0">
              <a:solidFill>
                <a:srgbClr val="002060"/>
              </a:solidFill>
              <a:latin typeface="Arial" pitchFamily="34" charset="0"/>
              <a:cs typeface="Arial" pitchFamily="34" charset="0"/>
            </a:endParaRPr>
          </a:p>
        </p:txBody>
      </p:sp>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196629" y="1537408"/>
            <a:ext cx="2152800" cy="3174293"/>
          </a:xfrm>
          <a:prstGeom prst="roundRect">
            <a:avLst/>
          </a:prstGeom>
          <a:blipFill rotWithShape="1">
            <a:blip r:embed="rId5"/>
            <a:srcRect/>
            <a:stretch>
              <a:fillRect l="19" t="-15" r="-19" b="-15"/>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84955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4162" y="83428"/>
            <a:ext cx="9001469" cy="4975112"/>
          </a:xfrm>
          <a:prstGeom prst="rect">
            <a:avLst/>
          </a:prstGeom>
          <a:blipFill rotWithShape="1">
            <a:blip r:embed="rId3">
              <a:alphaModFix amt="25000"/>
              <a:extLst>
                <a:ext uri="{BEBA8EAE-BF5A-486C-A8C5-ECC9F3942E4B}">
                  <a14:imgProps xmlns:a14="http://schemas.microsoft.com/office/drawing/2010/main">
                    <a14:imgLayer r:embed="rId4">
                      <a14:imgEffect>
                        <a14:saturation sat="300000"/>
                      </a14:imgEffect>
                    </a14:imgLayer>
                  </a14:imgProps>
                </a:ext>
              </a:extLst>
            </a:blip>
            <a:stretch>
              <a:fillRect/>
            </a:stretch>
          </a:blipFill>
          <a:ln>
            <a:solidFill>
              <a:schemeClr val="tx2"/>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2" name="Textbox: Text Lines"/>
          <p:cNvSpPr txBox="1"/>
          <p:nvPr/>
        </p:nvSpPr>
        <p:spPr>
          <a:xfrm>
            <a:off x="164752" y="1607641"/>
            <a:ext cx="8821600" cy="923330"/>
          </a:xfrm>
          <a:prstGeom prst="rect">
            <a:avLst/>
          </a:prstGeom>
          <a:noFill/>
        </p:spPr>
        <p:txBody>
          <a:bodyPr wrap="square" rtlCol="0">
            <a:spAutoFit/>
          </a:bodyPr>
          <a:lstStyle/>
          <a:p>
            <a:r>
              <a:rPr lang="en-NZ" spc="300" dirty="0">
                <a:latin typeface="Helvetica Neue Light"/>
              </a:rPr>
              <a:t>Mary’s Assumption shows us that God will make all of creation new again and return it to how it was when it was first created and how it will be when it is raised up like Mary was</a:t>
            </a:r>
            <a:r>
              <a:rPr lang="en-NZ" spc="300" dirty="0" smtClean="0">
                <a:latin typeface="Helvetica Neue Light"/>
              </a:rPr>
              <a:t>.</a:t>
            </a:r>
            <a:endParaRPr lang="en-NZ" spc="300" dirty="0">
              <a:latin typeface="Helvetica Neue Light"/>
            </a:endParaRPr>
          </a:p>
        </p:txBody>
      </p:sp>
      <p:sp>
        <p:nvSpPr>
          <p:cNvPr id="25" name="Textbox: Text Lines"/>
          <p:cNvSpPr txBox="1"/>
          <p:nvPr/>
        </p:nvSpPr>
        <p:spPr>
          <a:xfrm>
            <a:off x="178400" y="2541653"/>
            <a:ext cx="8821600" cy="646331"/>
          </a:xfrm>
          <a:prstGeom prst="rect">
            <a:avLst/>
          </a:prstGeom>
          <a:noFill/>
        </p:spPr>
        <p:txBody>
          <a:bodyPr wrap="square" rtlCol="0">
            <a:spAutoFit/>
          </a:bodyPr>
          <a:lstStyle/>
          <a:p>
            <a:r>
              <a:rPr lang="en-NZ" spc="300" dirty="0">
                <a:latin typeface="Helvetica Neue Light"/>
              </a:rPr>
              <a:t>What God did for Mary, God brought her to heaven and this shows us that God will do this for all people.</a:t>
            </a:r>
          </a:p>
        </p:txBody>
      </p:sp>
      <p:sp>
        <p:nvSpPr>
          <p:cNvPr id="26" name="Rectangle 25"/>
          <p:cNvSpPr/>
          <p:nvPr/>
        </p:nvSpPr>
        <p:spPr>
          <a:xfrm>
            <a:off x="178400" y="3840984"/>
            <a:ext cx="8807952" cy="923330"/>
          </a:xfrm>
          <a:prstGeom prst="rect">
            <a:avLst/>
          </a:prstGeom>
        </p:spPr>
        <p:txBody>
          <a:bodyPr wrap="square">
            <a:spAutoFit/>
          </a:bodyPr>
          <a:lstStyle/>
          <a:p>
            <a:r>
              <a:rPr lang="en-NZ" spc="300" dirty="0">
                <a:latin typeface="Helvetica Neue Light"/>
              </a:rPr>
              <a:t>People often surround statues of Mary with candles and flowers to show how much she is loved and honoured as a woman, a mother and a wise and loving friend.</a:t>
            </a:r>
          </a:p>
        </p:txBody>
      </p:sp>
      <p:sp>
        <p:nvSpPr>
          <p:cNvPr id="4" name="Rectangle 3"/>
          <p:cNvSpPr/>
          <p:nvPr/>
        </p:nvSpPr>
        <p:spPr>
          <a:xfrm>
            <a:off x="178400" y="3203046"/>
            <a:ext cx="8807952" cy="646331"/>
          </a:xfrm>
          <a:prstGeom prst="rect">
            <a:avLst/>
          </a:prstGeom>
        </p:spPr>
        <p:txBody>
          <a:bodyPr wrap="square">
            <a:spAutoFit/>
          </a:bodyPr>
          <a:lstStyle/>
          <a:p>
            <a:r>
              <a:rPr lang="en-NZ" spc="300" dirty="0">
                <a:latin typeface="Helvetica Neue Light"/>
              </a:rPr>
              <a:t>Mary is now the queen of heaven and earth and is often portrayed with a crown on her head.</a:t>
            </a:r>
          </a:p>
        </p:txBody>
      </p:sp>
      <p:sp>
        <p:nvSpPr>
          <p:cNvPr id="16" name="REMOVE THIS OBJECT"/>
          <p:cNvSpPr txBox="1"/>
          <p:nvPr/>
        </p:nvSpPr>
        <p:spPr>
          <a:xfrm>
            <a:off x="3557" y="90967"/>
            <a:ext cx="9144000" cy="1077218"/>
          </a:xfrm>
          <a:prstGeom prst="rect">
            <a:avLst/>
          </a:prstGeom>
          <a:noFill/>
        </p:spPr>
        <p:txBody>
          <a:bodyPr wrap="square" rtlCol="0">
            <a:spAutoFit/>
          </a:bodyPr>
          <a:lstStyle/>
          <a:p>
            <a:pPr algn="ctr"/>
            <a:r>
              <a:rPr lang="en-NZ" sz="3200" spc="300" dirty="0">
                <a:solidFill>
                  <a:schemeClr val="tx2">
                    <a:lumMod val="50000"/>
                  </a:schemeClr>
                </a:solidFill>
                <a:latin typeface="Aktiv Grotesk Light"/>
                <a:cs typeface="Aktiv Grotesk Light"/>
              </a:rPr>
              <a:t>What does Mary’s Assumption </a:t>
            </a:r>
            <a:endParaRPr lang="en-NZ" sz="3200" spc="300" dirty="0" smtClean="0">
              <a:solidFill>
                <a:schemeClr val="tx2">
                  <a:lumMod val="50000"/>
                </a:schemeClr>
              </a:solidFill>
              <a:latin typeface="Aktiv Grotesk Light"/>
              <a:cs typeface="Aktiv Grotesk Light"/>
            </a:endParaRPr>
          </a:p>
          <a:p>
            <a:pPr algn="ctr"/>
            <a:r>
              <a:rPr lang="en-NZ" sz="3200" spc="300" dirty="0" smtClean="0">
                <a:solidFill>
                  <a:schemeClr val="tx2">
                    <a:lumMod val="50000"/>
                  </a:schemeClr>
                </a:solidFill>
                <a:latin typeface="Aktiv Grotesk Light"/>
                <a:cs typeface="Aktiv Grotesk Light"/>
              </a:rPr>
              <a:t>mean for </a:t>
            </a:r>
            <a:r>
              <a:rPr lang="en-NZ" sz="3200" spc="300" dirty="0">
                <a:solidFill>
                  <a:schemeClr val="tx2">
                    <a:lumMod val="50000"/>
                  </a:schemeClr>
                </a:solidFill>
                <a:latin typeface="Aktiv Grotesk Light"/>
                <a:cs typeface="Aktiv Grotesk Light"/>
              </a:rPr>
              <a:t>us? </a:t>
            </a:r>
            <a:endParaRPr lang="en-GB" sz="3200" spc="300" dirty="0">
              <a:solidFill>
                <a:schemeClr val="tx2">
                  <a:lumMod val="50000"/>
                </a:schemeClr>
              </a:solidFill>
              <a:latin typeface="Aktiv Grotesk Light"/>
              <a:cs typeface="Aktiv Grotesk Light"/>
            </a:endParaRPr>
          </a:p>
        </p:txBody>
      </p:sp>
      <p:grpSp>
        <p:nvGrpSpPr>
          <p:cNvPr id="3" name="Shape: Slider"/>
          <p:cNvGrpSpPr/>
          <p:nvPr/>
        </p:nvGrpSpPr>
        <p:grpSpPr>
          <a:xfrm>
            <a:off x="0" y="1449418"/>
            <a:ext cx="9144000" cy="4430587"/>
            <a:chOff x="2" y="1449418"/>
            <a:chExt cx="9144000" cy="4430587"/>
          </a:xfrm>
          <a:blipFill dpi="0" rotWithShape="1">
            <a:blip r:embed="rId5"/>
            <a:srcRect/>
            <a:stretch>
              <a:fillRect l="-7000" r="-7000"/>
            </a:stretch>
          </a:blipFill>
        </p:grpSpPr>
        <p:sp>
          <p:nvSpPr>
            <p:cNvPr id="6" name="Slider: Image"/>
            <p:cNvSpPr/>
            <p:nvPr/>
          </p:nvSpPr>
          <p:spPr>
            <a:xfrm>
              <a:off x="2" y="1449418"/>
              <a:ext cx="9144000" cy="4430587"/>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lider: Text" hidden="1"/>
            <p:cNvSpPr txBox="1"/>
            <p:nvPr/>
          </p:nvSpPr>
          <p:spPr>
            <a:xfrm>
              <a:off x="178402" y="1811600"/>
              <a:ext cx="5766002" cy="400110"/>
            </a:xfrm>
            <a:prstGeom prst="rect">
              <a:avLst/>
            </a:prstGeom>
            <a:grpFill/>
            <a:ln>
              <a:noFill/>
            </a:ln>
          </p:spPr>
          <p:txBody>
            <a:bodyPr wrap="none" rtlCol="0">
              <a:spAutoFit/>
            </a:bodyPr>
            <a:lstStyle/>
            <a:p>
              <a:r>
                <a:rPr lang="en-GB" sz="2000" b="1" dirty="0" smtClean="0">
                  <a:solidFill>
                    <a:schemeClr val="bg1"/>
                  </a:solidFill>
                  <a:latin typeface="Segoe UI" pitchFamily="34" charset="0"/>
                  <a:ea typeface="Segoe UI" pitchFamily="34" charset="0"/>
                  <a:cs typeface="Segoe UI" pitchFamily="34" charset="0"/>
                </a:rPr>
                <a:t>Sample text line that is displayed on the blind.</a:t>
              </a:r>
              <a:endParaRPr lang="en-GB" sz="2000" b="1" dirty="0">
                <a:solidFill>
                  <a:schemeClr val="bg1"/>
                </a:solidFill>
                <a:latin typeface="Segoe UI" pitchFamily="34" charset="0"/>
                <a:ea typeface="Segoe UI" pitchFamily="34" charset="0"/>
                <a:cs typeface="Segoe UI" pitchFamily="34" charset="0"/>
              </a:endParaRPr>
            </a:p>
          </p:txBody>
        </p:sp>
      </p:grpSp>
      <p:sp>
        <p:nvSpPr>
          <p:cNvPr id="21" name="Shape: Handle 4"/>
          <p:cNvSpPr/>
          <p:nvPr/>
        </p:nvSpPr>
        <p:spPr>
          <a:xfrm flipV="1">
            <a:off x="3406815" y="3389104"/>
            <a:ext cx="2160240" cy="720080"/>
          </a:xfrm>
          <a:prstGeom prst="blockArc">
            <a:avLst/>
          </a:prstGeom>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sp3d extrusionH="57150">
              <a:bevelT w="57150" h="38100" prst="artDeco"/>
            </a:sp3d>
          </a:bodyPr>
          <a:lstStyle/>
          <a:p>
            <a:pPr algn="ctr"/>
            <a:endParaRPr lang="en-GB">
              <a:solidFill>
                <a:schemeClr val="tx1"/>
              </a:solidFill>
            </a:endParaRPr>
          </a:p>
        </p:txBody>
      </p:sp>
      <p:sp>
        <p:nvSpPr>
          <p:cNvPr id="20" name="Shape: Handle 3"/>
          <p:cNvSpPr/>
          <p:nvPr/>
        </p:nvSpPr>
        <p:spPr>
          <a:xfrm flipV="1">
            <a:off x="3406815" y="2718040"/>
            <a:ext cx="2160240" cy="720080"/>
          </a:xfrm>
          <a:prstGeom prst="blockArc">
            <a:avLst/>
          </a:prstGeom>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sp3d extrusionH="57150">
              <a:bevelT w="57150" h="38100" prst="artDeco"/>
            </a:sp3d>
          </a:bodyPr>
          <a:lstStyle/>
          <a:p>
            <a:pPr algn="ctr"/>
            <a:endParaRPr lang="en-GB">
              <a:solidFill>
                <a:schemeClr val="tx1"/>
              </a:solidFill>
            </a:endParaRPr>
          </a:p>
        </p:txBody>
      </p:sp>
      <p:sp>
        <p:nvSpPr>
          <p:cNvPr id="19" name="Shape: Handle 2"/>
          <p:cNvSpPr/>
          <p:nvPr/>
        </p:nvSpPr>
        <p:spPr>
          <a:xfrm flipV="1">
            <a:off x="3406815" y="2067694"/>
            <a:ext cx="2160240" cy="720080"/>
          </a:xfrm>
          <a:prstGeom prst="blockArc">
            <a:avLst/>
          </a:prstGeom>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sp3d extrusionH="57150">
              <a:bevelT w="57150" h="38100" prst="artDeco"/>
            </a:sp3d>
          </a:bodyPr>
          <a:lstStyle/>
          <a:p>
            <a:pPr algn="ctr"/>
            <a:endParaRPr lang="en-GB">
              <a:solidFill>
                <a:schemeClr val="tx1"/>
              </a:solidFill>
            </a:endParaRPr>
          </a:p>
        </p:txBody>
      </p:sp>
      <p:sp>
        <p:nvSpPr>
          <p:cNvPr id="18" name="Shape: Handle 1"/>
          <p:cNvSpPr/>
          <p:nvPr/>
        </p:nvSpPr>
        <p:spPr>
          <a:xfrm flipV="1">
            <a:off x="3406815" y="987574"/>
            <a:ext cx="2160240" cy="720080"/>
          </a:xfrm>
          <a:prstGeom prst="blockArc">
            <a:avLst/>
          </a:prstGeom>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sp3d extrusionH="57150">
              <a:bevelT w="57150" h="38100" prst="artDeco"/>
            </a:sp3d>
          </a:bodyPr>
          <a:lstStyle/>
          <a:p>
            <a:pPr algn="ctr"/>
            <a:endParaRPr lang="en-GB">
              <a:solidFill>
                <a:schemeClr val="tx1"/>
              </a:solidFill>
            </a:endParaRPr>
          </a:p>
        </p:txBody>
      </p:sp>
      <p:sp>
        <p:nvSpPr>
          <p:cNvPr id="1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R</a:t>
            </a:r>
            <a:r>
              <a:rPr lang="en-GB" sz="900" b="1" dirty="0" smtClean="0">
                <a:solidFill>
                  <a:srgbClr val="002060"/>
                </a:solidFill>
                <a:latin typeface="Arial" pitchFamily="34" charset="0"/>
                <a:cs typeface="Arial" pitchFamily="34" charset="0"/>
              </a:rPr>
              <a:t>-</a:t>
            </a:r>
            <a:r>
              <a:rPr lang="en-GB" sz="900" b="1" dirty="0">
                <a:solidFill>
                  <a:srgbClr val="002060"/>
                </a:solidFill>
                <a:latin typeface="Arial" pitchFamily="34" charset="0"/>
                <a:cs typeface="Arial" pitchFamily="34" charset="0"/>
              </a:rPr>
              <a:t>1</a:t>
            </a:r>
            <a:endParaRPr lang="en-GB" sz="900" b="1" dirty="0" smtClean="0">
              <a:solidFill>
                <a:srgbClr val="002060"/>
              </a:solidFill>
              <a:latin typeface="Arial" pitchFamily="34" charset="0"/>
              <a:cs typeface="Arial" pitchFamily="34" charset="0"/>
            </a:endParaRPr>
          </a:p>
          <a:p>
            <a:pPr algn="ctr"/>
            <a:r>
              <a:rPr lang="en-GB" sz="900" b="1" dirty="0" smtClean="0">
                <a:solidFill>
                  <a:srgbClr val="002060"/>
                </a:solidFill>
                <a:latin typeface="Arial" pitchFamily="34" charset="0"/>
                <a:cs typeface="Arial" pitchFamily="34" charset="0"/>
              </a:rPr>
              <a:t>S-08</a:t>
            </a:r>
            <a:endParaRPr lang="en-GB" sz="900" b="1" dirty="0">
              <a:solidFill>
                <a:srgbClr val="002060"/>
              </a:solidFill>
              <a:latin typeface="Arial" pitchFamily="34" charset="0"/>
              <a:cs typeface="Arial" pitchFamily="34" charset="0"/>
            </a:endParaRPr>
          </a:p>
        </p:txBody>
      </p:sp>
      <p:sp>
        <p:nvSpPr>
          <p:cNvPr id="22"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Tool instructions"/>
          <p:cNvSpPr txBox="1"/>
          <p:nvPr/>
        </p:nvSpPr>
        <p:spPr>
          <a:xfrm>
            <a:off x="2378355" y="4859474"/>
            <a:ext cx="4217159" cy="230832"/>
          </a:xfrm>
          <a:prstGeom prst="rect">
            <a:avLst/>
          </a:prstGeom>
          <a:noFill/>
        </p:spPr>
        <p:txBody>
          <a:bodyPr wrap="square" rtlCol="0">
            <a:spAutoFit/>
          </a:bodyPr>
          <a:lstStyle/>
          <a:p>
            <a:pPr algn="ctr"/>
            <a:r>
              <a:rPr lang="en-GB" sz="900" spc="300" dirty="0" smtClean="0">
                <a:latin typeface="Helvetica Neue Light"/>
                <a:ea typeface="Segoe UI" pitchFamily="34" charset="0"/>
                <a:cs typeface="Helvetica Neue Light"/>
              </a:rPr>
              <a:t>Click the handle to move the blind down.</a:t>
            </a:r>
            <a:endParaRPr lang="en-GB" sz="900" spc="300" dirty="0">
              <a:latin typeface="Helvetica Neue Light"/>
              <a:ea typeface="Segoe UI" pitchFamily="34" charset="0"/>
              <a:cs typeface="Helvetica Neue Light"/>
            </a:endParaRPr>
          </a:p>
        </p:txBody>
      </p:sp>
    </p:spTree>
    <p:extLst>
      <p:ext uri="{BB962C8B-B14F-4D97-AF65-F5344CB8AC3E}">
        <p14:creationId xmlns:p14="http://schemas.microsoft.com/office/powerpoint/2010/main" val="17926762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4.11293E-6 L 0 0.20826 " pathEditMode="relative" rAng="0" ptsTypes="AA">
                                      <p:cBhvr>
                                        <p:cTn id="6" dur="2000" fill="hold"/>
                                        <p:tgtEl>
                                          <p:spTgt spid="3"/>
                                        </p:tgtEl>
                                        <p:attrNameLst>
                                          <p:attrName>ppt_x</p:attrName>
                                          <p:attrName>ppt_y</p:attrName>
                                        </p:attrNameLst>
                                      </p:cBhvr>
                                      <p:rCtr x="0" y="10398"/>
                                    </p:animMotion>
                                  </p:childTnLst>
                                </p:cTn>
                              </p:par>
                              <p:par>
                                <p:cTn id="7" presetID="42" presetClass="path" presetSubtype="0" accel="50000" decel="50000" fill="hold" grpId="1" nodeType="withEffect">
                                  <p:stCondLst>
                                    <p:cond delay="0"/>
                                  </p:stCondLst>
                                  <p:childTnLst>
                                    <p:animMotion origin="layout" path="M 5E-6 4.61444E-6 L 5E-6 0.20974 " pathEditMode="relative" rAng="0" ptsTypes="AA">
                                      <p:cBhvr>
                                        <p:cTn id="8" dur="2000" fill="hold"/>
                                        <p:tgtEl>
                                          <p:spTgt spid="18"/>
                                        </p:tgtEl>
                                        <p:attrNameLst>
                                          <p:attrName>ppt_x</p:attrName>
                                          <p:attrName>ppt_y</p:attrName>
                                        </p:attrNameLst>
                                      </p:cBhvr>
                                      <p:rCtr x="0" y="10487"/>
                                    </p:animMotion>
                                  </p:childTnLst>
                                </p:cTn>
                              </p:par>
                            </p:childTnLst>
                          </p:cTn>
                        </p:par>
                        <p:par>
                          <p:cTn id="9" fill="hold">
                            <p:stCondLst>
                              <p:cond delay="2000"/>
                            </p:stCondLst>
                            <p:childTnLst>
                              <p:par>
                                <p:cTn id="10" presetID="10" presetClass="exit" presetSubtype="0" fill="hold" grpId="4" nodeType="after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 0.20826 L 0 0.33292 " pathEditMode="relative" rAng="0" ptsTypes="AA">
                                      <p:cBhvr>
                                        <p:cTn id="20" dur="2000" fill="hold"/>
                                        <p:tgtEl>
                                          <p:spTgt spid="3"/>
                                        </p:tgtEl>
                                        <p:attrNameLst>
                                          <p:attrName>ppt_x</p:attrName>
                                          <p:attrName>ppt_y</p:attrName>
                                        </p:attrNameLst>
                                      </p:cBhvr>
                                      <p:rCtr x="0" y="6233"/>
                                    </p:animMotion>
                                  </p:childTnLst>
                                </p:cTn>
                              </p:par>
                              <p:par>
                                <p:cTn id="21" presetID="42" presetClass="path" presetSubtype="0" accel="50000" decel="50000" fill="hold" grpId="3" nodeType="withEffect">
                                  <p:stCondLst>
                                    <p:cond delay="0"/>
                                  </p:stCondLst>
                                  <p:childTnLst>
                                    <p:animMotion origin="layout" path="M 5E-6 7.22445E-7 L 5E-6 0.12627 " pathEditMode="relative" rAng="0" ptsTypes="AA">
                                      <p:cBhvr>
                                        <p:cTn id="22" dur="2000" fill="hold"/>
                                        <p:tgtEl>
                                          <p:spTgt spid="19"/>
                                        </p:tgtEl>
                                        <p:attrNameLst>
                                          <p:attrName>ppt_x</p:attrName>
                                          <p:attrName>ppt_y</p:attrName>
                                        </p:attrNameLst>
                                      </p:cBhvr>
                                      <p:rCtr x="0" y="6298"/>
                                    </p:animMotion>
                                  </p:childTnLst>
                                </p:cTn>
                              </p:par>
                            </p:childTnLst>
                          </p:cTn>
                        </p:par>
                        <p:par>
                          <p:cTn id="23" fill="hold">
                            <p:stCondLst>
                              <p:cond delay="2000"/>
                            </p:stCondLst>
                            <p:childTnLst>
                              <p:par>
                                <p:cTn id="24" presetID="10" presetClass="exit" presetSubtype="0" fill="hold" grpId="0" nodeType="after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ntr" presetSubtype="0" fill="hold" grpId="2"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 0.33292 L 0 0.46559 " pathEditMode="relative" rAng="0" ptsTypes="AA">
                                      <p:cBhvr>
                                        <p:cTn id="34" dur="2000" fill="hold"/>
                                        <p:tgtEl>
                                          <p:spTgt spid="3"/>
                                        </p:tgtEl>
                                        <p:attrNameLst>
                                          <p:attrName>ppt_x</p:attrName>
                                          <p:attrName>ppt_y</p:attrName>
                                        </p:attrNameLst>
                                      </p:cBhvr>
                                      <p:rCtr x="0" y="6634"/>
                                    </p:animMotion>
                                  </p:childTnLst>
                                </p:cTn>
                              </p:par>
                              <p:par>
                                <p:cTn id="35" presetID="42" presetClass="path" presetSubtype="0" accel="50000" decel="50000" fill="hold" grpId="3" nodeType="withEffect">
                                  <p:stCondLst>
                                    <p:cond delay="0"/>
                                  </p:stCondLst>
                                  <p:childTnLst>
                                    <p:animMotion origin="layout" path="M 5E-6 -2.81877E-6 L 5E-6 0.13029 " pathEditMode="relative" rAng="0" ptsTypes="AA">
                                      <p:cBhvr>
                                        <p:cTn id="36" dur="2000" fill="hold"/>
                                        <p:tgtEl>
                                          <p:spTgt spid="20"/>
                                        </p:tgtEl>
                                        <p:attrNameLst>
                                          <p:attrName>ppt_x</p:attrName>
                                          <p:attrName>ppt_y</p:attrName>
                                        </p:attrNameLst>
                                      </p:cBhvr>
                                      <p:rCtr x="0" y="6514"/>
                                    </p:animMotion>
                                  </p:childTnLst>
                                </p:cTn>
                              </p:par>
                            </p:childTnLst>
                          </p:cTn>
                        </p:par>
                        <p:par>
                          <p:cTn id="37" fill="hold">
                            <p:stCondLst>
                              <p:cond delay="2000"/>
                            </p:stCondLst>
                            <p:childTnLst>
                              <p:par>
                                <p:cTn id="38" presetID="10" presetClass="exit" presetSubtype="0" fill="hold" grpId="0" nodeType="afterEffect">
                                  <p:stCondLst>
                                    <p:cond delay="0"/>
                                  </p:stCondLst>
                                  <p:childTnLst>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10" presetClass="entr"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0 0.46574 L 0 0.68395 " pathEditMode="relative" rAng="0" ptsTypes="AA">
                                      <p:cBhvr>
                                        <p:cTn id="48" dur="2000" fill="hold"/>
                                        <p:tgtEl>
                                          <p:spTgt spid="3"/>
                                        </p:tgtEl>
                                        <p:attrNameLst>
                                          <p:attrName>ppt_x</p:attrName>
                                          <p:attrName>ppt_y</p:attrName>
                                        </p:attrNameLst>
                                      </p:cBhvr>
                                      <p:rCtr x="0" y="10895"/>
                                    </p:animMotion>
                                  </p:childTnLst>
                                </p:cTn>
                              </p:par>
                              <p:par>
                                <p:cTn id="49" presetID="42" presetClass="path" presetSubtype="0" accel="50000" decel="50000" fill="hold" grpId="2" nodeType="withEffect">
                                  <p:stCondLst>
                                    <p:cond delay="0"/>
                                  </p:stCondLst>
                                  <p:childTnLst>
                                    <p:animMotion origin="layout" path="M 5E-6 1.13545E-6 L 0.00052 0.19191 " pathEditMode="relative" rAng="0" ptsTypes="AA">
                                      <p:cBhvr>
                                        <p:cTn id="50" dur="2000" fill="hold"/>
                                        <p:tgtEl>
                                          <p:spTgt spid="21"/>
                                        </p:tgtEl>
                                        <p:attrNameLst>
                                          <p:attrName>ppt_x</p:attrName>
                                          <p:attrName>ppt_y</p:attrName>
                                        </p:attrNameLst>
                                      </p:cBhvr>
                                      <p:rCtr x="17" y="9596"/>
                                    </p:animMotion>
                                  </p:childTnLst>
                                </p:cTn>
                              </p:par>
                            </p:childTnLst>
                          </p:cTn>
                        </p:par>
                        <p:par>
                          <p:cTn id="51" fill="hold">
                            <p:stCondLst>
                              <p:cond delay="2000"/>
                            </p:stCondLst>
                            <p:childTnLst>
                              <p:par>
                                <p:cTn id="52" presetID="10" presetClass="exit" presetSubtype="0" fill="hold" grpId="7" nodeType="after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5" restart="whenNotActive" fill="hold" evtFilter="cancelBubble" nodeType="interactiveSeq">
                <p:stCondLst>
                  <p:cond evt="onClick" delay="0">
                    <p:tgtEl>
                      <p:spTgt spid="22"/>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7" nodeType="clickEffect">
                                  <p:stCondLst>
                                    <p:cond delay="0"/>
                                  </p:stCondLst>
                                  <p:childTnLst>
                                    <p:set>
                                      <p:cBhvr>
                                        <p:cTn id="59" dur="1" fill="hold">
                                          <p:stCondLst>
                                            <p:cond delay="0"/>
                                          </p:stCondLst>
                                        </p:cTn>
                                        <p:tgtEl>
                                          <p:spTgt spid="18"/>
                                        </p:tgtEl>
                                        <p:attrNameLst>
                                          <p:attrName>style.visibility</p:attrName>
                                        </p:attrNameLst>
                                      </p:cBhvr>
                                      <p:to>
                                        <p:strVal val="visible"/>
                                      </p:to>
                                    </p:set>
                                  </p:childTnLst>
                                </p:cTn>
                              </p:par>
                              <p:par>
                                <p:cTn id="60" presetID="1" presetClass="exit" presetSubtype="0" fill="hold" grpId="2" nodeType="withEffect">
                                  <p:stCondLst>
                                    <p:cond delay="0"/>
                                  </p:stCondLst>
                                  <p:childTnLst>
                                    <p:set>
                                      <p:cBhvr>
                                        <p:cTn id="61" dur="1" fill="hold">
                                          <p:stCondLst>
                                            <p:cond delay="0"/>
                                          </p:stCondLst>
                                        </p:cTn>
                                        <p:tgtEl>
                                          <p:spTgt spid="19"/>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0"/>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hidden"/>
                                      </p:to>
                                    </p:set>
                                  </p:childTnLst>
                                </p:cTn>
                              </p:par>
                              <p:par>
                                <p:cTn id="66" presetID="42" presetClass="path" presetSubtype="0" accel="50000" decel="50000" fill="hold" nodeType="withEffect">
                                  <p:stCondLst>
                                    <p:cond delay="0"/>
                                  </p:stCondLst>
                                  <p:childTnLst>
                                    <p:animMotion origin="layout" path="M 0 0.68395 L 0 0.0003 " pathEditMode="relative" rAng="0" ptsTypes="AA">
                                      <p:cBhvr>
                                        <p:cTn id="67" dur="100" fill="hold"/>
                                        <p:tgtEl>
                                          <p:spTgt spid="3"/>
                                        </p:tgtEl>
                                        <p:attrNameLst>
                                          <p:attrName>ppt_x</p:attrName>
                                          <p:attrName>ppt_y</p:attrName>
                                        </p:attrNameLst>
                                      </p:cBhvr>
                                      <p:rCtr x="0" y="-34198"/>
                                    </p:animMotion>
                                  </p:childTnLst>
                                </p:cTn>
                              </p:par>
                              <p:par>
                                <p:cTn id="68" presetID="42" presetClass="path" presetSubtype="0" accel="50000" decel="50000" fill="hold" grpId="5" nodeType="withEffect">
                                  <p:stCondLst>
                                    <p:cond delay="0"/>
                                  </p:stCondLst>
                                  <p:childTnLst>
                                    <p:animMotion origin="layout" path="M 1.38889E-6 0.20901 L 1.38889E-6 2.06236E-6 " pathEditMode="relative" rAng="0" ptsTypes="AA">
                                      <p:cBhvr>
                                        <p:cTn id="69" dur="100" fill="hold"/>
                                        <p:tgtEl>
                                          <p:spTgt spid="18"/>
                                        </p:tgtEl>
                                        <p:attrNameLst>
                                          <p:attrName>ppt_x</p:attrName>
                                          <p:attrName>ppt_y</p:attrName>
                                        </p:attrNameLst>
                                      </p:cBhvr>
                                      <p:rCtr x="0" y="-10466"/>
                                    </p:animMotion>
                                  </p:childTnLst>
                                </p:cTn>
                              </p:par>
                              <p:par>
                                <p:cTn id="70" presetID="42" presetClass="path" presetSubtype="0" accel="50000" decel="50000" fill="hold" grpId="4" nodeType="withEffect">
                                  <p:stCondLst>
                                    <p:cond delay="0"/>
                                  </p:stCondLst>
                                  <p:childTnLst>
                                    <p:animMotion origin="layout" path="M 5E-6 0.12562 L 0.00035 -3.58025E-6 " pathEditMode="relative" rAng="0" ptsTypes="AA">
                                      <p:cBhvr>
                                        <p:cTn id="71" dur="100" fill="hold"/>
                                        <p:tgtEl>
                                          <p:spTgt spid="19"/>
                                        </p:tgtEl>
                                        <p:attrNameLst>
                                          <p:attrName>ppt_x</p:attrName>
                                          <p:attrName>ppt_y</p:attrName>
                                        </p:attrNameLst>
                                      </p:cBhvr>
                                      <p:rCtr x="17" y="-6296"/>
                                    </p:animMotion>
                                  </p:childTnLst>
                                </p:cTn>
                              </p:par>
                              <p:par>
                                <p:cTn id="72" presetID="42" presetClass="path" presetSubtype="0" accel="50000" decel="50000" fill="hold" grpId="4" nodeType="withEffect">
                                  <p:stCondLst>
                                    <p:cond delay="0"/>
                                  </p:stCondLst>
                                  <p:childTnLst>
                                    <p:animMotion origin="layout" path="M 5E-6 0.12963 L 0.00018 0.00123 " pathEditMode="relative" rAng="0" ptsTypes="AA">
                                      <p:cBhvr>
                                        <p:cTn id="73" dur="100" fill="hold"/>
                                        <p:tgtEl>
                                          <p:spTgt spid="20"/>
                                        </p:tgtEl>
                                        <p:attrNameLst>
                                          <p:attrName>ppt_x</p:attrName>
                                          <p:attrName>ppt_y</p:attrName>
                                        </p:attrNameLst>
                                      </p:cBhvr>
                                      <p:rCtr x="0" y="-6420"/>
                                    </p:animMotion>
                                  </p:childTnLst>
                                </p:cTn>
                              </p:par>
                              <p:par>
                                <p:cTn id="74" presetID="42" presetClass="path" presetSubtype="0" accel="50000" decel="50000" fill="hold" grpId="3" nodeType="withEffect">
                                  <p:stCondLst>
                                    <p:cond delay="0"/>
                                  </p:stCondLst>
                                  <p:childTnLst>
                                    <p:animMotion origin="layout" path="M 5E-6 0.13457 L 5E-6 0.00031 " pathEditMode="relative" rAng="0" ptsTypes="AA">
                                      <p:cBhvr>
                                        <p:cTn id="75" dur="100" fill="hold"/>
                                        <p:tgtEl>
                                          <p:spTgt spid="21"/>
                                        </p:tgtEl>
                                        <p:attrNameLst>
                                          <p:attrName>ppt_x</p:attrName>
                                          <p:attrName>ppt_y</p:attrName>
                                        </p:attrNameLst>
                                      </p:cBhvr>
                                      <p:rCtr x="0" y="-6728"/>
                                    </p:animMotion>
                                  </p:childTnLst>
                                </p:cTn>
                              </p:par>
                            </p:childTnLst>
                          </p:cTn>
                        </p:par>
                      </p:childTnLst>
                    </p:cTn>
                  </p:par>
                </p:childTnLst>
              </p:cTn>
              <p:nextCondLst>
                <p:cond evt="onClick" delay="0">
                  <p:tgtEl>
                    <p:spTgt spid="22"/>
                  </p:tgtEl>
                </p:cond>
              </p:nextCondLst>
            </p:seq>
            <p:seq concurrent="1" nextAc="seek">
              <p:cTn id="76" restart="whenNotActive" fill="hold" evtFilter="cancelBubble" nodeType="interactiveSeq">
                <p:stCondLst>
                  <p:cond evt="onClick" delay="0">
                    <p:tgtEl>
                      <p:spTgt spid="23"/>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grpId="9" nodeType="clickEffect">
                                  <p:stCondLst>
                                    <p:cond delay="0"/>
                                  </p:stCondLst>
                                  <p:childTnLst>
                                    <p:set>
                                      <p:cBhvr>
                                        <p:cTn id="80" dur="1" fill="hold">
                                          <p:stCondLst>
                                            <p:cond delay="0"/>
                                          </p:stCondLst>
                                        </p:cTn>
                                        <p:tgtEl>
                                          <p:spTgt spid="18"/>
                                        </p:tgtEl>
                                        <p:attrNameLst>
                                          <p:attrName>style.visibility</p:attrName>
                                        </p:attrNameLst>
                                      </p:cBhvr>
                                      <p:to>
                                        <p:strVal val="visible"/>
                                      </p:to>
                                    </p:set>
                                  </p:childTnLst>
                                </p:cTn>
                              </p:par>
                              <p:par>
                                <p:cTn id="81" presetID="1" presetClass="exit" presetSubtype="0" fill="hold" grpId="7" nodeType="withEffect">
                                  <p:stCondLst>
                                    <p:cond delay="0"/>
                                  </p:stCondLst>
                                  <p:childTnLst>
                                    <p:set>
                                      <p:cBhvr>
                                        <p:cTn id="82" dur="1" fill="hold">
                                          <p:stCondLst>
                                            <p:cond delay="0"/>
                                          </p:stCondLst>
                                        </p:cTn>
                                        <p:tgtEl>
                                          <p:spTgt spid="19"/>
                                        </p:tgtEl>
                                        <p:attrNameLst>
                                          <p:attrName>style.visibility</p:attrName>
                                        </p:attrNameLst>
                                      </p:cBhvr>
                                      <p:to>
                                        <p:strVal val="hidden"/>
                                      </p:to>
                                    </p:set>
                                  </p:childTnLst>
                                </p:cTn>
                              </p:par>
                              <p:par>
                                <p:cTn id="83" presetID="1" presetClass="exit" presetSubtype="0" fill="hold" grpId="7" nodeType="withEffect">
                                  <p:stCondLst>
                                    <p:cond delay="0"/>
                                  </p:stCondLst>
                                  <p:childTnLst>
                                    <p:set>
                                      <p:cBhvr>
                                        <p:cTn id="84" dur="1" fill="hold">
                                          <p:stCondLst>
                                            <p:cond delay="0"/>
                                          </p:stCondLst>
                                        </p:cTn>
                                        <p:tgtEl>
                                          <p:spTgt spid="20"/>
                                        </p:tgtEl>
                                        <p:attrNameLst>
                                          <p:attrName>style.visibility</p:attrName>
                                        </p:attrNameLst>
                                      </p:cBhvr>
                                      <p:to>
                                        <p:strVal val="hidden"/>
                                      </p:to>
                                    </p:set>
                                  </p:childTnLst>
                                </p:cTn>
                              </p:par>
                              <p:par>
                                <p:cTn id="85" presetID="1" presetClass="exit" presetSubtype="0" fill="hold" grpId="6"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par>
                                <p:cTn id="87" presetID="64" presetClass="path" presetSubtype="0" accel="50000" decel="50000" fill="hold" nodeType="withEffect">
                                  <p:stCondLst>
                                    <p:cond delay="0"/>
                                  </p:stCondLst>
                                  <p:childTnLst>
                                    <p:animMotion origin="layout" path="M -3.61111E-6 0.59845 L -0.00017 0.00031 " pathEditMode="relative" rAng="0" ptsTypes="AA">
                                      <p:cBhvr>
                                        <p:cTn id="88" dur="100" fill="hold"/>
                                        <p:tgtEl>
                                          <p:spTgt spid="3"/>
                                        </p:tgtEl>
                                        <p:attrNameLst>
                                          <p:attrName>ppt_x</p:attrName>
                                          <p:attrName>ppt_y</p:attrName>
                                        </p:attrNameLst>
                                      </p:cBhvr>
                                      <p:rCtr x="-17" y="-29907"/>
                                    </p:animMotion>
                                  </p:childTnLst>
                                </p:cTn>
                              </p:par>
                              <p:par>
                                <p:cTn id="89" presetID="64" presetClass="path" presetSubtype="0" accel="50000" decel="50000" fill="hold" grpId="8" nodeType="withEffect">
                                  <p:stCondLst>
                                    <p:cond delay="0"/>
                                  </p:stCondLst>
                                  <p:childTnLst>
                                    <p:animMotion origin="layout" path="M -4.16667E-6 0.20902 L 0.00053 0.00124 " pathEditMode="relative" rAng="0" ptsTypes="AA">
                                      <p:cBhvr>
                                        <p:cTn id="90" dur="100" fill="hold"/>
                                        <p:tgtEl>
                                          <p:spTgt spid="18"/>
                                        </p:tgtEl>
                                        <p:attrNameLst>
                                          <p:attrName>ppt_x</p:attrName>
                                          <p:attrName>ppt_y</p:attrName>
                                        </p:attrNameLst>
                                      </p:cBhvr>
                                      <p:rCtr x="17" y="-10404"/>
                                    </p:animMotion>
                                  </p:childTnLst>
                                </p:cTn>
                              </p:par>
                              <p:par>
                                <p:cTn id="91" presetID="64" presetClass="path" presetSubtype="0" accel="50000" decel="50000" fill="hold" grpId="6" nodeType="withEffect">
                                  <p:stCondLst>
                                    <p:cond delay="0"/>
                                  </p:stCondLst>
                                  <p:childTnLst>
                                    <p:animMotion origin="layout" path="M 5E-6 0.12562 L 0.00035 0.00062 " pathEditMode="relative" rAng="0" ptsTypes="AA">
                                      <p:cBhvr>
                                        <p:cTn id="92" dur="100" fill="hold"/>
                                        <p:tgtEl>
                                          <p:spTgt spid="19"/>
                                        </p:tgtEl>
                                        <p:attrNameLst>
                                          <p:attrName>ppt_x</p:attrName>
                                          <p:attrName>ppt_y</p:attrName>
                                        </p:attrNameLst>
                                      </p:cBhvr>
                                      <p:rCtr x="17" y="-6265"/>
                                    </p:animMotion>
                                  </p:childTnLst>
                                </p:cTn>
                              </p:par>
                              <p:par>
                                <p:cTn id="93" presetID="64" presetClass="path" presetSubtype="0" accel="50000" decel="50000" fill="hold" grpId="6" nodeType="withEffect">
                                  <p:stCondLst>
                                    <p:cond delay="0"/>
                                  </p:stCondLst>
                                  <p:childTnLst>
                                    <p:animMotion origin="layout" path="M 5E-6 0.12963 L 5E-6 0.00124 " pathEditMode="relative" rAng="0" ptsTypes="AA">
                                      <p:cBhvr>
                                        <p:cTn id="94" dur="100" fill="hold"/>
                                        <p:tgtEl>
                                          <p:spTgt spid="20"/>
                                        </p:tgtEl>
                                        <p:attrNameLst>
                                          <p:attrName>ppt_x</p:attrName>
                                          <p:attrName>ppt_y</p:attrName>
                                        </p:attrNameLst>
                                      </p:cBhvr>
                                      <p:rCtr x="0" y="-6420"/>
                                    </p:animMotion>
                                  </p:childTnLst>
                                </p:cTn>
                              </p:par>
                              <p:par>
                                <p:cTn id="95" presetID="64" presetClass="path" presetSubtype="0" accel="50000" decel="50000" fill="hold" grpId="5" nodeType="withEffect">
                                  <p:stCondLst>
                                    <p:cond delay="0"/>
                                  </p:stCondLst>
                                  <p:childTnLst>
                                    <p:animMotion origin="layout" path="M 5E-6 0.19191 L -0.00052 0.00062 " pathEditMode="relative" rAng="0" ptsTypes="AA">
                                      <p:cBhvr>
                                        <p:cTn id="96" dur="100" fill="hold"/>
                                        <p:tgtEl>
                                          <p:spTgt spid="21"/>
                                        </p:tgtEl>
                                        <p:attrNameLst>
                                          <p:attrName>ppt_x</p:attrName>
                                          <p:attrName>ppt_y</p:attrName>
                                        </p:attrNameLst>
                                      </p:cBhvr>
                                      <p:rCtr x="-35" y="-9565"/>
                                    </p:animMotion>
                                  </p:childTnLst>
                                </p:cTn>
                              </p:par>
                            </p:childTnLst>
                          </p:cTn>
                        </p:par>
                      </p:childTnLst>
                    </p:cTn>
                  </p:par>
                </p:childTnLst>
              </p:cTn>
              <p:nextCondLst>
                <p:cond evt="onClick" delay="0">
                  <p:tgtEl>
                    <p:spTgt spid="23"/>
                  </p:tgtEl>
                </p:cond>
              </p:nextCondLst>
            </p:seq>
          </p:childTnLst>
        </p:cTn>
      </p:par>
    </p:tnLst>
    <p:bldLst>
      <p:bldP spid="21" grpId="0" animBg="1"/>
      <p:bldP spid="21" grpId="1" animBg="1"/>
      <p:bldP spid="21" grpId="2" animBg="1"/>
      <p:bldP spid="21" grpId="3" animBg="1"/>
      <p:bldP spid="21" grpId="5" animBg="1"/>
      <p:bldP spid="21" grpId="6" animBg="1"/>
      <p:bldP spid="21" grpId="7" animBg="1"/>
      <p:bldP spid="20" grpId="0" animBg="1"/>
      <p:bldP spid="20" grpId="1" animBg="1"/>
      <p:bldP spid="20" grpId="2" animBg="1"/>
      <p:bldP spid="20" grpId="3" animBg="1"/>
      <p:bldP spid="20" grpId="4" animBg="1"/>
      <p:bldP spid="20" grpId="6" animBg="1"/>
      <p:bldP spid="20" grpId="7" animBg="1"/>
      <p:bldP spid="19" grpId="0" animBg="1"/>
      <p:bldP spid="19" grpId="1" animBg="1"/>
      <p:bldP spid="19" grpId="2" animBg="1"/>
      <p:bldP spid="19" grpId="3" animBg="1"/>
      <p:bldP spid="19" grpId="4" animBg="1"/>
      <p:bldP spid="19" grpId="6" animBg="1"/>
      <p:bldP spid="19" grpId="7" animBg="1"/>
      <p:bldP spid="18" grpId="1" animBg="1"/>
      <p:bldP spid="18" grpId="4" animBg="1"/>
      <p:bldP spid="18" grpId="5" animBg="1"/>
      <p:bldP spid="18" grpId="7" animBg="1"/>
      <p:bldP spid="18" grpId="8" animBg="1"/>
      <p:bldP spid="18" grpId="9"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12036</TotalTime>
  <Words>1947</Words>
  <Application>Microsoft Office PowerPoint</Application>
  <PresentationFormat>On-screen Show (16:9)</PresentationFormat>
  <Paragraphs>159</Paragraphs>
  <Slides>13</Slides>
  <Notes>13</Notes>
  <HiddenSlides>1</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Aktiv Grotesk Light</vt:lpstr>
      <vt:lpstr>Arial</vt:lpstr>
      <vt:lpstr>Calibri</vt:lpstr>
      <vt:lpstr>Century Gothic</vt:lpstr>
      <vt:lpstr>Helvetica Neue Light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Pierre Schmits</cp:lastModifiedBy>
  <cp:revision>465</cp:revision>
  <cp:lastPrinted>2016-02-02T20:22:43Z</cp:lastPrinted>
  <dcterms:created xsi:type="dcterms:W3CDTF">2015-10-21T21:04:26Z</dcterms:created>
  <dcterms:modified xsi:type="dcterms:W3CDTF">2017-07-24T23:23:30Z</dcterms:modified>
</cp:coreProperties>
</file>