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61" r:id="rId2"/>
    <p:sldId id="434" r:id="rId3"/>
    <p:sldId id="435" r:id="rId4"/>
    <p:sldId id="429" r:id="rId5"/>
    <p:sldId id="418" r:id="rId6"/>
    <p:sldId id="431" r:id="rId7"/>
    <p:sldId id="419" r:id="rId8"/>
    <p:sldId id="444" r:id="rId9"/>
    <p:sldId id="436" r:id="rId10"/>
    <p:sldId id="449" r:id="rId11"/>
    <p:sldId id="450" r:id="rId12"/>
    <p:sldId id="433" r:id="rId13"/>
    <p:sldId id="438" r:id="rId14"/>
    <p:sldId id="266" r:id="rId15"/>
    <p:sldId id="441" r:id="rId16"/>
    <p:sldId id="446" r:id="rId17"/>
    <p:sldId id="380" r:id="rId18"/>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FAD1"/>
    <a:srgbClr val="F9FC92"/>
    <a:srgbClr val="AAB14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7" autoAdjust="0"/>
    <p:restoredTop sz="80996" autoAdjust="0"/>
  </p:normalViewPr>
  <p:slideViewPr>
    <p:cSldViewPr snapToGrid="0">
      <p:cViewPr>
        <p:scale>
          <a:sx n="70" d="100"/>
          <a:sy n="70" d="100"/>
        </p:scale>
        <p:origin x="1452" y="88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2" d="100"/>
        <a:sy n="142" d="100"/>
      </p:scale>
      <p:origin x="0" y="5226"/>
    </p:cViewPr>
  </p:sorterViewPr>
  <p:notesViewPr>
    <p:cSldViewPr snapToGrid="0">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25/07/2017</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dirty="0"/>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dirty="0"/>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inyurl.com/Faith-Alive-Hail-Holy-Quee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Mary’s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Assumption into heaven body and soul. Create a Mary prayer focus and sing Mary songs this week during class prayer to honour Mary on her feast day.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Print off copies of the worksheet on Slide 6 with the works of the traditional Mary Hymn ‘Hail Queen of Heaven’ for children to sing with on the next slide. Before you start read the Overview Notes on Slide 6.</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Look closely at the image on this slide and note what Mary is standing on and what surrounds her head.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Read the title and suggest ideas about what Mary’s Assumption means for us in our lives today.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each item and respond to each one with a partner.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highlighted verbs as a starter to make your own statement about the Assumption.</a:t>
            </a:r>
            <a:endParaRPr lang="en-GB" b="0" baseline="0"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10</a:t>
            </a:fld>
            <a:endParaRPr lang="en-GB"/>
          </a:p>
        </p:txBody>
      </p:sp>
    </p:spTree>
    <p:extLst>
      <p:ext uri="{BB962C8B-B14F-4D97-AF65-F5344CB8AC3E}">
        <p14:creationId xmlns:p14="http://schemas.microsoft.com/office/powerpoint/2010/main" val="2859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Read the title and suggest ideas about what Mary’s Assumption means for us in our lives today.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each item and respond to each one with a partner.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highlighted verbs as a starter to make your own statement about the Assumption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I believe … I realise … I trust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Review the Mind Maps from Slide 3 and add any new learning. Add worksheet to RE Learning Journal. </a:t>
            </a:r>
            <a:endParaRPr lang="en-GB" b="0" baseline="0"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11</a:t>
            </a:fld>
            <a:endParaRPr lang="en-GB"/>
          </a:p>
        </p:txBody>
      </p:sp>
    </p:spTree>
    <p:extLst>
      <p:ext uri="{BB962C8B-B14F-4D97-AF65-F5344CB8AC3E}">
        <p14:creationId xmlns:p14="http://schemas.microsoft.com/office/powerpoint/2010/main" val="222315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last two items are feed forward for the teacher.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1181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51155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a:t>
            </a:r>
            <a:r>
              <a:rPr lang="en-GB" sz="1200" i="1" kern="1200" dirty="0">
                <a:solidFill>
                  <a:schemeClr val="tx1"/>
                </a:solidFill>
                <a:effectLst/>
                <a:latin typeface="+mn-lt"/>
                <a:ea typeface="+mn-ea"/>
                <a:cs typeface="+mn-cs"/>
              </a:rPr>
              <a:t>to reflect on Mary’s Assumption and think about how she shows them what is in store for them when their life on earth has come to an end. Talk to Mary about how they are following God’s call to them to grow each day in holiness through their relationships with God and with people at home and at school.</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3.</a:t>
            </a:r>
            <a:endParaRPr lang="en-GB" noProof="0" dirty="0"/>
          </a:p>
          <a:p>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57974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6B.</a:t>
            </a:r>
            <a:endParaRPr lang="en-GB" noProof="0" dirty="0"/>
          </a:p>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88883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9.</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17</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class prayer use the readings for the feast of the Assumption during class prayer this week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Book of Revelation 12: 1-3. Luke 1:39-56 and play the clip with the traditional hymn to Mary ‘Hail Queen of Heaven’ on slide 6.</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https://www.youtube.com/watch?v=miMm7BUHARQ</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Hail Queen of Heaven 2:49 Minutes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3927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Print off the Mind Map worksheet for children to record what they know already about Mary’s Assumption. Give children time to add to their mind map as they work through and complete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Take time to share what children have written on their mind map and note any questions they have.</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80274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each post it note and talk what the text means and let children have time to think about what it means. Children respond to the title question.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02871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share their own answers and check them with the floaters.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children that every Sunday is a Holy Day of Obligation when the parish community gathers together to celebrate and give praise, glory and thanks to God for all God has given them. In Aotearoa New Zealand the other Holy Day of Obligation besides the feast of the Assumption on August 15 is Christmas Day, December 25.</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share their own answers as above then check them with the floaters.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children that every Sunday is a Holy Day of Obligation when the parish community gathers together to celebrate and give praise, glory and thanks to God for all God has given them. In Aotearoa New Zealand the other Holy Day of Obligation besides the feast of the Assumption on August 15 is Christmas Day, December 25</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12576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Explain that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Reading comes from the Book of Revelation. The style of writing in this book is different from all other writing in the Bible. Find out about this as you read through the flip cards.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make notes of new learning on post it notes and share what they have noted when the flip cards are finished. Revelation is the last book in the Bible – give children time to find it in their Bible. They can record the last verse Revelation 21:21 and share the last word and its meaning: Amen, so be it, in their RE Learning Journal and memorise. Children can make a Book of Revelation Poster Board and add their post it notes. Encourage them to do further research about the Book of Revelation and add it to the poster board.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parts of this book that are more suitable for adults so it may be wise for this age group just to focus on the passage in this resource.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Explain that a characteristic of the Catholic Church has always been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devotional practices that give honour to Mary, the Saints, the Sacred Heart etc. </a:t>
            </a:r>
            <a:endParaRPr lang="en-NZ"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Devotions are personal expressions of love, faith and spiritual attachment to a holy person or feast. They usually include prayer and hymns and they can be practiced individually or with groups in homes, churches, schools or other gathering places.</a:t>
            </a:r>
            <a:endParaRPr lang="en-NZ"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Devotions can be used at any time or to mark a special feast, event or season in the Liturgical calendar. Examples are the Stations of the Cross, the Rosary, pilgrimages and novenas. </a:t>
            </a:r>
            <a:endParaRPr lang="en-NZ"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Devotions are not part of the Liturgy of the Church but people are encouraged to use them to sustain their prayer and faith. Devotions sometimes include traditional cultural practises, images and language. </a:t>
            </a:r>
            <a:endParaRPr lang="en-NZ"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hymn ‘Hail Queen of Heaven’ was a popular hymn that was part of many devotions to Mary. Mary was called by many titles some of which were similes and metaphors such as Star of the Sea, Seat of Wisdom, Queen of All Saints. Many of these titles are prayed in Litanies to honour Mary. </a:t>
            </a:r>
            <a:endParaRPr lang="en-NZ"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While many forms of devotion continue today they were probably more popular in the past and were a very important part of older people’s faith and life.                                                                                               Read through words of the hymn (See Slide 6B) and highlight the words that recognise Mary as a caring protector and relate this to why the Assumption was chosen as our national feast day.    Using the clip and the words sing the hymn and discuss the meaning of the words.</a:t>
            </a:r>
          </a:p>
          <a:p>
            <a:pPr lvl="0"/>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https://tinyurl.com/Faith-Alive-Hail-Holy-Queen</a:t>
            </a:r>
            <a:r>
              <a:rPr lang="en-GB" sz="1200" kern="1200" dirty="0">
                <a:solidFill>
                  <a:schemeClr val="tx1"/>
                </a:solidFill>
                <a:effectLst/>
                <a:latin typeface="+mn-lt"/>
                <a:ea typeface="+mn-ea"/>
                <a:cs typeface="+mn-cs"/>
              </a:rPr>
              <a:t>      Hail Queen of Heaven 2:49 Minutes</a:t>
            </a:r>
            <a:endParaRPr lang="en-NZ"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Give children the link to share with an older family member and encourage them to talk to their older family </a:t>
            </a:r>
            <a:r>
              <a:rPr lang="en-GB" sz="1200" kern="1200" dirty="0" err="1">
                <a:solidFill>
                  <a:schemeClr val="tx1"/>
                </a:solidFill>
                <a:effectLst/>
                <a:latin typeface="+mn-lt"/>
                <a:ea typeface="+mn-ea"/>
                <a:cs typeface="+mn-cs"/>
              </a:rPr>
              <a:t>whānau</a:t>
            </a:r>
            <a:r>
              <a:rPr lang="en-GB" sz="1200" kern="1200" dirty="0">
                <a:solidFill>
                  <a:schemeClr val="tx1"/>
                </a:solidFill>
                <a:effectLst/>
                <a:latin typeface="+mn-lt"/>
                <a:ea typeface="+mn-ea"/>
                <a:cs typeface="+mn-cs"/>
              </a:rPr>
              <a:t> about their </a:t>
            </a:r>
            <a:r>
              <a:rPr lang="en-GB" sz="1200" kern="1200" dirty="0" err="1">
                <a:solidFill>
                  <a:schemeClr val="tx1"/>
                </a:solidFill>
                <a:effectLst/>
                <a:latin typeface="+mn-lt"/>
                <a:ea typeface="+mn-ea"/>
                <a:cs typeface="+mn-cs"/>
              </a:rPr>
              <a:t>favorite</a:t>
            </a:r>
            <a:r>
              <a:rPr lang="en-GB" sz="1200" kern="1200" dirty="0">
                <a:solidFill>
                  <a:schemeClr val="tx1"/>
                </a:solidFill>
                <a:effectLst/>
                <a:latin typeface="+mn-lt"/>
                <a:ea typeface="+mn-ea"/>
                <a:cs typeface="+mn-cs"/>
              </a:rPr>
              <a:t> devotions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Note it is a </a:t>
            </a:r>
            <a:r>
              <a:rPr lang="en-GB" sz="1200" kern="1200" dirty="0" err="1">
                <a:solidFill>
                  <a:schemeClr val="tx1"/>
                </a:solidFill>
                <a:effectLst/>
                <a:latin typeface="+mn-lt"/>
                <a:ea typeface="+mn-ea"/>
                <a:cs typeface="+mn-cs"/>
              </a:rPr>
              <a:t>tinyURL</a:t>
            </a:r>
            <a:r>
              <a:rPr lang="en-GB" sz="1200" kern="1200" dirty="0">
                <a:solidFill>
                  <a:schemeClr val="tx1"/>
                </a:solidFill>
                <a:effectLst/>
                <a:latin typeface="+mn-lt"/>
                <a:ea typeface="+mn-ea"/>
                <a:cs typeface="+mn-cs"/>
              </a:rPr>
              <a:t> which makes is much easier for children to copy -  </a:t>
            </a:r>
            <a:r>
              <a:rPr lang="en-GB" sz="1200" u="sng" kern="1200" dirty="0">
                <a:solidFill>
                  <a:schemeClr val="tx1"/>
                </a:solidFill>
                <a:effectLst/>
                <a:latin typeface="+mn-lt"/>
                <a:ea typeface="+mn-ea"/>
                <a:cs typeface="+mn-cs"/>
                <a:hlinkClick r:id="rId3"/>
              </a:rPr>
              <a:t>https://tinyurl.com/Faith-Alive-Hail-Holy-Queen</a:t>
            </a:r>
            <a:endParaRPr lang="en-NZ"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Many older people grew up with these hymns and have sung them all their lives. They often request that they are sung at their funerals. Even though the language of hymns such as these is somewhat dated now, they are still used to honour Mary and to bring back memories for older people in the parish community.  Encourage children to talk to older people about the devotions they use/d and to show and share some examples with them.                                                                                                       </a:t>
            </a:r>
            <a:endParaRPr lang="en-NZ"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Children could compile a Litany using all Mary’s names and titles to honour her that can be prayed and shared with others on Assumption Day.  Adapt Teaching and Learning Experience 4. </a:t>
            </a:r>
            <a:endParaRPr lang="en-NZ"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Children create an art work of Mary Queen of Heaven and display them in an exhibition to be share with the school and parish community to celebrate Assumption Day. Work through the bullet points on the I pop up</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19907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Assumption is a Holy Day of Obligation, children will be celebrating it by going to mass. Being familiar with the 1st reading and the gospel will increase their participation. You may like to include in the mass the song below which ties in well with the gospel.</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‘You are blessed among women’ </a:t>
            </a:r>
          </a:p>
          <a:p>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is this incident in Mary’s life referred to? The Visitation – Mary visits Elizabeth.</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is the name of the prayer of praise to God that Mary prays in this reading? The Magnificat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did Elizabeth describe Mary in the story and what did she mean by it?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Of all women you are the most blessed, and blessed is the fruit of your womb.</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She meant Mary was to be the mother of Jesus, the Messiah and Saviour of the world.</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are some of God’s mighty deeds that Mary acknowledges?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God has chosen Mary and done great things for her. God is powerful, holy and God has pulled down the mighty and lifted up those with no power. God has fed the hungry and sent away the rich empty. God is full of mercy and keeps his promises.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Why do you think Mary prayed this prayer?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Mary wanted to acknowledge how great God is and all God has done for her by asking her to be the mother of his son, Jesus.</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48799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7052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colorTemperature colorTemp="9209"/>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jpe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slide" Target="slide9.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miMm7BUHARQ"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16.xml"/><Relationship Id="rId5" Type="http://schemas.openxmlformats.org/officeDocument/2006/relationships/hyperlink" Target="https://www.youtube.com/watch?v=miMm7BUHARQ" TargetMode="Externa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NZ" sz="3600" b="1" dirty="0"/>
              <a:t>The Feast of the Assumption</a:t>
            </a:r>
            <a:endParaRPr lang="en-GB" sz="3600" b="1" dirty="0"/>
          </a:p>
        </p:txBody>
      </p:sp>
      <p:pic>
        <p:nvPicPr>
          <p:cNvPr id="9" name="Image" descr="Related image"/>
          <p:cNvPicPr/>
          <p:nvPr/>
        </p:nvPicPr>
        <p:blipFill>
          <a:blip r:embed="rId3">
            <a:extLst>
              <a:ext uri="{28A0092B-C50C-407E-A947-70E740481C1C}">
                <a14:useLocalDpi xmlns:a14="http://schemas.microsoft.com/office/drawing/2010/main" val="0"/>
              </a:ext>
            </a:extLst>
          </a:blip>
          <a:srcRect/>
          <a:stretch>
            <a:fillRect/>
          </a:stretch>
        </p:blipFill>
        <p:spPr bwMode="auto">
          <a:xfrm>
            <a:off x="3277925" y="628603"/>
            <a:ext cx="2598241" cy="3897361"/>
          </a:xfrm>
          <a:prstGeom prst="rect">
            <a:avLst/>
          </a:prstGeom>
          <a:noFill/>
          <a:ln>
            <a:no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p:cNvSpPr txBox="1"/>
          <p:nvPr/>
        </p:nvSpPr>
        <p:spPr>
          <a:xfrm>
            <a:off x="3557" y="3375"/>
            <a:ext cx="9144000" cy="523220"/>
          </a:xfrm>
          <a:prstGeom prst="rect">
            <a:avLst/>
          </a:prstGeom>
          <a:noFill/>
        </p:spPr>
        <p:txBody>
          <a:bodyPr wrap="square" rtlCol="0">
            <a:spAutoFit/>
          </a:bodyPr>
          <a:lstStyle/>
          <a:p>
            <a:pPr algn="ctr"/>
            <a:r>
              <a:rPr lang="en-NZ" sz="2800" b="1" dirty="0"/>
              <a:t>What does Mary’s Assumption mean for us?</a:t>
            </a:r>
          </a:p>
        </p:txBody>
      </p:sp>
      <p:sp>
        <p:nvSpPr>
          <p:cNvPr id="2" name="Textbox: Text Lines" hidden="1"/>
          <p:cNvSpPr txBox="1"/>
          <p:nvPr/>
        </p:nvSpPr>
        <p:spPr>
          <a:xfrm>
            <a:off x="539553" y="1607641"/>
            <a:ext cx="7894764" cy="2939266"/>
          </a:xfrm>
          <a:prstGeom prst="rect">
            <a:avLst/>
          </a:prstGeom>
          <a:noFill/>
        </p:spPr>
        <p:txBody>
          <a:bodyPr wrap="square" rtlCol="0">
            <a:spAutoFit/>
          </a:bodyPr>
          <a:lstStyle/>
          <a:p>
            <a:pPr>
              <a:spcAft>
                <a:spcPts val="1800"/>
              </a:spcAft>
            </a:pPr>
            <a:r>
              <a:rPr lang="en-GB" sz="2000" b="1">
                <a:latin typeface="Segoe UI" pitchFamily="34" charset="0"/>
                <a:ea typeface="Segoe UI" pitchFamily="34" charset="0"/>
                <a:cs typeface="Segoe UI" pitchFamily="34" charset="0"/>
              </a:rPr>
              <a:t>First sentence that wraps at the end of the textbox and thus spreads out over two lines</a:t>
            </a:r>
          </a:p>
          <a:p>
            <a:pPr>
              <a:spcAft>
                <a:spcPts val="1800"/>
              </a:spcAft>
            </a:pPr>
            <a:r>
              <a:rPr lang="en-GB" sz="2000" b="1">
                <a:latin typeface="Segoe UI" pitchFamily="34" charset="0"/>
                <a:ea typeface="Segoe UI" pitchFamily="34" charset="0"/>
                <a:cs typeface="Segoe UI" pitchFamily="34" charset="0"/>
              </a:rPr>
              <a:t>Second sentence that wraps at the end of the textbox and thus spreads out over two lines</a:t>
            </a:r>
          </a:p>
          <a:p>
            <a:pPr>
              <a:spcAft>
                <a:spcPts val="1800"/>
              </a:spcAft>
            </a:pPr>
            <a:r>
              <a:rPr lang="en-GB" sz="2000" b="1">
                <a:latin typeface="Segoe UI" pitchFamily="34" charset="0"/>
                <a:ea typeface="Segoe UI" pitchFamily="34" charset="0"/>
                <a:cs typeface="Segoe UI" pitchFamily="34" charset="0"/>
              </a:rPr>
              <a:t>Third sentence covering one line only</a:t>
            </a:r>
          </a:p>
          <a:p>
            <a:pPr>
              <a:spcAft>
                <a:spcPts val="1800"/>
              </a:spcAft>
            </a:pPr>
            <a:r>
              <a:rPr lang="en-GB" sz="2000" b="1">
                <a:latin typeface="Segoe UI" pitchFamily="34" charset="0"/>
                <a:ea typeface="Segoe UI" pitchFamily="34" charset="0"/>
                <a:cs typeface="Segoe UI" pitchFamily="34" charset="0"/>
              </a:rPr>
              <a:t>Fourth sentence that wraps at the end of the textbox and thus spreads out over two lines</a:t>
            </a:r>
          </a:p>
        </p:txBody>
      </p:sp>
      <p:sp>
        <p:nvSpPr>
          <p:cNvPr id="21" name="Textbox: Text Line 4">
            <a:extLst>
              <a:ext uri="{FF2B5EF4-FFF2-40B4-BE49-F238E27FC236}">
                <a16:creationId xmlns:a16="http://schemas.microsoft.com/office/drawing/2014/main" id="{62C1CECD-E92D-4CE7-8C10-8326401E331E}"/>
              </a:ext>
            </a:extLst>
          </p:cNvPr>
          <p:cNvSpPr/>
          <p:nvPr/>
        </p:nvSpPr>
        <p:spPr>
          <a:xfrm>
            <a:off x="-6752" y="3512061"/>
            <a:ext cx="9150752" cy="707886"/>
          </a:xfrm>
          <a:prstGeom prst="rect">
            <a:avLst/>
          </a:prstGeom>
        </p:spPr>
        <p:txBody>
          <a:bodyPr wrap="square">
            <a:spAutoFit/>
          </a:bodyPr>
          <a:lstStyle/>
          <a:p>
            <a:pPr marL="285750" lvl="0" indent="-285750">
              <a:buFont typeface="Arial" panose="020B0604020202020204" pitchFamily="34" charset="0"/>
              <a:buChar char="•"/>
            </a:pPr>
            <a:r>
              <a:rPr lang="en-NZ" sz="2000" b="1" i="1" dirty="0">
                <a:effectLst>
                  <a:outerShdw blurRad="38100" dist="38100" dir="2700000" algn="tl">
                    <a:srgbClr val="000000">
                      <a:alpha val="43137"/>
                    </a:srgbClr>
                  </a:outerShdw>
                </a:effectLst>
              </a:rPr>
              <a:t>be strong </a:t>
            </a:r>
            <a:r>
              <a:rPr lang="en-NZ" sz="2000" b="1" dirty="0"/>
              <a:t>when we have hard times in our lives and gives us hope that we can</a:t>
            </a:r>
            <a:br>
              <a:rPr lang="en-NZ" sz="2000" b="1" dirty="0"/>
            </a:br>
            <a:r>
              <a:rPr lang="en-NZ" sz="2000" b="1" dirty="0"/>
              <a:t>get through it</a:t>
            </a:r>
            <a:endParaRPr lang="en-NZ" sz="2000" dirty="0"/>
          </a:p>
        </p:txBody>
      </p:sp>
      <p:sp>
        <p:nvSpPr>
          <p:cNvPr id="22" name="Textbox: Text Line 3">
            <a:extLst>
              <a:ext uri="{FF2B5EF4-FFF2-40B4-BE49-F238E27FC236}">
                <a16:creationId xmlns:a16="http://schemas.microsoft.com/office/drawing/2014/main" id="{B38BD9A2-FD45-4209-AC3E-6735053C9F5C}"/>
              </a:ext>
            </a:extLst>
          </p:cNvPr>
          <p:cNvSpPr/>
          <p:nvPr/>
        </p:nvSpPr>
        <p:spPr>
          <a:xfrm>
            <a:off x="-13504" y="2641293"/>
            <a:ext cx="9157504" cy="707886"/>
          </a:xfrm>
          <a:prstGeom prst="rect">
            <a:avLst/>
          </a:prstGeom>
        </p:spPr>
        <p:txBody>
          <a:bodyPr wrap="square">
            <a:spAutoFit/>
          </a:bodyPr>
          <a:lstStyle/>
          <a:p>
            <a:pPr marL="285750" indent="-285750">
              <a:buFont typeface="Arial" panose="020B0604020202020204" pitchFamily="34" charset="0"/>
              <a:buChar char="•"/>
            </a:pPr>
            <a:r>
              <a:rPr lang="en-NZ" sz="2000" b="1" i="1" dirty="0">
                <a:effectLst>
                  <a:outerShdw blurRad="38100" dist="38100" dir="2700000" algn="tl">
                    <a:srgbClr val="000000">
                      <a:alpha val="43137"/>
                    </a:srgbClr>
                  </a:outerShdw>
                </a:effectLst>
              </a:rPr>
              <a:t>be aware </a:t>
            </a:r>
            <a:r>
              <a:rPr lang="en-NZ" sz="2000" b="1" dirty="0"/>
              <a:t>of the Holy Spirit in our hearts who prompts us to listen to God’s call</a:t>
            </a:r>
            <a:br>
              <a:rPr lang="en-NZ" sz="2000" b="1" dirty="0"/>
            </a:br>
            <a:r>
              <a:rPr lang="en-NZ" sz="2000" b="1" dirty="0"/>
              <a:t>and leads us to use our gifts as we follow it</a:t>
            </a:r>
            <a:endParaRPr lang="en-NZ" sz="2000" dirty="0"/>
          </a:p>
        </p:txBody>
      </p:sp>
      <p:sp>
        <p:nvSpPr>
          <p:cNvPr id="23" name="Textbox: Text Line 2">
            <a:extLst>
              <a:ext uri="{FF2B5EF4-FFF2-40B4-BE49-F238E27FC236}">
                <a16:creationId xmlns:a16="http://schemas.microsoft.com/office/drawing/2014/main" id="{76B861F7-B5B1-4367-AB87-4BC9EC202BE8}"/>
              </a:ext>
            </a:extLst>
          </p:cNvPr>
          <p:cNvSpPr/>
          <p:nvPr/>
        </p:nvSpPr>
        <p:spPr>
          <a:xfrm>
            <a:off x="0" y="1770524"/>
            <a:ext cx="9144000" cy="707886"/>
          </a:xfrm>
          <a:prstGeom prst="rect">
            <a:avLst/>
          </a:prstGeom>
        </p:spPr>
        <p:txBody>
          <a:bodyPr wrap="square">
            <a:spAutoFit/>
          </a:bodyPr>
          <a:lstStyle/>
          <a:p>
            <a:pPr marL="285750" lvl="0" indent="-285750">
              <a:buFont typeface="Arial" panose="020B0604020202020204" pitchFamily="34" charset="0"/>
              <a:buChar char="•"/>
            </a:pPr>
            <a:r>
              <a:rPr lang="en-NZ" sz="2000" b="1" i="1" dirty="0">
                <a:effectLst>
                  <a:outerShdw blurRad="38100" dist="38100" dir="2700000" algn="tl">
                    <a:srgbClr val="000000">
                      <a:alpha val="43137"/>
                    </a:srgbClr>
                  </a:outerShdw>
                </a:effectLst>
              </a:rPr>
              <a:t>realise</a:t>
            </a:r>
            <a:r>
              <a:rPr lang="en-NZ" sz="2000" b="1" dirty="0"/>
              <a:t> that we have the gift of free will to follow our vocation or call from God just as Mary did</a:t>
            </a:r>
            <a:endParaRPr lang="en-NZ" sz="2000" dirty="0"/>
          </a:p>
        </p:txBody>
      </p:sp>
      <p:sp>
        <p:nvSpPr>
          <p:cNvPr id="24" name="Textbox: Text Line 1">
            <a:extLst>
              <a:ext uri="{FF2B5EF4-FFF2-40B4-BE49-F238E27FC236}">
                <a16:creationId xmlns:a16="http://schemas.microsoft.com/office/drawing/2014/main" id="{8F749E08-5FD3-43D7-A7D1-72D1BFC0092C}"/>
              </a:ext>
            </a:extLst>
          </p:cNvPr>
          <p:cNvSpPr/>
          <p:nvPr/>
        </p:nvSpPr>
        <p:spPr>
          <a:xfrm>
            <a:off x="0" y="899755"/>
            <a:ext cx="9292586" cy="707886"/>
          </a:xfrm>
          <a:prstGeom prst="rect">
            <a:avLst/>
          </a:prstGeom>
        </p:spPr>
        <p:txBody>
          <a:bodyPr wrap="square">
            <a:spAutoFit/>
          </a:bodyPr>
          <a:lstStyle/>
          <a:p>
            <a:pPr marL="285750" lvl="0" indent="-285750">
              <a:buFont typeface="Arial" panose="020B0604020202020204" pitchFamily="34" charset="0"/>
              <a:buChar char="•"/>
            </a:pPr>
            <a:r>
              <a:rPr lang="en-NZ" sz="2000" b="1" i="1" dirty="0">
                <a:effectLst>
                  <a:outerShdw blurRad="38100" dist="38100" dir="2700000" algn="tl">
                    <a:srgbClr val="000000">
                      <a:alpha val="43137"/>
                    </a:srgbClr>
                  </a:outerShdw>
                </a:effectLst>
              </a:rPr>
              <a:t>remember</a:t>
            </a:r>
            <a:r>
              <a:rPr lang="en-NZ" sz="2000" b="1" dirty="0"/>
              <a:t> that God gives each of us a purpose and a vocation to follow in our life</a:t>
            </a:r>
            <a:br>
              <a:rPr lang="en-NZ" sz="2000" b="1" dirty="0"/>
            </a:br>
            <a:r>
              <a:rPr lang="en-NZ" sz="2000" b="1" dirty="0"/>
              <a:t>and the gifts we need to carry it out well</a:t>
            </a:r>
          </a:p>
        </p:txBody>
      </p:sp>
      <p:grpSp>
        <p:nvGrpSpPr>
          <p:cNvPr id="3" name="Shape: Slider"/>
          <p:cNvGrpSpPr/>
          <p:nvPr/>
        </p:nvGrpSpPr>
        <p:grpSpPr>
          <a:xfrm>
            <a:off x="2" y="712913"/>
            <a:ext cx="9144000" cy="4430587"/>
            <a:chOff x="2" y="1449418"/>
            <a:chExt cx="9144000" cy="4430587"/>
          </a:xfrm>
          <a:blipFill>
            <a:blip r:embed="rId3"/>
            <a:stretch>
              <a:fillRect/>
            </a:stretch>
          </a:blipFill>
        </p:grpSpPr>
        <p:sp>
          <p:nvSpPr>
            <p:cNvPr id="6" name="Slider: Image"/>
            <p:cNvSpPr/>
            <p:nvPr/>
          </p:nvSpPr>
          <p:spPr>
            <a:xfrm>
              <a:off x="2" y="1449418"/>
              <a:ext cx="9144000" cy="443058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8" name="Slider: Text"/>
            <p:cNvSpPr txBox="1"/>
            <p:nvPr/>
          </p:nvSpPr>
          <p:spPr>
            <a:xfrm>
              <a:off x="178402" y="1635646"/>
              <a:ext cx="184731" cy="400110"/>
            </a:xfrm>
            <a:prstGeom prst="rect">
              <a:avLst/>
            </a:prstGeom>
            <a:grp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15" name="Shape: Sider Down 4"/>
          <p:cNvSpPr/>
          <p:nvPr/>
        </p:nvSpPr>
        <p:spPr>
          <a:xfrm rot="5400000">
            <a:off x="8443130" y="87831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443130" y="87831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443130" y="87832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443130" y="87831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a:t>
            </a: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299857" y="4912668"/>
            <a:ext cx="254428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down-button to move the blind down.</a:t>
            </a:r>
          </a:p>
        </p:txBody>
      </p:sp>
      <p:sp>
        <p:nvSpPr>
          <p:cNvPr id="26" name="Textbox 1">
            <a:extLst>
              <a:ext uri="{FF2B5EF4-FFF2-40B4-BE49-F238E27FC236}">
                <a16:creationId xmlns:a16="http://schemas.microsoft.com/office/drawing/2014/main" id="{95667B3B-7AF7-4AB8-B1C1-0B891BABD6C5}"/>
              </a:ext>
            </a:extLst>
          </p:cNvPr>
          <p:cNvSpPr/>
          <p:nvPr/>
        </p:nvSpPr>
        <p:spPr>
          <a:xfrm>
            <a:off x="363131" y="378422"/>
            <a:ext cx="2852127" cy="358816"/>
          </a:xfrm>
          <a:prstGeom prst="rect">
            <a:avLst/>
          </a:prstGeom>
        </p:spPr>
        <p:txBody>
          <a:bodyPr wrap="none">
            <a:spAutoFit/>
          </a:bodyPr>
          <a:lstStyle/>
          <a:p>
            <a:pPr>
              <a:lnSpc>
                <a:spcPct val="115000"/>
              </a:lnSpc>
              <a:spcAft>
                <a:spcPts val="1000"/>
              </a:spcAft>
            </a:pPr>
            <a:r>
              <a:rPr lang="en-NZ" sz="1600" b="1" dirty="0"/>
              <a:t>Mary’s Assumption</a:t>
            </a:r>
            <a:r>
              <a:rPr lang="en-NZ" sz="1600" b="1" dirty="0">
                <a:ln w="5271" cap="flat" cmpd="sng" algn="ctr">
                  <a:solidFill>
                    <a:srgbClr val="4579B8"/>
                  </a:solidFill>
                  <a:prstDash val="solid"/>
                  <a:round/>
                </a:ln>
                <a:latin typeface="Calibri" panose="020F0502020204030204" pitchFamily="34" charset="0"/>
                <a:ea typeface="Calibri" panose="020F0502020204030204" pitchFamily="34" charset="0"/>
                <a:cs typeface="Times New Roman" panose="02020603050405020304" pitchFamily="18" charset="0"/>
              </a:rPr>
              <a:t> </a:t>
            </a:r>
            <a:r>
              <a:rPr lang="en-NZ" sz="1600" b="1" dirty="0"/>
              <a:t>helps us to:</a:t>
            </a:r>
            <a:endParaRPr lang="en-NZ" sz="1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09808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4.19753E-6 L 0 0.20833 " pathEditMode="relative" rAng="0" ptsTypes="AA">
                                      <p:cBhvr>
                                        <p:cTn id="8" dur="2000" fill="hold"/>
                                        <p:tgtEl>
                                          <p:spTgt spid="3"/>
                                        </p:tgtEl>
                                        <p:attrNameLst>
                                          <p:attrName>ppt_x</p:attrName>
                                          <p:attrName>ppt_y</p:attrName>
                                        </p:attrNameLst>
                                      </p:cBhvr>
                                      <p:rCtr x="0" y="10401"/>
                                    </p:animMotion>
                                  </p:childTnLst>
                                </p:cTn>
                              </p:par>
                              <p:par>
                                <p:cTn id="9" presetID="42" presetClass="path" presetSubtype="0" accel="50000" decel="50000" fill="hold" grpId="1" nodeType="withEffect">
                                  <p:stCondLst>
                                    <p:cond delay="0"/>
                                  </p:stCondLst>
                                  <p:childTnLst>
                                    <p:animMotion origin="layout" path="M -4.16667E-6 2.71605E-6 L -4.16667E-6 0.2287 " pathEditMode="relative" rAng="0" ptsTypes="AA">
                                      <p:cBhvr>
                                        <p:cTn id="10" dur="2000" fill="hold"/>
                                        <p:tgtEl>
                                          <p:spTgt spid="13"/>
                                        </p:tgtEl>
                                        <p:attrNameLst>
                                          <p:attrName>ppt_x</p:attrName>
                                          <p:attrName>ppt_y</p:attrName>
                                        </p:attrNameLst>
                                      </p:cBhvr>
                                      <p:rCtr x="0" y="11420"/>
                                    </p:animMotion>
                                  </p:childTnLst>
                                </p:cTn>
                              </p:par>
                              <p:par>
                                <p:cTn id="11" presetID="42" presetClass="path" presetSubtype="0" accel="50000" decel="50000" fill="hold" grpId="1" nodeType="withEffect">
                                  <p:stCondLst>
                                    <p:cond delay="0"/>
                                  </p:stCondLst>
                                  <p:childTnLst>
                                    <p:animMotion origin="layout" path="M -4.16667E-6 2.71605E-6 L -4.16667E-6 0.2287 " pathEditMode="relative" rAng="0" ptsTypes="AA">
                                      <p:cBhvr>
                                        <p:cTn id="12" dur="2000" fill="hold"/>
                                        <p:tgtEl>
                                          <p:spTgt spid="14"/>
                                        </p:tgtEl>
                                        <p:attrNameLst>
                                          <p:attrName>ppt_x</p:attrName>
                                          <p:attrName>ppt_y</p:attrName>
                                        </p:attrNameLst>
                                      </p:cBhvr>
                                      <p:rCtr x="0" y="11420"/>
                                    </p:animMotion>
                                  </p:childTnLst>
                                </p:cTn>
                              </p:par>
                              <p:par>
                                <p:cTn id="13" presetID="42" presetClass="path" presetSubtype="0" accel="50000" decel="50000" fill="hold" grpId="1" nodeType="withEffect">
                                  <p:stCondLst>
                                    <p:cond delay="0"/>
                                  </p:stCondLst>
                                  <p:childTnLst>
                                    <p:animMotion origin="layout" path="M -4.16667E-6 2.71605E-6 L -4.16667E-6 0.2287 " pathEditMode="relative" rAng="0" ptsTypes="AA">
                                      <p:cBhvr>
                                        <p:cTn id="14" dur="2000" fill="hold"/>
                                        <p:tgtEl>
                                          <p:spTgt spid="15"/>
                                        </p:tgtEl>
                                        <p:attrNameLst>
                                          <p:attrName>ppt_x</p:attrName>
                                          <p:attrName>ppt_y</p:attrName>
                                        </p:attrNameLst>
                                      </p:cBhvr>
                                      <p:rCtr x="0" y="11420"/>
                                    </p:animMotion>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42" presetClass="path" presetSubtype="0" accel="50000" decel="50000" fill="hold" nodeType="withEffect">
                                  <p:stCondLst>
                                    <p:cond delay="0"/>
                                  </p:stCondLst>
                                  <p:childTnLst>
                                    <p:animMotion origin="layout" path="M 0 0.20833 L 0 0.33302 " pathEditMode="relative" rAng="0" ptsTypes="AA">
                                      <p:cBhvr>
                                        <p:cTn id="21" dur="2000" fill="hold"/>
                                        <p:tgtEl>
                                          <p:spTgt spid="3"/>
                                        </p:tgtEl>
                                        <p:attrNameLst>
                                          <p:attrName>ppt_x</p:attrName>
                                          <p:attrName>ppt_y</p:attrName>
                                        </p:attrNameLst>
                                      </p:cBhvr>
                                      <p:rCtr x="0" y="6235"/>
                                    </p:animMotion>
                                  </p:childTnLst>
                                </p:cTn>
                              </p:par>
                              <p:par>
                                <p:cTn id="22" presetID="42" presetClass="path" presetSubtype="0" accel="50000" decel="50000" fill="hold" grpId="2" nodeType="withEffect">
                                  <p:stCondLst>
                                    <p:cond delay="0"/>
                                  </p:stCondLst>
                                  <p:childTnLst>
                                    <p:animMotion origin="layout" path="M -4.16667E-6 0.2287 L -4.16667E-6 0.3537 " pathEditMode="relative" rAng="0" ptsTypes="AA">
                                      <p:cBhvr>
                                        <p:cTn id="23" dur="2000" fill="hold"/>
                                        <p:tgtEl>
                                          <p:spTgt spid="14"/>
                                        </p:tgtEl>
                                        <p:attrNameLst>
                                          <p:attrName>ppt_x</p:attrName>
                                          <p:attrName>ppt_y</p:attrName>
                                        </p:attrNameLst>
                                      </p:cBhvr>
                                      <p:rCtr x="0" y="6235"/>
                                    </p:animMotion>
                                  </p:childTnLst>
                                </p:cTn>
                              </p:par>
                              <p:par>
                                <p:cTn id="24" presetID="42" presetClass="path" presetSubtype="0" accel="50000" decel="50000" fill="hold" grpId="2" nodeType="withEffect">
                                  <p:stCondLst>
                                    <p:cond delay="0"/>
                                  </p:stCondLst>
                                  <p:childTnLst>
                                    <p:animMotion origin="layout" path="M -4.16667E-6 0.2287 L -4.16667E-6 0.3537 " pathEditMode="relative" rAng="0" ptsTypes="AA">
                                      <p:cBhvr>
                                        <p:cTn id="25" dur="2000" fill="hold"/>
                                        <p:tgtEl>
                                          <p:spTgt spid="15"/>
                                        </p:tgtEl>
                                        <p:attrNameLst>
                                          <p:attrName>ppt_x</p:attrName>
                                          <p:attrName>ppt_y</p:attrName>
                                        </p:attrNameLst>
                                      </p:cBhvr>
                                      <p:rCtr x="0" y="6235"/>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0 0.33302 L 0 0.5145 " pathEditMode="relative" rAng="0" ptsTypes="AA">
                                      <p:cBhvr>
                                        <p:cTn id="32" dur="2000" fill="hold"/>
                                        <p:tgtEl>
                                          <p:spTgt spid="3"/>
                                        </p:tgtEl>
                                        <p:attrNameLst>
                                          <p:attrName>ppt_x</p:attrName>
                                          <p:attrName>ppt_y</p:attrName>
                                        </p:attrNameLst>
                                      </p:cBhvr>
                                      <p:rCtr x="0" y="9074"/>
                                    </p:animMotion>
                                  </p:childTnLst>
                                </p:cTn>
                              </p:par>
                              <p:par>
                                <p:cTn id="33" presetID="42" presetClass="path" presetSubtype="0" accel="50000" decel="50000" fill="hold" grpId="3" nodeType="withEffect">
                                  <p:stCondLst>
                                    <p:cond delay="0"/>
                                  </p:stCondLst>
                                  <p:childTnLst>
                                    <p:animMotion origin="layout" path="M -4.16667E-6 0.3537 L -4.16667E-6 0.54568 " pathEditMode="relative" rAng="0" ptsTypes="AA">
                                      <p:cBhvr>
                                        <p:cTn id="34" dur="2000" fill="hold"/>
                                        <p:tgtEl>
                                          <p:spTgt spid="15"/>
                                        </p:tgtEl>
                                        <p:attrNameLst>
                                          <p:attrName>ppt_x</p:attrName>
                                          <p:attrName>ppt_y</p:attrName>
                                        </p:attrNameLst>
                                      </p:cBhvr>
                                      <p:rCtr x="0" y="9599"/>
                                    </p:animMotion>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 0.5145 L 0 0.86481 " pathEditMode="relative" rAng="0" ptsTypes="AA">
                                      <p:cBhvr>
                                        <p:cTn id="39" dur="2000" fill="hold"/>
                                        <p:tgtEl>
                                          <p:spTgt spid="3"/>
                                        </p:tgtEl>
                                        <p:attrNameLst>
                                          <p:attrName>ppt_x</p:attrName>
                                          <p:attrName>ppt_y</p:attrName>
                                        </p:attrNameLst>
                                      </p:cBhvr>
                                      <p:rCtr x="0" y="17500"/>
                                    </p:animMotion>
                                  </p:childTnLst>
                                </p:cTn>
                              </p:par>
                              <p:par>
                                <p:cTn id="40" presetID="1" presetClass="exit"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 0.60092 L 0 4.19753E-6 " pathEditMode="relative" rAng="0" ptsTypes="AA">
                                      <p:cBhvr>
                                        <p:cTn id="46" dur="500" fill="hold"/>
                                        <p:tgtEl>
                                          <p:spTgt spid="3"/>
                                        </p:tgtEl>
                                        <p:attrNameLst>
                                          <p:attrName>ppt_x</p:attrName>
                                          <p:attrName>ppt_y</p:attrName>
                                        </p:attrNameLst>
                                      </p:cBhvr>
                                      <p:rCtr x="0" y="-30062"/>
                                    </p:animMotion>
                                  </p:childTnLst>
                                </p:cTn>
                              </p:par>
                              <p:par>
                                <p:cTn id="47" presetID="42" presetClass="path" presetSubtype="0" accel="50000" decel="50000" fill="hold" grpId="2" nodeType="withEffect">
                                  <p:stCondLst>
                                    <p:cond delay="0"/>
                                  </p:stCondLst>
                                  <p:childTnLst>
                                    <p:animMotion origin="layout" path="M -4.16667E-6 0.46574 L -4.16667E-6 0.00031 " pathEditMode="relative" rAng="0" ptsTypes="AA">
                                      <p:cBhvr>
                                        <p:cTn id="48" dur="500" fill="hold"/>
                                        <p:tgtEl>
                                          <p:spTgt spid="7"/>
                                        </p:tgtEl>
                                        <p:attrNameLst>
                                          <p:attrName>ppt_x</p:attrName>
                                          <p:attrName>ppt_y</p:attrName>
                                        </p:attrNameLst>
                                      </p:cBhvr>
                                      <p:rCtr x="0" y="-23272"/>
                                    </p:animMotion>
                                  </p:childTnLst>
                                </p:cTn>
                              </p:par>
                              <p:par>
                                <p:cTn id="49" presetID="42" presetClass="path" presetSubtype="0" accel="50000" decel="50000" fill="hold" grpId="3" nodeType="withEffect">
                                  <p:stCondLst>
                                    <p:cond delay="0"/>
                                  </p:stCondLst>
                                  <p:childTnLst>
                                    <p:animMotion origin="layout" path="M -4.16667E-6 0.46543 L -4.16667E-6 2.71605E-6 " pathEditMode="relative" rAng="0" ptsTypes="AA">
                                      <p:cBhvr>
                                        <p:cTn id="50" dur="500" fill="hold"/>
                                        <p:tgtEl>
                                          <p:spTgt spid="13"/>
                                        </p:tgtEl>
                                        <p:attrNameLst>
                                          <p:attrName>ppt_x</p:attrName>
                                          <p:attrName>ppt_y</p:attrName>
                                        </p:attrNameLst>
                                      </p:cBhvr>
                                      <p:rCtr x="0" y="-23272"/>
                                    </p:animMotion>
                                  </p:childTnLst>
                                </p:cTn>
                              </p:par>
                              <p:par>
                                <p:cTn id="51" presetID="42" presetClass="path" presetSubtype="0" accel="50000" decel="50000" fill="hold" grpId="4" nodeType="withEffect">
                                  <p:stCondLst>
                                    <p:cond delay="0"/>
                                  </p:stCondLst>
                                  <p:childTnLst>
                                    <p:animMotion origin="layout" path="M -4.16667E-6 0.46543 L -4.16667E-6 2.71605E-6 " pathEditMode="relative" rAng="0" ptsTypes="AA">
                                      <p:cBhvr>
                                        <p:cTn id="52" dur="500" fill="hold"/>
                                        <p:tgtEl>
                                          <p:spTgt spid="14"/>
                                        </p:tgtEl>
                                        <p:attrNameLst>
                                          <p:attrName>ppt_x</p:attrName>
                                          <p:attrName>ppt_y</p:attrName>
                                        </p:attrNameLst>
                                      </p:cBhvr>
                                      <p:rCtr x="0" y="-23272"/>
                                    </p:animMotion>
                                  </p:childTnLst>
                                </p:cTn>
                              </p:par>
                              <p:par>
                                <p:cTn id="53" presetID="42" presetClass="path" presetSubtype="0" accel="50000" decel="50000" fill="hold" grpId="5" nodeType="withEffect">
                                  <p:stCondLst>
                                    <p:cond delay="0"/>
                                  </p:stCondLst>
                                  <p:childTnLst>
                                    <p:animMotion origin="layout" path="M -4.16667E-6 0.46574 L -4.16667E-6 0.00031 " pathEditMode="relative" rAng="0" ptsTypes="AA">
                                      <p:cBhvr>
                                        <p:cTn id="54" dur="500" fill="hold"/>
                                        <p:tgtEl>
                                          <p:spTgt spid="15"/>
                                        </p:tgtEl>
                                        <p:attrNameLst>
                                          <p:attrName>ppt_x</p:attrName>
                                          <p:attrName>ppt_y</p:attrName>
                                        </p:attrNameLst>
                                      </p:cBhvr>
                                      <p:rCtr x="0" y="-23272"/>
                                    </p:animMotion>
                                  </p:childTnLst>
                                </p:cTn>
                              </p:par>
                              <p:par>
                                <p:cTn id="55" presetID="10" presetClass="entr" presetSubtype="0" fill="hold" grpId="1"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2"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3"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4"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19"/>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0 0.60123 L 0 4.19753E-6 " pathEditMode="relative" rAng="0" ptsTypes="AA">
                                      <p:cBhvr>
                                        <p:cTn id="71" dur="500" fill="hold"/>
                                        <p:tgtEl>
                                          <p:spTgt spid="3"/>
                                        </p:tgtEl>
                                        <p:attrNameLst>
                                          <p:attrName>ppt_x</p:attrName>
                                          <p:attrName>ppt_y</p:attrName>
                                        </p:attrNameLst>
                                      </p:cBhvr>
                                      <p:rCtr x="0" y="-30062"/>
                                    </p:animMotion>
                                  </p:childTnLst>
                                </p:cTn>
                              </p:par>
                              <p:par>
                                <p:cTn id="72" presetID="42" presetClass="path" presetSubtype="0" accel="50000" decel="50000" fill="hold" grpId="3" nodeType="withEffect">
                                  <p:stCondLst>
                                    <p:cond delay="0"/>
                                  </p:stCondLst>
                                  <p:childTnLst>
                                    <p:animMotion origin="layout" path="M -4.16667E-6 0.46574 L -4.16667E-6 0.00031 " pathEditMode="relative" rAng="0" ptsTypes="AA">
                                      <p:cBhvr>
                                        <p:cTn id="73" dur="500" fill="hold"/>
                                        <p:tgtEl>
                                          <p:spTgt spid="7"/>
                                        </p:tgtEl>
                                        <p:attrNameLst>
                                          <p:attrName>ppt_x</p:attrName>
                                          <p:attrName>ppt_y</p:attrName>
                                        </p:attrNameLst>
                                      </p:cBhvr>
                                      <p:rCtr x="0" y="-23272"/>
                                    </p:animMotion>
                                  </p:childTnLst>
                                </p:cTn>
                              </p:par>
                              <p:par>
                                <p:cTn id="74" presetID="42" presetClass="path" presetSubtype="0" accel="50000" decel="50000" fill="hold" grpId="4" nodeType="withEffect">
                                  <p:stCondLst>
                                    <p:cond delay="0"/>
                                  </p:stCondLst>
                                  <p:childTnLst>
                                    <p:animMotion origin="layout" path="M -4.16667E-6 0.46574 L -4.16667E-6 2.71605E-6 " pathEditMode="relative" rAng="0" ptsTypes="AA">
                                      <p:cBhvr>
                                        <p:cTn id="75" dur="500" fill="hold"/>
                                        <p:tgtEl>
                                          <p:spTgt spid="13"/>
                                        </p:tgtEl>
                                        <p:attrNameLst>
                                          <p:attrName>ppt_x</p:attrName>
                                          <p:attrName>ppt_y</p:attrName>
                                        </p:attrNameLst>
                                      </p:cBhvr>
                                      <p:rCtr x="0" y="-23302"/>
                                    </p:animMotion>
                                  </p:childTnLst>
                                </p:cTn>
                              </p:par>
                              <p:par>
                                <p:cTn id="76" presetID="42" presetClass="path" presetSubtype="0" accel="50000" decel="50000" fill="hold" grpId="5" nodeType="withEffect">
                                  <p:stCondLst>
                                    <p:cond delay="0"/>
                                  </p:stCondLst>
                                  <p:childTnLst>
                                    <p:animMotion origin="layout" path="M -4.16667E-6 0.46574 L -4.16667E-6 0.00031 " pathEditMode="relative" rAng="0" ptsTypes="AA">
                                      <p:cBhvr>
                                        <p:cTn id="77" dur="500" fill="hold"/>
                                        <p:tgtEl>
                                          <p:spTgt spid="14"/>
                                        </p:tgtEl>
                                        <p:attrNameLst>
                                          <p:attrName>ppt_x</p:attrName>
                                          <p:attrName>ppt_y</p:attrName>
                                        </p:attrNameLst>
                                      </p:cBhvr>
                                      <p:rCtr x="0" y="-23272"/>
                                    </p:animMotion>
                                  </p:childTnLst>
                                </p:cTn>
                              </p:par>
                              <p:par>
                                <p:cTn id="78" presetID="42" presetClass="path" presetSubtype="0" accel="50000" decel="50000" fill="hold" grpId="6" nodeType="withEffect">
                                  <p:stCondLst>
                                    <p:cond delay="0"/>
                                  </p:stCondLst>
                                  <p:childTnLst>
                                    <p:animMotion origin="layout" path="M -4.16667E-6 0.46574 L -4.16667E-6 0.00031 " pathEditMode="relative" rAng="0" ptsTypes="AA">
                                      <p:cBhvr>
                                        <p:cTn id="79" dur="500" fill="hold"/>
                                        <p:tgtEl>
                                          <p:spTgt spid="15"/>
                                        </p:tgtEl>
                                        <p:attrNameLst>
                                          <p:attrName>ppt_x</p:attrName>
                                          <p:attrName>ppt_y</p:attrName>
                                        </p:attrNameLst>
                                      </p:cBhvr>
                                      <p:rCtr x="0" y="-23272"/>
                                    </p:animMotion>
                                  </p:childTnLst>
                                </p:cTn>
                              </p:par>
                              <p:par>
                                <p:cTn id="80" presetID="10" presetClass="entr" presetSubtype="0" fill="hold" grpId="4"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10" presetClass="entr" presetSubtype="0" fill="hold" grpId="5"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cTn>
                              </p:par>
                              <p:par>
                                <p:cTn id="86" presetID="10" presetClass="entr" presetSubtype="0" fill="hold" grpId="6"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par>
                                <p:cTn id="89" presetID="10" presetClass="entr" presetSubtype="0" fill="hold" grpId="7"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childTnLst>
              </p:cTn>
              <p:nextCondLst>
                <p:cond evt="onClick" delay="0">
                  <p:tgtEl>
                    <p:spTgt spid="20"/>
                  </p:tgtEl>
                </p:cond>
              </p:nextCondLst>
            </p:seq>
          </p:childTnLst>
        </p:cTn>
      </p:par>
    </p:tnLst>
    <p:bldLst>
      <p:bldP spid="15" grpId="0" animBg="1"/>
      <p:bldP spid="15" grpId="1" animBg="1"/>
      <p:bldP spid="15" grpId="2" animBg="1"/>
      <p:bldP spid="15" grpId="3" animBg="1"/>
      <p:bldP spid="15" grpId="4" animBg="1"/>
      <p:bldP spid="15" grpId="5" animBg="1"/>
      <p:bldP spid="15" grpId="6" animBg="1"/>
      <p:bldP spid="15" grpId="7" animBg="1"/>
      <p:bldP spid="14" grpId="0" animBg="1"/>
      <p:bldP spid="14" grpId="1" animBg="1"/>
      <p:bldP spid="14" grpId="2" animBg="1"/>
      <p:bldP spid="14" grpId="3" animBg="1"/>
      <p:bldP spid="14" grpId="4" animBg="1"/>
      <p:bldP spid="14" grpId="5" animBg="1"/>
      <p:bldP spid="14" grpId="6" animBg="1"/>
      <p:bldP spid="13" grpId="0" animBg="1"/>
      <p:bldP spid="13" grpId="1" animBg="1"/>
      <p:bldP spid="13" grpId="2" animBg="1"/>
      <p:bldP spid="13" grpId="3" animBg="1"/>
      <p:bldP spid="13" grpId="4" animBg="1"/>
      <p:bldP spid="13" grpId="5" animBg="1"/>
      <p:bldP spid="7" grpId="0" animBg="1"/>
      <p:bldP spid="7" grpId="1" animBg="1"/>
      <p:bldP spid="7" grpId="2" animBg="1"/>
      <p:bldP spid="7" grpId="3" animBg="1"/>
      <p:bldP spid="7" grpId="4"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a:extLst>
              <a:ext uri="{FF2B5EF4-FFF2-40B4-BE49-F238E27FC236}">
                <a16:creationId xmlns:a16="http://schemas.microsoft.com/office/drawing/2014/main" id="{583E17FF-3FDC-4364-AB19-C96A9987A65A}"/>
              </a:ext>
            </a:extLst>
          </p:cNvPr>
          <p:cNvSpPr txBox="1"/>
          <p:nvPr/>
        </p:nvSpPr>
        <p:spPr>
          <a:xfrm>
            <a:off x="3557" y="3375"/>
            <a:ext cx="9144000" cy="523220"/>
          </a:xfrm>
          <a:prstGeom prst="rect">
            <a:avLst/>
          </a:prstGeom>
          <a:noFill/>
        </p:spPr>
        <p:txBody>
          <a:bodyPr wrap="square" rtlCol="0">
            <a:spAutoFit/>
          </a:bodyPr>
          <a:lstStyle/>
          <a:p>
            <a:pPr algn="ctr"/>
            <a:r>
              <a:rPr lang="en-NZ" sz="2800" b="1" dirty="0"/>
              <a:t>What does Mary’s Assumption mean for us?</a:t>
            </a:r>
          </a:p>
        </p:txBody>
      </p:sp>
      <p:sp>
        <p:nvSpPr>
          <p:cNvPr id="2" name="Textbox: Text Lines" hidden="1"/>
          <p:cNvSpPr txBox="1"/>
          <p:nvPr/>
        </p:nvSpPr>
        <p:spPr>
          <a:xfrm>
            <a:off x="539553" y="1607641"/>
            <a:ext cx="7894764" cy="2939266"/>
          </a:xfrm>
          <a:prstGeom prst="rect">
            <a:avLst/>
          </a:prstGeom>
          <a:noFill/>
        </p:spPr>
        <p:txBody>
          <a:bodyPr wrap="square" rtlCol="0">
            <a:spAutoFit/>
          </a:bodyPr>
          <a:lstStyle/>
          <a:p>
            <a:pPr>
              <a:spcAft>
                <a:spcPts val="1800"/>
              </a:spcAft>
            </a:pPr>
            <a:r>
              <a:rPr lang="en-GB" sz="2000" b="1">
                <a:latin typeface="Segoe UI" pitchFamily="34" charset="0"/>
                <a:ea typeface="Segoe UI" pitchFamily="34" charset="0"/>
                <a:cs typeface="Segoe UI" pitchFamily="34" charset="0"/>
              </a:rPr>
              <a:t>First sentence that wraps at the end of the textbox and thus spreads out over two lines</a:t>
            </a:r>
          </a:p>
          <a:p>
            <a:pPr>
              <a:spcAft>
                <a:spcPts val="1800"/>
              </a:spcAft>
            </a:pPr>
            <a:r>
              <a:rPr lang="en-GB" sz="2000" b="1">
                <a:latin typeface="Segoe UI" pitchFamily="34" charset="0"/>
                <a:ea typeface="Segoe UI" pitchFamily="34" charset="0"/>
                <a:cs typeface="Segoe UI" pitchFamily="34" charset="0"/>
              </a:rPr>
              <a:t>Second sentence that wraps at the end of the textbox and thus spreads out over two lines</a:t>
            </a:r>
          </a:p>
          <a:p>
            <a:pPr>
              <a:spcAft>
                <a:spcPts val="1800"/>
              </a:spcAft>
            </a:pPr>
            <a:r>
              <a:rPr lang="en-GB" sz="2000" b="1">
                <a:latin typeface="Segoe UI" pitchFamily="34" charset="0"/>
                <a:ea typeface="Segoe UI" pitchFamily="34" charset="0"/>
                <a:cs typeface="Segoe UI" pitchFamily="34" charset="0"/>
              </a:rPr>
              <a:t>Third sentence covering one line only</a:t>
            </a:r>
          </a:p>
          <a:p>
            <a:pPr>
              <a:spcAft>
                <a:spcPts val="1800"/>
              </a:spcAft>
            </a:pPr>
            <a:r>
              <a:rPr lang="en-GB" sz="2000" b="1">
                <a:latin typeface="Segoe UI" pitchFamily="34" charset="0"/>
                <a:ea typeface="Segoe UI" pitchFamily="34" charset="0"/>
                <a:cs typeface="Segoe UI" pitchFamily="34" charset="0"/>
              </a:rPr>
              <a:t>Fourth sentence that wraps at the end of the textbox and thus spreads out over two lines</a:t>
            </a:r>
          </a:p>
        </p:txBody>
      </p:sp>
      <p:sp>
        <p:nvSpPr>
          <p:cNvPr id="41" name="Textbox: Text Line 4">
            <a:extLst>
              <a:ext uri="{FF2B5EF4-FFF2-40B4-BE49-F238E27FC236}">
                <a16:creationId xmlns:a16="http://schemas.microsoft.com/office/drawing/2014/main" id="{3A2D6A27-F655-4BA9-828E-4D157FEAA967}"/>
              </a:ext>
            </a:extLst>
          </p:cNvPr>
          <p:cNvSpPr/>
          <p:nvPr/>
        </p:nvSpPr>
        <p:spPr>
          <a:xfrm>
            <a:off x="-6752" y="3511447"/>
            <a:ext cx="9150752" cy="707886"/>
          </a:xfrm>
          <a:prstGeom prst="rect">
            <a:avLst/>
          </a:prstGeom>
        </p:spPr>
        <p:txBody>
          <a:bodyPr wrap="square">
            <a:spAutoFit/>
          </a:bodyPr>
          <a:lstStyle/>
          <a:p>
            <a:pPr marL="285750" lvl="0" indent="-285750">
              <a:buFont typeface="Arial" panose="020B0604020202020204" pitchFamily="34" charset="0"/>
              <a:buChar char="•"/>
            </a:pPr>
            <a:r>
              <a:rPr lang="en-NZ" sz="2000" b="1" i="1" dirty="0">
                <a:effectLst>
                  <a:outerShdw blurRad="38100" dist="38100" dir="2700000" algn="tl">
                    <a:srgbClr val="000000">
                      <a:alpha val="43137"/>
                    </a:srgbClr>
                  </a:outerShdw>
                </a:effectLst>
              </a:rPr>
              <a:t>recognise</a:t>
            </a:r>
            <a:r>
              <a:rPr lang="en-NZ" sz="2000" b="1" dirty="0"/>
              <a:t> that God enabled Mary to share in the resurrection of Jesus her son by taking her body and soul to heaven</a:t>
            </a:r>
            <a:endParaRPr lang="en-NZ" sz="2000" dirty="0"/>
          </a:p>
        </p:txBody>
      </p:sp>
      <p:sp>
        <p:nvSpPr>
          <p:cNvPr id="42" name="Textbox: Text Line 3">
            <a:extLst>
              <a:ext uri="{FF2B5EF4-FFF2-40B4-BE49-F238E27FC236}">
                <a16:creationId xmlns:a16="http://schemas.microsoft.com/office/drawing/2014/main" id="{EBD722AE-A5F2-477D-BF88-7A3E702B5746}"/>
              </a:ext>
            </a:extLst>
          </p:cNvPr>
          <p:cNvSpPr/>
          <p:nvPr/>
        </p:nvSpPr>
        <p:spPr>
          <a:xfrm>
            <a:off x="-13504" y="2640679"/>
            <a:ext cx="9157504" cy="707886"/>
          </a:xfrm>
          <a:prstGeom prst="rect">
            <a:avLst/>
          </a:prstGeom>
        </p:spPr>
        <p:txBody>
          <a:bodyPr wrap="square">
            <a:spAutoFit/>
          </a:bodyPr>
          <a:lstStyle/>
          <a:p>
            <a:pPr marL="285750" lvl="0" indent="-285750">
              <a:buFont typeface="Arial" panose="020B0604020202020204" pitchFamily="34" charset="0"/>
              <a:buChar char="•"/>
            </a:pPr>
            <a:r>
              <a:rPr lang="en-NZ" sz="2000" b="1" i="1" dirty="0">
                <a:effectLst>
                  <a:outerShdw blurRad="38100" dist="38100" dir="2700000" algn="tl">
                    <a:srgbClr val="000000">
                      <a:alpha val="43137"/>
                    </a:srgbClr>
                  </a:outerShdw>
                </a:effectLst>
              </a:rPr>
              <a:t>anticipate</a:t>
            </a:r>
            <a:r>
              <a:rPr lang="en-NZ" sz="2000" b="1" dirty="0"/>
              <a:t> sharing in our own glorious resurrection with Jesus</a:t>
            </a:r>
            <a:endParaRPr lang="en-NZ" sz="2000" dirty="0"/>
          </a:p>
          <a:p>
            <a:pPr marL="285750" lvl="0" indent="-285750">
              <a:buFont typeface="Arial" panose="020B0604020202020204" pitchFamily="34" charset="0"/>
              <a:buChar char="•"/>
            </a:pPr>
            <a:endParaRPr lang="en-NZ" sz="2000" dirty="0"/>
          </a:p>
        </p:txBody>
      </p:sp>
      <p:sp>
        <p:nvSpPr>
          <p:cNvPr id="43" name="Textbox: Text Line 2">
            <a:extLst>
              <a:ext uri="{FF2B5EF4-FFF2-40B4-BE49-F238E27FC236}">
                <a16:creationId xmlns:a16="http://schemas.microsoft.com/office/drawing/2014/main" id="{8F0EDFE7-2119-4020-B0BB-7B590E5E627B}"/>
              </a:ext>
            </a:extLst>
          </p:cNvPr>
          <p:cNvSpPr/>
          <p:nvPr/>
        </p:nvSpPr>
        <p:spPr>
          <a:xfrm>
            <a:off x="0" y="1769910"/>
            <a:ext cx="9144000" cy="400110"/>
          </a:xfrm>
          <a:prstGeom prst="rect">
            <a:avLst/>
          </a:prstGeom>
        </p:spPr>
        <p:txBody>
          <a:bodyPr wrap="square">
            <a:spAutoFit/>
          </a:bodyPr>
          <a:lstStyle/>
          <a:p>
            <a:pPr marL="285750" lvl="0" indent="-285750">
              <a:buFont typeface="Arial" panose="020B0604020202020204" pitchFamily="34" charset="0"/>
              <a:buChar char="•"/>
            </a:pPr>
            <a:r>
              <a:rPr lang="en-NZ" sz="2000" b="1" i="1" dirty="0">
                <a:effectLst>
                  <a:outerShdw blurRad="38100" dist="38100" dir="2700000" algn="tl">
                    <a:srgbClr val="000000">
                      <a:alpha val="43137"/>
                    </a:srgbClr>
                  </a:outerShdw>
                </a:effectLst>
              </a:rPr>
              <a:t>believe</a:t>
            </a:r>
            <a:r>
              <a:rPr lang="en-NZ" sz="2000" b="1" dirty="0"/>
              <a:t> in the promises Jesus made to us about going to prepare a place for us</a:t>
            </a:r>
            <a:endParaRPr lang="en-NZ" sz="2000" dirty="0"/>
          </a:p>
        </p:txBody>
      </p:sp>
      <p:sp>
        <p:nvSpPr>
          <p:cNvPr id="44" name="Textbox: Text Line 1">
            <a:extLst>
              <a:ext uri="{FF2B5EF4-FFF2-40B4-BE49-F238E27FC236}">
                <a16:creationId xmlns:a16="http://schemas.microsoft.com/office/drawing/2014/main" id="{C9B293B6-7409-4B67-9F1C-73F8331B77A7}"/>
              </a:ext>
            </a:extLst>
          </p:cNvPr>
          <p:cNvSpPr/>
          <p:nvPr/>
        </p:nvSpPr>
        <p:spPr>
          <a:xfrm>
            <a:off x="0" y="899141"/>
            <a:ext cx="9292586" cy="400110"/>
          </a:xfrm>
          <a:prstGeom prst="rect">
            <a:avLst/>
          </a:prstGeom>
        </p:spPr>
        <p:txBody>
          <a:bodyPr wrap="square">
            <a:spAutoFit/>
          </a:bodyPr>
          <a:lstStyle/>
          <a:p>
            <a:pPr marL="285750" lvl="0" indent="-285750">
              <a:buFont typeface="Arial" panose="020B0604020202020204" pitchFamily="34" charset="0"/>
              <a:buChar char="•"/>
            </a:pPr>
            <a:r>
              <a:rPr lang="en-NZ" sz="2000" b="1" i="1" dirty="0">
                <a:effectLst>
                  <a:outerShdw blurRad="38100" dist="38100" dir="2700000" algn="tl">
                    <a:srgbClr val="000000">
                      <a:alpha val="43137"/>
                    </a:srgbClr>
                  </a:outerShdw>
                </a:effectLst>
              </a:rPr>
              <a:t>trust</a:t>
            </a:r>
            <a:r>
              <a:rPr lang="en-NZ" sz="2000" b="1" dirty="0"/>
              <a:t> that Mary will intercede for us with God</a:t>
            </a:r>
            <a:endParaRPr lang="en-NZ" sz="2000" dirty="0"/>
          </a:p>
        </p:txBody>
      </p:sp>
      <p:grpSp>
        <p:nvGrpSpPr>
          <p:cNvPr id="3" name="Shape: Slider"/>
          <p:cNvGrpSpPr/>
          <p:nvPr/>
        </p:nvGrpSpPr>
        <p:grpSpPr>
          <a:xfrm>
            <a:off x="2" y="712913"/>
            <a:ext cx="9144000" cy="4430587"/>
            <a:chOff x="2" y="1449418"/>
            <a:chExt cx="9144000" cy="4430587"/>
          </a:xfrm>
          <a:blipFill>
            <a:blip r:embed="rId3"/>
            <a:stretch>
              <a:fillRect/>
            </a:stretch>
          </a:blipFill>
        </p:grpSpPr>
        <p:sp>
          <p:nvSpPr>
            <p:cNvPr id="6" name="Slider: Image"/>
            <p:cNvSpPr/>
            <p:nvPr/>
          </p:nvSpPr>
          <p:spPr>
            <a:xfrm>
              <a:off x="2" y="1449418"/>
              <a:ext cx="9144000" cy="443058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8" name="Slider: Text"/>
            <p:cNvSpPr txBox="1"/>
            <p:nvPr/>
          </p:nvSpPr>
          <p:spPr>
            <a:xfrm>
              <a:off x="178402" y="1635646"/>
              <a:ext cx="184731" cy="400110"/>
            </a:xfrm>
            <a:prstGeom prst="rect">
              <a:avLst/>
            </a:prstGeom>
            <a:grp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15" name="Shape: Sider Down 4"/>
          <p:cNvSpPr/>
          <p:nvPr/>
        </p:nvSpPr>
        <p:spPr>
          <a:xfrm rot="5400000">
            <a:off x="8435608" y="87831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435608" y="87831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435608" y="878320"/>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435608" y="878319"/>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S08B</a:t>
            </a: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299857" y="4912668"/>
            <a:ext cx="254428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down-button to move the blind down.</a:t>
            </a:r>
          </a:p>
        </p:txBody>
      </p:sp>
      <p:sp>
        <p:nvSpPr>
          <p:cNvPr id="46" name="Textbox 1">
            <a:extLst>
              <a:ext uri="{FF2B5EF4-FFF2-40B4-BE49-F238E27FC236}">
                <a16:creationId xmlns:a16="http://schemas.microsoft.com/office/drawing/2014/main" id="{BBCE3A45-BDF3-40EA-955F-F4FE39670E4D}"/>
              </a:ext>
            </a:extLst>
          </p:cNvPr>
          <p:cNvSpPr/>
          <p:nvPr/>
        </p:nvSpPr>
        <p:spPr>
          <a:xfrm>
            <a:off x="363131" y="378422"/>
            <a:ext cx="2852127" cy="358816"/>
          </a:xfrm>
          <a:prstGeom prst="rect">
            <a:avLst/>
          </a:prstGeom>
        </p:spPr>
        <p:txBody>
          <a:bodyPr wrap="none">
            <a:spAutoFit/>
          </a:bodyPr>
          <a:lstStyle/>
          <a:p>
            <a:pPr>
              <a:lnSpc>
                <a:spcPct val="115000"/>
              </a:lnSpc>
              <a:spcAft>
                <a:spcPts val="1000"/>
              </a:spcAft>
            </a:pPr>
            <a:r>
              <a:rPr lang="en-NZ" sz="1600" b="1" dirty="0"/>
              <a:t>Mary’s Assumption</a:t>
            </a:r>
            <a:r>
              <a:rPr lang="en-NZ" sz="1600" b="1" dirty="0">
                <a:ln w="5271" cap="flat" cmpd="sng" algn="ctr">
                  <a:solidFill>
                    <a:srgbClr val="4579B8"/>
                  </a:solidFill>
                  <a:prstDash val="solid"/>
                  <a:round/>
                </a:ln>
                <a:latin typeface="Calibri" panose="020F0502020204030204" pitchFamily="34" charset="0"/>
                <a:ea typeface="Calibri" panose="020F0502020204030204" pitchFamily="34" charset="0"/>
                <a:cs typeface="Times New Roman" panose="02020603050405020304" pitchFamily="18" charset="0"/>
              </a:rPr>
              <a:t> </a:t>
            </a:r>
            <a:r>
              <a:rPr lang="en-NZ" sz="1600" b="1" dirty="0"/>
              <a:t>helps us to:</a:t>
            </a:r>
            <a:endParaRPr lang="en-NZ" sz="1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83380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4.19753E-6 L 0 0.20833 " pathEditMode="relative" rAng="0" ptsTypes="AA">
                                      <p:cBhvr>
                                        <p:cTn id="8" dur="2000" fill="hold"/>
                                        <p:tgtEl>
                                          <p:spTgt spid="3"/>
                                        </p:tgtEl>
                                        <p:attrNameLst>
                                          <p:attrName>ppt_x</p:attrName>
                                          <p:attrName>ppt_y</p:attrName>
                                        </p:attrNameLst>
                                      </p:cBhvr>
                                      <p:rCtr x="0" y="10401"/>
                                    </p:animMotion>
                                  </p:childTnLst>
                                </p:cTn>
                              </p:par>
                              <p:par>
                                <p:cTn id="9" presetID="42" presetClass="path" presetSubtype="0" accel="50000" decel="50000" fill="hold" grpId="1" nodeType="withEffect">
                                  <p:stCondLst>
                                    <p:cond delay="0"/>
                                  </p:stCondLst>
                                  <p:childTnLst>
                                    <p:animMotion origin="layout" path="M 3.88889E-6 2.71605E-6 L 3.88889E-6 0.2287 " pathEditMode="relative" rAng="0" ptsTypes="AA">
                                      <p:cBhvr>
                                        <p:cTn id="10" dur="2000" fill="hold"/>
                                        <p:tgtEl>
                                          <p:spTgt spid="13"/>
                                        </p:tgtEl>
                                        <p:attrNameLst>
                                          <p:attrName>ppt_x</p:attrName>
                                          <p:attrName>ppt_y</p:attrName>
                                        </p:attrNameLst>
                                      </p:cBhvr>
                                      <p:rCtr x="0" y="11420"/>
                                    </p:animMotion>
                                  </p:childTnLst>
                                </p:cTn>
                              </p:par>
                              <p:par>
                                <p:cTn id="11" presetID="42" presetClass="path" presetSubtype="0" accel="50000" decel="50000" fill="hold" grpId="1" nodeType="withEffect">
                                  <p:stCondLst>
                                    <p:cond delay="0"/>
                                  </p:stCondLst>
                                  <p:childTnLst>
                                    <p:animMotion origin="layout" path="M 3.88889E-6 2.71605E-6 L 3.88889E-6 0.2287 " pathEditMode="relative" rAng="0" ptsTypes="AA">
                                      <p:cBhvr>
                                        <p:cTn id="12" dur="2000" fill="hold"/>
                                        <p:tgtEl>
                                          <p:spTgt spid="14"/>
                                        </p:tgtEl>
                                        <p:attrNameLst>
                                          <p:attrName>ppt_x</p:attrName>
                                          <p:attrName>ppt_y</p:attrName>
                                        </p:attrNameLst>
                                      </p:cBhvr>
                                      <p:rCtr x="0" y="11420"/>
                                    </p:animMotion>
                                  </p:childTnLst>
                                </p:cTn>
                              </p:par>
                              <p:par>
                                <p:cTn id="13" presetID="42" presetClass="path" presetSubtype="0" accel="50000" decel="50000" fill="hold" grpId="1" nodeType="withEffect">
                                  <p:stCondLst>
                                    <p:cond delay="0"/>
                                  </p:stCondLst>
                                  <p:childTnLst>
                                    <p:animMotion origin="layout" path="M 3.88889E-6 2.71605E-6 L 3.88889E-6 0.2287 " pathEditMode="relative" rAng="0" ptsTypes="AA">
                                      <p:cBhvr>
                                        <p:cTn id="14" dur="2000" fill="hold"/>
                                        <p:tgtEl>
                                          <p:spTgt spid="15"/>
                                        </p:tgtEl>
                                        <p:attrNameLst>
                                          <p:attrName>ppt_x</p:attrName>
                                          <p:attrName>ppt_y</p:attrName>
                                        </p:attrNameLst>
                                      </p:cBhvr>
                                      <p:rCtr x="0" y="11420"/>
                                    </p:animMotion>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42" presetClass="path" presetSubtype="0" accel="50000" decel="50000" fill="hold" nodeType="withEffect">
                                  <p:stCondLst>
                                    <p:cond delay="0"/>
                                  </p:stCondLst>
                                  <p:childTnLst>
                                    <p:animMotion origin="layout" path="M 0 0.20833 L 0 0.33302 " pathEditMode="relative" rAng="0" ptsTypes="AA">
                                      <p:cBhvr>
                                        <p:cTn id="21" dur="2000" fill="hold"/>
                                        <p:tgtEl>
                                          <p:spTgt spid="3"/>
                                        </p:tgtEl>
                                        <p:attrNameLst>
                                          <p:attrName>ppt_x</p:attrName>
                                          <p:attrName>ppt_y</p:attrName>
                                        </p:attrNameLst>
                                      </p:cBhvr>
                                      <p:rCtr x="0" y="6235"/>
                                    </p:animMotion>
                                  </p:childTnLst>
                                </p:cTn>
                              </p:par>
                              <p:par>
                                <p:cTn id="22" presetID="42" presetClass="path" presetSubtype="0" accel="50000" decel="50000" fill="hold" grpId="2" nodeType="withEffect">
                                  <p:stCondLst>
                                    <p:cond delay="0"/>
                                  </p:stCondLst>
                                  <p:childTnLst>
                                    <p:animMotion origin="layout" path="M 3.88889E-6 0.2287 L 3.88889E-6 0.3537 " pathEditMode="relative" rAng="0" ptsTypes="AA">
                                      <p:cBhvr>
                                        <p:cTn id="23" dur="2000" fill="hold"/>
                                        <p:tgtEl>
                                          <p:spTgt spid="14"/>
                                        </p:tgtEl>
                                        <p:attrNameLst>
                                          <p:attrName>ppt_x</p:attrName>
                                          <p:attrName>ppt_y</p:attrName>
                                        </p:attrNameLst>
                                      </p:cBhvr>
                                      <p:rCtr x="0" y="6235"/>
                                    </p:animMotion>
                                  </p:childTnLst>
                                </p:cTn>
                              </p:par>
                              <p:par>
                                <p:cTn id="24" presetID="42" presetClass="path" presetSubtype="0" accel="50000" decel="50000" fill="hold" grpId="2" nodeType="withEffect">
                                  <p:stCondLst>
                                    <p:cond delay="0"/>
                                  </p:stCondLst>
                                  <p:childTnLst>
                                    <p:animMotion origin="layout" path="M 3.88889E-6 0.2287 L 3.88889E-6 0.3537 " pathEditMode="relative" rAng="0" ptsTypes="AA">
                                      <p:cBhvr>
                                        <p:cTn id="25" dur="2000" fill="hold"/>
                                        <p:tgtEl>
                                          <p:spTgt spid="15"/>
                                        </p:tgtEl>
                                        <p:attrNameLst>
                                          <p:attrName>ppt_x</p:attrName>
                                          <p:attrName>ppt_y</p:attrName>
                                        </p:attrNameLst>
                                      </p:cBhvr>
                                      <p:rCtr x="0" y="6235"/>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0 0.33302 L 0 0.5145 " pathEditMode="relative" rAng="0" ptsTypes="AA">
                                      <p:cBhvr>
                                        <p:cTn id="32" dur="2000" fill="hold"/>
                                        <p:tgtEl>
                                          <p:spTgt spid="3"/>
                                        </p:tgtEl>
                                        <p:attrNameLst>
                                          <p:attrName>ppt_x</p:attrName>
                                          <p:attrName>ppt_y</p:attrName>
                                        </p:attrNameLst>
                                      </p:cBhvr>
                                      <p:rCtr x="0" y="9074"/>
                                    </p:animMotion>
                                  </p:childTnLst>
                                </p:cTn>
                              </p:par>
                              <p:par>
                                <p:cTn id="33" presetID="42" presetClass="path" presetSubtype="0" accel="50000" decel="50000" fill="hold" grpId="3" nodeType="withEffect">
                                  <p:stCondLst>
                                    <p:cond delay="0"/>
                                  </p:stCondLst>
                                  <p:childTnLst>
                                    <p:animMotion origin="layout" path="M 3.88889E-6 0.3537 L 3.88889E-6 0.54568 " pathEditMode="relative" rAng="0" ptsTypes="AA">
                                      <p:cBhvr>
                                        <p:cTn id="34" dur="2000" fill="hold"/>
                                        <p:tgtEl>
                                          <p:spTgt spid="15"/>
                                        </p:tgtEl>
                                        <p:attrNameLst>
                                          <p:attrName>ppt_x</p:attrName>
                                          <p:attrName>ppt_y</p:attrName>
                                        </p:attrNameLst>
                                      </p:cBhvr>
                                      <p:rCtr x="0" y="9599"/>
                                    </p:animMotion>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 0.5145 L 0 0.86481 " pathEditMode="relative" rAng="0" ptsTypes="AA">
                                      <p:cBhvr>
                                        <p:cTn id="39" dur="2000" fill="hold"/>
                                        <p:tgtEl>
                                          <p:spTgt spid="3"/>
                                        </p:tgtEl>
                                        <p:attrNameLst>
                                          <p:attrName>ppt_x</p:attrName>
                                          <p:attrName>ppt_y</p:attrName>
                                        </p:attrNameLst>
                                      </p:cBhvr>
                                      <p:rCtr x="0" y="17500"/>
                                    </p:animMotion>
                                  </p:childTnLst>
                                </p:cTn>
                              </p:par>
                              <p:par>
                                <p:cTn id="40" presetID="1" presetClass="exit"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 0.60092 L 0 4.19753E-6 " pathEditMode="relative" rAng="0" ptsTypes="AA">
                                      <p:cBhvr>
                                        <p:cTn id="46" dur="500" fill="hold"/>
                                        <p:tgtEl>
                                          <p:spTgt spid="3"/>
                                        </p:tgtEl>
                                        <p:attrNameLst>
                                          <p:attrName>ppt_x</p:attrName>
                                          <p:attrName>ppt_y</p:attrName>
                                        </p:attrNameLst>
                                      </p:cBhvr>
                                      <p:rCtr x="0" y="-30062"/>
                                    </p:animMotion>
                                  </p:childTnLst>
                                </p:cTn>
                              </p:par>
                              <p:par>
                                <p:cTn id="47" presetID="42" presetClass="path" presetSubtype="0" accel="50000" decel="50000" fill="hold" grpId="2" nodeType="withEffect">
                                  <p:stCondLst>
                                    <p:cond delay="0"/>
                                  </p:stCondLst>
                                  <p:childTnLst>
                                    <p:animMotion origin="layout" path="M 3.88889E-6 0.46574 L 3.88889E-6 0.00031 " pathEditMode="relative" rAng="0" ptsTypes="AA">
                                      <p:cBhvr>
                                        <p:cTn id="48" dur="500" fill="hold"/>
                                        <p:tgtEl>
                                          <p:spTgt spid="7"/>
                                        </p:tgtEl>
                                        <p:attrNameLst>
                                          <p:attrName>ppt_x</p:attrName>
                                          <p:attrName>ppt_y</p:attrName>
                                        </p:attrNameLst>
                                      </p:cBhvr>
                                      <p:rCtr x="0" y="-23272"/>
                                    </p:animMotion>
                                  </p:childTnLst>
                                </p:cTn>
                              </p:par>
                              <p:par>
                                <p:cTn id="49" presetID="42" presetClass="path" presetSubtype="0" accel="50000" decel="50000" fill="hold" grpId="3" nodeType="withEffect">
                                  <p:stCondLst>
                                    <p:cond delay="0"/>
                                  </p:stCondLst>
                                  <p:childTnLst>
                                    <p:animMotion origin="layout" path="M 3.88889E-6 0.46543 L 3.88889E-6 2.71605E-6 " pathEditMode="relative" rAng="0" ptsTypes="AA">
                                      <p:cBhvr>
                                        <p:cTn id="50" dur="500" fill="hold"/>
                                        <p:tgtEl>
                                          <p:spTgt spid="13"/>
                                        </p:tgtEl>
                                        <p:attrNameLst>
                                          <p:attrName>ppt_x</p:attrName>
                                          <p:attrName>ppt_y</p:attrName>
                                        </p:attrNameLst>
                                      </p:cBhvr>
                                      <p:rCtr x="0" y="-23272"/>
                                    </p:animMotion>
                                  </p:childTnLst>
                                </p:cTn>
                              </p:par>
                              <p:par>
                                <p:cTn id="51" presetID="42" presetClass="path" presetSubtype="0" accel="50000" decel="50000" fill="hold" grpId="4" nodeType="withEffect">
                                  <p:stCondLst>
                                    <p:cond delay="0"/>
                                  </p:stCondLst>
                                  <p:childTnLst>
                                    <p:animMotion origin="layout" path="M 3.88889E-6 0.46543 L 3.88889E-6 2.71605E-6 " pathEditMode="relative" rAng="0" ptsTypes="AA">
                                      <p:cBhvr>
                                        <p:cTn id="52" dur="500" fill="hold"/>
                                        <p:tgtEl>
                                          <p:spTgt spid="14"/>
                                        </p:tgtEl>
                                        <p:attrNameLst>
                                          <p:attrName>ppt_x</p:attrName>
                                          <p:attrName>ppt_y</p:attrName>
                                        </p:attrNameLst>
                                      </p:cBhvr>
                                      <p:rCtr x="0" y="-23272"/>
                                    </p:animMotion>
                                  </p:childTnLst>
                                </p:cTn>
                              </p:par>
                              <p:par>
                                <p:cTn id="53" presetID="42" presetClass="path" presetSubtype="0" accel="50000" decel="50000" fill="hold" grpId="5" nodeType="withEffect">
                                  <p:stCondLst>
                                    <p:cond delay="0"/>
                                  </p:stCondLst>
                                  <p:childTnLst>
                                    <p:animMotion origin="layout" path="M 3.88889E-6 0.46574 L 3.88889E-6 0.00031 " pathEditMode="relative" rAng="0" ptsTypes="AA">
                                      <p:cBhvr>
                                        <p:cTn id="54" dur="500" fill="hold"/>
                                        <p:tgtEl>
                                          <p:spTgt spid="15"/>
                                        </p:tgtEl>
                                        <p:attrNameLst>
                                          <p:attrName>ppt_x</p:attrName>
                                          <p:attrName>ppt_y</p:attrName>
                                        </p:attrNameLst>
                                      </p:cBhvr>
                                      <p:rCtr x="0" y="-23272"/>
                                    </p:animMotion>
                                  </p:childTnLst>
                                </p:cTn>
                              </p:par>
                              <p:par>
                                <p:cTn id="55" presetID="10" presetClass="entr" presetSubtype="0" fill="hold" grpId="1"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2"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3"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4"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19"/>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0 0.60123 L 0 4.19753E-6 " pathEditMode="relative" rAng="0" ptsTypes="AA">
                                      <p:cBhvr>
                                        <p:cTn id="71" dur="500" fill="hold"/>
                                        <p:tgtEl>
                                          <p:spTgt spid="3"/>
                                        </p:tgtEl>
                                        <p:attrNameLst>
                                          <p:attrName>ppt_x</p:attrName>
                                          <p:attrName>ppt_y</p:attrName>
                                        </p:attrNameLst>
                                      </p:cBhvr>
                                      <p:rCtr x="0" y="-30062"/>
                                    </p:animMotion>
                                  </p:childTnLst>
                                </p:cTn>
                              </p:par>
                              <p:par>
                                <p:cTn id="72" presetID="42" presetClass="path" presetSubtype="0" accel="50000" decel="50000" fill="hold" grpId="3" nodeType="withEffect">
                                  <p:stCondLst>
                                    <p:cond delay="0"/>
                                  </p:stCondLst>
                                  <p:childTnLst>
                                    <p:animMotion origin="layout" path="M 3.88889E-6 0.46574 L 3.88889E-6 0.00031 " pathEditMode="relative" rAng="0" ptsTypes="AA">
                                      <p:cBhvr>
                                        <p:cTn id="73" dur="500" fill="hold"/>
                                        <p:tgtEl>
                                          <p:spTgt spid="7"/>
                                        </p:tgtEl>
                                        <p:attrNameLst>
                                          <p:attrName>ppt_x</p:attrName>
                                          <p:attrName>ppt_y</p:attrName>
                                        </p:attrNameLst>
                                      </p:cBhvr>
                                      <p:rCtr x="0" y="-23272"/>
                                    </p:animMotion>
                                  </p:childTnLst>
                                </p:cTn>
                              </p:par>
                              <p:par>
                                <p:cTn id="74" presetID="42" presetClass="path" presetSubtype="0" accel="50000" decel="50000" fill="hold" grpId="4" nodeType="withEffect">
                                  <p:stCondLst>
                                    <p:cond delay="0"/>
                                  </p:stCondLst>
                                  <p:childTnLst>
                                    <p:animMotion origin="layout" path="M 3.88889E-6 0.46574 L 3.88889E-6 2.71605E-6 " pathEditMode="relative" rAng="0" ptsTypes="AA">
                                      <p:cBhvr>
                                        <p:cTn id="75" dur="500" fill="hold"/>
                                        <p:tgtEl>
                                          <p:spTgt spid="13"/>
                                        </p:tgtEl>
                                        <p:attrNameLst>
                                          <p:attrName>ppt_x</p:attrName>
                                          <p:attrName>ppt_y</p:attrName>
                                        </p:attrNameLst>
                                      </p:cBhvr>
                                      <p:rCtr x="0" y="-23302"/>
                                    </p:animMotion>
                                  </p:childTnLst>
                                </p:cTn>
                              </p:par>
                              <p:par>
                                <p:cTn id="76" presetID="42" presetClass="path" presetSubtype="0" accel="50000" decel="50000" fill="hold" grpId="5" nodeType="withEffect">
                                  <p:stCondLst>
                                    <p:cond delay="0"/>
                                  </p:stCondLst>
                                  <p:childTnLst>
                                    <p:animMotion origin="layout" path="M 3.88889E-6 0.46574 L 3.88889E-6 0.00031 " pathEditMode="relative" rAng="0" ptsTypes="AA">
                                      <p:cBhvr>
                                        <p:cTn id="77" dur="500" fill="hold"/>
                                        <p:tgtEl>
                                          <p:spTgt spid="14"/>
                                        </p:tgtEl>
                                        <p:attrNameLst>
                                          <p:attrName>ppt_x</p:attrName>
                                          <p:attrName>ppt_y</p:attrName>
                                        </p:attrNameLst>
                                      </p:cBhvr>
                                      <p:rCtr x="0" y="-23272"/>
                                    </p:animMotion>
                                  </p:childTnLst>
                                </p:cTn>
                              </p:par>
                              <p:par>
                                <p:cTn id="78" presetID="42" presetClass="path" presetSubtype="0" accel="50000" decel="50000" fill="hold" grpId="6" nodeType="withEffect">
                                  <p:stCondLst>
                                    <p:cond delay="0"/>
                                  </p:stCondLst>
                                  <p:childTnLst>
                                    <p:animMotion origin="layout" path="M 3.88889E-6 0.46574 L 3.88889E-6 0.00031 " pathEditMode="relative" rAng="0" ptsTypes="AA">
                                      <p:cBhvr>
                                        <p:cTn id="79" dur="500" fill="hold"/>
                                        <p:tgtEl>
                                          <p:spTgt spid="15"/>
                                        </p:tgtEl>
                                        <p:attrNameLst>
                                          <p:attrName>ppt_x</p:attrName>
                                          <p:attrName>ppt_y</p:attrName>
                                        </p:attrNameLst>
                                      </p:cBhvr>
                                      <p:rCtr x="0" y="-23272"/>
                                    </p:animMotion>
                                  </p:childTnLst>
                                </p:cTn>
                              </p:par>
                              <p:par>
                                <p:cTn id="80" presetID="10" presetClass="entr" presetSubtype="0" fill="hold" grpId="4"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10" presetClass="entr" presetSubtype="0" fill="hold" grpId="5"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cTn>
                              </p:par>
                              <p:par>
                                <p:cTn id="86" presetID="10" presetClass="entr" presetSubtype="0" fill="hold" grpId="6"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par>
                                <p:cTn id="89" presetID="10" presetClass="entr" presetSubtype="0" fill="hold" grpId="7"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childTnLst>
              </p:cTn>
              <p:nextCondLst>
                <p:cond evt="onClick" delay="0">
                  <p:tgtEl>
                    <p:spTgt spid="20"/>
                  </p:tgtEl>
                </p:cond>
              </p:nextCondLst>
            </p:seq>
          </p:childTnLst>
        </p:cTn>
      </p:par>
    </p:tnLst>
    <p:bldLst>
      <p:bldP spid="15" grpId="0" animBg="1"/>
      <p:bldP spid="15" grpId="1" animBg="1"/>
      <p:bldP spid="15" grpId="2" animBg="1"/>
      <p:bldP spid="15" grpId="3" animBg="1"/>
      <p:bldP spid="15" grpId="4" animBg="1"/>
      <p:bldP spid="15" grpId="5" animBg="1"/>
      <p:bldP spid="15" grpId="6" animBg="1"/>
      <p:bldP spid="15" grpId="7" animBg="1"/>
      <p:bldP spid="14" grpId="0" animBg="1"/>
      <p:bldP spid="14" grpId="1" animBg="1"/>
      <p:bldP spid="14" grpId="2" animBg="1"/>
      <p:bldP spid="14" grpId="3" animBg="1"/>
      <p:bldP spid="14" grpId="4" animBg="1"/>
      <p:bldP spid="14" grpId="5" animBg="1"/>
      <p:bldP spid="14" grpId="6" animBg="1"/>
      <p:bldP spid="13" grpId="0" animBg="1"/>
      <p:bldP spid="13" grpId="1" animBg="1"/>
      <p:bldP spid="13" grpId="2" animBg="1"/>
      <p:bldP spid="13" grpId="3" animBg="1"/>
      <p:bldP spid="13" grpId="4" animBg="1"/>
      <p:bldP spid="13" grpId="5" animBg="1"/>
      <p:bldP spid="7" grpId="0" animBg="1"/>
      <p:bldP spid="7" grpId="1" animBg="1"/>
      <p:bldP spid="7" grpId="2" animBg="1"/>
      <p:bldP spid="7" grpId="3" animBg="1"/>
      <p:bldP spid="7" grpId="4"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206075"/>
            <a:ext cx="8234840" cy="744441"/>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2" y="2249824"/>
            <a:ext cx="8247126" cy="81871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59" y="1303480"/>
            <a:ext cx="8234839" cy="788662"/>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206075"/>
            <a:ext cx="7947282"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Write a paragraph about the Scripture Readings</a:t>
            </a:r>
            <a:br>
              <a:rPr lang="en-NZ" sz="2400" b="1" dirty="0">
                <a:latin typeface="Segoe UI" pitchFamily="34" charset="0"/>
                <a:ea typeface="Segoe UI" pitchFamily="34" charset="0"/>
                <a:cs typeface="Segoe UI" pitchFamily="34" charset="0"/>
              </a:rPr>
            </a:br>
            <a:r>
              <a:rPr lang="en-NZ" sz="2400" b="1" dirty="0">
                <a:latin typeface="Segoe UI" pitchFamily="34" charset="0"/>
                <a:ea typeface="Segoe UI" pitchFamily="34" charset="0"/>
                <a:cs typeface="Segoe UI" pitchFamily="34" charset="0"/>
              </a:rPr>
              <a:t>for the feast of the Assumption.</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229076"/>
            <a:ext cx="8234839"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Give 3 reasons why Mary’s Assumption is such</a:t>
            </a:r>
            <a:br>
              <a:rPr lang="en-NZ" sz="2400" b="1" dirty="0">
                <a:latin typeface="Segoe UI" pitchFamily="34" charset="0"/>
                <a:ea typeface="Segoe UI" pitchFamily="34" charset="0"/>
                <a:cs typeface="Segoe UI" pitchFamily="34" charset="0"/>
              </a:rPr>
            </a:br>
            <a:r>
              <a:rPr lang="en-NZ" sz="2400" b="1" dirty="0">
                <a:latin typeface="Segoe UI" pitchFamily="34" charset="0"/>
                <a:ea typeface="Segoe UI" pitchFamily="34" charset="0"/>
                <a:cs typeface="Segoe UI" pitchFamily="34" charset="0"/>
              </a:rPr>
              <a:t>an important feast.</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261145"/>
            <a:ext cx="8558838"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Explain what a Holy Day of Obligation is, how the community celebrates it and give 3 examples. </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20607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3)</a:t>
            </a:r>
          </a:p>
        </p:txBody>
      </p:sp>
      <p:sp>
        <p:nvSpPr>
          <p:cNvPr id="28" name="Shape: Number 2"/>
          <p:cNvSpPr txBox="1"/>
          <p:nvPr/>
        </p:nvSpPr>
        <p:spPr>
          <a:xfrm>
            <a:off x="65300" y="2249824"/>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2)</a:t>
            </a:r>
          </a:p>
        </p:txBody>
      </p:sp>
      <p:sp>
        <p:nvSpPr>
          <p:cNvPr id="29" name="Shape: Number 1"/>
          <p:cNvSpPr txBox="1"/>
          <p:nvPr/>
        </p:nvSpPr>
        <p:spPr>
          <a:xfrm>
            <a:off x="65300" y="126114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pic>
        <p:nvPicPr>
          <p:cNvPr id="26" name="Image" descr="Related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8406" y="88806"/>
            <a:ext cx="761218" cy="1141826"/>
          </a:xfrm>
          <a:prstGeom prst="rect">
            <a:avLst/>
          </a:prstGeom>
          <a:noFill/>
          <a:ln>
            <a:noFill/>
          </a:ln>
        </p:spPr>
      </p:pic>
    </p:spTree>
    <p:extLst>
      <p:ext uri="{BB962C8B-B14F-4D97-AF65-F5344CB8AC3E}">
        <p14:creationId xmlns:p14="http://schemas.microsoft.com/office/powerpoint/2010/main" val="246636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206075"/>
            <a:ext cx="8234840" cy="744441"/>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2" y="2249824"/>
            <a:ext cx="8247126" cy="81871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59" y="1303480"/>
            <a:ext cx="8234839" cy="788662"/>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206075"/>
            <a:ext cx="7947282"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Questions I would like to ask about the topics in this resource are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229076"/>
            <a:ext cx="8234839"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Which activity do you think helped you to learn best in this resource?</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261145"/>
            <a:ext cx="8558838"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Look at your mind map related to Slide 3 and add new things you have learned about it in this lesson.</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20607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6)</a:t>
            </a:r>
          </a:p>
        </p:txBody>
      </p:sp>
      <p:sp>
        <p:nvSpPr>
          <p:cNvPr id="28" name="Shape: Number 2"/>
          <p:cNvSpPr txBox="1"/>
          <p:nvPr/>
        </p:nvSpPr>
        <p:spPr>
          <a:xfrm>
            <a:off x="65300" y="2249824"/>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5)</a:t>
            </a:r>
          </a:p>
        </p:txBody>
      </p:sp>
      <p:sp>
        <p:nvSpPr>
          <p:cNvPr id="29" name="Shape: Number 1"/>
          <p:cNvSpPr txBox="1"/>
          <p:nvPr/>
        </p:nvSpPr>
        <p:spPr>
          <a:xfrm>
            <a:off x="65300" y="126114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4)</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S-09B</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219708" y="4912668"/>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1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Image" descr="Related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8406" y="88806"/>
            <a:ext cx="761218" cy="1141826"/>
          </a:xfrm>
          <a:prstGeom prst="rect">
            <a:avLst/>
          </a:prstGeom>
          <a:noFill/>
          <a:ln>
            <a:noFill/>
          </a:ln>
        </p:spPr>
      </p:pic>
    </p:spTree>
    <p:extLst>
      <p:ext uri="{BB962C8B-B14F-4D97-AF65-F5344CB8AC3E}">
        <p14:creationId xmlns:p14="http://schemas.microsoft.com/office/powerpoint/2010/main" val="2757988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flective Music - Assumption (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9206" y="60562"/>
            <a:ext cx="609600" cy="609600"/>
          </a:xfrm>
          <a:prstGeom prst="rect">
            <a:avLst/>
          </a:prstGeom>
        </p:spPr>
      </p:pic>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10" name="Title"/>
          <p:cNvSpPr txBox="1"/>
          <p:nvPr/>
        </p:nvSpPr>
        <p:spPr>
          <a:xfrm>
            <a:off x="0" y="-17728"/>
            <a:ext cx="9144000" cy="623248"/>
          </a:xfrm>
          <a:prstGeom prst="rect">
            <a:avLst/>
          </a:prstGeom>
          <a:noFill/>
          <a:effectLst>
            <a:softEdge rad="317500"/>
          </a:effectLst>
        </p:spPr>
        <p:txBody>
          <a:bodyPr wrap="square" lIns="68577" tIns="34289" rIns="68577" bIns="34289" rtlCol="0">
            <a:spAutoFit/>
          </a:bodyPr>
          <a:lstStyle/>
          <a:p>
            <a:pPr algn="ctr"/>
            <a:r>
              <a:rPr lang="en-GB" sz="3600" b="1" dirty="0">
                <a:solidFill>
                  <a:schemeClr val="tx2">
                    <a:lumMod val="60000"/>
                    <a:lumOff val="40000"/>
                  </a:schemeClr>
                </a:solidFill>
                <a:effectLst>
                  <a:glow>
                    <a:schemeClr val="accent1"/>
                  </a:glow>
                  <a:outerShdw blurRad="127000" dist="50800" dir="5400000" sx="103000" sy="103000" algn="ctr" rotWithShape="0">
                    <a:srgbClr val="000000">
                      <a:alpha val="19000"/>
                    </a:srgbClr>
                  </a:outerShdw>
                  <a:reflection stA="3000" endPos="65000" dist="50800" dir="5400000" sy="-100000" algn="bl" rotWithShape="0"/>
                </a:effectLst>
              </a:rPr>
              <a:t>Time for Reflection</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Image" descr="C:\Users\a.kennedy\Pictures\St Bernadettes\Year 5\20150430_141156.jpg"/>
          <p:cNvPicPr/>
          <p:nvPr/>
        </p:nvPicPr>
        <p:blipFill rotWithShape="1">
          <a:blip r:embed="rId6" cstate="print">
            <a:extLst>
              <a:ext uri="{28A0092B-C50C-407E-A947-70E740481C1C}">
                <a14:useLocalDpi xmlns:a14="http://schemas.microsoft.com/office/drawing/2010/main" val="0"/>
              </a:ext>
            </a:extLst>
          </a:blip>
          <a:srcRect l="8540" b="9091"/>
          <a:stretch/>
        </p:blipFill>
        <p:spPr bwMode="auto">
          <a:xfrm>
            <a:off x="2983832" y="602433"/>
            <a:ext cx="3182108" cy="4217252"/>
          </a:xfrm>
          <a:prstGeom prst="rect">
            <a:avLst/>
          </a:prstGeom>
          <a:noFill/>
          <a:ln>
            <a:noFill/>
          </a:ln>
          <a:effectLst>
            <a:softEdge rad="215900"/>
          </a:effectLst>
          <a:extLst>
            <a:ext uri="{53640926-AAD7-44D8-BBD7-CCE9431645EC}">
              <a14:shadowObscured xmlns:a14="http://schemas.microsoft.com/office/drawing/2010/main"/>
            </a:ext>
          </a:extLst>
        </p:spPr>
      </p:pic>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reflective music</a:t>
            </a:r>
          </a:p>
        </p:txBody>
      </p:sp>
      <p:sp>
        <p:nvSpPr>
          <p:cNvPr id="15" name="TextBox: Tool instructions start"/>
          <p:cNvSpPr txBox="1"/>
          <p:nvPr/>
        </p:nvSpPr>
        <p:spPr>
          <a:xfrm>
            <a:off x="3398508" y="4909873"/>
            <a:ext cx="2492991"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reflective music</a:t>
            </a:r>
          </a:p>
        </p:txBody>
      </p:sp>
      <p:pic>
        <p:nvPicPr>
          <p:cNvPr id="17"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07600" fill="hold"/>
                                        <p:tgtEl>
                                          <p:spTgt spid="8"/>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8"/>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bldLst>
      <p:bldP spid="14" grpId="0"/>
      <p:bldP spid="14" grpId="1"/>
      <p:bldP spid="15" grpId="0"/>
      <p:bldP spid="15" grpId="1"/>
      <p:bldP spid="15" grpId="2"/>
    </p:bld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9" name="Image" descr="Related image"/>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363" y="628604"/>
            <a:ext cx="2321530" cy="3329786"/>
          </a:xfrm>
          <a:prstGeom prst="rect">
            <a:avLst/>
          </a:prstGeom>
          <a:noFill/>
          <a:ln>
            <a:noFill/>
          </a:ln>
        </p:spPr>
      </p:pic>
      <p:sp>
        <p:nvSpPr>
          <p:cNvPr id="8" name="Title"/>
          <p:cNvSpPr txBox="1"/>
          <p:nvPr/>
        </p:nvSpPr>
        <p:spPr>
          <a:xfrm>
            <a:off x="0" y="-17728"/>
            <a:ext cx="9144000" cy="523220"/>
          </a:xfrm>
          <a:prstGeom prst="rect">
            <a:avLst/>
          </a:prstGeom>
          <a:noFill/>
        </p:spPr>
        <p:txBody>
          <a:bodyPr wrap="square" rtlCol="0">
            <a:spAutoFit/>
          </a:bodyPr>
          <a:lstStyle/>
          <a:p>
            <a:pPr algn="ctr"/>
            <a:r>
              <a:rPr lang="en-NZ" sz="2800" b="1" dirty="0"/>
              <a:t>What do you know about the Feast of Mary’s Assumption?</a:t>
            </a:r>
            <a:endParaRPr lang="en-GB" sz="2800" b="1" dirty="0"/>
          </a:p>
        </p:txBody>
      </p:sp>
      <p:sp>
        <p:nvSpPr>
          <p:cNvPr id="44" name="Rectangle: Bottom-Right"/>
          <p:cNvSpPr/>
          <p:nvPr/>
        </p:nvSpPr>
        <p:spPr>
          <a:xfrm>
            <a:off x="6999643" y="3507854"/>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Bottom-Middle"/>
          <p:cNvSpPr/>
          <p:nvPr/>
        </p:nvSpPr>
        <p:spPr>
          <a:xfrm>
            <a:off x="4695686" y="3507854"/>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Bottom-Left"/>
          <p:cNvSpPr/>
          <p:nvPr/>
        </p:nvSpPr>
        <p:spPr>
          <a:xfrm>
            <a:off x="2391919" y="3507854"/>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Middle-Right"/>
          <p:cNvSpPr/>
          <p:nvPr/>
        </p:nvSpPr>
        <p:spPr>
          <a:xfrm>
            <a:off x="6995528" y="2068229"/>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Middel-Middle"/>
          <p:cNvSpPr/>
          <p:nvPr/>
        </p:nvSpPr>
        <p:spPr>
          <a:xfrm>
            <a:off x="4695686" y="2068229"/>
            <a:ext cx="2000357" cy="972108"/>
          </a:xfrm>
          <a:prstGeom prst="round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b="1" dirty="0">
                <a:solidFill>
                  <a:schemeClr val="tx1"/>
                </a:solidFill>
              </a:rPr>
              <a:t>What do I know about the</a:t>
            </a:r>
            <a:br>
              <a:rPr lang="en-NZ" sz="1600" b="1" dirty="0">
                <a:solidFill>
                  <a:schemeClr val="tx1"/>
                </a:solidFill>
              </a:rPr>
            </a:br>
            <a:r>
              <a:rPr lang="en-NZ" sz="1600" b="1" dirty="0">
                <a:solidFill>
                  <a:schemeClr val="tx1"/>
                </a:solidFill>
              </a:rPr>
              <a:t>Feast of Mary’s Assumption?</a:t>
            </a:r>
            <a:endParaRPr lang="en-GB" sz="1600" b="1" dirty="0">
              <a:solidFill>
                <a:schemeClr val="tx1"/>
              </a:solidFill>
            </a:endParaRPr>
          </a:p>
        </p:txBody>
      </p:sp>
      <p:sp>
        <p:nvSpPr>
          <p:cNvPr id="40" name="Rectangle: Middel-Left"/>
          <p:cNvSpPr/>
          <p:nvPr/>
        </p:nvSpPr>
        <p:spPr>
          <a:xfrm>
            <a:off x="2395844" y="2068229"/>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Top-Right"/>
          <p:cNvSpPr/>
          <p:nvPr/>
        </p:nvSpPr>
        <p:spPr>
          <a:xfrm>
            <a:off x="6938099" y="628603"/>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Top-Middle"/>
          <p:cNvSpPr/>
          <p:nvPr/>
        </p:nvSpPr>
        <p:spPr>
          <a:xfrm>
            <a:off x="4695686" y="628603"/>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Top-Left"/>
          <p:cNvSpPr/>
          <p:nvPr/>
        </p:nvSpPr>
        <p:spPr>
          <a:xfrm>
            <a:off x="2453273" y="628603"/>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Connector: North-West"/>
          <p:cNvCxnSpPr>
            <a:cxnSpLocks/>
          </p:cNvCxnSpPr>
          <p:nvPr/>
        </p:nvCxnSpPr>
        <p:spPr>
          <a:xfrm flipH="1" flipV="1">
            <a:off x="4174059" y="1596297"/>
            <a:ext cx="585694" cy="526743"/>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or: West"/>
          <p:cNvCxnSpPr>
            <a:cxnSpLocks/>
            <a:stCxn id="3" idx="1"/>
            <a:endCxn id="40" idx="3"/>
          </p:cNvCxnSpPr>
          <p:nvPr/>
        </p:nvCxnSpPr>
        <p:spPr>
          <a:xfrm flipH="1">
            <a:off x="4396201" y="2554283"/>
            <a:ext cx="299485" cy="0"/>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ctor: South-West"/>
          <p:cNvCxnSpPr>
            <a:cxnSpLocks/>
          </p:cNvCxnSpPr>
          <p:nvPr/>
        </p:nvCxnSpPr>
        <p:spPr>
          <a:xfrm flipH="1">
            <a:off x="4174059" y="2987644"/>
            <a:ext cx="585696" cy="507108"/>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or: South"/>
          <p:cNvCxnSpPr>
            <a:endCxn id="41" idx="0"/>
          </p:cNvCxnSpPr>
          <p:nvPr/>
        </p:nvCxnSpPr>
        <p:spPr>
          <a:xfrm>
            <a:off x="5695857" y="3053439"/>
            <a:ext cx="8" cy="454415"/>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Connector: South-East"/>
          <p:cNvCxnSpPr>
            <a:cxnSpLocks/>
          </p:cNvCxnSpPr>
          <p:nvPr/>
        </p:nvCxnSpPr>
        <p:spPr>
          <a:xfrm>
            <a:off x="6666112" y="2987644"/>
            <a:ext cx="683922" cy="520210"/>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or: East"/>
          <p:cNvCxnSpPr>
            <a:stCxn id="3" idx="3"/>
            <a:endCxn id="39" idx="1"/>
          </p:cNvCxnSpPr>
          <p:nvPr/>
        </p:nvCxnSpPr>
        <p:spPr>
          <a:xfrm>
            <a:off x="6696043" y="2554283"/>
            <a:ext cx="299485" cy="0"/>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ctor: North East"/>
          <p:cNvCxnSpPr>
            <a:cxnSpLocks/>
          </p:cNvCxnSpPr>
          <p:nvPr/>
        </p:nvCxnSpPr>
        <p:spPr>
          <a:xfrm flipV="1">
            <a:off x="6666112" y="1612419"/>
            <a:ext cx="527168" cy="510621"/>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or: North"/>
          <p:cNvCxnSpPr>
            <a:endCxn id="38" idx="2"/>
          </p:cNvCxnSpPr>
          <p:nvPr/>
        </p:nvCxnSpPr>
        <p:spPr>
          <a:xfrm flipV="1">
            <a:off x="5695865" y="1600711"/>
            <a:ext cx="0" cy="455810"/>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S-03</a:t>
            </a:r>
          </a:p>
        </p:txBody>
      </p:sp>
      <p:sp>
        <p:nvSpPr>
          <p:cNvPr id="30" name="Action Button: Up">
            <a:hlinkClick r:id="rId5" action="ppaction://hlinksldjump" highlightClick="1"/>
            <a:extLst>
              <a:ext uri="{FF2B5EF4-FFF2-40B4-BE49-F238E27FC236}">
                <a16:creationId xmlns:a16="http://schemas.microsoft.com/office/drawing/2014/main" id="{0C44F074-55AE-4A38-943D-F7ECFA17B884}"/>
              </a:ext>
            </a:extLst>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Tool instructions">
            <a:extLst>
              <a:ext uri="{FF2B5EF4-FFF2-40B4-BE49-F238E27FC236}">
                <a16:creationId xmlns:a16="http://schemas.microsoft.com/office/drawing/2014/main" id="{A5E2F2ED-5D45-4BF7-A78F-47B581AA29EF}"/>
              </a:ext>
            </a:extLst>
          </p:cNvPr>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32" name="TextBox: Worksheet Indication">
            <a:extLst>
              <a:ext uri="{FF2B5EF4-FFF2-40B4-BE49-F238E27FC236}">
                <a16:creationId xmlns:a16="http://schemas.microsoft.com/office/drawing/2014/main" id="{99415078-C775-40E8-8F8A-3EBB4876AC00}"/>
              </a:ext>
            </a:extLst>
          </p:cNvPr>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33" name="TextBox: Date">
            <a:extLst>
              <a:ext uri="{FF2B5EF4-FFF2-40B4-BE49-F238E27FC236}">
                <a16:creationId xmlns:a16="http://schemas.microsoft.com/office/drawing/2014/main" id="{A5EC75F4-1BA2-4436-A681-2B9EFA5AA9EC}"/>
              </a:ext>
            </a:extLst>
          </p:cNvPr>
          <p:cNvSpPr txBox="1"/>
          <p:nvPr/>
        </p:nvSpPr>
        <p:spPr>
          <a:xfrm>
            <a:off x="5990277" y="4565045"/>
            <a:ext cx="1908599"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34" name="TextBox: Name">
            <a:extLst>
              <a:ext uri="{FF2B5EF4-FFF2-40B4-BE49-F238E27FC236}">
                <a16:creationId xmlns:a16="http://schemas.microsoft.com/office/drawing/2014/main" id="{2128B291-7D12-4B9C-AC91-45E57AC47369}"/>
              </a:ext>
            </a:extLst>
          </p:cNvPr>
          <p:cNvSpPr txBox="1"/>
          <p:nvPr/>
        </p:nvSpPr>
        <p:spPr>
          <a:xfrm>
            <a:off x="1603706" y="4565045"/>
            <a:ext cx="3583032"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055134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4" name="Image" descr="Image result for Revelation 12: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contrast="-9000"/>
                    </a14:imgEffect>
                  </a14:imgLayer>
                </a14:imgProps>
              </a:ext>
              <a:ext uri="{28A0092B-C50C-407E-A947-70E740481C1C}">
                <a14:useLocalDpi xmlns:a14="http://schemas.microsoft.com/office/drawing/2010/main" val="0"/>
              </a:ext>
            </a:extLst>
          </a:blip>
          <a:srcRect l="45038"/>
          <a:stretch/>
        </p:blipFill>
        <p:spPr bwMode="auto">
          <a:xfrm>
            <a:off x="5453768" y="1178703"/>
            <a:ext cx="2210940" cy="3017011"/>
          </a:xfrm>
          <a:prstGeom prst="rect">
            <a:avLst/>
          </a:prstGeom>
          <a:noFill/>
          <a:ln>
            <a:noFill/>
          </a:ln>
          <a:extLst>
            <a:ext uri="{53640926-AAD7-44D8-BBD7-CCE9431645EC}">
              <a14:shadowObscured xmlns:a14="http://schemas.microsoft.com/office/drawing/2010/main"/>
            </a:ext>
          </a:extLst>
        </p:spPr>
      </p:pic>
      <p:sp>
        <p:nvSpPr>
          <p:cNvPr id="3" name="Image text"/>
          <p:cNvSpPr/>
          <p:nvPr/>
        </p:nvSpPr>
        <p:spPr>
          <a:xfrm>
            <a:off x="5532549" y="2629260"/>
            <a:ext cx="2053377" cy="1566454"/>
          </a:xfrm>
          <a:prstGeom prst="rect">
            <a:avLst/>
          </a:prstGeom>
        </p:spPr>
        <p:txBody>
          <a:bodyPr wrap="square">
            <a:spAutoFit/>
          </a:bodyPr>
          <a:lstStyle/>
          <a:p>
            <a:pPr algn="ctr">
              <a:lnSpc>
                <a:spcPct val="115000"/>
              </a:lnSpc>
              <a:spcAft>
                <a:spcPts val="1000"/>
              </a:spcAft>
            </a:pPr>
            <a:r>
              <a:rPr lang="en-NZ" sz="1200" b="1" i="1" dirty="0">
                <a:latin typeface="Calibri" panose="020F0502020204030204" pitchFamily="34" charset="0"/>
                <a:ea typeface="Calibri" panose="020F0502020204030204" pitchFamily="34" charset="0"/>
                <a:cs typeface="Times New Roman" panose="02020603050405020304" pitchFamily="18" charset="0"/>
              </a:rPr>
              <a:t>A great and wondrous sign appeared in heaven: a woman clothed with the sun, with the moon under her feet and a crown of twelve stars on her head.</a:t>
            </a:r>
            <a:br>
              <a:rPr lang="en-NZ" sz="1200" b="1" i="1" dirty="0">
                <a:latin typeface="Calibri" panose="020F0502020204030204" pitchFamily="34" charset="0"/>
                <a:ea typeface="Calibri" panose="020F0502020204030204" pitchFamily="34" charset="0"/>
                <a:cs typeface="Times New Roman" panose="02020603050405020304" pitchFamily="18" charset="0"/>
              </a:rPr>
            </a:br>
            <a:r>
              <a:rPr lang="en-NZ" sz="1200" b="1" i="1" dirty="0">
                <a:latin typeface="Calibri" panose="020F0502020204030204" pitchFamily="34" charset="0"/>
                <a:ea typeface="Calibri" panose="020F0502020204030204" pitchFamily="34" charset="0"/>
                <a:cs typeface="Times New Roman" panose="02020603050405020304" pitchFamily="18" charset="0"/>
              </a:rPr>
              <a:t>-</a:t>
            </a:r>
            <a:r>
              <a:rPr lang="en-NZ" sz="1200" b="1" dirty="0">
                <a:latin typeface="Calibri" panose="020F0502020204030204" pitchFamily="34" charset="0"/>
                <a:ea typeface="Calibri" panose="020F0502020204030204" pitchFamily="34" charset="0"/>
                <a:cs typeface="Times New Roman" panose="02020603050405020304" pitchFamily="18" charset="0"/>
              </a:rPr>
              <a:t>Book of Revelation 12:1-3</a:t>
            </a:r>
            <a:endParaRPr lang="en-NZ" sz="105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S-06B</a:t>
            </a:r>
          </a:p>
        </p:txBody>
      </p:sp>
      <p:sp>
        <p:nvSpPr>
          <p:cNvPr id="20" name="Title"/>
          <p:cNvSpPr txBox="1"/>
          <p:nvPr/>
        </p:nvSpPr>
        <p:spPr>
          <a:xfrm>
            <a:off x="0" y="-17729"/>
            <a:ext cx="9144000" cy="1200329"/>
          </a:xfrm>
          <a:prstGeom prst="rect">
            <a:avLst/>
          </a:prstGeom>
          <a:noFill/>
        </p:spPr>
        <p:txBody>
          <a:bodyPr wrap="square" rtlCol="0">
            <a:spAutoFit/>
          </a:bodyPr>
          <a:lstStyle/>
          <a:p>
            <a:pPr algn="ctr"/>
            <a:r>
              <a:rPr lang="en-NZ" sz="3600" b="1" dirty="0"/>
              <a:t>The 1st Scripture Reading</a:t>
            </a:r>
            <a:br>
              <a:rPr lang="en-NZ" sz="3600" b="1" dirty="0"/>
            </a:br>
            <a:r>
              <a:rPr lang="en-NZ" sz="3600" b="1" dirty="0"/>
              <a:t>from the book of Revelation 12:1</a:t>
            </a:r>
          </a:p>
        </p:txBody>
      </p:sp>
      <p:sp>
        <p:nvSpPr>
          <p:cNvPr id="2" name="Rectangle 1">
            <a:extLst>
              <a:ext uri="{FF2B5EF4-FFF2-40B4-BE49-F238E27FC236}">
                <a16:creationId xmlns:a16="http://schemas.microsoft.com/office/drawing/2014/main" id="{20684B5E-6218-4322-AAE0-493D43A03C5B}"/>
              </a:ext>
            </a:extLst>
          </p:cNvPr>
          <p:cNvSpPr/>
          <p:nvPr/>
        </p:nvSpPr>
        <p:spPr>
          <a:xfrm>
            <a:off x="1043607" y="1457462"/>
            <a:ext cx="3852886" cy="3539430"/>
          </a:xfrm>
          <a:prstGeom prst="rect">
            <a:avLst/>
          </a:prstGeom>
        </p:spPr>
        <p:txBody>
          <a:bodyPr wrap="square">
            <a:spAutoFit/>
          </a:bodyPr>
          <a:lstStyle/>
          <a:p>
            <a:r>
              <a:rPr lang="en-NZ" sz="1600" i="1" dirty="0"/>
              <a:t>Hail Queen of Heaven</a:t>
            </a:r>
          </a:p>
          <a:p>
            <a:r>
              <a:rPr lang="en-NZ" sz="1600" i="1" dirty="0"/>
              <a:t>Hail Queen of Heav’n the ocean star</a:t>
            </a:r>
          </a:p>
          <a:p>
            <a:r>
              <a:rPr lang="en-NZ" sz="1600" i="1" dirty="0"/>
              <a:t>Guide of the </a:t>
            </a:r>
            <a:r>
              <a:rPr lang="en-NZ" sz="1600" i="1" dirty="0" err="1"/>
              <a:t>wand’rer</a:t>
            </a:r>
            <a:r>
              <a:rPr lang="en-NZ" sz="1600" i="1" dirty="0"/>
              <a:t> here below.</a:t>
            </a:r>
          </a:p>
          <a:p>
            <a:r>
              <a:rPr lang="en-NZ" sz="1600" i="1" dirty="0"/>
              <a:t>Thrown on life’s surge we claim their care</a:t>
            </a:r>
          </a:p>
          <a:p>
            <a:r>
              <a:rPr lang="en-NZ" sz="1600" i="1" dirty="0"/>
              <a:t>Save us from peril and from woe.</a:t>
            </a:r>
          </a:p>
          <a:p>
            <a:r>
              <a:rPr lang="en-NZ" sz="1600" i="1" dirty="0"/>
              <a:t>Mother of Christ Star of the Sea </a:t>
            </a:r>
          </a:p>
          <a:p>
            <a:r>
              <a:rPr lang="en-NZ" sz="1600" i="1" dirty="0"/>
              <a:t>Prayer for the wanderer, pray for me.</a:t>
            </a:r>
          </a:p>
          <a:p>
            <a:r>
              <a:rPr lang="en-NZ" sz="1600" i="1" dirty="0"/>
              <a:t> </a:t>
            </a:r>
          </a:p>
          <a:p>
            <a:r>
              <a:rPr lang="en-NZ" sz="1600" i="1" dirty="0"/>
              <a:t>O gentle chaste and spotless maid</a:t>
            </a:r>
          </a:p>
          <a:p>
            <a:r>
              <a:rPr lang="en-NZ" sz="1600" i="1" dirty="0"/>
              <a:t>We sinners make our prayers through thee.</a:t>
            </a:r>
          </a:p>
          <a:p>
            <a:r>
              <a:rPr lang="en-NZ" sz="1600" i="1" dirty="0"/>
              <a:t>Remind they Son that he has paid </a:t>
            </a:r>
          </a:p>
          <a:p>
            <a:r>
              <a:rPr lang="en-NZ" sz="1600" i="1" dirty="0"/>
              <a:t>The price of our iniquity.</a:t>
            </a:r>
          </a:p>
          <a:p>
            <a:r>
              <a:rPr lang="en-NZ" sz="1600" i="1" dirty="0"/>
              <a:t>Virgin most pure, Star of the sea</a:t>
            </a:r>
          </a:p>
          <a:p>
            <a:r>
              <a:rPr lang="en-NZ" sz="1600" i="1" dirty="0"/>
              <a:t>Pray for thy children, Pray for me.</a:t>
            </a:r>
          </a:p>
        </p:txBody>
      </p:sp>
      <p:sp>
        <p:nvSpPr>
          <p:cNvPr id="4" name="Rectangle 3">
            <a:extLst>
              <a:ext uri="{FF2B5EF4-FFF2-40B4-BE49-F238E27FC236}">
                <a16:creationId xmlns:a16="http://schemas.microsoft.com/office/drawing/2014/main" id="{0F0E13E4-1251-4C07-9882-8896BF0C447E}"/>
              </a:ext>
            </a:extLst>
          </p:cNvPr>
          <p:cNvSpPr/>
          <p:nvPr/>
        </p:nvSpPr>
        <p:spPr>
          <a:xfrm>
            <a:off x="1055062" y="1127043"/>
            <a:ext cx="2330510" cy="369332"/>
          </a:xfrm>
          <a:prstGeom prst="rect">
            <a:avLst/>
          </a:prstGeom>
        </p:spPr>
        <p:txBody>
          <a:bodyPr wrap="none">
            <a:spAutoFit/>
          </a:bodyPr>
          <a:lstStyle/>
          <a:p>
            <a:r>
              <a:rPr lang="en-NZ" b="1" u="sng" dirty="0"/>
              <a:t>Hail Queen of Heaven:</a:t>
            </a:r>
          </a:p>
        </p:txBody>
      </p:sp>
      <p:sp>
        <p:nvSpPr>
          <p:cNvPr id="13" name="Textbox: Tool instructions">
            <a:extLst>
              <a:ext uri="{FF2B5EF4-FFF2-40B4-BE49-F238E27FC236}">
                <a16:creationId xmlns:a16="http://schemas.microsoft.com/office/drawing/2014/main" id="{74FEDB7F-9309-4900-8DF5-1B3225284CC2}"/>
              </a:ext>
            </a:extLst>
          </p:cNvPr>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4" name="TextBox: Worksheet Indication">
            <a:extLst>
              <a:ext uri="{FF2B5EF4-FFF2-40B4-BE49-F238E27FC236}">
                <a16:creationId xmlns:a16="http://schemas.microsoft.com/office/drawing/2014/main" id="{F373C3EE-69B5-484D-8AB2-62CDB0E27709}"/>
              </a:ext>
            </a:extLst>
          </p:cNvPr>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5" name="TextBox: Date">
            <a:extLst>
              <a:ext uri="{FF2B5EF4-FFF2-40B4-BE49-F238E27FC236}">
                <a16:creationId xmlns:a16="http://schemas.microsoft.com/office/drawing/2014/main" id="{B5E538DD-AEB5-45CC-A6FB-609A918E4592}"/>
              </a:ext>
            </a:extLst>
          </p:cNvPr>
          <p:cNvSpPr txBox="1"/>
          <p:nvPr/>
        </p:nvSpPr>
        <p:spPr>
          <a:xfrm>
            <a:off x="5484183" y="4565045"/>
            <a:ext cx="1908599"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16" name="TextBox: Name">
            <a:extLst>
              <a:ext uri="{FF2B5EF4-FFF2-40B4-BE49-F238E27FC236}">
                <a16:creationId xmlns:a16="http://schemas.microsoft.com/office/drawing/2014/main" id="{EE9D840D-0218-4999-B1A8-C7A80E443F2C}"/>
              </a:ext>
            </a:extLst>
          </p:cNvPr>
          <p:cNvSpPr txBox="1"/>
          <p:nvPr/>
        </p:nvSpPr>
        <p:spPr>
          <a:xfrm>
            <a:off x="5453768" y="4253191"/>
            <a:ext cx="3583032"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21" name="Action Button: Up">
            <a:hlinkClick r:id="rId5" action="ppaction://hlinksldjump" highlightClick="1"/>
            <a:extLst>
              <a:ext uri="{FF2B5EF4-FFF2-40B4-BE49-F238E27FC236}">
                <a16:creationId xmlns:a16="http://schemas.microsoft.com/office/drawing/2014/main" id="{A67C50A2-63F0-4A46-8B16-E21C769AB627}"/>
              </a:ext>
            </a:extLst>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4249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S-09</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39"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4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32" name="TextBox: Date"/>
          <p:cNvSpPr txBox="1"/>
          <p:nvPr/>
        </p:nvSpPr>
        <p:spPr>
          <a:xfrm>
            <a:off x="4451871" y="728234"/>
            <a:ext cx="1908599"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33" name="TextBox: Name"/>
          <p:cNvSpPr txBox="1"/>
          <p:nvPr/>
        </p:nvSpPr>
        <p:spPr>
          <a:xfrm>
            <a:off x="65300" y="728234"/>
            <a:ext cx="3583032"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52" name="Textbox: Line 4"/>
          <p:cNvSpPr txBox="1"/>
          <p:nvPr/>
        </p:nvSpPr>
        <p:spPr>
          <a:xfrm>
            <a:off x="4" y="3501945"/>
            <a:ext cx="82348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5)	Which activity do you think helped you to learn best in this resource?</a:t>
            </a:r>
          </a:p>
        </p:txBody>
      </p:sp>
      <p:sp>
        <p:nvSpPr>
          <p:cNvPr id="53" name="Textbox: Line 3"/>
          <p:cNvSpPr txBox="1"/>
          <p:nvPr/>
        </p:nvSpPr>
        <p:spPr>
          <a:xfrm>
            <a:off x="0" y="2374407"/>
            <a:ext cx="82348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3)	Write a paragraph about the Scripture Readings for the feast of the Assumption.</a:t>
            </a:r>
            <a:endParaRPr lang="en-GB" sz="1200" dirty="0">
              <a:latin typeface="Segoe UI" pitchFamily="34" charset="0"/>
              <a:ea typeface="Segoe UI" pitchFamily="34" charset="0"/>
              <a:cs typeface="Segoe UI" pitchFamily="34" charset="0"/>
            </a:endParaRPr>
          </a:p>
        </p:txBody>
      </p:sp>
      <p:sp>
        <p:nvSpPr>
          <p:cNvPr id="54" name="Textbox: Line 2"/>
          <p:cNvSpPr txBox="1"/>
          <p:nvPr/>
        </p:nvSpPr>
        <p:spPr>
          <a:xfrm>
            <a:off x="3" y="1810638"/>
            <a:ext cx="7806486"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2)	Give 3 reasons why Mary’s Assumption is such an important feast.</a:t>
            </a:r>
            <a:endParaRPr lang="en-GB" sz="1200" dirty="0">
              <a:latin typeface="Segoe UI" pitchFamily="34" charset="0"/>
              <a:ea typeface="Segoe UI" pitchFamily="34" charset="0"/>
              <a:cs typeface="Segoe UI" pitchFamily="34" charset="0"/>
            </a:endParaRPr>
          </a:p>
        </p:txBody>
      </p:sp>
      <p:sp>
        <p:nvSpPr>
          <p:cNvPr id="55" name="Textbox: Line 1"/>
          <p:cNvSpPr txBox="1"/>
          <p:nvPr/>
        </p:nvSpPr>
        <p:spPr>
          <a:xfrm>
            <a:off x="4" y="1246869"/>
            <a:ext cx="8127038"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1)	Explain what a Holy Day of Obligation is, how the community celebrates it and give 3 examples. </a:t>
            </a:r>
            <a:endParaRPr lang="en-GB" sz="1200" dirty="0">
              <a:latin typeface="Segoe UI" pitchFamily="34" charset="0"/>
              <a:ea typeface="Segoe UI" pitchFamily="34" charset="0"/>
              <a:cs typeface="Segoe UI" pitchFamily="34" charset="0"/>
            </a:endParaRPr>
          </a:p>
        </p:txBody>
      </p:sp>
      <p:sp>
        <p:nvSpPr>
          <p:cNvPr id="64" name="Textbox: Line 2"/>
          <p:cNvSpPr txBox="1"/>
          <p:nvPr/>
        </p:nvSpPr>
        <p:spPr>
          <a:xfrm>
            <a:off x="2" y="4065715"/>
            <a:ext cx="8234839"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6)	Questions I would like to ask about the topics in this resource are …</a:t>
            </a:r>
            <a:endParaRPr lang="en-GB" sz="1200" dirty="0">
              <a:latin typeface="Segoe UI" pitchFamily="34" charset="0"/>
              <a:ea typeface="Segoe UI" pitchFamily="34" charset="0"/>
              <a:cs typeface="Segoe UI" pitchFamily="34" charset="0"/>
            </a:endParaRPr>
          </a:p>
        </p:txBody>
      </p:sp>
      <p:sp>
        <p:nvSpPr>
          <p:cNvPr id="65" name="Textbox: Line 1"/>
          <p:cNvSpPr txBox="1"/>
          <p:nvPr/>
        </p:nvSpPr>
        <p:spPr>
          <a:xfrm>
            <a:off x="4" y="2938176"/>
            <a:ext cx="8558838"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4)	Look at your mind map related to Slide 3 and add new things you have learned about it in this lesson.</a:t>
            </a:r>
            <a:endParaRPr lang="en-GB" sz="1200" dirty="0">
              <a:latin typeface="Segoe UI" pitchFamily="34" charset="0"/>
              <a:ea typeface="Segoe UI" pitchFamily="34" charset="0"/>
              <a:cs typeface="Segoe UI" pitchFamily="34" charset="0"/>
            </a:endParaRPr>
          </a:p>
        </p:txBody>
      </p:sp>
      <p:pic>
        <p:nvPicPr>
          <p:cNvPr id="24" name="Image" descr="Related image"/>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98406" y="88806"/>
            <a:ext cx="761218" cy="1141826"/>
          </a:xfrm>
          <a:prstGeom prst="rect">
            <a:avLst/>
          </a:prstGeom>
          <a:noFill/>
          <a:ln>
            <a:noFill/>
          </a:ln>
        </p:spPr>
      </p:pic>
    </p:spTree>
    <p:extLst>
      <p:ext uri="{BB962C8B-B14F-4D97-AF65-F5344CB8AC3E}">
        <p14:creationId xmlns:p14="http://schemas.microsoft.com/office/powerpoint/2010/main" val="203354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Border 2"/>
          <p:cNvSpPr/>
          <p:nvPr/>
        </p:nvSpPr>
        <p:spPr>
          <a:xfrm>
            <a:off x="909158" y="2782354"/>
            <a:ext cx="8090842" cy="1270190"/>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909160" y="1775533"/>
            <a:ext cx="8090840" cy="803613"/>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0" name="Textbox: Line 2"/>
          <p:cNvSpPr txBox="1"/>
          <p:nvPr/>
        </p:nvSpPr>
        <p:spPr>
          <a:xfrm>
            <a:off x="909161" y="2709279"/>
            <a:ext cx="8090839" cy="954107"/>
          </a:xfrm>
          <a:prstGeom prst="rect">
            <a:avLst/>
          </a:prstGeom>
          <a:noFill/>
        </p:spPr>
        <p:txBody>
          <a:bodyPr wrap="square" rtlCol="0">
            <a:spAutoFit/>
          </a:bodyPr>
          <a:lstStyle/>
          <a:p>
            <a:pPr lvl="0">
              <a:spcAft>
                <a:spcPts val="1800"/>
              </a:spcAft>
            </a:pPr>
            <a:r>
              <a:rPr lang="en-NZ" sz="2800" i="1" dirty="0">
                <a:latin typeface="+mj-lt"/>
                <a:ea typeface="Segoe UI" pitchFamily="34" charset="0"/>
                <a:cs typeface="Segoe UI" pitchFamily="34" charset="0"/>
              </a:rPr>
              <a:t>recognise that in her Assumption to heaven</a:t>
            </a:r>
            <a:br>
              <a:rPr lang="en-NZ" sz="2800" i="1" dirty="0">
                <a:latin typeface="+mj-lt"/>
                <a:ea typeface="Segoe UI" pitchFamily="34" charset="0"/>
                <a:cs typeface="Segoe UI" pitchFamily="34" charset="0"/>
              </a:rPr>
            </a:br>
            <a:r>
              <a:rPr lang="en-NZ" sz="2800" i="1" dirty="0">
                <a:latin typeface="+mj-lt"/>
                <a:ea typeface="Segoe UI" pitchFamily="34" charset="0"/>
                <a:cs typeface="Segoe UI" pitchFamily="34" charset="0"/>
              </a:rPr>
              <a:t>Mary Maria shares in the resurrection of her Son. </a:t>
            </a:r>
          </a:p>
        </p:txBody>
      </p:sp>
      <p:sp>
        <p:nvSpPr>
          <p:cNvPr id="21" name="Textbox: Line 1"/>
          <p:cNvSpPr txBox="1"/>
          <p:nvPr/>
        </p:nvSpPr>
        <p:spPr>
          <a:xfrm>
            <a:off x="909161" y="1710201"/>
            <a:ext cx="8234839" cy="954107"/>
          </a:xfrm>
          <a:prstGeom prst="rect">
            <a:avLst/>
          </a:prstGeom>
          <a:noFill/>
        </p:spPr>
        <p:txBody>
          <a:bodyPr wrap="square" rtlCol="0">
            <a:spAutoFit/>
          </a:bodyPr>
          <a:lstStyle/>
          <a:p>
            <a:pPr lvl="0">
              <a:spcAft>
                <a:spcPts val="1800"/>
              </a:spcAft>
            </a:pPr>
            <a:r>
              <a:rPr lang="en-NZ" sz="2800" i="1" dirty="0">
                <a:latin typeface="+mj-lt"/>
                <a:ea typeface="Segoe UI" pitchFamily="34" charset="0"/>
                <a:cs typeface="Segoe UI" pitchFamily="34" charset="0"/>
              </a:rPr>
              <a:t>recognise that the Feast of the Assumption</a:t>
            </a:r>
            <a:br>
              <a:rPr lang="en-NZ" sz="2800" i="1" dirty="0">
                <a:latin typeface="+mj-lt"/>
                <a:ea typeface="Segoe UI" pitchFamily="34" charset="0"/>
                <a:cs typeface="Segoe UI" pitchFamily="34" charset="0"/>
              </a:rPr>
            </a:br>
            <a:r>
              <a:rPr lang="en-NZ" sz="2800" i="1" dirty="0">
                <a:latin typeface="+mj-lt"/>
                <a:ea typeface="Segoe UI" pitchFamily="34" charset="0"/>
                <a:cs typeface="Segoe UI" pitchFamily="34" charset="0"/>
              </a:rPr>
              <a:t>is a Holy Day of Obligation</a:t>
            </a:r>
          </a:p>
        </p:txBody>
      </p:sp>
      <p:sp>
        <p:nvSpPr>
          <p:cNvPr id="28" name="Shape: Number 2"/>
          <p:cNvSpPr txBox="1"/>
          <p:nvPr/>
        </p:nvSpPr>
        <p:spPr>
          <a:xfrm>
            <a:off x="389299" y="2710930"/>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2)</a:t>
            </a:r>
          </a:p>
        </p:txBody>
      </p:sp>
      <p:sp>
        <p:nvSpPr>
          <p:cNvPr id="29" name="Shape: Number 1"/>
          <p:cNvSpPr txBox="1"/>
          <p:nvPr/>
        </p:nvSpPr>
        <p:spPr>
          <a:xfrm>
            <a:off x="389299" y="1710202"/>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2463090" y="4958834"/>
            <a:ext cx="4217821" cy="3693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itchFamily="34" charset="0"/>
              </a:rPr>
              <a:t>Click in each caption space to reveal text.</a:t>
            </a:r>
            <a:r>
              <a:rPr lang="en-GB" sz="900" dirty="0">
                <a:latin typeface="Arial" panose="020B0604020202020204" pitchFamily="34" charset="0"/>
                <a:cs typeface="Arial" panose="020B0604020202020204" pitchFamily="34" charset="0"/>
              </a:rPr>
              <a:t> Click the video button to play a video</a:t>
            </a:r>
          </a:p>
          <a:p>
            <a:pPr algn="ctr"/>
            <a:endParaRPr lang="en-GB" sz="900" dirty="0">
              <a:latin typeface="Arial" panose="020B0604020202020204" pitchFamily="34" charset="0"/>
              <a:ea typeface="Segoe UI"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US" sz="3600" b="1" dirty="0"/>
              <a:t>Learning Intentions</a:t>
            </a:r>
            <a:endParaRPr lang="en-GB" sz="3600" b="1" dirty="0"/>
          </a:p>
        </p:txBody>
      </p:sp>
      <p:sp>
        <p:nvSpPr>
          <p:cNvPr id="18" name="TextBox Top"/>
          <p:cNvSpPr txBox="1"/>
          <p:nvPr/>
        </p:nvSpPr>
        <p:spPr>
          <a:xfrm>
            <a:off x="869238" y="1108818"/>
            <a:ext cx="5852160" cy="523220"/>
          </a:xfrm>
          <a:prstGeom prst="rect">
            <a:avLst/>
          </a:prstGeom>
          <a:noFill/>
        </p:spPr>
        <p:txBody>
          <a:bodyPr wrap="square" rtlCol="0">
            <a:spAutoFit/>
          </a:bodyPr>
          <a:lstStyle/>
          <a:p>
            <a:r>
              <a:rPr lang="en-NZ" sz="2800" dirty="0"/>
              <a:t>The children will:</a:t>
            </a:r>
          </a:p>
        </p:txBody>
      </p:sp>
      <p:sp>
        <p:nvSpPr>
          <p:cNvPr id="16" name="Action Button: Video">
            <a:hlinkClick r:id="rId3"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age" descr="Related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6463" y="555543"/>
            <a:ext cx="761218" cy="1141826"/>
          </a:xfrm>
          <a:prstGeom prst="rect">
            <a:avLst/>
          </a:prstGeom>
          <a:noFill/>
          <a:ln>
            <a:noFill/>
          </a:ln>
        </p:spPr>
      </p:pic>
    </p:spTree>
    <p:extLst>
      <p:ext uri="{BB962C8B-B14F-4D97-AF65-F5344CB8AC3E}">
        <p14:creationId xmlns:p14="http://schemas.microsoft.com/office/powerpoint/2010/main" val="982527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31"/>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21"/>
                                        </p:tgtEl>
                                        <p:attrNameLst>
                                          <p:attrName>style.color</p:attrName>
                                        </p:attrNameLst>
                                      </p:cBhvr>
                                      <p:to>
                                        <a:schemeClr val="tx1"/>
                                      </p:to>
                                    </p:animClr>
                                  </p:childTnLst>
                                </p:cTn>
                              </p:par>
                              <p:par>
                                <p:cTn id="15" presetID="3" presetClass="emph" presetSubtype="2" fill="hold" grpId="1" nodeType="withEffect">
                                  <p:stCondLst>
                                    <p:cond delay="0"/>
                                  </p:stCondLst>
                                  <p:childTnLst>
                                    <p:animClr clrSpc="rgb" dir="cw">
                                      <p:cBhvr override="childStyle">
                                        <p:cTn id="16" dur="100" fill="hold"/>
                                        <p:tgtEl>
                                          <p:spTgt spid="20"/>
                                        </p:tgtEl>
                                        <p:attrNameLst>
                                          <p:attrName>style.color</p:attrName>
                                        </p:attrNameLst>
                                      </p:cBhvr>
                                      <p:to>
                                        <a:schemeClr val="tx1"/>
                                      </p:to>
                                    </p:animClr>
                                  </p:childTnLst>
                                </p:cTn>
                              </p:par>
                              <p:par>
                                <p:cTn id="17" presetID="1" presetClass="exit" presetSubtype="0" fill="hold" grpId="3"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9" restart="whenNotActive" fill="hold" evtFilter="cancelBubble" nodeType="interactiveSeq">
                <p:stCondLst>
                  <p:cond evt="onClick" delay="0">
                    <p:tgtEl>
                      <p:spTgt spid="32"/>
                    </p:tgtEl>
                  </p:cond>
                </p:stCondLst>
                <p:endSync evt="end" delay="0">
                  <p:rtn val="all"/>
                </p:endSync>
                <p:childTnLst>
                  <p:par>
                    <p:cTn id="20" fill="hold">
                      <p:stCondLst>
                        <p:cond delay="0"/>
                      </p:stCondLst>
                      <p:childTnLst>
                        <p:par>
                          <p:cTn id="21" fill="hold">
                            <p:stCondLst>
                              <p:cond delay="0"/>
                            </p:stCondLst>
                            <p:childTnLst>
                              <p:par>
                                <p:cTn id="22" presetID="3" presetClass="emph" presetSubtype="2" fill="hold" grpId="2" nodeType="withEffect">
                                  <p:stCondLst>
                                    <p:cond delay="0"/>
                                  </p:stCondLst>
                                  <p:childTnLst>
                                    <p:animClr clrSpc="rgb" dir="cw">
                                      <p:cBhvr override="childStyle">
                                        <p:cTn id="23" dur="100" fill="hold"/>
                                        <p:tgtEl>
                                          <p:spTgt spid="21"/>
                                        </p:tgtEl>
                                        <p:attrNameLst>
                                          <p:attrName>style.color</p:attrName>
                                        </p:attrNameLst>
                                      </p:cBhvr>
                                      <p:to>
                                        <a:schemeClr val="tx1"/>
                                      </p:to>
                                    </p:animClr>
                                  </p:childTnLst>
                                </p:cTn>
                              </p:par>
                              <p:par>
                                <p:cTn id="24" presetID="3" presetClass="emph" presetSubtype="2" fill="hold" grpId="2" nodeType="withEffect">
                                  <p:stCondLst>
                                    <p:cond delay="0"/>
                                  </p:stCondLst>
                                  <p:childTnLst>
                                    <p:animClr clrSpc="rgb" dir="cw">
                                      <p:cBhvr override="childStyle">
                                        <p:cTn id="25" dur="100" fill="hold"/>
                                        <p:tgtEl>
                                          <p:spTgt spid="20"/>
                                        </p:tgtEl>
                                        <p:attrNameLst>
                                          <p:attrName>style.color</p:attrName>
                                        </p:attrNameLst>
                                      </p:cBhvr>
                                      <p:to>
                                        <a:schemeClr val="tx1"/>
                                      </p:to>
                                    </p:animClr>
                                  </p:childTnLst>
                                </p:cTn>
                              </p:par>
                              <p:par>
                                <p:cTn id="26" presetID="1" presetClass="exit" presetSubtype="0" fill="hold" grpId="4"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0" grpId="0"/>
      <p:bldP spid="20" grpId="1"/>
      <p:bldP spid="20" grpId="2"/>
      <p:bldP spid="20" grpId="3"/>
      <p:bldP spid="20" grpId="4"/>
      <p:bldP spid="21" grpId="0"/>
      <p:bldP spid="21" grpId="1"/>
      <p:bldP spid="21"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descr="Related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63" y="628604"/>
            <a:ext cx="2321530" cy="3329786"/>
          </a:xfrm>
          <a:prstGeom prst="rect">
            <a:avLst/>
          </a:prstGeom>
          <a:noFill/>
          <a:ln>
            <a:noFill/>
          </a:ln>
        </p:spPr>
      </p:pic>
      <p:sp>
        <p:nvSpPr>
          <p:cNvPr id="8" name="Title"/>
          <p:cNvSpPr txBox="1"/>
          <p:nvPr/>
        </p:nvSpPr>
        <p:spPr>
          <a:xfrm>
            <a:off x="0" y="-17728"/>
            <a:ext cx="9144000" cy="523220"/>
          </a:xfrm>
          <a:prstGeom prst="rect">
            <a:avLst/>
          </a:prstGeom>
          <a:noFill/>
        </p:spPr>
        <p:txBody>
          <a:bodyPr wrap="square" rtlCol="0">
            <a:spAutoFit/>
          </a:bodyPr>
          <a:lstStyle/>
          <a:p>
            <a:pPr algn="ctr"/>
            <a:r>
              <a:rPr lang="en-NZ" sz="2800" b="1" dirty="0"/>
              <a:t>What do you know about the Feast of Mary’s Assumption?</a:t>
            </a:r>
            <a:endParaRPr lang="en-GB" sz="2800" b="1" dirty="0"/>
          </a:p>
        </p:txBody>
      </p:sp>
      <p:sp>
        <p:nvSpPr>
          <p:cNvPr id="44" name="Rectangle: Bottom-Right"/>
          <p:cNvSpPr/>
          <p:nvPr/>
        </p:nvSpPr>
        <p:spPr>
          <a:xfrm>
            <a:off x="6999643" y="3507854"/>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Bottom-Middle"/>
          <p:cNvSpPr/>
          <p:nvPr/>
        </p:nvSpPr>
        <p:spPr>
          <a:xfrm>
            <a:off x="4695686" y="3507854"/>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Bottom-Left"/>
          <p:cNvSpPr/>
          <p:nvPr/>
        </p:nvSpPr>
        <p:spPr>
          <a:xfrm>
            <a:off x="2391919" y="3507854"/>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Middle-Right"/>
          <p:cNvSpPr/>
          <p:nvPr/>
        </p:nvSpPr>
        <p:spPr>
          <a:xfrm>
            <a:off x="6995528" y="2068229"/>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Middel-Middle"/>
          <p:cNvSpPr/>
          <p:nvPr/>
        </p:nvSpPr>
        <p:spPr>
          <a:xfrm>
            <a:off x="4695686" y="2068229"/>
            <a:ext cx="2000357" cy="972108"/>
          </a:xfrm>
          <a:prstGeom prst="round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b="1" dirty="0">
                <a:solidFill>
                  <a:schemeClr val="tx1"/>
                </a:solidFill>
              </a:rPr>
              <a:t>What do I know about the</a:t>
            </a:r>
            <a:br>
              <a:rPr lang="en-NZ" sz="1600" b="1" dirty="0">
                <a:solidFill>
                  <a:schemeClr val="tx1"/>
                </a:solidFill>
              </a:rPr>
            </a:br>
            <a:r>
              <a:rPr lang="en-NZ" sz="1600" b="1" dirty="0">
                <a:solidFill>
                  <a:schemeClr val="tx1"/>
                </a:solidFill>
              </a:rPr>
              <a:t>Feast of Mary’s Assumption?</a:t>
            </a:r>
            <a:endParaRPr lang="en-GB" sz="1600" b="1" dirty="0">
              <a:solidFill>
                <a:schemeClr val="tx1"/>
              </a:solidFill>
            </a:endParaRPr>
          </a:p>
        </p:txBody>
      </p:sp>
      <p:sp>
        <p:nvSpPr>
          <p:cNvPr id="40" name="Rectangle: Middel-Left"/>
          <p:cNvSpPr/>
          <p:nvPr/>
        </p:nvSpPr>
        <p:spPr>
          <a:xfrm>
            <a:off x="2395844" y="2068229"/>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Top-Right"/>
          <p:cNvSpPr/>
          <p:nvPr/>
        </p:nvSpPr>
        <p:spPr>
          <a:xfrm>
            <a:off x="6938099" y="628603"/>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Top-Middle"/>
          <p:cNvSpPr/>
          <p:nvPr/>
        </p:nvSpPr>
        <p:spPr>
          <a:xfrm>
            <a:off x="4695686" y="628603"/>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Top-Left"/>
          <p:cNvSpPr/>
          <p:nvPr/>
        </p:nvSpPr>
        <p:spPr>
          <a:xfrm>
            <a:off x="2453273" y="628603"/>
            <a:ext cx="2000357" cy="972108"/>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Connector: North-West"/>
          <p:cNvCxnSpPr>
            <a:cxnSpLocks/>
          </p:cNvCxnSpPr>
          <p:nvPr/>
        </p:nvCxnSpPr>
        <p:spPr>
          <a:xfrm flipH="1" flipV="1">
            <a:off x="4174059" y="1596297"/>
            <a:ext cx="585694" cy="526743"/>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or: West"/>
          <p:cNvCxnSpPr>
            <a:cxnSpLocks/>
            <a:stCxn id="3" idx="1"/>
            <a:endCxn id="40" idx="3"/>
          </p:cNvCxnSpPr>
          <p:nvPr/>
        </p:nvCxnSpPr>
        <p:spPr>
          <a:xfrm flipH="1">
            <a:off x="4396201" y="2554283"/>
            <a:ext cx="299485" cy="0"/>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ctor: South-West"/>
          <p:cNvCxnSpPr>
            <a:cxnSpLocks/>
          </p:cNvCxnSpPr>
          <p:nvPr/>
        </p:nvCxnSpPr>
        <p:spPr>
          <a:xfrm flipH="1">
            <a:off x="4174059" y="2987644"/>
            <a:ext cx="585696" cy="507108"/>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or: South"/>
          <p:cNvCxnSpPr>
            <a:endCxn id="41" idx="0"/>
          </p:cNvCxnSpPr>
          <p:nvPr/>
        </p:nvCxnSpPr>
        <p:spPr>
          <a:xfrm>
            <a:off x="5695857" y="3053439"/>
            <a:ext cx="8" cy="454415"/>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Connector: South-East"/>
          <p:cNvCxnSpPr>
            <a:cxnSpLocks/>
          </p:cNvCxnSpPr>
          <p:nvPr/>
        </p:nvCxnSpPr>
        <p:spPr>
          <a:xfrm>
            <a:off x="6666112" y="2987644"/>
            <a:ext cx="683922" cy="520210"/>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or: East"/>
          <p:cNvCxnSpPr>
            <a:stCxn id="3" idx="3"/>
            <a:endCxn id="39" idx="1"/>
          </p:cNvCxnSpPr>
          <p:nvPr/>
        </p:nvCxnSpPr>
        <p:spPr>
          <a:xfrm>
            <a:off x="6696043" y="2554283"/>
            <a:ext cx="299485" cy="0"/>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ctor: North East"/>
          <p:cNvCxnSpPr>
            <a:cxnSpLocks/>
          </p:cNvCxnSpPr>
          <p:nvPr/>
        </p:nvCxnSpPr>
        <p:spPr>
          <a:xfrm flipV="1">
            <a:off x="6666112" y="1612419"/>
            <a:ext cx="527168" cy="510621"/>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or: North"/>
          <p:cNvCxnSpPr>
            <a:endCxn id="38" idx="2"/>
          </p:cNvCxnSpPr>
          <p:nvPr/>
        </p:nvCxnSpPr>
        <p:spPr>
          <a:xfrm flipV="1">
            <a:off x="5695865" y="1600711"/>
            <a:ext cx="0" cy="455810"/>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1527655" y="4912668"/>
            <a:ext cx="5596405"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Use the pen tool in left hand corner to write an example .Click the worksheet button to go to the worksheet</a:t>
            </a:r>
          </a:p>
        </p:txBody>
      </p:sp>
    </p:spTree>
    <p:extLst>
      <p:ext uri="{BB962C8B-B14F-4D97-AF65-F5344CB8AC3E}">
        <p14:creationId xmlns:p14="http://schemas.microsoft.com/office/powerpoint/2010/main" val="872867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descr="Image result for images of mary clothed with the su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9962" y="895349"/>
            <a:ext cx="2124075" cy="3035300"/>
          </a:xfrm>
          <a:prstGeom prst="rect">
            <a:avLst/>
          </a:prstGeom>
          <a:noFill/>
          <a:ln>
            <a:noFill/>
          </a:ln>
        </p:spPr>
      </p:pic>
      <p:pic>
        <p:nvPicPr>
          <p:cNvPr id="30"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722269">
            <a:off x="6178136" y="805494"/>
            <a:ext cx="2939704" cy="216891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Line 5"/>
          <p:cNvSpPr txBox="1"/>
          <p:nvPr/>
        </p:nvSpPr>
        <p:spPr>
          <a:xfrm rot="379139">
            <a:off x="6385594" y="1089716"/>
            <a:ext cx="2167546" cy="1569660"/>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Mary’s Assumption shows us how closely connected Jesus’ life was to Mary’s and how what happened to her will happen to us – we too will be raised up body and soul on the last day to live in heaven forever. </a:t>
            </a:r>
            <a:endParaRPr lang="en-GB" sz="1200" dirty="0">
              <a:latin typeface="Segoe UI" pitchFamily="34" charset="0"/>
              <a:ea typeface="Segoe UI" pitchFamily="34" charset="0"/>
              <a:cs typeface="Segoe UI" pitchFamily="34" charset="0"/>
            </a:endParaRPr>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924435">
            <a:off x="5904854" y="2478709"/>
            <a:ext cx="2901449" cy="246544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379139">
            <a:off x="6126952" y="2757073"/>
            <a:ext cx="2277394" cy="1938992"/>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Jesus died because of his love for all people and he saved them from death.   By Jesus’ resurrection to new life he made it possible for all people to enjoy a new eternal life in heaven. People can make this possible by being living examples of God’s love in the world. </a:t>
            </a:r>
            <a:endParaRPr lang="en-GB" sz="1200" dirty="0">
              <a:latin typeface="Segoe UI" pitchFamily="34" charset="0"/>
              <a:ea typeface="Segoe UI" pitchFamily="34" charset="0"/>
              <a:cs typeface="Segoe UI"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709884">
            <a:off x="3452758" y="2557813"/>
            <a:ext cx="2652538" cy="298506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58810">
            <a:off x="3624319" y="2984768"/>
            <a:ext cx="2033768" cy="1938992"/>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Mary was a human like us but she lived in complete faithfulness to God and her Assumption teaches us that there is hope of eternal life for all after death, death is not the end. Mary is the living proof for all Christians of the promise Jesus made of this. </a:t>
            </a:r>
            <a:endParaRPr lang="en-GB" sz="1200" dirty="0">
              <a:latin typeface="Segoe UI" pitchFamily="34" charset="0"/>
              <a:ea typeface="Segoe UI" pitchFamily="34" charset="0"/>
              <a:cs typeface="Segoe UI"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55552" y="2326984"/>
            <a:ext cx="2990024" cy="29669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544932" y="2826399"/>
            <a:ext cx="2343477" cy="2123658"/>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God did not want Mary’s body that gave birth to his son, cared for him and supported him throughout his life to decay after death in her grave. God raised Mary’s body and soul immediately to be in heaven with God. Through this, God did for Mary what he did for Jesus so Mary could share in Jesus’ resurrection. </a:t>
            </a:r>
            <a:endParaRPr lang="en-GB" sz="1200" dirty="0">
              <a:latin typeface="Segoe UI" pitchFamily="34" charset="0"/>
              <a:ea typeface="Segoe UI" pitchFamily="34" charset="0"/>
              <a:cs typeface="Segoe UI"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0417" y="603855"/>
            <a:ext cx="2761583" cy="24028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108766" y="904211"/>
            <a:ext cx="2177192" cy="1938992"/>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Understanding Mary’s Assumption helps us to understand more about God’s plan for us and our salvation. When we honour Mary we honour God who created her and Jesus whose life, death and resurrection saved her and all of us from sin and death. </a:t>
            </a:r>
            <a:endParaRPr lang="en-GB" sz="1200" dirty="0">
              <a:latin typeface="Segoe UI" pitchFamily="34" charset="0"/>
              <a:ea typeface="Segoe UI" pitchFamily="34" charset="0"/>
              <a:cs typeface="Segoe UI" pitchFamily="34" charset="0"/>
            </a:endParaRPr>
          </a:p>
        </p:txBody>
      </p:sp>
      <p:pic>
        <p:nvPicPr>
          <p:cNvPr id="35"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48779" y="3888229"/>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48572" y="4912668"/>
            <a:ext cx="2646878" cy="230832"/>
          </a:xfrm>
          <a:prstGeom prst="rect">
            <a:avLst/>
          </a:prstGeom>
          <a:solidFill>
            <a:schemeClr val="bg1"/>
          </a:solidFill>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notes.</a:t>
            </a:r>
          </a:p>
        </p:txBody>
      </p:sp>
      <p:sp>
        <p:nvSpPr>
          <p:cNvPr id="25" name="Title"/>
          <p:cNvSpPr txBox="1"/>
          <p:nvPr/>
        </p:nvSpPr>
        <p:spPr>
          <a:xfrm>
            <a:off x="3557" y="3375"/>
            <a:ext cx="9144000" cy="954107"/>
          </a:xfrm>
          <a:prstGeom prst="rect">
            <a:avLst/>
          </a:prstGeom>
          <a:noFill/>
        </p:spPr>
        <p:txBody>
          <a:bodyPr wrap="square" rtlCol="0">
            <a:spAutoFit/>
          </a:bodyPr>
          <a:lstStyle/>
          <a:p>
            <a:pPr algn="ctr"/>
            <a:r>
              <a:rPr lang="en-NZ" sz="2800" b="1" dirty="0"/>
              <a:t>Why is the Assumption of Mary such an</a:t>
            </a:r>
            <a:br>
              <a:rPr lang="en-NZ" sz="2800" b="1" dirty="0"/>
            </a:br>
            <a:r>
              <a:rPr lang="en-NZ" sz="2800" b="1" dirty="0"/>
              <a:t>important Feast in the Church?</a:t>
            </a:r>
            <a:endParaRPr lang="en-GB" sz="2800" b="1" dirty="0"/>
          </a:p>
        </p:txBody>
      </p:sp>
    </p:spTree>
    <p:extLst>
      <p:ext uri="{BB962C8B-B14F-4D97-AF65-F5344CB8AC3E}">
        <p14:creationId xmlns:p14="http://schemas.microsoft.com/office/powerpoint/2010/main" val="24551366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5"/>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anim calcmode="lin" valueType="num">
                                      <p:cBhvr>
                                        <p:cTn id="76" dur="1000" fill="hold"/>
                                        <p:tgtEl>
                                          <p:spTgt spid="30"/>
                                        </p:tgtEl>
                                        <p:attrNameLst>
                                          <p:attrName>ppt_x</p:attrName>
                                        </p:attrNameLst>
                                      </p:cBhvr>
                                      <p:tavLst>
                                        <p:tav tm="0">
                                          <p:val>
                                            <p:strVal val="#ppt_x"/>
                                          </p:val>
                                        </p:tav>
                                        <p:tav tm="100000">
                                          <p:val>
                                            <p:strVal val="#ppt_x"/>
                                          </p:val>
                                        </p:tav>
                                      </p:tavLst>
                                    </p:anim>
                                    <p:anim calcmode="lin" valueType="num">
                                      <p:cBhvr>
                                        <p:cTn id="77" dur="900" decel="100000" fill="hold"/>
                                        <p:tgtEl>
                                          <p:spTgt spid="30"/>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up)">
                                      <p:cBhvr>
                                        <p:cTn id="82" dur="500"/>
                                        <p:tgtEl>
                                          <p:spTgt spid="34"/>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35"/>
                                        </p:tgtEl>
                                      </p:cBhvr>
                                    </p:animEffect>
                                    <p:set>
                                      <p:cBhvr>
                                        <p:cTn id="8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7" restart="whenNotActive" fill="hold" evtFilter="cancelBubble" nodeType="interactiveSeq">
                <p:stCondLst>
                  <p:cond evt="onClick" delay="0">
                    <p:tgtEl>
                      <p:spTgt spid="3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19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2"/>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35"/>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8196"/>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6"/>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2"/>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30"/>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3"/>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19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3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8196"/>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1"/>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6"/>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9"/>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30"/>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4" grpId="0"/>
      <p:bldP spid="34" grpId="1"/>
      <p:bldP spid="34" grpId="2"/>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646331"/>
          </a:xfrm>
          <a:prstGeom prst="rect">
            <a:avLst/>
          </a:prstGeom>
          <a:noFill/>
        </p:spPr>
        <p:txBody>
          <a:bodyPr wrap="square" rtlCol="0">
            <a:spAutoFit/>
          </a:bodyPr>
          <a:lstStyle/>
          <a:p>
            <a:pPr algn="ctr"/>
            <a:r>
              <a:rPr lang="en-NZ" sz="3600" b="1" dirty="0"/>
              <a:t>Celebrating the Feast of Mary’s Assumption </a:t>
            </a:r>
          </a:p>
        </p:txBody>
      </p:sp>
      <p:sp>
        <p:nvSpPr>
          <p:cNvPr id="34" name="Shape: Word list border"/>
          <p:cNvSpPr/>
          <p:nvPr/>
        </p:nvSpPr>
        <p:spPr>
          <a:xfrm>
            <a:off x="242168" y="3795661"/>
            <a:ext cx="8757832" cy="849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8" name="TextBox: Third word"/>
          <p:cNvSpPr txBox="1"/>
          <p:nvPr/>
        </p:nvSpPr>
        <p:spPr>
          <a:xfrm>
            <a:off x="356794" y="3876492"/>
            <a:ext cx="3128998" cy="360000"/>
          </a:xfrm>
          <a:prstGeom prst="rect">
            <a:avLst/>
          </a:prstGeom>
          <a:noFill/>
        </p:spPr>
        <p:txBody>
          <a:bodyPr wrap="none" rtlCol="0">
            <a:noAutofit/>
          </a:bodyPr>
          <a:lstStyle>
            <a:defPPr>
              <a:defRPr lang="en-US"/>
            </a:defPPr>
          </a:lstStyle>
          <a:p>
            <a:pPr algn="ctr"/>
            <a:r>
              <a:rPr lang="en-NZ" sz="1600" dirty="0"/>
              <a:t>has planned for them when they die.</a:t>
            </a:r>
          </a:p>
        </p:txBody>
      </p:sp>
      <p:sp>
        <p:nvSpPr>
          <p:cNvPr id="17" name="TextBox: Second word"/>
          <p:cNvSpPr txBox="1"/>
          <p:nvPr/>
        </p:nvSpPr>
        <p:spPr>
          <a:xfrm>
            <a:off x="1435663" y="4284577"/>
            <a:ext cx="6445021" cy="360000"/>
          </a:xfrm>
          <a:prstGeom prst="rect">
            <a:avLst/>
          </a:prstGeom>
          <a:noFill/>
        </p:spPr>
        <p:txBody>
          <a:bodyPr wrap="none" rtlCol="0">
            <a:noAutofit/>
          </a:bodyPr>
          <a:lstStyle>
            <a:defPPr>
              <a:defRPr lang="en-US"/>
            </a:defPPr>
          </a:lstStyle>
          <a:p>
            <a:pPr algn="ctr"/>
            <a:r>
              <a:rPr lang="en-NZ" sz="1600" dirty="0"/>
              <a:t>life in New Zealand when people are expected to participate in the Eucharist. </a:t>
            </a:r>
          </a:p>
        </p:txBody>
      </p:sp>
      <p:sp>
        <p:nvSpPr>
          <p:cNvPr id="16" name="TextBox: First word"/>
          <p:cNvSpPr txBox="1"/>
          <p:nvPr/>
        </p:nvSpPr>
        <p:spPr>
          <a:xfrm>
            <a:off x="4473650" y="3876492"/>
            <a:ext cx="4346350" cy="360000"/>
          </a:xfrm>
          <a:prstGeom prst="rect">
            <a:avLst/>
          </a:prstGeom>
          <a:noFill/>
        </p:spPr>
        <p:txBody>
          <a:bodyPr wrap="none" rtlCol="0">
            <a:noAutofit/>
          </a:bodyPr>
          <a:lstStyle>
            <a:defPPr>
              <a:defRPr lang="en-US"/>
            </a:defPPr>
          </a:lstStyle>
          <a:p>
            <a:pPr algn="ctr"/>
            <a:r>
              <a:rPr lang="en-NZ" sz="1600" dirty="0"/>
              <a:t>that is celebrated in the life of the Church community. </a:t>
            </a:r>
          </a:p>
        </p:txBody>
      </p:sp>
      <p:sp>
        <p:nvSpPr>
          <p:cNvPr id="68" name="Shape: Third position"/>
          <p:cNvSpPr/>
          <p:nvPr/>
        </p:nvSpPr>
        <p:spPr>
          <a:xfrm>
            <a:off x="514144" y="3271298"/>
            <a:ext cx="3444245" cy="306243"/>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dirty="0">
                <a:solidFill>
                  <a:schemeClr val="tx1"/>
                </a:solidFill>
              </a:rPr>
              <a:t>has planned for them when they die.</a:t>
            </a:r>
          </a:p>
        </p:txBody>
      </p:sp>
      <p:sp>
        <p:nvSpPr>
          <p:cNvPr id="70" name="Shape: Second position"/>
          <p:cNvSpPr/>
          <p:nvPr/>
        </p:nvSpPr>
        <p:spPr>
          <a:xfrm>
            <a:off x="514144" y="2263561"/>
            <a:ext cx="4587245" cy="553998"/>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life in New Zealand when people are expected to</a:t>
            </a:r>
            <a:br>
              <a:rPr lang="en-NZ" dirty="0">
                <a:solidFill>
                  <a:schemeClr val="tx1"/>
                </a:solidFill>
              </a:rPr>
            </a:br>
            <a:r>
              <a:rPr lang="en-NZ" dirty="0">
                <a:solidFill>
                  <a:schemeClr val="tx1"/>
                </a:solidFill>
              </a:rPr>
              <a:t>participate in the Eucharist. </a:t>
            </a:r>
          </a:p>
        </p:txBody>
      </p:sp>
      <p:sp>
        <p:nvSpPr>
          <p:cNvPr id="71" name="Shape: First position"/>
          <p:cNvSpPr/>
          <p:nvPr/>
        </p:nvSpPr>
        <p:spPr>
          <a:xfrm>
            <a:off x="504539" y="1470014"/>
            <a:ext cx="5005924"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rPr>
              <a:t>that is celebrated in the life of the Church community. </a:t>
            </a:r>
          </a:p>
        </p:txBody>
      </p:sp>
      <p:sp>
        <p:nvSpPr>
          <p:cNvPr id="12" name="TextBox: Sentence third part"/>
          <p:cNvSpPr txBox="1"/>
          <p:nvPr/>
        </p:nvSpPr>
        <p:spPr>
          <a:xfrm>
            <a:off x="71021" y="3003424"/>
            <a:ext cx="5800390"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3"/>
            </a:pPr>
            <a:r>
              <a:rPr lang="en-NZ" dirty="0"/>
              <a:t>Mary’s Assumption is a model for Christians of what God</a:t>
            </a:r>
            <a:endParaRPr lang="en-AU" dirty="0"/>
          </a:p>
        </p:txBody>
      </p:sp>
      <p:sp>
        <p:nvSpPr>
          <p:cNvPr id="9" name="TextBox: Sentence second part"/>
          <p:cNvSpPr txBox="1"/>
          <p:nvPr/>
        </p:nvSpPr>
        <p:spPr>
          <a:xfrm>
            <a:off x="71020" y="1995687"/>
            <a:ext cx="5160737"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2"/>
            </a:pPr>
            <a:r>
              <a:rPr lang="en-NZ" dirty="0"/>
              <a:t>Assumption Day is one of two days in the Church’s </a:t>
            </a:r>
            <a:endParaRPr lang="en-AU" dirty="0"/>
          </a:p>
        </p:txBody>
      </p:sp>
      <p:sp>
        <p:nvSpPr>
          <p:cNvPr id="2" name="Textbox: Sentence first part"/>
          <p:cNvSpPr txBox="1"/>
          <p:nvPr/>
        </p:nvSpPr>
        <p:spPr>
          <a:xfrm>
            <a:off x="71020" y="1188518"/>
            <a:ext cx="4722967" cy="276999"/>
          </a:xfrm>
          <a:prstGeom prst="rect">
            <a:avLst/>
          </a:prstGeom>
          <a:noFill/>
        </p:spPr>
        <p:txBody>
          <a:bodyPr wrap="square" lIns="0" tIns="0" rIns="0" bIns="0" rtlCol="0">
            <a:spAutoFit/>
          </a:bodyPr>
          <a:lstStyle/>
          <a:p>
            <a:pPr marL="457200" indent="-457200">
              <a:buFont typeface="+mj-lt"/>
              <a:buAutoNum type="arabicParenR"/>
            </a:pPr>
            <a:r>
              <a:rPr lang="en-NZ" dirty="0"/>
              <a:t>Mary’s Assumption is a major feast </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1953367" y="4912668"/>
            <a:ext cx="5237331"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on a sentence from the list at the bottom or click an empty text box to complete the sentences.</a:t>
            </a:r>
          </a:p>
        </p:txBody>
      </p:sp>
      <p:pic>
        <p:nvPicPr>
          <p:cNvPr id="19" name="Image" descr="Image result for Celebrating Mary's Assumption at Eucharis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976" y="1229112"/>
            <a:ext cx="2494462" cy="1661553"/>
          </a:xfrm>
          <a:prstGeom prst="rect">
            <a:avLst/>
          </a:prstGeom>
          <a:noFill/>
          <a:ln>
            <a:noFill/>
          </a:ln>
        </p:spPr>
      </p:pic>
    </p:spTree>
    <p:extLst>
      <p:ext uri="{BB962C8B-B14F-4D97-AF65-F5344CB8AC3E}">
        <p14:creationId xmlns:p14="http://schemas.microsoft.com/office/powerpoint/2010/main" val="2561732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xit" presetSubtype="0" fill="hold" grpId="2" nodeType="withEffect">
                                  <p:stCondLst>
                                    <p:cond delay="0"/>
                                  </p:stCondLst>
                                  <p:childTnLst>
                                    <p:set>
                                      <p:cBhvr>
                                        <p:cTn id="90" dur="1" fill="hold">
                                          <p:stCondLst>
                                            <p:cond delay="0"/>
                                          </p:stCondLst>
                                        </p:cTn>
                                        <p:tgtEl>
                                          <p:spTgt spid="71">
                                            <p:txEl>
                                              <p:charRg st="4294967295" end="4294967295"/>
                                            </p:txEl>
                                          </p:spTgt>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70">
                                            <p:txEl>
                                              <p:charRg st="4294967295" end="4294967295"/>
                                            </p:txEl>
                                          </p:spTgt>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3"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par>
                                <p:cTn id="100" presetID="1" presetClass="entr" presetSubtype="0" fill="hold" grpId="3" nodeType="withEffect">
                                  <p:stCondLst>
                                    <p:cond delay="0"/>
                                  </p:stCondLst>
                                  <p:childTnLst>
                                    <p:set>
                                      <p:cBhvr>
                                        <p:cTn id="101" dur="1" fill="hold">
                                          <p:stCondLst>
                                            <p:cond delay="0"/>
                                          </p:stCondLst>
                                        </p:cTn>
                                        <p:tgtEl>
                                          <p:spTgt spid="17"/>
                                        </p:tgtEl>
                                        <p:attrNameLst>
                                          <p:attrName>style.visibility</p:attrName>
                                        </p:attrNameLst>
                                      </p:cBhvr>
                                      <p:to>
                                        <p:strVal val="visible"/>
                                      </p:to>
                                    </p:set>
                                  </p:childTnLst>
                                </p:cTn>
                              </p:par>
                              <p:par>
                                <p:cTn id="102" presetID="1" presetClass="entr" presetSubtype="0" fill="hold" grpId="3" nodeType="withEffect">
                                  <p:stCondLst>
                                    <p:cond delay="0"/>
                                  </p:stCondLst>
                                  <p:childTnLst>
                                    <p:set>
                                      <p:cBhvr>
                                        <p:cTn id="103" dur="1" fill="hold">
                                          <p:stCondLst>
                                            <p:cond delay="0"/>
                                          </p:stCondLst>
                                        </p:cTn>
                                        <p:tgtEl>
                                          <p:spTgt spid="18"/>
                                        </p:tgtEl>
                                        <p:attrNameLst>
                                          <p:attrName>style.visibility</p:attrName>
                                        </p:attrNameLst>
                                      </p:cBhvr>
                                      <p:to>
                                        <p:strVal val="visible"/>
                                      </p:to>
                                    </p:set>
                                  </p:childTnLst>
                                </p:cTn>
                              </p:par>
                              <p:par>
                                <p:cTn id="104" presetID="1" presetClass="exit" presetSubtype="0" fill="hold" grpId="3" nodeType="withEffect">
                                  <p:stCondLst>
                                    <p:cond delay="0"/>
                                  </p:stCondLst>
                                  <p:childTnLst>
                                    <p:set>
                                      <p:cBhvr>
                                        <p:cTn id="105" dur="1" fill="hold">
                                          <p:stCondLst>
                                            <p:cond delay="0"/>
                                          </p:stCondLst>
                                        </p:cTn>
                                        <p:tgtEl>
                                          <p:spTgt spid="71">
                                            <p:txEl>
                                              <p:charRg st="4294967295" end="4294967295"/>
                                            </p:txEl>
                                          </p:spTgt>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70">
                                            <p:txEl>
                                              <p:charRg st="4294967295" end="4294967295"/>
                                            </p:txEl>
                                          </p:spTgt>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8" grpId="0"/>
      <p:bldP spid="18" grpId="1"/>
      <p:bldP spid="18" grpId="2"/>
      <p:bldP spid="18" grpId="3"/>
      <p:bldP spid="17" grpId="0"/>
      <p:bldP spid="17" grpId="1"/>
      <p:bldP spid="17" grpId="2"/>
      <p:bldP spid="17" grpId="3"/>
      <p:bldP spid="16" grpId="0"/>
      <p:bldP spid="16" grpId="1"/>
      <p:bldP spid="16" grpId="2"/>
      <p:bldP spid="16" grpId="3"/>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646331"/>
          </a:xfrm>
          <a:prstGeom prst="rect">
            <a:avLst/>
          </a:prstGeom>
          <a:noFill/>
        </p:spPr>
        <p:txBody>
          <a:bodyPr wrap="square" rtlCol="0">
            <a:spAutoFit/>
          </a:bodyPr>
          <a:lstStyle/>
          <a:p>
            <a:pPr algn="ctr"/>
            <a:r>
              <a:rPr lang="en-NZ" sz="3600" b="1" dirty="0"/>
              <a:t>Celebrating the Feast of Mary’s Assumption </a:t>
            </a:r>
          </a:p>
        </p:txBody>
      </p:sp>
      <p:sp>
        <p:nvSpPr>
          <p:cNvPr id="34" name="Shape: Word list border"/>
          <p:cNvSpPr/>
          <p:nvPr/>
        </p:nvSpPr>
        <p:spPr>
          <a:xfrm>
            <a:off x="242168" y="3795661"/>
            <a:ext cx="8757832" cy="849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8" name="TextBox: Third word"/>
          <p:cNvSpPr txBox="1"/>
          <p:nvPr/>
        </p:nvSpPr>
        <p:spPr>
          <a:xfrm>
            <a:off x="2123908" y="3898578"/>
            <a:ext cx="4896184" cy="360000"/>
          </a:xfrm>
          <a:prstGeom prst="rect">
            <a:avLst/>
          </a:prstGeom>
          <a:noFill/>
        </p:spPr>
        <p:txBody>
          <a:bodyPr wrap="none" rtlCol="0">
            <a:noAutofit/>
          </a:bodyPr>
          <a:lstStyle>
            <a:defPPr>
              <a:defRPr lang="en-US"/>
            </a:defPPr>
          </a:lstStyle>
          <a:p>
            <a:pPr algn="ctr"/>
            <a:r>
              <a:rPr lang="en-NZ" sz="1600" dirty="0"/>
              <a:t>singing special hymns, saying special prayers to honour her.</a:t>
            </a:r>
            <a:endParaRPr lang="en-AU" sz="1600" dirty="0"/>
          </a:p>
        </p:txBody>
      </p:sp>
      <p:sp>
        <p:nvSpPr>
          <p:cNvPr id="17" name="TextBox: Second word"/>
          <p:cNvSpPr txBox="1"/>
          <p:nvPr/>
        </p:nvSpPr>
        <p:spPr>
          <a:xfrm>
            <a:off x="242168" y="4282752"/>
            <a:ext cx="4146990" cy="360000"/>
          </a:xfrm>
          <a:prstGeom prst="rect">
            <a:avLst/>
          </a:prstGeom>
          <a:noFill/>
        </p:spPr>
        <p:txBody>
          <a:bodyPr wrap="none" rtlCol="0">
            <a:noAutofit/>
          </a:bodyPr>
          <a:lstStyle>
            <a:defPPr>
              <a:defRPr lang="en-US"/>
            </a:defPPr>
          </a:lstStyle>
          <a:p>
            <a:pPr algn="ctr"/>
            <a:r>
              <a:rPr lang="en-NZ" sz="1600" dirty="0"/>
              <a:t>God enabled Mary to share in Jesus’ resurrection.</a:t>
            </a:r>
            <a:endParaRPr lang="en-AU" sz="1600" dirty="0"/>
          </a:p>
        </p:txBody>
      </p:sp>
      <p:sp>
        <p:nvSpPr>
          <p:cNvPr id="16" name="TextBox: First word"/>
          <p:cNvSpPr txBox="1"/>
          <p:nvPr/>
        </p:nvSpPr>
        <p:spPr>
          <a:xfrm>
            <a:off x="4702168" y="4284103"/>
            <a:ext cx="4165958" cy="360000"/>
          </a:xfrm>
          <a:prstGeom prst="rect">
            <a:avLst/>
          </a:prstGeom>
          <a:noFill/>
        </p:spPr>
        <p:txBody>
          <a:bodyPr wrap="none" rtlCol="0">
            <a:noAutofit/>
          </a:bodyPr>
          <a:lstStyle>
            <a:defPPr>
              <a:defRPr lang="en-US"/>
            </a:defPPr>
          </a:lstStyle>
          <a:p>
            <a:pPr algn="ctr"/>
            <a:r>
              <a:rPr lang="en-NZ" sz="1600" dirty="0"/>
              <a:t>God, doing everything that God had planned for her.</a:t>
            </a:r>
            <a:endParaRPr lang="en-AU" sz="1600" dirty="0"/>
          </a:p>
        </p:txBody>
      </p:sp>
      <p:sp>
        <p:nvSpPr>
          <p:cNvPr id="68" name="Shape: Third position"/>
          <p:cNvSpPr/>
          <p:nvPr/>
        </p:nvSpPr>
        <p:spPr>
          <a:xfrm>
            <a:off x="514144" y="3158539"/>
            <a:ext cx="5586405" cy="305594"/>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dirty="0">
                <a:solidFill>
                  <a:schemeClr val="tx1"/>
                </a:solidFill>
              </a:rPr>
              <a:t>singing special hymns, saying special prayers to honour her.</a:t>
            </a:r>
            <a:endParaRPr lang="en-AU" dirty="0">
              <a:solidFill>
                <a:schemeClr val="tx1"/>
              </a:solidFill>
            </a:endParaRPr>
          </a:p>
        </p:txBody>
      </p:sp>
      <p:sp>
        <p:nvSpPr>
          <p:cNvPr id="70" name="Shape: Second position"/>
          <p:cNvSpPr/>
          <p:nvPr/>
        </p:nvSpPr>
        <p:spPr>
          <a:xfrm>
            <a:off x="514144" y="2283720"/>
            <a:ext cx="4707561" cy="276999"/>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rPr>
              <a:t>God enabled Mary to share in Jesus’ resurrection.</a:t>
            </a:r>
            <a:endParaRPr lang="en-AU" dirty="0">
              <a:solidFill>
                <a:schemeClr val="tx1"/>
              </a:solidFill>
            </a:endParaRPr>
          </a:p>
        </p:txBody>
      </p:sp>
      <p:sp>
        <p:nvSpPr>
          <p:cNvPr id="71" name="Shape: First position"/>
          <p:cNvSpPr/>
          <p:nvPr/>
        </p:nvSpPr>
        <p:spPr>
          <a:xfrm>
            <a:off x="504539" y="1473215"/>
            <a:ext cx="4970285"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rPr>
              <a:t>God, doing everything that God had planned for her.</a:t>
            </a:r>
            <a:endParaRPr lang="en-AU" dirty="0">
              <a:solidFill>
                <a:schemeClr val="tx1"/>
              </a:solidFill>
            </a:endParaRPr>
          </a:p>
        </p:txBody>
      </p:sp>
      <p:sp>
        <p:nvSpPr>
          <p:cNvPr id="12" name="TextBox: Sentence third part"/>
          <p:cNvSpPr txBox="1"/>
          <p:nvPr/>
        </p:nvSpPr>
        <p:spPr>
          <a:xfrm>
            <a:off x="71021" y="2890665"/>
            <a:ext cx="4392695"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6"/>
            </a:pPr>
            <a:r>
              <a:rPr lang="en-NZ" dirty="0"/>
              <a:t>Catholics celebrate Mary’s Assumption by </a:t>
            </a:r>
            <a:endParaRPr lang="en-AU" dirty="0"/>
          </a:p>
        </p:txBody>
      </p:sp>
      <p:sp>
        <p:nvSpPr>
          <p:cNvPr id="9" name="TextBox: Sentence second part"/>
          <p:cNvSpPr txBox="1"/>
          <p:nvPr/>
        </p:nvSpPr>
        <p:spPr>
          <a:xfrm>
            <a:off x="71020" y="2009371"/>
            <a:ext cx="4392696"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5"/>
            </a:pPr>
            <a:r>
              <a:rPr lang="en-NZ" dirty="0"/>
              <a:t>By raising Mary’s body and soul to heaven </a:t>
            </a:r>
            <a:endParaRPr lang="en-AU" dirty="0"/>
          </a:p>
        </p:txBody>
      </p:sp>
      <p:sp>
        <p:nvSpPr>
          <p:cNvPr id="2" name="Textbox: Sentence first part"/>
          <p:cNvSpPr txBox="1"/>
          <p:nvPr/>
        </p:nvSpPr>
        <p:spPr>
          <a:xfrm>
            <a:off x="71020" y="1188518"/>
            <a:ext cx="5044990" cy="276999"/>
          </a:xfrm>
          <a:prstGeom prst="rect">
            <a:avLst/>
          </a:prstGeom>
          <a:noFill/>
        </p:spPr>
        <p:txBody>
          <a:bodyPr wrap="square" lIns="0" tIns="0" rIns="0" bIns="0" rtlCol="0">
            <a:spAutoFit/>
          </a:bodyPr>
          <a:lstStyle/>
          <a:p>
            <a:pPr marL="457200" indent="-457200">
              <a:buFont typeface="+mj-lt"/>
              <a:buAutoNum type="arabicParenR" startAt="4"/>
            </a:pPr>
            <a:r>
              <a:rPr lang="en-NZ" dirty="0"/>
              <a:t>Mary’s life was lived entirely for </a:t>
            </a:r>
            <a:endParaRPr lang="en-AU" dirty="0"/>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S-05B</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1937337" y="4912668"/>
            <a:ext cx="5269391"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on a sentence from the list at the bottom or click an empty text box to complete the sentences.</a:t>
            </a:r>
          </a:p>
        </p:txBody>
      </p:sp>
      <p:pic>
        <p:nvPicPr>
          <p:cNvPr id="19" name="Image" descr="Image result for Celebrating Mary's Assumption at Eucharis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976" y="1229112"/>
            <a:ext cx="2494462" cy="1661553"/>
          </a:xfrm>
          <a:prstGeom prst="rect">
            <a:avLst/>
          </a:prstGeom>
          <a:noFill/>
          <a:ln>
            <a:noFill/>
          </a:ln>
        </p:spPr>
      </p:pic>
    </p:spTree>
    <p:extLst>
      <p:ext uri="{BB962C8B-B14F-4D97-AF65-F5344CB8AC3E}">
        <p14:creationId xmlns:p14="http://schemas.microsoft.com/office/powerpoint/2010/main" val="2221737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xit" presetSubtype="0" fill="hold" grpId="2" nodeType="withEffect">
                                  <p:stCondLst>
                                    <p:cond delay="0"/>
                                  </p:stCondLst>
                                  <p:childTnLst>
                                    <p:set>
                                      <p:cBhvr>
                                        <p:cTn id="90" dur="1" fill="hold">
                                          <p:stCondLst>
                                            <p:cond delay="0"/>
                                          </p:stCondLst>
                                        </p:cTn>
                                        <p:tgtEl>
                                          <p:spTgt spid="71">
                                            <p:txEl>
                                              <p:charRg st="4294967295" end="4294967295"/>
                                            </p:txEl>
                                          </p:spTgt>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70">
                                            <p:txEl>
                                              <p:charRg st="4294967295" end="4294967295"/>
                                            </p:txEl>
                                          </p:spTgt>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3"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par>
                                <p:cTn id="100" presetID="1" presetClass="entr" presetSubtype="0" fill="hold" grpId="3" nodeType="withEffect">
                                  <p:stCondLst>
                                    <p:cond delay="0"/>
                                  </p:stCondLst>
                                  <p:childTnLst>
                                    <p:set>
                                      <p:cBhvr>
                                        <p:cTn id="101" dur="1" fill="hold">
                                          <p:stCondLst>
                                            <p:cond delay="0"/>
                                          </p:stCondLst>
                                        </p:cTn>
                                        <p:tgtEl>
                                          <p:spTgt spid="17"/>
                                        </p:tgtEl>
                                        <p:attrNameLst>
                                          <p:attrName>style.visibility</p:attrName>
                                        </p:attrNameLst>
                                      </p:cBhvr>
                                      <p:to>
                                        <p:strVal val="visible"/>
                                      </p:to>
                                    </p:set>
                                  </p:childTnLst>
                                </p:cTn>
                              </p:par>
                              <p:par>
                                <p:cTn id="102" presetID="1" presetClass="entr" presetSubtype="0" fill="hold" grpId="3" nodeType="withEffect">
                                  <p:stCondLst>
                                    <p:cond delay="0"/>
                                  </p:stCondLst>
                                  <p:childTnLst>
                                    <p:set>
                                      <p:cBhvr>
                                        <p:cTn id="103" dur="1" fill="hold">
                                          <p:stCondLst>
                                            <p:cond delay="0"/>
                                          </p:stCondLst>
                                        </p:cTn>
                                        <p:tgtEl>
                                          <p:spTgt spid="18"/>
                                        </p:tgtEl>
                                        <p:attrNameLst>
                                          <p:attrName>style.visibility</p:attrName>
                                        </p:attrNameLst>
                                      </p:cBhvr>
                                      <p:to>
                                        <p:strVal val="visible"/>
                                      </p:to>
                                    </p:set>
                                  </p:childTnLst>
                                </p:cTn>
                              </p:par>
                              <p:par>
                                <p:cTn id="104" presetID="1" presetClass="exit" presetSubtype="0" fill="hold" grpId="3" nodeType="withEffect">
                                  <p:stCondLst>
                                    <p:cond delay="0"/>
                                  </p:stCondLst>
                                  <p:childTnLst>
                                    <p:set>
                                      <p:cBhvr>
                                        <p:cTn id="105" dur="1" fill="hold">
                                          <p:stCondLst>
                                            <p:cond delay="0"/>
                                          </p:stCondLst>
                                        </p:cTn>
                                        <p:tgtEl>
                                          <p:spTgt spid="71">
                                            <p:txEl>
                                              <p:charRg st="4294967295" end="4294967295"/>
                                            </p:txEl>
                                          </p:spTgt>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70">
                                            <p:txEl>
                                              <p:charRg st="4294967295" end="4294967295"/>
                                            </p:txEl>
                                          </p:spTgt>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8" grpId="0"/>
      <p:bldP spid="18" grpId="1"/>
      <p:bldP spid="18" grpId="2"/>
      <p:bldP spid="18" grpId="3"/>
      <p:bldP spid="17" grpId="0"/>
      <p:bldP spid="17" grpId="1"/>
      <p:bldP spid="17" grpId="2"/>
      <p:bldP spid="17" grpId="3"/>
      <p:bldP spid="16" grpId="0"/>
      <p:bldP spid="16" grpId="1"/>
      <p:bldP spid="16" grpId="2"/>
      <p:bldP spid="16" grpId="3"/>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descr="Image result for Revelation 12:1"/>
          <p:cNvPicPr/>
          <p:nvPr/>
        </p:nvPicPr>
        <p:blipFill rotWithShape="1">
          <a:blip r:embed="rId3">
            <a:extLst>
              <a:ext uri="{BEBA8EAE-BF5A-486C-A8C5-ECC9F3942E4B}">
                <a14:imgProps xmlns:a14="http://schemas.microsoft.com/office/drawing/2010/main">
                  <a14:imgLayer r:embed="rId4">
                    <a14:imgEffect>
                      <a14:brightnessContrast contrast="-9000"/>
                    </a14:imgEffect>
                  </a14:imgLayer>
                </a14:imgProps>
              </a:ext>
              <a:ext uri="{28A0092B-C50C-407E-A947-70E740481C1C}">
                <a14:useLocalDpi xmlns:a14="http://schemas.microsoft.com/office/drawing/2010/main" val="0"/>
              </a:ext>
            </a:extLst>
          </a:blip>
          <a:srcRect l="45038"/>
          <a:stretch/>
        </p:blipFill>
        <p:spPr bwMode="auto">
          <a:xfrm>
            <a:off x="3949282" y="1105360"/>
            <a:ext cx="2749229" cy="3751552"/>
          </a:xfrm>
          <a:prstGeom prst="rect">
            <a:avLst/>
          </a:prstGeom>
          <a:noFill/>
          <a:ln>
            <a:noFill/>
          </a:ln>
          <a:extLst>
            <a:ext uri="{53640926-AAD7-44D8-BBD7-CCE9431645EC}">
              <a14:shadowObscured xmlns:a14="http://schemas.microsoft.com/office/drawing/2010/main"/>
            </a:ext>
          </a:extLst>
        </p:spPr>
      </p:pic>
      <p:sp>
        <p:nvSpPr>
          <p:cNvPr id="3" name="Image text"/>
          <p:cNvSpPr/>
          <p:nvPr/>
        </p:nvSpPr>
        <p:spPr>
          <a:xfrm>
            <a:off x="4052771" y="3092861"/>
            <a:ext cx="2553304" cy="1812099"/>
          </a:xfrm>
          <a:prstGeom prst="rect">
            <a:avLst/>
          </a:prstGeom>
        </p:spPr>
        <p:txBody>
          <a:bodyPr wrap="square">
            <a:spAutoFit/>
          </a:bodyPr>
          <a:lstStyle/>
          <a:p>
            <a:pPr algn="ctr">
              <a:lnSpc>
                <a:spcPct val="115000"/>
              </a:lnSpc>
              <a:spcAft>
                <a:spcPts val="1000"/>
              </a:spcAft>
            </a:pPr>
            <a:r>
              <a:rPr lang="en-NZ" sz="14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 great and wondrous sign appeared in heaven: a woman clothed with the sun, with the moon under her feet and a crown of twelve stars on her head.</a:t>
            </a:r>
            <a:r>
              <a:rPr lang="en-NZ" sz="1400" b="1" i="1" dirty="0">
                <a:latin typeface="Calibri" panose="020F0502020204030204" pitchFamily="34" charset="0"/>
                <a:ea typeface="Calibri" panose="020F0502020204030204" pitchFamily="34" charset="0"/>
                <a:cs typeface="Times New Roman" panose="02020603050405020304" pitchFamily="18" charset="0"/>
              </a:rPr>
              <a:t/>
            </a:r>
            <a:br>
              <a:rPr lang="en-NZ" sz="1400" b="1" i="1" dirty="0">
                <a:latin typeface="Calibri" panose="020F0502020204030204" pitchFamily="34" charset="0"/>
                <a:ea typeface="Calibri" panose="020F0502020204030204" pitchFamily="34" charset="0"/>
                <a:cs typeface="Times New Roman" panose="02020603050405020304" pitchFamily="18" charset="0"/>
              </a:rPr>
            </a:br>
            <a:r>
              <a:rPr lang="en-NZ" sz="1400" b="1" i="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a:t>
            </a:r>
            <a:r>
              <a:rPr lang="en-NZ" sz="14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Book of Revelation 12:1-3</a:t>
            </a:r>
            <a:endParaRPr lang="en-NZ" sz="11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9" name="Shape: Card 10 (bottom)"/>
          <p:cNvSpPr/>
          <p:nvPr/>
        </p:nvSpPr>
        <p:spPr>
          <a:xfrm>
            <a:off x="250519" y="1236694"/>
            <a:ext cx="2620781" cy="3116411"/>
          </a:xfrm>
          <a:prstGeom prst="roundRect">
            <a:avLst/>
          </a:prstGeom>
          <a:solidFill>
            <a:schemeClr val="bg1"/>
          </a:solidFill>
          <a:ln w="82550" cmpd="thickThi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b="1" dirty="0">
                <a:solidFill>
                  <a:schemeClr val="tx1"/>
                </a:solidFill>
              </a:rPr>
              <a:t>There are many traditional hymns and prayers directed to Mary Queen of Heaven that are used in the Church especially on special feast days that honour Mary. Her assumption is the 4th Glorious Mystery of the Rosary and her Crowning as Queen of Heaven is the 5th Glorious Mystery.  Watch and listen to the example of a traditional hymn to honour Mary’s Queen of Heaven.</a:t>
            </a:r>
            <a:endParaRPr lang="en-NZ" sz="1400" dirty="0">
              <a:solidFill>
                <a:schemeClr val="tx1"/>
              </a:solidFill>
            </a:endParaRPr>
          </a:p>
        </p:txBody>
      </p:sp>
      <p:sp>
        <p:nvSpPr>
          <p:cNvPr id="28" name="Shape: Card 9"/>
          <p:cNvSpPr/>
          <p:nvPr/>
        </p:nvSpPr>
        <p:spPr>
          <a:xfrm>
            <a:off x="311116" y="1298686"/>
            <a:ext cx="2620781" cy="3116411"/>
          </a:xfrm>
          <a:prstGeom prst="roundRect">
            <a:avLst/>
          </a:prstGeom>
          <a:solidFill>
            <a:schemeClr val="bg1"/>
          </a:solidFill>
          <a:ln w="82550" cmpd="thickThi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b="1" dirty="0">
                <a:solidFill>
                  <a:schemeClr val="tx1"/>
                </a:solidFill>
              </a:rPr>
              <a:t>As time passed, the image of Mary with a crown accepted her as the Queen of Heaven.  Pope Pius XII declared her the Queen of Heaven because of her relationship with Jesus who is the King and because of the perfect life she lived and how she continues to take the prayer offered to God by people who honour her in their special devotions and liturgy on her feast days.</a:t>
            </a:r>
            <a:endParaRPr lang="en-NZ" sz="1400" dirty="0">
              <a:solidFill>
                <a:schemeClr val="tx1"/>
              </a:solidFill>
            </a:endParaRPr>
          </a:p>
        </p:txBody>
      </p:sp>
      <p:sp>
        <p:nvSpPr>
          <p:cNvPr id="26" name="Shape: Card 8"/>
          <p:cNvSpPr/>
          <p:nvPr/>
        </p:nvSpPr>
        <p:spPr>
          <a:xfrm>
            <a:off x="383745" y="1372716"/>
            <a:ext cx="2620781" cy="3116411"/>
          </a:xfrm>
          <a:prstGeom prst="roundRect">
            <a:avLst/>
          </a:prstGeom>
          <a:solidFill>
            <a:schemeClr val="bg1"/>
          </a:solidFill>
          <a:ln w="82550" cmpd="thickThi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chemeClr val="tx1"/>
                </a:solidFill>
              </a:rPr>
              <a:t>Over time this image has been used to portray in art and statues Mary as she was assumed into heaven. In the 1950s Mary’s Assumption   became a ‘dogma’ which is an official belief of the Catholic Church. </a:t>
            </a:r>
            <a:endParaRPr lang="en-NZ" dirty="0">
              <a:solidFill>
                <a:schemeClr val="tx1"/>
              </a:solidFill>
            </a:endParaRPr>
          </a:p>
        </p:txBody>
      </p:sp>
      <p:sp>
        <p:nvSpPr>
          <p:cNvPr id="15" name="Shape: Card 7"/>
          <p:cNvSpPr/>
          <p:nvPr/>
        </p:nvSpPr>
        <p:spPr>
          <a:xfrm>
            <a:off x="456372" y="1446740"/>
            <a:ext cx="2620781" cy="3116411"/>
          </a:xfrm>
          <a:prstGeom prst="roundRect">
            <a:avLst/>
          </a:prstGeom>
          <a:solidFill>
            <a:schemeClr val="bg1"/>
          </a:solidFill>
          <a:ln w="82550" cmpd="thickThi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b="1" dirty="0">
                <a:solidFill>
                  <a:schemeClr val="tx1"/>
                </a:solidFill>
              </a:rPr>
              <a:t>Generally speaking, Catholics view Mary (as shown in the image) as the woman clothed with the sun in the book of Revelation 12:1-3: "A great and wondrous sign appeared in heaven: a woman clothed with the sun, with the moon under her feet and a crown of twelve stars on her head.”</a:t>
            </a:r>
            <a:endParaRPr lang="en-NZ" sz="1400" dirty="0">
              <a:solidFill>
                <a:schemeClr val="tx1"/>
              </a:solidFill>
            </a:endParaRPr>
          </a:p>
        </p:txBody>
      </p:sp>
      <p:sp>
        <p:nvSpPr>
          <p:cNvPr id="14" name="Shape: Card 6"/>
          <p:cNvSpPr/>
          <p:nvPr/>
        </p:nvSpPr>
        <p:spPr>
          <a:xfrm>
            <a:off x="529002" y="1508738"/>
            <a:ext cx="2620781" cy="3116411"/>
          </a:xfrm>
          <a:prstGeom prst="roundRect">
            <a:avLst/>
          </a:prstGeom>
          <a:solidFill>
            <a:schemeClr val="bg1"/>
          </a:solidFill>
          <a:ln w="82550" cmpd="thickThi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b="1" dirty="0">
                <a:solidFill>
                  <a:schemeClr val="tx1"/>
                </a:solidFill>
              </a:rPr>
              <a:t>Revelation is also known as The Apocalypse and has come to be associated with cataclysmic disaster, judgement day or the end of the world. However, its true meaning is an unveiling or revelation of things known only to God. </a:t>
            </a:r>
            <a:endParaRPr lang="en-NZ" sz="1600" dirty="0">
              <a:solidFill>
                <a:schemeClr val="tx1"/>
              </a:solidFill>
            </a:endParaRPr>
          </a:p>
        </p:txBody>
      </p:sp>
      <p:sp>
        <p:nvSpPr>
          <p:cNvPr id="27" name="Shape: Card 5"/>
          <p:cNvSpPr/>
          <p:nvPr/>
        </p:nvSpPr>
        <p:spPr>
          <a:xfrm>
            <a:off x="603135" y="1558700"/>
            <a:ext cx="2620781" cy="3116411"/>
          </a:xfrm>
          <a:prstGeom prst="roundRect">
            <a:avLst/>
          </a:prstGeom>
          <a:solidFill>
            <a:schemeClr val="bg1"/>
          </a:solidFill>
          <a:ln w="82550" cmpd="thickThi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chemeClr val="tx1"/>
                </a:solidFill>
              </a:rPr>
              <a:t>The book of Revelation is also a prophecy (Revelation 1:1-3). We often think of prophecy as a prediction of the future, but originally it meant "speaking the mind of God.”</a:t>
            </a:r>
            <a:endParaRPr lang="en-NZ" dirty="0">
              <a:solidFill>
                <a:schemeClr val="tx1"/>
              </a:solidFill>
            </a:endParaRPr>
          </a:p>
        </p:txBody>
      </p:sp>
      <p:sp>
        <p:nvSpPr>
          <p:cNvPr id="23" name="Shape: Card 4"/>
          <p:cNvSpPr/>
          <p:nvPr/>
        </p:nvSpPr>
        <p:spPr>
          <a:xfrm>
            <a:off x="659771" y="1628702"/>
            <a:ext cx="2620781" cy="3116411"/>
          </a:xfrm>
          <a:prstGeom prst="roundRect">
            <a:avLst/>
          </a:prstGeom>
          <a:solidFill>
            <a:schemeClr val="bg1"/>
          </a:solidFill>
          <a:ln w="82550" cmpd="thickThi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b="1" dirty="0">
                <a:solidFill>
                  <a:schemeClr val="tx1"/>
                </a:solidFill>
              </a:rPr>
              <a:t>John used this style of writing so his Roman captors would not understand the description of his vision. It would have made sense to other Christians.</a:t>
            </a:r>
            <a:endParaRPr lang="en-NZ" sz="2000" dirty="0">
              <a:solidFill>
                <a:schemeClr val="tx1"/>
              </a:solidFill>
            </a:endParaRPr>
          </a:p>
        </p:txBody>
      </p:sp>
      <p:sp>
        <p:nvSpPr>
          <p:cNvPr id="22" name="Shape: Card 3"/>
          <p:cNvSpPr/>
          <p:nvPr/>
        </p:nvSpPr>
        <p:spPr>
          <a:xfrm>
            <a:off x="706624" y="1678205"/>
            <a:ext cx="2620781" cy="3116411"/>
          </a:xfrm>
          <a:prstGeom prst="roundRect">
            <a:avLst/>
          </a:prstGeom>
          <a:solidFill>
            <a:schemeClr val="bg1"/>
          </a:solidFill>
          <a:ln w="82550" cmpd="thickThi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b="1" dirty="0">
                <a:solidFill>
                  <a:schemeClr val="tx1"/>
                </a:solidFill>
              </a:rPr>
              <a:t>The book of Revelation is an example of "apocalyptic" writing that uses symbols, images and numbers to convey its message. It is also used in the book of Daniel in the Old Testament. The messages it conveys are often about persecution.</a:t>
            </a:r>
            <a:endParaRPr lang="en-NZ" sz="1600" dirty="0">
              <a:solidFill>
                <a:schemeClr val="tx1"/>
              </a:solidFill>
            </a:endParaRPr>
          </a:p>
        </p:txBody>
      </p:sp>
      <p:sp>
        <p:nvSpPr>
          <p:cNvPr id="21" name="Shape: Card 2"/>
          <p:cNvSpPr/>
          <p:nvPr/>
        </p:nvSpPr>
        <p:spPr>
          <a:xfrm>
            <a:off x="775746" y="1727712"/>
            <a:ext cx="2620781" cy="3116411"/>
          </a:xfrm>
          <a:prstGeom prst="roundRect">
            <a:avLst/>
          </a:prstGeom>
          <a:solidFill>
            <a:schemeClr val="bg1"/>
          </a:solidFill>
          <a:ln w="82550" cmpd="thickThi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chemeClr val="tx1"/>
                </a:solidFill>
              </a:rPr>
              <a:t>Tradition says John the apostle (Mark 3:14-19) was the author of both the book of Revelation and the Gospel of John, but that is not certain. The author does not identify himself as an apostle.</a:t>
            </a:r>
            <a:endParaRPr lang="en-NZ" dirty="0">
              <a:solidFill>
                <a:schemeClr val="tx1"/>
              </a:solidFill>
            </a:endParaRPr>
          </a:p>
        </p:txBody>
      </p:sp>
      <p:sp>
        <p:nvSpPr>
          <p:cNvPr id="16" name="Shape: Card 1 (top)"/>
          <p:cNvSpPr/>
          <p:nvPr/>
        </p:nvSpPr>
        <p:spPr>
          <a:xfrm>
            <a:off x="839932" y="1774196"/>
            <a:ext cx="2620781" cy="3116411"/>
          </a:xfrm>
          <a:prstGeom prst="roundRect">
            <a:avLst/>
          </a:prstGeom>
          <a:solidFill>
            <a:schemeClr val="bg1"/>
          </a:solidFill>
          <a:ln w="82550" cmpd="thickThi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chemeClr val="tx1"/>
                </a:solidFill>
              </a:rPr>
              <a:t>In about the year 95 A.D, a man named John had a vision from heaven. The book of Revelation is John's record of that vision. John was a Christian leader and was in exile on the Roman prison island of Patmos.</a:t>
            </a:r>
            <a:endParaRPr lang="en-GB" b="1" dirty="0">
              <a:solidFill>
                <a:schemeClr val="tx1"/>
              </a:solidFill>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2837985" y="4912668"/>
            <a:ext cx="3468029" cy="230832"/>
          </a:xfrm>
          <a:prstGeom prst="rect">
            <a:avLst/>
          </a:prstGeom>
          <a:noFill/>
        </p:spPr>
        <p:txBody>
          <a:bodyPr wrap="square" rtlCol="0">
            <a:spAutoFit/>
          </a:bodyPr>
          <a:lstStyle/>
          <a:p>
            <a:pPr algn="ctr"/>
            <a:r>
              <a:rPr lang="en-GB" sz="900" dirty="0">
                <a:latin typeface="Arial" panose="020B0604020202020204" pitchFamily="34" charset="0"/>
                <a:ea typeface="Segoe UI" pitchFamily="34" charset="0"/>
                <a:cs typeface="Arial" pitchFamily="34" charset="0"/>
              </a:rPr>
              <a:t>Click top card to discard it.</a:t>
            </a:r>
          </a:p>
        </p:txBody>
      </p:sp>
      <p:sp>
        <p:nvSpPr>
          <p:cNvPr id="20" name="Title"/>
          <p:cNvSpPr txBox="1"/>
          <p:nvPr/>
        </p:nvSpPr>
        <p:spPr>
          <a:xfrm>
            <a:off x="0" y="-17729"/>
            <a:ext cx="9144000" cy="1200329"/>
          </a:xfrm>
          <a:prstGeom prst="rect">
            <a:avLst/>
          </a:prstGeom>
          <a:noFill/>
        </p:spPr>
        <p:txBody>
          <a:bodyPr wrap="square" rtlCol="0">
            <a:spAutoFit/>
          </a:bodyPr>
          <a:lstStyle/>
          <a:p>
            <a:pPr algn="ctr"/>
            <a:r>
              <a:rPr lang="en-NZ" sz="3600" b="1" dirty="0"/>
              <a:t>The 1st Scripture Reading</a:t>
            </a:r>
            <a:br>
              <a:rPr lang="en-NZ" sz="3600" b="1" dirty="0"/>
            </a:br>
            <a:r>
              <a:rPr lang="en-NZ" sz="3600" b="1" dirty="0"/>
              <a:t>from the book of Revelation 12:1</a:t>
            </a:r>
          </a:p>
        </p:txBody>
      </p:sp>
    </p:spTree>
    <p:extLst>
      <p:ext uri="{BB962C8B-B14F-4D97-AF65-F5344CB8AC3E}">
        <p14:creationId xmlns:p14="http://schemas.microsoft.com/office/powerpoint/2010/main" val="3772982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21"/>
                                        </p:tgtEl>
                                        <p:attrNameLst>
                                          <p:attrName>ppt_x</p:attrName>
                                        </p:attrNameLst>
                                      </p:cBhvr>
                                      <p:tavLst>
                                        <p:tav tm="0">
                                          <p:val>
                                            <p:strVal val="ppt_x"/>
                                          </p:val>
                                        </p:tav>
                                        <p:tav tm="100000">
                                          <p:val>
                                            <p:strVal val="1+ppt_w/2"/>
                                          </p:val>
                                        </p:tav>
                                      </p:tavLst>
                                    </p:anim>
                                    <p:anim calcmode="lin" valueType="num">
                                      <p:cBhvr additive="base">
                                        <p:cTn id="14" dur="1000"/>
                                        <p:tgtEl>
                                          <p:spTgt spid="21"/>
                                        </p:tgtEl>
                                        <p:attrNameLst>
                                          <p:attrName>ppt_y</p:attrName>
                                        </p:attrNameLst>
                                      </p:cBhvr>
                                      <p:tavLst>
                                        <p:tav tm="0">
                                          <p:val>
                                            <p:strVal val="ppt_y"/>
                                          </p:val>
                                        </p:tav>
                                        <p:tav tm="100000">
                                          <p:val>
                                            <p:strVal val="0-ppt_h/2"/>
                                          </p:val>
                                        </p:tav>
                                      </p:tavLst>
                                    </p:anim>
                                    <p:set>
                                      <p:cBhvr>
                                        <p:cTn id="15"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22"/>
                                        </p:tgtEl>
                                        <p:attrNameLst>
                                          <p:attrName>ppt_x</p:attrName>
                                        </p:attrNameLst>
                                      </p:cBhvr>
                                      <p:tavLst>
                                        <p:tav tm="0">
                                          <p:val>
                                            <p:strVal val="ppt_x"/>
                                          </p:val>
                                        </p:tav>
                                        <p:tav tm="100000">
                                          <p:val>
                                            <p:strVal val="1+ppt_w/2"/>
                                          </p:val>
                                        </p:tav>
                                      </p:tavLst>
                                    </p:anim>
                                    <p:anim calcmode="lin" valueType="num">
                                      <p:cBhvr additive="base">
                                        <p:cTn id="21" dur="1000"/>
                                        <p:tgtEl>
                                          <p:spTgt spid="22"/>
                                        </p:tgtEl>
                                        <p:attrNameLst>
                                          <p:attrName>ppt_y</p:attrName>
                                        </p:attrNameLst>
                                      </p:cBhvr>
                                      <p:tavLst>
                                        <p:tav tm="0">
                                          <p:val>
                                            <p:strVal val="ppt_y"/>
                                          </p:val>
                                        </p:tav>
                                        <p:tav tm="100000">
                                          <p:val>
                                            <p:strVal val="0-ppt_h/2"/>
                                          </p:val>
                                        </p:tav>
                                      </p:tavLst>
                                    </p:anim>
                                    <p:set>
                                      <p:cBhvr>
                                        <p:cTn id="2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23"/>
                                        </p:tgtEl>
                                        <p:attrNameLst>
                                          <p:attrName>ppt_x</p:attrName>
                                        </p:attrNameLst>
                                      </p:cBhvr>
                                      <p:tavLst>
                                        <p:tav tm="0">
                                          <p:val>
                                            <p:strVal val="ppt_x"/>
                                          </p:val>
                                        </p:tav>
                                        <p:tav tm="100000">
                                          <p:val>
                                            <p:strVal val="1+ppt_w/2"/>
                                          </p:val>
                                        </p:tav>
                                      </p:tavLst>
                                    </p:anim>
                                    <p:anim calcmode="lin" valueType="num">
                                      <p:cBhvr additive="base">
                                        <p:cTn id="28" dur="1000"/>
                                        <p:tgtEl>
                                          <p:spTgt spid="23"/>
                                        </p:tgtEl>
                                        <p:attrNameLst>
                                          <p:attrName>ppt_y</p:attrName>
                                        </p:attrNameLst>
                                      </p:cBhvr>
                                      <p:tavLst>
                                        <p:tav tm="0">
                                          <p:val>
                                            <p:strVal val="ppt_y"/>
                                          </p:val>
                                        </p:tav>
                                        <p:tav tm="100000">
                                          <p:val>
                                            <p:strVal val="0-ppt_h/2"/>
                                          </p:val>
                                        </p:tav>
                                      </p:tavLst>
                                    </p:anim>
                                    <p:set>
                                      <p:cBhvr>
                                        <p:cTn id="29"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27"/>
                                        </p:tgtEl>
                                        <p:attrNameLst>
                                          <p:attrName>ppt_x</p:attrName>
                                        </p:attrNameLst>
                                      </p:cBhvr>
                                      <p:tavLst>
                                        <p:tav tm="0">
                                          <p:val>
                                            <p:strVal val="ppt_x"/>
                                          </p:val>
                                        </p:tav>
                                        <p:tav tm="100000">
                                          <p:val>
                                            <p:strVal val="1+ppt_w/2"/>
                                          </p:val>
                                        </p:tav>
                                      </p:tavLst>
                                    </p:anim>
                                    <p:anim calcmode="lin" valueType="num">
                                      <p:cBhvr additive="base">
                                        <p:cTn id="35" dur="1000"/>
                                        <p:tgtEl>
                                          <p:spTgt spid="27"/>
                                        </p:tgtEl>
                                        <p:attrNameLst>
                                          <p:attrName>ppt_y</p:attrName>
                                        </p:attrNameLst>
                                      </p:cBhvr>
                                      <p:tavLst>
                                        <p:tav tm="0">
                                          <p:val>
                                            <p:strVal val="ppt_y"/>
                                          </p:val>
                                        </p:tav>
                                        <p:tav tm="100000">
                                          <p:val>
                                            <p:strVal val="0-ppt_h/2"/>
                                          </p:val>
                                        </p:tav>
                                      </p:tavLst>
                                    </p:anim>
                                    <p:set>
                                      <p:cBhvr>
                                        <p:cTn id="36"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1000"/>
                                        <p:tgtEl>
                                          <p:spTgt spid="14"/>
                                        </p:tgtEl>
                                        <p:attrNameLst>
                                          <p:attrName>ppt_x</p:attrName>
                                        </p:attrNameLst>
                                      </p:cBhvr>
                                      <p:tavLst>
                                        <p:tav tm="0">
                                          <p:val>
                                            <p:strVal val="ppt_x"/>
                                          </p:val>
                                        </p:tav>
                                        <p:tav tm="100000">
                                          <p:val>
                                            <p:strVal val="1+ppt_w/2"/>
                                          </p:val>
                                        </p:tav>
                                      </p:tavLst>
                                    </p:anim>
                                    <p:anim calcmode="lin" valueType="num">
                                      <p:cBhvr additive="base">
                                        <p:cTn id="42" dur="1000"/>
                                        <p:tgtEl>
                                          <p:spTgt spid="14"/>
                                        </p:tgtEl>
                                        <p:attrNameLst>
                                          <p:attrName>ppt_y</p:attrName>
                                        </p:attrNameLst>
                                      </p:cBhvr>
                                      <p:tavLst>
                                        <p:tav tm="0">
                                          <p:val>
                                            <p:strVal val="ppt_y"/>
                                          </p:val>
                                        </p:tav>
                                        <p:tav tm="100000">
                                          <p:val>
                                            <p:strVal val="0-ppt_h/2"/>
                                          </p:val>
                                        </p:tav>
                                      </p:tavLst>
                                    </p:anim>
                                    <p:set>
                                      <p:cBhvr>
                                        <p:cTn id="4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0" nodeType="clickEffect">
                                  <p:stCondLst>
                                    <p:cond delay="0"/>
                                  </p:stCondLst>
                                  <p:childTnLst>
                                    <p:anim calcmode="lin" valueType="num">
                                      <p:cBhvr additive="base">
                                        <p:cTn id="48" dur="1000"/>
                                        <p:tgtEl>
                                          <p:spTgt spid="15"/>
                                        </p:tgtEl>
                                        <p:attrNameLst>
                                          <p:attrName>ppt_x</p:attrName>
                                        </p:attrNameLst>
                                      </p:cBhvr>
                                      <p:tavLst>
                                        <p:tav tm="0">
                                          <p:val>
                                            <p:strVal val="ppt_x"/>
                                          </p:val>
                                        </p:tav>
                                        <p:tav tm="100000">
                                          <p:val>
                                            <p:strVal val="1+ppt_w/2"/>
                                          </p:val>
                                        </p:tav>
                                      </p:tavLst>
                                    </p:anim>
                                    <p:anim calcmode="lin" valueType="num">
                                      <p:cBhvr additive="base">
                                        <p:cTn id="49" dur="1000"/>
                                        <p:tgtEl>
                                          <p:spTgt spid="15"/>
                                        </p:tgtEl>
                                        <p:attrNameLst>
                                          <p:attrName>ppt_y</p:attrName>
                                        </p:attrNameLst>
                                      </p:cBhvr>
                                      <p:tavLst>
                                        <p:tav tm="0">
                                          <p:val>
                                            <p:strVal val="ppt_y"/>
                                          </p:val>
                                        </p:tav>
                                        <p:tav tm="100000">
                                          <p:val>
                                            <p:strVal val="0-ppt_h/2"/>
                                          </p:val>
                                        </p:tav>
                                      </p:tavLst>
                                    </p:anim>
                                    <p:set>
                                      <p:cBhvr>
                                        <p:cTn id="50"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2" presetClass="exit" presetSubtype="3" fill="hold" grpId="0" nodeType="clickEffect">
                                  <p:stCondLst>
                                    <p:cond delay="0"/>
                                  </p:stCondLst>
                                  <p:childTnLst>
                                    <p:anim calcmode="lin" valueType="num">
                                      <p:cBhvr additive="base">
                                        <p:cTn id="55" dur="1000"/>
                                        <p:tgtEl>
                                          <p:spTgt spid="26"/>
                                        </p:tgtEl>
                                        <p:attrNameLst>
                                          <p:attrName>ppt_x</p:attrName>
                                        </p:attrNameLst>
                                      </p:cBhvr>
                                      <p:tavLst>
                                        <p:tav tm="0">
                                          <p:val>
                                            <p:strVal val="ppt_x"/>
                                          </p:val>
                                        </p:tav>
                                        <p:tav tm="100000">
                                          <p:val>
                                            <p:strVal val="1+ppt_w/2"/>
                                          </p:val>
                                        </p:tav>
                                      </p:tavLst>
                                    </p:anim>
                                    <p:anim calcmode="lin" valueType="num">
                                      <p:cBhvr additive="base">
                                        <p:cTn id="56" dur="1000"/>
                                        <p:tgtEl>
                                          <p:spTgt spid="26"/>
                                        </p:tgtEl>
                                        <p:attrNameLst>
                                          <p:attrName>ppt_y</p:attrName>
                                        </p:attrNameLst>
                                      </p:cBhvr>
                                      <p:tavLst>
                                        <p:tav tm="0">
                                          <p:val>
                                            <p:strVal val="ppt_y"/>
                                          </p:val>
                                        </p:tav>
                                        <p:tav tm="100000">
                                          <p:val>
                                            <p:strVal val="0-ppt_h/2"/>
                                          </p:val>
                                        </p:tav>
                                      </p:tavLst>
                                    </p:anim>
                                    <p:set>
                                      <p:cBhvr>
                                        <p:cTn id="57"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8" restart="whenNotActive" fill="hold" evtFilter="cancelBubble" nodeType="interactiveSeq">
                <p:stCondLst>
                  <p:cond evt="onClick" delay="0">
                    <p:tgtEl>
                      <p:spTgt spid="28"/>
                    </p:tgtEl>
                  </p:cond>
                </p:stCondLst>
                <p:endSync evt="end" delay="0">
                  <p:rtn val="all"/>
                </p:endSync>
                <p:childTnLst>
                  <p:par>
                    <p:cTn id="59" fill="hold">
                      <p:stCondLst>
                        <p:cond delay="0"/>
                      </p:stCondLst>
                      <p:childTnLst>
                        <p:par>
                          <p:cTn id="60" fill="hold">
                            <p:stCondLst>
                              <p:cond delay="0"/>
                            </p:stCondLst>
                            <p:childTnLst>
                              <p:par>
                                <p:cTn id="61" presetID="2" presetClass="exit" presetSubtype="3" fill="hold" grpId="0" nodeType="clickEffect">
                                  <p:stCondLst>
                                    <p:cond delay="0"/>
                                  </p:stCondLst>
                                  <p:childTnLst>
                                    <p:anim calcmode="lin" valueType="num">
                                      <p:cBhvr additive="base">
                                        <p:cTn id="62" dur="1000"/>
                                        <p:tgtEl>
                                          <p:spTgt spid="28"/>
                                        </p:tgtEl>
                                        <p:attrNameLst>
                                          <p:attrName>ppt_x</p:attrName>
                                        </p:attrNameLst>
                                      </p:cBhvr>
                                      <p:tavLst>
                                        <p:tav tm="0">
                                          <p:val>
                                            <p:strVal val="ppt_x"/>
                                          </p:val>
                                        </p:tav>
                                        <p:tav tm="100000">
                                          <p:val>
                                            <p:strVal val="1+ppt_w/2"/>
                                          </p:val>
                                        </p:tav>
                                      </p:tavLst>
                                    </p:anim>
                                    <p:anim calcmode="lin" valueType="num">
                                      <p:cBhvr additive="base">
                                        <p:cTn id="63" dur="1000"/>
                                        <p:tgtEl>
                                          <p:spTgt spid="28"/>
                                        </p:tgtEl>
                                        <p:attrNameLst>
                                          <p:attrName>ppt_y</p:attrName>
                                        </p:attrNameLst>
                                      </p:cBhvr>
                                      <p:tavLst>
                                        <p:tav tm="0">
                                          <p:val>
                                            <p:strVal val="ppt_y"/>
                                          </p:val>
                                        </p:tav>
                                        <p:tav tm="100000">
                                          <p:val>
                                            <p:strVal val="0-ppt_h/2"/>
                                          </p:val>
                                        </p:tav>
                                      </p:tavLst>
                                    </p:anim>
                                    <p:set>
                                      <p:cBhvr>
                                        <p:cTn id="6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5" restart="whenNotActive" fill="hold" evtFilter="cancelBubble" nodeType="interactiveSeq">
                <p:stCondLst>
                  <p:cond evt="onClick" delay="0">
                    <p:tgtEl>
                      <p:spTgt spid="29"/>
                    </p:tgtEl>
                  </p:cond>
                </p:stCondLst>
                <p:endSync evt="end" delay="0">
                  <p:rtn val="all"/>
                </p:endSync>
                <p:childTnLst>
                  <p:par>
                    <p:cTn id="66" fill="hold">
                      <p:stCondLst>
                        <p:cond delay="0"/>
                      </p:stCondLst>
                      <p:childTnLst>
                        <p:par>
                          <p:cTn id="67" fill="hold">
                            <p:stCondLst>
                              <p:cond delay="0"/>
                            </p:stCondLst>
                            <p:childTnLst>
                              <p:par>
                                <p:cTn id="68" presetID="2" presetClass="exit" presetSubtype="3" fill="hold" grpId="0" nodeType="clickEffect">
                                  <p:stCondLst>
                                    <p:cond delay="0"/>
                                  </p:stCondLst>
                                  <p:childTnLst>
                                    <p:anim calcmode="lin" valueType="num">
                                      <p:cBhvr additive="base">
                                        <p:cTn id="69" dur="1000"/>
                                        <p:tgtEl>
                                          <p:spTgt spid="29"/>
                                        </p:tgtEl>
                                        <p:attrNameLst>
                                          <p:attrName>ppt_x</p:attrName>
                                        </p:attrNameLst>
                                      </p:cBhvr>
                                      <p:tavLst>
                                        <p:tav tm="0">
                                          <p:val>
                                            <p:strVal val="ppt_x"/>
                                          </p:val>
                                        </p:tav>
                                        <p:tav tm="100000">
                                          <p:val>
                                            <p:strVal val="1+ppt_w/2"/>
                                          </p:val>
                                        </p:tav>
                                      </p:tavLst>
                                    </p:anim>
                                    <p:anim calcmode="lin" valueType="num">
                                      <p:cBhvr additive="base">
                                        <p:cTn id="70" dur="1000"/>
                                        <p:tgtEl>
                                          <p:spTgt spid="29"/>
                                        </p:tgtEl>
                                        <p:attrNameLst>
                                          <p:attrName>ppt_y</p:attrName>
                                        </p:attrNameLst>
                                      </p:cBhvr>
                                      <p:tavLst>
                                        <p:tav tm="0">
                                          <p:val>
                                            <p:strVal val="ppt_y"/>
                                          </p:val>
                                        </p:tav>
                                        <p:tav tm="100000">
                                          <p:val>
                                            <p:strVal val="0-ppt_h/2"/>
                                          </p:val>
                                        </p:tav>
                                      </p:tavLst>
                                    </p:anim>
                                    <p:set>
                                      <p:cBhvr>
                                        <p:cTn id="71"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2" restart="whenNotActive" fill="hold" evtFilter="cancelBubble" nodeType="interactiveSeq">
                <p:stCondLst>
                  <p:cond evt="onClick" delay="0">
                    <p:tgtEl>
                      <p:spTgt spid="1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2"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par>
                                <p:cTn id="100" presetID="1" presetClass="entr" presetSubtype="0" fill="hold" grpId="2" nodeType="withEffect">
                                  <p:stCondLst>
                                    <p:cond delay="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ntr" presetSubtype="0" fill="hold" grpId="2" nodeType="withEffect">
                                  <p:stCondLst>
                                    <p:cond delay="0"/>
                                  </p:stCondLst>
                                  <p:childTnLst>
                                    <p:set>
                                      <p:cBhvr>
                                        <p:cTn id="103" dur="1" fill="hold">
                                          <p:stCondLst>
                                            <p:cond delay="0"/>
                                          </p:stCondLst>
                                        </p:cTn>
                                        <p:tgtEl>
                                          <p:spTgt spid="22"/>
                                        </p:tgtEl>
                                        <p:attrNameLst>
                                          <p:attrName>style.visibility</p:attrName>
                                        </p:attrNameLst>
                                      </p:cBhvr>
                                      <p:to>
                                        <p:strVal val="visible"/>
                                      </p:to>
                                    </p:set>
                                  </p:childTnLst>
                                </p:cTn>
                              </p:par>
                              <p:par>
                                <p:cTn id="104" presetID="1" presetClass="entr" presetSubtype="0" fill="hold" grpId="2" nodeType="withEffect">
                                  <p:stCondLst>
                                    <p:cond delay="0"/>
                                  </p:stCondLst>
                                  <p:childTnLst>
                                    <p:set>
                                      <p:cBhvr>
                                        <p:cTn id="105" dur="1" fill="hold">
                                          <p:stCondLst>
                                            <p:cond delay="0"/>
                                          </p:stCondLst>
                                        </p:cTn>
                                        <p:tgtEl>
                                          <p:spTgt spid="23"/>
                                        </p:tgtEl>
                                        <p:attrNameLst>
                                          <p:attrName>style.visibility</p:attrName>
                                        </p:attrNameLst>
                                      </p:cBhvr>
                                      <p:to>
                                        <p:strVal val="visible"/>
                                      </p:to>
                                    </p:set>
                                  </p:childTnLst>
                                </p:cTn>
                              </p:par>
                              <p:par>
                                <p:cTn id="106" presetID="1" presetClass="entr" presetSubtype="0" fill="hold" grpId="2" nodeType="withEffect">
                                  <p:stCondLst>
                                    <p:cond delay="0"/>
                                  </p:stCondLst>
                                  <p:childTnLst>
                                    <p:set>
                                      <p:cBhvr>
                                        <p:cTn id="107" dur="1" fill="hold">
                                          <p:stCondLst>
                                            <p:cond delay="0"/>
                                          </p:stCondLst>
                                        </p:cTn>
                                        <p:tgtEl>
                                          <p:spTgt spid="27"/>
                                        </p:tgtEl>
                                        <p:attrNameLst>
                                          <p:attrName>style.visibility</p:attrName>
                                        </p:attrNameLst>
                                      </p:cBhvr>
                                      <p:to>
                                        <p:strVal val="visible"/>
                                      </p:to>
                                    </p:set>
                                  </p:childTnLst>
                                </p:cTn>
                              </p:par>
                              <p:par>
                                <p:cTn id="108" presetID="1" presetClass="entr" presetSubtype="0" fill="hold" grpId="2" nodeType="withEffect">
                                  <p:stCondLst>
                                    <p:cond delay="0"/>
                                  </p:stCondLst>
                                  <p:childTnLst>
                                    <p:set>
                                      <p:cBhvr>
                                        <p:cTn id="109" dur="1" fill="hold">
                                          <p:stCondLst>
                                            <p:cond delay="0"/>
                                          </p:stCondLst>
                                        </p:cTn>
                                        <p:tgtEl>
                                          <p:spTgt spid="14"/>
                                        </p:tgtEl>
                                        <p:attrNameLst>
                                          <p:attrName>style.visibility</p:attrName>
                                        </p:attrNameLst>
                                      </p:cBhvr>
                                      <p:to>
                                        <p:strVal val="visible"/>
                                      </p:to>
                                    </p:set>
                                  </p:childTnLst>
                                </p:cTn>
                              </p:par>
                              <p:par>
                                <p:cTn id="110" presetID="1" presetClass="entr" presetSubtype="0" fill="hold" grpId="2" nodeType="withEffect">
                                  <p:stCondLst>
                                    <p:cond delay="0"/>
                                  </p:stCondLst>
                                  <p:childTnLst>
                                    <p:set>
                                      <p:cBhvr>
                                        <p:cTn id="111" dur="1" fill="hold">
                                          <p:stCondLst>
                                            <p:cond delay="0"/>
                                          </p:stCondLst>
                                        </p:cTn>
                                        <p:tgtEl>
                                          <p:spTgt spid="15"/>
                                        </p:tgtEl>
                                        <p:attrNameLst>
                                          <p:attrName>style.visibility</p:attrName>
                                        </p:attrNameLst>
                                      </p:cBhvr>
                                      <p:to>
                                        <p:strVal val="visible"/>
                                      </p:to>
                                    </p:set>
                                  </p:childTnLst>
                                </p:cTn>
                              </p:par>
                              <p:par>
                                <p:cTn id="112" presetID="1" presetClass="entr" presetSubtype="0" fill="hold" grpId="2" nodeType="withEffect">
                                  <p:stCondLst>
                                    <p:cond delay="0"/>
                                  </p:stCondLst>
                                  <p:childTnLst>
                                    <p:set>
                                      <p:cBhvr>
                                        <p:cTn id="113" dur="1" fill="hold">
                                          <p:stCondLst>
                                            <p:cond delay="0"/>
                                          </p:stCondLst>
                                        </p:cTn>
                                        <p:tgtEl>
                                          <p:spTgt spid="26"/>
                                        </p:tgtEl>
                                        <p:attrNameLst>
                                          <p:attrName>style.visibility</p:attrName>
                                        </p:attrNameLst>
                                      </p:cBhvr>
                                      <p:to>
                                        <p:strVal val="visible"/>
                                      </p:to>
                                    </p:set>
                                  </p:childTnLst>
                                </p:cTn>
                              </p:par>
                              <p:par>
                                <p:cTn id="114" presetID="1" presetClass="entr" presetSubtype="0" fill="hold" grpId="2" nodeType="withEffect">
                                  <p:stCondLst>
                                    <p:cond delay="0"/>
                                  </p:stCondLst>
                                  <p:childTnLst>
                                    <p:set>
                                      <p:cBhvr>
                                        <p:cTn id="115" dur="1" fill="hold">
                                          <p:stCondLst>
                                            <p:cond delay="0"/>
                                          </p:stCondLst>
                                        </p:cTn>
                                        <p:tgtEl>
                                          <p:spTgt spid="28"/>
                                        </p:tgtEl>
                                        <p:attrNameLst>
                                          <p:attrName>style.visibility</p:attrName>
                                        </p:attrNameLst>
                                      </p:cBhvr>
                                      <p:to>
                                        <p:strVal val="visible"/>
                                      </p:to>
                                    </p:set>
                                  </p:childTnLst>
                                </p:cTn>
                              </p:par>
                              <p:par>
                                <p:cTn id="116" presetID="1" presetClass="entr" presetSubtype="0" fill="hold" grpId="2" nodeType="withEffect">
                                  <p:stCondLst>
                                    <p:cond delay="0"/>
                                  </p:stCondLst>
                                  <p:childTnLst>
                                    <p:set>
                                      <p:cBhvr>
                                        <p:cTn id="117"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29" grpId="0" animBg="1"/>
      <p:bldP spid="29" grpId="1" animBg="1"/>
      <p:bldP spid="29" grpId="2" animBg="1"/>
      <p:bldP spid="28" grpId="0" animBg="1"/>
      <p:bldP spid="28" grpId="1" animBg="1"/>
      <p:bldP spid="28" grpId="2" animBg="1"/>
      <p:bldP spid="26" grpId="0" animBg="1"/>
      <p:bldP spid="26" grpId="1" animBg="1"/>
      <p:bldP spid="26" grpId="2" animBg="1"/>
      <p:bldP spid="15" grpId="0" animBg="1"/>
      <p:bldP spid="15" grpId="1" animBg="1"/>
      <p:bldP spid="15" grpId="2" animBg="1"/>
      <p:bldP spid="14" grpId="0" animBg="1"/>
      <p:bldP spid="14" grpId="1" animBg="1"/>
      <p:bldP spid="14" grpId="2" animBg="1"/>
      <p:bldP spid="27" grpId="0" animBg="1"/>
      <p:bldP spid="27" grpId="1" animBg="1"/>
      <p:bldP spid="27" grpId="2" animBg="1"/>
      <p:bldP spid="23" grpId="0" animBg="1"/>
      <p:bldP spid="23" grpId="1" animBg="1"/>
      <p:bldP spid="23" grpId="2" animBg="1"/>
      <p:bldP spid="22" grpId="0" animBg="1"/>
      <p:bldP spid="22" grpId="1" animBg="1"/>
      <p:bldP spid="22" grpId="2" animBg="1"/>
      <p:bldP spid="21" grpId="0" animBg="1"/>
      <p:bldP spid="21" grpId="1" animBg="1"/>
      <p:bldP spid="21" grpId="2" animBg="1"/>
      <p:bldP spid="16" grpId="0" animBg="1"/>
      <p:bldP spid="16" grpId="1" animBg="1"/>
      <p:bldP spid="16"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descr="Image result for Revelation 12:1"/>
          <p:cNvPicPr/>
          <p:nvPr/>
        </p:nvPicPr>
        <p:blipFill rotWithShape="1">
          <a:blip r:embed="rId3">
            <a:extLst>
              <a:ext uri="{BEBA8EAE-BF5A-486C-A8C5-ECC9F3942E4B}">
                <a14:imgProps xmlns:a14="http://schemas.microsoft.com/office/drawing/2010/main">
                  <a14:imgLayer r:embed="rId4">
                    <a14:imgEffect>
                      <a14:brightnessContrast contrast="-9000"/>
                    </a14:imgEffect>
                  </a14:imgLayer>
                </a14:imgProps>
              </a:ext>
              <a:ext uri="{28A0092B-C50C-407E-A947-70E740481C1C}">
                <a14:useLocalDpi xmlns:a14="http://schemas.microsoft.com/office/drawing/2010/main" val="0"/>
              </a:ext>
            </a:extLst>
          </a:blip>
          <a:srcRect l="45038"/>
          <a:stretch/>
        </p:blipFill>
        <p:spPr bwMode="auto">
          <a:xfrm>
            <a:off x="5312587" y="1178703"/>
            <a:ext cx="2463120" cy="3361132"/>
          </a:xfrm>
          <a:prstGeom prst="rect">
            <a:avLst/>
          </a:prstGeom>
          <a:noFill/>
          <a:ln>
            <a:noFill/>
          </a:ln>
          <a:extLst>
            <a:ext uri="{53640926-AAD7-44D8-BBD7-CCE9431645EC}">
              <a14:shadowObscured xmlns:a14="http://schemas.microsoft.com/office/drawing/2010/main"/>
            </a:ext>
          </a:extLst>
        </p:spPr>
      </p:pic>
      <p:sp>
        <p:nvSpPr>
          <p:cNvPr id="3" name="Image text"/>
          <p:cNvSpPr/>
          <p:nvPr/>
        </p:nvSpPr>
        <p:spPr>
          <a:xfrm>
            <a:off x="5416075" y="2713181"/>
            <a:ext cx="2287585" cy="1826654"/>
          </a:xfrm>
          <a:prstGeom prst="rect">
            <a:avLst/>
          </a:prstGeom>
        </p:spPr>
        <p:txBody>
          <a:bodyPr wrap="square">
            <a:spAutoFit/>
          </a:bodyPr>
          <a:lstStyle/>
          <a:p>
            <a:pPr algn="ctr">
              <a:lnSpc>
                <a:spcPct val="115000"/>
              </a:lnSpc>
              <a:spcAft>
                <a:spcPts val="1000"/>
              </a:spcAft>
            </a:pPr>
            <a:r>
              <a:rPr lang="en-NZ" sz="14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 great and wondrous sign appeared in heaven: a woman clothed with the sun, with the moon under her feet and a crown of twelve stars on her head.</a:t>
            </a:r>
            <a:r>
              <a:rPr lang="en-NZ" sz="1400" b="1" i="1" dirty="0">
                <a:latin typeface="Calibri" panose="020F0502020204030204" pitchFamily="34" charset="0"/>
                <a:ea typeface="Calibri" panose="020F0502020204030204" pitchFamily="34" charset="0"/>
                <a:cs typeface="Times New Roman" panose="02020603050405020304" pitchFamily="18" charset="0"/>
              </a:rPr>
              <a:t/>
            </a:r>
            <a:br>
              <a:rPr lang="en-NZ" sz="1400" b="1" i="1" dirty="0">
                <a:latin typeface="Calibri" panose="020F0502020204030204" pitchFamily="34" charset="0"/>
                <a:ea typeface="Calibri" panose="020F0502020204030204" pitchFamily="34" charset="0"/>
                <a:cs typeface="Times New Roman" panose="02020603050405020304" pitchFamily="18" charset="0"/>
              </a:rPr>
            </a:br>
            <a:r>
              <a:rPr lang="en-NZ" sz="1400" b="1" i="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a:t>
            </a:r>
            <a:r>
              <a:rPr lang="en-NZ" sz="14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Book of Revelation 12:1-3</a:t>
            </a:r>
            <a:endParaRPr lang="en-NZ" sz="11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S-06B</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p:cNvSpPr txBox="1"/>
          <p:nvPr/>
        </p:nvSpPr>
        <p:spPr>
          <a:xfrm>
            <a:off x="0" y="-17729"/>
            <a:ext cx="9144000" cy="1200329"/>
          </a:xfrm>
          <a:prstGeom prst="rect">
            <a:avLst/>
          </a:prstGeom>
          <a:noFill/>
        </p:spPr>
        <p:txBody>
          <a:bodyPr wrap="square" rtlCol="0">
            <a:spAutoFit/>
          </a:bodyPr>
          <a:lstStyle/>
          <a:p>
            <a:pPr algn="ctr"/>
            <a:r>
              <a:rPr lang="en-NZ" sz="3600" b="1" dirty="0"/>
              <a:t>The 1st Scripture Reading</a:t>
            </a:r>
            <a:br>
              <a:rPr lang="en-NZ" sz="3600" b="1" dirty="0"/>
            </a:br>
            <a:r>
              <a:rPr lang="en-NZ" sz="3600" b="1" dirty="0"/>
              <a:t>from the book of Revelation 12:1</a:t>
            </a:r>
          </a:p>
        </p:txBody>
      </p:sp>
      <p:sp>
        <p:nvSpPr>
          <p:cNvPr id="2" name="Rectangle 1">
            <a:extLst>
              <a:ext uri="{FF2B5EF4-FFF2-40B4-BE49-F238E27FC236}">
                <a16:creationId xmlns:a16="http://schemas.microsoft.com/office/drawing/2014/main" id="{20684B5E-6218-4322-AAE0-493D43A03C5B}"/>
              </a:ext>
            </a:extLst>
          </p:cNvPr>
          <p:cNvSpPr/>
          <p:nvPr/>
        </p:nvSpPr>
        <p:spPr>
          <a:xfrm>
            <a:off x="1043607" y="1457462"/>
            <a:ext cx="3852886" cy="3539430"/>
          </a:xfrm>
          <a:prstGeom prst="rect">
            <a:avLst/>
          </a:prstGeom>
        </p:spPr>
        <p:txBody>
          <a:bodyPr wrap="square">
            <a:spAutoFit/>
          </a:bodyPr>
          <a:lstStyle/>
          <a:p>
            <a:r>
              <a:rPr lang="en-NZ" sz="1600" i="1" dirty="0"/>
              <a:t>Hail Queen of Heaven</a:t>
            </a:r>
          </a:p>
          <a:p>
            <a:r>
              <a:rPr lang="en-NZ" sz="1600" i="1" dirty="0"/>
              <a:t>Hail Queen of Heav’n the ocean star</a:t>
            </a:r>
          </a:p>
          <a:p>
            <a:r>
              <a:rPr lang="en-NZ" sz="1600" i="1" dirty="0"/>
              <a:t>Guide of the </a:t>
            </a:r>
            <a:r>
              <a:rPr lang="en-NZ" sz="1600" i="1" dirty="0" err="1"/>
              <a:t>wand’rer</a:t>
            </a:r>
            <a:r>
              <a:rPr lang="en-NZ" sz="1600" i="1" dirty="0"/>
              <a:t> here below.</a:t>
            </a:r>
          </a:p>
          <a:p>
            <a:r>
              <a:rPr lang="en-NZ" sz="1600" i="1" dirty="0"/>
              <a:t>Thrown on life’s surge we claim their care</a:t>
            </a:r>
          </a:p>
          <a:p>
            <a:r>
              <a:rPr lang="en-NZ" sz="1600" i="1" dirty="0"/>
              <a:t>Save us from peril and from woe.</a:t>
            </a:r>
          </a:p>
          <a:p>
            <a:r>
              <a:rPr lang="en-NZ" sz="1600" i="1" dirty="0"/>
              <a:t>Mother of Christ Star of the Sea </a:t>
            </a:r>
          </a:p>
          <a:p>
            <a:r>
              <a:rPr lang="en-NZ" sz="1600" i="1" dirty="0"/>
              <a:t>Prayer for the wanderer, pray for me.</a:t>
            </a:r>
          </a:p>
          <a:p>
            <a:r>
              <a:rPr lang="en-NZ" sz="1600" i="1" dirty="0"/>
              <a:t> </a:t>
            </a:r>
          </a:p>
          <a:p>
            <a:r>
              <a:rPr lang="en-NZ" sz="1600" i="1" dirty="0"/>
              <a:t>O gentle chaste and spotless maid</a:t>
            </a:r>
          </a:p>
          <a:p>
            <a:r>
              <a:rPr lang="en-NZ" sz="1600" i="1" dirty="0"/>
              <a:t>We sinners make our prayers through thee.</a:t>
            </a:r>
          </a:p>
          <a:p>
            <a:r>
              <a:rPr lang="en-NZ" sz="1600" i="1" dirty="0"/>
              <a:t>Remind they Son that he has paid </a:t>
            </a:r>
          </a:p>
          <a:p>
            <a:r>
              <a:rPr lang="en-NZ" sz="1600" i="1" dirty="0"/>
              <a:t>The price of our iniquity.</a:t>
            </a:r>
          </a:p>
          <a:p>
            <a:r>
              <a:rPr lang="en-NZ" sz="1600" i="1" dirty="0"/>
              <a:t>Virgin most pure, Star of the sea</a:t>
            </a:r>
          </a:p>
          <a:p>
            <a:r>
              <a:rPr lang="en-NZ" sz="1600" i="1" dirty="0"/>
              <a:t>Pray for thy children, Pray for me.</a:t>
            </a:r>
          </a:p>
        </p:txBody>
      </p:sp>
      <p:sp>
        <p:nvSpPr>
          <p:cNvPr id="32" name="Textbox: Tool instructions">
            <a:extLst>
              <a:ext uri="{FF2B5EF4-FFF2-40B4-BE49-F238E27FC236}">
                <a16:creationId xmlns:a16="http://schemas.microsoft.com/office/drawing/2014/main" id="{8F9E41CA-F74D-47C3-A18B-E39A9A0BE61B}"/>
              </a:ext>
            </a:extLst>
          </p:cNvPr>
          <p:cNvSpPr txBox="1"/>
          <p:nvPr/>
        </p:nvSpPr>
        <p:spPr>
          <a:xfrm>
            <a:off x="1839103" y="4912668"/>
            <a:ext cx="4641337" cy="230832"/>
          </a:xfrm>
          <a:prstGeom prst="rect">
            <a:avLst/>
          </a:prstGeom>
          <a:noFill/>
        </p:spPr>
        <p:txBody>
          <a:bodyPr wrap="square" rtlCol="0">
            <a:spAutoFit/>
          </a:bodyPr>
          <a:lstStyle/>
          <a:p>
            <a:pPr algn="ctr"/>
            <a:r>
              <a:rPr lang="en-GB" sz="900" dirty="0">
                <a:latin typeface="Arial" panose="020B0604020202020204" pitchFamily="34" charset="0"/>
                <a:cs typeface="Arial" panose="020B0604020202020204" pitchFamily="34" charset="0"/>
              </a:rPr>
              <a:t>Click the video button to play a video</a:t>
            </a:r>
            <a:r>
              <a:rPr lang="en-GB" sz="900" dirty="0">
                <a:latin typeface="Arial" panose="020B0604020202020204" pitchFamily="34" charset="0"/>
                <a:ea typeface="Segoe UI" pitchFamily="34" charset="0"/>
                <a:cs typeface="Arial" pitchFamily="34" charset="0"/>
              </a:rPr>
              <a:t> .Click the worksheet button to go to the worksheet.</a:t>
            </a:r>
          </a:p>
        </p:txBody>
      </p:sp>
      <p:sp>
        <p:nvSpPr>
          <p:cNvPr id="33" name="Action Button: Video">
            <a:hlinkClick r:id="rId5" highlightClick="1"/>
            <a:extLst>
              <a:ext uri="{FF2B5EF4-FFF2-40B4-BE49-F238E27FC236}">
                <a16:creationId xmlns:a16="http://schemas.microsoft.com/office/drawing/2014/main" id="{89E79AB2-520A-45E5-B485-1AB6ED199309}"/>
              </a:ext>
            </a:extLst>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F0E13E4-1251-4C07-9882-8896BF0C447E}"/>
              </a:ext>
            </a:extLst>
          </p:cNvPr>
          <p:cNvSpPr/>
          <p:nvPr/>
        </p:nvSpPr>
        <p:spPr>
          <a:xfrm>
            <a:off x="1055062" y="1127043"/>
            <a:ext cx="2330510" cy="369332"/>
          </a:xfrm>
          <a:prstGeom prst="rect">
            <a:avLst/>
          </a:prstGeom>
        </p:spPr>
        <p:txBody>
          <a:bodyPr wrap="none">
            <a:spAutoFit/>
          </a:bodyPr>
          <a:lstStyle/>
          <a:p>
            <a:r>
              <a:rPr lang="en-NZ" b="1" u="sng" dirty="0"/>
              <a:t>Hail Queen of Heaven:</a:t>
            </a:r>
          </a:p>
        </p:txBody>
      </p:sp>
      <p:sp>
        <p:nvSpPr>
          <p:cNvPr id="14" name="Action Button: Worksheet">
            <a:hlinkClick r:id="rId6" action="ppaction://hlinksldjump" highlightClick="1"/>
            <a:extLst>
              <a:ext uri="{FF2B5EF4-FFF2-40B4-BE49-F238E27FC236}">
                <a16:creationId xmlns:a16="http://schemas.microsoft.com/office/drawing/2014/main" id="{1B948CB3-159C-4BD1-8A6D-1817825A7D78}"/>
              </a:ext>
            </a:extLst>
          </p:cNvPr>
          <p:cNvSpPr/>
          <p:nvPr/>
        </p:nvSpPr>
        <p:spPr>
          <a:xfrm>
            <a:off x="6588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2084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ssumption Y5-R01-S07 - 12 You are blessed among wom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2657" y="29791"/>
            <a:ext cx="609600" cy="609600"/>
          </a:xfrm>
          <a:prstGeom prst="rect">
            <a:avLst/>
          </a:prstGeom>
        </p:spPr>
      </p:pic>
      <p:sp>
        <p:nvSpPr>
          <p:cNvPr id="8" name="REMOVE THIS OBJECT"/>
          <p:cNvSpPr txBox="1"/>
          <p:nvPr/>
        </p:nvSpPr>
        <p:spPr>
          <a:xfrm>
            <a:off x="0" y="-17728"/>
            <a:ext cx="9144000" cy="1200329"/>
          </a:xfrm>
          <a:prstGeom prst="rect">
            <a:avLst/>
          </a:prstGeom>
          <a:noFill/>
        </p:spPr>
        <p:txBody>
          <a:bodyPr wrap="square" rtlCol="0">
            <a:spAutoFit/>
          </a:bodyPr>
          <a:lstStyle/>
          <a:p>
            <a:pPr algn="ctr"/>
            <a:r>
              <a:rPr lang="en-NZ" sz="3600" b="1" dirty="0"/>
              <a:t>The Gospel Reading for the</a:t>
            </a:r>
          </a:p>
          <a:p>
            <a:pPr algn="ctr"/>
            <a:r>
              <a:rPr lang="en-NZ" sz="3600" b="1" dirty="0"/>
              <a:t>Feast of the Assumption </a:t>
            </a:r>
            <a:endParaRPr lang="en-GB" sz="3600" b="1" dirty="0"/>
          </a:p>
        </p:txBody>
      </p:sp>
      <p:sp>
        <p:nvSpPr>
          <p:cNvPr id="3" name="Shape: Pop-up window"/>
          <p:cNvSpPr/>
          <p:nvPr/>
        </p:nvSpPr>
        <p:spPr>
          <a:xfrm>
            <a:off x="2882637" y="1108638"/>
            <a:ext cx="5869626" cy="3520722"/>
          </a:xfrm>
          <a:prstGeom prst="roundRect">
            <a:avLst>
              <a:gd name="adj" fmla="val 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NZ" sz="1700" dirty="0">
                <a:solidFill>
                  <a:schemeClr val="tx1"/>
                </a:solidFill>
              </a:rPr>
              <a:t>Read Luke 1:39-56</a:t>
            </a:r>
          </a:p>
          <a:p>
            <a:pPr marL="285750" lvl="0" indent="-285750">
              <a:buFont typeface="Arial" panose="020B0604020202020204" pitchFamily="34" charset="0"/>
              <a:buChar char="•"/>
            </a:pPr>
            <a:r>
              <a:rPr lang="en-NZ" sz="1700" dirty="0">
                <a:solidFill>
                  <a:schemeClr val="tx1"/>
                </a:solidFill>
              </a:rPr>
              <a:t>What is this incident in Mary’s life referring to?</a:t>
            </a:r>
          </a:p>
          <a:p>
            <a:pPr marL="285750" lvl="0" indent="-285750">
              <a:buFont typeface="Arial" panose="020B0604020202020204" pitchFamily="34" charset="0"/>
              <a:buChar char="•"/>
            </a:pPr>
            <a:r>
              <a:rPr lang="en-NZ" sz="1700" dirty="0">
                <a:solidFill>
                  <a:schemeClr val="tx1"/>
                </a:solidFill>
              </a:rPr>
              <a:t>What is the name of the prayer of praise to God that Mary prays in this reading?</a:t>
            </a:r>
          </a:p>
          <a:p>
            <a:pPr marL="285750" lvl="0" indent="-285750">
              <a:buFont typeface="Arial" panose="020B0604020202020204" pitchFamily="34" charset="0"/>
              <a:buChar char="•"/>
            </a:pPr>
            <a:r>
              <a:rPr lang="en-NZ" sz="1700" dirty="0">
                <a:solidFill>
                  <a:schemeClr val="tx1"/>
                </a:solidFill>
              </a:rPr>
              <a:t>How did Elizabeth describe Mary in the story and what did she mean by it?</a:t>
            </a:r>
          </a:p>
          <a:p>
            <a:pPr marL="285750" lvl="0" indent="-285750">
              <a:buFont typeface="Arial" panose="020B0604020202020204" pitchFamily="34" charset="0"/>
              <a:buChar char="•"/>
            </a:pPr>
            <a:r>
              <a:rPr lang="en-NZ" sz="1700" dirty="0">
                <a:solidFill>
                  <a:schemeClr val="tx1"/>
                </a:solidFill>
              </a:rPr>
              <a:t>What are some of God’s mighty deeds that Mary acknowledges?</a:t>
            </a:r>
          </a:p>
          <a:p>
            <a:pPr marL="285750" lvl="0" indent="-285750">
              <a:buFont typeface="Arial" panose="020B0604020202020204" pitchFamily="34" charset="0"/>
              <a:buChar char="•"/>
            </a:pPr>
            <a:r>
              <a:rPr lang="en-NZ" sz="1700" dirty="0">
                <a:solidFill>
                  <a:schemeClr val="tx1"/>
                </a:solidFill>
              </a:rPr>
              <a:t>Why do you think Mary prayed this prayer?</a:t>
            </a:r>
          </a:p>
          <a:p>
            <a:pPr marL="285750" lvl="0" indent="-285750">
              <a:buFont typeface="Arial" panose="020B0604020202020204" pitchFamily="34" charset="0"/>
              <a:buChar char="•"/>
            </a:pPr>
            <a:r>
              <a:rPr lang="en-NZ" sz="1700" dirty="0">
                <a:solidFill>
                  <a:schemeClr val="tx1"/>
                </a:solidFill>
              </a:rPr>
              <a:t>Reflect on the fact that Mary’s greatness does not come from her position in society, or how much money she had but from her response to what God asked her to do in her life. </a:t>
            </a:r>
          </a:p>
        </p:txBody>
      </p:sp>
      <p:sp>
        <p:nvSpPr>
          <p:cNvPr id="12" name="Shape: Close button"/>
          <p:cNvSpPr/>
          <p:nvPr/>
        </p:nvSpPr>
        <p:spPr>
          <a:xfrm>
            <a:off x="8414652" y="1190575"/>
            <a:ext cx="225348" cy="21472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bg1"/>
                </a:solidFill>
              </a:rPr>
              <a:t>X</a:t>
            </a:r>
            <a:endParaRPr lang="en-GB" dirty="0">
              <a:solidFill>
                <a:schemeClr val="bg1"/>
              </a:solidFill>
            </a:endParaRPr>
          </a:p>
        </p:txBody>
      </p:sp>
      <p:sp>
        <p:nvSpPr>
          <p:cNvPr id="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1030737" y="4912668"/>
            <a:ext cx="2249334"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I-button to reveal information. </a:t>
            </a:r>
            <a:endParaRPr lang="en-GB" sz="900" dirty="0">
              <a:latin typeface="Arial" panose="020B0604020202020204" pitchFamily="34" charset="0"/>
              <a:cs typeface="Arial" panose="020B0604020202020204" pitchFamily="34" charset="0"/>
            </a:endParaRPr>
          </a:p>
        </p:txBody>
      </p:sp>
      <p:pic>
        <p:nvPicPr>
          <p:cNvPr id="14" name="Picture 13" descr="Related image"/>
          <p:cNvPicPr/>
          <p:nvPr/>
        </p:nvPicPr>
        <p:blipFill>
          <a:blip r:embed="rId6">
            <a:extLst>
              <a:ext uri="{28A0092B-C50C-407E-A947-70E740481C1C}">
                <a14:useLocalDpi xmlns:a14="http://schemas.microsoft.com/office/drawing/2010/main" val="0"/>
              </a:ext>
            </a:extLst>
          </a:blip>
          <a:srcRect/>
          <a:stretch>
            <a:fillRect/>
          </a:stretch>
        </p:blipFill>
        <p:spPr bwMode="auto">
          <a:xfrm>
            <a:off x="275009" y="1108638"/>
            <a:ext cx="2375049" cy="3535658"/>
          </a:xfrm>
          <a:prstGeom prst="rect">
            <a:avLst/>
          </a:prstGeom>
          <a:noFill/>
          <a:ln>
            <a:noFill/>
          </a:ln>
        </p:spPr>
      </p:pic>
      <p:sp>
        <p:nvSpPr>
          <p:cNvPr id="17" name="Action Button: Audio">
            <a:hlinkClick r:id="" action="ppaction://noaction" highlightClick="1"/>
          </p:cNvPr>
          <p:cNvSpPr/>
          <p:nvPr/>
        </p:nvSpPr>
        <p:spPr>
          <a:xfrm>
            <a:off x="6660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Tool instructions stop"/>
          <p:cNvSpPr txBox="1"/>
          <p:nvPr/>
        </p:nvSpPr>
        <p:spPr>
          <a:xfrm>
            <a:off x="3074947" y="4909873"/>
            <a:ext cx="335220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stop </a:t>
            </a:r>
            <a:r>
              <a:rPr lang="en-GB" sz="900" dirty="0" smtClean="0">
                <a:latin typeface="Arial" pitchFamily="34" charset="0"/>
                <a:ea typeface="Segoe UI" pitchFamily="34" charset="0"/>
                <a:cs typeface="Arial" pitchFamily="34" charset="0"/>
              </a:rPr>
              <a:t>‘You are blessed among women’</a:t>
            </a:r>
            <a:endParaRPr lang="en-GB" sz="900" dirty="0">
              <a:latin typeface="Arial" pitchFamily="34" charset="0"/>
              <a:ea typeface="Segoe UI" pitchFamily="34" charset="0"/>
              <a:cs typeface="Arial" pitchFamily="34" charset="0"/>
            </a:endParaRPr>
          </a:p>
        </p:txBody>
      </p:sp>
      <p:sp>
        <p:nvSpPr>
          <p:cNvPr id="19" name="TextBox: Tool instructions start"/>
          <p:cNvSpPr txBox="1"/>
          <p:nvPr/>
        </p:nvSpPr>
        <p:spPr>
          <a:xfrm>
            <a:off x="3074949" y="4909873"/>
            <a:ext cx="33457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play </a:t>
            </a:r>
            <a:r>
              <a:rPr lang="en-GB" sz="900" dirty="0" smtClean="0">
                <a:latin typeface="Arial" pitchFamily="34" charset="0"/>
                <a:ea typeface="Segoe UI" pitchFamily="34" charset="0"/>
                <a:cs typeface="Arial" pitchFamily="34" charset="0"/>
              </a:rPr>
              <a:t>‘You are blessed among women’</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361276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1"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2" nodeType="clickEffect">
                                  <p:stCondLst>
                                    <p:cond delay="0"/>
                                  </p:stCondLst>
                                  <p:childTnLst>
                                    <p:set>
                                      <p:cBhvr>
                                        <p:cTn id="29" dur="1" fill="hold">
                                          <p:stCondLst>
                                            <p:cond delay="0"/>
                                          </p:stCondLst>
                                        </p:cTn>
                                        <p:tgtEl>
                                          <p:spTgt spid="3"/>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3"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par>
                                <p:cTn id="37" presetID="1" presetClass="exit" presetSubtype="0" fill="hold" grpId="3"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xit" presetSubtype="0" fill="hold" grpId="1"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75086" fill="hold"/>
                                        <p:tgtEl>
                                          <p:spTgt spid="2"/>
                                        </p:tgtEl>
                                      </p:cBhvr>
                                    </p:cmd>
                                  </p:childTnLst>
                                </p:cTn>
                              </p:par>
                              <p:par>
                                <p:cTn id="50" presetID="1" presetClass="emph" presetSubtype="2" fill="hold" nodeType="withEffect">
                                  <p:stCondLst>
                                    <p:cond delay="0"/>
                                  </p:stCondLst>
                                  <p:childTnLst>
                                    <p:animClr clrSpc="rgb" dir="cw">
                                      <p:cBhvr>
                                        <p:cTn id="51" dur="1000" fill="hold"/>
                                        <p:tgtEl>
                                          <p:spTgt spid="17"/>
                                        </p:tgtEl>
                                        <p:attrNameLst>
                                          <p:attrName>fillcolor</p:attrName>
                                        </p:attrNameLst>
                                      </p:cBhvr>
                                      <p:to>
                                        <a:schemeClr val="accent2"/>
                                      </p:to>
                                    </p:animClr>
                                    <p:set>
                                      <p:cBhvr>
                                        <p:cTn id="52" dur="1000" fill="hold"/>
                                        <p:tgtEl>
                                          <p:spTgt spid="17"/>
                                        </p:tgtEl>
                                        <p:attrNameLst>
                                          <p:attrName>fill.type</p:attrName>
                                        </p:attrNameLst>
                                      </p:cBhvr>
                                      <p:to>
                                        <p:strVal val="solid"/>
                                      </p:to>
                                    </p:set>
                                    <p:set>
                                      <p:cBhvr>
                                        <p:cTn id="53" dur="1000" fill="hold"/>
                                        <p:tgtEl>
                                          <p:spTgt spid="17"/>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3" presetClass="mediacall" presetSubtype="0" fill="hold" nodeType="clickEffect">
                                  <p:stCondLst>
                                    <p:cond delay="0"/>
                                  </p:stCondLst>
                                  <p:childTnLst>
                                    <p:cmd type="call" cmd="stop">
                                      <p:cBhvr>
                                        <p:cTn id="57" dur="1" fill="hold"/>
                                        <p:tgtEl>
                                          <p:spTgt spid="2"/>
                                        </p:tgtEl>
                                      </p:cBhvr>
                                    </p:cmd>
                                  </p:childTnLst>
                                </p:cTn>
                              </p:par>
                              <p:par>
                                <p:cTn id="58" presetID="10" presetClass="exit" presetSubtype="0" fill="hold" grpId="1" nodeType="with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ntr" presetSubtype="0" fill="hold" grpId="2"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par>
                                <p:cTn id="64" presetID="1" presetClass="emph" presetSubtype="2" fill="hold" nodeType="withEffect">
                                  <p:stCondLst>
                                    <p:cond delay="0"/>
                                  </p:stCondLst>
                                  <p:childTnLst>
                                    <p:animClr clrSpc="rgb" dir="cw">
                                      <p:cBhvr>
                                        <p:cTn id="65" dur="2000" fill="hold"/>
                                        <p:tgtEl>
                                          <p:spTgt spid="17"/>
                                        </p:tgtEl>
                                        <p:attrNameLst>
                                          <p:attrName>fillcolor</p:attrName>
                                        </p:attrNameLst>
                                      </p:cBhvr>
                                      <p:to>
                                        <a:schemeClr val="bg1"/>
                                      </p:to>
                                    </p:animClr>
                                    <p:set>
                                      <p:cBhvr>
                                        <p:cTn id="66" dur="2000" fill="hold"/>
                                        <p:tgtEl>
                                          <p:spTgt spid="17"/>
                                        </p:tgtEl>
                                        <p:attrNameLst>
                                          <p:attrName>fill.type</p:attrName>
                                        </p:attrNameLst>
                                      </p:cBhvr>
                                      <p:to>
                                        <p:strVal val="solid"/>
                                      </p:to>
                                    </p:set>
                                    <p:set>
                                      <p:cBhvr>
                                        <p:cTn id="67"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audio>
              <p:cMediaNode vol="80000">
                <p:cTn id="68" fill="hold" display="0">
                  <p:stCondLst>
                    <p:cond delay="indefinite"/>
                  </p:stCondLst>
                  <p:endCondLst>
                    <p:cond evt="onStopAudio" delay="0">
                      <p:tgtEl>
                        <p:sldTgt/>
                      </p:tgtEl>
                    </p:cond>
                  </p:endCondLst>
                </p:cTn>
                <p:tgtEl>
                  <p:spTgt spid="2"/>
                </p:tgtEl>
              </p:cMediaNode>
            </p:audio>
          </p:childTnLst>
        </p:cTn>
      </p:par>
    </p:tnLst>
    <p:bldLst>
      <p:bldP spid="3" grpId="0" animBg="1"/>
      <p:bldP spid="3" grpId="1" animBg="1"/>
      <p:bldP spid="3" grpId="2" animBg="1"/>
      <p:bldP spid="3" grpId="3" animBg="1"/>
      <p:bldP spid="12" grpId="0" animBg="1"/>
      <p:bldP spid="12" grpId="1" animBg="1"/>
      <p:bldP spid="12" grpId="2" animBg="1"/>
      <p:bldP spid="12" grpId="3" animBg="1"/>
      <p:bldP spid="18" grpId="0"/>
      <p:bldP spid="18" grpId="1"/>
      <p:bldP spid="19" grpId="0"/>
      <p:bldP spid="19" grpId="1"/>
      <p:bldP spid="19"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96203</TotalTime>
  <Words>3783</Words>
  <Application>Microsoft Office PowerPoint</Application>
  <PresentationFormat>On-screen Show (16:9)</PresentationFormat>
  <Paragraphs>280</Paragraphs>
  <Slides>17</Slides>
  <Notes>17</Notes>
  <HiddenSlides>3</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1246</cp:revision>
  <cp:lastPrinted>2016-02-02T20:22:43Z</cp:lastPrinted>
  <dcterms:created xsi:type="dcterms:W3CDTF">2015-10-21T21:04:26Z</dcterms:created>
  <dcterms:modified xsi:type="dcterms:W3CDTF">2017-07-25T01:09:23Z</dcterms:modified>
</cp:coreProperties>
</file>