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7" r:id="rId2"/>
    <p:sldId id="258" r:id="rId3"/>
    <p:sldId id="259" r:id="rId4"/>
    <p:sldId id="272" r:id="rId5"/>
    <p:sldId id="260" r:id="rId6"/>
    <p:sldId id="261" r:id="rId7"/>
    <p:sldId id="266" r:id="rId8"/>
    <p:sldId id="271" r:id="rId9"/>
    <p:sldId id="262" r:id="rId10"/>
    <p:sldId id="275" r:id="rId11"/>
    <p:sldId id="270" r:id="rId12"/>
    <p:sldId id="267" r:id="rId13"/>
    <p:sldId id="273" r:id="rId14"/>
    <p:sldId id="274" r:id="rId15"/>
    <p:sldId id="269" r:id="rId1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80" autoAdjust="0"/>
  </p:normalViewPr>
  <p:slideViewPr>
    <p:cSldViewPr snapToGrid="0">
      <p:cViewPr>
        <p:scale>
          <a:sx n="80" d="100"/>
          <a:sy n="80" d="100"/>
        </p:scale>
        <p:origin x="750" y="10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AFF321-FF0C-47AC-BC59-77970D424E87}" type="datetimeFigureOut">
              <a:rPr lang="en-NZ" smtClean="0"/>
              <a:t>25/07/2017</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12BC58-D7CD-4ADF-A482-672D79D61338}" type="slidenum">
              <a:rPr lang="en-NZ" smtClean="0"/>
              <a:t>‹#›</a:t>
            </a:fld>
            <a:endParaRPr lang="en-NZ"/>
          </a:p>
        </p:txBody>
      </p:sp>
    </p:spTree>
    <p:extLst>
      <p:ext uri="{BB962C8B-B14F-4D97-AF65-F5344CB8AC3E}">
        <p14:creationId xmlns:p14="http://schemas.microsoft.com/office/powerpoint/2010/main" val="7401410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DC93ED-3E72-41D6-AF2D-8E10C9CD9475}" type="slidenum">
              <a:rPr lang="en-NZ" smtClean="0"/>
              <a:t>1</a:t>
            </a:fld>
            <a:endParaRPr lang="en-NZ"/>
          </a:p>
        </p:txBody>
      </p:sp>
    </p:spTree>
    <p:extLst>
      <p:ext uri="{BB962C8B-B14F-4D97-AF65-F5344CB8AC3E}">
        <p14:creationId xmlns:p14="http://schemas.microsoft.com/office/powerpoint/2010/main" val="1909311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Sing using the MP3 ‘O Queen of All”. This song could be sung during mass on Assumption Day</a:t>
            </a:r>
          </a:p>
        </p:txBody>
      </p:sp>
      <p:sp>
        <p:nvSpPr>
          <p:cNvPr id="4" name="Slide Number Placeholder 3"/>
          <p:cNvSpPr>
            <a:spLocks noGrp="1"/>
          </p:cNvSpPr>
          <p:nvPr>
            <p:ph type="sldNum" sz="quarter" idx="10"/>
          </p:nvPr>
        </p:nvSpPr>
        <p:spPr/>
        <p:txBody>
          <a:bodyPr/>
          <a:lstStyle/>
          <a:p>
            <a:fld id="{8D80744A-1B97-45A0-A1DA-953796DCCE59}" type="slidenum">
              <a:rPr lang="en-NZ" smtClean="0"/>
              <a:t>10</a:t>
            </a:fld>
            <a:endParaRPr lang="en-NZ"/>
          </a:p>
        </p:txBody>
      </p:sp>
    </p:spTree>
    <p:extLst>
      <p:ext uri="{BB962C8B-B14F-4D97-AF65-F5344CB8AC3E}">
        <p14:creationId xmlns:p14="http://schemas.microsoft.com/office/powerpoint/2010/main" val="901775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This formative assessment strategy will help teachers to identify how well children have achieved the Learning Intentions of the resource. </a:t>
            </a:r>
          </a:p>
          <a:p>
            <a:r>
              <a:rPr lang="en-NZ" sz="900" kern="1200" dirty="0">
                <a:solidFill>
                  <a:schemeClr val="tx1"/>
                </a:solidFill>
                <a:effectLst/>
                <a:latin typeface="+mn-lt"/>
                <a:ea typeface="+mn-ea"/>
                <a:cs typeface="+mn-cs"/>
              </a:rPr>
              <a:t>Teachers can choose how they use the slide to assess each item. </a:t>
            </a:r>
          </a:p>
          <a:p>
            <a:r>
              <a:rPr lang="en-NZ" sz="900" kern="1200" dirty="0">
                <a:solidFill>
                  <a:schemeClr val="tx1"/>
                </a:solidFill>
                <a:effectLst/>
                <a:latin typeface="+mn-lt"/>
                <a:ea typeface="+mn-ea"/>
                <a:cs typeface="+mn-cs"/>
              </a:rPr>
              <a:t>A worksheet of this slide is available as an option for children to complete.</a:t>
            </a:r>
          </a:p>
          <a:p>
            <a:r>
              <a:rPr lang="en-NZ" sz="900" kern="1200" dirty="0">
                <a:solidFill>
                  <a:schemeClr val="tx1"/>
                </a:solidFill>
                <a:effectLst/>
                <a:latin typeface="+mn-lt"/>
                <a:ea typeface="+mn-ea"/>
                <a:cs typeface="+mn-cs"/>
              </a:rPr>
              <a:t>The last two items are feed forward for the teacher. </a:t>
            </a:r>
          </a:p>
          <a:p>
            <a:r>
              <a:rPr lang="en-NZ" sz="900" kern="1200" dirty="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p>
          <a:p>
            <a:pPr marL="0" marR="0" lvl="0" indent="0" algn="l" defTabSz="685800" rtl="0" eaLnBrk="1" fontAlgn="auto" latinLnBrk="0" hangingPunct="1">
              <a:lnSpc>
                <a:spcPct val="100000"/>
              </a:lnSpc>
              <a:spcBef>
                <a:spcPts val="0"/>
              </a:spcBef>
              <a:spcAft>
                <a:spcPts val="0"/>
              </a:spcAft>
              <a:buClrTx/>
              <a:buSzTx/>
              <a:buFontTx/>
              <a:buNone/>
              <a:tabLst/>
              <a:defRPr/>
            </a:pPr>
            <a:r>
              <a:rPr lang="en-NZ" sz="900" kern="1200" dirty="0">
                <a:solidFill>
                  <a:schemeClr val="tx1"/>
                </a:solidFill>
                <a:effectLst/>
                <a:latin typeface="+mn-lt"/>
                <a:ea typeface="+mn-ea"/>
                <a:cs typeface="+mn-cs"/>
              </a:rPr>
              <a:t>You could repeat the TRUE FALSE Activity on Slide 3</a:t>
            </a:r>
          </a:p>
        </p:txBody>
      </p:sp>
      <p:sp>
        <p:nvSpPr>
          <p:cNvPr id="4" name="Slide Number Placeholder 3"/>
          <p:cNvSpPr>
            <a:spLocks noGrp="1"/>
          </p:cNvSpPr>
          <p:nvPr>
            <p:ph type="sldNum" sz="quarter" idx="10"/>
          </p:nvPr>
        </p:nvSpPr>
        <p:spPr/>
        <p:txBody>
          <a:bodyPr/>
          <a:lstStyle/>
          <a:p>
            <a:fld id="{73DC93ED-3E72-41D6-AF2D-8E10C9CD9475}" type="slidenum">
              <a:rPr lang="en-NZ" smtClean="0"/>
              <a:t>11</a:t>
            </a:fld>
            <a:endParaRPr lang="en-NZ"/>
          </a:p>
        </p:txBody>
      </p:sp>
    </p:spTree>
    <p:extLst>
      <p:ext uri="{BB962C8B-B14F-4D97-AF65-F5344CB8AC3E}">
        <p14:creationId xmlns:p14="http://schemas.microsoft.com/office/powerpoint/2010/main" val="966391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The MP3 is played to help create a reflective atmosphere and bring the children to stillness and silence as the teacher invites them to </a:t>
            </a:r>
            <a:r>
              <a:rPr lang="en-NZ" sz="900" i="1" kern="1200" dirty="0">
                <a:solidFill>
                  <a:schemeClr val="tx1"/>
                </a:solidFill>
                <a:effectLst/>
                <a:latin typeface="+mn-lt"/>
                <a:ea typeface="+mn-ea"/>
                <a:cs typeface="+mn-cs"/>
              </a:rPr>
              <a:t>imagine Mary as mother and queen of all people listening to their needs. Imagine her taking them to God - what do they think God would say to Mary.</a:t>
            </a:r>
            <a:r>
              <a:rPr lang="en-NZ" sz="900" kern="1200" dirty="0">
                <a:solidFill>
                  <a:schemeClr val="tx1"/>
                </a:solidFill>
                <a:effectLst/>
                <a:latin typeface="+mn-lt"/>
                <a:ea typeface="+mn-ea"/>
                <a:cs typeface="+mn-cs"/>
              </a:rPr>
              <a:t> </a:t>
            </a:r>
            <a:r>
              <a:rPr lang="en-NZ" sz="900" i="1" kern="1200" dirty="0">
                <a:solidFill>
                  <a:schemeClr val="tx1"/>
                </a:solidFill>
                <a:effectLst/>
                <a:latin typeface="+mn-lt"/>
                <a:ea typeface="+mn-ea"/>
                <a:cs typeface="+mn-cs"/>
              </a:rPr>
              <a:t>Make a silent prayer for their own needs and ask Mary as their mother in heaven to help them deal with the things they find difficult in their lives. </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1CC480-14FB-4702-8C20-323E44CFCC31}" type="slidenum">
              <a:rPr lang="en-NZ" smtClean="0"/>
              <a:t>12</a:t>
            </a:fld>
            <a:endParaRPr lang="en-NZ"/>
          </a:p>
        </p:txBody>
      </p:sp>
    </p:spTree>
    <p:extLst>
      <p:ext uri="{BB962C8B-B14F-4D97-AF65-F5344CB8AC3E}">
        <p14:creationId xmlns:p14="http://schemas.microsoft.com/office/powerpoint/2010/main" val="3097927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Note the woman in the image with Mary as a little girl is her mother St Ann, who was Jesus’ grandmother.</a:t>
            </a:r>
          </a:p>
          <a:p>
            <a:r>
              <a:rPr lang="en-NZ" sz="900" kern="1200" dirty="0">
                <a:solidFill>
                  <a:schemeClr val="tx1"/>
                </a:solidFill>
                <a:effectLst/>
                <a:latin typeface="+mn-lt"/>
                <a:ea typeface="+mn-ea"/>
                <a:cs typeface="+mn-cs"/>
              </a:rPr>
              <a:t>Children could include prayer this week for their grandparents.</a:t>
            </a:r>
          </a:p>
          <a:p>
            <a:r>
              <a:rPr lang="en-NZ" sz="900" kern="1200" dirty="0">
                <a:solidFill>
                  <a:schemeClr val="tx1"/>
                </a:solidFill>
                <a:effectLst/>
                <a:latin typeface="+mn-lt"/>
                <a:ea typeface="+mn-ea"/>
                <a:cs typeface="+mn-cs"/>
              </a:rPr>
              <a:t>The worksheet can be used as an indicator of children’s knowledge about the life of Mary.                                             </a:t>
            </a:r>
          </a:p>
          <a:p>
            <a:r>
              <a:rPr lang="en-NZ" sz="900" kern="1200" dirty="0">
                <a:solidFill>
                  <a:schemeClr val="tx1"/>
                </a:solidFill>
                <a:effectLst/>
                <a:latin typeface="+mn-lt"/>
                <a:ea typeface="+mn-ea"/>
                <a:cs typeface="+mn-cs"/>
              </a:rPr>
              <a:t>Some ideas to use if their scores are low – </a:t>
            </a:r>
          </a:p>
          <a:p>
            <a:r>
              <a:rPr lang="en-NZ" sz="900" kern="1200" dirty="0">
                <a:solidFill>
                  <a:schemeClr val="tx1"/>
                </a:solidFill>
                <a:effectLst/>
                <a:latin typeface="+mn-lt"/>
                <a:ea typeface="+mn-ea"/>
                <a:cs typeface="+mn-cs"/>
              </a:rPr>
              <a:t>	Review the worksheet and work through the items and discuss them with the class. Repeat worksheet. </a:t>
            </a:r>
          </a:p>
          <a:p>
            <a:r>
              <a:rPr lang="en-NZ" sz="900" kern="1200" dirty="0">
                <a:solidFill>
                  <a:schemeClr val="tx1"/>
                </a:solidFill>
                <a:effectLst/>
                <a:latin typeface="+mn-lt"/>
                <a:ea typeface="+mn-ea"/>
                <a:cs typeface="+mn-cs"/>
              </a:rPr>
              <a:t>	Read Scripture stories about Mary in class prayer to reflect on and discuss.</a:t>
            </a:r>
          </a:p>
          <a:p>
            <a:r>
              <a:rPr lang="en-NZ" sz="900" kern="1200" dirty="0">
                <a:solidFill>
                  <a:schemeClr val="tx1"/>
                </a:solidFill>
                <a:effectLst/>
                <a:latin typeface="+mn-lt"/>
                <a:ea typeface="+mn-ea"/>
                <a:cs typeface="+mn-cs"/>
              </a:rPr>
              <a:t>	Set up a research project on Mary and get children to present their findings in different ways to classes.</a:t>
            </a:r>
          </a:p>
          <a:p>
            <a:r>
              <a:rPr lang="en-NZ" sz="900" kern="1200" dirty="0">
                <a:solidFill>
                  <a:schemeClr val="tx1"/>
                </a:solidFill>
                <a:effectLst/>
                <a:latin typeface="+mn-lt"/>
                <a:ea typeface="+mn-ea"/>
                <a:cs typeface="+mn-cs"/>
              </a:rPr>
              <a:t>	Use your priest, parents or parishioners to share what they know about Mary. </a:t>
            </a:r>
          </a:p>
          <a:p>
            <a:r>
              <a:rPr lang="en-NZ" sz="900" kern="1200" dirty="0">
                <a:solidFill>
                  <a:schemeClr val="tx1"/>
                </a:solidFill>
                <a:effectLst/>
                <a:latin typeface="+mn-lt"/>
                <a:ea typeface="+mn-ea"/>
                <a:cs typeface="+mn-cs"/>
              </a:rPr>
              <a:t>	Make a ‘What we know about Mary’ board and ask children, staff, parents and grandparents to contribute to it. </a:t>
            </a:r>
          </a:p>
          <a:p>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A22E9F3-4B73-464C-9938-9260F376746B}" type="slidenum">
              <a:rPr lang="en-NZ" smtClean="0"/>
              <a:t>13</a:t>
            </a:fld>
            <a:endParaRPr lang="en-NZ"/>
          </a:p>
        </p:txBody>
      </p:sp>
    </p:spTree>
    <p:extLst>
      <p:ext uri="{BB962C8B-B14F-4D97-AF65-F5344CB8AC3E}">
        <p14:creationId xmlns:p14="http://schemas.microsoft.com/office/powerpoint/2010/main" val="3660570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Note the woman in the image with Mary as a little girl is her mother St Ann, who was Jesus’ grandmother.</a:t>
            </a:r>
          </a:p>
          <a:p>
            <a:r>
              <a:rPr lang="en-NZ" sz="900" kern="1200" dirty="0">
                <a:solidFill>
                  <a:schemeClr val="tx1"/>
                </a:solidFill>
                <a:effectLst/>
                <a:latin typeface="+mn-lt"/>
                <a:ea typeface="+mn-ea"/>
                <a:cs typeface="+mn-cs"/>
              </a:rPr>
              <a:t>Children could include prayer this week for their grandparents.</a:t>
            </a:r>
          </a:p>
          <a:p>
            <a:r>
              <a:rPr lang="en-NZ" sz="900" kern="1200" dirty="0">
                <a:solidFill>
                  <a:schemeClr val="tx1"/>
                </a:solidFill>
                <a:effectLst/>
                <a:latin typeface="+mn-lt"/>
                <a:ea typeface="+mn-ea"/>
                <a:cs typeface="+mn-cs"/>
              </a:rPr>
              <a:t>The worksheet can be used as an indicator of children’s knowledge about the life of Mary.                                             </a:t>
            </a:r>
          </a:p>
          <a:p>
            <a:r>
              <a:rPr lang="en-NZ" sz="900" kern="1200" dirty="0">
                <a:solidFill>
                  <a:schemeClr val="tx1"/>
                </a:solidFill>
                <a:effectLst/>
                <a:latin typeface="+mn-lt"/>
                <a:ea typeface="+mn-ea"/>
                <a:cs typeface="+mn-cs"/>
              </a:rPr>
              <a:t>Some ideas to use if their scores are low – </a:t>
            </a:r>
          </a:p>
          <a:p>
            <a:r>
              <a:rPr lang="en-NZ" sz="900" kern="1200" dirty="0">
                <a:solidFill>
                  <a:schemeClr val="tx1"/>
                </a:solidFill>
                <a:effectLst/>
                <a:latin typeface="+mn-lt"/>
                <a:ea typeface="+mn-ea"/>
                <a:cs typeface="+mn-cs"/>
              </a:rPr>
              <a:t>	Review the worksheet and work through the items and discuss them with the class. Repeat worksheet. </a:t>
            </a:r>
          </a:p>
          <a:p>
            <a:r>
              <a:rPr lang="en-NZ" sz="900" kern="1200" dirty="0">
                <a:solidFill>
                  <a:schemeClr val="tx1"/>
                </a:solidFill>
                <a:effectLst/>
                <a:latin typeface="+mn-lt"/>
                <a:ea typeface="+mn-ea"/>
                <a:cs typeface="+mn-cs"/>
              </a:rPr>
              <a:t>	Read Scripture stories about Mary in class prayer to reflect on and discuss.</a:t>
            </a:r>
          </a:p>
          <a:p>
            <a:r>
              <a:rPr lang="en-NZ" sz="900" kern="1200" dirty="0">
                <a:solidFill>
                  <a:schemeClr val="tx1"/>
                </a:solidFill>
                <a:effectLst/>
                <a:latin typeface="+mn-lt"/>
                <a:ea typeface="+mn-ea"/>
                <a:cs typeface="+mn-cs"/>
              </a:rPr>
              <a:t>	Set up a research project on Mary and get children to present their findings in different ways to classes.</a:t>
            </a:r>
          </a:p>
          <a:p>
            <a:r>
              <a:rPr lang="en-NZ" sz="900" kern="1200" dirty="0">
                <a:solidFill>
                  <a:schemeClr val="tx1"/>
                </a:solidFill>
                <a:effectLst/>
                <a:latin typeface="+mn-lt"/>
                <a:ea typeface="+mn-ea"/>
                <a:cs typeface="+mn-cs"/>
              </a:rPr>
              <a:t>	Use your priest, parents or parishioners to share what they know about Mary. </a:t>
            </a:r>
          </a:p>
          <a:p>
            <a:r>
              <a:rPr lang="en-NZ" sz="900" kern="1200" dirty="0">
                <a:solidFill>
                  <a:schemeClr val="tx1"/>
                </a:solidFill>
                <a:effectLst/>
                <a:latin typeface="+mn-lt"/>
                <a:ea typeface="+mn-ea"/>
                <a:cs typeface="+mn-cs"/>
              </a:rPr>
              <a:t>	Make a ‘What we know about Mary’ board and ask children, staff, parents and grandparents to contribute to it. </a:t>
            </a:r>
          </a:p>
          <a:p>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A22E9F3-4B73-464C-9938-9260F376746B}" type="slidenum">
              <a:rPr lang="en-NZ" smtClean="0"/>
              <a:t>14</a:t>
            </a:fld>
            <a:endParaRPr lang="en-NZ"/>
          </a:p>
        </p:txBody>
      </p:sp>
    </p:spTree>
    <p:extLst>
      <p:ext uri="{BB962C8B-B14F-4D97-AF65-F5344CB8AC3E}">
        <p14:creationId xmlns:p14="http://schemas.microsoft.com/office/powerpoint/2010/main" val="3613723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DC93ED-3E72-41D6-AF2D-8E10C9CD9475}" type="slidenum">
              <a:rPr lang="en-NZ" smtClean="0"/>
              <a:t>2</a:t>
            </a:fld>
            <a:endParaRPr lang="en-NZ"/>
          </a:p>
        </p:txBody>
      </p:sp>
    </p:spTree>
    <p:extLst>
      <p:ext uri="{BB962C8B-B14F-4D97-AF65-F5344CB8AC3E}">
        <p14:creationId xmlns:p14="http://schemas.microsoft.com/office/powerpoint/2010/main" val="163690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Note the woman in the image with Mary as a little girl is her mother St Ann, who was Jesus’ grandmother.</a:t>
            </a:r>
          </a:p>
          <a:p>
            <a:r>
              <a:rPr lang="en-NZ" sz="900" kern="1200" dirty="0">
                <a:solidFill>
                  <a:schemeClr val="tx1"/>
                </a:solidFill>
                <a:effectLst/>
                <a:latin typeface="+mn-lt"/>
                <a:ea typeface="+mn-ea"/>
                <a:cs typeface="+mn-cs"/>
              </a:rPr>
              <a:t>Children could include prayer this week for their grandparents.</a:t>
            </a:r>
          </a:p>
          <a:p>
            <a:r>
              <a:rPr lang="en-NZ" sz="900" kern="1200" dirty="0">
                <a:solidFill>
                  <a:schemeClr val="tx1"/>
                </a:solidFill>
                <a:effectLst/>
                <a:latin typeface="+mn-lt"/>
                <a:ea typeface="+mn-ea"/>
                <a:cs typeface="+mn-cs"/>
              </a:rPr>
              <a:t>The worksheet can be used as an indicator of children’s knowledge about the life of Mary.                                             </a:t>
            </a:r>
          </a:p>
          <a:p>
            <a:r>
              <a:rPr lang="en-NZ" sz="900" kern="1200" dirty="0">
                <a:solidFill>
                  <a:schemeClr val="tx1"/>
                </a:solidFill>
                <a:effectLst/>
                <a:latin typeface="+mn-lt"/>
                <a:ea typeface="+mn-ea"/>
                <a:cs typeface="+mn-cs"/>
              </a:rPr>
              <a:t>Some ideas to use if their scores are low – </a:t>
            </a:r>
          </a:p>
          <a:p>
            <a:r>
              <a:rPr lang="en-NZ" sz="900" kern="1200" dirty="0">
                <a:solidFill>
                  <a:schemeClr val="tx1"/>
                </a:solidFill>
                <a:effectLst/>
                <a:latin typeface="+mn-lt"/>
                <a:ea typeface="+mn-ea"/>
                <a:cs typeface="+mn-cs"/>
              </a:rPr>
              <a:t>	Review the worksheet and work through the items and discuss them with the class. Repeat worksheet. </a:t>
            </a:r>
          </a:p>
          <a:p>
            <a:r>
              <a:rPr lang="en-NZ" sz="900" kern="1200" dirty="0">
                <a:solidFill>
                  <a:schemeClr val="tx1"/>
                </a:solidFill>
                <a:effectLst/>
                <a:latin typeface="+mn-lt"/>
                <a:ea typeface="+mn-ea"/>
                <a:cs typeface="+mn-cs"/>
              </a:rPr>
              <a:t>	Read Scripture stories about Mary in class prayer to reflect on and discuss.</a:t>
            </a:r>
          </a:p>
          <a:p>
            <a:r>
              <a:rPr lang="en-NZ" sz="900" kern="1200" dirty="0">
                <a:solidFill>
                  <a:schemeClr val="tx1"/>
                </a:solidFill>
                <a:effectLst/>
                <a:latin typeface="+mn-lt"/>
                <a:ea typeface="+mn-ea"/>
                <a:cs typeface="+mn-cs"/>
              </a:rPr>
              <a:t>	Set up a research project on Mary and get children to present their findings in different ways to classes.</a:t>
            </a:r>
          </a:p>
          <a:p>
            <a:r>
              <a:rPr lang="en-NZ" sz="900" kern="1200" dirty="0">
                <a:solidFill>
                  <a:schemeClr val="tx1"/>
                </a:solidFill>
                <a:effectLst/>
                <a:latin typeface="+mn-lt"/>
                <a:ea typeface="+mn-ea"/>
                <a:cs typeface="+mn-cs"/>
              </a:rPr>
              <a:t>	Use your priest, parents or parishioners to share what they know about Mary. </a:t>
            </a:r>
          </a:p>
          <a:p>
            <a:r>
              <a:rPr lang="en-NZ" sz="900" kern="1200" dirty="0">
                <a:solidFill>
                  <a:schemeClr val="tx1"/>
                </a:solidFill>
                <a:effectLst/>
                <a:latin typeface="+mn-lt"/>
                <a:ea typeface="+mn-ea"/>
                <a:cs typeface="+mn-cs"/>
              </a:rPr>
              <a:t>	Make a ‘What we know about Mary’ board and ask children, staff, parents and grandparents to contribute to it. </a:t>
            </a:r>
          </a:p>
          <a:p>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A22E9F3-4B73-464C-9938-9260F376746B}" type="slidenum">
              <a:rPr lang="en-NZ" smtClean="0"/>
              <a:t>3</a:t>
            </a:fld>
            <a:endParaRPr lang="en-NZ"/>
          </a:p>
        </p:txBody>
      </p:sp>
    </p:spTree>
    <p:extLst>
      <p:ext uri="{BB962C8B-B14F-4D97-AF65-F5344CB8AC3E}">
        <p14:creationId xmlns:p14="http://schemas.microsoft.com/office/powerpoint/2010/main" val="1366032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Note the woman in the image with Mary as a little girl is her mother St Ann, who was Jesus’ grandmother.</a:t>
            </a:r>
          </a:p>
          <a:p>
            <a:r>
              <a:rPr lang="en-NZ" sz="900" kern="1200" dirty="0">
                <a:solidFill>
                  <a:schemeClr val="tx1"/>
                </a:solidFill>
                <a:effectLst/>
                <a:latin typeface="+mn-lt"/>
                <a:ea typeface="+mn-ea"/>
                <a:cs typeface="+mn-cs"/>
              </a:rPr>
              <a:t>Children could include prayer this week for their grandparents.</a:t>
            </a:r>
          </a:p>
          <a:p>
            <a:r>
              <a:rPr lang="en-NZ" sz="900" kern="1200" dirty="0">
                <a:solidFill>
                  <a:schemeClr val="tx1"/>
                </a:solidFill>
                <a:effectLst/>
                <a:latin typeface="+mn-lt"/>
                <a:ea typeface="+mn-ea"/>
                <a:cs typeface="+mn-cs"/>
              </a:rPr>
              <a:t>The worksheet can be used as an indicator of children’s knowledge about the life of Mary.                                             </a:t>
            </a:r>
          </a:p>
          <a:p>
            <a:r>
              <a:rPr lang="en-NZ" sz="900" kern="1200" dirty="0">
                <a:solidFill>
                  <a:schemeClr val="tx1"/>
                </a:solidFill>
                <a:effectLst/>
                <a:latin typeface="+mn-lt"/>
                <a:ea typeface="+mn-ea"/>
                <a:cs typeface="+mn-cs"/>
              </a:rPr>
              <a:t>Some ideas to use if their scores are low – </a:t>
            </a:r>
          </a:p>
          <a:p>
            <a:r>
              <a:rPr lang="en-NZ" sz="900" kern="1200" dirty="0">
                <a:solidFill>
                  <a:schemeClr val="tx1"/>
                </a:solidFill>
                <a:effectLst/>
                <a:latin typeface="+mn-lt"/>
                <a:ea typeface="+mn-ea"/>
                <a:cs typeface="+mn-cs"/>
              </a:rPr>
              <a:t>	Review the worksheet and work through the items and discuss them with the class. Repeat worksheet. </a:t>
            </a:r>
          </a:p>
          <a:p>
            <a:r>
              <a:rPr lang="en-NZ" sz="900" kern="1200" dirty="0">
                <a:solidFill>
                  <a:schemeClr val="tx1"/>
                </a:solidFill>
                <a:effectLst/>
                <a:latin typeface="+mn-lt"/>
                <a:ea typeface="+mn-ea"/>
                <a:cs typeface="+mn-cs"/>
              </a:rPr>
              <a:t>	Read Scripture stories about Mary in class prayer to reflect on and discuss.</a:t>
            </a:r>
          </a:p>
          <a:p>
            <a:r>
              <a:rPr lang="en-NZ" sz="900" kern="1200" dirty="0">
                <a:solidFill>
                  <a:schemeClr val="tx1"/>
                </a:solidFill>
                <a:effectLst/>
                <a:latin typeface="+mn-lt"/>
                <a:ea typeface="+mn-ea"/>
                <a:cs typeface="+mn-cs"/>
              </a:rPr>
              <a:t>	Set up a research project on Mary and get children to present their findings in different ways to classes.</a:t>
            </a:r>
          </a:p>
          <a:p>
            <a:r>
              <a:rPr lang="en-NZ" sz="900" kern="1200" dirty="0">
                <a:solidFill>
                  <a:schemeClr val="tx1"/>
                </a:solidFill>
                <a:effectLst/>
                <a:latin typeface="+mn-lt"/>
                <a:ea typeface="+mn-ea"/>
                <a:cs typeface="+mn-cs"/>
              </a:rPr>
              <a:t>	Use your priest, parents or parishioners to share what they know about Mary. </a:t>
            </a:r>
          </a:p>
          <a:p>
            <a:r>
              <a:rPr lang="en-NZ" sz="900" kern="1200" dirty="0">
                <a:solidFill>
                  <a:schemeClr val="tx1"/>
                </a:solidFill>
                <a:effectLst/>
                <a:latin typeface="+mn-lt"/>
                <a:ea typeface="+mn-ea"/>
                <a:cs typeface="+mn-cs"/>
              </a:rPr>
              <a:t>	Make a ‘What we know about Mary’ board and ask children, staff, parents and grandparents to contribute to it. </a:t>
            </a:r>
          </a:p>
          <a:p>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A22E9F3-4B73-464C-9938-9260F376746B}" type="slidenum">
              <a:rPr lang="en-NZ" smtClean="0"/>
              <a:t>4</a:t>
            </a:fld>
            <a:endParaRPr lang="en-NZ"/>
          </a:p>
        </p:txBody>
      </p:sp>
    </p:spTree>
    <p:extLst>
      <p:ext uri="{BB962C8B-B14F-4D97-AF65-F5344CB8AC3E}">
        <p14:creationId xmlns:p14="http://schemas.microsoft.com/office/powerpoint/2010/main" val="2355863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Draw children’s attention to the art work in the slide images in this Assumption resource.                                                                                       </a:t>
            </a:r>
          </a:p>
          <a:p>
            <a:r>
              <a:rPr lang="en-NZ" sz="900" kern="1200" dirty="0">
                <a:solidFill>
                  <a:schemeClr val="tx1"/>
                </a:solidFill>
                <a:effectLst/>
                <a:latin typeface="+mn-lt"/>
                <a:ea typeface="+mn-ea"/>
                <a:cs typeface="+mn-cs"/>
              </a:rPr>
              <a:t>The image on this slide is titled ‘Death of the Virgin’ by an Italian artist, </a:t>
            </a:r>
            <a:r>
              <a:rPr lang="en-NZ" sz="900" kern="1200" dirty="0" err="1">
                <a:solidFill>
                  <a:schemeClr val="tx1"/>
                </a:solidFill>
                <a:effectLst/>
                <a:latin typeface="+mn-lt"/>
                <a:ea typeface="+mn-ea"/>
                <a:cs typeface="+mn-cs"/>
              </a:rPr>
              <a:t>Duccio</a:t>
            </a:r>
            <a:r>
              <a:rPr lang="en-NZ" sz="900" kern="1200" dirty="0">
                <a:solidFill>
                  <a:schemeClr val="tx1"/>
                </a:solidFill>
                <a:effectLst/>
                <a:latin typeface="+mn-lt"/>
                <a:ea typeface="+mn-ea"/>
                <a:cs typeface="+mn-cs"/>
              </a:rPr>
              <a:t> di </a:t>
            </a:r>
            <a:r>
              <a:rPr lang="en-NZ" sz="900" kern="1200" dirty="0" err="1">
                <a:solidFill>
                  <a:schemeClr val="tx1"/>
                </a:solidFill>
                <a:effectLst/>
                <a:latin typeface="+mn-lt"/>
                <a:ea typeface="+mn-ea"/>
                <a:cs typeface="+mn-cs"/>
              </a:rPr>
              <a:t>Buoninsegna</a:t>
            </a:r>
            <a:r>
              <a:rPr lang="en-NZ" sz="900" kern="1200" dirty="0">
                <a:solidFill>
                  <a:schemeClr val="tx1"/>
                </a:solidFill>
                <a:effectLst/>
                <a:latin typeface="+mn-lt"/>
                <a:ea typeface="+mn-ea"/>
                <a:cs typeface="+mn-cs"/>
              </a:rPr>
              <a:t>. It is painted in tempura paint on wood and was painted between the years 1308-1311 in Siena. It shows Mary’s dead body surrounded by angels and saints. Christ can be seen in the centre holding a small image of Mary’s soul. The painting is hanging in the Museum of Opera in Siena. </a:t>
            </a:r>
          </a:p>
          <a:p>
            <a:r>
              <a:rPr lang="en-NZ" sz="900" kern="1200" dirty="0">
                <a:solidFill>
                  <a:schemeClr val="tx1"/>
                </a:solidFill>
                <a:effectLst/>
                <a:latin typeface="+mn-lt"/>
                <a:ea typeface="+mn-ea"/>
                <a:cs typeface="+mn-cs"/>
              </a:rPr>
              <a:t>Note that many of the images of the Assumption were painted by artists from older times and they are what are called ‘traditional’ images of Mary.                                                                                                           Their value is that they give an image for us to think about as we try to understand the event they depict. It is good for the children to note different artistic styles and eras of art and children will enjoy deciding on their favourite styles and explaining the reasons for their choice. </a:t>
            </a:r>
          </a:p>
          <a:p>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E6324-96D2-4F68-AB6E-99EF2AD1FB4B}" type="slidenum">
              <a:rPr lang="en-NZ" smtClean="0"/>
              <a:t>5</a:t>
            </a:fld>
            <a:endParaRPr lang="en-NZ"/>
          </a:p>
        </p:txBody>
      </p:sp>
    </p:spTree>
    <p:extLst>
      <p:ext uri="{BB962C8B-B14F-4D97-AF65-F5344CB8AC3E}">
        <p14:creationId xmlns:p14="http://schemas.microsoft.com/office/powerpoint/2010/main" val="4093260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E6324-96D2-4F68-AB6E-99EF2AD1FB4B}" type="slidenum">
              <a:rPr lang="en-NZ" smtClean="0"/>
              <a:t>6</a:t>
            </a:fld>
            <a:endParaRPr lang="en-NZ"/>
          </a:p>
        </p:txBody>
      </p:sp>
    </p:spTree>
    <p:extLst>
      <p:ext uri="{BB962C8B-B14F-4D97-AF65-F5344CB8AC3E}">
        <p14:creationId xmlns:p14="http://schemas.microsoft.com/office/powerpoint/2010/main" val="3519532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Use this reading in prayer this week to help children become very familiar with it. </a:t>
            </a:r>
          </a:p>
          <a:p>
            <a:r>
              <a:rPr lang="en-NZ" sz="900" kern="1200" dirty="0">
                <a:solidFill>
                  <a:schemeClr val="tx1"/>
                </a:solidFill>
                <a:effectLst/>
                <a:latin typeface="+mn-lt"/>
                <a:ea typeface="+mn-ea"/>
                <a:cs typeface="+mn-cs"/>
              </a:rPr>
              <a:t>Adapt Teaching and Learning Experience 3.</a:t>
            </a:r>
          </a:p>
          <a:p>
            <a:r>
              <a:rPr lang="en-NZ" sz="900" kern="1200" dirty="0">
                <a:solidFill>
                  <a:schemeClr val="tx1"/>
                </a:solidFill>
                <a:effectLst/>
                <a:latin typeface="+mn-lt"/>
                <a:ea typeface="+mn-ea"/>
                <a:cs typeface="+mn-cs"/>
              </a:rPr>
              <a:t>Children could make a fridge magnet or a bunting flag of an important verse in this reading.</a:t>
            </a:r>
          </a:p>
          <a:p>
            <a:r>
              <a:rPr lang="en-NZ" sz="900" b="1" kern="1200" dirty="0">
                <a:solidFill>
                  <a:schemeClr val="tx1"/>
                </a:solidFill>
                <a:effectLst/>
                <a:latin typeface="+mn-lt"/>
                <a:ea typeface="+mn-ea"/>
                <a:cs typeface="+mn-cs"/>
              </a:rPr>
              <a:t>ANSWERS</a:t>
            </a:r>
            <a:endParaRPr lang="en-NZ" sz="900" kern="1200" dirty="0">
              <a:solidFill>
                <a:schemeClr val="tx1"/>
              </a:solidFill>
              <a:effectLst/>
              <a:latin typeface="+mn-lt"/>
              <a:ea typeface="+mn-ea"/>
              <a:cs typeface="+mn-cs"/>
            </a:endParaRPr>
          </a:p>
          <a:p>
            <a:pPr lvl="0"/>
            <a:r>
              <a:rPr lang="en-NZ" sz="900" kern="1200" dirty="0">
                <a:solidFill>
                  <a:schemeClr val="tx1"/>
                </a:solidFill>
                <a:effectLst/>
                <a:latin typeface="+mn-lt"/>
                <a:ea typeface="+mn-ea"/>
                <a:cs typeface="+mn-cs"/>
              </a:rPr>
              <a:t>What has Mary done that Elizabeth would greet her with these words “of all women you are most blessed”? God has chosen Mary to be the mother of Jesus the saviour of the world and she trusted completely in what God promised and by her Assumption she is the fulfilment of God’s promise of eternal life in heaven. What God did for Mary, God will do for us.</a:t>
            </a:r>
          </a:p>
          <a:p>
            <a:pPr lvl="0"/>
            <a:r>
              <a:rPr lang="en-NZ" sz="900" kern="1200" dirty="0">
                <a:solidFill>
                  <a:schemeClr val="tx1"/>
                </a:solidFill>
                <a:effectLst/>
                <a:latin typeface="+mn-lt"/>
                <a:ea typeface="+mn-ea"/>
                <a:cs typeface="+mn-cs"/>
              </a:rPr>
              <a:t>Read Mary’s response to Elizabeth in Luke 1:46-55 – how would you describe what Mary says? Mary’s response shows her gratitude and her humility and is full of praise to God for  God’s power and justice. </a:t>
            </a:r>
          </a:p>
          <a:p>
            <a:pPr lvl="0"/>
            <a:r>
              <a:rPr lang="en-NZ" sz="900" kern="1200" dirty="0">
                <a:solidFill>
                  <a:schemeClr val="tx1"/>
                </a:solidFill>
                <a:effectLst/>
                <a:latin typeface="+mn-lt"/>
                <a:ea typeface="+mn-ea"/>
                <a:cs typeface="+mn-cs"/>
              </a:rPr>
              <a:t>Can you share how Mary’s visitation to Elizabeth is connected to Mary’s Assumption?</a:t>
            </a:r>
          </a:p>
          <a:p>
            <a:r>
              <a:rPr lang="en-NZ" sz="900" kern="1200" dirty="0">
                <a:solidFill>
                  <a:schemeClr val="tx1"/>
                </a:solidFill>
                <a:effectLst/>
                <a:latin typeface="+mn-lt"/>
                <a:ea typeface="+mn-ea"/>
                <a:cs typeface="+mn-cs"/>
              </a:rPr>
              <a:t>Elizabeth’s words remind us of the unique woman Mary is and by accepting God’s request to be the mother of his son, Jesus she made it possible for God’s plan for the world to be achieved. See also 1st item above. </a:t>
            </a:r>
          </a:p>
          <a:p>
            <a:pPr lvl="0"/>
            <a:r>
              <a:rPr lang="en-NZ" sz="900" kern="1200" dirty="0">
                <a:solidFill>
                  <a:schemeClr val="tx1"/>
                </a:solidFill>
                <a:effectLst/>
                <a:latin typeface="+mn-lt"/>
                <a:ea typeface="+mn-ea"/>
                <a:cs typeface="+mn-cs"/>
              </a:rPr>
              <a:t>Discuss the point – Our greatness depends not on the gifts we receive but on how we use them.</a:t>
            </a:r>
          </a:p>
          <a:p>
            <a:r>
              <a:rPr lang="en-NZ" sz="900" kern="1200" dirty="0">
                <a:solidFill>
                  <a:schemeClr val="tx1"/>
                </a:solidFill>
                <a:effectLst/>
                <a:latin typeface="+mn-lt"/>
                <a:ea typeface="+mn-ea"/>
                <a:cs typeface="+mn-cs"/>
              </a:rPr>
              <a:t>Everything we have and are comes to us from God. Our talents, our personal qualities and everything good in our lives are God’s gift and grace to us. God has given us these gifts to use for the benefit not just of ourselves but for others also. To whom much is given, much is expected. Mary’s greatness came because she chose to use the gifts and opportunities God gave her for the benefit of others. Mary was full of grace </a:t>
            </a:r>
            <a:r>
              <a:rPr lang="en-NZ" sz="900" kern="1200" dirty="0" err="1">
                <a:solidFill>
                  <a:schemeClr val="tx1"/>
                </a:solidFill>
                <a:effectLst/>
                <a:latin typeface="+mn-lt"/>
                <a:ea typeface="+mn-ea"/>
                <a:cs typeface="+mn-cs"/>
              </a:rPr>
              <a:t>tapu</a:t>
            </a:r>
            <a:r>
              <a:rPr lang="en-NZ" sz="900" kern="1200" dirty="0">
                <a:solidFill>
                  <a:schemeClr val="tx1"/>
                </a:solidFill>
                <a:effectLst/>
                <a:latin typeface="+mn-lt"/>
                <a:ea typeface="+mn-ea"/>
                <a:cs typeface="+mn-cs"/>
              </a:rPr>
              <a:t> and mana and she used her these not to boost her own importance but to proclaim God’s greatness in her prayer we call the Magnificat (Luke 1:46-55).</a:t>
            </a:r>
          </a:p>
          <a:p>
            <a:endParaRPr lang="en-NZ" sz="90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NZ" sz="900" kern="1200" dirty="0">
                <a:solidFill>
                  <a:schemeClr val="tx1"/>
                </a:solidFill>
                <a:effectLst/>
                <a:latin typeface="+mn-lt"/>
                <a:ea typeface="+mn-ea"/>
                <a:cs typeface="+mn-cs"/>
              </a:rPr>
              <a:t>Adapt Teaching and Learning Experience 4</a:t>
            </a:r>
          </a:p>
          <a:p>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DC93ED-3E72-41D6-AF2D-8E10C9CD9475}" type="slidenum">
              <a:rPr lang="en-NZ" smtClean="0"/>
              <a:t>7</a:t>
            </a:fld>
            <a:endParaRPr lang="en-NZ"/>
          </a:p>
        </p:txBody>
      </p:sp>
    </p:spTree>
    <p:extLst>
      <p:ext uri="{BB962C8B-B14F-4D97-AF65-F5344CB8AC3E}">
        <p14:creationId xmlns:p14="http://schemas.microsoft.com/office/powerpoint/2010/main" val="648081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ANSWERS 1) C, 2) F, 3) A, 4) E, 5) B, 6) D</a:t>
            </a:r>
          </a:p>
          <a:p>
            <a:endParaRPr lang="en-NZ" sz="900" kern="1200" dirty="0">
              <a:solidFill>
                <a:schemeClr val="tx1"/>
              </a:solidFill>
              <a:effectLst/>
              <a:latin typeface="+mn-lt"/>
              <a:ea typeface="+mn-ea"/>
              <a:cs typeface="+mn-cs"/>
            </a:endParaRPr>
          </a:p>
          <a:p>
            <a:r>
              <a:rPr lang="en-NZ" sz="900" kern="1200" dirty="0">
                <a:solidFill>
                  <a:schemeClr val="tx1"/>
                </a:solidFill>
                <a:effectLst/>
                <a:latin typeface="+mn-lt"/>
                <a:ea typeface="+mn-ea"/>
                <a:cs typeface="+mn-cs"/>
              </a:rPr>
              <a:t>Look at the image on this slide - children could create art works or photo collages (using images of children of different cultures from your school) of Mary Queen of Heaven and Earth and all People. These could be shared in an Assumption Exhibition in the school or church to celebrate Mary’s special feast. </a:t>
            </a:r>
          </a:p>
        </p:txBody>
      </p:sp>
      <p:sp>
        <p:nvSpPr>
          <p:cNvPr id="4" name="Slide Number Placeholder 3"/>
          <p:cNvSpPr>
            <a:spLocks noGrp="1"/>
          </p:cNvSpPr>
          <p:nvPr>
            <p:ph type="sldNum" sz="quarter" idx="10"/>
          </p:nvPr>
        </p:nvSpPr>
        <p:spPr/>
        <p:txBody>
          <a:bodyPr/>
          <a:lstStyle/>
          <a:p>
            <a:fld id="{73DC93ED-3E72-41D6-AF2D-8E10C9CD9475}" type="slidenum">
              <a:rPr lang="en-NZ" smtClean="0"/>
              <a:t>8</a:t>
            </a:fld>
            <a:endParaRPr lang="en-NZ"/>
          </a:p>
        </p:txBody>
      </p:sp>
    </p:spTree>
    <p:extLst>
      <p:ext uri="{BB962C8B-B14F-4D97-AF65-F5344CB8AC3E}">
        <p14:creationId xmlns:p14="http://schemas.microsoft.com/office/powerpoint/2010/main" val="446065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Sing using the MP3 ‘O Queen of All”. This song could be sung during mass on Assumption Day</a:t>
            </a:r>
          </a:p>
        </p:txBody>
      </p:sp>
      <p:sp>
        <p:nvSpPr>
          <p:cNvPr id="4" name="Slide Number Placeholder 3"/>
          <p:cNvSpPr>
            <a:spLocks noGrp="1"/>
          </p:cNvSpPr>
          <p:nvPr>
            <p:ph type="sldNum" sz="quarter" idx="10"/>
          </p:nvPr>
        </p:nvSpPr>
        <p:spPr/>
        <p:txBody>
          <a:bodyPr/>
          <a:lstStyle/>
          <a:p>
            <a:fld id="{8D80744A-1B97-45A0-A1DA-953796DCCE59}" type="slidenum">
              <a:rPr lang="en-NZ" smtClean="0"/>
              <a:t>9</a:t>
            </a:fld>
            <a:endParaRPr lang="en-NZ"/>
          </a:p>
        </p:txBody>
      </p:sp>
    </p:spTree>
    <p:extLst>
      <p:ext uri="{BB962C8B-B14F-4D97-AF65-F5344CB8AC3E}">
        <p14:creationId xmlns:p14="http://schemas.microsoft.com/office/powerpoint/2010/main" val="1319209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8FC14E-88A4-4D89-BC2D-7CF482FAA261}" type="datetimeFigureOut">
              <a:rPr lang="en-NZ" smtClean="0"/>
              <a:t>25/07/2017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2335028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8FC14E-88A4-4D89-BC2D-7CF482FAA261}" type="datetimeFigureOut">
              <a:rPr lang="en-NZ" smtClean="0"/>
              <a:t>25/07/2017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3686668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8FC14E-88A4-4D89-BC2D-7CF482FAA261}" type="datetimeFigureOut">
              <a:rPr lang="en-NZ" smtClean="0"/>
              <a:t>25/07/2017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845232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500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8FC14E-88A4-4D89-BC2D-7CF482FAA261}" type="datetimeFigureOut">
              <a:rPr lang="en-NZ" smtClean="0"/>
              <a:t>25/07/2017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2719531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8FC14E-88A4-4D89-BC2D-7CF482FAA261}" type="datetimeFigureOut">
              <a:rPr lang="en-NZ" smtClean="0"/>
              <a:t>25/07/2017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1249607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8FC14E-88A4-4D89-BC2D-7CF482FAA261}" type="datetimeFigureOut">
              <a:rPr lang="en-NZ" smtClean="0"/>
              <a:t>25/07/2017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846539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8FC14E-88A4-4D89-BC2D-7CF482FAA261}" type="datetimeFigureOut">
              <a:rPr lang="en-NZ" smtClean="0"/>
              <a:t>25/07/2017</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3323259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8FC14E-88A4-4D89-BC2D-7CF482FAA261}" type="datetimeFigureOut">
              <a:rPr lang="en-NZ" smtClean="0"/>
              <a:t>25/07/2017</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1262630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8FC14E-88A4-4D89-BC2D-7CF482FAA261}" type="datetimeFigureOut">
              <a:rPr lang="en-NZ" smtClean="0"/>
              <a:t>25/07/2017</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3714202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48FC14E-88A4-4D89-BC2D-7CF482FAA261}" type="datetimeFigureOut">
              <a:rPr lang="en-NZ" smtClean="0"/>
              <a:t>25/07/2017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1800536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48FC14E-88A4-4D89-BC2D-7CF482FAA261}" type="datetimeFigureOut">
              <a:rPr lang="en-NZ" smtClean="0"/>
              <a:t>25/07/2017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2594707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85000"/>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48FC14E-88A4-4D89-BC2D-7CF482FAA261}" type="datetimeFigureOut">
              <a:rPr lang="en-NZ" smtClean="0"/>
              <a:t>25/07/2017</a:t>
            </a:fld>
            <a:endParaRPr lang="en-NZ"/>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212A37C-9FB7-4B90-BDE2-6DD016956121}" type="slidenum">
              <a:rPr lang="en-NZ" smtClean="0"/>
              <a:t>‹#›</a:t>
            </a:fld>
            <a:endParaRPr lang="en-NZ"/>
          </a:p>
        </p:txBody>
      </p:sp>
    </p:spTree>
    <p:extLst>
      <p:ext uri="{BB962C8B-B14F-4D97-AF65-F5344CB8AC3E}">
        <p14:creationId xmlns:p14="http://schemas.microsoft.com/office/powerpoint/2010/main" val="40893061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hyperlink" Target="http://www.tinyurl.com/NCRSfeedback"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jp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slide" Target="slide13.xml"/></Relationships>
</file>

<file path=ppt/slides/_rels/slide4.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1912" y="0"/>
            <a:ext cx="8918088" cy="707886"/>
          </a:xfrm>
          <a:prstGeom prst="rect">
            <a:avLst/>
          </a:prstGeom>
          <a:noFill/>
        </p:spPr>
        <p:txBody>
          <a:bodyPr wrap="square" lIns="91440" tIns="45720" rIns="91440" bIns="45720">
            <a:spAutoFit/>
          </a:bodyPr>
          <a:lstStyle/>
          <a:p>
            <a:pPr algn="ctr"/>
            <a:r>
              <a:rPr lang="en-US" sz="40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The Feast of the Assumption</a:t>
            </a:r>
          </a:p>
        </p:txBody>
      </p:sp>
      <p:sp>
        <p:nvSpPr>
          <p:cNvPr id="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S-01</a:t>
            </a:r>
          </a:p>
        </p:txBody>
      </p:sp>
      <p:sp>
        <p:nvSpPr>
          <p:cNvPr id="1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2" name="Picture 11"/>
          <p:cNvPicPr/>
          <p:nvPr/>
        </p:nvPicPr>
        <p:blipFill>
          <a:blip r:embed="rId3">
            <a:extLst>
              <a:ext uri="{28A0092B-C50C-407E-A947-70E740481C1C}">
                <a14:useLocalDpi xmlns:a14="http://schemas.microsoft.com/office/drawing/2010/main" val="0"/>
              </a:ext>
            </a:extLst>
          </a:blip>
          <a:stretch>
            <a:fillRect/>
          </a:stretch>
        </p:blipFill>
        <p:spPr bwMode="auto">
          <a:xfrm>
            <a:off x="3339983" y="1168055"/>
            <a:ext cx="2401944" cy="3035318"/>
          </a:xfrm>
          <a:prstGeom prst="rect">
            <a:avLst/>
          </a:prstGeom>
          <a:noFill/>
          <a:ln>
            <a:noFill/>
          </a:ln>
        </p:spPr>
      </p:pic>
    </p:spTree>
    <p:extLst>
      <p:ext uri="{BB962C8B-B14F-4D97-AF65-F5344CB8AC3E}">
        <p14:creationId xmlns:p14="http://schemas.microsoft.com/office/powerpoint/2010/main" val="4244216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Title"/>
          <p:cNvSpPr/>
          <p:nvPr/>
        </p:nvSpPr>
        <p:spPr>
          <a:xfrm>
            <a:off x="0" y="-18797"/>
            <a:ext cx="9144000" cy="1077218"/>
          </a:xfrm>
          <a:prstGeom prst="rect">
            <a:avLst/>
          </a:prstGeom>
          <a:noFill/>
        </p:spPr>
        <p:txBody>
          <a:bodyPr wrap="square" lIns="91440" tIns="45720" rIns="91440" bIns="45720">
            <a:spAutoFit/>
          </a:bodyPr>
          <a:lstStyle/>
          <a:p>
            <a:pPr algn="ctr"/>
            <a:r>
              <a:rPr lang="en-NZ" sz="32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What God did for Mary gives all Christians hope </a:t>
            </a:r>
            <a:r>
              <a:rPr lang="en-NZ" sz="3200" b="1" dirty="0" err="1">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tūmanako</a:t>
            </a:r>
            <a:r>
              <a:rPr lang="en-NZ" sz="32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 of eternal happiness</a:t>
            </a:r>
          </a:p>
        </p:txBody>
      </p:sp>
      <p:sp>
        <p:nvSpPr>
          <p:cNvPr id="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S-08b</a:t>
            </a:r>
          </a:p>
        </p:txBody>
      </p:sp>
      <p:sp>
        <p:nvSpPr>
          <p:cNvPr id="35" name="Textbox: Tool instructions"/>
          <p:cNvSpPr txBox="1"/>
          <p:nvPr/>
        </p:nvSpPr>
        <p:spPr>
          <a:xfrm>
            <a:off x="3543513" y="4664758"/>
            <a:ext cx="2056973"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small pictures to reveal text</a:t>
            </a:r>
          </a:p>
        </p:txBody>
      </p:sp>
      <p:sp>
        <p:nvSpPr>
          <p:cNvPr id="16" name="Statement 3"/>
          <p:cNvSpPr/>
          <p:nvPr/>
        </p:nvSpPr>
        <p:spPr>
          <a:xfrm>
            <a:off x="611887" y="1462236"/>
            <a:ext cx="7159898" cy="1323439"/>
          </a:xfrm>
          <a:prstGeom prst="rect">
            <a:avLst/>
          </a:prstGeom>
        </p:spPr>
        <p:txBody>
          <a:bodyPr wrap="square">
            <a:spAutoFit/>
          </a:bodyPr>
          <a:lstStyle/>
          <a:p>
            <a:r>
              <a:rPr lang="en-NZ" sz="1600" dirty="0"/>
              <a:t>It is God’s plan that all people will live forever in heaven where Mary is already. She shows us what our eternal life will be like because she is experiencing it already.  Her body and soul were assumed to heaven when she died and will not need to be reunited on the last day as all other humans will. </a:t>
            </a:r>
          </a:p>
          <a:p>
            <a:r>
              <a:rPr lang="en-NZ" sz="1600" b="1" dirty="0"/>
              <a:t>What do you think eternal life will be like and who will be sharing it with you?</a:t>
            </a:r>
            <a:endParaRPr lang="en-NZ" sz="1600" dirty="0"/>
          </a:p>
        </p:txBody>
      </p:sp>
      <p:sp>
        <p:nvSpPr>
          <p:cNvPr id="22" name="Statement 5"/>
          <p:cNvSpPr/>
          <p:nvPr/>
        </p:nvSpPr>
        <p:spPr>
          <a:xfrm>
            <a:off x="611887" y="3042242"/>
            <a:ext cx="7046464" cy="1077218"/>
          </a:xfrm>
          <a:prstGeom prst="rect">
            <a:avLst/>
          </a:prstGeom>
        </p:spPr>
        <p:txBody>
          <a:bodyPr wrap="square">
            <a:spAutoFit/>
          </a:bodyPr>
          <a:lstStyle/>
          <a:p>
            <a:r>
              <a:rPr lang="en-NZ" sz="1600" dirty="0"/>
              <a:t>When people are in heaven they can intercede for us, this means we can ask them to talk to God on our behalf. We believe Mary is the best person to intercede for us because of her special relationship with God as the mother of his son.</a:t>
            </a:r>
            <a:r>
              <a:rPr lang="en-NZ" sz="1600" b="1" dirty="0"/>
              <a:t> </a:t>
            </a:r>
          </a:p>
          <a:p>
            <a:r>
              <a:rPr lang="en-NZ" sz="1600" b="1" dirty="0"/>
              <a:t>What sort of things could we ask Mary to help us with? </a:t>
            </a:r>
          </a:p>
        </p:txBody>
      </p:sp>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5068" y="1093982"/>
            <a:ext cx="1202695" cy="1646062"/>
          </a:xfrm>
          <a:prstGeom prst="rect">
            <a:avLst/>
          </a:prstGeom>
        </p:spPr>
      </p:pic>
      <p:pic>
        <p:nvPicPr>
          <p:cNvPr id="14" name="image1">
            <a:extLst>
              <a:ext uri="{FF2B5EF4-FFF2-40B4-BE49-F238E27FC236}">
                <a16:creationId xmlns:a16="http://schemas.microsoft.com/office/drawing/2014/main" id="{82ADD2CB-5085-4381-AC43-0F83928CD2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192" y="1924516"/>
            <a:ext cx="310387" cy="4215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image1">
            <a:extLst>
              <a:ext uri="{FF2B5EF4-FFF2-40B4-BE49-F238E27FC236}">
                <a16:creationId xmlns:a16="http://schemas.microsoft.com/office/drawing/2014/main" id="{7DEBD68C-434C-4A66-A575-78E1FDAA6F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192" y="3370093"/>
            <a:ext cx="310387" cy="4215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Button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192" y="1924516"/>
            <a:ext cx="310387" cy="4215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Button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192" y="3370093"/>
            <a:ext cx="310387" cy="4215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Assumption (6.1.S8B) - O Queen of Al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09221" y="215012"/>
            <a:ext cx="609600" cy="609600"/>
          </a:xfrm>
          <a:prstGeom prst="rect">
            <a:avLst/>
          </a:prstGeom>
        </p:spPr>
      </p:pic>
      <p:sp>
        <p:nvSpPr>
          <p:cNvPr id="19"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Tool instructions stop"/>
          <p:cNvSpPr txBox="1"/>
          <p:nvPr/>
        </p:nvSpPr>
        <p:spPr>
          <a:xfrm>
            <a:off x="3249689" y="4912668"/>
            <a:ext cx="251222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audio button to stop </a:t>
            </a:r>
            <a:r>
              <a:rPr lang="en-GB" sz="900" dirty="0" smtClean="0">
                <a:latin typeface="Arial" pitchFamily="34" charset="0"/>
                <a:ea typeface="Segoe UI" pitchFamily="34" charset="0"/>
                <a:cs typeface="Arial" pitchFamily="34" charset="0"/>
              </a:rPr>
              <a:t>‘O Queen of All’</a:t>
            </a:r>
            <a:endParaRPr lang="en-GB" sz="900" dirty="0">
              <a:latin typeface="Arial" pitchFamily="34" charset="0"/>
              <a:ea typeface="Segoe UI" pitchFamily="34" charset="0"/>
              <a:cs typeface="Arial" pitchFamily="34" charset="0"/>
            </a:endParaRPr>
          </a:p>
        </p:txBody>
      </p:sp>
      <p:sp>
        <p:nvSpPr>
          <p:cNvPr id="23" name="TextBox: Tool instructions start"/>
          <p:cNvSpPr txBox="1"/>
          <p:nvPr/>
        </p:nvSpPr>
        <p:spPr>
          <a:xfrm>
            <a:off x="3249689" y="4912668"/>
            <a:ext cx="2505814"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audio button to play </a:t>
            </a:r>
            <a:r>
              <a:rPr lang="en-GB" sz="900" dirty="0" smtClean="0">
                <a:latin typeface="Arial" pitchFamily="34" charset="0"/>
                <a:ea typeface="Segoe UI" pitchFamily="34" charset="0"/>
                <a:cs typeface="Arial" pitchFamily="34" charset="0"/>
              </a:rPr>
              <a:t>‘O Queen of All’</a:t>
            </a:r>
            <a:endParaRPr lang="en-GB" sz="900" dirty="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1062010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xit" presetSubtype="0" fill="hold" nodeType="withEffect">
                                  <p:stCondLst>
                                    <p:cond delay="0"/>
                                  </p:stCondLst>
                                  <p:childTnLst>
                                    <p:animEffect transition="out" filter="fade">
                                      <p:cBhvr>
                                        <p:cTn id="9" dur="500"/>
                                        <p:tgtEl>
                                          <p:spTgt spid="29"/>
                                        </p:tgtEl>
                                      </p:cBhvr>
                                    </p:animEffect>
                                    <p:set>
                                      <p:cBhvr>
                                        <p:cTn id="1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1" restart="whenNotActive" fill="hold" evtFilter="cancelBubble" nodeType="interactiveSeq">
                <p:stCondLst>
                  <p:cond evt="onClick" delay="0">
                    <p:tgtEl>
                      <p:spTgt spid="32"/>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xit" presetSubtype="0" fill="hold" nodeType="withEffect">
                                  <p:stCondLst>
                                    <p:cond delay="0"/>
                                  </p:stCondLst>
                                  <p:childTnLst>
                                    <p:animEffect transition="out" filter="fade">
                                      <p:cBhvr>
                                        <p:cTn id="18" dur="500"/>
                                        <p:tgtEl>
                                          <p:spTgt spid="32"/>
                                        </p:tgtEl>
                                      </p:cBhvr>
                                    </p:animEffect>
                                    <p:set>
                                      <p:cBhvr>
                                        <p:cTn id="1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1" nodeType="with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grpId="2" nodeType="withEffect">
                                  <p:stCondLst>
                                    <p:cond delay="0"/>
                                  </p:stCondLst>
                                  <p:childTnLst>
                                    <p:set>
                                      <p:cBhvr>
                                        <p:cTn id="35" dur="1" fill="hold">
                                          <p:stCondLst>
                                            <p:cond delay="0"/>
                                          </p:stCondLst>
                                        </p:cTn>
                                        <p:tgtEl>
                                          <p:spTgt spid="22"/>
                                        </p:tgtEl>
                                        <p:attrNameLst>
                                          <p:attrName>style.visibility</p:attrName>
                                        </p:attrNameLst>
                                      </p:cBhvr>
                                      <p:to>
                                        <p:strVal val="hidden"/>
                                      </p:to>
                                    </p:set>
                                  </p:childTnLst>
                                </p:cTn>
                              </p:par>
                              <p:par>
                                <p:cTn id="36" presetID="1" presetClass="exit" presetSubtype="0" fill="hold" grpId="2" nodeType="withEffect">
                                  <p:stCondLst>
                                    <p:cond delay="0"/>
                                  </p:stCondLst>
                                  <p:childTnLst>
                                    <p:set>
                                      <p:cBhvr>
                                        <p:cTn id="37" dur="1" fill="hold">
                                          <p:stCondLst>
                                            <p:cond delay="0"/>
                                          </p:stCondLst>
                                        </p:cTn>
                                        <p:tgtEl>
                                          <p:spTgt spid="16"/>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xit" presetSubtype="0" fill="hold" grpId="0" nodeType="withEffect">
                                  <p:stCondLst>
                                    <p:cond delay="0"/>
                                  </p:stCondLst>
                                  <p:childTnLst>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par>
                                <p:cTn id="51" presetID="1" presetClass="mediacall" presetSubtype="0" fill="hold" nodeType="withEffect">
                                  <p:stCondLst>
                                    <p:cond delay="0"/>
                                  </p:stCondLst>
                                  <p:childTnLst>
                                    <p:cmd type="call" cmd="playFrom(0.0)">
                                      <p:cBhvr>
                                        <p:cTn id="52" dur="206102" fill="hold"/>
                                        <p:tgtEl>
                                          <p:spTgt spid="17"/>
                                        </p:tgtEl>
                                      </p:cBhvr>
                                    </p:cmd>
                                  </p:childTnLst>
                                </p:cTn>
                              </p:par>
                              <p:par>
                                <p:cTn id="53" presetID="1" presetClass="emph" presetSubtype="2" fill="hold" nodeType="withEffect">
                                  <p:stCondLst>
                                    <p:cond delay="0"/>
                                  </p:stCondLst>
                                  <p:childTnLst>
                                    <p:animClr clrSpc="rgb" dir="cw">
                                      <p:cBhvr>
                                        <p:cTn id="54" dur="1000" fill="hold"/>
                                        <p:tgtEl>
                                          <p:spTgt spid="19"/>
                                        </p:tgtEl>
                                        <p:attrNameLst>
                                          <p:attrName>fillcolor</p:attrName>
                                        </p:attrNameLst>
                                      </p:cBhvr>
                                      <p:to>
                                        <a:schemeClr val="accent2"/>
                                      </p:to>
                                    </p:animClr>
                                    <p:set>
                                      <p:cBhvr>
                                        <p:cTn id="55" dur="1000" fill="hold"/>
                                        <p:tgtEl>
                                          <p:spTgt spid="19"/>
                                        </p:tgtEl>
                                        <p:attrNameLst>
                                          <p:attrName>fill.type</p:attrName>
                                        </p:attrNameLst>
                                      </p:cBhvr>
                                      <p:to>
                                        <p:strVal val="solid"/>
                                      </p:to>
                                    </p:set>
                                    <p:set>
                                      <p:cBhvr>
                                        <p:cTn id="56" dur="1000" fill="hold"/>
                                        <p:tgtEl>
                                          <p:spTgt spid="19"/>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3" presetClass="mediacall" presetSubtype="0" fill="hold" nodeType="clickEffect">
                                  <p:stCondLst>
                                    <p:cond delay="0"/>
                                  </p:stCondLst>
                                  <p:childTnLst>
                                    <p:cmd type="call" cmd="stop">
                                      <p:cBhvr>
                                        <p:cTn id="60" dur="1" fill="hold"/>
                                        <p:tgtEl>
                                          <p:spTgt spid="17"/>
                                        </p:tgtEl>
                                      </p:cBhvr>
                                    </p:cmd>
                                  </p:childTnLst>
                                </p:cTn>
                              </p:par>
                              <p:par>
                                <p:cTn id="61" presetID="10" presetClass="exit" presetSubtype="0" fill="hold" grpId="1" nodeType="with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ntr" presetSubtype="0" fill="hold" grpId="1"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par>
                                <p:cTn id="67" presetID="1" presetClass="emph" presetSubtype="2" fill="hold" nodeType="withEffect">
                                  <p:stCondLst>
                                    <p:cond delay="0"/>
                                  </p:stCondLst>
                                  <p:childTnLst>
                                    <p:animClr clrSpc="rgb" dir="cw">
                                      <p:cBhvr>
                                        <p:cTn id="68" dur="2000" fill="hold"/>
                                        <p:tgtEl>
                                          <p:spTgt spid="19"/>
                                        </p:tgtEl>
                                        <p:attrNameLst>
                                          <p:attrName>fillcolor</p:attrName>
                                        </p:attrNameLst>
                                      </p:cBhvr>
                                      <p:to>
                                        <a:schemeClr val="bg1"/>
                                      </p:to>
                                    </p:animClr>
                                    <p:set>
                                      <p:cBhvr>
                                        <p:cTn id="69" dur="2000" fill="hold"/>
                                        <p:tgtEl>
                                          <p:spTgt spid="19"/>
                                        </p:tgtEl>
                                        <p:attrNameLst>
                                          <p:attrName>fill.type</p:attrName>
                                        </p:attrNameLst>
                                      </p:cBhvr>
                                      <p:to>
                                        <p:strVal val="solid"/>
                                      </p:to>
                                    </p:set>
                                    <p:set>
                                      <p:cBhvr>
                                        <p:cTn id="70"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audio>
              <p:cMediaNode vol="80000">
                <p:cTn id="71" fill="hold" display="0">
                  <p:stCondLst>
                    <p:cond delay="indefinite"/>
                  </p:stCondLst>
                  <p:endCondLst>
                    <p:cond evt="onStopAudio" delay="0">
                      <p:tgtEl>
                        <p:sldTgt/>
                      </p:tgtEl>
                    </p:cond>
                  </p:endCondLst>
                </p:cTn>
                <p:tgtEl>
                  <p:spTgt spid="17"/>
                </p:tgtEl>
              </p:cMediaNode>
            </p:audio>
          </p:childTnLst>
        </p:cTn>
      </p:par>
    </p:tnLst>
    <p:bldLst>
      <p:bldP spid="16" grpId="0"/>
      <p:bldP spid="16" grpId="1"/>
      <p:bldP spid="16" grpId="2"/>
      <p:bldP spid="22" grpId="0"/>
      <p:bldP spid="22" grpId="1"/>
      <p:bldP spid="22" grpId="2"/>
      <p:bldP spid="21" grpId="0"/>
      <p:bldP spid="21" grpId="1"/>
      <p:bldP spid="23" grpId="0"/>
      <p:bldP spid="2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408" y="-20538"/>
            <a:ext cx="8918088" cy="707886"/>
          </a:xfrm>
          <a:prstGeom prst="rect">
            <a:avLst/>
          </a:prstGeom>
          <a:noFill/>
        </p:spPr>
        <p:txBody>
          <a:bodyPr wrap="square" lIns="91440" tIns="45720" rIns="91440" bIns="45720">
            <a:spAutoFit/>
          </a:bodyPr>
          <a:lstStyle/>
          <a:p>
            <a:pPr algn="ctr"/>
            <a:r>
              <a:rPr lang="en-US" sz="40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Check up</a:t>
            </a: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S-09</a:t>
            </a: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 name="Check 6"/>
          <p:cNvSpPr/>
          <p:nvPr/>
        </p:nvSpPr>
        <p:spPr>
          <a:xfrm>
            <a:off x="395537" y="4233701"/>
            <a:ext cx="8425318" cy="338554"/>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sz="1600" dirty="0"/>
              <a:t>Questions I would like to ask about the topics in this resource are …</a:t>
            </a:r>
          </a:p>
        </p:txBody>
      </p:sp>
      <p:sp>
        <p:nvSpPr>
          <p:cNvPr id="9" name="Check 5"/>
          <p:cNvSpPr/>
          <p:nvPr/>
        </p:nvSpPr>
        <p:spPr>
          <a:xfrm>
            <a:off x="395537" y="3702943"/>
            <a:ext cx="8425318" cy="338554"/>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sz="1600" dirty="0"/>
              <a:t>Which activity do you think helped you to learn best in this resource?</a:t>
            </a:r>
          </a:p>
        </p:txBody>
      </p:sp>
      <p:sp>
        <p:nvSpPr>
          <p:cNvPr id="22" name="Check 4"/>
          <p:cNvSpPr/>
          <p:nvPr/>
        </p:nvSpPr>
        <p:spPr>
          <a:xfrm>
            <a:off x="395537" y="2906498"/>
            <a:ext cx="6331080" cy="584775"/>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sz="1600" dirty="0"/>
              <a:t>Why does the Feast of the Assumption give Christians hope of eternal life? (Slide 8)</a:t>
            </a:r>
          </a:p>
        </p:txBody>
      </p:sp>
      <p:sp>
        <p:nvSpPr>
          <p:cNvPr id="12" name="Check 3"/>
          <p:cNvSpPr/>
          <p:nvPr/>
        </p:nvSpPr>
        <p:spPr>
          <a:xfrm>
            <a:off x="407840" y="1922660"/>
            <a:ext cx="6331080" cy="830997"/>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sz="1600" dirty="0"/>
              <a:t>In the Gospel that is read on Assumption Day Elizabeth recognises something about Mary and Mary responds – write about this in your own words. (Slide 6) </a:t>
            </a:r>
          </a:p>
        </p:txBody>
      </p:sp>
      <p:sp>
        <p:nvSpPr>
          <p:cNvPr id="13" name="Check 2"/>
          <p:cNvSpPr/>
          <p:nvPr/>
        </p:nvSpPr>
        <p:spPr>
          <a:xfrm>
            <a:off x="395537" y="1468312"/>
            <a:ext cx="6331081" cy="338554"/>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sz="1600" dirty="0"/>
              <a:t>Explain what happened when Mary died. (Slide 4)</a:t>
            </a:r>
          </a:p>
        </p:txBody>
      </p:sp>
      <p:sp>
        <p:nvSpPr>
          <p:cNvPr id="3" name="Check 1"/>
          <p:cNvSpPr txBox="1"/>
          <p:nvPr/>
        </p:nvSpPr>
        <p:spPr>
          <a:xfrm>
            <a:off x="395537" y="817718"/>
            <a:ext cx="6331081" cy="338554"/>
          </a:xfrm>
          <a:prstGeom prst="rect">
            <a:avLst/>
          </a:prstGeom>
          <a:solidFill>
            <a:schemeClr val="accent1">
              <a:alpha val="0"/>
            </a:schemeClr>
          </a:solidFill>
          <a:ln w="15875">
            <a:solidFill>
              <a:schemeClr val="tx2">
                <a:lumMod val="60000"/>
                <a:lumOff val="40000"/>
              </a:schemeClr>
            </a:solidFill>
          </a:ln>
        </p:spPr>
        <p:txBody>
          <a:bodyPr wrap="square" rtlCol="0">
            <a:spAutoFit/>
          </a:bodyPr>
          <a:lstStyle/>
          <a:p>
            <a:pPr lvl="0"/>
            <a:r>
              <a:rPr lang="en-NZ" sz="1600" dirty="0"/>
              <a:t>Name 3 things the Assumption means for us.(Slide 5)</a:t>
            </a:r>
          </a:p>
        </p:txBody>
      </p:sp>
      <p:sp>
        <p:nvSpPr>
          <p:cNvPr id="14" name="Shape: Number 1"/>
          <p:cNvSpPr txBox="1"/>
          <p:nvPr/>
        </p:nvSpPr>
        <p:spPr>
          <a:xfrm>
            <a:off x="-36512" y="771552"/>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1)</a:t>
            </a:r>
            <a:endParaRPr lang="en-GB" sz="2400" i="1" dirty="0">
              <a:latin typeface="Segoe UI" pitchFamily="34" charset="0"/>
              <a:ea typeface="Segoe UI" pitchFamily="34" charset="0"/>
              <a:cs typeface="Segoe UI" pitchFamily="34" charset="0"/>
            </a:endParaRPr>
          </a:p>
        </p:txBody>
      </p:sp>
      <p:sp>
        <p:nvSpPr>
          <p:cNvPr id="15" name="Shape: Number 2"/>
          <p:cNvSpPr txBox="1"/>
          <p:nvPr/>
        </p:nvSpPr>
        <p:spPr>
          <a:xfrm>
            <a:off x="-36512" y="1406757"/>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2)</a:t>
            </a:r>
            <a:endParaRPr lang="en-GB" sz="2400" i="1" dirty="0">
              <a:latin typeface="Segoe UI" pitchFamily="34" charset="0"/>
              <a:ea typeface="Segoe UI" pitchFamily="34" charset="0"/>
              <a:cs typeface="Segoe UI" pitchFamily="34" charset="0"/>
            </a:endParaRPr>
          </a:p>
        </p:txBody>
      </p:sp>
      <p:sp>
        <p:nvSpPr>
          <p:cNvPr id="16" name="Shape: Number 3"/>
          <p:cNvSpPr txBox="1"/>
          <p:nvPr/>
        </p:nvSpPr>
        <p:spPr>
          <a:xfrm>
            <a:off x="-36512" y="2124339"/>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3)</a:t>
            </a:r>
            <a:endParaRPr lang="en-GB" sz="2400" i="1" dirty="0">
              <a:latin typeface="Segoe UI" pitchFamily="34" charset="0"/>
              <a:ea typeface="Segoe UI" pitchFamily="34" charset="0"/>
              <a:cs typeface="Segoe UI" pitchFamily="34" charset="0"/>
            </a:endParaRPr>
          </a:p>
        </p:txBody>
      </p:sp>
      <p:sp>
        <p:nvSpPr>
          <p:cNvPr id="17" name="Shape: Number 4"/>
          <p:cNvSpPr txBox="1"/>
          <p:nvPr/>
        </p:nvSpPr>
        <p:spPr>
          <a:xfrm>
            <a:off x="-36512" y="3637642"/>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5)</a:t>
            </a:r>
            <a:endParaRPr lang="en-GB" sz="2400" i="1" dirty="0">
              <a:latin typeface="Segoe UI" pitchFamily="34" charset="0"/>
              <a:ea typeface="Segoe UI" pitchFamily="34" charset="0"/>
              <a:cs typeface="Segoe UI" pitchFamily="34" charset="0"/>
            </a:endParaRPr>
          </a:p>
        </p:txBody>
      </p:sp>
      <p:sp>
        <p:nvSpPr>
          <p:cNvPr id="18" name="Shape: Number 5"/>
          <p:cNvSpPr txBox="1"/>
          <p:nvPr/>
        </p:nvSpPr>
        <p:spPr>
          <a:xfrm>
            <a:off x="-36512" y="4167317"/>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6)</a:t>
            </a:r>
            <a:endParaRPr lang="en-GB" sz="2400" i="1" dirty="0">
              <a:latin typeface="Segoe UI" pitchFamily="34" charset="0"/>
              <a:ea typeface="Segoe UI" pitchFamily="34" charset="0"/>
              <a:cs typeface="Segoe UI" pitchFamily="34" charset="0"/>
            </a:endParaRPr>
          </a:p>
        </p:txBody>
      </p:sp>
      <p:pic>
        <p:nvPicPr>
          <p:cNvPr id="21" name="Picture 20"/>
          <p:cNvPicPr/>
          <p:nvPr/>
        </p:nvPicPr>
        <p:blipFill>
          <a:blip r:embed="rId4">
            <a:extLst>
              <a:ext uri="{28A0092B-C50C-407E-A947-70E740481C1C}">
                <a14:useLocalDpi xmlns:a14="http://schemas.microsoft.com/office/drawing/2010/main" val="0"/>
              </a:ext>
            </a:extLst>
          </a:blip>
          <a:stretch>
            <a:fillRect/>
          </a:stretch>
        </p:blipFill>
        <p:spPr bwMode="auto">
          <a:xfrm>
            <a:off x="6896100" y="966996"/>
            <a:ext cx="1924755" cy="2432300"/>
          </a:xfrm>
          <a:prstGeom prst="rect">
            <a:avLst/>
          </a:prstGeom>
          <a:noFill/>
          <a:ln>
            <a:noFill/>
          </a:ln>
        </p:spPr>
      </p:pic>
      <p:sp>
        <p:nvSpPr>
          <p:cNvPr id="20" name="Textbox: Tool instructions"/>
          <p:cNvSpPr txBox="1"/>
          <p:nvPr/>
        </p:nvSpPr>
        <p:spPr>
          <a:xfrm>
            <a:off x="3219706" y="4912670"/>
            <a:ext cx="2704588"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worksheet button to go to the worksheet</a:t>
            </a:r>
          </a:p>
        </p:txBody>
      </p:sp>
      <p:sp>
        <p:nvSpPr>
          <p:cNvPr id="23" name="Shape: Number 3"/>
          <p:cNvSpPr txBox="1"/>
          <p:nvPr/>
        </p:nvSpPr>
        <p:spPr>
          <a:xfrm>
            <a:off x="-36512" y="2980041"/>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4)</a:t>
            </a:r>
            <a:endParaRPr lang="en-GB" sz="2400" i="1"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206499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500"/>
                                        <p:tgtEl>
                                          <p:spTgt spid="12">
                                            <p:txEl>
                                              <p:pRg st="0" end="0"/>
                                            </p:txEl>
                                          </p:spTgt>
                                        </p:tgtEl>
                                      </p:cBhvr>
                                    </p:animEffect>
                                  </p:childTnLst>
                                </p:cTn>
                              </p:par>
                            </p:childTnLst>
                          </p:cTn>
                        </p:par>
                      </p:childTnLst>
                    </p:cTn>
                  </p:par>
                </p:childTnLst>
              </p:cTn>
              <p:nextCondLst>
                <p:cond evt="onClick" delay="0">
                  <p:tgtEl>
                    <p:spTgt spid="12"/>
                  </p:tgtEl>
                </p:cond>
              </p:nextCondLst>
            </p:seq>
            <p:seq concurrent="1" nextAc="seek">
              <p:cTn id="19" restart="whenNotActive" fill="hold" evtFilter="cancelBubble" nodeType="interactiveSeq">
                <p:stCondLst>
                  <p:cond evt="onClick" delay="0">
                    <p:tgtEl>
                      <p:spTgt spid="22"/>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xEl>
                                              <p:pRg st="0" end="0"/>
                                            </p:txEl>
                                          </p:spTgt>
                                        </p:tgtEl>
                                        <p:attrNameLst>
                                          <p:attrName>style.visibility</p:attrName>
                                        </p:attrNameLst>
                                      </p:cBhvr>
                                      <p:to>
                                        <p:strVal val="visible"/>
                                      </p:to>
                                    </p:set>
                                    <p:animEffect transition="in" filter="fade">
                                      <p:cBhvr>
                                        <p:cTn id="24" dur="500"/>
                                        <p:tgtEl>
                                          <p:spTgt spid="22">
                                            <p:txEl>
                                              <p:pRg st="0" end="0"/>
                                            </p:txEl>
                                          </p:spTgt>
                                        </p:tgtEl>
                                      </p:cBhvr>
                                    </p:animEffect>
                                  </p:childTnLst>
                                </p:cTn>
                              </p:par>
                            </p:childTnLst>
                          </p:cTn>
                        </p:par>
                      </p:childTnLst>
                    </p:cTn>
                  </p:par>
                </p:childTnLst>
              </p:cTn>
              <p:nextCondLst>
                <p:cond evt="onClick" delay="0">
                  <p:tgtEl>
                    <p:spTgt spid="22"/>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fade">
                                      <p:cBhvr>
                                        <p:cTn id="30" dur="500"/>
                                        <p:tgtEl>
                                          <p:spTgt spid="9">
                                            <p:txEl>
                                              <p:pRg st="0" end="0"/>
                                            </p:txEl>
                                          </p:spTgt>
                                        </p:tgtEl>
                                      </p:cBhvr>
                                    </p:animEffect>
                                  </p:child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xEl>
                                              <p:pRg st="0" end="0"/>
                                            </p:txEl>
                                          </p:spTgt>
                                        </p:tgtEl>
                                        <p:attrNameLst>
                                          <p:attrName>style.visibility</p:attrName>
                                        </p:attrNameLst>
                                      </p:cBhvr>
                                      <p:to>
                                        <p:strVal val="visible"/>
                                      </p:to>
                                    </p:set>
                                    <p:animEffect transition="in" filter="fade">
                                      <p:cBhvr>
                                        <p:cTn id="36" dur="500"/>
                                        <p:tgtEl>
                                          <p:spTgt spid="19">
                                            <p:txEl>
                                              <p:pRg st="0" end="0"/>
                                            </p:txEl>
                                          </p:spTgt>
                                        </p:tgtEl>
                                      </p:cBhvr>
                                    </p:animEffect>
                                  </p:child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withEffect">
                                  <p:stCondLst>
                                    <p:cond delay="0"/>
                                  </p:stCondLst>
                                  <p:childTnLst>
                                    <p:set>
                                      <p:cBhvr>
                                        <p:cTn id="41" dur="1" fill="hold">
                                          <p:stCondLst>
                                            <p:cond delay="0"/>
                                          </p:stCondLst>
                                        </p:cTn>
                                        <p:tgtEl>
                                          <p:spTgt spid="3">
                                            <p:txEl>
                                              <p:pRg st="0" end="0"/>
                                            </p:txEl>
                                          </p:spTgt>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3">
                                            <p:txEl>
                                              <p:pRg st="0" end="0"/>
                                            </p:txEl>
                                          </p:spTgt>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12">
                                            <p:txEl>
                                              <p:pRg st="0" end="0"/>
                                            </p:txEl>
                                          </p:spTgt>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22">
                                            <p:txEl>
                                              <p:pRg st="0" end="0"/>
                                            </p:txEl>
                                          </p:spTgt>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9">
                                            <p:txEl>
                                              <p:pRg st="0" end="0"/>
                                            </p:txEl>
                                          </p:spTgt>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9">
                                            <p:txEl>
                                              <p:pRg st="0" end="0"/>
                                            </p:txEl>
                                          </p:spTgt>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6"/>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withEffect">
                                  <p:stCondLst>
                                    <p:cond delay="0"/>
                                  </p:stCondLst>
                                  <p:childTnLst>
                                    <p:set>
                                      <p:cBhvr>
                                        <p:cTn id="56" dur="1" fill="hold">
                                          <p:stCondLst>
                                            <p:cond delay="0"/>
                                          </p:stCondLst>
                                        </p:cTn>
                                        <p:tgtEl>
                                          <p:spTgt spid="3">
                                            <p:txEl>
                                              <p:pRg st="0" end="0"/>
                                            </p:txEl>
                                          </p:spTgt>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3">
                                            <p:txEl>
                                              <p:pRg st="0" end="0"/>
                                            </p:txEl>
                                          </p:spTgt>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2">
                                            <p:txEl>
                                              <p:pRg st="0" end="0"/>
                                            </p:txEl>
                                          </p:spTgt>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2">
                                            <p:txEl>
                                              <p:pRg st="0" end="0"/>
                                            </p:txEl>
                                          </p:spTgt>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9">
                                            <p:txEl>
                                              <p:pRg st="0" end="0"/>
                                            </p:txEl>
                                          </p:spTgt>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19">
                                            <p:txEl>
                                              <p:pRg st="0" end="0"/>
                                            </p:txEl>
                                          </p:spTgt>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flective Music Assumption (6.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8894" y="45118"/>
            <a:ext cx="609600" cy="609600"/>
          </a:xfrm>
          <a:prstGeom prst="rect">
            <a:avLst/>
          </a:prstGeom>
        </p:spPr>
      </p:pic>
      <p:sp>
        <p:nvSpPr>
          <p:cNvPr id="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S-10</a:t>
            </a:r>
          </a:p>
        </p:txBody>
      </p:sp>
      <p:sp>
        <p:nvSpPr>
          <p:cNvPr id="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Rectangle 7"/>
          <p:cNvSpPr/>
          <p:nvPr/>
        </p:nvSpPr>
        <p:spPr>
          <a:xfrm>
            <a:off x="118408" y="-20538"/>
            <a:ext cx="8918088" cy="707886"/>
          </a:xfrm>
          <a:prstGeom prst="rect">
            <a:avLst/>
          </a:prstGeom>
          <a:noFill/>
        </p:spPr>
        <p:txBody>
          <a:bodyPr wrap="square" lIns="91440" tIns="45720" rIns="91440" bIns="45720">
            <a:spAutoFit/>
          </a:bodyPr>
          <a:lstStyle/>
          <a:p>
            <a:pPr algn="ctr"/>
            <a:r>
              <a:rPr lang="en-US" sz="40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Time for Reflection</a:t>
            </a: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t="14804"/>
          <a:stretch/>
        </p:blipFill>
        <p:spPr>
          <a:xfrm>
            <a:off x="3030897" y="925052"/>
            <a:ext cx="3093109" cy="3515258"/>
          </a:xfrm>
          <a:prstGeom prst="rect">
            <a:avLst/>
          </a:prstGeom>
          <a:ln>
            <a:noFill/>
          </a:ln>
          <a:effectLst>
            <a:softEdge rad="112500"/>
          </a:effectLst>
        </p:spPr>
      </p:pic>
      <p:sp>
        <p:nvSpPr>
          <p:cNvPr id="10"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Tool instructions stop"/>
          <p:cNvSpPr txBox="1"/>
          <p:nvPr/>
        </p:nvSpPr>
        <p:spPr>
          <a:xfrm>
            <a:off x="3398507" y="4901967"/>
            <a:ext cx="2499402" cy="230832"/>
          </a:xfrm>
          <a:prstGeom prst="rect">
            <a:avLst/>
          </a:prstGeom>
          <a:noFill/>
        </p:spPr>
        <p:txBody>
          <a:bodyPr wrap="none" rtlCol="0">
            <a:spAutoFit/>
          </a:bodyPr>
          <a:lstStyle/>
          <a:p>
            <a:pPr algn="ctr"/>
            <a:r>
              <a:rPr lang="en-GB" sz="900" kern="0" dirty="0">
                <a:solidFill>
                  <a:sysClr val="windowText" lastClr="000000"/>
                </a:solidFill>
                <a:latin typeface="Arial" panose="020B0604020202020204" pitchFamily="34" charset="0"/>
                <a:cs typeface="Arial" panose="020B0604020202020204" pitchFamily="34" charset="0"/>
              </a:rPr>
              <a:t>Click the audio button to stop reflective music</a:t>
            </a:r>
          </a:p>
        </p:txBody>
      </p:sp>
      <p:sp>
        <p:nvSpPr>
          <p:cNvPr id="12" name="TextBox: Tool instructions start"/>
          <p:cNvSpPr txBox="1"/>
          <p:nvPr/>
        </p:nvSpPr>
        <p:spPr>
          <a:xfrm>
            <a:off x="3398508" y="4901967"/>
            <a:ext cx="2492990" cy="230832"/>
          </a:xfrm>
          <a:prstGeom prst="rect">
            <a:avLst/>
          </a:prstGeom>
          <a:noFill/>
        </p:spPr>
        <p:txBody>
          <a:bodyPr wrap="none" rtlCol="0">
            <a:spAutoFit/>
          </a:bodyPr>
          <a:lstStyle/>
          <a:p>
            <a:pPr algn="ctr"/>
            <a:r>
              <a:rPr lang="en-GB" sz="900" kern="0" dirty="0">
                <a:solidFill>
                  <a:sysClr val="windowText" lastClr="000000"/>
                </a:solidFill>
                <a:latin typeface="Arial" panose="020B0604020202020204" pitchFamily="34" charset="0"/>
                <a:cs typeface="Arial" panose="020B0604020202020204" pitchFamily="34" charset="0"/>
              </a:rPr>
              <a:t>Click the audio button to play reflective music</a:t>
            </a:r>
          </a:p>
        </p:txBody>
      </p:sp>
      <p:pic>
        <p:nvPicPr>
          <p:cNvPr id="14" name="Feedback">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spTree>
    <p:extLst>
      <p:ext uri="{BB962C8B-B14F-4D97-AF65-F5344CB8AC3E}">
        <p14:creationId xmlns:p14="http://schemas.microsoft.com/office/powerpoint/2010/main" val="3469521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xit" presetSubtype="0" fill="hold" grpId="1"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283212" fill="hold"/>
                                        <p:tgtEl>
                                          <p:spTgt spid="9"/>
                                        </p:tgtEl>
                                      </p:cBhvr>
                                    </p:cmd>
                                  </p:childTnLst>
                                </p:cTn>
                              </p:par>
                              <p:par>
                                <p:cTn id="18" presetID="1" presetClass="emph" presetSubtype="2" fill="hold" nodeType="withEffect">
                                  <p:stCondLst>
                                    <p:cond delay="0"/>
                                  </p:stCondLst>
                                  <p:childTnLst>
                                    <p:animClr clrSpc="rgb" dir="cw">
                                      <p:cBhvr>
                                        <p:cTn id="19" dur="1000" fill="hold"/>
                                        <p:tgtEl>
                                          <p:spTgt spid="10"/>
                                        </p:tgtEl>
                                        <p:attrNameLst>
                                          <p:attrName>fillcolor</p:attrName>
                                        </p:attrNameLst>
                                      </p:cBhvr>
                                      <p:to>
                                        <a:schemeClr val="accent2"/>
                                      </p:to>
                                    </p:animClr>
                                    <p:set>
                                      <p:cBhvr>
                                        <p:cTn id="20" dur="1000" fill="hold"/>
                                        <p:tgtEl>
                                          <p:spTgt spid="10"/>
                                        </p:tgtEl>
                                        <p:attrNameLst>
                                          <p:attrName>fill.type</p:attrName>
                                        </p:attrNameLst>
                                      </p:cBhvr>
                                      <p:to>
                                        <p:strVal val="solid"/>
                                      </p:to>
                                    </p:set>
                                    <p:set>
                                      <p:cBhvr>
                                        <p:cTn id="21" dur="1000" fill="hold"/>
                                        <p:tgtEl>
                                          <p:spTgt spid="10"/>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9"/>
                                        </p:tgtEl>
                                      </p:cBhvr>
                                    </p:cmd>
                                  </p:childTnLst>
                                </p:cTn>
                              </p:par>
                              <p:par>
                                <p:cTn id="26" presetID="10" presetClass="exit" presetSubtype="0" fill="hold" grpId="1"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 presetClass="emph" presetSubtype="2" fill="hold" nodeType="withEffect">
                                  <p:stCondLst>
                                    <p:cond delay="0"/>
                                  </p:stCondLst>
                                  <p:childTnLst>
                                    <p:animClr clrSpc="rgb" dir="cw">
                                      <p:cBhvr>
                                        <p:cTn id="33" dur="2000" fill="hold"/>
                                        <p:tgtEl>
                                          <p:spTgt spid="10"/>
                                        </p:tgtEl>
                                        <p:attrNameLst>
                                          <p:attrName>fillcolor</p:attrName>
                                        </p:attrNameLst>
                                      </p:cBhvr>
                                      <p:to>
                                        <a:schemeClr val="bg1"/>
                                      </p:to>
                                    </p:animClr>
                                    <p:set>
                                      <p:cBhvr>
                                        <p:cTn id="34" dur="2000" fill="hold"/>
                                        <p:tgtEl>
                                          <p:spTgt spid="10"/>
                                        </p:tgtEl>
                                        <p:attrNameLst>
                                          <p:attrName>fill.type</p:attrName>
                                        </p:attrNameLst>
                                      </p:cBhvr>
                                      <p:to>
                                        <p:strVal val="solid"/>
                                      </p:to>
                                    </p:set>
                                    <p:set>
                                      <p:cBhvr>
                                        <p:cTn id="3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audio>
              <p:cMediaNode vol="80000">
                <p:cTn id="36" fill="hold" display="0">
                  <p:stCondLst>
                    <p:cond delay="indefinite"/>
                  </p:stCondLst>
                  <p:endCondLst>
                    <p:cond evt="onStopAudio" delay="0">
                      <p:tgtEl>
                        <p:sldTgt/>
                      </p:tgtEl>
                    </p:cond>
                  </p:endCondLst>
                </p:cTn>
                <p:tgtEl>
                  <p:spTgt spid="9"/>
                </p:tgtEl>
              </p:cMediaNode>
            </p:audio>
          </p:childTnLst>
        </p:cTn>
      </p:par>
    </p:tnLst>
    <p:bldLst>
      <p:bldP spid="11" grpId="0"/>
      <p:bldP spid="11" grpId="1"/>
      <p:bldP spid="12" grpId="0"/>
      <p:bldP spid="12" grpId="1"/>
      <p:bldP spid="12" grpId="2"/>
    </p:bld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p:cNvSpPr/>
          <p:nvPr/>
        </p:nvSpPr>
        <p:spPr>
          <a:xfrm>
            <a:off x="107504" y="-86531"/>
            <a:ext cx="8918088" cy="523220"/>
          </a:xfrm>
          <a:prstGeom prst="rect">
            <a:avLst/>
          </a:prstGeom>
          <a:noFill/>
        </p:spPr>
        <p:txBody>
          <a:bodyPr wrap="square" lIns="91440" tIns="45720" rIns="91440" bIns="45720">
            <a:spAutoFit/>
          </a:bodyPr>
          <a:lstStyle/>
          <a:p>
            <a:pPr algn="ctr"/>
            <a:r>
              <a:rPr lang="en-NZ" sz="28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rPr>
              <a:t>What do I know about the life of Mary, Mother of Jesus?</a:t>
            </a:r>
            <a:endParaRPr lang="en-US" sz="28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endParaRPr>
          </a:p>
        </p:txBody>
      </p:sp>
      <p:sp>
        <p:nvSpPr>
          <p:cNvPr id="5"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a:latin typeface="Arial" pitchFamily="34" charset="0"/>
                <a:cs typeface="Arial" pitchFamily="34" charset="0"/>
              </a:rPr>
              <a:t>S-03a</a:t>
            </a:r>
          </a:p>
        </p:txBody>
      </p:sp>
      <p:sp>
        <p:nvSpPr>
          <p:cNvPr id="2" name="Rectangle 1">
            <a:extLst>
              <a:ext uri="{FF2B5EF4-FFF2-40B4-BE49-F238E27FC236}">
                <a16:creationId xmlns:a16="http://schemas.microsoft.com/office/drawing/2014/main" id="{9A4294B1-AE3F-4D27-8224-1BB383EE4BED}"/>
              </a:ext>
            </a:extLst>
          </p:cNvPr>
          <p:cNvSpPr/>
          <p:nvPr/>
        </p:nvSpPr>
        <p:spPr>
          <a:xfrm>
            <a:off x="57067" y="777321"/>
            <a:ext cx="8762933" cy="4196020"/>
          </a:xfrm>
          <a:prstGeom prst="rect">
            <a:avLst/>
          </a:prstGeom>
        </p:spPr>
        <p:txBody>
          <a:bodyPr wrap="square">
            <a:spAutoFit/>
          </a:bodyPr>
          <a:lstStyle/>
          <a:p>
            <a:pPr marL="342900" lvl="0" indent="-342900">
              <a:lnSpc>
                <a:spcPts val="1200"/>
              </a:lnSpc>
              <a:spcAft>
                <a:spcPts val="1000"/>
              </a:spcAft>
              <a:buFont typeface="+mj-lt"/>
              <a:buAutoNum type="arabicParenR"/>
            </a:pPr>
            <a:r>
              <a:rPr lang="en-NZ" sz="1200" dirty="0">
                <a:latin typeface="Calibri" panose="020F0502020204030204" pitchFamily="34" charset="0"/>
                <a:ea typeface="Calibri" panose="020F0502020204030204" pitchFamily="34" charset="0"/>
                <a:cs typeface="Times New Roman" panose="02020603050405020304" pitchFamily="18" charset="0"/>
              </a:rPr>
              <a:t>Mary was born in Bethlehem in 18 BC.								 	</a:t>
            </a:r>
          </a:p>
          <a:p>
            <a:pPr marL="342900" lvl="0" indent="-342900">
              <a:lnSpc>
                <a:spcPts val="1200"/>
              </a:lnSpc>
              <a:spcAft>
                <a:spcPts val="1000"/>
              </a:spcAft>
              <a:buFont typeface="+mj-lt"/>
              <a:buAutoNum type="arabicParenR"/>
            </a:pPr>
            <a:r>
              <a:rPr lang="en-NZ" sz="1200" dirty="0">
                <a:latin typeface="Calibri" panose="020F0502020204030204" pitchFamily="34" charset="0"/>
                <a:ea typeface="Calibri" panose="020F0502020204030204" pitchFamily="34" charset="0"/>
                <a:cs typeface="Times New Roman" panose="02020603050405020304" pitchFamily="18" charset="0"/>
              </a:rPr>
              <a:t>Mary’s parents were Anne and Joachim.								</a:t>
            </a:r>
          </a:p>
          <a:p>
            <a:pPr marL="342900" lvl="0" indent="-342900">
              <a:lnSpc>
                <a:spcPts val="1200"/>
              </a:lnSpc>
              <a:spcAft>
                <a:spcPts val="1000"/>
              </a:spcAft>
              <a:buFont typeface="+mj-lt"/>
              <a:buAutoNum type="arabicParenR"/>
            </a:pPr>
            <a:r>
              <a:rPr lang="en-NZ" sz="1200" dirty="0">
                <a:latin typeface="Calibri" panose="020F0502020204030204" pitchFamily="34" charset="0"/>
                <a:ea typeface="Calibri" panose="020F0502020204030204" pitchFamily="34" charset="0"/>
                <a:cs typeface="Times New Roman" panose="02020603050405020304" pitchFamily="18" charset="0"/>
              </a:rPr>
              <a:t>Mary’s name in Hebrew is Miriam.								  	</a:t>
            </a:r>
          </a:p>
          <a:p>
            <a:pPr marL="342900" lvl="0" indent="-342900">
              <a:lnSpc>
                <a:spcPts val="1200"/>
              </a:lnSpc>
              <a:spcAft>
                <a:spcPts val="1000"/>
              </a:spcAft>
              <a:buFont typeface="+mj-lt"/>
              <a:buAutoNum type="arabicParenR"/>
            </a:pPr>
            <a:r>
              <a:rPr lang="en-NZ" sz="1200" dirty="0">
                <a:latin typeface="Calibri" panose="020F0502020204030204" pitchFamily="34" charset="0"/>
                <a:ea typeface="Calibri" panose="020F0502020204030204" pitchFamily="34" charset="0"/>
                <a:cs typeface="Times New Roman" panose="02020603050405020304" pitchFamily="18" charset="0"/>
              </a:rPr>
              <a:t>Mary had many brothers and sisters.								  	</a:t>
            </a:r>
          </a:p>
          <a:p>
            <a:pPr marL="342900" lvl="0" indent="-342900">
              <a:lnSpc>
                <a:spcPts val="1200"/>
              </a:lnSpc>
              <a:spcAft>
                <a:spcPts val="1000"/>
              </a:spcAft>
              <a:buFont typeface="+mj-lt"/>
              <a:buAutoNum type="arabicParenR"/>
            </a:pPr>
            <a:r>
              <a:rPr lang="en-NZ" sz="1200" dirty="0">
                <a:latin typeface="Calibri" panose="020F0502020204030204" pitchFamily="34" charset="0"/>
                <a:ea typeface="Calibri" panose="020F0502020204030204" pitchFamily="34" charset="0"/>
                <a:cs typeface="Times New Roman" panose="02020603050405020304" pitchFamily="18" charset="0"/>
              </a:rPr>
              <a:t>The first mention of Mary in the Scriptures is the story of the Annunciation.			   	</a:t>
            </a:r>
          </a:p>
          <a:p>
            <a:pPr marL="342900" lvl="0" indent="-342900">
              <a:lnSpc>
                <a:spcPts val="1200"/>
              </a:lnSpc>
              <a:spcAft>
                <a:spcPts val="1000"/>
              </a:spcAft>
              <a:buFont typeface="+mj-lt"/>
              <a:buAutoNum type="arabicParenR"/>
            </a:pPr>
            <a:r>
              <a:rPr lang="en-NZ" sz="1200" dirty="0">
                <a:latin typeface="Calibri" panose="020F0502020204030204" pitchFamily="34" charset="0"/>
                <a:ea typeface="Calibri" panose="020F0502020204030204" pitchFamily="34" charset="0"/>
                <a:cs typeface="Times New Roman" panose="02020603050405020304" pitchFamily="18" charset="0"/>
              </a:rPr>
              <a:t>Mary is mentioned most in the Gospel written by St Matthew.					</a:t>
            </a:r>
          </a:p>
          <a:p>
            <a:pPr marL="342900" lvl="0" indent="-342900">
              <a:lnSpc>
                <a:spcPts val="1200"/>
              </a:lnSpc>
              <a:spcAft>
                <a:spcPts val="1000"/>
              </a:spcAft>
              <a:buFont typeface="+mj-lt"/>
              <a:buAutoNum type="arabicParenR"/>
            </a:pPr>
            <a:r>
              <a:rPr lang="en-NZ" sz="1200" dirty="0">
                <a:latin typeface="Calibri" panose="020F0502020204030204" pitchFamily="34" charset="0"/>
                <a:ea typeface="Calibri" panose="020F0502020204030204" pitchFamily="34" charset="0"/>
                <a:cs typeface="Times New Roman" panose="02020603050405020304" pitchFamily="18" charset="0"/>
              </a:rPr>
              <a:t>Mary is mentioned as Maryam in the Quran, the holy book for Muslim people.		   	</a:t>
            </a:r>
          </a:p>
          <a:p>
            <a:pPr marL="342900" lvl="0" indent="-342900">
              <a:lnSpc>
                <a:spcPts val="1200"/>
              </a:lnSpc>
              <a:spcAft>
                <a:spcPts val="1000"/>
              </a:spcAft>
              <a:buFont typeface="+mj-lt"/>
              <a:buAutoNum type="arabicParenR"/>
            </a:pPr>
            <a:r>
              <a:rPr lang="en-NZ" sz="1200" dirty="0">
                <a:latin typeface="Calibri" panose="020F0502020204030204" pitchFamily="34" charset="0"/>
                <a:ea typeface="Calibri" panose="020F0502020204030204" pitchFamily="34" charset="0"/>
                <a:cs typeface="Times New Roman" panose="02020603050405020304" pitchFamily="18" charset="0"/>
              </a:rPr>
              <a:t>Mary lived the life of a young Greek woman as she grew up in her village.			   	</a:t>
            </a:r>
          </a:p>
          <a:p>
            <a:pPr marL="342900" lvl="0" indent="-342900">
              <a:lnSpc>
                <a:spcPts val="1200"/>
              </a:lnSpc>
              <a:spcAft>
                <a:spcPts val="1000"/>
              </a:spcAft>
              <a:buFont typeface="+mj-lt"/>
              <a:buAutoNum type="arabicParenR"/>
            </a:pPr>
            <a:r>
              <a:rPr lang="en-NZ" sz="1200" dirty="0">
                <a:latin typeface="Calibri" panose="020F0502020204030204" pitchFamily="34" charset="0"/>
                <a:ea typeface="Calibri" panose="020F0502020204030204" pitchFamily="34" charset="0"/>
                <a:cs typeface="Times New Roman" panose="02020603050405020304" pitchFamily="18" charset="0"/>
              </a:rPr>
              <a:t>Mary was a teenager when she agreed to God’s request to be the mother of his Son.		</a:t>
            </a:r>
          </a:p>
          <a:p>
            <a:pPr marL="342900" lvl="0" indent="-342900">
              <a:lnSpc>
                <a:spcPts val="1200"/>
              </a:lnSpc>
              <a:spcAft>
                <a:spcPts val="1000"/>
              </a:spcAft>
              <a:buFont typeface="+mj-lt"/>
              <a:buAutoNum type="arabicParenR"/>
            </a:pPr>
            <a:r>
              <a:rPr lang="en-NZ" sz="1200" dirty="0">
                <a:latin typeface="Calibri" panose="020F0502020204030204" pitchFamily="34" charset="0"/>
                <a:ea typeface="Calibri" panose="020F0502020204030204" pitchFamily="34" charset="0"/>
                <a:cs typeface="Times New Roman" panose="02020603050405020304" pitchFamily="18" charset="0"/>
              </a:rPr>
              <a:t>This action began Mary’s life which she live completely doing what God asked her to do.	   	</a:t>
            </a:r>
          </a:p>
          <a:p>
            <a:pPr marL="342900" lvl="0" indent="-342900">
              <a:lnSpc>
                <a:spcPts val="1200"/>
              </a:lnSpc>
              <a:spcAft>
                <a:spcPts val="1000"/>
              </a:spcAft>
              <a:buFont typeface="+mj-lt"/>
              <a:buAutoNum type="arabicParenR"/>
            </a:pPr>
            <a:r>
              <a:rPr lang="en-NZ" sz="1200" dirty="0">
                <a:latin typeface="Calibri" panose="020F0502020204030204" pitchFamily="34" charset="0"/>
                <a:ea typeface="Calibri" panose="020F0502020204030204" pitchFamily="34" charset="0"/>
                <a:cs typeface="Times New Roman" panose="02020603050405020304" pitchFamily="18" charset="0"/>
              </a:rPr>
              <a:t>Most of what we know about Mary’s life we learn from the Old Testament.			   	</a:t>
            </a:r>
          </a:p>
          <a:p>
            <a:pPr marL="342900" lvl="0" indent="-342900">
              <a:lnSpc>
                <a:spcPts val="1200"/>
              </a:lnSpc>
              <a:spcAft>
                <a:spcPts val="1000"/>
              </a:spcAft>
              <a:buFont typeface="+mj-lt"/>
              <a:buAutoNum type="arabicParenR"/>
            </a:pPr>
            <a:r>
              <a:rPr lang="en-NZ" sz="1200" dirty="0">
                <a:latin typeface="Calibri" panose="020F0502020204030204" pitchFamily="34" charset="0"/>
                <a:ea typeface="Calibri" panose="020F0502020204030204" pitchFamily="34" charset="0"/>
                <a:cs typeface="Times New Roman" panose="02020603050405020304" pitchFamily="18" charset="0"/>
              </a:rPr>
              <a:t>Mary visited her elderly cousin Elizabeth when they were both pregnant. 			   	</a:t>
            </a:r>
          </a:p>
          <a:p>
            <a:pPr marL="342900" lvl="0" indent="-342900">
              <a:lnSpc>
                <a:spcPts val="1200"/>
              </a:lnSpc>
              <a:spcAft>
                <a:spcPts val="1000"/>
              </a:spcAft>
              <a:buFont typeface="+mj-lt"/>
              <a:buAutoNum type="arabicParenR"/>
            </a:pPr>
            <a:r>
              <a:rPr lang="en-NZ" sz="1200" dirty="0">
                <a:latin typeface="Calibri" panose="020F0502020204030204" pitchFamily="34" charset="0"/>
                <a:ea typeface="Calibri" panose="020F0502020204030204" pitchFamily="34" charset="0"/>
                <a:cs typeface="Times New Roman" panose="02020603050405020304" pitchFamily="18" charset="0"/>
              </a:rPr>
              <a:t>Elizabeth greeted Mary saying “Blessed are you among all women!”				   	</a:t>
            </a:r>
          </a:p>
          <a:p>
            <a:pPr marL="342900" lvl="0" indent="-342900">
              <a:lnSpc>
                <a:spcPts val="1200"/>
              </a:lnSpc>
              <a:spcAft>
                <a:spcPts val="1000"/>
              </a:spcAft>
              <a:buFont typeface="+mj-lt"/>
              <a:buAutoNum type="arabicParenR"/>
            </a:pPr>
            <a:r>
              <a:rPr lang="en-NZ" sz="1200" dirty="0">
                <a:latin typeface="Calibri" panose="020F0502020204030204" pitchFamily="34" charset="0"/>
                <a:ea typeface="Calibri" panose="020F0502020204030204" pitchFamily="34" charset="0"/>
                <a:cs typeface="Times New Roman" panose="02020603050405020304" pitchFamily="18" charset="0"/>
              </a:rPr>
              <a:t>Joseph married Mary and their baby was born in a hospital in Jerusalem.			  	</a:t>
            </a:r>
          </a:p>
          <a:p>
            <a:pPr marL="342900" lvl="0" indent="-342900">
              <a:lnSpc>
                <a:spcPts val="1200"/>
              </a:lnSpc>
              <a:spcAft>
                <a:spcPts val="1000"/>
              </a:spcAft>
              <a:buFont typeface="+mj-lt"/>
              <a:buAutoNum type="arabicParenR"/>
            </a:pPr>
            <a:r>
              <a:rPr lang="en-NZ" sz="1200" dirty="0">
                <a:latin typeface="Calibri" panose="020F0502020204030204" pitchFamily="34" charset="0"/>
                <a:ea typeface="Calibri" panose="020F0502020204030204" pitchFamily="34" charset="0"/>
                <a:cs typeface="Times New Roman" panose="02020603050405020304" pitchFamily="18" charset="0"/>
              </a:rPr>
              <a:t>Jesus was presented at the Temple as was the Christian custom.				   	</a:t>
            </a:r>
          </a:p>
        </p:txBody>
      </p:sp>
      <p:pic>
        <p:nvPicPr>
          <p:cNvPr id="6" name="Picture 5">
            <a:extLst>
              <a:ext uri="{FF2B5EF4-FFF2-40B4-BE49-F238E27FC236}">
                <a16:creationId xmlns:a16="http://schemas.microsoft.com/office/drawing/2014/main" id="{18EC2C84-24C0-45FE-9E60-6D53DF18FE3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4505"/>
          <a:stretch/>
        </p:blipFill>
        <p:spPr>
          <a:xfrm>
            <a:off x="7507714" y="1177926"/>
            <a:ext cx="1617403" cy="2561684"/>
          </a:xfrm>
          <a:prstGeom prst="rect">
            <a:avLst/>
          </a:prstGeom>
        </p:spPr>
      </p:pic>
      <p:sp>
        <p:nvSpPr>
          <p:cNvPr id="38" name="Action Button: Up">
            <a:hlinkClick r:id="rId5" action="ppaction://hlinksldjump" highlightClick="1"/>
            <a:extLst>
              <a:ext uri="{FF2B5EF4-FFF2-40B4-BE49-F238E27FC236}">
                <a16:creationId xmlns:a16="http://schemas.microsoft.com/office/drawing/2014/main" id="{9E74A7F2-0999-408C-9E90-F269FA5B842E}"/>
              </a:ext>
            </a:extLst>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9" name="Tf16">
            <a:extLst>
              <a:ext uri="{FF2B5EF4-FFF2-40B4-BE49-F238E27FC236}">
                <a16:creationId xmlns:a16="http://schemas.microsoft.com/office/drawing/2014/main" id="{92FDFBE2-01FD-4E95-A78B-9D31351D1A00}"/>
              </a:ext>
            </a:extLst>
          </p:cNvPr>
          <p:cNvSpPr/>
          <p:nvPr/>
        </p:nvSpPr>
        <p:spPr>
          <a:xfrm>
            <a:off x="6499746" y="730479"/>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40" name="tf17">
            <a:extLst>
              <a:ext uri="{FF2B5EF4-FFF2-40B4-BE49-F238E27FC236}">
                <a16:creationId xmlns:a16="http://schemas.microsoft.com/office/drawing/2014/main" id="{AC943013-8B58-46A1-A962-976B95A7A041}"/>
              </a:ext>
            </a:extLst>
          </p:cNvPr>
          <p:cNvSpPr/>
          <p:nvPr/>
        </p:nvSpPr>
        <p:spPr>
          <a:xfrm>
            <a:off x="6499746" y="1017357"/>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41" name="tf18">
            <a:extLst>
              <a:ext uri="{FF2B5EF4-FFF2-40B4-BE49-F238E27FC236}">
                <a16:creationId xmlns:a16="http://schemas.microsoft.com/office/drawing/2014/main" id="{33180A2E-61A7-48C8-B637-D0536E920C68}"/>
              </a:ext>
            </a:extLst>
          </p:cNvPr>
          <p:cNvSpPr/>
          <p:nvPr/>
        </p:nvSpPr>
        <p:spPr>
          <a:xfrm>
            <a:off x="6499746" y="1294356"/>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42" name="tf19">
            <a:extLst>
              <a:ext uri="{FF2B5EF4-FFF2-40B4-BE49-F238E27FC236}">
                <a16:creationId xmlns:a16="http://schemas.microsoft.com/office/drawing/2014/main" id="{D57A9A57-333F-48B7-BFCA-38C94326760D}"/>
              </a:ext>
            </a:extLst>
          </p:cNvPr>
          <p:cNvSpPr/>
          <p:nvPr/>
        </p:nvSpPr>
        <p:spPr>
          <a:xfrm>
            <a:off x="6516679" y="1571504"/>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43" name="Tf20">
            <a:extLst>
              <a:ext uri="{FF2B5EF4-FFF2-40B4-BE49-F238E27FC236}">
                <a16:creationId xmlns:a16="http://schemas.microsoft.com/office/drawing/2014/main" id="{9F81F594-0513-42FB-A579-BEB17884CF7A}"/>
              </a:ext>
            </a:extLst>
          </p:cNvPr>
          <p:cNvSpPr/>
          <p:nvPr/>
        </p:nvSpPr>
        <p:spPr>
          <a:xfrm>
            <a:off x="6516679" y="1848630"/>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44" name="tf21">
            <a:extLst>
              <a:ext uri="{FF2B5EF4-FFF2-40B4-BE49-F238E27FC236}">
                <a16:creationId xmlns:a16="http://schemas.microsoft.com/office/drawing/2014/main" id="{BDA379CE-4EDF-4A23-8910-C4483BDFEFFC}"/>
              </a:ext>
            </a:extLst>
          </p:cNvPr>
          <p:cNvSpPr/>
          <p:nvPr/>
        </p:nvSpPr>
        <p:spPr>
          <a:xfrm>
            <a:off x="6516679" y="2135508"/>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45" name="tf22">
            <a:extLst>
              <a:ext uri="{FF2B5EF4-FFF2-40B4-BE49-F238E27FC236}">
                <a16:creationId xmlns:a16="http://schemas.microsoft.com/office/drawing/2014/main" id="{7227FA16-C810-42E6-8677-EFB5C24A7D26}"/>
              </a:ext>
            </a:extLst>
          </p:cNvPr>
          <p:cNvSpPr/>
          <p:nvPr/>
        </p:nvSpPr>
        <p:spPr>
          <a:xfrm>
            <a:off x="6516679" y="2401218"/>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46" name="tf23">
            <a:extLst>
              <a:ext uri="{FF2B5EF4-FFF2-40B4-BE49-F238E27FC236}">
                <a16:creationId xmlns:a16="http://schemas.microsoft.com/office/drawing/2014/main" id="{B683CBD3-65DF-45DA-BCAF-ABB5E39F31D4}"/>
              </a:ext>
            </a:extLst>
          </p:cNvPr>
          <p:cNvSpPr/>
          <p:nvPr/>
        </p:nvSpPr>
        <p:spPr>
          <a:xfrm>
            <a:off x="6522323" y="2689651"/>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47" name="Tf24">
            <a:extLst>
              <a:ext uri="{FF2B5EF4-FFF2-40B4-BE49-F238E27FC236}">
                <a16:creationId xmlns:a16="http://schemas.microsoft.com/office/drawing/2014/main" id="{4B0EC432-3F3F-4CF8-8F65-81EE6031069A}"/>
              </a:ext>
            </a:extLst>
          </p:cNvPr>
          <p:cNvSpPr/>
          <p:nvPr/>
        </p:nvSpPr>
        <p:spPr>
          <a:xfrm>
            <a:off x="6494102" y="2976533"/>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48" name="tf25">
            <a:extLst>
              <a:ext uri="{FF2B5EF4-FFF2-40B4-BE49-F238E27FC236}">
                <a16:creationId xmlns:a16="http://schemas.microsoft.com/office/drawing/2014/main" id="{A143DD99-713E-42A6-9C04-98D2033F40E6}"/>
              </a:ext>
            </a:extLst>
          </p:cNvPr>
          <p:cNvSpPr/>
          <p:nvPr/>
        </p:nvSpPr>
        <p:spPr>
          <a:xfrm>
            <a:off x="6494102" y="3252122"/>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49" name="tf26">
            <a:extLst>
              <a:ext uri="{FF2B5EF4-FFF2-40B4-BE49-F238E27FC236}">
                <a16:creationId xmlns:a16="http://schemas.microsoft.com/office/drawing/2014/main" id="{62EC06A1-550B-411C-8F46-F2F3260D4730}"/>
              </a:ext>
            </a:extLst>
          </p:cNvPr>
          <p:cNvSpPr/>
          <p:nvPr/>
        </p:nvSpPr>
        <p:spPr>
          <a:xfrm>
            <a:off x="6494102" y="3529121"/>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50" name="tf27">
            <a:extLst>
              <a:ext uri="{FF2B5EF4-FFF2-40B4-BE49-F238E27FC236}">
                <a16:creationId xmlns:a16="http://schemas.microsoft.com/office/drawing/2014/main" id="{CA028FBF-77C8-4370-BE3A-98AC34B6A624}"/>
              </a:ext>
            </a:extLst>
          </p:cNvPr>
          <p:cNvSpPr/>
          <p:nvPr/>
        </p:nvSpPr>
        <p:spPr>
          <a:xfrm>
            <a:off x="6511035" y="3806269"/>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51" name="Tf28">
            <a:extLst>
              <a:ext uri="{FF2B5EF4-FFF2-40B4-BE49-F238E27FC236}">
                <a16:creationId xmlns:a16="http://schemas.microsoft.com/office/drawing/2014/main" id="{28455095-3371-4123-A549-50DE24E41E46}"/>
              </a:ext>
            </a:extLst>
          </p:cNvPr>
          <p:cNvSpPr/>
          <p:nvPr/>
        </p:nvSpPr>
        <p:spPr>
          <a:xfrm>
            <a:off x="6511035" y="4083395"/>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52" name="tf29">
            <a:extLst>
              <a:ext uri="{FF2B5EF4-FFF2-40B4-BE49-F238E27FC236}">
                <a16:creationId xmlns:a16="http://schemas.microsoft.com/office/drawing/2014/main" id="{4BBE2797-9B6C-4AE5-AB89-770A437E8756}"/>
              </a:ext>
            </a:extLst>
          </p:cNvPr>
          <p:cNvSpPr/>
          <p:nvPr/>
        </p:nvSpPr>
        <p:spPr>
          <a:xfrm>
            <a:off x="6511035" y="4370273"/>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53" name="tf30">
            <a:extLst>
              <a:ext uri="{FF2B5EF4-FFF2-40B4-BE49-F238E27FC236}">
                <a16:creationId xmlns:a16="http://schemas.microsoft.com/office/drawing/2014/main" id="{D635F7CB-FA71-4E56-9568-6C45CED385E3}"/>
              </a:ext>
            </a:extLst>
          </p:cNvPr>
          <p:cNvSpPr/>
          <p:nvPr/>
        </p:nvSpPr>
        <p:spPr>
          <a:xfrm>
            <a:off x="6511035" y="4647272"/>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54" name="TextBox: Worksheet Indication">
            <a:extLst>
              <a:ext uri="{FF2B5EF4-FFF2-40B4-BE49-F238E27FC236}">
                <a16:creationId xmlns:a16="http://schemas.microsoft.com/office/drawing/2014/main" id="{612DFC43-166D-47AF-8041-9081ED7906F4}"/>
              </a:ext>
            </a:extLst>
          </p:cNvPr>
          <p:cNvSpPr txBox="1"/>
          <p:nvPr/>
        </p:nvSpPr>
        <p:spPr>
          <a:xfrm>
            <a:off x="0" y="4862523"/>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55" name="Textbox: Tool instructions">
            <a:extLst>
              <a:ext uri="{FF2B5EF4-FFF2-40B4-BE49-F238E27FC236}">
                <a16:creationId xmlns:a16="http://schemas.microsoft.com/office/drawing/2014/main" id="{FE308985-1E42-435D-8E01-88ADAFF236D2}"/>
              </a:ext>
            </a:extLst>
          </p:cNvPr>
          <p:cNvSpPr txBox="1"/>
          <p:nvPr/>
        </p:nvSpPr>
        <p:spPr>
          <a:xfrm>
            <a:off x="3293459" y="4912670"/>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56" name="TextBox: Date">
            <a:extLst>
              <a:ext uri="{FF2B5EF4-FFF2-40B4-BE49-F238E27FC236}">
                <a16:creationId xmlns:a16="http://schemas.microsoft.com/office/drawing/2014/main" id="{9B446B56-2A7C-4ED5-B7C4-3CF250CC7F59}"/>
              </a:ext>
            </a:extLst>
          </p:cNvPr>
          <p:cNvSpPr txBox="1"/>
          <p:nvPr/>
        </p:nvSpPr>
        <p:spPr>
          <a:xfrm>
            <a:off x="7294512" y="287968"/>
            <a:ext cx="1908599"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Date:____________</a:t>
            </a:r>
            <a:endParaRPr lang="en-GB" sz="1800" b="1" dirty="0">
              <a:latin typeface="Segoe UI" pitchFamily="34" charset="0"/>
              <a:ea typeface="Segoe UI" pitchFamily="34" charset="0"/>
              <a:cs typeface="Segoe UI" pitchFamily="34" charset="0"/>
            </a:endParaRPr>
          </a:p>
        </p:txBody>
      </p:sp>
      <p:sp>
        <p:nvSpPr>
          <p:cNvPr id="57" name="TextBox: Name">
            <a:extLst>
              <a:ext uri="{FF2B5EF4-FFF2-40B4-BE49-F238E27FC236}">
                <a16:creationId xmlns:a16="http://schemas.microsoft.com/office/drawing/2014/main" id="{55DE2F48-15B9-4F90-92BE-714E3F0EB181}"/>
              </a:ext>
            </a:extLst>
          </p:cNvPr>
          <p:cNvSpPr txBox="1"/>
          <p:nvPr/>
        </p:nvSpPr>
        <p:spPr>
          <a:xfrm>
            <a:off x="-61048" y="197655"/>
            <a:ext cx="3583032"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Name:____________________________</a:t>
            </a:r>
            <a:endParaRPr lang="en-GB" sz="1800" b="1" dirty="0">
              <a:latin typeface="Segoe UI" pitchFamily="34" charset="0"/>
              <a:ea typeface="Segoe UI" pitchFamily="34" charset="0"/>
              <a:cs typeface="Segoe UI" pitchFamily="34" charset="0"/>
            </a:endParaRPr>
          </a:p>
        </p:txBody>
      </p:sp>
      <p:sp>
        <p:nvSpPr>
          <p:cNvPr id="3" name="Rectangle 2">
            <a:extLst>
              <a:ext uri="{FF2B5EF4-FFF2-40B4-BE49-F238E27FC236}">
                <a16:creationId xmlns:a16="http://schemas.microsoft.com/office/drawing/2014/main" id="{E77D36AB-791E-48E6-9404-7849EF734E97}"/>
              </a:ext>
            </a:extLst>
          </p:cNvPr>
          <p:cNvSpPr/>
          <p:nvPr/>
        </p:nvSpPr>
        <p:spPr>
          <a:xfrm>
            <a:off x="3927338" y="264578"/>
            <a:ext cx="2463367" cy="410882"/>
          </a:xfrm>
          <a:prstGeom prst="rect">
            <a:avLst/>
          </a:prstGeom>
        </p:spPr>
        <p:txBody>
          <a:bodyPr wrap="none">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Highlight TRUE or FALSE</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9249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p:cNvSpPr/>
          <p:nvPr/>
        </p:nvSpPr>
        <p:spPr>
          <a:xfrm>
            <a:off x="107504" y="-18797"/>
            <a:ext cx="8918088" cy="523220"/>
          </a:xfrm>
          <a:prstGeom prst="rect">
            <a:avLst/>
          </a:prstGeom>
          <a:noFill/>
        </p:spPr>
        <p:txBody>
          <a:bodyPr wrap="square" lIns="91440" tIns="45720" rIns="91440" bIns="45720">
            <a:spAutoFit/>
          </a:bodyPr>
          <a:lstStyle/>
          <a:p>
            <a:pPr algn="ctr"/>
            <a:r>
              <a:rPr lang="en-NZ" sz="28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rPr>
              <a:t>What do I know about the life of Mary, Mother of Jesus?</a:t>
            </a:r>
            <a:endParaRPr lang="en-US" sz="28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endParaRPr>
          </a:p>
        </p:txBody>
      </p:sp>
      <p:sp>
        <p:nvSpPr>
          <p:cNvPr id="5"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a:latin typeface="Arial" pitchFamily="34" charset="0"/>
                <a:cs typeface="Arial" pitchFamily="34" charset="0"/>
              </a:rPr>
              <a:t>S-03b</a:t>
            </a:r>
          </a:p>
        </p:txBody>
      </p:sp>
      <p:sp>
        <p:nvSpPr>
          <p:cNvPr id="2" name="Rectangle 1">
            <a:extLst>
              <a:ext uri="{FF2B5EF4-FFF2-40B4-BE49-F238E27FC236}">
                <a16:creationId xmlns:a16="http://schemas.microsoft.com/office/drawing/2014/main" id="{9A4294B1-AE3F-4D27-8224-1BB383EE4BED}"/>
              </a:ext>
            </a:extLst>
          </p:cNvPr>
          <p:cNvSpPr/>
          <p:nvPr/>
        </p:nvSpPr>
        <p:spPr>
          <a:xfrm>
            <a:off x="57068" y="771136"/>
            <a:ext cx="6659821" cy="4196020"/>
          </a:xfrm>
          <a:prstGeom prst="rect">
            <a:avLst/>
          </a:prstGeom>
        </p:spPr>
        <p:txBody>
          <a:bodyPr wrap="square">
            <a:spAutoFit/>
          </a:bodyPr>
          <a:lstStyle/>
          <a:p>
            <a:pPr lvl="0">
              <a:lnSpc>
                <a:spcPts val="1200"/>
              </a:lnSpc>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16)	Jesus was educated at the temple school and Jesus taught him gardening skills. 	</a:t>
            </a:r>
          </a:p>
          <a:p>
            <a:pPr lvl="0">
              <a:lnSpc>
                <a:spcPts val="1200"/>
              </a:lnSpc>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17)	Jesus was lost in Peru for weeks and Mary and Joseph found him playing with his friends</a:t>
            </a:r>
          </a:p>
          <a:p>
            <a:pPr lvl="0">
              <a:lnSpc>
                <a:spcPts val="1200"/>
              </a:lnSpc>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18)	When Jesus began his teaching work Mary supported him and became one of his disciples.   </a:t>
            </a:r>
          </a:p>
          <a:p>
            <a:pPr lvl="0">
              <a:lnSpc>
                <a:spcPts val="1200"/>
              </a:lnSpc>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19)	Once at a wedding Mary asked Jesus to turn the wine into water to stop people drinking.	</a:t>
            </a:r>
          </a:p>
          <a:p>
            <a:pPr lvl="0">
              <a:lnSpc>
                <a:spcPts val="1200"/>
              </a:lnSpc>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20)	Jesus went about curing people and Mary could see he truly was God’s Son.			</a:t>
            </a:r>
          </a:p>
          <a:p>
            <a:pPr lvl="0">
              <a:lnSpc>
                <a:spcPts val="1200"/>
              </a:lnSpc>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21)	Mary knew Jesus was saying things the Jewish leaders didn’t like and she worried about him.   </a:t>
            </a:r>
          </a:p>
          <a:p>
            <a:pPr lvl="0">
              <a:lnSpc>
                <a:spcPts val="1200"/>
              </a:lnSpc>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22)	Mary was present when Jesus had his Last Supper the night before he died.			</a:t>
            </a:r>
          </a:p>
          <a:p>
            <a:pPr lvl="0">
              <a:lnSpc>
                <a:spcPts val="1200"/>
              </a:lnSpc>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23)	As Jesus carried his cross up Calvary hill Mary didn’t see him because there was such a crowd. </a:t>
            </a:r>
          </a:p>
          <a:p>
            <a:pPr lvl="0">
              <a:lnSpc>
                <a:spcPts val="1200"/>
              </a:lnSpc>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24)	Mary stayed with Jesus by the cross and Jesus asked his friend Peter to look after her.	</a:t>
            </a:r>
          </a:p>
          <a:p>
            <a:pPr lvl="0">
              <a:lnSpc>
                <a:spcPts val="1200"/>
              </a:lnSpc>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25)	Mary stayed with the apostles until after Jesus rose from the dead.			</a:t>
            </a:r>
          </a:p>
          <a:p>
            <a:pPr lvl="0">
              <a:lnSpc>
                <a:spcPts val="1200"/>
              </a:lnSpc>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26)	When the Holy Spirit came Mary was present in the upper room in Jerusalem.		</a:t>
            </a:r>
          </a:p>
          <a:p>
            <a:pPr lvl="0">
              <a:lnSpc>
                <a:spcPts val="1200"/>
              </a:lnSpc>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27)	Mary died and the apostles were very sad but God took her body and soul to heaven.	</a:t>
            </a:r>
          </a:p>
          <a:p>
            <a:pPr lvl="0">
              <a:lnSpc>
                <a:spcPts val="1200"/>
              </a:lnSpc>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28)	The Assumption is the feast that celebrates Mary becoming the mother of Jesus.		</a:t>
            </a:r>
          </a:p>
          <a:p>
            <a:pPr lvl="0">
              <a:lnSpc>
                <a:spcPts val="1200"/>
              </a:lnSpc>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29)	The Church celebrates Mary’s Assumption by gathering for Eucharist in parish churches.	</a:t>
            </a:r>
          </a:p>
          <a:p>
            <a:pPr lvl="0">
              <a:lnSpc>
                <a:spcPts val="1200"/>
              </a:lnSpc>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30)	Mary is now in heaven and has been crowned Queen of Heaven.				</a:t>
            </a:r>
          </a:p>
        </p:txBody>
      </p:sp>
      <p:sp>
        <p:nvSpPr>
          <p:cNvPr id="43" name="Tf16">
            <a:extLst>
              <a:ext uri="{FF2B5EF4-FFF2-40B4-BE49-F238E27FC236}">
                <a16:creationId xmlns:a16="http://schemas.microsoft.com/office/drawing/2014/main" id="{50DB978F-05A6-41EC-B193-7B467F47C591}"/>
              </a:ext>
            </a:extLst>
          </p:cNvPr>
          <p:cNvSpPr/>
          <p:nvPr/>
        </p:nvSpPr>
        <p:spPr>
          <a:xfrm>
            <a:off x="6499746" y="730479"/>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44" name="tf17">
            <a:extLst>
              <a:ext uri="{FF2B5EF4-FFF2-40B4-BE49-F238E27FC236}">
                <a16:creationId xmlns:a16="http://schemas.microsoft.com/office/drawing/2014/main" id="{8A8F5F6F-4200-4F52-BAF4-4B93526E7D22}"/>
              </a:ext>
            </a:extLst>
          </p:cNvPr>
          <p:cNvSpPr/>
          <p:nvPr/>
        </p:nvSpPr>
        <p:spPr>
          <a:xfrm>
            <a:off x="6499746" y="1017357"/>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45" name="tf18">
            <a:extLst>
              <a:ext uri="{FF2B5EF4-FFF2-40B4-BE49-F238E27FC236}">
                <a16:creationId xmlns:a16="http://schemas.microsoft.com/office/drawing/2014/main" id="{FB17F01F-6F6B-42A9-A78B-05D91F201974}"/>
              </a:ext>
            </a:extLst>
          </p:cNvPr>
          <p:cNvSpPr/>
          <p:nvPr/>
        </p:nvSpPr>
        <p:spPr>
          <a:xfrm>
            <a:off x="6499746" y="1294356"/>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46" name="tf19">
            <a:extLst>
              <a:ext uri="{FF2B5EF4-FFF2-40B4-BE49-F238E27FC236}">
                <a16:creationId xmlns:a16="http://schemas.microsoft.com/office/drawing/2014/main" id="{E772B639-2402-4269-8029-CACDA96B4EE7}"/>
              </a:ext>
            </a:extLst>
          </p:cNvPr>
          <p:cNvSpPr/>
          <p:nvPr/>
        </p:nvSpPr>
        <p:spPr>
          <a:xfrm>
            <a:off x="6516679" y="1571504"/>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47" name="Tf20">
            <a:extLst>
              <a:ext uri="{FF2B5EF4-FFF2-40B4-BE49-F238E27FC236}">
                <a16:creationId xmlns:a16="http://schemas.microsoft.com/office/drawing/2014/main" id="{76C232FC-3704-4068-8F57-B504B855F06D}"/>
              </a:ext>
            </a:extLst>
          </p:cNvPr>
          <p:cNvSpPr/>
          <p:nvPr/>
        </p:nvSpPr>
        <p:spPr>
          <a:xfrm>
            <a:off x="6516679" y="1848630"/>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48" name="tf21">
            <a:extLst>
              <a:ext uri="{FF2B5EF4-FFF2-40B4-BE49-F238E27FC236}">
                <a16:creationId xmlns:a16="http://schemas.microsoft.com/office/drawing/2014/main" id="{DE29B969-1556-47B7-8744-5325A21D835D}"/>
              </a:ext>
            </a:extLst>
          </p:cNvPr>
          <p:cNvSpPr/>
          <p:nvPr/>
        </p:nvSpPr>
        <p:spPr>
          <a:xfrm>
            <a:off x="6516679" y="2135508"/>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49" name="tf22">
            <a:extLst>
              <a:ext uri="{FF2B5EF4-FFF2-40B4-BE49-F238E27FC236}">
                <a16:creationId xmlns:a16="http://schemas.microsoft.com/office/drawing/2014/main" id="{259A9D02-1F59-4D81-91C6-E7E5C6D789B7}"/>
              </a:ext>
            </a:extLst>
          </p:cNvPr>
          <p:cNvSpPr/>
          <p:nvPr/>
        </p:nvSpPr>
        <p:spPr>
          <a:xfrm>
            <a:off x="6516679" y="2401218"/>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50" name="tf23">
            <a:extLst>
              <a:ext uri="{FF2B5EF4-FFF2-40B4-BE49-F238E27FC236}">
                <a16:creationId xmlns:a16="http://schemas.microsoft.com/office/drawing/2014/main" id="{16B69C86-6E09-4051-AECD-CCF03C029BA5}"/>
              </a:ext>
            </a:extLst>
          </p:cNvPr>
          <p:cNvSpPr/>
          <p:nvPr/>
        </p:nvSpPr>
        <p:spPr>
          <a:xfrm>
            <a:off x="6522323" y="2689651"/>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51" name="Tf24">
            <a:extLst>
              <a:ext uri="{FF2B5EF4-FFF2-40B4-BE49-F238E27FC236}">
                <a16:creationId xmlns:a16="http://schemas.microsoft.com/office/drawing/2014/main" id="{E5377BEC-DF00-46EA-8AC1-1BC3071374BB}"/>
              </a:ext>
            </a:extLst>
          </p:cNvPr>
          <p:cNvSpPr/>
          <p:nvPr/>
        </p:nvSpPr>
        <p:spPr>
          <a:xfrm>
            <a:off x="6494102" y="2976533"/>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52" name="tf25">
            <a:extLst>
              <a:ext uri="{FF2B5EF4-FFF2-40B4-BE49-F238E27FC236}">
                <a16:creationId xmlns:a16="http://schemas.microsoft.com/office/drawing/2014/main" id="{FF2CCEA7-B5E1-4A73-99B4-1D990C0FF1A2}"/>
              </a:ext>
            </a:extLst>
          </p:cNvPr>
          <p:cNvSpPr/>
          <p:nvPr/>
        </p:nvSpPr>
        <p:spPr>
          <a:xfrm>
            <a:off x="6494102" y="3252122"/>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53" name="tf26">
            <a:extLst>
              <a:ext uri="{FF2B5EF4-FFF2-40B4-BE49-F238E27FC236}">
                <a16:creationId xmlns:a16="http://schemas.microsoft.com/office/drawing/2014/main" id="{D09FCEE4-AE5A-4439-93AD-76C348557CB6}"/>
              </a:ext>
            </a:extLst>
          </p:cNvPr>
          <p:cNvSpPr/>
          <p:nvPr/>
        </p:nvSpPr>
        <p:spPr>
          <a:xfrm>
            <a:off x="6494102" y="3529121"/>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54" name="tf27">
            <a:extLst>
              <a:ext uri="{FF2B5EF4-FFF2-40B4-BE49-F238E27FC236}">
                <a16:creationId xmlns:a16="http://schemas.microsoft.com/office/drawing/2014/main" id="{2A1CFDCA-DDD5-44B1-BA7D-2A0B16C44881}"/>
              </a:ext>
            </a:extLst>
          </p:cNvPr>
          <p:cNvSpPr/>
          <p:nvPr/>
        </p:nvSpPr>
        <p:spPr>
          <a:xfrm>
            <a:off x="6511035" y="3806269"/>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55" name="Tf28">
            <a:extLst>
              <a:ext uri="{FF2B5EF4-FFF2-40B4-BE49-F238E27FC236}">
                <a16:creationId xmlns:a16="http://schemas.microsoft.com/office/drawing/2014/main" id="{40931A74-F677-4D80-BA45-EC0B64956107}"/>
              </a:ext>
            </a:extLst>
          </p:cNvPr>
          <p:cNvSpPr/>
          <p:nvPr/>
        </p:nvSpPr>
        <p:spPr>
          <a:xfrm>
            <a:off x="6511035" y="4083395"/>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56" name="tf29">
            <a:extLst>
              <a:ext uri="{FF2B5EF4-FFF2-40B4-BE49-F238E27FC236}">
                <a16:creationId xmlns:a16="http://schemas.microsoft.com/office/drawing/2014/main" id="{53AE0F06-3071-47EB-B0D8-A5D46D5E1940}"/>
              </a:ext>
            </a:extLst>
          </p:cNvPr>
          <p:cNvSpPr/>
          <p:nvPr/>
        </p:nvSpPr>
        <p:spPr>
          <a:xfrm>
            <a:off x="6511035" y="4370273"/>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57" name="tf30">
            <a:extLst>
              <a:ext uri="{FF2B5EF4-FFF2-40B4-BE49-F238E27FC236}">
                <a16:creationId xmlns:a16="http://schemas.microsoft.com/office/drawing/2014/main" id="{B664B03F-AB5C-4462-8D83-5520A561C9EC}"/>
              </a:ext>
            </a:extLst>
          </p:cNvPr>
          <p:cNvSpPr/>
          <p:nvPr/>
        </p:nvSpPr>
        <p:spPr>
          <a:xfrm>
            <a:off x="6511035" y="4647272"/>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38" name="Action Button: Up">
            <a:hlinkClick r:id="rId3" action="ppaction://hlinksldjump" highlightClick="1"/>
            <a:extLst>
              <a:ext uri="{FF2B5EF4-FFF2-40B4-BE49-F238E27FC236}">
                <a16:creationId xmlns:a16="http://schemas.microsoft.com/office/drawing/2014/main" id="{45572C73-B660-4946-95DA-68C1806A48F9}"/>
              </a:ext>
            </a:extLst>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9" name="TextBox: Worksheet Indication">
            <a:extLst>
              <a:ext uri="{FF2B5EF4-FFF2-40B4-BE49-F238E27FC236}">
                <a16:creationId xmlns:a16="http://schemas.microsoft.com/office/drawing/2014/main" id="{E4636F7A-63F6-43E3-9B45-5ECC1E78B942}"/>
              </a:ext>
            </a:extLst>
          </p:cNvPr>
          <p:cNvSpPr txBox="1"/>
          <p:nvPr/>
        </p:nvSpPr>
        <p:spPr>
          <a:xfrm>
            <a:off x="0" y="4862523"/>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40" name="Textbox: Tool instructions">
            <a:extLst>
              <a:ext uri="{FF2B5EF4-FFF2-40B4-BE49-F238E27FC236}">
                <a16:creationId xmlns:a16="http://schemas.microsoft.com/office/drawing/2014/main" id="{52D105BA-4A7F-45EA-842D-7079248C53C7}"/>
              </a:ext>
            </a:extLst>
          </p:cNvPr>
          <p:cNvSpPr txBox="1"/>
          <p:nvPr/>
        </p:nvSpPr>
        <p:spPr>
          <a:xfrm>
            <a:off x="3293459" y="4912670"/>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73" name="TextBox: Date">
            <a:extLst>
              <a:ext uri="{FF2B5EF4-FFF2-40B4-BE49-F238E27FC236}">
                <a16:creationId xmlns:a16="http://schemas.microsoft.com/office/drawing/2014/main" id="{BA8E8886-A1F2-4929-BA26-6565F49C19F0}"/>
              </a:ext>
            </a:extLst>
          </p:cNvPr>
          <p:cNvSpPr txBox="1"/>
          <p:nvPr/>
        </p:nvSpPr>
        <p:spPr>
          <a:xfrm>
            <a:off x="7294512" y="287968"/>
            <a:ext cx="1908599"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Date:____________</a:t>
            </a:r>
            <a:endParaRPr lang="en-GB" sz="1800" b="1" dirty="0">
              <a:latin typeface="Segoe UI" pitchFamily="34" charset="0"/>
              <a:ea typeface="Segoe UI" pitchFamily="34" charset="0"/>
              <a:cs typeface="Segoe UI" pitchFamily="34" charset="0"/>
            </a:endParaRPr>
          </a:p>
        </p:txBody>
      </p:sp>
      <p:sp>
        <p:nvSpPr>
          <p:cNvPr id="74" name="TextBox: Name">
            <a:extLst>
              <a:ext uri="{FF2B5EF4-FFF2-40B4-BE49-F238E27FC236}">
                <a16:creationId xmlns:a16="http://schemas.microsoft.com/office/drawing/2014/main" id="{210866C5-75FE-456A-A574-546E7E771437}"/>
              </a:ext>
            </a:extLst>
          </p:cNvPr>
          <p:cNvSpPr txBox="1"/>
          <p:nvPr/>
        </p:nvSpPr>
        <p:spPr>
          <a:xfrm>
            <a:off x="-61048" y="299256"/>
            <a:ext cx="3583032"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Name:____________________________</a:t>
            </a:r>
            <a:endParaRPr lang="en-GB" sz="1800" b="1" dirty="0">
              <a:latin typeface="Segoe UI" pitchFamily="34" charset="0"/>
              <a:ea typeface="Segoe UI" pitchFamily="34" charset="0"/>
              <a:cs typeface="Segoe UI" pitchFamily="34" charset="0"/>
            </a:endParaRPr>
          </a:p>
        </p:txBody>
      </p:sp>
      <p:sp>
        <p:nvSpPr>
          <p:cNvPr id="3" name="Rectangle 2">
            <a:extLst>
              <a:ext uri="{FF2B5EF4-FFF2-40B4-BE49-F238E27FC236}">
                <a16:creationId xmlns:a16="http://schemas.microsoft.com/office/drawing/2014/main" id="{C3F78F8E-150B-47C2-AF49-55E1B0D037AB}"/>
              </a:ext>
            </a:extLst>
          </p:cNvPr>
          <p:cNvSpPr/>
          <p:nvPr/>
        </p:nvSpPr>
        <p:spPr>
          <a:xfrm>
            <a:off x="3904761" y="321872"/>
            <a:ext cx="2463367" cy="410882"/>
          </a:xfrm>
          <a:prstGeom prst="rect">
            <a:avLst/>
          </a:prstGeom>
        </p:spPr>
        <p:txBody>
          <a:bodyPr wrap="none">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Highlight TRUE or FALSE</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7" name="Picture 26">
            <a:extLst>
              <a:ext uri="{FF2B5EF4-FFF2-40B4-BE49-F238E27FC236}">
                <a16:creationId xmlns:a16="http://schemas.microsoft.com/office/drawing/2014/main" id="{31E0DB21-9AA3-47D1-A729-C372FA52379B}"/>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4505"/>
          <a:stretch/>
        </p:blipFill>
        <p:spPr>
          <a:xfrm>
            <a:off x="7507714" y="1177926"/>
            <a:ext cx="1617403" cy="2561684"/>
          </a:xfrm>
          <a:prstGeom prst="rect">
            <a:avLst/>
          </a:prstGeom>
        </p:spPr>
      </p:pic>
    </p:spTree>
    <p:extLst>
      <p:ext uri="{BB962C8B-B14F-4D97-AF65-F5344CB8AC3E}">
        <p14:creationId xmlns:p14="http://schemas.microsoft.com/office/powerpoint/2010/main" val="32124126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8408" y="-20537"/>
            <a:ext cx="8918088" cy="646331"/>
          </a:xfrm>
          <a:prstGeom prst="rect">
            <a:avLst/>
          </a:prstGeom>
          <a:noFill/>
        </p:spPr>
        <p:txBody>
          <a:bodyPr wrap="square" lIns="91440" tIns="45720" rIns="91440" bIns="45720">
            <a:spAutoFit/>
          </a:bodyPr>
          <a:lstStyle/>
          <a:p>
            <a:pPr algn="ctr"/>
            <a:r>
              <a:rPr lang="en-US" sz="3600" b="1">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rPr>
              <a:t>Check up</a:t>
            </a:r>
            <a:endParaRPr lang="en-US" sz="36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endParaRPr>
          </a:p>
        </p:txBody>
      </p:sp>
      <p:sp>
        <p:nvSpPr>
          <p:cNvPr id="4" name="TextBox: PageNumber"/>
          <p:cNvSpPr txBox="1">
            <a:spLocks/>
          </p:cNvSpPr>
          <p:nvPr/>
        </p:nvSpPr>
        <p:spPr>
          <a:xfrm>
            <a:off x="8640000" y="4680000"/>
            <a:ext cx="360000" cy="360000"/>
          </a:xfrm>
          <a:prstGeom prst="rect">
            <a:avLst/>
          </a:prstGeom>
          <a:solidFill>
            <a:schemeClr val="bg1"/>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R-1</a:t>
            </a:r>
          </a:p>
          <a:p>
            <a:pPr algn="ctr"/>
            <a:r>
              <a:rPr lang="en-GB" sz="900" b="1" dirty="0">
                <a:solidFill>
                  <a:sysClr val="windowText" lastClr="000000"/>
                </a:solidFill>
                <a:latin typeface="Arial" pitchFamily="34" charset="0"/>
                <a:cs typeface="Arial" pitchFamily="34" charset="0"/>
              </a:rPr>
              <a:t>S-09</a:t>
            </a:r>
          </a:p>
        </p:txBody>
      </p:sp>
      <p:sp>
        <p:nvSpPr>
          <p:cNvPr id="8" name="Action Button: Up">
            <a:hlinkClick r:id="rId2" action="ppaction://hlinksldjump" highlightClick="1"/>
          </p:cNvPr>
          <p:cNvSpPr/>
          <p:nvPr/>
        </p:nvSpPr>
        <p:spPr>
          <a:xfrm rot="16200000">
            <a:off x="8100000" y="4680000"/>
            <a:ext cx="360000" cy="36000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0" name="Textbox: Tool instructions"/>
          <p:cNvSpPr txBox="1"/>
          <p:nvPr/>
        </p:nvSpPr>
        <p:spPr>
          <a:xfrm>
            <a:off x="3293459" y="4912670"/>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12" name="Rectangle: 3rd Answer"/>
          <p:cNvSpPr/>
          <p:nvPr/>
        </p:nvSpPr>
        <p:spPr>
          <a:xfrm>
            <a:off x="204712" y="2396626"/>
            <a:ext cx="4288349" cy="118655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cs typeface="Segoe UI" panose="020B0502040204020203" pitchFamily="34" charset="0"/>
              </a:rPr>
              <a:t>3) In the Gospel that is read on Assumption Day Elizabeth recognises something about Mary and Mary responds – write about this in your own words. (Slide 6) </a:t>
            </a:r>
          </a:p>
          <a:p>
            <a:endParaRPr lang="en-GB" sz="1200" dirty="0">
              <a:solidFill>
                <a:schemeClr val="tx1"/>
              </a:solidFill>
              <a:cs typeface="Segoe UI" panose="020B0502040204020203" pitchFamily="34" charset="0"/>
            </a:endParaRPr>
          </a:p>
        </p:txBody>
      </p:sp>
      <p:sp>
        <p:nvSpPr>
          <p:cNvPr id="13" name="Rectangle: 2nd Answer"/>
          <p:cNvSpPr/>
          <p:nvPr/>
        </p:nvSpPr>
        <p:spPr>
          <a:xfrm>
            <a:off x="4670679" y="1141891"/>
            <a:ext cx="4329323" cy="120378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200" dirty="0">
                <a:solidFill>
                  <a:schemeClr val="tx1"/>
                </a:solidFill>
              </a:rPr>
              <a:t>2) Explain what happened when Mary died. (Slide 4)</a:t>
            </a:r>
          </a:p>
          <a:p>
            <a:pPr lvl="0"/>
            <a:endParaRPr lang="en-NZ" sz="1200" dirty="0">
              <a:solidFill>
                <a:schemeClr val="tx1"/>
              </a:solidFill>
            </a:endParaRPr>
          </a:p>
        </p:txBody>
      </p:sp>
      <p:sp>
        <p:nvSpPr>
          <p:cNvPr id="14" name="Rectangle: 1st Answer"/>
          <p:cNvSpPr/>
          <p:nvPr/>
        </p:nvSpPr>
        <p:spPr>
          <a:xfrm>
            <a:off x="204712" y="1141891"/>
            <a:ext cx="4288349" cy="120378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200" dirty="0">
                <a:solidFill>
                  <a:schemeClr val="tx1"/>
                </a:solidFill>
              </a:rPr>
              <a:t>1) Name 3 things the Assumption means for us.(Slide 5)</a:t>
            </a:r>
          </a:p>
        </p:txBody>
      </p:sp>
      <p:sp>
        <p:nvSpPr>
          <p:cNvPr id="15" name="TextBox: Date"/>
          <p:cNvSpPr txBox="1"/>
          <p:nvPr/>
        </p:nvSpPr>
        <p:spPr>
          <a:xfrm>
            <a:off x="4822241" y="728237"/>
            <a:ext cx="1908599"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Date:____________</a:t>
            </a:r>
            <a:endParaRPr lang="en-GB" sz="1800" b="1" dirty="0">
              <a:latin typeface="Segoe UI" pitchFamily="34" charset="0"/>
              <a:ea typeface="Segoe UI" pitchFamily="34" charset="0"/>
              <a:cs typeface="Segoe UI" pitchFamily="34" charset="0"/>
            </a:endParaRPr>
          </a:p>
        </p:txBody>
      </p:sp>
      <p:sp>
        <p:nvSpPr>
          <p:cNvPr id="16" name="TextBox: Name"/>
          <p:cNvSpPr txBox="1"/>
          <p:nvPr/>
        </p:nvSpPr>
        <p:spPr>
          <a:xfrm>
            <a:off x="435667" y="728237"/>
            <a:ext cx="3583032"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Name:____________________________</a:t>
            </a:r>
            <a:endParaRPr lang="en-GB" sz="1800" b="1" dirty="0">
              <a:latin typeface="Segoe UI" pitchFamily="34" charset="0"/>
              <a:ea typeface="Segoe UI" pitchFamily="34" charset="0"/>
              <a:cs typeface="Segoe UI" pitchFamily="34" charset="0"/>
            </a:endParaRPr>
          </a:p>
        </p:txBody>
      </p:sp>
      <p:sp>
        <p:nvSpPr>
          <p:cNvPr id="20" name="Rectangle: 1st Answer"/>
          <p:cNvSpPr/>
          <p:nvPr/>
        </p:nvSpPr>
        <p:spPr>
          <a:xfrm>
            <a:off x="204712" y="3623070"/>
            <a:ext cx="4285966" cy="97842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rPr>
              <a:t>5) Which activity do you think helped you to learn best in this resource?</a:t>
            </a:r>
          </a:p>
          <a:p>
            <a:endParaRPr lang="en-NZ" sz="1200" dirty="0">
              <a:solidFill>
                <a:schemeClr val="tx1"/>
              </a:solidFill>
            </a:endParaRPr>
          </a:p>
          <a:p>
            <a:pPr lvl="0"/>
            <a:endParaRPr lang="en-GB" sz="1200" dirty="0">
              <a:solidFill>
                <a:schemeClr val="tx1"/>
              </a:solidFill>
              <a:cs typeface="Segoe UI" panose="020B0502040204020203" pitchFamily="34" charset="0"/>
            </a:endParaRPr>
          </a:p>
        </p:txBody>
      </p:sp>
      <p:sp>
        <p:nvSpPr>
          <p:cNvPr id="17" name="Rectangle: 1st Answer"/>
          <p:cNvSpPr/>
          <p:nvPr/>
        </p:nvSpPr>
        <p:spPr>
          <a:xfrm>
            <a:off x="4670678" y="3634131"/>
            <a:ext cx="4329322" cy="96736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rPr>
              <a:t>6) Questions I would like to ask about the topics in this resource are …</a:t>
            </a:r>
          </a:p>
          <a:p>
            <a:pPr lvl="0"/>
            <a:endParaRPr lang="en-GB" sz="1200" dirty="0">
              <a:solidFill>
                <a:schemeClr val="tx1"/>
              </a:solidFill>
              <a:cs typeface="Segoe UI" panose="020B0502040204020203" pitchFamily="34" charset="0"/>
            </a:endParaRPr>
          </a:p>
        </p:txBody>
      </p:sp>
      <p:sp>
        <p:nvSpPr>
          <p:cNvPr id="18" name="Rectangle: 2nd Answer"/>
          <p:cNvSpPr/>
          <p:nvPr/>
        </p:nvSpPr>
        <p:spPr>
          <a:xfrm>
            <a:off x="4670677" y="2379397"/>
            <a:ext cx="4329323" cy="120378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200" dirty="0">
                <a:solidFill>
                  <a:schemeClr val="tx1"/>
                </a:solidFill>
              </a:rPr>
              <a:t>4) Why does the Feast of the Assumption give Christians hope of eternal life? (Slide 8)</a:t>
            </a:r>
          </a:p>
          <a:p>
            <a:pPr lvl="0"/>
            <a:endParaRPr lang="en-NZ" sz="1200" dirty="0">
              <a:solidFill>
                <a:schemeClr val="tx1"/>
              </a:solidFill>
            </a:endParaRPr>
          </a:p>
        </p:txBody>
      </p:sp>
    </p:spTree>
    <p:extLst>
      <p:ext uri="{BB962C8B-B14F-4D97-AF65-F5344CB8AC3E}">
        <p14:creationId xmlns:p14="http://schemas.microsoft.com/office/powerpoint/2010/main" val="1617112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S-02</a:t>
            </a:r>
          </a:p>
        </p:txBody>
      </p:sp>
      <p:sp>
        <p:nvSpPr>
          <p:cNvPr id="1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8" name="Picture 17"/>
          <p:cNvPicPr/>
          <p:nvPr/>
        </p:nvPicPr>
        <p:blipFill>
          <a:blip r:embed="rId3">
            <a:extLst>
              <a:ext uri="{28A0092B-C50C-407E-A947-70E740481C1C}">
                <a14:useLocalDpi xmlns:a14="http://schemas.microsoft.com/office/drawing/2010/main" val="0"/>
              </a:ext>
            </a:extLst>
          </a:blip>
          <a:stretch>
            <a:fillRect/>
          </a:stretch>
        </p:blipFill>
        <p:spPr bwMode="auto">
          <a:xfrm>
            <a:off x="6673060" y="1616464"/>
            <a:ext cx="1966940" cy="2485607"/>
          </a:xfrm>
          <a:prstGeom prst="rect">
            <a:avLst/>
          </a:prstGeom>
          <a:noFill/>
          <a:ln>
            <a:noFill/>
          </a:ln>
        </p:spPr>
      </p:pic>
      <p:sp>
        <p:nvSpPr>
          <p:cNvPr id="22" name="Shape: Number 1"/>
          <p:cNvSpPr txBox="1"/>
          <p:nvPr/>
        </p:nvSpPr>
        <p:spPr>
          <a:xfrm>
            <a:off x="251522" y="1799314"/>
            <a:ext cx="487634" cy="523220"/>
          </a:xfrm>
          <a:prstGeom prst="rect">
            <a:avLst/>
          </a:prstGeom>
          <a:noFill/>
        </p:spPr>
        <p:txBody>
          <a:bodyPr wrap="none" rtlCol="0">
            <a:spAutoFit/>
          </a:bodyPr>
          <a:lstStyle/>
          <a:p>
            <a:r>
              <a:rPr lang="en-US" sz="2800" i="1" dirty="0">
                <a:latin typeface="Segoe UI" pitchFamily="34" charset="0"/>
                <a:ea typeface="Segoe UI" pitchFamily="34" charset="0"/>
                <a:cs typeface="Segoe UI" pitchFamily="34" charset="0"/>
              </a:rPr>
              <a:t>1)</a:t>
            </a:r>
            <a:endParaRPr lang="en-GB" sz="2800" i="1" dirty="0">
              <a:latin typeface="Segoe UI" pitchFamily="34" charset="0"/>
              <a:ea typeface="Segoe UI" pitchFamily="34" charset="0"/>
              <a:cs typeface="Segoe UI" pitchFamily="34" charset="0"/>
            </a:endParaRPr>
          </a:p>
        </p:txBody>
      </p:sp>
      <p:sp>
        <p:nvSpPr>
          <p:cNvPr id="23" name="Intention 1 Text"/>
          <p:cNvSpPr txBox="1"/>
          <p:nvPr/>
        </p:nvSpPr>
        <p:spPr>
          <a:xfrm>
            <a:off x="695874" y="1478381"/>
            <a:ext cx="5479148" cy="1200329"/>
          </a:xfrm>
          <a:prstGeom prst="rect">
            <a:avLst/>
          </a:prstGeom>
          <a:solidFill>
            <a:srgbClr val="5598F3">
              <a:alpha val="0"/>
            </a:srgbClr>
          </a:solidFill>
          <a:ln w="25400">
            <a:solidFill>
              <a:srgbClr val="5598F3">
                <a:alpha val="50000"/>
              </a:srgbClr>
            </a:solidFill>
          </a:ln>
        </p:spPr>
        <p:txBody>
          <a:bodyPr wrap="square" rtlCol="0">
            <a:spAutoFit/>
          </a:bodyPr>
          <a:lstStyle/>
          <a:p>
            <a:pPr lvl="0"/>
            <a:r>
              <a:rPr lang="en-NZ" sz="2400" dirty="0"/>
              <a:t>recognise the Feast of the Assumption celebrates that Mary Maria was taken body and soul into heaven</a:t>
            </a:r>
          </a:p>
        </p:txBody>
      </p:sp>
      <p:sp>
        <p:nvSpPr>
          <p:cNvPr id="11" name="Textbox: Tool instructions"/>
          <p:cNvSpPr txBox="1"/>
          <p:nvPr/>
        </p:nvSpPr>
        <p:spPr>
          <a:xfrm>
            <a:off x="3331923" y="4912670"/>
            <a:ext cx="248016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box to reveal the Learning Intention</a:t>
            </a:r>
          </a:p>
        </p:txBody>
      </p:sp>
      <p:sp>
        <p:nvSpPr>
          <p:cNvPr id="12" name="Shape: Number 1"/>
          <p:cNvSpPr txBox="1"/>
          <p:nvPr/>
        </p:nvSpPr>
        <p:spPr>
          <a:xfrm>
            <a:off x="695874" y="800915"/>
            <a:ext cx="2315827" cy="461665"/>
          </a:xfrm>
          <a:prstGeom prst="rect">
            <a:avLst/>
          </a:prstGeom>
          <a:noFill/>
        </p:spPr>
        <p:txBody>
          <a:bodyPr wrap="none" rtlCol="0">
            <a:spAutoFit/>
          </a:bodyPr>
          <a:lstStyle/>
          <a:p>
            <a:r>
              <a:rPr lang="en-US" sz="2400" dirty="0">
                <a:ea typeface="Segoe UI" pitchFamily="34" charset="0"/>
                <a:cs typeface="Segoe UI" pitchFamily="34" charset="0"/>
              </a:rPr>
              <a:t>The children will:</a:t>
            </a:r>
            <a:endParaRPr lang="en-GB" sz="2400" dirty="0">
              <a:ea typeface="Segoe UI" pitchFamily="34" charset="0"/>
              <a:cs typeface="Segoe UI" pitchFamily="34" charset="0"/>
            </a:endParaRPr>
          </a:p>
        </p:txBody>
      </p:sp>
      <p:sp>
        <p:nvSpPr>
          <p:cNvPr id="13" name="Rectangle 12"/>
          <p:cNvSpPr/>
          <p:nvPr/>
        </p:nvSpPr>
        <p:spPr>
          <a:xfrm>
            <a:off x="107504" y="-18795"/>
            <a:ext cx="8918088" cy="830997"/>
          </a:xfrm>
          <a:prstGeom prst="rect">
            <a:avLst/>
          </a:prstGeom>
          <a:noFill/>
        </p:spPr>
        <p:txBody>
          <a:bodyPr wrap="square" lIns="91440" tIns="45720" rIns="91440" bIns="45720">
            <a:spAutoFit/>
          </a:bodyPr>
          <a:lstStyle/>
          <a:p>
            <a:pPr algn="ctr"/>
            <a:r>
              <a:rPr lang="en-US" sz="4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Learning Intentions</a:t>
            </a:r>
          </a:p>
        </p:txBody>
      </p:sp>
      <p:sp>
        <p:nvSpPr>
          <p:cNvPr id="17" name="Shape: Number 1"/>
          <p:cNvSpPr txBox="1"/>
          <p:nvPr/>
        </p:nvSpPr>
        <p:spPr>
          <a:xfrm>
            <a:off x="251522" y="3200093"/>
            <a:ext cx="487634" cy="523220"/>
          </a:xfrm>
          <a:prstGeom prst="rect">
            <a:avLst/>
          </a:prstGeom>
          <a:noFill/>
        </p:spPr>
        <p:txBody>
          <a:bodyPr wrap="none" rtlCol="0">
            <a:spAutoFit/>
          </a:bodyPr>
          <a:lstStyle/>
          <a:p>
            <a:r>
              <a:rPr lang="en-US" sz="2800" i="1" dirty="0">
                <a:latin typeface="Segoe UI" pitchFamily="34" charset="0"/>
                <a:ea typeface="Segoe UI" pitchFamily="34" charset="0"/>
                <a:cs typeface="Segoe UI" pitchFamily="34" charset="0"/>
              </a:rPr>
              <a:t>2)</a:t>
            </a:r>
            <a:endParaRPr lang="en-GB" sz="2800" i="1" dirty="0">
              <a:latin typeface="Segoe UI" pitchFamily="34" charset="0"/>
              <a:ea typeface="Segoe UI" pitchFamily="34" charset="0"/>
              <a:cs typeface="Segoe UI" pitchFamily="34" charset="0"/>
            </a:endParaRPr>
          </a:p>
        </p:txBody>
      </p:sp>
      <p:sp>
        <p:nvSpPr>
          <p:cNvPr id="19" name="Intention 1 Text"/>
          <p:cNvSpPr txBox="1"/>
          <p:nvPr/>
        </p:nvSpPr>
        <p:spPr>
          <a:xfrm>
            <a:off x="695874" y="2859268"/>
            <a:ext cx="5479148" cy="1569660"/>
          </a:xfrm>
          <a:prstGeom prst="rect">
            <a:avLst/>
          </a:prstGeom>
          <a:solidFill>
            <a:srgbClr val="5598F3">
              <a:alpha val="0"/>
            </a:srgbClr>
          </a:solidFill>
          <a:ln w="25400">
            <a:solidFill>
              <a:srgbClr val="5598F3">
                <a:alpha val="50000"/>
              </a:srgbClr>
            </a:solidFill>
          </a:ln>
        </p:spPr>
        <p:txBody>
          <a:bodyPr wrap="square" rtlCol="0">
            <a:spAutoFit/>
          </a:bodyPr>
          <a:lstStyle/>
          <a:p>
            <a:pPr lvl="0"/>
            <a:r>
              <a:rPr lang="en-NZ" sz="2400" dirty="0"/>
              <a:t>recognise how Mary’s Assumption gives Christians hope – </a:t>
            </a:r>
            <a:r>
              <a:rPr lang="en-NZ" sz="2400" dirty="0" err="1"/>
              <a:t>tūmanako</a:t>
            </a:r>
            <a:r>
              <a:rPr lang="en-NZ" sz="2400" dirty="0"/>
              <a:t> that they too will be raised body and soul and enter the glory of heaven.</a:t>
            </a:r>
          </a:p>
        </p:txBody>
      </p:sp>
    </p:spTree>
    <p:extLst>
      <p:ext uri="{BB962C8B-B14F-4D97-AF65-F5344CB8AC3E}">
        <p14:creationId xmlns:p14="http://schemas.microsoft.com/office/powerpoint/2010/main" val="4049781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withEffect">
                                  <p:stCondLst>
                                    <p:cond delay="0"/>
                                  </p:stCondLst>
                                  <p:childTnLst>
                                    <p:set>
                                      <p:cBhvr>
                                        <p:cTn id="18" dur="1" fill="hold">
                                          <p:stCondLst>
                                            <p:cond delay="0"/>
                                          </p:stCondLst>
                                        </p:cTn>
                                        <p:tgtEl>
                                          <p:spTgt spid="23">
                                            <p:txEl>
                                              <p:pRg st="0" end="0"/>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1" restart="whenNotActive" fill="hold" evtFilter="cancelBubble" nodeType="interactiveSeq">
                <p:stCondLst>
                  <p:cond evt="onClick" delay="0">
                    <p:tgtEl>
                      <p:spTgt spid="15"/>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withEffect">
                                  <p:stCondLst>
                                    <p:cond delay="0"/>
                                  </p:stCondLst>
                                  <p:childTnLst>
                                    <p:set>
                                      <p:cBhvr>
                                        <p:cTn id="25" dur="1" fill="hold">
                                          <p:stCondLst>
                                            <p:cond delay="0"/>
                                          </p:stCondLst>
                                        </p:cTn>
                                        <p:tgtEl>
                                          <p:spTgt spid="23">
                                            <p:txEl>
                                              <p:pRg st="0" end="0"/>
                                            </p:txEl>
                                          </p:spTgt>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9">
                                            <p:txEl>
                                              <p:pRg st="0" end="0"/>
                                            </p:txEl>
                                          </p:spTgt>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8797"/>
            <a:ext cx="8918088" cy="523220"/>
          </a:xfrm>
          <a:prstGeom prst="rect">
            <a:avLst/>
          </a:prstGeom>
          <a:noFill/>
        </p:spPr>
        <p:txBody>
          <a:bodyPr wrap="square" lIns="91440" tIns="45720" rIns="91440" bIns="45720">
            <a:spAutoFit/>
          </a:bodyPr>
          <a:lstStyle/>
          <a:p>
            <a:pPr algn="ctr"/>
            <a:r>
              <a:rPr lang="en-NZ" sz="2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What do I know about the life of Mary, Mother of Jesus?</a:t>
            </a:r>
            <a:endParaRPr lang="en-US" sz="2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endParaRPr>
          </a:p>
        </p:txBody>
      </p:sp>
      <p:sp>
        <p:nvSpPr>
          <p:cNvPr id="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S-03a</a:t>
            </a:r>
          </a:p>
        </p:txBody>
      </p:sp>
      <p:sp>
        <p:nvSpPr>
          <p:cNvPr id="3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Rectangle 1">
            <a:extLst>
              <a:ext uri="{FF2B5EF4-FFF2-40B4-BE49-F238E27FC236}">
                <a16:creationId xmlns:a16="http://schemas.microsoft.com/office/drawing/2014/main" id="{9A4294B1-AE3F-4D27-8224-1BB383EE4BED}"/>
              </a:ext>
            </a:extLst>
          </p:cNvPr>
          <p:cNvSpPr/>
          <p:nvPr/>
        </p:nvSpPr>
        <p:spPr>
          <a:xfrm>
            <a:off x="57067" y="421177"/>
            <a:ext cx="8762933" cy="4196020"/>
          </a:xfrm>
          <a:prstGeom prst="rect">
            <a:avLst/>
          </a:prstGeom>
        </p:spPr>
        <p:txBody>
          <a:bodyPr wrap="square">
            <a:spAutoFit/>
          </a:bodyPr>
          <a:lstStyle/>
          <a:p>
            <a:pPr marL="342900" lvl="0" indent="-342900">
              <a:lnSpc>
                <a:spcPts val="1200"/>
              </a:lnSpc>
              <a:spcAft>
                <a:spcPts val="1000"/>
              </a:spcAft>
              <a:buFont typeface="+mj-lt"/>
              <a:buAutoNum type="arabicParenR"/>
            </a:pPr>
            <a:r>
              <a:rPr lang="en-NZ" sz="1200" dirty="0">
                <a:latin typeface="Calibri" panose="020F0502020204030204" pitchFamily="34" charset="0"/>
                <a:ea typeface="Calibri" panose="020F0502020204030204" pitchFamily="34" charset="0"/>
                <a:cs typeface="Times New Roman" panose="02020603050405020304" pitchFamily="18" charset="0"/>
              </a:rPr>
              <a:t>Mary was born in Bethlehem in 18 BC.								 	</a:t>
            </a:r>
          </a:p>
          <a:p>
            <a:pPr marL="342900" lvl="0" indent="-342900">
              <a:lnSpc>
                <a:spcPts val="1200"/>
              </a:lnSpc>
              <a:spcAft>
                <a:spcPts val="1000"/>
              </a:spcAft>
              <a:buFont typeface="+mj-lt"/>
              <a:buAutoNum type="arabicParenR"/>
            </a:pPr>
            <a:r>
              <a:rPr lang="en-NZ" sz="1200" dirty="0">
                <a:latin typeface="Calibri" panose="020F0502020204030204" pitchFamily="34" charset="0"/>
                <a:ea typeface="Calibri" panose="020F0502020204030204" pitchFamily="34" charset="0"/>
                <a:cs typeface="Times New Roman" panose="02020603050405020304" pitchFamily="18" charset="0"/>
              </a:rPr>
              <a:t>Mary’s parents were Anne and Joachim.								</a:t>
            </a:r>
          </a:p>
          <a:p>
            <a:pPr marL="342900" lvl="0" indent="-342900">
              <a:lnSpc>
                <a:spcPts val="1200"/>
              </a:lnSpc>
              <a:spcAft>
                <a:spcPts val="1000"/>
              </a:spcAft>
              <a:buFont typeface="+mj-lt"/>
              <a:buAutoNum type="arabicParenR"/>
            </a:pPr>
            <a:r>
              <a:rPr lang="en-NZ" sz="1200" dirty="0">
                <a:latin typeface="Calibri" panose="020F0502020204030204" pitchFamily="34" charset="0"/>
                <a:ea typeface="Calibri" panose="020F0502020204030204" pitchFamily="34" charset="0"/>
                <a:cs typeface="Times New Roman" panose="02020603050405020304" pitchFamily="18" charset="0"/>
              </a:rPr>
              <a:t>Mary’s name in Hebrew is Miriam.								  	</a:t>
            </a:r>
          </a:p>
          <a:p>
            <a:pPr marL="342900" lvl="0" indent="-342900">
              <a:lnSpc>
                <a:spcPts val="1200"/>
              </a:lnSpc>
              <a:spcAft>
                <a:spcPts val="1000"/>
              </a:spcAft>
              <a:buFont typeface="+mj-lt"/>
              <a:buAutoNum type="arabicParenR"/>
            </a:pPr>
            <a:r>
              <a:rPr lang="en-NZ" sz="1200" dirty="0">
                <a:latin typeface="Calibri" panose="020F0502020204030204" pitchFamily="34" charset="0"/>
                <a:ea typeface="Calibri" panose="020F0502020204030204" pitchFamily="34" charset="0"/>
                <a:cs typeface="Times New Roman" panose="02020603050405020304" pitchFamily="18" charset="0"/>
              </a:rPr>
              <a:t>Mary had many brothers and sisters.								  	</a:t>
            </a:r>
          </a:p>
          <a:p>
            <a:pPr marL="342900" lvl="0" indent="-342900">
              <a:lnSpc>
                <a:spcPts val="1200"/>
              </a:lnSpc>
              <a:spcAft>
                <a:spcPts val="1000"/>
              </a:spcAft>
              <a:buFont typeface="+mj-lt"/>
              <a:buAutoNum type="arabicParenR"/>
            </a:pPr>
            <a:r>
              <a:rPr lang="en-NZ" sz="1200" dirty="0">
                <a:latin typeface="Calibri" panose="020F0502020204030204" pitchFamily="34" charset="0"/>
                <a:ea typeface="Calibri" panose="020F0502020204030204" pitchFamily="34" charset="0"/>
                <a:cs typeface="Times New Roman" panose="02020603050405020304" pitchFamily="18" charset="0"/>
              </a:rPr>
              <a:t>The first mention of Mary in the Scriptures is the story of the Annunciation.			   	</a:t>
            </a:r>
          </a:p>
          <a:p>
            <a:pPr marL="342900" lvl="0" indent="-342900">
              <a:lnSpc>
                <a:spcPts val="1200"/>
              </a:lnSpc>
              <a:spcAft>
                <a:spcPts val="1000"/>
              </a:spcAft>
              <a:buFont typeface="+mj-lt"/>
              <a:buAutoNum type="arabicParenR"/>
            </a:pPr>
            <a:r>
              <a:rPr lang="en-NZ" sz="1200" dirty="0">
                <a:latin typeface="Calibri" panose="020F0502020204030204" pitchFamily="34" charset="0"/>
                <a:ea typeface="Calibri" panose="020F0502020204030204" pitchFamily="34" charset="0"/>
                <a:cs typeface="Times New Roman" panose="02020603050405020304" pitchFamily="18" charset="0"/>
              </a:rPr>
              <a:t>Mary is mentioned most in the Gospel written by St Matthew.					</a:t>
            </a:r>
          </a:p>
          <a:p>
            <a:pPr marL="342900" lvl="0" indent="-342900">
              <a:lnSpc>
                <a:spcPts val="1200"/>
              </a:lnSpc>
              <a:spcAft>
                <a:spcPts val="1000"/>
              </a:spcAft>
              <a:buFont typeface="+mj-lt"/>
              <a:buAutoNum type="arabicParenR"/>
            </a:pPr>
            <a:r>
              <a:rPr lang="en-NZ" sz="1200" dirty="0">
                <a:latin typeface="Calibri" panose="020F0502020204030204" pitchFamily="34" charset="0"/>
                <a:ea typeface="Calibri" panose="020F0502020204030204" pitchFamily="34" charset="0"/>
                <a:cs typeface="Times New Roman" panose="02020603050405020304" pitchFamily="18" charset="0"/>
              </a:rPr>
              <a:t>Mary is mentioned as Maryam in the Quran, the holy book for Muslim people.		   	</a:t>
            </a:r>
          </a:p>
          <a:p>
            <a:pPr marL="342900" lvl="0" indent="-342900">
              <a:lnSpc>
                <a:spcPts val="1200"/>
              </a:lnSpc>
              <a:spcAft>
                <a:spcPts val="1000"/>
              </a:spcAft>
              <a:buFont typeface="+mj-lt"/>
              <a:buAutoNum type="arabicParenR"/>
            </a:pPr>
            <a:r>
              <a:rPr lang="en-NZ" sz="1200" dirty="0">
                <a:latin typeface="Calibri" panose="020F0502020204030204" pitchFamily="34" charset="0"/>
                <a:ea typeface="Calibri" panose="020F0502020204030204" pitchFamily="34" charset="0"/>
                <a:cs typeface="Times New Roman" panose="02020603050405020304" pitchFamily="18" charset="0"/>
              </a:rPr>
              <a:t>Mary lived the life of a young Greek woman as she grew up in her village.			   	</a:t>
            </a:r>
          </a:p>
          <a:p>
            <a:pPr marL="342900" lvl="0" indent="-342900">
              <a:lnSpc>
                <a:spcPts val="1200"/>
              </a:lnSpc>
              <a:spcAft>
                <a:spcPts val="1000"/>
              </a:spcAft>
              <a:buFont typeface="+mj-lt"/>
              <a:buAutoNum type="arabicParenR"/>
            </a:pPr>
            <a:r>
              <a:rPr lang="en-NZ" sz="1200" dirty="0">
                <a:latin typeface="Calibri" panose="020F0502020204030204" pitchFamily="34" charset="0"/>
                <a:ea typeface="Calibri" panose="020F0502020204030204" pitchFamily="34" charset="0"/>
                <a:cs typeface="Times New Roman" panose="02020603050405020304" pitchFamily="18" charset="0"/>
              </a:rPr>
              <a:t>Mary was a teenager when she agreed to God’s request to be the mother of his Son.		</a:t>
            </a:r>
          </a:p>
          <a:p>
            <a:pPr marL="342900" lvl="0" indent="-342900">
              <a:lnSpc>
                <a:spcPts val="1200"/>
              </a:lnSpc>
              <a:spcAft>
                <a:spcPts val="1000"/>
              </a:spcAft>
              <a:buFont typeface="+mj-lt"/>
              <a:buAutoNum type="arabicParenR"/>
            </a:pPr>
            <a:r>
              <a:rPr lang="en-NZ" sz="1200" dirty="0">
                <a:latin typeface="Calibri" panose="020F0502020204030204" pitchFamily="34" charset="0"/>
                <a:ea typeface="Calibri" panose="020F0502020204030204" pitchFamily="34" charset="0"/>
                <a:cs typeface="Times New Roman" panose="02020603050405020304" pitchFamily="18" charset="0"/>
              </a:rPr>
              <a:t>This action began Mary’s life which she live completely doing what God asked her to do.	   	</a:t>
            </a:r>
          </a:p>
          <a:p>
            <a:pPr marL="342900" lvl="0" indent="-342900">
              <a:lnSpc>
                <a:spcPts val="1200"/>
              </a:lnSpc>
              <a:spcAft>
                <a:spcPts val="1000"/>
              </a:spcAft>
              <a:buFont typeface="+mj-lt"/>
              <a:buAutoNum type="arabicParenR"/>
            </a:pPr>
            <a:r>
              <a:rPr lang="en-NZ" sz="1200" dirty="0">
                <a:latin typeface="Calibri" panose="020F0502020204030204" pitchFamily="34" charset="0"/>
                <a:ea typeface="Calibri" panose="020F0502020204030204" pitchFamily="34" charset="0"/>
                <a:cs typeface="Times New Roman" panose="02020603050405020304" pitchFamily="18" charset="0"/>
              </a:rPr>
              <a:t>Most of what we know about Mary’s life we learn from the Old Testament.			   	</a:t>
            </a:r>
          </a:p>
          <a:p>
            <a:pPr marL="342900" lvl="0" indent="-342900">
              <a:lnSpc>
                <a:spcPts val="1200"/>
              </a:lnSpc>
              <a:spcAft>
                <a:spcPts val="1000"/>
              </a:spcAft>
              <a:buFont typeface="+mj-lt"/>
              <a:buAutoNum type="arabicParenR"/>
            </a:pPr>
            <a:r>
              <a:rPr lang="en-NZ" sz="1200" dirty="0">
                <a:latin typeface="Calibri" panose="020F0502020204030204" pitchFamily="34" charset="0"/>
                <a:ea typeface="Calibri" panose="020F0502020204030204" pitchFamily="34" charset="0"/>
                <a:cs typeface="Times New Roman" panose="02020603050405020304" pitchFamily="18" charset="0"/>
              </a:rPr>
              <a:t>Mary visited her elderly cousin Elizabeth when they were both pregnant. 			   	</a:t>
            </a:r>
          </a:p>
          <a:p>
            <a:pPr marL="342900" lvl="0" indent="-342900">
              <a:lnSpc>
                <a:spcPts val="1200"/>
              </a:lnSpc>
              <a:spcAft>
                <a:spcPts val="1000"/>
              </a:spcAft>
              <a:buFont typeface="+mj-lt"/>
              <a:buAutoNum type="arabicParenR"/>
            </a:pPr>
            <a:r>
              <a:rPr lang="en-NZ" sz="1200" dirty="0">
                <a:latin typeface="Calibri" panose="020F0502020204030204" pitchFamily="34" charset="0"/>
                <a:ea typeface="Calibri" panose="020F0502020204030204" pitchFamily="34" charset="0"/>
                <a:cs typeface="Times New Roman" panose="02020603050405020304" pitchFamily="18" charset="0"/>
              </a:rPr>
              <a:t>Elizabeth greeted Mary saying “Blessed are you among all women!”				   	</a:t>
            </a:r>
          </a:p>
          <a:p>
            <a:pPr marL="342900" lvl="0" indent="-342900">
              <a:lnSpc>
                <a:spcPts val="1200"/>
              </a:lnSpc>
              <a:spcAft>
                <a:spcPts val="1000"/>
              </a:spcAft>
              <a:buFont typeface="+mj-lt"/>
              <a:buAutoNum type="arabicParenR"/>
            </a:pPr>
            <a:r>
              <a:rPr lang="en-NZ" sz="1200" dirty="0">
                <a:latin typeface="Calibri" panose="020F0502020204030204" pitchFamily="34" charset="0"/>
                <a:ea typeface="Calibri" panose="020F0502020204030204" pitchFamily="34" charset="0"/>
                <a:cs typeface="Times New Roman" panose="02020603050405020304" pitchFamily="18" charset="0"/>
              </a:rPr>
              <a:t>Joseph married Mary and their baby was born in a hospital in Jerusalem.			  	</a:t>
            </a:r>
          </a:p>
          <a:p>
            <a:pPr marL="342900" lvl="0" indent="-342900">
              <a:lnSpc>
                <a:spcPts val="1200"/>
              </a:lnSpc>
              <a:spcAft>
                <a:spcPts val="1000"/>
              </a:spcAft>
              <a:buFont typeface="+mj-lt"/>
              <a:buAutoNum type="arabicParenR"/>
            </a:pPr>
            <a:r>
              <a:rPr lang="en-NZ" sz="1200" dirty="0">
                <a:latin typeface="Calibri" panose="020F0502020204030204" pitchFamily="34" charset="0"/>
                <a:ea typeface="Calibri" panose="020F0502020204030204" pitchFamily="34" charset="0"/>
                <a:cs typeface="Times New Roman" panose="02020603050405020304" pitchFamily="18" charset="0"/>
              </a:rPr>
              <a:t>Jesus was presented at the Temple as was the Christian custom.				   	</a:t>
            </a:r>
          </a:p>
        </p:txBody>
      </p:sp>
      <p:pic>
        <p:nvPicPr>
          <p:cNvPr id="6" name="Picture 5">
            <a:extLst>
              <a:ext uri="{FF2B5EF4-FFF2-40B4-BE49-F238E27FC236}">
                <a16:creationId xmlns:a16="http://schemas.microsoft.com/office/drawing/2014/main" id="{18EC2C84-24C0-45FE-9E60-6D53DF18FE32}"/>
              </a:ext>
            </a:extLst>
          </p:cNvPr>
          <p:cNvPicPr>
            <a:picLocks noChangeAspect="1"/>
          </p:cNvPicPr>
          <p:nvPr/>
        </p:nvPicPr>
        <p:blipFill rotWithShape="1">
          <a:blip r:embed="rId3">
            <a:extLst>
              <a:ext uri="{28A0092B-C50C-407E-A947-70E740481C1C}">
                <a14:useLocalDpi xmlns:a14="http://schemas.microsoft.com/office/drawing/2010/main" val="0"/>
              </a:ext>
            </a:extLst>
          </a:blip>
          <a:srcRect b="6334"/>
          <a:stretch/>
        </p:blipFill>
        <p:spPr>
          <a:xfrm>
            <a:off x="7507714" y="1177926"/>
            <a:ext cx="1617403" cy="2512625"/>
          </a:xfrm>
          <a:prstGeom prst="rect">
            <a:avLst/>
          </a:prstGeom>
        </p:spPr>
      </p:pic>
      <p:sp>
        <p:nvSpPr>
          <p:cNvPr id="69" name="Tf16">
            <a:extLst>
              <a:ext uri="{FF2B5EF4-FFF2-40B4-BE49-F238E27FC236}">
                <a16:creationId xmlns:a16="http://schemas.microsoft.com/office/drawing/2014/main" id="{7CD00E5F-7AF6-466B-80D6-38EE2C0CDC88}"/>
              </a:ext>
            </a:extLst>
          </p:cNvPr>
          <p:cNvSpPr/>
          <p:nvPr/>
        </p:nvSpPr>
        <p:spPr>
          <a:xfrm>
            <a:off x="6499746" y="391809"/>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70" name="tf17">
            <a:extLst>
              <a:ext uri="{FF2B5EF4-FFF2-40B4-BE49-F238E27FC236}">
                <a16:creationId xmlns:a16="http://schemas.microsoft.com/office/drawing/2014/main" id="{617CC968-52C3-4ADA-A98C-8C6672458F17}"/>
              </a:ext>
            </a:extLst>
          </p:cNvPr>
          <p:cNvSpPr/>
          <p:nvPr/>
        </p:nvSpPr>
        <p:spPr>
          <a:xfrm>
            <a:off x="6499746" y="667398"/>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71" name="tf18">
            <a:extLst>
              <a:ext uri="{FF2B5EF4-FFF2-40B4-BE49-F238E27FC236}">
                <a16:creationId xmlns:a16="http://schemas.microsoft.com/office/drawing/2014/main" id="{BB3BA27B-96DF-4F15-93D4-4430EF1744CC}"/>
              </a:ext>
            </a:extLst>
          </p:cNvPr>
          <p:cNvSpPr/>
          <p:nvPr/>
        </p:nvSpPr>
        <p:spPr>
          <a:xfrm>
            <a:off x="6499746" y="944397"/>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72" name="tf19">
            <a:extLst>
              <a:ext uri="{FF2B5EF4-FFF2-40B4-BE49-F238E27FC236}">
                <a16:creationId xmlns:a16="http://schemas.microsoft.com/office/drawing/2014/main" id="{AA7AE024-9E77-405A-B676-277D7E02BD30}"/>
              </a:ext>
            </a:extLst>
          </p:cNvPr>
          <p:cNvSpPr/>
          <p:nvPr/>
        </p:nvSpPr>
        <p:spPr>
          <a:xfrm>
            <a:off x="6516679" y="1221545"/>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73" name="Tf20">
            <a:extLst>
              <a:ext uri="{FF2B5EF4-FFF2-40B4-BE49-F238E27FC236}">
                <a16:creationId xmlns:a16="http://schemas.microsoft.com/office/drawing/2014/main" id="{A4798C1F-57D7-409D-B96F-6EDBB935E67D}"/>
              </a:ext>
            </a:extLst>
          </p:cNvPr>
          <p:cNvSpPr/>
          <p:nvPr/>
        </p:nvSpPr>
        <p:spPr>
          <a:xfrm>
            <a:off x="6516679" y="1498671"/>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74" name="tf21">
            <a:extLst>
              <a:ext uri="{FF2B5EF4-FFF2-40B4-BE49-F238E27FC236}">
                <a16:creationId xmlns:a16="http://schemas.microsoft.com/office/drawing/2014/main" id="{29835E49-B8EE-45A0-B2FC-7FE200B3313D}"/>
              </a:ext>
            </a:extLst>
          </p:cNvPr>
          <p:cNvSpPr/>
          <p:nvPr/>
        </p:nvSpPr>
        <p:spPr>
          <a:xfrm>
            <a:off x="6516679" y="1785549"/>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75" name="tf22">
            <a:extLst>
              <a:ext uri="{FF2B5EF4-FFF2-40B4-BE49-F238E27FC236}">
                <a16:creationId xmlns:a16="http://schemas.microsoft.com/office/drawing/2014/main" id="{C7A05BAC-8A3F-42D9-9F96-650F2EE89B4D}"/>
              </a:ext>
            </a:extLst>
          </p:cNvPr>
          <p:cNvSpPr/>
          <p:nvPr/>
        </p:nvSpPr>
        <p:spPr>
          <a:xfrm>
            <a:off x="6516679" y="2051259"/>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76" name="tf23">
            <a:extLst>
              <a:ext uri="{FF2B5EF4-FFF2-40B4-BE49-F238E27FC236}">
                <a16:creationId xmlns:a16="http://schemas.microsoft.com/office/drawing/2014/main" id="{28E993E1-61A5-46B9-ADAC-888335F0981B}"/>
              </a:ext>
            </a:extLst>
          </p:cNvPr>
          <p:cNvSpPr/>
          <p:nvPr/>
        </p:nvSpPr>
        <p:spPr>
          <a:xfrm>
            <a:off x="6522323" y="2339696"/>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77" name="Tf24">
            <a:extLst>
              <a:ext uri="{FF2B5EF4-FFF2-40B4-BE49-F238E27FC236}">
                <a16:creationId xmlns:a16="http://schemas.microsoft.com/office/drawing/2014/main" id="{B0CAF2CA-32FB-4409-B29E-E94A5E51149D}"/>
              </a:ext>
            </a:extLst>
          </p:cNvPr>
          <p:cNvSpPr/>
          <p:nvPr/>
        </p:nvSpPr>
        <p:spPr>
          <a:xfrm>
            <a:off x="6494102" y="2626574"/>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78" name="tf25">
            <a:extLst>
              <a:ext uri="{FF2B5EF4-FFF2-40B4-BE49-F238E27FC236}">
                <a16:creationId xmlns:a16="http://schemas.microsoft.com/office/drawing/2014/main" id="{D68FC4EB-B692-4635-920A-DCCB4244570A}"/>
              </a:ext>
            </a:extLst>
          </p:cNvPr>
          <p:cNvSpPr/>
          <p:nvPr/>
        </p:nvSpPr>
        <p:spPr>
          <a:xfrm>
            <a:off x="6494102" y="2902163"/>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79" name="tf26">
            <a:extLst>
              <a:ext uri="{FF2B5EF4-FFF2-40B4-BE49-F238E27FC236}">
                <a16:creationId xmlns:a16="http://schemas.microsoft.com/office/drawing/2014/main" id="{C2B62C6E-B93E-43FE-A0EC-112101CBD0EA}"/>
              </a:ext>
            </a:extLst>
          </p:cNvPr>
          <p:cNvSpPr/>
          <p:nvPr/>
        </p:nvSpPr>
        <p:spPr>
          <a:xfrm>
            <a:off x="6494102" y="3179162"/>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80" name="tf27">
            <a:extLst>
              <a:ext uri="{FF2B5EF4-FFF2-40B4-BE49-F238E27FC236}">
                <a16:creationId xmlns:a16="http://schemas.microsoft.com/office/drawing/2014/main" id="{C7DD3AF0-B24E-4444-82EB-19F929DB3484}"/>
              </a:ext>
            </a:extLst>
          </p:cNvPr>
          <p:cNvSpPr/>
          <p:nvPr/>
        </p:nvSpPr>
        <p:spPr>
          <a:xfrm>
            <a:off x="6511035" y="3456310"/>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81" name="Tf28">
            <a:extLst>
              <a:ext uri="{FF2B5EF4-FFF2-40B4-BE49-F238E27FC236}">
                <a16:creationId xmlns:a16="http://schemas.microsoft.com/office/drawing/2014/main" id="{B5BA6C54-25D5-4AC9-A2EA-FF402113E504}"/>
              </a:ext>
            </a:extLst>
          </p:cNvPr>
          <p:cNvSpPr/>
          <p:nvPr/>
        </p:nvSpPr>
        <p:spPr>
          <a:xfrm>
            <a:off x="6511035" y="3733436"/>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82" name="tf29">
            <a:extLst>
              <a:ext uri="{FF2B5EF4-FFF2-40B4-BE49-F238E27FC236}">
                <a16:creationId xmlns:a16="http://schemas.microsoft.com/office/drawing/2014/main" id="{A5FF7E37-D720-4D73-8BF3-561096277EDB}"/>
              </a:ext>
            </a:extLst>
          </p:cNvPr>
          <p:cNvSpPr/>
          <p:nvPr/>
        </p:nvSpPr>
        <p:spPr>
          <a:xfrm>
            <a:off x="6511035" y="4020314"/>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83" name="tf30">
            <a:extLst>
              <a:ext uri="{FF2B5EF4-FFF2-40B4-BE49-F238E27FC236}">
                <a16:creationId xmlns:a16="http://schemas.microsoft.com/office/drawing/2014/main" id="{520E79D3-2208-48B5-952E-EC0037B7F910}"/>
              </a:ext>
            </a:extLst>
          </p:cNvPr>
          <p:cNvSpPr/>
          <p:nvPr/>
        </p:nvSpPr>
        <p:spPr>
          <a:xfrm>
            <a:off x="6511035" y="4297313"/>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84" name="Tf16 2">
            <a:extLst>
              <a:ext uri="{FF2B5EF4-FFF2-40B4-BE49-F238E27FC236}">
                <a16:creationId xmlns:a16="http://schemas.microsoft.com/office/drawing/2014/main" id="{309F5128-B607-44A0-A730-346B72E1070E}"/>
              </a:ext>
            </a:extLst>
          </p:cNvPr>
          <p:cNvSpPr/>
          <p:nvPr/>
        </p:nvSpPr>
        <p:spPr>
          <a:xfrm>
            <a:off x="6505390" y="396937"/>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a:t>
            </a:r>
            <a:r>
              <a:rPr lang="en-NZ"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FALSE</a:t>
            </a:r>
            <a:endParaRPr lang="en-NZ" sz="1200" dirty="0">
              <a:highlight>
                <a:srgbClr val="FFFF00"/>
              </a:highlight>
            </a:endParaRPr>
          </a:p>
        </p:txBody>
      </p:sp>
      <p:sp>
        <p:nvSpPr>
          <p:cNvPr id="85" name="2tf17">
            <a:extLst>
              <a:ext uri="{FF2B5EF4-FFF2-40B4-BE49-F238E27FC236}">
                <a16:creationId xmlns:a16="http://schemas.microsoft.com/office/drawing/2014/main" id="{8A12271B-6B23-4C95-B967-85F9C3A95C55}"/>
              </a:ext>
            </a:extLst>
          </p:cNvPr>
          <p:cNvSpPr/>
          <p:nvPr/>
        </p:nvSpPr>
        <p:spPr>
          <a:xfrm>
            <a:off x="6505390" y="672526"/>
            <a:ext cx="1007968" cy="276999"/>
          </a:xfrm>
          <a:prstGeom prst="rect">
            <a:avLst/>
          </a:prstGeom>
        </p:spPr>
        <p:txBody>
          <a:bodyPr wrap="none">
            <a:spAutoFit/>
          </a:bodyPr>
          <a:lstStyle/>
          <a:p>
            <a:r>
              <a:rPr lang="en-NZ"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TRUE</a:t>
            </a:r>
            <a:r>
              <a:rPr lang="en-NZ" sz="1200" dirty="0">
                <a:latin typeface="Calibri" panose="020F0502020204030204" pitchFamily="34" charset="0"/>
                <a:ea typeface="Calibri" panose="020F0502020204030204" pitchFamily="34" charset="0"/>
                <a:cs typeface="Times New Roman" panose="02020603050405020304" pitchFamily="18" charset="0"/>
              </a:rPr>
              <a:t>	FALSE</a:t>
            </a:r>
            <a:endParaRPr lang="en-NZ" sz="1200" dirty="0"/>
          </a:p>
        </p:txBody>
      </p:sp>
      <p:sp>
        <p:nvSpPr>
          <p:cNvPr id="86" name="2tf18">
            <a:extLst>
              <a:ext uri="{FF2B5EF4-FFF2-40B4-BE49-F238E27FC236}">
                <a16:creationId xmlns:a16="http://schemas.microsoft.com/office/drawing/2014/main" id="{97C29CC6-DB74-4544-9AEC-158A5CF88315}"/>
              </a:ext>
            </a:extLst>
          </p:cNvPr>
          <p:cNvSpPr/>
          <p:nvPr/>
        </p:nvSpPr>
        <p:spPr>
          <a:xfrm>
            <a:off x="6505390" y="949525"/>
            <a:ext cx="1007968" cy="276999"/>
          </a:xfrm>
          <a:prstGeom prst="rect">
            <a:avLst/>
          </a:prstGeom>
        </p:spPr>
        <p:txBody>
          <a:bodyPr wrap="none">
            <a:spAutoFit/>
          </a:bodyPr>
          <a:lstStyle/>
          <a:p>
            <a:r>
              <a:rPr lang="en-NZ"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TRUE</a:t>
            </a:r>
            <a:r>
              <a:rPr lang="en-NZ" sz="1200" dirty="0">
                <a:latin typeface="Calibri" panose="020F0502020204030204" pitchFamily="34" charset="0"/>
                <a:ea typeface="Calibri" panose="020F0502020204030204" pitchFamily="34" charset="0"/>
                <a:cs typeface="Times New Roman" panose="02020603050405020304" pitchFamily="18" charset="0"/>
              </a:rPr>
              <a:t>	FALSE</a:t>
            </a:r>
            <a:endParaRPr lang="en-NZ" sz="1200" dirty="0"/>
          </a:p>
        </p:txBody>
      </p:sp>
      <p:sp>
        <p:nvSpPr>
          <p:cNvPr id="87" name="2tf19">
            <a:extLst>
              <a:ext uri="{FF2B5EF4-FFF2-40B4-BE49-F238E27FC236}">
                <a16:creationId xmlns:a16="http://schemas.microsoft.com/office/drawing/2014/main" id="{E84045FF-3719-4D70-A785-2F7890A8017F}"/>
              </a:ext>
            </a:extLst>
          </p:cNvPr>
          <p:cNvSpPr/>
          <p:nvPr/>
        </p:nvSpPr>
        <p:spPr>
          <a:xfrm>
            <a:off x="6522323" y="1226673"/>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a:t>
            </a:r>
            <a:r>
              <a:rPr lang="en-NZ"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FALSE</a:t>
            </a:r>
            <a:endParaRPr lang="en-NZ" sz="1200" dirty="0">
              <a:highlight>
                <a:srgbClr val="FFFF00"/>
              </a:highlight>
            </a:endParaRPr>
          </a:p>
        </p:txBody>
      </p:sp>
      <p:sp>
        <p:nvSpPr>
          <p:cNvPr id="88" name="2Tf20">
            <a:extLst>
              <a:ext uri="{FF2B5EF4-FFF2-40B4-BE49-F238E27FC236}">
                <a16:creationId xmlns:a16="http://schemas.microsoft.com/office/drawing/2014/main" id="{A7CA3D31-DABE-406E-BE00-CD66FEAD0DA6}"/>
              </a:ext>
            </a:extLst>
          </p:cNvPr>
          <p:cNvSpPr/>
          <p:nvPr/>
        </p:nvSpPr>
        <p:spPr>
          <a:xfrm>
            <a:off x="6522323" y="1503799"/>
            <a:ext cx="1007968" cy="276999"/>
          </a:xfrm>
          <a:prstGeom prst="rect">
            <a:avLst/>
          </a:prstGeom>
        </p:spPr>
        <p:txBody>
          <a:bodyPr wrap="none">
            <a:spAutoFit/>
          </a:bodyPr>
          <a:lstStyle/>
          <a:p>
            <a:r>
              <a:rPr lang="en-NZ"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TRUE</a:t>
            </a:r>
            <a:r>
              <a:rPr lang="en-NZ" sz="1200" dirty="0">
                <a:latin typeface="Calibri" panose="020F0502020204030204" pitchFamily="34" charset="0"/>
                <a:ea typeface="Calibri" panose="020F0502020204030204" pitchFamily="34" charset="0"/>
                <a:cs typeface="Times New Roman" panose="02020603050405020304" pitchFamily="18" charset="0"/>
              </a:rPr>
              <a:t>	FALSE</a:t>
            </a:r>
            <a:endParaRPr lang="en-NZ" sz="1200" dirty="0"/>
          </a:p>
        </p:txBody>
      </p:sp>
      <p:sp>
        <p:nvSpPr>
          <p:cNvPr id="89" name="2tf21">
            <a:extLst>
              <a:ext uri="{FF2B5EF4-FFF2-40B4-BE49-F238E27FC236}">
                <a16:creationId xmlns:a16="http://schemas.microsoft.com/office/drawing/2014/main" id="{61943C88-777E-4DB9-A21E-9F2052D44126}"/>
              </a:ext>
            </a:extLst>
          </p:cNvPr>
          <p:cNvSpPr/>
          <p:nvPr/>
        </p:nvSpPr>
        <p:spPr>
          <a:xfrm>
            <a:off x="6522323" y="1790677"/>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a:t>
            </a:r>
            <a:r>
              <a:rPr lang="en-NZ"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FALSE</a:t>
            </a:r>
            <a:endParaRPr lang="en-NZ" sz="1200" dirty="0">
              <a:highlight>
                <a:srgbClr val="FFFF00"/>
              </a:highlight>
            </a:endParaRPr>
          </a:p>
        </p:txBody>
      </p:sp>
      <p:sp>
        <p:nvSpPr>
          <p:cNvPr id="90" name="2tf22">
            <a:extLst>
              <a:ext uri="{FF2B5EF4-FFF2-40B4-BE49-F238E27FC236}">
                <a16:creationId xmlns:a16="http://schemas.microsoft.com/office/drawing/2014/main" id="{71A489D5-D5C3-4269-8C1F-F6C850E3062D}"/>
              </a:ext>
            </a:extLst>
          </p:cNvPr>
          <p:cNvSpPr/>
          <p:nvPr/>
        </p:nvSpPr>
        <p:spPr>
          <a:xfrm>
            <a:off x="6522323" y="2056387"/>
            <a:ext cx="1007968" cy="276999"/>
          </a:xfrm>
          <a:prstGeom prst="rect">
            <a:avLst/>
          </a:prstGeom>
        </p:spPr>
        <p:txBody>
          <a:bodyPr wrap="none">
            <a:spAutoFit/>
          </a:bodyPr>
          <a:lstStyle/>
          <a:p>
            <a:r>
              <a:rPr lang="en-NZ"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TRUE</a:t>
            </a:r>
            <a:r>
              <a:rPr lang="en-NZ" sz="1200" dirty="0">
                <a:latin typeface="Calibri" panose="020F0502020204030204" pitchFamily="34" charset="0"/>
                <a:ea typeface="Calibri" panose="020F0502020204030204" pitchFamily="34" charset="0"/>
                <a:cs typeface="Times New Roman" panose="02020603050405020304" pitchFamily="18" charset="0"/>
              </a:rPr>
              <a:t>	FALSE</a:t>
            </a:r>
            <a:endParaRPr lang="en-NZ" sz="1200" dirty="0"/>
          </a:p>
        </p:txBody>
      </p:sp>
      <p:sp>
        <p:nvSpPr>
          <p:cNvPr id="91" name="2tf23">
            <a:extLst>
              <a:ext uri="{FF2B5EF4-FFF2-40B4-BE49-F238E27FC236}">
                <a16:creationId xmlns:a16="http://schemas.microsoft.com/office/drawing/2014/main" id="{DB210591-2D5F-4867-A6E6-A053AB7E7FB4}"/>
              </a:ext>
            </a:extLst>
          </p:cNvPr>
          <p:cNvSpPr/>
          <p:nvPr/>
        </p:nvSpPr>
        <p:spPr>
          <a:xfrm>
            <a:off x="6527967" y="2344824"/>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a:t>
            </a:r>
            <a:r>
              <a:rPr lang="en-NZ"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FALSE</a:t>
            </a:r>
            <a:endParaRPr lang="en-NZ" sz="1200" dirty="0">
              <a:highlight>
                <a:srgbClr val="FFFF00"/>
              </a:highlight>
            </a:endParaRPr>
          </a:p>
        </p:txBody>
      </p:sp>
      <p:sp>
        <p:nvSpPr>
          <p:cNvPr id="92" name="2Tf24">
            <a:extLst>
              <a:ext uri="{FF2B5EF4-FFF2-40B4-BE49-F238E27FC236}">
                <a16:creationId xmlns:a16="http://schemas.microsoft.com/office/drawing/2014/main" id="{B79B0B72-584A-430B-B21E-E9E577CDD7A6}"/>
              </a:ext>
            </a:extLst>
          </p:cNvPr>
          <p:cNvSpPr/>
          <p:nvPr/>
        </p:nvSpPr>
        <p:spPr>
          <a:xfrm>
            <a:off x="6499746" y="2631702"/>
            <a:ext cx="1007968" cy="276999"/>
          </a:xfrm>
          <a:prstGeom prst="rect">
            <a:avLst/>
          </a:prstGeom>
        </p:spPr>
        <p:txBody>
          <a:bodyPr wrap="none">
            <a:spAutoFit/>
          </a:bodyPr>
          <a:lstStyle/>
          <a:p>
            <a:r>
              <a:rPr lang="en-NZ"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TRUE</a:t>
            </a:r>
            <a:r>
              <a:rPr lang="en-NZ" sz="1200" dirty="0">
                <a:latin typeface="Calibri" panose="020F0502020204030204" pitchFamily="34" charset="0"/>
                <a:ea typeface="Calibri" panose="020F0502020204030204" pitchFamily="34" charset="0"/>
                <a:cs typeface="Times New Roman" panose="02020603050405020304" pitchFamily="18" charset="0"/>
              </a:rPr>
              <a:t>	FALSE</a:t>
            </a:r>
            <a:endParaRPr lang="en-NZ" sz="1200" dirty="0"/>
          </a:p>
        </p:txBody>
      </p:sp>
      <p:sp>
        <p:nvSpPr>
          <p:cNvPr id="93" name="2tf25">
            <a:extLst>
              <a:ext uri="{FF2B5EF4-FFF2-40B4-BE49-F238E27FC236}">
                <a16:creationId xmlns:a16="http://schemas.microsoft.com/office/drawing/2014/main" id="{94D411E1-BB5E-4D8F-9477-E9D2D7754492}"/>
              </a:ext>
            </a:extLst>
          </p:cNvPr>
          <p:cNvSpPr/>
          <p:nvPr/>
        </p:nvSpPr>
        <p:spPr>
          <a:xfrm>
            <a:off x="6499746" y="2907291"/>
            <a:ext cx="1007968" cy="276999"/>
          </a:xfrm>
          <a:prstGeom prst="rect">
            <a:avLst/>
          </a:prstGeom>
        </p:spPr>
        <p:txBody>
          <a:bodyPr wrap="none">
            <a:spAutoFit/>
          </a:bodyPr>
          <a:lstStyle/>
          <a:p>
            <a:r>
              <a:rPr lang="en-NZ"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TRUE</a:t>
            </a:r>
            <a:r>
              <a:rPr lang="en-NZ" sz="1200" dirty="0">
                <a:latin typeface="Calibri" panose="020F0502020204030204" pitchFamily="34" charset="0"/>
                <a:ea typeface="Calibri" panose="020F0502020204030204" pitchFamily="34" charset="0"/>
                <a:cs typeface="Times New Roman" panose="02020603050405020304" pitchFamily="18" charset="0"/>
              </a:rPr>
              <a:t>	FALSE</a:t>
            </a:r>
            <a:endParaRPr lang="en-NZ" sz="1200" dirty="0"/>
          </a:p>
        </p:txBody>
      </p:sp>
      <p:sp>
        <p:nvSpPr>
          <p:cNvPr id="94" name="2tf26">
            <a:extLst>
              <a:ext uri="{FF2B5EF4-FFF2-40B4-BE49-F238E27FC236}">
                <a16:creationId xmlns:a16="http://schemas.microsoft.com/office/drawing/2014/main" id="{EB1913A1-0B2B-426F-BE72-DB860A07FB87}"/>
              </a:ext>
            </a:extLst>
          </p:cNvPr>
          <p:cNvSpPr/>
          <p:nvPr/>
        </p:nvSpPr>
        <p:spPr>
          <a:xfrm>
            <a:off x="6499746" y="3184290"/>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a:t>
            </a:r>
            <a:r>
              <a:rPr lang="en-NZ"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FALSE</a:t>
            </a:r>
            <a:endParaRPr lang="en-NZ" sz="1200" dirty="0">
              <a:highlight>
                <a:srgbClr val="FFFF00"/>
              </a:highlight>
            </a:endParaRPr>
          </a:p>
        </p:txBody>
      </p:sp>
      <p:sp>
        <p:nvSpPr>
          <p:cNvPr id="95" name="2tf27">
            <a:extLst>
              <a:ext uri="{FF2B5EF4-FFF2-40B4-BE49-F238E27FC236}">
                <a16:creationId xmlns:a16="http://schemas.microsoft.com/office/drawing/2014/main" id="{F4B35EBC-9244-4320-AC30-8C7F55C3E8E8}"/>
              </a:ext>
            </a:extLst>
          </p:cNvPr>
          <p:cNvSpPr/>
          <p:nvPr/>
        </p:nvSpPr>
        <p:spPr>
          <a:xfrm>
            <a:off x="6516679" y="3461438"/>
            <a:ext cx="1007968" cy="276999"/>
          </a:xfrm>
          <a:prstGeom prst="rect">
            <a:avLst/>
          </a:prstGeom>
        </p:spPr>
        <p:txBody>
          <a:bodyPr wrap="none">
            <a:spAutoFit/>
          </a:bodyPr>
          <a:lstStyle/>
          <a:p>
            <a:r>
              <a:rPr lang="en-NZ"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TRUE</a:t>
            </a:r>
            <a:r>
              <a:rPr lang="en-NZ" sz="1200" dirty="0">
                <a:latin typeface="Calibri" panose="020F0502020204030204" pitchFamily="34" charset="0"/>
                <a:ea typeface="Calibri" panose="020F0502020204030204" pitchFamily="34" charset="0"/>
                <a:cs typeface="Times New Roman" panose="02020603050405020304" pitchFamily="18" charset="0"/>
              </a:rPr>
              <a:t>	FALSE</a:t>
            </a:r>
            <a:endParaRPr lang="en-NZ" sz="1200" dirty="0"/>
          </a:p>
        </p:txBody>
      </p:sp>
      <p:sp>
        <p:nvSpPr>
          <p:cNvPr id="96" name="2Tf28">
            <a:extLst>
              <a:ext uri="{FF2B5EF4-FFF2-40B4-BE49-F238E27FC236}">
                <a16:creationId xmlns:a16="http://schemas.microsoft.com/office/drawing/2014/main" id="{3CC4E51B-B206-463D-97CB-9B658416E3A5}"/>
              </a:ext>
            </a:extLst>
          </p:cNvPr>
          <p:cNvSpPr/>
          <p:nvPr/>
        </p:nvSpPr>
        <p:spPr>
          <a:xfrm>
            <a:off x="6516679" y="3738564"/>
            <a:ext cx="1007968" cy="276999"/>
          </a:xfrm>
          <a:prstGeom prst="rect">
            <a:avLst/>
          </a:prstGeom>
        </p:spPr>
        <p:txBody>
          <a:bodyPr wrap="none">
            <a:spAutoFit/>
          </a:bodyPr>
          <a:lstStyle/>
          <a:p>
            <a:r>
              <a:rPr lang="en-NZ"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TRUE</a:t>
            </a:r>
            <a:r>
              <a:rPr lang="en-NZ" sz="1200" dirty="0">
                <a:latin typeface="Calibri" panose="020F0502020204030204" pitchFamily="34" charset="0"/>
                <a:ea typeface="Calibri" panose="020F0502020204030204" pitchFamily="34" charset="0"/>
                <a:cs typeface="Times New Roman" panose="02020603050405020304" pitchFamily="18" charset="0"/>
              </a:rPr>
              <a:t>	FALSE</a:t>
            </a:r>
            <a:endParaRPr lang="en-NZ" sz="1200" dirty="0"/>
          </a:p>
        </p:txBody>
      </p:sp>
      <p:sp>
        <p:nvSpPr>
          <p:cNvPr id="97" name="2tf29">
            <a:extLst>
              <a:ext uri="{FF2B5EF4-FFF2-40B4-BE49-F238E27FC236}">
                <a16:creationId xmlns:a16="http://schemas.microsoft.com/office/drawing/2014/main" id="{9573B6FE-8711-4049-9180-7A773CDAEDC2}"/>
              </a:ext>
            </a:extLst>
          </p:cNvPr>
          <p:cNvSpPr/>
          <p:nvPr/>
        </p:nvSpPr>
        <p:spPr>
          <a:xfrm>
            <a:off x="6516679" y="4025442"/>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a:t>
            </a:r>
            <a:r>
              <a:rPr lang="en-NZ"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FALSE</a:t>
            </a:r>
            <a:endParaRPr lang="en-NZ" sz="1200" dirty="0">
              <a:highlight>
                <a:srgbClr val="FFFF00"/>
              </a:highlight>
            </a:endParaRPr>
          </a:p>
        </p:txBody>
      </p:sp>
      <p:sp>
        <p:nvSpPr>
          <p:cNvPr id="98" name="2tf30">
            <a:extLst>
              <a:ext uri="{FF2B5EF4-FFF2-40B4-BE49-F238E27FC236}">
                <a16:creationId xmlns:a16="http://schemas.microsoft.com/office/drawing/2014/main" id="{191202F5-4976-43C8-81A0-21ABC692D0F2}"/>
              </a:ext>
            </a:extLst>
          </p:cNvPr>
          <p:cNvSpPr/>
          <p:nvPr/>
        </p:nvSpPr>
        <p:spPr>
          <a:xfrm>
            <a:off x="6516679" y="4302441"/>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a:t>
            </a:r>
            <a:r>
              <a:rPr lang="en-NZ"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FALSE</a:t>
            </a:r>
            <a:endParaRPr lang="en-NZ" sz="1200" dirty="0">
              <a:highlight>
                <a:srgbClr val="FFFF00"/>
              </a:highlight>
            </a:endParaRPr>
          </a:p>
        </p:txBody>
      </p:sp>
      <p:sp>
        <p:nvSpPr>
          <p:cNvPr id="99" name="Action Button: Worksheet">
            <a:hlinkClick r:id="rId4" action="ppaction://hlinksldjump" highlightClick="1"/>
            <a:extLst>
              <a:ext uri="{FF2B5EF4-FFF2-40B4-BE49-F238E27FC236}">
                <a16:creationId xmlns:a16="http://schemas.microsoft.com/office/drawing/2014/main" id="{6686B53B-2260-44D5-9F66-445B0DC725D0}"/>
              </a:ext>
            </a:extLst>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9" name="Textbox: Tool instructions">
            <a:extLst>
              <a:ext uri="{FF2B5EF4-FFF2-40B4-BE49-F238E27FC236}">
                <a16:creationId xmlns:a16="http://schemas.microsoft.com/office/drawing/2014/main" id="{92182205-258F-4F54-AC9B-4F2D788822CC}"/>
              </a:ext>
            </a:extLst>
          </p:cNvPr>
          <p:cNvSpPr txBox="1"/>
          <p:nvPr/>
        </p:nvSpPr>
        <p:spPr>
          <a:xfrm>
            <a:off x="3575576" y="4912670"/>
            <a:ext cx="1992853"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True or false to reveal answer</a:t>
            </a:r>
          </a:p>
        </p:txBody>
      </p:sp>
    </p:spTree>
    <p:extLst>
      <p:ext uri="{BB962C8B-B14F-4D97-AF65-F5344CB8AC3E}">
        <p14:creationId xmlns:p14="http://schemas.microsoft.com/office/powerpoint/2010/main" val="2274668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xit" presetSubtype="0" fill="hold" grpId="2" nodeType="withEffect">
                                  <p:stCondLst>
                                    <p:cond delay="0"/>
                                  </p:stCondLst>
                                  <p:childTnLst>
                                    <p:set>
                                      <p:cBhvr>
                                        <p:cTn id="8"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9" restart="whenNotActive" fill="hold" evtFilter="cancelBubble" nodeType="interactiveSeq">
                <p:stCondLst>
                  <p:cond evt="onClick" delay="0">
                    <p:tgtEl>
                      <p:spTgt spid="70"/>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withEffect">
                                  <p:stCondLst>
                                    <p:cond delay="0"/>
                                  </p:stCondLst>
                                  <p:childTnLst>
                                    <p:set>
                                      <p:cBhvr>
                                        <p:cTn id="13" dur="1" fill="hold">
                                          <p:stCondLst>
                                            <p:cond delay="0"/>
                                          </p:stCondLst>
                                        </p:cTn>
                                        <p:tgtEl>
                                          <p:spTgt spid="85"/>
                                        </p:tgtEl>
                                        <p:attrNameLst>
                                          <p:attrName>style.visibility</p:attrName>
                                        </p:attrNameLst>
                                      </p:cBhvr>
                                      <p:to>
                                        <p:strVal val="visible"/>
                                      </p:to>
                                    </p:set>
                                  </p:childTnLst>
                                </p:cTn>
                              </p:par>
                              <p:par>
                                <p:cTn id="14" presetID="1" presetClass="exit" presetSubtype="0" fill="hold" grpId="2" nodeType="withEffect">
                                  <p:stCondLst>
                                    <p:cond delay="0"/>
                                  </p:stCondLst>
                                  <p:childTnLst>
                                    <p:set>
                                      <p:cBhvr>
                                        <p:cTn id="15"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6" restart="whenNotActive" fill="hold" evtFilter="cancelBubble" nodeType="interactiveSeq">
                <p:stCondLst>
                  <p:cond evt="onClick" delay="0">
                    <p:tgtEl>
                      <p:spTgt spid="71"/>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par>
                                <p:cTn id="21" presetID="1" presetClass="exit" presetSubtype="0" fill="hold" grpId="2" nodeType="withEffect">
                                  <p:stCondLst>
                                    <p:cond delay="0"/>
                                  </p:stCondLst>
                                  <p:childTnLst>
                                    <p:set>
                                      <p:cBhvr>
                                        <p:cTn id="22" dur="1" fill="hold">
                                          <p:stCondLst>
                                            <p:cond delay="0"/>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3" restart="whenNotActive" fill="hold" evtFilter="cancelBubble" nodeType="interactiveSeq">
                <p:stCondLst>
                  <p:cond evt="onClick" delay="0">
                    <p:tgtEl>
                      <p:spTgt spid="72"/>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withEffect">
                                  <p:stCondLst>
                                    <p:cond delay="0"/>
                                  </p:stCondLst>
                                  <p:childTnLst>
                                    <p:set>
                                      <p:cBhvr>
                                        <p:cTn id="27" dur="1" fill="hold">
                                          <p:stCondLst>
                                            <p:cond delay="0"/>
                                          </p:stCondLst>
                                        </p:cTn>
                                        <p:tgtEl>
                                          <p:spTgt spid="87"/>
                                        </p:tgtEl>
                                        <p:attrNameLst>
                                          <p:attrName>style.visibility</p:attrName>
                                        </p:attrNameLst>
                                      </p:cBhvr>
                                      <p:to>
                                        <p:strVal val="visible"/>
                                      </p:to>
                                    </p:set>
                                  </p:childTnLst>
                                </p:cTn>
                              </p:par>
                              <p:par>
                                <p:cTn id="28" presetID="1" presetClass="exit" presetSubtype="0" fill="hold" grpId="2" nodeType="withEffect">
                                  <p:stCondLst>
                                    <p:cond delay="0"/>
                                  </p:stCondLst>
                                  <p:childTnLst>
                                    <p:set>
                                      <p:cBhvr>
                                        <p:cTn id="29"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30" restart="whenNotActive" fill="hold" evtFilter="cancelBubble" nodeType="interactiveSeq">
                <p:stCondLst>
                  <p:cond evt="onClick" delay="0">
                    <p:tgtEl>
                      <p:spTgt spid="73"/>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withEffect">
                                  <p:stCondLst>
                                    <p:cond delay="0"/>
                                  </p:stCondLst>
                                  <p:childTnLst>
                                    <p:set>
                                      <p:cBhvr>
                                        <p:cTn id="34" dur="1" fill="hold">
                                          <p:stCondLst>
                                            <p:cond delay="0"/>
                                          </p:stCondLst>
                                        </p:cTn>
                                        <p:tgtEl>
                                          <p:spTgt spid="88"/>
                                        </p:tgtEl>
                                        <p:attrNameLst>
                                          <p:attrName>style.visibility</p:attrName>
                                        </p:attrNameLst>
                                      </p:cBhvr>
                                      <p:to>
                                        <p:strVal val="visible"/>
                                      </p:to>
                                    </p:set>
                                  </p:childTnLst>
                                </p:cTn>
                              </p:par>
                              <p:par>
                                <p:cTn id="35" presetID="1" presetClass="exit" presetSubtype="0" fill="hold" grpId="2" nodeType="withEffect">
                                  <p:stCondLst>
                                    <p:cond delay="0"/>
                                  </p:stCondLst>
                                  <p:childTnLst>
                                    <p:set>
                                      <p:cBhvr>
                                        <p:cTn id="36"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37" restart="whenNotActive" fill="hold" evtFilter="cancelBubble" nodeType="interactiveSeq">
                <p:stCondLst>
                  <p:cond evt="onClick" delay="0">
                    <p:tgtEl>
                      <p:spTgt spid="74"/>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withEffect">
                                  <p:stCondLst>
                                    <p:cond delay="0"/>
                                  </p:stCondLst>
                                  <p:childTnLst>
                                    <p:set>
                                      <p:cBhvr>
                                        <p:cTn id="41" dur="1" fill="hold">
                                          <p:stCondLst>
                                            <p:cond delay="0"/>
                                          </p:stCondLst>
                                        </p:cTn>
                                        <p:tgtEl>
                                          <p:spTgt spid="89"/>
                                        </p:tgtEl>
                                        <p:attrNameLst>
                                          <p:attrName>style.visibility</p:attrName>
                                        </p:attrNameLst>
                                      </p:cBhvr>
                                      <p:to>
                                        <p:strVal val="visible"/>
                                      </p:to>
                                    </p:set>
                                  </p:childTnLst>
                                </p:cTn>
                              </p:par>
                              <p:par>
                                <p:cTn id="42" presetID="1" presetClass="exit" presetSubtype="0" fill="hold" grpId="2" nodeType="withEffect">
                                  <p:stCondLst>
                                    <p:cond delay="0"/>
                                  </p:stCondLst>
                                  <p:childTnLst>
                                    <p:set>
                                      <p:cBhvr>
                                        <p:cTn id="43"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44" restart="whenNotActive" fill="hold" evtFilter="cancelBubble" nodeType="interactiveSeq">
                <p:stCondLst>
                  <p:cond evt="onClick" delay="0">
                    <p:tgtEl>
                      <p:spTgt spid="7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withEffect">
                                  <p:stCondLst>
                                    <p:cond delay="0"/>
                                  </p:stCondLst>
                                  <p:childTnLst>
                                    <p:set>
                                      <p:cBhvr>
                                        <p:cTn id="48" dur="1" fill="hold">
                                          <p:stCondLst>
                                            <p:cond delay="0"/>
                                          </p:stCondLst>
                                        </p:cTn>
                                        <p:tgtEl>
                                          <p:spTgt spid="90"/>
                                        </p:tgtEl>
                                        <p:attrNameLst>
                                          <p:attrName>style.visibility</p:attrName>
                                        </p:attrNameLst>
                                      </p:cBhvr>
                                      <p:to>
                                        <p:strVal val="visible"/>
                                      </p:to>
                                    </p:set>
                                  </p:childTnLst>
                                </p:cTn>
                              </p:par>
                              <p:par>
                                <p:cTn id="49" presetID="1" presetClass="exit" presetSubtype="0" fill="hold" grpId="2" nodeType="withEffect">
                                  <p:stCondLst>
                                    <p:cond delay="0"/>
                                  </p:stCondLst>
                                  <p:childTnLst>
                                    <p:set>
                                      <p:cBhvr>
                                        <p:cTn id="50"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51" restart="whenNotActive" fill="hold" evtFilter="cancelBubble" nodeType="interactiveSeq">
                <p:stCondLst>
                  <p:cond evt="onClick" delay="0">
                    <p:tgtEl>
                      <p:spTgt spid="76"/>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withEffect">
                                  <p:stCondLst>
                                    <p:cond delay="0"/>
                                  </p:stCondLst>
                                  <p:childTnLst>
                                    <p:set>
                                      <p:cBhvr>
                                        <p:cTn id="55" dur="1" fill="hold">
                                          <p:stCondLst>
                                            <p:cond delay="0"/>
                                          </p:stCondLst>
                                        </p:cTn>
                                        <p:tgtEl>
                                          <p:spTgt spid="91"/>
                                        </p:tgtEl>
                                        <p:attrNameLst>
                                          <p:attrName>style.visibility</p:attrName>
                                        </p:attrNameLst>
                                      </p:cBhvr>
                                      <p:to>
                                        <p:strVal val="visible"/>
                                      </p:to>
                                    </p:set>
                                  </p:childTnLst>
                                </p:cTn>
                              </p:par>
                              <p:par>
                                <p:cTn id="56" presetID="1" presetClass="exit" presetSubtype="0" fill="hold" grpId="2" nodeType="withEffect">
                                  <p:stCondLst>
                                    <p:cond delay="0"/>
                                  </p:stCondLst>
                                  <p:childTnLst>
                                    <p:set>
                                      <p:cBhvr>
                                        <p:cTn id="57"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58" restart="whenNotActive" fill="hold" evtFilter="cancelBubble" nodeType="interactiveSeq">
                <p:stCondLst>
                  <p:cond evt="onClick" delay="0">
                    <p:tgtEl>
                      <p:spTgt spid="77"/>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withEffect">
                                  <p:stCondLst>
                                    <p:cond delay="0"/>
                                  </p:stCondLst>
                                  <p:childTnLst>
                                    <p:set>
                                      <p:cBhvr>
                                        <p:cTn id="62" dur="1" fill="hold">
                                          <p:stCondLst>
                                            <p:cond delay="0"/>
                                          </p:stCondLst>
                                        </p:cTn>
                                        <p:tgtEl>
                                          <p:spTgt spid="92"/>
                                        </p:tgtEl>
                                        <p:attrNameLst>
                                          <p:attrName>style.visibility</p:attrName>
                                        </p:attrNameLst>
                                      </p:cBhvr>
                                      <p:to>
                                        <p:strVal val="visible"/>
                                      </p:to>
                                    </p:set>
                                  </p:childTnLst>
                                </p:cTn>
                              </p:par>
                              <p:par>
                                <p:cTn id="63" presetID="1" presetClass="exit" presetSubtype="0" fill="hold" grpId="2" nodeType="withEffect">
                                  <p:stCondLst>
                                    <p:cond delay="0"/>
                                  </p:stCondLst>
                                  <p:childTnLst>
                                    <p:set>
                                      <p:cBhvr>
                                        <p:cTn id="64"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65" restart="whenNotActive" fill="hold" evtFilter="cancelBubble" nodeType="interactiveSeq">
                <p:stCondLst>
                  <p:cond evt="onClick" delay="0">
                    <p:tgtEl>
                      <p:spTgt spid="78"/>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withEffect">
                                  <p:stCondLst>
                                    <p:cond delay="0"/>
                                  </p:stCondLst>
                                  <p:childTnLst>
                                    <p:set>
                                      <p:cBhvr>
                                        <p:cTn id="69" dur="1" fill="hold">
                                          <p:stCondLst>
                                            <p:cond delay="0"/>
                                          </p:stCondLst>
                                        </p:cTn>
                                        <p:tgtEl>
                                          <p:spTgt spid="93"/>
                                        </p:tgtEl>
                                        <p:attrNameLst>
                                          <p:attrName>style.visibility</p:attrName>
                                        </p:attrNameLst>
                                      </p:cBhvr>
                                      <p:to>
                                        <p:strVal val="visible"/>
                                      </p:to>
                                    </p:set>
                                  </p:childTnLst>
                                </p:cTn>
                              </p:par>
                              <p:par>
                                <p:cTn id="70" presetID="1" presetClass="exit" presetSubtype="0" fill="hold" grpId="2" nodeType="withEffect">
                                  <p:stCondLst>
                                    <p:cond delay="0"/>
                                  </p:stCondLst>
                                  <p:childTnLst>
                                    <p:set>
                                      <p:cBhvr>
                                        <p:cTn id="71" dur="1" fill="hold">
                                          <p:stCondLst>
                                            <p:cond delay="0"/>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72" restart="whenNotActive" fill="hold" evtFilter="cancelBubble" nodeType="interactiveSeq">
                <p:stCondLst>
                  <p:cond evt="onClick" delay="0">
                    <p:tgtEl>
                      <p:spTgt spid="79"/>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withEffect">
                                  <p:stCondLst>
                                    <p:cond delay="0"/>
                                  </p:stCondLst>
                                  <p:childTnLst>
                                    <p:set>
                                      <p:cBhvr>
                                        <p:cTn id="76" dur="1" fill="hold">
                                          <p:stCondLst>
                                            <p:cond delay="0"/>
                                          </p:stCondLst>
                                        </p:cTn>
                                        <p:tgtEl>
                                          <p:spTgt spid="94"/>
                                        </p:tgtEl>
                                        <p:attrNameLst>
                                          <p:attrName>style.visibility</p:attrName>
                                        </p:attrNameLst>
                                      </p:cBhvr>
                                      <p:to>
                                        <p:strVal val="visible"/>
                                      </p:to>
                                    </p:set>
                                  </p:childTnLst>
                                </p:cTn>
                              </p:par>
                              <p:par>
                                <p:cTn id="77" presetID="1" presetClass="exit" presetSubtype="0" fill="hold" grpId="2" nodeType="withEffect">
                                  <p:stCondLst>
                                    <p:cond delay="0"/>
                                  </p:stCondLst>
                                  <p:childTnLst>
                                    <p:set>
                                      <p:cBhvr>
                                        <p:cTn id="78" dur="1" fill="hold">
                                          <p:stCondLst>
                                            <p:cond delay="0"/>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79" restart="whenNotActive" fill="hold" evtFilter="cancelBubble" nodeType="interactiveSeq">
                <p:stCondLst>
                  <p:cond evt="onClick" delay="0">
                    <p:tgtEl>
                      <p:spTgt spid="80"/>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withEffect">
                                  <p:stCondLst>
                                    <p:cond delay="0"/>
                                  </p:stCondLst>
                                  <p:childTnLst>
                                    <p:set>
                                      <p:cBhvr>
                                        <p:cTn id="83" dur="1" fill="hold">
                                          <p:stCondLst>
                                            <p:cond delay="0"/>
                                          </p:stCondLst>
                                        </p:cTn>
                                        <p:tgtEl>
                                          <p:spTgt spid="95"/>
                                        </p:tgtEl>
                                        <p:attrNameLst>
                                          <p:attrName>style.visibility</p:attrName>
                                        </p:attrNameLst>
                                      </p:cBhvr>
                                      <p:to>
                                        <p:strVal val="visible"/>
                                      </p:to>
                                    </p:set>
                                  </p:childTnLst>
                                </p:cTn>
                              </p:par>
                              <p:par>
                                <p:cTn id="84" presetID="1" presetClass="exit" presetSubtype="0" fill="hold" grpId="2" nodeType="withEffect">
                                  <p:stCondLst>
                                    <p:cond delay="0"/>
                                  </p:stCondLst>
                                  <p:childTnLst>
                                    <p:set>
                                      <p:cBhvr>
                                        <p:cTn id="85"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86" restart="whenNotActive" fill="hold" evtFilter="cancelBubble" nodeType="interactiveSeq">
                <p:stCondLst>
                  <p:cond evt="onClick" delay="0">
                    <p:tgtEl>
                      <p:spTgt spid="81"/>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withEffect">
                                  <p:stCondLst>
                                    <p:cond delay="0"/>
                                  </p:stCondLst>
                                  <p:childTnLst>
                                    <p:set>
                                      <p:cBhvr>
                                        <p:cTn id="90" dur="1" fill="hold">
                                          <p:stCondLst>
                                            <p:cond delay="0"/>
                                          </p:stCondLst>
                                        </p:cTn>
                                        <p:tgtEl>
                                          <p:spTgt spid="96"/>
                                        </p:tgtEl>
                                        <p:attrNameLst>
                                          <p:attrName>style.visibility</p:attrName>
                                        </p:attrNameLst>
                                      </p:cBhvr>
                                      <p:to>
                                        <p:strVal val="visible"/>
                                      </p:to>
                                    </p:set>
                                  </p:childTnLst>
                                </p:cTn>
                              </p:par>
                              <p:par>
                                <p:cTn id="91" presetID="1" presetClass="exit" presetSubtype="0" fill="hold" grpId="2" nodeType="withEffect">
                                  <p:stCondLst>
                                    <p:cond delay="0"/>
                                  </p:stCondLst>
                                  <p:childTnLst>
                                    <p:set>
                                      <p:cBhvr>
                                        <p:cTn id="92"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93" restart="whenNotActive" fill="hold" evtFilter="cancelBubble" nodeType="interactiveSeq">
                <p:stCondLst>
                  <p:cond evt="onClick" delay="0">
                    <p:tgtEl>
                      <p:spTgt spid="82"/>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withEffect">
                                  <p:stCondLst>
                                    <p:cond delay="0"/>
                                  </p:stCondLst>
                                  <p:childTnLst>
                                    <p:set>
                                      <p:cBhvr>
                                        <p:cTn id="97" dur="1" fill="hold">
                                          <p:stCondLst>
                                            <p:cond delay="0"/>
                                          </p:stCondLst>
                                        </p:cTn>
                                        <p:tgtEl>
                                          <p:spTgt spid="97"/>
                                        </p:tgtEl>
                                        <p:attrNameLst>
                                          <p:attrName>style.visibility</p:attrName>
                                        </p:attrNameLst>
                                      </p:cBhvr>
                                      <p:to>
                                        <p:strVal val="visible"/>
                                      </p:to>
                                    </p:set>
                                  </p:childTnLst>
                                </p:cTn>
                              </p:par>
                              <p:par>
                                <p:cTn id="98" presetID="1" presetClass="exit" presetSubtype="0" fill="hold" grpId="2" nodeType="withEffect">
                                  <p:stCondLst>
                                    <p:cond delay="0"/>
                                  </p:stCondLst>
                                  <p:childTnLst>
                                    <p:set>
                                      <p:cBhvr>
                                        <p:cTn id="99" dur="1" fill="hold">
                                          <p:stCondLst>
                                            <p:cond delay="0"/>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00" restart="whenNotActive" fill="hold" evtFilter="cancelBubble" nodeType="interactiveSeq">
                <p:stCondLst>
                  <p:cond evt="onClick" delay="0">
                    <p:tgtEl>
                      <p:spTgt spid="83"/>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withEffect">
                                  <p:stCondLst>
                                    <p:cond delay="0"/>
                                  </p:stCondLst>
                                  <p:childTnLst>
                                    <p:set>
                                      <p:cBhvr>
                                        <p:cTn id="104" dur="1" fill="hold">
                                          <p:stCondLst>
                                            <p:cond delay="0"/>
                                          </p:stCondLst>
                                        </p:cTn>
                                        <p:tgtEl>
                                          <p:spTgt spid="98"/>
                                        </p:tgtEl>
                                        <p:attrNameLst>
                                          <p:attrName>style.visibility</p:attrName>
                                        </p:attrNameLst>
                                      </p:cBhvr>
                                      <p:to>
                                        <p:strVal val="visible"/>
                                      </p:to>
                                    </p:set>
                                  </p:childTnLst>
                                </p:cTn>
                              </p:par>
                              <p:par>
                                <p:cTn id="105" presetID="1" presetClass="exit" presetSubtype="0" fill="hold" grpId="2" nodeType="withEffect">
                                  <p:stCondLst>
                                    <p:cond delay="0"/>
                                  </p:stCondLst>
                                  <p:childTnLst>
                                    <p:set>
                                      <p:cBhvr>
                                        <p:cTn id="106" dur="1" fill="hold">
                                          <p:stCondLst>
                                            <p:cond delay="0"/>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107" restart="whenNotActive" fill="hold" evtFilter="cancelBubble" nodeType="interactiveSeq">
                <p:stCondLst>
                  <p:cond evt="onClick" delay="0">
                    <p:tgtEl>
                      <p:spTgt spid="36"/>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grpId="1" nodeType="withEffect">
                                  <p:stCondLst>
                                    <p:cond delay="0"/>
                                  </p:stCondLst>
                                  <p:childTnLst>
                                    <p:set>
                                      <p:cBhvr>
                                        <p:cTn id="111" dur="1" fill="hold">
                                          <p:stCondLst>
                                            <p:cond delay="0"/>
                                          </p:stCondLst>
                                        </p:cTn>
                                        <p:tgtEl>
                                          <p:spTgt spid="98"/>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97"/>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96"/>
                                        </p:tgtEl>
                                        <p:attrNameLst>
                                          <p:attrName>style.visibility</p:attrName>
                                        </p:attrNameLst>
                                      </p:cBhvr>
                                      <p:to>
                                        <p:strVal val="hidden"/>
                                      </p:to>
                                    </p:set>
                                  </p:childTnLst>
                                </p:cTn>
                              </p:par>
                              <p:par>
                                <p:cTn id="116" presetID="1" presetClass="exit" presetSubtype="0" fill="hold" grpId="1" nodeType="withEffect">
                                  <p:stCondLst>
                                    <p:cond delay="0"/>
                                  </p:stCondLst>
                                  <p:childTnLst>
                                    <p:set>
                                      <p:cBhvr>
                                        <p:cTn id="117" dur="1" fill="hold">
                                          <p:stCondLst>
                                            <p:cond delay="0"/>
                                          </p:stCondLst>
                                        </p:cTn>
                                        <p:tgtEl>
                                          <p:spTgt spid="95"/>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94"/>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93"/>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92"/>
                                        </p:tgtEl>
                                        <p:attrNameLst>
                                          <p:attrName>style.visibility</p:attrName>
                                        </p:attrNameLst>
                                      </p:cBhvr>
                                      <p:to>
                                        <p:strVal val="hidden"/>
                                      </p:to>
                                    </p:set>
                                  </p:childTnLst>
                                </p:cTn>
                              </p:par>
                              <p:par>
                                <p:cTn id="124" presetID="1" presetClass="exit" presetSubtype="0" fill="hold" grpId="1" nodeType="withEffect">
                                  <p:stCondLst>
                                    <p:cond delay="0"/>
                                  </p:stCondLst>
                                  <p:childTnLst>
                                    <p:set>
                                      <p:cBhvr>
                                        <p:cTn id="125" dur="1" fill="hold">
                                          <p:stCondLst>
                                            <p:cond delay="0"/>
                                          </p:stCondLst>
                                        </p:cTn>
                                        <p:tgtEl>
                                          <p:spTgt spid="90"/>
                                        </p:tgtEl>
                                        <p:attrNameLst>
                                          <p:attrName>style.visibility</p:attrName>
                                        </p:attrNameLst>
                                      </p:cBhvr>
                                      <p:to>
                                        <p:strVal val="hidden"/>
                                      </p:to>
                                    </p:set>
                                  </p:childTnLst>
                                </p:cTn>
                              </p:par>
                              <p:par>
                                <p:cTn id="126" presetID="1" presetClass="exit" presetSubtype="0" fill="hold" grpId="1" nodeType="withEffect">
                                  <p:stCondLst>
                                    <p:cond delay="0"/>
                                  </p:stCondLst>
                                  <p:childTnLst>
                                    <p:set>
                                      <p:cBhvr>
                                        <p:cTn id="127" dur="1" fill="hold">
                                          <p:stCondLst>
                                            <p:cond delay="0"/>
                                          </p:stCondLst>
                                        </p:cTn>
                                        <p:tgtEl>
                                          <p:spTgt spid="91"/>
                                        </p:tgtEl>
                                        <p:attrNameLst>
                                          <p:attrName>style.visibility</p:attrName>
                                        </p:attrNameLst>
                                      </p:cBhvr>
                                      <p:to>
                                        <p:strVal val="hidden"/>
                                      </p:to>
                                    </p:set>
                                  </p:childTnLst>
                                </p:cTn>
                              </p:par>
                              <p:par>
                                <p:cTn id="128" presetID="1" presetClass="exit" presetSubtype="0" fill="hold" grpId="1" nodeType="withEffect">
                                  <p:stCondLst>
                                    <p:cond delay="0"/>
                                  </p:stCondLst>
                                  <p:childTnLst>
                                    <p:set>
                                      <p:cBhvr>
                                        <p:cTn id="129" dur="1" fill="hold">
                                          <p:stCondLst>
                                            <p:cond delay="0"/>
                                          </p:stCondLst>
                                        </p:cTn>
                                        <p:tgtEl>
                                          <p:spTgt spid="89"/>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88"/>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87"/>
                                        </p:tgtEl>
                                        <p:attrNameLst>
                                          <p:attrName>style.visibility</p:attrName>
                                        </p:attrNameLst>
                                      </p:cBhvr>
                                      <p:to>
                                        <p:strVal val="hidden"/>
                                      </p:to>
                                    </p:set>
                                  </p:childTnLst>
                                </p:cTn>
                              </p:par>
                              <p:par>
                                <p:cTn id="134" presetID="1" presetClass="exit" presetSubtype="0" fill="hold" grpId="1" nodeType="withEffect">
                                  <p:stCondLst>
                                    <p:cond delay="0"/>
                                  </p:stCondLst>
                                  <p:childTnLst>
                                    <p:set>
                                      <p:cBhvr>
                                        <p:cTn id="135" dur="1" fill="hold">
                                          <p:stCondLst>
                                            <p:cond delay="0"/>
                                          </p:stCondLst>
                                        </p:cTn>
                                        <p:tgtEl>
                                          <p:spTgt spid="86"/>
                                        </p:tgtEl>
                                        <p:attrNameLst>
                                          <p:attrName>style.visibility</p:attrName>
                                        </p:attrNameLst>
                                      </p:cBhvr>
                                      <p:to>
                                        <p:strVal val="hidden"/>
                                      </p:to>
                                    </p:set>
                                  </p:childTnLst>
                                </p:cTn>
                              </p:par>
                              <p:par>
                                <p:cTn id="136" presetID="1" presetClass="exit" presetSubtype="0" fill="hold" grpId="1" nodeType="withEffect">
                                  <p:stCondLst>
                                    <p:cond delay="0"/>
                                  </p:stCondLst>
                                  <p:childTnLst>
                                    <p:set>
                                      <p:cBhvr>
                                        <p:cTn id="137" dur="1" fill="hold">
                                          <p:stCondLst>
                                            <p:cond delay="0"/>
                                          </p:stCondLst>
                                        </p:cTn>
                                        <p:tgtEl>
                                          <p:spTgt spid="85"/>
                                        </p:tgtEl>
                                        <p:attrNameLst>
                                          <p:attrName>style.visibility</p:attrName>
                                        </p:attrNameLst>
                                      </p:cBhvr>
                                      <p:to>
                                        <p:strVal val="hidden"/>
                                      </p:to>
                                    </p:set>
                                  </p:childTnLst>
                                </p:cTn>
                              </p:par>
                              <p:par>
                                <p:cTn id="138" presetID="1" presetClass="exit" presetSubtype="0" fill="hold" grpId="1" nodeType="withEffect">
                                  <p:stCondLst>
                                    <p:cond delay="0"/>
                                  </p:stCondLst>
                                  <p:childTnLst>
                                    <p:set>
                                      <p:cBhvr>
                                        <p:cTn id="139" dur="1" fill="hold">
                                          <p:stCondLst>
                                            <p:cond delay="0"/>
                                          </p:stCondLst>
                                        </p:cTn>
                                        <p:tgtEl>
                                          <p:spTgt spid="84"/>
                                        </p:tgtEl>
                                        <p:attrNameLst>
                                          <p:attrName>style.visibility</p:attrName>
                                        </p:attrNameLst>
                                      </p:cBhvr>
                                      <p:to>
                                        <p:strVal val="hidden"/>
                                      </p:to>
                                    </p:set>
                                  </p:childTnLst>
                                </p:cTn>
                              </p:par>
                              <p:par>
                                <p:cTn id="140" presetID="1" presetClass="entr" presetSubtype="0" fill="hold" grpId="0" nodeType="withEffect">
                                  <p:stCondLst>
                                    <p:cond delay="0"/>
                                  </p:stCondLst>
                                  <p:childTnLst>
                                    <p:set>
                                      <p:cBhvr>
                                        <p:cTn id="141" dur="1" fill="hold">
                                          <p:stCondLst>
                                            <p:cond delay="0"/>
                                          </p:stCondLst>
                                        </p:cTn>
                                        <p:tgtEl>
                                          <p:spTgt spid="83"/>
                                        </p:tgtEl>
                                        <p:attrNameLst>
                                          <p:attrName>style.visibility</p:attrName>
                                        </p:attrNameLst>
                                      </p:cBhvr>
                                      <p:to>
                                        <p:strVal val="visible"/>
                                      </p:to>
                                    </p:set>
                                  </p:childTnLst>
                                </p:cTn>
                              </p:par>
                              <p:par>
                                <p:cTn id="142" presetID="1" presetClass="entr" presetSubtype="0" fill="hold" grpId="0" nodeType="withEffect">
                                  <p:stCondLst>
                                    <p:cond delay="0"/>
                                  </p:stCondLst>
                                  <p:childTnLst>
                                    <p:set>
                                      <p:cBhvr>
                                        <p:cTn id="143" dur="1" fill="hold">
                                          <p:stCondLst>
                                            <p:cond delay="0"/>
                                          </p:stCondLst>
                                        </p:cTn>
                                        <p:tgtEl>
                                          <p:spTgt spid="82"/>
                                        </p:tgtEl>
                                        <p:attrNameLst>
                                          <p:attrName>style.visibility</p:attrName>
                                        </p:attrNameLst>
                                      </p:cBhvr>
                                      <p:to>
                                        <p:strVal val="visible"/>
                                      </p:to>
                                    </p:set>
                                  </p:childTnLst>
                                </p:cTn>
                              </p:par>
                              <p:par>
                                <p:cTn id="144" presetID="1" presetClass="entr" presetSubtype="0" fill="hold" grpId="0" nodeType="withEffect">
                                  <p:stCondLst>
                                    <p:cond delay="0"/>
                                  </p:stCondLst>
                                  <p:childTnLst>
                                    <p:set>
                                      <p:cBhvr>
                                        <p:cTn id="145" dur="1" fill="hold">
                                          <p:stCondLst>
                                            <p:cond delay="0"/>
                                          </p:stCondLst>
                                        </p:cTn>
                                        <p:tgtEl>
                                          <p:spTgt spid="81"/>
                                        </p:tgtEl>
                                        <p:attrNameLst>
                                          <p:attrName>style.visibility</p:attrName>
                                        </p:attrNameLst>
                                      </p:cBhvr>
                                      <p:to>
                                        <p:strVal val="visible"/>
                                      </p:to>
                                    </p:set>
                                  </p:childTnLst>
                                </p:cTn>
                              </p:par>
                              <p:par>
                                <p:cTn id="146" presetID="1" presetClass="entr" presetSubtype="0" fill="hold" grpId="0" nodeType="withEffect">
                                  <p:stCondLst>
                                    <p:cond delay="0"/>
                                  </p:stCondLst>
                                  <p:childTnLst>
                                    <p:set>
                                      <p:cBhvr>
                                        <p:cTn id="147" dur="1" fill="hold">
                                          <p:stCondLst>
                                            <p:cond delay="0"/>
                                          </p:stCondLst>
                                        </p:cTn>
                                        <p:tgtEl>
                                          <p:spTgt spid="80"/>
                                        </p:tgtEl>
                                        <p:attrNameLst>
                                          <p:attrName>style.visibility</p:attrName>
                                        </p:attrNameLst>
                                      </p:cBhvr>
                                      <p:to>
                                        <p:strVal val="visible"/>
                                      </p:to>
                                    </p:set>
                                  </p:childTnLst>
                                </p:cTn>
                              </p:par>
                              <p:par>
                                <p:cTn id="148" presetID="1" presetClass="entr" presetSubtype="0" fill="hold" grpId="0" nodeType="withEffect">
                                  <p:stCondLst>
                                    <p:cond delay="0"/>
                                  </p:stCondLst>
                                  <p:childTnLst>
                                    <p:set>
                                      <p:cBhvr>
                                        <p:cTn id="149" dur="1" fill="hold">
                                          <p:stCondLst>
                                            <p:cond delay="0"/>
                                          </p:stCondLst>
                                        </p:cTn>
                                        <p:tgtEl>
                                          <p:spTgt spid="79"/>
                                        </p:tgtEl>
                                        <p:attrNameLst>
                                          <p:attrName>style.visibility</p:attrName>
                                        </p:attrNameLst>
                                      </p:cBhvr>
                                      <p:to>
                                        <p:strVal val="visible"/>
                                      </p:to>
                                    </p:set>
                                  </p:childTnLst>
                                </p:cTn>
                              </p:par>
                              <p:par>
                                <p:cTn id="150" presetID="1" presetClass="entr" presetSubtype="0" fill="hold" grpId="0" nodeType="withEffect">
                                  <p:stCondLst>
                                    <p:cond delay="0"/>
                                  </p:stCondLst>
                                  <p:childTnLst>
                                    <p:set>
                                      <p:cBhvr>
                                        <p:cTn id="151" dur="1" fill="hold">
                                          <p:stCondLst>
                                            <p:cond delay="0"/>
                                          </p:stCondLst>
                                        </p:cTn>
                                        <p:tgtEl>
                                          <p:spTgt spid="78"/>
                                        </p:tgtEl>
                                        <p:attrNameLst>
                                          <p:attrName>style.visibility</p:attrName>
                                        </p:attrNameLst>
                                      </p:cBhvr>
                                      <p:to>
                                        <p:strVal val="visible"/>
                                      </p:to>
                                    </p:set>
                                  </p:childTnLst>
                                </p:cTn>
                              </p:par>
                              <p:par>
                                <p:cTn id="152" presetID="1" presetClass="entr" presetSubtype="0" fill="hold" grpId="0" nodeType="withEffect">
                                  <p:stCondLst>
                                    <p:cond delay="0"/>
                                  </p:stCondLst>
                                  <p:childTnLst>
                                    <p:set>
                                      <p:cBhvr>
                                        <p:cTn id="153" dur="1" fill="hold">
                                          <p:stCondLst>
                                            <p:cond delay="0"/>
                                          </p:stCondLst>
                                        </p:cTn>
                                        <p:tgtEl>
                                          <p:spTgt spid="77"/>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76"/>
                                        </p:tgtEl>
                                        <p:attrNameLst>
                                          <p:attrName>style.visibility</p:attrName>
                                        </p:attrNameLst>
                                      </p:cBhvr>
                                      <p:to>
                                        <p:strVal val="visible"/>
                                      </p:to>
                                    </p:set>
                                  </p:childTnLst>
                                </p:cTn>
                              </p:par>
                              <p:par>
                                <p:cTn id="156" presetID="1" presetClass="entr" presetSubtype="0" fill="hold" grpId="0" nodeType="withEffect">
                                  <p:stCondLst>
                                    <p:cond delay="0"/>
                                  </p:stCondLst>
                                  <p:childTnLst>
                                    <p:set>
                                      <p:cBhvr>
                                        <p:cTn id="157" dur="1" fill="hold">
                                          <p:stCondLst>
                                            <p:cond delay="0"/>
                                          </p:stCondLst>
                                        </p:cTn>
                                        <p:tgtEl>
                                          <p:spTgt spid="75"/>
                                        </p:tgtEl>
                                        <p:attrNameLst>
                                          <p:attrName>style.visibility</p:attrName>
                                        </p:attrNameLst>
                                      </p:cBhvr>
                                      <p:to>
                                        <p:strVal val="visible"/>
                                      </p:to>
                                    </p:set>
                                  </p:childTnLst>
                                </p:cTn>
                              </p:par>
                              <p:par>
                                <p:cTn id="158" presetID="1" presetClass="entr" presetSubtype="0" fill="hold" grpId="0" nodeType="withEffect">
                                  <p:stCondLst>
                                    <p:cond delay="0"/>
                                  </p:stCondLst>
                                  <p:childTnLst>
                                    <p:set>
                                      <p:cBhvr>
                                        <p:cTn id="159" dur="1" fill="hold">
                                          <p:stCondLst>
                                            <p:cond delay="0"/>
                                          </p:stCondLst>
                                        </p:cTn>
                                        <p:tgtEl>
                                          <p:spTgt spid="74"/>
                                        </p:tgtEl>
                                        <p:attrNameLst>
                                          <p:attrName>style.visibility</p:attrName>
                                        </p:attrNameLst>
                                      </p:cBhvr>
                                      <p:to>
                                        <p:strVal val="visible"/>
                                      </p:to>
                                    </p:set>
                                  </p:childTnLst>
                                </p:cTn>
                              </p:par>
                              <p:par>
                                <p:cTn id="160" presetID="1" presetClass="entr" presetSubtype="0" fill="hold" grpId="0" nodeType="withEffect">
                                  <p:stCondLst>
                                    <p:cond delay="0"/>
                                  </p:stCondLst>
                                  <p:childTnLst>
                                    <p:set>
                                      <p:cBhvr>
                                        <p:cTn id="161" dur="1" fill="hold">
                                          <p:stCondLst>
                                            <p:cond delay="0"/>
                                          </p:stCondLst>
                                        </p:cTn>
                                        <p:tgtEl>
                                          <p:spTgt spid="73"/>
                                        </p:tgtEl>
                                        <p:attrNameLst>
                                          <p:attrName>style.visibility</p:attrName>
                                        </p:attrNameLst>
                                      </p:cBhvr>
                                      <p:to>
                                        <p:strVal val="visible"/>
                                      </p:to>
                                    </p:set>
                                  </p:childTnLst>
                                </p:cTn>
                              </p:par>
                              <p:par>
                                <p:cTn id="162" presetID="1" presetClass="entr" presetSubtype="0" fill="hold" grpId="0" nodeType="withEffect">
                                  <p:stCondLst>
                                    <p:cond delay="0"/>
                                  </p:stCondLst>
                                  <p:childTnLst>
                                    <p:set>
                                      <p:cBhvr>
                                        <p:cTn id="163" dur="1" fill="hold">
                                          <p:stCondLst>
                                            <p:cond delay="0"/>
                                          </p:stCondLst>
                                        </p:cTn>
                                        <p:tgtEl>
                                          <p:spTgt spid="72"/>
                                        </p:tgtEl>
                                        <p:attrNameLst>
                                          <p:attrName>style.visibility</p:attrName>
                                        </p:attrNameLst>
                                      </p:cBhvr>
                                      <p:to>
                                        <p:strVal val="visible"/>
                                      </p:to>
                                    </p:set>
                                  </p:childTnLst>
                                </p:cTn>
                              </p:par>
                              <p:par>
                                <p:cTn id="164" presetID="1" presetClass="entr" presetSubtype="0" fill="hold" grpId="0" nodeType="withEffect">
                                  <p:stCondLst>
                                    <p:cond delay="0"/>
                                  </p:stCondLst>
                                  <p:childTnLst>
                                    <p:set>
                                      <p:cBhvr>
                                        <p:cTn id="165" dur="1" fill="hold">
                                          <p:stCondLst>
                                            <p:cond delay="0"/>
                                          </p:stCondLst>
                                        </p:cTn>
                                        <p:tgtEl>
                                          <p:spTgt spid="71"/>
                                        </p:tgtEl>
                                        <p:attrNameLst>
                                          <p:attrName>style.visibility</p:attrName>
                                        </p:attrNameLst>
                                      </p:cBhvr>
                                      <p:to>
                                        <p:strVal val="visible"/>
                                      </p:to>
                                    </p:set>
                                  </p:childTnLst>
                                </p:cTn>
                              </p:par>
                              <p:par>
                                <p:cTn id="166" presetID="1" presetClass="entr" presetSubtype="0" fill="hold" grpId="0" nodeType="withEffect">
                                  <p:stCondLst>
                                    <p:cond delay="0"/>
                                  </p:stCondLst>
                                  <p:childTnLst>
                                    <p:set>
                                      <p:cBhvr>
                                        <p:cTn id="167" dur="1" fill="hold">
                                          <p:stCondLst>
                                            <p:cond delay="0"/>
                                          </p:stCondLst>
                                        </p:cTn>
                                        <p:tgtEl>
                                          <p:spTgt spid="70"/>
                                        </p:tgtEl>
                                        <p:attrNameLst>
                                          <p:attrName>style.visibility</p:attrName>
                                        </p:attrNameLst>
                                      </p:cBhvr>
                                      <p:to>
                                        <p:strVal val="visible"/>
                                      </p:to>
                                    </p:set>
                                  </p:childTnLst>
                                </p:cTn>
                              </p:par>
                              <p:par>
                                <p:cTn id="168" presetID="1" presetClass="entr" presetSubtype="0" fill="hold" grpId="0" nodeType="withEffect">
                                  <p:stCondLst>
                                    <p:cond delay="0"/>
                                  </p:stCondLst>
                                  <p:childTnLst>
                                    <p:set>
                                      <p:cBhvr>
                                        <p:cTn id="169" dur="1" fill="hold">
                                          <p:stCondLst>
                                            <p:cond delay="0"/>
                                          </p:stCondLst>
                                        </p:cTn>
                                        <p:tgtEl>
                                          <p:spTgt spid="69"/>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170" restart="whenNotActive" fill="hold" evtFilter="cancelBubble" nodeType="interactiveSeq">
                <p:stCondLst>
                  <p:cond evt="onClick" delay="0">
                    <p:tgtEl>
                      <p:spTgt spid="37"/>
                    </p:tgtEl>
                  </p:cond>
                </p:stCondLst>
                <p:endSync evt="end" delay="0">
                  <p:rtn val="all"/>
                </p:endSync>
                <p:childTnLst>
                  <p:par>
                    <p:cTn id="171" fill="hold">
                      <p:stCondLst>
                        <p:cond delay="0"/>
                      </p:stCondLst>
                      <p:childTnLst>
                        <p:par>
                          <p:cTn id="172" fill="hold">
                            <p:stCondLst>
                              <p:cond delay="0"/>
                            </p:stCondLst>
                            <p:childTnLst>
                              <p:par>
                                <p:cTn id="173" presetID="1" presetClass="exit" presetSubtype="0" fill="hold" grpId="2" nodeType="withEffect">
                                  <p:stCondLst>
                                    <p:cond delay="0"/>
                                  </p:stCondLst>
                                  <p:childTnLst>
                                    <p:set>
                                      <p:cBhvr>
                                        <p:cTn id="174" dur="1" fill="hold">
                                          <p:stCondLst>
                                            <p:cond delay="0"/>
                                          </p:stCondLst>
                                        </p:cTn>
                                        <p:tgtEl>
                                          <p:spTgt spid="98"/>
                                        </p:tgtEl>
                                        <p:attrNameLst>
                                          <p:attrName>style.visibility</p:attrName>
                                        </p:attrNameLst>
                                      </p:cBhvr>
                                      <p:to>
                                        <p:strVal val="hidden"/>
                                      </p:to>
                                    </p:set>
                                  </p:childTnLst>
                                </p:cTn>
                              </p:par>
                              <p:par>
                                <p:cTn id="175" presetID="1" presetClass="exit" presetSubtype="0" fill="hold" grpId="2" nodeType="withEffect">
                                  <p:stCondLst>
                                    <p:cond delay="0"/>
                                  </p:stCondLst>
                                  <p:childTnLst>
                                    <p:set>
                                      <p:cBhvr>
                                        <p:cTn id="176" dur="1" fill="hold">
                                          <p:stCondLst>
                                            <p:cond delay="0"/>
                                          </p:stCondLst>
                                        </p:cTn>
                                        <p:tgtEl>
                                          <p:spTgt spid="97"/>
                                        </p:tgtEl>
                                        <p:attrNameLst>
                                          <p:attrName>style.visibility</p:attrName>
                                        </p:attrNameLst>
                                      </p:cBhvr>
                                      <p:to>
                                        <p:strVal val="hidden"/>
                                      </p:to>
                                    </p:set>
                                  </p:childTnLst>
                                </p:cTn>
                              </p:par>
                              <p:par>
                                <p:cTn id="177" presetID="1" presetClass="exit" presetSubtype="0" fill="hold" grpId="2" nodeType="withEffect">
                                  <p:stCondLst>
                                    <p:cond delay="0"/>
                                  </p:stCondLst>
                                  <p:childTnLst>
                                    <p:set>
                                      <p:cBhvr>
                                        <p:cTn id="178" dur="1" fill="hold">
                                          <p:stCondLst>
                                            <p:cond delay="0"/>
                                          </p:stCondLst>
                                        </p:cTn>
                                        <p:tgtEl>
                                          <p:spTgt spid="96"/>
                                        </p:tgtEl>
                                        <p:attrNameLst>
                                          <p:attrName>style.visibility</p:attrName>
                                        </p:attrNameLst>
                                      </p:cBhvr>
                                      <p:to>
                                        <p:strVal val="hidden"/>
                                      </p:to>
                                    </p:set>
                                  </p:childTnLst>
                                </p:cTn>
                              </p:par>
                              <p:par>
                                <p:cTn id="179" presetID="1" presetClass="exit" presetSubtype="0" fill="hold" grpId="2" nodeType="withEffect">
                                  <p:stCondLst>
                                    <p:cond delay="0"/>
                                  </p:stCondLst>
                                  <p:childTnLst>
                                    <p:set>
                                      <p:cBhvr>
                                        <p:cTn id="180" dur="1" fill="hold">
                                          <p:stCondLst>
                                            <p:cond delay="0"/>
                                          </p:stCondLst>
                                        </p:cTn>
                                        <p:tgtEl>
                                          <p:spTgt spid="95"/>
                                        </p:tgtEl>
                                        <p:attrNameLst>
                                          <p:attrName>style.visibility</p:attrName>
                                        </p:attrNameLst>
                                      </p:cBhvr>
                                      <p:to>
                                        <p:strVal val="hidden"/>
                                      </p:to>
                                    </p:set>
                                  </p:childTnLst>
                                </p:cTn>
                              </p:par>
                              <p:par>
                                <p:cTn id="181" presetID="1" presetClass="exit" presetSubtype="0" fill="hold" grpId="2" nodeType="withEffect">
                                  <p:stCondLst>
                                    <p:cond delay="0"/>
                                  </p:stCondLst>
                                  <p:childTnLst>
                                    <p:set>
                                      <p:cBhvr>
                                        <p:cTn id="182" dur="1" fill="hold">
                                          <p:stCondLst>
                                            <p:cond delay="0"/>
                                          </p:stCondLst>
                                        </p:cTn>
                                        <p:tgtEl>
                                          <p:spTgt spid="94"/>
                                        </p:tgtEl>
                                        <p:attrNameLst>
                                          <p:attrName>style.visibility</p:attrName>
                                        </p:attrNameLst>
                                      </p:cBhvr>
                                      <p:to>
                                        <p:strVal val="hidden"/>
                                      </p:to>
                                    </p:set>
                                  </p:childTnLst>
                                </p:cTn>
                              </p:par>
                              <p:par>
                                <p:cTn id="183" presetID="1" presetClass="exit" presetSubtype="0" fill="hold" grpId="2" nodeType="withEffect">
                                  <p:stCondLst>
                                    <p:cond delay="0"/>
                                  </p:stCondLst>
                                  <p:childTnLst>
                                    <p:set>
                                      <p:cBhvr>
                                        <p:cTn id="184" dur="1" fill="hold">
                                          <p:stCondLst>
                                            <p:cond delay="0"/>
                                          </p:stCondLst>
                                        </p:cTn>
                                        <p:tgtEl>
                                          <p:spTgt spid="93"/>
                                        </p:tgtEl>
                                        <p:attrNameLst>
                                          <p:attrName>style.visibility</p:attrName>
                                        </p:attrNameLst>
                                      </p:cBhvr>
                                      <p:to>
                                        <p:strVal val="hidden"/>
                                      </p:to>
                                    </p:set>
                                  </p:childTnLst>
                                </p:cTn>
                              </p:par>
                              <p:par>
                                <p:cTn id="185" presetID="1" presetClass="exit" presetSubtype="0" fill="hold" grpId="2" nodeType="withEffect">
                                  <p:stCondLst>
                                    <p:cond delay="0"/>
                                  </p:stCondLst>
                                  <p:childTnLst>
                                    <p:set>
                                      <p:cBhvr>
                                        <p:cTn id="186" dur="1" fill="hold">
                                          <p:stCondLst>
                                            <p:cond delay="0"/>
                                          </p:stCondLst>
                                        </p:cTn>
                                        <p:tgtEl>
                                          <p:spTgt spid="92"/>
                                        </p:tgtEl>
                                        <p:attrNameLst>
                                          <p:attrName>style.visibility</p:attrName>
                                        </p:attrNameLst>
                                      </p:cBhvr>
                                      <p:to>
                                        <p:strVal val="hidden"/>
                                      </p:to>
                                    </p:set>
                                  </p:childTnLst>
                                </p:cTn>
                              </p:par>
                              <p:par>
                                <p:cTn id="187" presetID="1" presetClass="exit" presetSubtype="0" fill="hold" grpId="2" nodeType="withEffect">
                                  <p:stCondLst>
                                    <p:cond delay="0"/>
                                  </p:stCondLst>
                                  <p:childTnLst>
                                    <p:set>
                                      <p:cBhvr>
                                        <p:cTn id="188" dur="1" fill="hold">
                                          <p:stCondLst>
                                            <p:cond delay="0"/>
                                          </p:stCondLst>
                                        </p:cTn>
                                        <p:tgtEl>
                                          <p:spTgt spid="90"/>
                                        </p:tgtEl>
                                        <p:attrNameLst>
                                          <p:attrName>style.visibility</p:attrName>
                                        </p:attrNameLst>
                                      </p:cBhvr>
                                      <p:to>
                                        <p:strVal val="hidden"/>
                                      </p:to>
                                    </p:set>
                                  </p:childTnLst>
                                </p:cTn>
                              </p:par>
                              <p:par>
                                <p:cTn id="189" presetID="1" presetClass="exit" presetSubtype="0" fill="hold" grpId="2" nodeType="withEffect">
                                  <p:stCondLst>
                                    <p:cond delay="0"/>
                                  </p:stCondLst>
                                  <p:childTnLst>
                                    <p:set>
                                      <p:cBhvr>
                                        <p:cTn id="190" dur="1" fill="hold">
                                          <p:stCondLst>
                                            <p:cond delay="0"/>
                                          </p:stCondLst>
                                        </p:cTn>
                                        <p:tgtEl>
                                          <p:spTgt spid="91"/>
                                        </p:tgtEl>
                                        <p:attrNameLst>
                                          <p:attrName>style.visibility</p:attrName>
                                        </p:attrNameLst>
                                      </p:cBhvr>
                                      <p:to>
                                        <p:strVal val="hidden"/>
                                      </p:to>
                                    </p:set>
                                  </p:childTnLst>
                                </p:cTn>
                              </p:par>
                              <p:par>
                                <p:cTn id="191" presetID="1" presetClass="exit" presetSubtype="0" fill="hold" grpId="2" nodeType="withEffect">
                                  <p:stCondLst>
                                    <p:cond delay="0"/>
                                  </p:stCondLst>
                                  <p:childTnLst>
                                    <p:set>
                                      <p:cBhvr>
                                        <p:cTn id="192" dur="1" fill="hold">
                                          <p:stCondLst>
                                            <p:cond delay="0"/>
                                          </p:stCondLst>
                                        </p:cTn>
                                        <p:tgtEl>
                                          <p:spTgt spid="89"/>
                                        </p:tgtEl>
                                        <p:attrNameLst>
                                          <p:attrName>style.visibility</p:attrName>
                                        </p:attrNameLst>
                                      </p:cBhvr>
                                      <p:to>
                                        <p:strVal val="hidden"/>
                                      </p:to>
                                    </p:set>
                                  </p:childTnLst>
                                </p:cTn>
                              </p:par>
                              <p:par>
                                <p:cTn id="193" presetID="1" presetClass="exit" presetSubtype="0" fill="hold" grpId="2" nodeType="withEffect">
                                  <p:stCondLst>
                                    <p:cond delay="0"/>
                                  </p:stCondLst>
                                  <p:childTnLst>
                                    <p:set>
                                      <p:cBhvr>
                                        <p:cTn id="194" dur="1" fill="hold">
                                          <p:stCondLst>
                                            <p:cond delay="0"/>
                                          </p:stCondLst>
                                        </p:cTn>
                                        <p:tgtEl>
                                          <p:spTgt spid="88"/>
                                        </p:tgtEl>
                                        <p:attrNameLst>
                                          <p:attrName>style.visibility</p:attrName>
                                        </p:attrNameLst>
                                      </p:cBhvr>
                                      <p:to>
                                        <p:strVal val="hidden"/>
                                      </p:to>
                                    </p:set>
                                  </p:childTnLst>
                                </p:cTn>
                              </p:par>
                              <p:par>
                                <p:cTn id="195" presetID="1" presetClass="exit" presetSubtype="0" fill="hold" grpId="2" nodeType="withEffect">
                                  <p:stCondLst>
                                    <p:cond delay="0"/>
                                  </p:stCondLst>
                                  <p:childTnLst>
                                    <p:set>
                                      <p:cBhvr>
                                        <p:cTn id="196" dur="1" fill="hold">
                                          <p:stCondLst>
                                            <p:cond delay="0"/>
                                          </p:stCondLst>
                                        </p:cTn>
                                        <p:tgtEl>
                                          <p:spTgt spid="87"/>
                                        </p:tgtEl>
                                        <p:attrNameLst>
                                          <p:attrName>style.visibility</p:attrName>
                                        </p:attrNameLst>
                                      </p:cBhvr>
                                      <p:to>
                                        <p:strVal val="hidden"/>
                                      </p:to>
                                    </p:set>
                                  </p:childTnLst>
                                </p:cTn>
                              </p:par>
                              <p:par>
                                <p:cTn id="197" presetID="1" presetClass="exit" presetSubtype="0" fill="hold" grpId="2" nodeType="withEffect">
                                  <p:stCondLst>
                                    <p:cond delay="0"/>
                                  </p:stCondLst>
                                  <p:childTnLst>
                                    <p:set>
                                      <p:cBhvr>
                                        <p:cTn id="198" dur="1" fill="hold">
                                          <p:stCondLst>
                                            <p:cond delay="0"/>
                                          </p:stCondLst>
                                        </p:cTn>
                                        <p:tgtEl>
                                          <p:spTgt spid="86"/>
                                        </p:tgtEl>
                                        <p:attrNameLst>
                                          <p:attrName>style.visibility</p:attrName>
                                        </p:attrNameLst>
                                      </p:cBhvr>
                                      <p:to>
                                        <p:strVal val="hidden"/>
                                      </p:to>
                                    </p:set>
                                  </p:childTnLst>
                                </p:cTn>
                              </p:par>
                              <p:par>
                                <p:cTn id="199" presetID="1" presetClass="entr" presetSubtype="0" fill="hold" grpId="1" nodeType="withEffect">
                                  <p:stCondLst>
                                    <p:cond delay="0"/>
                                  </p:stCondLst>
                                  <p:childTnLst>
                                    <p:set>
                                      <p:cBhvr>
                                        <p:cTn id="200" dur="1" fill="hold">
                                          <p:stCondLst>
                                            <p:cond delay="0"/>
                                          </p:stCondLst>
                                        </p:cTn>
                                        <p:tgtEl>
                                          <p:spTgt spid="83"/>
                                        </p:tgtEl>
                                        <p:attrNameLst>
                                          <p:attrName>style.visibility</p:attrName>
                                        </p:attrNameLst>
                                      </p:cBhvr>
                                      <p:to>
                                        <p:strVal val="visible"/>
                                      </p:to>
                                    </p:set>
                                  </p:childTnLst>
                                </p:cTn>
                              </p:par>
                              <p:par>
                                <p:cTn id="201" presetID="1" presetClass="entr" presetSubtype="0" fill="hold" grpId="1" nodeType="withEffect">
                                  <p:stCondLst>
                                    <p:cond delay="0"/>
                                  </p:stCondLst>
                                  <p:childTnLst>
                                    <p:set>
                                      <p:cBhvr>
                                        <p:cTn id="202" dur="1" fill="hold">
                                          <p:stCondLst>
                                            <p:cond delay="0"/>
                                          </p:stCondLst>
                                        </p:cTn>
                                        <p:tgtEl>
                                          <p:spTgt spid="82"/>
                                        </p:tgtEl>
                                        <p:attrNameLst>
                                          <p:attrName>style.visibility</p:attrName>
                                        </p:attrNameLst>
                                      </p:cBhvr>
                                      <p:to>
                                        <p:strVal val="visible"/>
                                      </p:to>
                                    </p:set>
                                  </p:childTnLst>
                                </p:cTn>
                              </p:par>
                              <p:par>
                                <p:cTn id="203" presetID="1" presetClass="entr" presetSubtype="0" fill="hold" grpId="1" nodeType="withEffect">
                                  <p:stCondLst>
                                    <p:cond delay="0"/>
                                  </p:stCondLst>
                                  <p:childTnLst>
                                    <p:set>
                                      <p:cBhvr>
                                        <p:cTn id="204" dur="1" fill="hold">
                                          <p:stCondLst>
                                            <p:cond delay="0"/>
                                          </p:stCondLst>
                                        </p:cTn>
                                        <p:tgtEl>
                                          <p:spTgt spid="81"/>
                                        </p:tgtEl>
                                        <p:attrNameLst>
                                          <p:attrName>style.visibility</p:attrName>
                                        </p:attrNameLst>
                                      </p:cBhvr>
                                      <p:to>
                                        <p:strVal val="visible"/>
                                      </p:to>
                                    </p:set>
                                  </p:childTnLst>
                                </p:cTn>
                              </p:par>
                              <p:par>
                                <p:cTn id="205" presetID="1" presetClass="entr" presetSubtype="0" fill="hold" grpId="1" nodeType="withEffect">
                                  <p:stCondLst>
                                    <p:cond delay="0"/>
                                  </p:stCondLst>
                                  <p:childTnLst>
                                    <p:set>
                                      <p:cBhvr>
                                        <p:cTn id="206" dur="1" fill="hold">
                                          <p:stCondLst>
                                            <p:cond delay="0"/>
                                          </p:stCondLst>
                                        </p:cTn>
                                        <p:tgtEl>
                                          <p:spTgt spid="80"/>
                                        </p:tgtEl>
                                        <p:attrNameLst>
                                          <p:attrName>style.visibility</p:attrName>
                                        </p:attrNameLst>
                                      </p:cBhvr>
                                      <p:to>
                                        <p:strVal val="visible"/>
                                      </p:to>
                                    </p:set>
                                  </p:childTnLst>
                                </p:cTn>
                              </p:par>
                              <p:par>
                                <p:cTn id="207" presetID="1" presetClass="entr" presetSubtype="0" fill="hold" grpId="1" nodeType="withEffect">
                                  <p:stCondLst>
                                    <p:cond delay="0"/>
                                  </p:stCondLst>
                                  <p:childTnLst>
                                    <p:set>
                                      <p:cBhvr>
                                        <p:cTn id="208" dur="1" fill="hold">
                                          <p:stCondLst>
                                            <p:cond delay="0"/>
                                          </p:stCondLst>
                                        </p:cTn>
                                        <p:tgtEl>
                                          <p:spTgt spid="79"/>
                                        </p:tgtEl>
                                        <p:attrNameLst>
                                          <p:attrName>style.visibility</p:attrName>
                                        </p:attrNameLst>
                                      </p:cBhvr>
                                      <p:to>
                                        <p:strVal val="visible"/>
                                      </p:to>
                                    </p:set>
                                  </p:childTnLst>
                                </p:cTn>
                              </p:par>
                              <p:par>
                                <p:cTn id="209" presetID="1" presetClass="entr" presetSubtype="0" fill="hold" grpId="1" nodeType="withEffect">
                                  <p:stCondLst>
                                    <p:cond delay="0"/>
                                  </p:stCondLst>
                                  <p:childTnLst>
                                    <p:set>
                                      <p:cBhvr>
                                        <p:cTn id="210" dur="1" fill="hold">
                                          <p:stCondLst>
                                            <p:cond delay="0"/>
                                          </p:stCondLst>
                                        </p:cTn>
                                        <p:tgtEl>
                                          <p:spTgt spid="78"/>
                                        </p:tgtEl>
                                        <p:attrNameLst>
                                          <p:attrName>style.visibility</p:attrName>
                                        </p:attrNameLst>
                                      </p:cBhvr>
                                      <p:to>
                                        <p:strVal val="visible"/>
                                      </p:to>
                                    </p:set>
                                  </p:childTnLst>
                                </p:cTn>
                              </p:par>
                              <p:par>
                                <p:cTn id="211" presetID="1" presetClass="entr" presetSubtype="0" fill="hold" grpId="1" nodeType="withEffect">
                                  <p:stCondLst>
                                    <p:cond delay="0"/>
                                  </p:stCondLst>
                                  <p:childTnLst>
                                    <p:set>
                                      <p:cBhvr>
                                        <p:cTn id="212" dur="1" fill="hold">
                                          <p:stCondLst>
                                            <p:cond delay="0"/>
                                          </p:stCondLst>
                                        </p:cTn>
                                        <p:tgtEl>
                                          <p:spTgt spid="77"/>
                                        </p:tgtEl>
                                        <p:attrNameLst>
                                          <p:attrName>style.visibility</p:attrName>
                                        </p:attrNameLst>
                                      </p:cBhvr>
                                      <p:to>
                                        <p:strVal val="visible"/>
                                      </p:to>
                                    </p:set>
                                  </p:childTnLst>
                                </p:cTn>
                              </p:par>
                              <p:par>
                                <p:cTn id="213" presetID="1" presetClass="entr" presetSubtype="0" fill="hold" grpId="1" nodeType="withEffect">
                                  <p:stCondLst>
                                    <p:cond delay="0"/>
                                  </p:stCondLst>
                                  <p:childTnLst>
                                    <p:set>
                                      <p:cBhvr>
                                        <p:cTn id="214" dur="1" fill="hold">
                                          <p:stCondLst>
                                            <p:cond delay="0"/>
                                          </p:stCondLst>
                                        </p:cTn>
                                        <p:tgtEl>
                                          <p:spTgt spid="76"/>
                                        </p:tgtEl>
                                        <p:attrNameLst>
                                          <p:attrName>style.visibility</p:attrName>
                                        </p:attrNameLst>
                                      </p:cBhvr>
                                      <p:to>
                                        <p:strVal val="visible"/>
                                      </p:to>
                                    </p:set>
                                  </p:childTnLst>
                                </p:cTn>
                              </p:par>
                              <p:par>
                                <p:cTn id="215" presetID="1" presetClass="entr" presetSubtype="0" fill="hold" grpId="1" nodeType="withEffect">
                                  <p:stCondLst>
                                    <p:cond delay="0"/>
                                  </p:stCondLst>
                                  <p:childTnLst>
                                    <p:set>
                                      <p:cBhvr>
                                        <p:cTn id="216" dur="1" fill="hold">
                                          <p:stCondLst>
                                            <p:cond delay="0"/>
                                          </p:stCondLst>
                                        </p:cTn>
                                        <p:tgtEl>
                                          <p:spTgt spid="75"/>
                                        </p:tgtEl>
                                        <p:attrNameLst>
                                          <p:attrName>style.visibility</p:attrName>
                                        </p:attrNameLst>
                                      </p:cBhvr>
                                      <p:to>
                                        <p:strVal val="visible"/>
                                      </p:to>
                                    </p:set>
                                  </p:childTnLst>
                                </p:cTn>
                              </p:par>
                              <p:par>
                                <p:cTn id="217" presetID="1" presetClass="entr" presetSubtype="0" fill="hold" grpId="1" nodeType="withEffect">
                                  <p:stCondLst>
                                    <p:cond delay="0"/>
                                  </p:stCondLst>
                                  <p:childTnLst>
                                    <p:set>
                                      <p:cBhvr>
                                        <p:cTn id="218" dur="1" fill="hold">
                                          <p:stCondLst>
                                            <p:cond delay="0"/>
                                          </p:stCondLst>
                                        </p:cTn>
                                        <p:tgtEl>
                                          <p:spTgt spid="74"/>
                                        </p:tgtEl>
                                        <p:attrNameLst>
                                          <p:attrName>style.visibility</p:attrName>
                                        </p:attrNameLst>
                                      </p:cBhvr>
                                      <p:to>
                                        <p:strVal val="visible"/>
                                      </p:to>
                                    </p:set>
                                  </p:childTnLst>
                                </p:cTn>
                              </p:par>
                              <p:par>
                                <p:cTn id="219" presetID="1" presetClass="entr" presetSubtype="0" fill="hold" grpId="1" nodeType="withEffect">
                                  <p:stCondLst>
                                    <p:cond delay="0"/>
                                  </p:stCondLst>
                                  <p:childTnLst>
                                    <p:set>
                                      <p:cBhvr>
                                        <p:cTn id="220" dur="1" fill="hold">
                                          <p:stCondLst>
                                            <p:cond delay="0"/>
                                          </p:stCondLst>
                                        </p:cTn>
                                        <p:tgtEl>
                                          <p:spTgt spid="73"/>
                                        </p:tgtEl>
                                        <p:attrNameLst>
                                          <p:attrName>style.visibility</p:attrName>
                                        </p:attrNameLst>
                                      </p:cBhvr>
                                      <p:to>
                                        <p:strVal val="visible"/>
                                      </p:to>
                                    </p:set>
                                  </p:childTnLst>
                                </p:cTn>
                              </p:par>
                              <p:par>
                                <p:cTn id="221" presetID="1" presetClass="entr" presetSubtype="0" fill="hold" grpId="1" nodeType="withEffect">
                                  <p:stCondLst>
                                    <p:cond delay="0"/>
                                  </p:stCondLst>
                                  <p:childTnLst>
                                    <p:set>
                                      <p:cBhvr>
                                        <p:cTn id="222" dur="1" fill="hold">
                                          <p:stCondLst>
                                            <p:cond delay="0"/>
                                          </p:stCondLst>
                                        </p:cTn>
                                        <p:tgtEl>
                                          <p:spTgt spid="72"/>
                                        </p:tgtEl>
                                        <p:attrNameLst>
                                          <p:attrName>style.visibility</p:attrName>
                                        </p:attrNameLst>
                                      </p:cBhvr>
                                      <p:to>
                                        <p:strVal val="visible"/>
                                      </p:to>
                                    </p:set>
                                  </p:childTnLst>
                                </p:cTn>
                              </p:par>
                              <p:par>
                                <p:cTn id="223" presetID="1" presetClass="entr" presetSubtype="0" fill="hold" grpId="1" nodeType="withEffect">
                                  <p:stCondLst>
                                    <p:cond delay="0"/>
                                  </p:stCondLst>
                                  <p:childTnLst>
                                    <p:set>
                                      <p:cBhvr>
                                        <p:cTn id="224" dur="1" fill="hold">
                                          <p:stCondLst>
                                            <p:cond delay="0"/>
                                          </p:stCondLst>
                                        </p:cTn>
                                        <p:tgtEl>
                                          <p:spTgt spid="71"/>
                                        </p:tgtEl>
                                        <p:attrNameLst>
                                          <p:attrName>style.visibility</p:attrName>
                                        </p:attrNameLst>
                                      </p:cBhvr>
                                      <p:to>
                                        <p:strVal val="visible"/>
                                      </p:to>
                                    </p:set>
                                  </p:childTnLst>
                                </p:cTn>
                              </p:par>
                              <p:par>
                                <p:cTn id="225" presetID="1" presetClass="entr" presetSubtype="0" fill="hold" grpId="1" nodeType="withEffect">
                                  <p:stCondLst>
                                    <p:cond delay="0"/>
                                  </p:stCondLst>
                                  <p:childTnLst>
                                    <p:set>
                                      <p:cBhvr>
                                        <p:cTn id="226" dur="1" fill="hold">
                                          <p:stCondLst>
                                            <p:cond delay="0"/>
                                          </p:stCondLst>
                                        </p:cTn>
                                        <p:tgtEl>
                                          <p:spTgt spid="70"/>
                                        </p:tgtEl>
                                        <p:attrNameLst>
                                          <p:attrName>style.visibility</p:attrName>
                                        </p:attrNameLst>
                                      </p:cBhvr>
                                      <p:to>
                                        <p:strVal val="visible"/>
                                      </p:to>
                                    </p:set>
                                  </p:childTnLst>
                                </p:cTn>
                              </p:par>
                              <p:par>
                                <p:cTn id="227" presetID="1" presetClass="entr" presetSubtype="0" fill="hold" grpId="1" nodeType="withEffect">
                                  <p:stCondLst>
                                    <p:cond delay="0"/>
                                  </p:stCondLst>
                                  <p:childTnLst>
                                    <p:set>
                                      <p:cBhvr>
                                        <p:cTn id="228" dur="1" fill="hold">
                                          <p:stCondLst>
                                            <p:cond delay="0"/>
                                          </p:stCondLst>
                                        </p:cTn>
                                        <p:tgtEl>
                                          <p:spTgt spid="69"/>
                                        </p:tgtEl>
                                        <p:attrNameLst>
                                          <p:attrName>style.visibility</p:attrName>
                                        </p:attrNameLst>
                                      </p:cBhvr>
                                      <p:to>
                                        <p:strVal val="visible"/>
                                      </p:to>
                                    </p:set>
                                  </p:childTnLst>
                                </p:cTn>
                              </p:par>
                              <p:par>
                                <p:cTn id="229" presetID="1" presetClass="exit" presetSubtype="0" fill="hold" grpId="2" nodeType="withEffect">
                                  <p:stCondLst>
                                    <p:cond delay="0"/>
                                  </p:stCondLst>
                                  <p:childTnLst>
                                    <p:set>
                                      <p:cBhvr>
                                        <p:cTn id="230" dur="1" fill="hold">
                                          <p:stCondLst>
                                            <p:cond delay="0"/>
                                          </p:stCondLst>
                                        </p:cTn>
                                        <p:tgtEl>
                                          <p:spTgt spid="85"/>
                                        </p:tgtEl>
                                        <p:attrNameLst>
                                          <p:attrName>style.visibility</p:attrName>
                                        </p:attrNameLst>
                                      </p:cBhvr>
                                      <p:to>
                                        <p:strVal val="hidden"/>
                                      </p:to>
                                    </p:set>
                                  </p:childTnLst>
                                </p:cTn>
                              </p:par>
                              <p:par>
                                <p:cTn id="231" presetID="1" presetClass="exit" presetSubtype="0" fill="hold" grpId="2" nodeType="withEffect">
                                  <p:stCondLst>
                                    <p:cond delay="0"/>
                                  </p:stCondLst>
                                  <p:childTnLst>
                                    <p:set>
                                      <p:cBhvr>
                                        <p:cTn id="232" dur="1" fill="hold">
                                          <p:stCondLst>
                                            <p:cond delay="0"/>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69" grpId="0"/>
      <p:bldP spid="69" grpId="1"/>
      <p:bldP spid="69" grpId="2"/>
      <p:bldP spid="70" grpId="0"/>
      <p:bldP spid="70" grpId="1"/>
      <p:bldP spid="70" grpId="2"/>
      <p:bldP spid="71" grpId="0"/>
      <p:bldP spid="71" grpId="1"/>
      <p:bldP spid="71" grpId="2"/>
      <p:bldP spid="72" grpId="0"/>
      <p:bldP spid="72" grpId="1"/>
      <p:bldP spid="72" grpId="2"/>
      <p:bldP spid="73" grpId="0"/>
      <p:bldP spid="73" grpId="1"/>
      <p:bldP spid="73" grpId="2"/>
      <p:bldP spid="74" grpId="0"/>
      <p:bldP spid="74" grpId="1"/>
      <p:bldP spid="74" grpId="2"/>
      <p:bldP spid="75" grpId="0"/>
      <p:bldP spid="75" grpId="1"/>
      <p:bldP spid="75" grpId="2"/>
      <p:bldP spid="76" grpId="0"/>
      <p:bldP spid="76" grpId="1"/>
      <p:bldP spid="76" grpId="2"/>
      <p:bldP spid="77" grpId="0"/>
      <p:bldP spid="77" grpId="1"/>
      <p:bldP spid="77" grpId="2"/>
      <p:bldP spid="78" grpId="0"/>
      <p:bldP spid="78" grpId="1"/>
      <p:bldP spid="78" grpId="2"/>
      <p:bldP spid="79" grpId="0"/>
      <p:bldP spid="79" grpId="1"/>
      <p:bldP spid="79" grpId="2"/>
      <p:bldP spid="80" grpId="0"/>
      <p:bldP spid="80" grpId="1"/>
      <p:bldP spid="80" grpId="2"/>
      <p:bldP spid="81" grpId="0"/>
      <p:bldP spid="81" grpId="1"/>
      <p:bldP spid="81" grpId="2"/>
      <p:bldP spid="82" grpId="0"/>
      <p:bldP spid="82" grpId="1"/>
      <p:bldP spid="82" grpId="2"/>
      <p:bldP spid="83" grpId="0"/>
      <p:bldP spid="83" grpId="1"/>
      <p:bldP spid="83" grpId="2"/>
      <p:bldP spid="84" grpId="0"/>
      <p:bldP spid="84" grpId="1"/>
      <p:bldP spid="84" grpId="2"/>
      <p:bldP spid="85" grpId="0"/>
      <p:bldP spid="85" grpId="1"/>
      <p:bldP spid="85" grpId="2"/>
      <p:bldP spid="86" grpId="0"/>
      <p:bldP spid="86" grpId="1"/>
      <p:bldP spid="86" grpId="2"/>
      <p:bldP spid="87" grpId="0"/>
      <p:bldP spid="87" grpId="1"/>
      <p:bldP spid="87" grpId="2"/>
      <p:bldP spid="88" grpId="0"/>
      <p:bldP spid="88" grpId="1"/>
      <p:bldP spid="88" grpId="2"/>
      <p:bldP spid="89" grpId="0"/>
      <p:bldP spid="89" grpId="1"/>
      <p:bldP spid="89" grpId="2"/>
      <p:bldP spid="90" grpId="0"/>
      <p:bldP spid="90" grpId="1"/>
      <p:bldP spid="90" grpId="2"/>
      <p:bldP spid="91" grpId="0"/>
      <p:bldP spid="91" grpId="1"/>
      <p:bldP spid="91" grpId="2"/>
      <p:bldP spid="92" grpId="0"/>
      <p:bldP spid="92" grpId="1"/>
      <p:bldP spid="92" grpId="2"/>
      <p:bldP spid="93" grpId="0"/>
      <p:bldP spid="93" grpId="1"/>
      <p:bldP spid="93" grpId="2"/>
      <p:bldP spid="94" grpId="0"/>
      <p:bldP spid="94" grpId="1"/>
      <p:bldP spid="94" grpId="2"/>
      <p:bldP spid="95" grpId="0"/>
      <p:bldP spid="95" grpId="1"/>
      <p:bldP spid="95" grpId="2"/>
      <p:bldP spid="96" grpId="0"/>
      <p:bldP spid="96" grpId="1"/>
      <p:bldP spid="96" grpId="2"/>
      <p:bldP spid="97" grpId="0"/>
      <p:bldP spid="97" grpId="1"/>
      <p:bldP spid="97" grpId="2"/>
      <p:bldP spid="98" grpId="0"/>
      <p:bldP spid="98" grpId="1"/>
      <p:bldP spid="98"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8797"/>
            <a:ext cx="8918088" cy="523220"/>
          </a:xfrm>
          <a:prstGeom prst="rect">
            <a:avLst/>
          </a:prstGeom>
          <a:noFill/>
        </p:spPr>
        <p:txBody>
          <a:bodyPr wrap="square" lIns="91440" tIns="45720" rIns="91440" bIns="45720">
            <a:spAutoFit/>
          </a:bodyPr>
          <a:lstStyle/>
          <a:p>
            <a:pPr algn="ctr"/>
            <a:r>
              <a:rPr lang="en-NZ" sz="2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What do I know about the life of Mary, Mother of Jesus?</a:t>
            </a:r>
            <a:endParaRPr lang="en-US" sz="2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endParaRPr>
          </a:p>
        </p:txBody>
      </p:sp>
      <p:sp>
        <p:nvSpPr>
          <p:cNvPr id="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S-03b</a:t>
            </a:r>
          </a:p>
        </p:txBody>
      </p:sp>
      <p:sp>
        <p:nvSpPr>
          <p:cNvPr id="2" name="Rectangle 1">
            <a:extLst>
              <a:ext uri="{FF2B5EF4-FFF2-40B4-BE49-F238E27FC236}">
                <a16:creationId xmlns:a16="http://schemas.microsoft.com/office/drawing/2014/main" id="{9A4294B1-AE3F-4D27-8224-1BB383EE4BED}"/>
              </a:ext>
            </a:extLst>
          </p:cNvPr>
          <p:cNvSpPr/>
          <p:nvPr/>
        </p:nvSpPr>
        <p:spPr>
          <a:xfrm>
            <a:off x="57068" y="421177"/>
            <a:ext cx="6659821" cy="4196020"/>
          </a:xfrm>
          <a:prstGeom prst="rect">
            <a:avLst/>
          </a:prstGeom>
        </p:spPr>
        <p:txBody>
          <a:bodyPr wrap="square">
            <a:spAutoFit/>
          </a:bodyPr>
          <a:lstStyle/>
          <a:p>
            <a:pPr lvl="0">
              <a:lnSpc>
                <a:spcPts val="1200"/>
              </a:lnSpc>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16)	Jesus was educated at the temple school and Jesus taught him gardening skills. 	</a:t>
            </a:r>
          </a:p>
          <a:p>
            <a:pPr lvl="0">
              <a:lnSpc>
                <a:spcPts val="1200"/>
              </a:lnSpc>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17)	Jesus was lost in Peru for weeks and Mary and Joseph found him playing with his friends</a:t>
            </a:r>
          </a:p>
          <a:p>
            <a:pPr lvl="0">
              <a:lnSpc>
                <a:spcPts val="1200"/>
              </a:lnSpc>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18)	When Jesus began his teaching work Mary supported him and became one of his disciples.   </a:t>
            </a:r>
          </a:p>
          <a:p>
            <a:pPr lvl="0">
              <a:lnSpc>
                <a:spcPts val="1200"/>
              </a:lnSpc>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19)	Once at a wedding Mary asked Jesus to turn the wine into water to stop people drinking.	</a:t>
            </a:r>
          </a:p>
          <a:p>
            <a:pPr lvl="0">
              <a:lnSpc>
                <a:spcPts val="1200"/>
              </a:lnSpc>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20)	Jesus went about curing people and Mary could see he truly was God’s Son.			</a:t>
            </a:r>
          </a:p>
          <a:p>
            <a:pPr lvl="0">
              <a:lnSpc>
                <a:spcPts val="1200"/>
              </a:lnSpc>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21)	Mary knew Jesus was saying things the Jewish leaders didn’t like and she worried about him.   </a:t>
            </a:r>
          </a:p>
          <a:p>
            <a:pPr lvl="0">
              <a:lnSpc>
                <a:spcPts val="1200"/>
              </a:lnSpc>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22)	Mary was present when Jesus had his Last Supper the night before he died.			</a:t>
            </a:r>
          </a:p>
          <a:p>
            <a:pPr lvl="0">
              <a:lnSpc>
                <a:spcPts val="1200"/>
              </a:lnSpc>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23)	As Jesus carried his cross up Calvary hill Mary didn’t see him because there was such a crowd. </a:t>
            </a:r>
          </a:p>
          <a:p>
            <a:pPr lvl="0">
              <a:lnSpc>
                <a:spcPts val="1200"/>
              </a:lnSpc>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24)	Mary stayed with Jesus by the cross and Jesus asked his friend Peter to look after her.	</a:t>
            </a:r>
          </a:p>
          <a:p>
            <a:pPr lvl="0">
              <a:lnSpc>
                <a:spcPts val="1200"/>
              </a:lnSpc>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25)	Mary stayed with the apostles until after Jesus rose from the dead.			</a:t>
            </a:r>
          </a:p>
          <a:p>
            <a:pPr lvl="0">
              <a:lnSpc>
                <a:spcPts val="1200"/>
              </a:lnSpc>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26)	When the Holy Spirit came Mary was present in the upper room in Jerusalem.		</a:t>
            </a:r>
          </a:p>
          <a:p>
            <a:pPr lvl="0">
              <a:lnSpc>
                <a:spcPts val="1200"/>
              </a:lnSpc>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27)	Mary died and the apostles were very sad but God took her body and soul to heaven.	</a:t>
            </a:r>
          </a:p>
          <a:p>
            <a:pPr lvl="0">
              <a:lnSpc>
                <a:spcPts val="1200"/>
              </a:lnSpc>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28)	The Assumption is the feast that celebrates Mary becoming the mother of Jesus.		</a:t>
            </a:r>
          </a:p>
          <a:p>
            <a:pPr lvl="0">
              <a:lnSpc>
                <a:spcPts val="1200"/>
              </a:lnSpc>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29)	The Church celebrates Mary’s Assumption by gathering for Eucharist in parish churches.	</a:t>
            </a:r>
          </a:p>
          <a:p>
            <a:pPr lvl="0">
              <a:lnSpc>
                <a:spcPts val="1200"/>
              </a:lnSpc>
              <a:spcAft>
                <a:spcPts val="1000"/>
              </a:spcAft>
            </a:pPr>
            <a:r>
              <a:rPr lang="en-NZ" sz="1200" dirty="0">
                <a:latin typeface="Calibri" panose="020F0502020204030204" pitchFamily="34" charset="0"/>
                <a:ea typeface="Calibri" panose="020F0502020204030204" pitchFamily="34" charset="0"/>
                <a:cs typeface="Times New Roman" panose="02020603050405020304" pitchFamily="18" charset="0"/>
              </a:rPr>
              <a:t>30)	Mary is now in heaven and has been crowned Queen of Heaven.				</a:t>
            </a:r>
          </a:p>
        </p:txBody>
      </p:sp>
      <p:sp>
        <p:nvSpPr>
          <p:cNvPr id="41" name="Action Button: Forward">
            <a:hlinkClick r:id="" action="ppaction://hlinkshowjump?jump=nextslide" highlightClick="1"/>
            <a:extLst>
              <a:ext uri="{FF2B5EF4-FFF2-40B4-BE49-F238E27FC236}">
                <a16:creationId xmlns:a16="http://schemas.microsoft.com/office/drawing/2014/main" id="{9DBB04AC-A5E9-4486-A85B-A33F7CE0F009}"/>
              </a:ext>
            </a:extLst>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2" name="Action Button: Back">
            <a:hlinkClick r:id="" action="ppaction://hlinkshowjump?jump=previousslide" highlightClick="1"/>
            <a:extLst>
              <a:ext uri="{FF2B5EF4-FFF2-40B4-BE49-F238E27FC236}">
                <a16:creationId xmlns:a16="http://schemas.microsoft.com/office/drawing/2014/main" id="{E66528E4-96C3-4CD2-9E5C-D114363C6324}"/>
              </a:ext>
            </a:extLst>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3" name="Tf16">
            <a:extLst>
              <a:ext uri="{FF2B5EF4-FFF2-40B4-BE49-F238E27FC236}">
                <a16:creationId xmlns:a16="http://schemas.microsoft.com/office/drawing/2014/main" id="{50DB978F-05A6-41EC-B193-7B467F47C591}"/>
              </a:ext>
            </a:extLst>
          </p:cNvPr>
          <p:cNvSpPr/>
          <p:nvPr/>
        </p:nvSpPr>
        <p:spPr>
          <a:xfrm>
            <a:off x="6499746" y="391809"/>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44" name="tf17">
            <a:extLst>
              <a:ext uri="{FF2B5EF4-FFF2-40B4-BE49-F238E27FC236}">
                <a16:creationId xmlns:a16="http://schemas.microsoft.com/office/drawing/2014/main" id="{8A8F5F6F-4200-4F52-BAF4-4B93526E7D22}"/>
              </a:ext>
            </a:extLst>
          </p:cNvPr>
          <p:cNvSpPr/>
          <p:nvPr/>
        </p:nvSpPr>
        <p:spPr>
          <a:xfrm>
            <a:off x="6499746" y="667398"/>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45" name="tf18">
            <a:extLst>
              <a:ext uri="{FF2B5EF4-FFF2-40B4-BE49-F238E27FC236}">
                <a16:creationId xmlns:a16="http://schemas.microsoft.com/office/drawing/2014/main" id="{FB17F01F-6F6B-42A9-A78B-05D91F201974}"/>
              </a:ext>
            </a:extLst>
          </p:cNvPr>
          <p:cNvSpPr/>
          <p:nvPr/>
        </p:nvSpPr>
        <p:spPr>
          <a:xfrm>
            <a:off x="6499746" y="944397"/>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46" name="tf19">
            <a:extLst>
              <a:ext uri="{FF2B5EF4-FFF2-40B4-BE49-F238E27FC236}">
                <a16:creationId xmlns:a16="http://schemas.microsoft.com/office/drawing/2014/main" id="{E772B639-2402-4269-8029-CACDA96B4EE7}"/>
              </a:ext>
            </a:extLst>
          </p:cNvPr>
          <p:cNvSpPr/>
          <p:nvPr/>
        </p:nvSpPr>
        <p:spPr>
          <a:xfrm>
            <a:off x="6516679" y="1221545"/>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47" name="Tf20">
            <a:extLst>
              <a:ext uri="{FF2B5EF4-FFF2-40B4-BE49-F238E27FC236}">
                <a16:creationId xmlns:a16="http://schemas.microsoft.com/office/drawing/2014/main" id="{76C232FC-3704-4068-8F57-B504B855F06D}"/>
              </a:ext>
            </a:extLst>
          </p:cNvPr>
          <p:cNvSpPr/>
          <p:nvPr/>
        </p:nvSpPr>
        <p:spPr>
          <a:xfrm>
            <a:off x="6516679" y="1498671"/>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48" name="tf21">
            <a:extLst>
              <a:ext uri="{FF2B5EF4-FFF2-40B4-BE49-F238E27FC236}">
                <a16:creationId xmlns:a16="http://schemas.microsoft.com/office/drawing/2014/main" id="{DE29B969-1556-47B7-8744-5325A21D835D}"/>
              </a:ext>
            </a:extLst>
          </p:cNvPr>
          <p:cNvSpPr/>
          <p:nvPr/>
        </p:nvSpPr>
        <p:spPr>
          <a:xfrm>
            <a:off x="6516679" y="1785549"/>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49" name="tf22">
            <a:extLst>
              <a:ext uri="{FF2B5EF4-FFF2-40B4-BE49-F238E27FC236}">
                <a16:creationId xmlns:a16="http://schemas.microsoft.com/office/drawing/2014/main" id="{259A9D02-1F59-4D81-91C6-E7E5C6D789B7}"/>
              </a:ext>
            </a:extLst>
          </p:cNvPr>
          <p:cNvSpPr/>
          <p:nvPr/>
        </p:nvSpPr>
        <p:spPr>
          <a:xfrm>
            <a:off x="6516679" y="2051259"/>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50" name="tf23">
            <a:extLst>
              <a:ext uri="{FF2B5EF4-FFF2-40B4-BE49-F238E27FC236}">
                <a16:creationId xmlns:a16="http://schemas.microsoft.com/office/drawing/2014/main" id="{16B69C86-6E09-4051-AECD-CCF03C029BA5}"/>
              </a:ext>
            </a:extLst>
          </p:cNvPr>
          <p:cNvSpPr/>
          <p:nvPr/>
        </p:nvSpPr>
        <p:spPr>
          <a:xfrm>
            <a:off x="6522323" y="2339696"/>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51" name="Tf24">
            <a:extLst>
              <a:ext uri="{FF2B5EF4-FFF2-40B4-BE49-F238E27FC236}">
                <a16:creationId xmlns:a16="http://schemas.microsoft.com/office/drawing/2014/main" id="{E5377BEC-DF00-46EA-8AC1-1BC3071374BB}"/>
              </a:ext>
            </a:extLst>
          </p:cNvPr>
          <p:cNvSpPr/>
          <p:nvPr/>
        </p:nvSpPr>
        <p:spPr>
          <a:xfrm>
            <a:off x="6494102" y="2626574"/>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52" name="tf25">
            <a:extLst>
              <a:ext uri="{FF2B5EF4-FFF2-40B4-BE49-F238E27FC236}">
                <a16:creationId xmlns:a16="http://schemas.microsoft.com/office/drawing/2014/main" id="{FF2CCEA7-B5E1-4A73-99B4-1D990C0FF1A2}"/>
              </a:ext>
            </a:extLst>
          </p:cNvPr>
          <p:cNvSpPr/>
          <p:nvPr/>
        </p:nvSpPr>
        <p:spPr>
          <a:xfrm>
            <a:off x="6494102" y="2902163"/>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53" name="tf26">
            <a:extLst>
              <a:ext uri="{FF2B5EF4-FFF2-40B4-BE49-F238E27FC236}">
                <a16:creationId xmlns:a16="http://schemas.microsoft.com/office/drawing/2014/main" id="{D09FCEE4-AE5A-4439-93AD-76C348557CB6}"/>
              </a:ext>
            </a:extLst>
          </p:cNvPr>
          <p:cNvSpPr/>
          <p:nvPr/>
        </p:nvSpPr>
        <p:spPr>
          <a:xfrm>
            <a:off x="6494102" y="3179162"/>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54" name="tf27">
            <a:extLst>
              <a:ext uri="{FF2B5EF4-FFF2-40B4-BE49-F238E27FC236}">
                <a16:creationId xmlns:a16="http://schemas.microsoft.com/office/drawing/2014/main" id="{2A1CFDCA-DDD5-44B1-BA7D-2A0B16C44881}"/>
              </a:ext>
            </a:extLst>
          </p:cNvPr>
          <p:cNvSpPr/>
          <p:nvPr/>
        </p:nvSpPr>
        <p:spPr>
          <a:xfrm>
            <a:off x="6511035" y="3456310"/>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55" name="Tf28">
            <a:extLst>
              <a:ext uri="{FF2B5EF4-FFF2-40B4-BE49-F238E27FC236}">
                <a16:creationId xmlns:a16="http://schemas.microsoft.com/office/drawing/2014/main" id="{40931A74-F677-4D80-BA45-EC0B64956107}"/>
              </a:ext>
            </a:extLst>
          </p:cNvPr>
          <p:cNvSpPr/>
          <p:nvPr/>
        </p:nvSpPr>
        <p:spPr>
          <a:xfrm>
            <a:off x="6511035" y="3733436"/>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56" name="tf29">
            <a:extLst>
              <a:ext uri="{FF2B5EF4-FFF2-40B4-BE49-F238E27FC236}">
                <a16:creationId xmlns:a16="http://schemas.microsoft.com/office/drawing/2014/main" id="{53AE0F06-3071-47EB-B0D8-A5D46D5E1940}"/>
              </a:ext>
            </a:extLst>
          </p:cNvPr>
          <p:cNvSpPr/>
          <p:nvPr/>
        </p:nvSpPr>
        <p:spPr>
          <a:xfrm>
            <a:off x="6511035" y="4020314"/>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57" name="tf30">
            <a:extLst>
              <a:ext uri="{FF2B5EF4-FFF2-40B4-BE49-F238E27FC236}">
                <a16:creationId xmlns:a16="http://schemas.microsoft.com/office/drawing/2014/main" id="{B664B03F-AB5C-4462-8D83-5520A561C9EC}"/>
              </a:ext>
            </a:extLst>
          </p:cNvPr>
          <p:cNvSpPr/>
          <p:nvPr/>
        </p:nvSpPr>
        <p:spPr>
          <a:xfrm>
            <a:off x="6511035" y="4297313"/>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FALSE</a:t>
            </a:r>
            <a:endParaRPr lang="en-NZ" sz="1200" dirty="0"/>
          </a:p>
        </p:txBody>
      </p:sp>
      <p:sp>
        <p:nvSpPr>
          <p:cNvPr id="58" name="Tf16 2">
            <a:extLst>
              <a:ext uri="{FF2B5EF4-FFF2-40B4-BE49-F238E27FC236}">
                <a16:creationId xmlns:a16="http://schemas.microsoft.com/office/drawing/2014/main" id="{83BA5714-E072-4971-B8C9-9B7A50381E83}"/>
              </a:ext>
            </a:extLst>
          </p:cNvPr>
          <p:cNvSpPr/>
          <p:nvPr/>
        </p:nvSpPr>
        <p:spPr>
          <a:xfrm>
            <a:off x="6505390" y="396937"/>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a:t>
            </a:r>
            <a:r>
              <a:rPr lang="en-NZ"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FALSE</a:t>
            </a:r>
            <a:endParaRPr lang="en-NZ" sz="1200" dirty="0">
              <a:highlight>
                <a:srgbClr val="FFFF00"/>
              </a:highlight>
            </a:endParaRPr>
          </a:p>
        </p:txBody>
      </p:sp>
      <p:sp>
        <p:nvSpPr>
          <p:cNvPr id="59" name="2tf17">
            <a:extLst>
              <a:ext uri="{FF2B5EF4-FFF2-40B4-BE49-F238E27FC236}">
                <a16:creationId xmlns:a16="http://schemas.microsoft.com/office/drawing/2014/main" id="{93E1A4EF-0416-4D36-A0A7-9DFE10E85C27}"/>
              </a:ext>
            </a:extLst>
          </p:cNvPr>
          <p:cNvSpPr/>
          <p:nvPr/>
        </p:nvSpPr>
        <p:spPr>
          <a:xfrm>
            <a:off x="6505390" y="672526"/>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a:t>
            </a:r>
            <a:r>
              <a:rPr lang="en-NZ"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FALSE</a:t>
            </a:r>
            <a:endParaRPr lang="en-NZ" sz="1200" dirty="0">
              <a:highlight>
                <a:srgbClr val="FFFF00"/>
              </a:highlight>
            </a:endParaRPr>
          </a:p>
        </p:txBody>
      </p:sp>
      <p:sp>
        <p:nvSpPr>
          <p:cNvPr id="60" name="2tf18">
            <a:extLst>
              <a:ext uri="{FF2B5EF4-FFF2-40B4-BE49-F238E27FC236}">
                <a16:creationId xmlns:a16="http://schemas.microsoft.com/office/drawing/2014/main" id="{F4BECEED-BEEF-4B83-AA1D-9B4E9620F42E}"/>
              </a:ext>
            </a:extLst>
          </p:cNvPr>
          <p:cNvSpPr/>
          <p:nvPr/>
        </p:nvSpPr>
        <p:spPr>
          <a:xfrm>
            <a:off x="6505390" y="949525"/>
            <a:ext cx="1007968" cy="276999"/>
          </a:xfrm>
          <a:prstGeom prst="rect">
            <a:avLst/>
          </a:prstGeom>
        </p:spPr>
        <p:txBody>
          <a:bodyPr wrap="none">
            <a:spAutoFit/>
          </a:bodyPr>
          <a:lstStyle/>
          <a:p>
            <a:r>
              <a:rPr lang="en-NZ"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TRUE</a:t>
            </a:r>
            <a:r>
              <a:rPr lang="en-NZ" sz="1200" dirty="0">
                <a:latin typeface="Calibri" panose="020F0502020204030204" pitchFamily="34" charset="0"/>
                <a:ea typeface="Calibri" panose="020F0502020204030204" pitchFamily="34" charset="0"/>
                <a:cs typeface="Times New Roman" panose="02020603050405020304" pitchFamily="18" charset="0"/>
              </a:rPr>
              <a:t>	FALSE</a:t>
            </a:r>
            <a:endParaRPr lang="en-NZ" sz="1200" dirty="0"/>
          </a:p>
        </p:txBody>
      </p:sp>
      <p:sp>
        <p:nvSpPr>
          <p:cNvPr id="61" name="2tf19">
            <a:extLst>
              <a:ext uri="{FF2B5EF4-FFF2-40B4-BE49-F238E27FC236}">
                <a16:creationId xmlns:a16="http://schemas.microsoft.com/office/drawing/2014/main" id="{B0C3E9C9-564C-457C-9F91-17B9D718B127}"/>
              </a:ext>
            </a:extLst>
          </p:cNvPr>
          <p:cNvSpPr/>
          <p:nvPr/>
        </p:nvSpPr>
        <p:spPr>
          <a:xfrm>
            <a:off x="6522323" y="1226673"/>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a:t>
            </a:r>
            <a:r>
              <a:rPr lang="en-NZ"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FALSE</a:t>
            </a:r>
            <a:endParaRPr lang="en-NZ" sz="1200" dirty="0">
              <a:highlight>
                <a:srgbClr val="FFFF00"/>
              </a:highlight>
            </a:endParaRPr>
          </a:p>
        </p:txBody>
      </p:sp>
      <p:sp>
        <p:nvSpPr>
          <p:cNvPr id="62" name="2Tf20">
            <a:extLst>
              <a:ext uri="{FF2B5EF4-FFF2-40B4-BE49-F238E27FC236}">
                <a16:creationId xmlns:a16="http://schemas.microsoft.com/office/drawing/2014/main" id="{B99EC0A2-207D-4B22-A7C1-486690BAD474}"/>
              </a:ext>
            </a:extLst>
          </p:cNvPr>
          <p:cNvSpPr/>
          <p:nvPr/>
        </p:nvSpPr>
        <p:spPr>
          <a:xfrm>
            <a:off x="6522323" y="1503799"/>
            <a:ext cx="1007968" cy="276999"/>
          </a:xfrm>
          <a:prstGeom prst="rect">
            <a:avLst/>
          </a:prstGeom>
        </p:spPr>
        <p:txBody>
          <a:bodyPr wrap="none">
            <a:spAutoFit/>
          </a:bodyPr>
          <a:lstStyle/>
          <a:p>
            <a:r>
              <a:rPr lang="en-NZ"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TRUE</a:t>
            </a:r>
            <a:r>
              <a:rPr lang="en-NZ" sz="1200" dirty="0">
                <a:latin typeface="Calibri" panose="020F0502020204030204" pitchFamily="34" charset="0"/>
                <a:ea typeface="Calibri" panose="020F0502020204030204" pitchFamily="34" charset="0"/>
                <a:cs typeface="Times New Roman" panose="02020603050405020304" pitchFamily="18" charset="0"/>
              </a:rPr>
              <a:t>	FALSE</a:t>
            </a:r>
            <a:endParaRPr lang="en-NZ" sz="1200" dirty="0"/>
          </a:p>
        </p:txBody>
      </p:sp>
      <p:sp>
        <p:nvSpPr>
          <p:cNvPr id="63" name="2tf21">
            <a:extLst>
              <a:ext uri="{FF2B5EF4-FFF2-40B4-BE49-F238E27FC236}">
                <a16:creationId xmlns:a16="http://schemas.microsoft.com/office/drawing/2014/main" id="{76F10049-6EC3-4E0A-B893-53FDF0F7E3D8}"/>
              </a:ext>
            </a:extLst>
          </p:cNvPr>
          <p:cNvSpPr/>
          <p:nvPr/>
        </p:nvSpPr>
        <p:spPr>
          <a:xfrm>
            <a:off x="6522323" y="1790677"/>
            <a:ext cx="1007968" cy="276999"/>
          </a:xfrm>
          <a:prstGeom prst="rect">
            <a:avLst/>
          </a:prstGeom>
        </p:spPr>
        <p:txBody>
          <a:bodyPr wrap="none">
            <a:spAutoFit/>
          </a:bodyPr>
          <a:lstStyle/>
          <a:p>
            <a:r>
              <a:rPr lang="en-NZ"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TRUE</a:t>
            </a:r>
            <a:r>
              <a:rPr lang="en-NZ" sz="1200" dirty="0">
                <a:latin typeface="Calibri" panose="020F0502020204030204" pitchFamily="34" charset="0"/>
                <a:ea typeface="Calibri" panose="020F0502020204030204" pitchFamily="34" charset="0"/>
                <a:cs typeface="Times New Roman" panose="02020603050405020304" pitchFamily="18" charset="0"/>
              </a:rPr>
              <a:t>	FALSE</a:t>
            </a:r>
            <a:endParaRPr lang="en-NZ" sz="1200" dirty="0"/>
          </a:p>
        </p:txBody>
      </p:sp>
      <p:sp>
        <p:nvSpPr>
          <p:cNvPr id="64" name="2tf22">
            <a:extLst>
              <a:ext uri="{FF2B5EF4-FFF2-40B4-BE49-F238E27FC236}">
                <a16:creationId xmlns:a16="http://schemas.microsoft.com/office/drawing/2014/main" id="{D5E4002D-89BA-45FC-82F6-E5F55ABE1C84}"/>
              </a:ext>
            </a:extLst>
          </p:cNvPr>
          <p:cNvSpPr/>
          <p:nvPr/>
        </p:nvSpPr>
        <p:spPr>
          <a:xfrm>
            <a:off x="6522323" y="2056387"/>
            <a:ext cx="1007968" cy="276999"/>
          </a:xfrm>
          <a:prstGeom prst="rect">
            <a:avLst/>
          </a:prstGeom>
        </p:spPr>
        <p:txBody>
          <a:bodyPr wrap="none">
            <a:spAutoFit/>
          </a:bodyPr>
          <a:lstStyle/>
          <a:p>
            <a:r>
              <a:rPr lang="en-NZ"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TRUE</a:t>
            </a:r>
            <a:r>
              <a:rPr lang="en-NZ" sz="1200" dirty="0">
                <a:latin typeface="Calibri" panose="020F0502020204030204" pitchFamily="34" charset="0"/>
                <a:ea typeface="Calibri" panose="020F0502020204030204" pitchFamily="34" charset="0"/>
                <a:cs typeface="Times New Roman" panose="02020603050405020304" pitchFamily="18" charset="0"/>
              </a:rPr>
              <a:t>	FALSE</a:t>
            </a:r>
            <a:endParaRPr lang="en-NZ" sz="1200" dirty="0"/>
          </a:p>
        </p:txBody>
      </p:sp>
      <p:sp>
        <p:nvSpPr>
          <p:cNvPr id="65" name="2tf23">
            <a:extLst>
              <a:ext uri="{FF2B5EF4-FFF2-40B4-BE49-F238E27FC236}">
                <a16:creationId xmlns:a16="http://schemas.microsoft.com/office/drawing/2014/main" id="{1EB10B8A-4B3E-40AC-927F-CB570E04B012}"/>
              </a:ext>
            </a:extLst>
          </p:cNvPr>
          <p:cNvSpPr/>
          <p:nvPr/>
        </p:nvSpPr>
        <p:spPr>
          <a:xfrm>
            <a:off x="6527967" y="2344824"/>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a:t>
            </a:r>
            <a:r>
              <a:rPr lang="en-NZ"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FALSE</a:t>
            </a:r>
            <a:endParaRPr lang="en-NZ" sz="1200" dirty="0">
              <a:highlight>
                <a:srgbClr val="FFFF00"/>
              </a:highlight>
            </a:endParaRPr>
          </a:p>
        </p:txBody>
      </p:sp>
      <p:sp>
        <p:nvSpPr>
          <p:cNvPr id="66" name="2Tf24">
            <a:extLst>
              <a:ext uri="{FF2B5EF4-FFF2-40B4-BE49-F238E27FC236}">
                <a16:creationId xmlns:a16="http://schemas.microsoft.com/office/drawing/2014/main" id="{AF4ACD1D-9CD8-42C4-A8B1-B20CC1224A6B}"/>
              </a:ext>
            </a:extLst>
          </p:cNvPr>
          <p:cNvSpPr/>
          <p:nvPr/>
        </p:nvSpPr>
        <p:spPr>
          <a:xfrm>
            <a:off x="6499746" y="2631702"/>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a:t>
            </a:r>
            <a:r>
              <a:rPr lang="en-NZ"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FALSE</a:t>
            </a:r>
            <a:endParaRPr lang="en-NZ" sz="1200" dirty="0">
              <a:highlight>
                <a:srgbClr val="FFFF00"/>
              </a:highlight>
            </a:endParaRPr>
          </a:p>
        </p:txBody>
      </p:sp>
      <p:sp>
        <p:nvSpPr>
          <p:cNvPr id="67" name="2tf25">
            <a:extLst>
              <a:ext uri="{FF2B5EF4-FFF2-40B4-BE49-F238E27FC236}">
                <a16:creationId xmlns:a16="http://schemas.microsoft.com/office/drawing/2014/main" id="{93C6AEF1-3431-482A-9ECD-A2B5694A5BB9}"/>
              </a:ext>
            </a:extLst>
          </p:cNvPr>
          <p:cNvSpPr/>
          <p:nvPr/>
        </p:nvSpPr>
        <p:spPr>
          <a:xfrm>
            <a:off x="6499746" y="2907291"/>
            <a:ext cx="1007968" cy="276999"/>
          </a:xfrm>
          <a:prstGeom prst="rect">
            <a:avLst/>
          </a:prstGeom>
        </p:spPr>
        <p:txBody>
          <a:bodyPr wrap="none">
            <a:spAutoFit/>
          </a:bodyPr>
          <a:lstStyle/>
          <a:p>
            <a:r>
              <a:rPr lang="en-NZ"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TRUE</a:t>
            </a:r>
            <a:r>
              <a:rPr lang="en-NZ" sz="1200" dirty="0">
                <a:latin typeface="Calibri" panose="020F0502020204030204" pitchFamily="34" charset="0"/>
                <a:ea typeface="Calibri" panose="020F0502020204030204" pitchFamily="34" charset="0"/>
                <a:cs typeface="Times New Roman" panose="02020603050405020304" pitchFamily="18" charset="0"/>
              </a:rPr>
              <a:t>	FALSE</a:t>
            </a:r>
            <a:endParaRPr lang="en-NZ" sz="1200" dirty="0"/>
          </a:p>
        </p:txBody>
      </p:sp>
      <p:sp>
        <p:nvSpPr>
          <p:cNvPr id="68" name="2tf26">
            <a:extLst>
              <a:ext uri="{FF2B5EF4-FFF2-40B4-BE49-F238E27FC236}">
                <a16:creationId xmlns:a16="http://schemas.microsoft.com/office/drawing/2014/main" id="{1AF5DD5E-10C9-4F36-8462-5B5D62AC3730}"/>
              </a:ext>
            </a:extLst>
          </p:cNvPr>
          <p:cNvSpPr/>
          <p:nvPr/>
        </p:nvSpPr>
        <p:spPr>
          <a:xfrm>
            <a:off x="6499746" y="3184290"/>
            <a:ext cx="1007968" cy="276999"/>
          </a:xfrm>
          <a:prstGeom prst="rect">
            <a:avLst/>
          </a:prstGeom>
        </p:spPr>
        <p:txBody>
          <a:bodyPr wrap="none">
            <a:spAutoFit/>
          </a:bodyPr>
          <a:lstStyle/>
          <a:p>
            <a:r>
              <a:rPr lang="en-NZ"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TRUE</a:t>
            </a:r>
            <a:r>
              <a:rPr lang="en-NZ" sz="1200" dirty="0">
                <a:latin typeface="Calibri" panose="020F0502020204030204" pitchFamily="34" charset="0"/>
                <a:ea typeface="Calibri" panose="020F0502020204030204" pitchFamily="34" charset="0"/>
                <a:cs typeface="Times New Roman" panose="02020603050405020304" pitchFamily="18" charset="0"/>
              </a:rPr>
              <a:t>	FALSE</a:t>
            </a:r>
            <a:endParaRPr lang="en-NZ" sz="1200" dirty="0"/>
          </a:p>
        </p:txBody>
      </p:sp>
      <p:sp>
        <p:nvSpPr>
          <p:cNvPr id="69" name="2tf27">
            <a:extLst>
              <a:ext uri="{FF2B5EF4-FFF2-40B4-BE49-F238E27FC236}">
                <a16:creationId xmlns:a16="http://schemas.microsoft.com/office/drawing/2014/main" id="{7DF92DD2-EA6E-4403-B132-4F7151F781BB}"/>
              </a:ext>
            </a:extLst>
          </p:cNvPr>
          <p:cNvSpPr/>
          <p:nvPr/>
        </p:nvSpPr>
        <p:spPr>
          <a:xfrm>
            <a:off x="6516679" y="3461438"/>
            <a:ext cx="1007968" cy="276999"/>
          </a:xfrm>
          <a:prstGeom prst="rect">
            <a:avLst/>
          </a:prstGeom>
        </p:spPr>
        <p:txBody>
          <a:bodyPr wrap="none">
            <a:spAutoFit/>
          </a:bodyPr>
          <a:lstStyle/>
          <a:p>
            <a:r>
              <a:rPr lang="en-NZ"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TRUE</a:t>
            </a:r>
            <a:r>
              <a:rPr lang="en-NZ" sz="1200" dirty="0">
                <a:latin typeface="Calibri" panose="020F0502020204030204" pitchFamily="34" charset="0"/>
                <a:ea typeface="Calibri" panose="020F0502020204030204" pitchFamily="34" charset="0"/>
                <a:cs typeface="Times New Roman" panose="02020603050405020304" pitchFamily="18" charset="0"/>
              </a:rPr>
              <a:t>	FALSE</a:t>
            </a:r>
            <a:endParaRPr lang="en-NZ" sz="1200" dirty="0"/>
          </a:p>
        </p:txBody>
      </p:sp>
      <p:sp>
        <p:nvSpPr>
          <p:cNvPr id="70" name="2Tf28">
            <a:extLst>
              <a:ext uri="{FF2B5EF4-FFF2-40B4-BE49-F238E27FC236}">
                <a16:creationId xmlns:a16="http://schemas.microsoft.com/office/drawing/2014/main" id="{8828167A-EB7A-4A07-877D-76929960BB9B}"/>
              </a:ext>
            </a:extLst>
          </p:cNvPr>
          <p:cNvSpPr/>
          <p:nvPr/>
        </p:nvSpPr>
        <p:spPr>
          <a:xfrm>
            <a:off x="6516679" y="3738564"/>
            <a:ext cx="1007968" cy="276999"/>
          </a:xfrm>
          <a:prstGeom prst="rect">
            <a:avLst/>
          </a:prstGeom>
        </p:spPr>
        <p:txBody>
          <a:bodyPr wrap="none">
            <a:spAutoFit/>
          </a:bodyPr>
          <a:lstStyle/>
          <a:p>
            <a:r>
              <a:rPr lang="en-NZ" sz="1200" dirty="0">
                <a:latin typeface="Calibri" panose="020F0502020204030204" pitchFamily="34" charset="0"/>
                <a:ea typeface="Calibri" panose="020F0502020204030204" pitchFamily="34" charset="0"/>
                <a:cs typeface="Times New Roman" panose="02020603050405020304" pitchFamily="18" charset="0"/>
              </a:rPr>
              <a:t>TRUE	</a:t>
            </a:r>
            <a:r>
              <a:rPr lang="en-NZ"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FALSE</a:t>
            </a:r>
            <a:endParaRPr lang="en-NZ" sz="1200" dirty="0">
              <a:highlight>
                <a:srgbClr val="FFFF00"/>
              </a:highlight>
            </a:endParaRPr>
          </a:p>
        </p:txBody>
      </p:sp>
      <p:sp>
        <p:nvSpPr>
          <p:cNvPr id="71" name="2tf29">
            <a:extLst>
              <a:ext uri="{FF2B5EF4-FFF2-40B4-BE49-F238E27FC236}">
                <a16:creationId xmlns:a16="http://schemas.microsoft.com/office/drawing/2014/main" id="{7645900C-2F37-4865-BB76-1575A19C9438}"/>
              </a:ext>
            </a:extLst>
          </p:cNvPr>
          <p:cNvSpPr/>
          <p:nvPr/>
        </p:nvSpPr>
        <p:spPr>
          <a:xfrm>
            <a:off x="6516679" y="4025442"/>
            <a:ext cx="1007968" cy="276999"/>
          </a:xfrm>
          <a:prstGeom prst="rect">
            <a:avLst/>
          </a:prstGeom>
        </p:spPr>
        <p:txBody>
          <a:bodyPr wrap="none">
            <a:spAutoFit/>
          </a:bodyPr>
          <a:lstStyle/>
          <a:p>
            <a:r>
              <a:rPr lang="en-NZ"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TRUE</a:t>
            </a:r>
            <a:r>
              <a:rPr lang="en-NZ" sz="1200" dirty="0">
                <a:latin typeface="Calibri" panose="020F0502020204030204" pitchFamily="34" charset="0"/>
                <a:ea typeface="Calibri" panose="020F0502020204030204" pitchFamily="34" charset="0"/>
                <a:cs typeface="Times New Roman" panose="02020603050405020304" pitchFamily="18" charset="0"/>
              </a:rPr>
              <a:t>	FALSE</a:t>
            </a:r>
            <a:endParaRPr lang="en-NZ" sz="1200" dirty="0"/>
          </a:p>
        </p:txBody>
      </p:sp>
      <p:sp>
        <p:nvSpPr>
          <p:cNvPr id="72" name="2tf30">
            <a:extLst>
              <a:ext uri="{FF2B5EF4-FFF2-40B4-BE49-F238E27FC236}">
                <a16:creationId xmlns:a16="http://schemas.microsoft.com/office/drawing/2014/main" id="{8128D8E4-2B0A-4D01-81DC-5046137DC917}"/>
              </a:ext>
            </a:extLst>
          </p:cNvPr>
          <p:cNvSpPr/>
          <p:nvPr/>
        </p:nvSpPr>
        <p:spPr>
          <a:xfrm>
            <a:off x="6516679" y="4302441"/>
            <a:ext cx="1007968" cy="276999"/>
          </a:xfrm>
          <a:prstGeom prst="rect">
            <a:avLst/>
          </a:prstGeom>
        </p:spPr>
        <p:txBody>
          <a:bodyPr wrap="none">
            <a:spAutoFit/>
          </a:bodyPr>
          <a:lstStyle/>
          <a:p>
            <a:r>
              <a:rPr lang="en-NZ"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TRUE</a:t>
            </a:r>
            <a:r>
              <a:rPr lang="en-NZ" sz="1200" dirty="0">
                <a:latin typeface="Calibri" panose="020F0502020204030204" pitchFamily="34" charset="0"/>
                <a:ea typeface="Calibri" panose="020F0502020204030204" pitchFamily="34" charset="0"/>
                <a:cs typeface="Times New Roman" panose="02020603050405020304" pitchFamily="18" charset="0"/>
              </a:rPr>
              <a:t>	FALSE</a:t>
            </a:r>
            <a:endParaRPr lang="en-NZ" sz="1200" dirty="0"/>
          </a:p>
        </p:txBody>
      </p:sp>
      <p:sp>
        <p:nvSpPr>
          <p:cNvPr id="73" name="Action Button: Worksheet">
            <a:hlinkClick r:id="rId3" action="ppaction://hlinksldjump" highlightClick="1"/>
            <a:extLst>
              <a:ext uri="{FF2B5EF4-FFF2-40B4-BE49-F238E27FC236}">
                <a16:creationId xmlns:a16="http://schemas.microsoft.com/office/drawing/2014/main" id="{CC2172D0-2849-4C74-BD77-D1A456190865}"/>
              </a:ext>
            </a:extLst>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9" name="Textbox: Tool instructions">
            <a:extLst>
              <a:ext uri="{FF2B5EF4-FFF2-40B4-BE49-F238E27FC236}">
                <a16:creationId xmlns:a16="http://schemas.microsoft.com/office/drawing/2014/main" id="{3EA7280E-73CC-49A0-A991-7909E3EC75D3}"/>
              </a:ext>
            </a:extLst>
          </p:cNvPr>
          <p:cNvSpPr txBox="1"/>
          <p:nvPr/>
        </p:nvSpPr>
        <p:spPr>
          <a:xfrm>
            <a:off x="3575576" y="4912670"/>
            <a:ext cx="1992853"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True or false to reveal answer</a:t>
            </a:r>
          </a:p>
        </p:txBody>
      </p:sp>
      <p:pic>
        <p:nvPicPr>
          <p:cNvPr id="40" name="Picture 39">
            <a:extLst>
              <a:ext uri="{FF2B5EF4-FFF2-40B4-BE49-F238E27FC236}">
                <a16:creationId xmlns:a16="http://schemas.microsoft.com/office/drawing/2014/main" id="{D47E1750-E1A9-448D-AB48-92118B049D07}"/>
              </a:ext>
            </a:extLst>
          </p:cNvPr>
          <p:cNvPicPr>
            <a:picLocks noChangeAspect="1"/>
          </p:cNvPicPr>
          <p:nvPr/>
        </p:nvPicPr>
        <p:blipFill rotWithShape="1">
          <a:blip r:embed="rId4">
            <a:extLst>
              <a:ext uri="{28A0092B-C50C-407E-A947-70E740481C1C}">
                <a14:useLocalDpi xmlns:a14="http://schemas.microsoft.com/office/drawing/2010/main" val="0"/>
              </a:ext>
            </a:extLst>
          </a:blip>
          <a:srcRect b="6334"/>
          <a:stretch/>
        </p:blipFill>
        <p:spPr>
          <a:xfrm>
            <a:off x="7507714" y="1177926"/>
            <a:ext cx="1617403" cy="2512625"/>
          </a:xfrm>
          <a:prstGeom prst="rect">
            <a:avLst/>
          </a:prstGeom>
        </p:spPr>
      </p:pic>
    </p:spTree>
    <p:extLst>
      <p:ext uri="{BB962C8B-B14F-4D97-AF65-F5344CB8AC3E}">
        <p14:creationId xmlns:p14="http://schemas.microsoft.com/office/powerpoint/2010/main" val="3436590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xit" presetSubtype="0" fill="hold" grpId="2" nodeType="withEffect">
                                  <p:stCondLst>
                                    <p:cond delay="0"/>
                                  </p:stCondLst>
                                  <p:childTnLst>
                                    <p:set>
                                      <p:cBhvr>
                                        <p:cTn id="8"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9" restart="whenNotActive" fill="hold" evtFilter="cancelBubble" nodeType="interactiveSeq">
                <p:stCondLst>
                  <p:cond evt="onClick" delay="0">
                    <p:tgtEl>
                      <p:spTgt spid="44"/>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withEffect">
                                  <p:stCondLst>
                                    <p:cond delay="0"/>
                                  </p:stCondLst>
                                  <p:childTnLst>
                                    <p:set>
                                      <p:cBhvr>
                                        <p:cTn id="13" dur="1" fill="hold">
                                          <p:stCondLst>
                                            <p:cond delay="0"/>
                                          </p:stCondLst>
                                        </p:cTn>
                                        <p:tgtEl>
                                          <p:spTgt spid="59"/>
                                        </p:tgtEl>
                                        <p:attrNameLst>
                                          <p:attrName>style.visibility</p:attrName>
                                        </p:attrNameLst>
                                      </p:cBhvr>
                                      <p:to>
                                        <p:strVal val="visible"/>
                                      </p:to>
                                    </p:set>
                                  </p:childTnLst>
                                </p:cTn>
                              </p:par>
                              <p:par>
                                <p:cTn id="14" presetID="1" presetClass="exit" presetSubtype="0" fill="hold" grpId="2" nodeType="withEffect">
                                  <p:stCondLst>
                                    <p:cond delay="0"/>
                                  </p:stCondLst>
                                  <p:childTnLst>
                                    <p:set>
                                      <p:cBhvr>
                                        <p:cTn id="15"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6" restart="whenNotActive" fill="hold" evtFilter="cancelBubble" nodeType="interactiveSeq">
                <p:stCondLst>
                  <p:cond evt="onClick" delay="0">
                    <p:tgtEl>
                      <p:spTgt spid="45"/>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xit" presetSubtype="0" fill="hold" grpId="2" nodeType="withEffect">
                                  <p:stCondLst>
                                    <p:cond delay="0"/>
                                  </p:stCondLst>
                                  <p:childTnLst>
                                    <p:set>
                                      <p:cBhvr>
                                        <p:cTn id="22"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3" restart="whenNotActive" fill="hold" evtFilter="cancelBubble" nodeType="interactiveSeq">
                <p:stCondLst>
                  <p:cond evt="onClick" delay="0">
                    <p:tgtEl>
                      <p:spTgt spid="46"/>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childTnLst>
                                </p:cTn>
                              </p:par>
                              <p:par>
                                <p:cTn id="28" presetID="1" presetClass="exit" presetSubtype="0" fill="hold" grpId="2" nodeType="withEffect">
                                  <p:stCondLst>
                                    <p:cond delay="0"/>
                                  </p:stCondLst>
                                  <p:childTnLst>
                                    <p:set>
                                      <p:cBhvr>
                                        <p:cTn id="29"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0" restart="whenNotActive" fill="hold" evtFilter="cancelBubble" nodeType="interactiveSeq">
                <p:stCondLst>
                  <p:cond evt="onClick" delay="0">
                    <p:tgtEl>
                      <p:spTgt spid="47"/>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with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par>
                                <p:cTn id="35" presetID="1" presetClass="exit" presetSubtype="0" fill="hold" grpId="2" nodeType="withEffect">
                                  <p:stCondLst>
                                    <p:cond delay="0"/>
                                  </p:stCondLst>
                                  <p:childTnLst>
                                    <p:set>
                                      <p:cBhvr>
                                        <p:cTn id="36"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37" restart="whenNotActive" fill="hold" evtFilter="cancelBubble" nodeType="interactiveSeq">
                <p:stCondLst>
                  <p:cond evt="onClick" delay="0">
                    <p:tgtEl>
                      <p:spTgt spid="48"/>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withEffect">
                                  <p:stCondLst>
                                    <p:cond delay="0"/>
                                  </p:stCondLst>
                                  <p:childTnLst>
                                    <p:set>
                                      <p:cBhvr>
                                        <p:cTn id="41" dur="1" fill="hold">
                                          <p:stCondLst>
                                            <p:cond delay="0"/>
                                          </p:stCondLst>
                                        </p:cTn>
                                        <p:tgtEl>
                                          <p:spTgt spid="63"/>
                                        </p:tgtEl>
                                        <p:attrNameLst>
                                          <p:attrName>style.visibility</p:attrName>
                                        </p:attrNameLst>
                                      </p:cBhvr>
                                      <p:to>
                                        <p:strVal val="visible"/>
                                      </p:to>
                                    </p:set>
                                  </p:childTnLst>
                                </p:cTn>
                              </p:par>
                              <p:par>
                                <p:cTn id="42" presetID="1" presetClass="exit" presetSubtype="0" fill="hold" grpId="2" nodeType="withEffect">
                                  <p:stCondLst>
                                    <p:cond delay="0"/>
                                  </p:stCondLst>
                                  <p:childTnLst>
                                    <p:set>
                                      <p:cBhvr>
                                        <p:cTn id="43"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4" restart="whenNotActive" fill="hold" evtFilter="cancelBubble" nodeType="interactiveSeq">
                <p:stCondLst>
                  <p:cond evt="onClick" delay="0">
                    <p:tgtEl>
                      <p:spTgt spid="49"/>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withEffect">
                                  <p:stCondLst>
                                    <p:cond delay="0"/>
                                  </p:stCondLst>
                                  <p:childTnLst>
                                    <p:set>
                                      <p:cBhvr>
                                        <p:cTn id="48" dur="1" fill="hold">
                                          <p:stCondLst>
                                            <p:cond delay="0"/>
                                          </p:stCondLst>
                                        </p:cTn>
                                        <p:tgtEl>
                                          <p:spTgt spid="64"/>
                                        </p:tgtEl>
                                        <p:attrNameLst>
                                          <p:attrName>style.visibility</p:attrName>
                                        </p:attrNameLst>
                                      </p:cBhvr>
                                      <p:to>
                                        <p:strVal val="visible"/>
                                      </p:to>
                                    </p:set>
                                  </p:childTnLst>
                                </p:cTn>
                              </p:par>
                              <p:par>
                                <p:cTn id="49" presetID="1" presetClass="exit" presetSubtype="0" fill="hold" grpId="2" nodeType="withEffect">
                                  <p:stCondLst>
                                    <p:cond delay="0"/>
                                  </p:stCondLst>
                                  <p:childTnLst>
                                    <p:set>
                                      <p:cBhvr>
                                        <p:cTn id="50"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51" restart="whenNotActive" fill="hold" evtFilter="cancelBubble" nodeType="interactiveSeq">
                <p:stCondLst>
                  <p:cond evt="onClick" delay="0">
                    <p:tgtEl>
                      <p:spTgt spid="50"/>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withEffect">
                                  <p:stCondLst>
                                    <p:cond delay="0"/>
                                  </p:stCondLst>
                                  <p:childTnLst>
                                    <p:set>
                                      <p:cBhvr>
                                        <p:cTn id="55" dur="1" fill="hold">
                                          <p:stCondLst>
                                            <p:cond delay="0"/>
                                          </p:stCondLst>
                                        </p:cTn>
                                        <p:tgtEl>
                                          <p:spTgt spid="65"/>
                                        </p:tgtEl>
                                        <p:attrNameLst>
                                          <p:attrName>style.visibility</p:attrName>
                                        </p:attrNameLst>
                                      </p:cBhvr>
                                      <p:to>
                                        <p:strVal val="visible"/>
                                      </p:to>
                                    </p:set>
                                  </p:childTnLst>
                                </p:cTn>
                              </p:par>
                              <p:par>
                                <p:cTn id="56" presetID="1" presetClass="exit" presetSubtype="0" fill="hold" grpId="2" nodeType="withEffect">
                                  <p:stCondLst>
                                    <p:cond delay="0"/>
                                  </p:stCondLst>
                                  <p:childTnLst>
                                    <p:set>
                                      <p:cBhvr>
                                        <p:cTn id="57"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58" restart="whenNotActive" fill="hold" evtFilter="cancelBubble" nodeType="interactiveSeq">
                <p:stCondLst>
                  <p:cond evt="onClick" delay="0">
                    <p:tgtEl>
                      <p:spTgt spid="51"/>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withEffect">
                                  <p:stCondLst>
                                    <p:cond delay="0"/>
                                  </p:stCondLst>
                                  <p:childTnLst>
                                    <p:set>
                                      <p:cBhvr>
                                        <p:cTn id="62" dur="1" fill="hold">
                                          <p:stCondLst>
                                            <p:cond delay="0"/>
                                          </p:stCondLst>
                                        </p:cTn>
                                        <p:tgtEl>
                                          <p:spTgt spid="66"/>
                                        </p:tgtEl>
                                        <p:attrNameLst>
                                          <p:attrName>style.visibility</p:attrName>
                                        </p:attrNameLst>
                                      </p:cBhvr>
                                      <p:to>
                                        <p:strVal val="visible"/>
                                      </p:to>
                                    </p:set>
                                  </p:childTnLst>
                                </p:cTn>
                              </p:par>
                              <p:par>
                                <p:cTn id="63" presetID="1" presetClass="exit" presetSubtype="0" fill="hold" grpId="2" nodeType="withEffect">
                                  <p:stCondLst>
                                    <p:cond delay="0"/>
                                  </p:stCondLst>
                                  <p:childTnLst>
                                    <p:set>
                                      <p:cBhvr>
                                        <p:cTn id="64"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5" restart="whenNotActive" fill="hold" evtFilter="cancelBubble" nodeType="interactiveSeq">
                <p:stCondLst>
                  <p:cond evt="onClick" delay="0">
                    <p:tgtEl>
                      <p:spTgt spid="52"/>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withEffect">
                                  <p:stCondLst>
                                    <p:cond delay="0"/>
                                  </p:stCondLst>
                                  <p:childTnLst>
                                    <p:set>
                                      <p:cBhvr>
                                        <p:cTn id="69" dur="1" fill="hold">
                                          <p:stCondLst>
                                            <p:cond delay="0"/>
                                          </p:stCondLst>
                                        </p:cTn>
                                        <p:tgtEl>
                                          <p:spTgt spid="67"/>
                                        </p:tgtEl>
                                        <p:attrNameLst>
                                          <p:attrName>style.visibility</p:attrName>
                                        </p:attrNameLst>
                                      </p:cBhvr>
                                      <p:to>
                                        <p:strVal val="visible"/>
                                      </p:to>
                                    </p:set>
                                  </p:childTnLst>
                                </p:cTn>
                              </p:par>
                              <p:par>
                                <p:cTn id="70" presetID="1" presetClass="exit" presetSubtype="0" fill="hold" grpId="2" nodeType="withEffect">
                                  <p:stCondLst>
                                    <p:cond delay="0"/>
                                  </p:stCondLst>
                                  <p:childTnLst>
                                    <p:set>
                                      <p:cBhvr>
                                        <p:cTn id="7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72" restart="whenNotActive" fill="hold" evtFilter="cancelBubble" nodeType="interactiveSeq">
                <p:stCondLst>
                  <p:cond evt="onClick" delay="0">
                    <p:tgtEl>
                      <p:spTgt spid="53"/>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childTnLst>
                                </p:cTn>
                              </p:par>
                              <p:par>
                                <p:cTn id="77" presetID="1" presetClass="exit" presetSubtype="0" fill="hold" grpId="2" nodeType="withEffect">
                                  <p:stCondLst>
                                    <p:cond delay="0"/>
                                  </p:stCondLst>
                                  <p:childTnLst>
                                    <p:set>
                                      <p:cBhvr>
                                        <p:cTn id="78"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79" restart="whenNotActive" fill="hold" evtFilter="cancelBubble" nodeType="interactiveSeq">
                <p:stCondLst>
                  <p:cond evt="onClick" delay="0">
                    <p:tgtEl>
                      <p:spTgt spid="54"/>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withEffect">
                                  <p:stCondLst>
                                    <p:cond delay="0"/>
                                  </p:stCondLst>
                                  <p:childTnLst>
                                    <p:set>
                                      <p:cBhvr>
                                        <p:cTn id="83" dur="1" fill="hold">
                                          <p:stCondLst>
                                            <p:cond delay="0"/>
                                          </p:stCondLst>
                                        </p:cTn>
                                        <p:tgtEl>
                                          <p:spTgt spid="69"/>
                                        </p:tgtEl>
                                        <p:attrNameLst>
                                          <p:attrName>style.visibility</p:attrName>
                                        </p:attrNameLst>
                                      </p:cBhvr>
                                      <p:to>
                                        <p:strVal val="visible"/>
                                      </p:to>
                                    </p:set>
                                  </p:childTnLst>
                                </p:cTn>
                              </p:par>
                              <p:par>
                                <p:cTn id="84" presetID="1" presetClass="exit" presetSubtype="0" fill="hold" grpId="2" nodeType="withEffect">
                                  <p:stCondLst>
                                    <p:cond delay="0"/>
                                  </p:stCondLst>
                                  <p:childTnLst>
                                    <p:set>
                                      <p:cBhvr>
                                        <p:cTn id="85"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86" restart="whenNotActive" fill="hold" evtFilter="cancelBubble" nodeType="interactiveSeq">
                <p:stCondLst>
                  <p:cond evt="onClick" delay="0">
                    <p:tgtEl>
                      <p:spTgt spid="55"/>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withEffect">
                                  <p:stCondLst>
                                    <p:cond delay="0"/>
                                  </p:stCondLst>
                                  <p:childTnLst>
                                    <p:set>
                                      <p:cBhvr>
                                        <p:cTn id="90" dur="1" fill="hold">
                                          <p:stCondLst>
                                            <p:cond delay="0"/>
                                          </p:stCondLst>
                                        </p:cTn>
                                        <p:tgtEl>
                                          <p:spTgt spid="70"/>
                                        </p:tgtEl>
                                        <p:attrNameLst>
                                          <p:attrName>style.visibility</p:attrName>
                                        </p:attrNameLst>
                                      </p:cBhvr>
                                      <p:to>
                                        <p:strVal val="visible"/>
                                      </p:to>
                                    </p:set>
                                  </p:childTnLst>
                                </p:cTn>
                              </p:par>
                              <p:par>
                                <p:cTn id="91" presetID="1" presetClass="exit" presetSubtype="0" fill="hold" grpId="2" nodeType="withEffect">
                                  <p:stCondLst>
                                    <p:cond delay="0"/>
                                  </p:stCondLst>
                                  <p:childTnLst>
                                    <p:set>
                                      <p:cBhvr>
                                        <p:cTn id="92"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93" restart="whenNotActive" fill="hold" evtFilter="cancelBubble" nodeType="interactiveSeq">
                <p:stCondLst>
                  <p:cond evt="onClick" delay="0">
                    <p:tgtEl>
                      <p:spTgt spid="56"/>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withEffect">
                                  <p:stCondLst>
                                    <p:cond delay="0"/>
                                  </p:stCondLst>
                                  <p:childTnLst>
                                    <p:set>
                                      <p:cBhvr>
                                        <p:cTn id="97" dur="1" fill="hold">
                                          <p:stCondLst>
                                            <p:cond delay="0"/>
                                          </p:stCondLst>
                                        </p:cTn>
                                        <p:tgtEl>
                                          <p:spTgt spid="71"/>
                                        </p:tgtEl>
                                        <p:attrNameLst>
                                          <p:attrName>style.visibility</p:attrName>
                                        </p:attrNameLst>
                                      </p:cBhvr>
                                      <p:to>
                                        <p:strVal val="visible"/>
                                      </p:to>
                                    </p:set>
                                  </p:childTnLst>
                                </p:cTn>
                              </p:par>
                              <p:par>
                                <p:cTn id="98" presetID="1" presetClass="exit" presetSubtype="0" fill="hold" grpId="2" nodeType="withEffect">
                                  <p:stCondLst>
                                    <p:cond delay="0"/>
                                  </p:stCondLst>
                                  <p:childTnLst>
                                    <p:set>
                                      <p:cBhvr>
                                        <p:cTn id="9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00" restart="whenNotActive" fill="hold" evtFilter="cancelBubble" nodeType="interactiveSeq">
                <p:stCondLst>
                  <p:cond evt="onClick" delay="0">
                    <p:tgtEl>
                      <p:spTgt spid="57"/>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withEffect">
                                  <p:stCondLst>
                                    <p:cond delay="0"/>
                                  </p:stCondLst>
                                  <p:childTnLst>
                                    <p:set>
                                      <p:cBhvr>
                                        <p:cTn id="104" dur="1" fill="hold">
                                          <p:stCondLst>
                                            <p:cond delay="0"/>
                                          </p:stCondLst>
                                        </p:cTn>
                                        <p:tgtEl>
                                          <p:spTgt spid="72"/>
                                        </p:tgtEl>
                                        <p:attrNameLst>
                                          <p:attrName>style.visibility</p:attrName>
                                        </p:attrNameLst>
                                      </p:cBhvr>
                                      <p:to>
                                        <p:strVal val="visible"/>
                                      </p:to>
                                    </p:set>
                                  </p:childTnLst>
                                </p:cTn>
                              </p:par>
                              <p:par>
                                <p:cTn id="105" presetID="1" presetClass="exit" presetSubtype="0" fill="hold" grpId="2" nodeType="withEffect">
                                  <p:stCondLst>
                                    <p:cond delay="0"/>
                                  </p:stCondLst>
                                  <p:childTnLst>
                                    <p:set>
                                      <p:cBhvr>
                                        <p:cTn id="106"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07" restart="whenNotActive" fill="hold" evtFilter="cancelBubble" nodeType="interactiveSeq">
                <p:stCondLst>
                  <p:cond evt="onClick" delay="0">
                    <p:tgtEl>
                      <p:spTgt spid="41"/>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grpId="1" nodeType="withEffect">
                                  <p:stCondLst>
                                    <p:cond delay="0"/>
                                  </p:stCondLst>
                                  <p:childTnLst>
                                    <p:set>
                                      <p:cBhvr>
                                        <p:cTn id="111" dur="1" fill="hold">
                                          <p:stCondLst>
                                            <p:cond delay="0"/>
                                          </p:stCondLst>
                                        </p:cTn>
                                        <p:tgtEl>
                                          <p:spTgt spid="72"/>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71"/>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70"/>
                                        </p:tgtEl>
                                        <p:attrNameLst>
                                          <p:attrName>style.visibility</p:attrName>
                                        </p:attrNameLst>
                                      </p:cBhvr>
                                      <p:to>
                                        <p:strVal val="hidden"/>
                                      </p:to>
                                    </p:set>
                                  </p:childTnLst>
                                </p:cTn>
                              </p:par>
                              <p:par>
                                <p:cTn id="116" presetID="1" presetClass="exit" presetSubtype="0" fill="hold" grpId="1" nodeType="withEffect">
                                  <p:stCondLst>
                                    <p:cond delay="0"/>
                                  </p:stCondLst>
                                  <p:childTnLst>
                                    <p:set>
                                      <p:cBhvr>
                                        <p:cTn id="117" dur="1" fill="hold">
                                          <p:stCondLst>
                                            <p:cond delay="0"/>
                                          </p:stCondLst>
                                        </p:cTn>
                                        <p:tgtEl>
                                          <p:spTgt spid="69"/>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68"/>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67"/>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66"/>
                                        </p:tgtEl>
                                        <p:attrNameLst>
                                          <p:attrName>style.visibility</p:attrName>
                                        </p:attrNameLst>
                                      </p:cBhvr>
                                      <p:to>
                                        <p:strVal val="hidden"/>
                                      </p:to>
                                    </p:set>
                                  </p:childTnLst>
                                </p:cTn>
                              </p:par>
                              <p:par>
                                <p:cTn id="124" presetID="1" presetClass="exit" presetSubtype="0" fill="hold" grpId="1" nodeType="withEffect">
                                  <p:stCondLst>
                                    <p:cond delay="0"/>
                                  </p:stCondLst>
                                  <p:childTnLst>
                                    <p:set>
                                      <p:cBhvr>
                                        <p:cTn id="125" dur="1" fill="hold">
                                          <p:stCondLst>
                                            <p:cond delay="0"/>
                                          </p:stCondLst>
                                        </p:cTn>
                                        <p:tgtEl>
                                          <p:spTgt spid="64"/>
                                        </p:tgtEl>
                                        <p:attrNameLst>
                                          <p:attrName>style.visibility</p:attrName>
                                        </p:attrNameLst>
                                      </p:cBhvr>
                                      <p:to>
                                        <p:strVal val="hidden"/>
                                      </p:to>
                                    </p:set>
                                  </p:childTnLst>
                                </p:cTn>
                              </p:par>
                              <p:par>
                                <p:cTn id="126" presetID="1" presetClass="exit" presetSubtype="0" fill="hold" grpId="1" nodeType="withEffect">
                                  <p:stCondLst>
                                    <p:cond delay="0"/>
                                  </p:stCondLst>
                                  <p:childTnLst>
                                    <p:set>
                                      <p:cBhvr>
                                        <p:cTn id="127" dur="1" fill="hold">
                                          <p:stCondLst>
                                            <p:cond delay="0"/>
                                          </p:stCondLst>
                                        </p:cTn>
                                        <p:tgtEl>
                                          <p:spTgt spid="65"/>
                                        </p:tgtEl>
                                        <p:attrNameLst>
                                          <p:attrName>style.visibility</p:attrName>
                                        </p:attrNameLst>
                                      </p:cBhvr>
                                      <p:to>
                                        <p:strVal val="hidden"/>
                                      </p:to>
                                    </p:set>
                                  </p:childTnLst>
                                </p:cTn>
                              </p:par>
                              <p:par>
                                <p:cTn id="128" presetID="1" presetClass="exit" presetSubtype="0" fill="hold" grpId="1" nodeType="withEffect">
                                  <p:stCondLst>
                                    <p:cond delay="0"/>
                                  </p:stCondLst>
                                  <p:childTnLst>
                                    <p:set>
                                      <p:cBhvr>
                                        <p:cTn id="129" dur="1" fill="hold">
                                          <p:stCondLst>
                                            <p:cond delay="0"/>
                                          </p:stCondLst>
                                        </p:cTn>
                                        <p:tgtEl>
                                          <p:spTgt spid="63"/>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62"/>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61"/>
                                        </p:tgtEl>
                                        <p:attrNameLst>
                                          <p:attrName>style.visibility</p:attrName>
                                        </p:attrNameLst>
                                      </p:cBhvr>
                                      <p:to>
                                        <p:strVal val="hidden"/>
                                      </p:to>
                                    </p:set>
                                  </p:childTnLst>
                                </p:cTn>
                              </p:par>
                              <p:par>
                                <p:cTn id="134" presetID="1" presetClass="exit" presetSubtype="0" fill="hold" grpId="1" nodeType="withEffect">
                                  <p:stCondLst>
                                    <p:cond delay="0"/>
                                  </p:stCondLst>
                                  <p:childTnLst>
                                    <p:set>
                                      <p:cBhvr>
                                        <p:cTn id="135" dur="1" fill="hold">
                                          <p:stCondLst>
                                            <p:cond delay="0"/>
                                          </p:stCondLst>
                                        </p:cTn>
                                        <p:tgtEl>
                                          <p:spTgt spid="60"/>
                                        </p:tgtEl>
                                        <p:attrNameLst>
                                          <p:attrName>style.visibility</p:attrName>
                                        </p:attrNameLst>
                                      </p:cBhvr>
                                      <p:to>
                                        <p:strVal val="hidden"/>
                                      </p:to>
                                    </p:set>
                                  </p:childTnLst>
                                </p:cTn>
                              </p:par>
                              <p:par>
                                <p:cTn id="136" presetID="1" presetClass="exit" presetSubtype="0" fill="hold" grpId="1" nodeType="withEffect">
                                  <p:stCondLst>
                                    <p:cond delay="0"/>
                                  </p:stCondLst>
                                  <p:childTnLst>
                                    <p:set>
                                      <p:cBhvr>
                                        <p:cTn id="137" dur="1" fill="hold">
                                          <p:stCondLst>
                                            <p:cond delay="0"/>
                                          </p:stCondLst>
                                        </p:cTn>
                                        <p:tgtEl>
                                          <p:spTgt spid="59"/>
                                        </p:tgtEl>
                                        <p:attrNameLst>
                                          <p:attrName>style.visibility</p:attrName>
                                        </p:attrNameLst>
                                      </p:cBhvr>
                                      <p:to>
                                        <p:strVal val="hidden"/>
                                      </p:to>
                                    </p:set>
                                  </p:childTnLst>
                                </p:cTn>
                              </p:par>
                              <p:par>
                                <p:cTn id="138" presetID="1" presetClass="exit" presetSubtype="0" fill="hold" grpId="1" nodeType="withEffect">
                                  <p:stCondLst>
                                    <p:cond delay="0"/>
                                  </p:stCondLst>
                                  <p:childTnLst>
                                    <p:set>
                                      <p:cBhvr>
                                        <p:cTn id="139" dur="1" fill="hold">
                                          <p:stCondLst>
                                            <p:cond delay="0"/>
                                          </p:stCondLst>
                                        </p:cTn>
                                        <p:tgtEl>
                                          <p:spTgt spid="58"/>
                                        </p:tgtEl>
                                        <p:attrNameLst>
                                          <p:attrName>style.visibility</p:attrName>
                                        </p:attrNameLst>
                                      </p:cBhvr>
                                      <p:to>
                                        <p:strVal val="hidden"/>
                                      </p:to>
                                    </p:set>
                                  </p:childTnLst>
                                </p:cTn>
                              </p:par>
                              <p:par>
                                <p:cTn id="140" presetID="1" presetClass="entr" presetSubtype="0" fill="hold" grpId="0" nodeType="withEffect">
                                  <p:stCondLst>
                                    <p:cond delay="0"/>
                                  </p:stCondLst>
                                  <p:childTnLst>
                                    <p:set>
                                      <p:cBhvr>
                                        <p:cTn id="141" dur="1" fill="hold">
                                          <p:stCondLst>
                                            <p:cond delay="0"/>
                                          </p:stCondLst>
                                        </p:cTn>
                                        <p:tgtEl>
                                          <p:spTgt spid="57"/>
                                        </p:tgtEl>
                                        <p:attrNameLst>
                                          <p:attrName>style.visibility</p:attrName>
                                        </p:attrNameLst>
                                      </p:cBhvr>
                                      <p:to>
                                        <p:strVal val="visible"/>
                                      </p:to>
                                    </p:set>
                                  </p:childTnLst>
                                </p:cTn>
                              </p:par>
                              <p:par>
                                <p:cTn id="142" presetID="1" presetClass="entr" presetSubtype="0" fill="hold" grpId="0" nodeType="withEffect">
                                  <p:stCondLst>
                                    <p:cond delay="0"/>
                                  </p:stCondLst>
                                  <p:childTnLst>
                                    <p:set>
                                      <p:cBhvr>
                                        <p:cTn id="143" dur="1" fill="hold">
                                          <p:stCondLst>
                                            <p:cond delay="0"/>
                                          </p:stCondLst>
                                        </p:cTn>
                                        <p:tgtEl>
                                          <p:spTgt spid="56"/>
                                        </p:tgtEl>
                                        <p:attrNameLst>
                                          <p:attrName>style.visibility</p:attrName>
                                        </p:attrNameLst>
                                      </p:cBhvr>
                                      <p:to>
                                        <p:strVal val="visible"/>
                                      </p:to>
                                    </p:set>
                                  </p:childTnLst>
                                </p:cTn>
                              </p:par>
                              <p:par>
                                <p:cTn id="144" presetID="1" presetClass="entr" presetSubtype="0" fill="hold" grpId="0" nodeType="withEffect">
                                  <p:stCondLst>
                                    <p:cond delay="0"/>
                                  </p:stCondLst>
                                  <p:childTnLst>
                                    <p:set>
                                      <p:cBhvr>
                                        <p:cTn id="145" dur="1" fill="hold">
                                          <p:stCondLst>
                                            <p:cond delay="0"/>
                                          </p:stCondLst>
                                        </p:cTn>
                                        <p:tgtEl>
                                          <p:spTgt spid="55"/>
                                        </p:tgtEl>
                                        <p:attrNameLst>
                                          <p:attrName>style.visibility</p:attrName>
                                        </p:attrNameLst>
                                      </p:cBhvr>
                                      <p:to>
                                        <p:strVal val="visible"/>
                                      </p:to>
                                    </p:set>
                                  </p:childTnLst>
                                </p:cTn>
                              </p:par>
                              <p:par>
                                <p:cTn id="146" presetID="1" presetClass="entr" presetSubtype="0" fill="hold" grpId="0" nodeType="withEffect">
                                  <p:stCondLst>
                                    <p:cond delay="0"/>
                                  </p:stCondLst>
                                  <p:childTnLst>
                                    <p:set>
                                      <p:cBhvr>
                                        <p:cTn id="147" dur="1" fill="hold">
                                          <p:stCondLst>
                                            <p:cond delay="0"/>
                                          </p:stCondLst>
                                        </p:cTn>
                                        <p:tgtEl>
                                          <p:spTgt spid="54"/>
                                        </p:tgtEl>
                                        <p:attrNameLst>
                                          <p:attrName>style.visibility</p:attrName>
                                        </p:attrNameLst>
                                      </p:cBhvr>
                                      <p:to>
                                        <p:strVal val="visible"/>
                                      </p:to>
                                    </p:set>
                                  </p:childTnLst>
                                </p:cTn>
                              </p:par>
                              <p:par>
                                <p:cTn id="148" presetID="1" presetClass="entr" presetSubtype="0" fill="hold" grpId="0" nodeType="withEffect">
                                  <p:stCondLst>
                                    <p:cond delay="0"/>
                                  </p:stCondLst>
                                  <p:childTnLst>
                                    <p:set>
                                      <p:cBhvr>
                                        <p:cTn id="149" dur="1" fill="hold">
                                          <p:stCondLst>
                                            <p:cond delay="0"/>
                                          </p:stCondLst>
                                        </p:cTn>
                                        <p:tgtEl>
                                          <p:spTgt spid="53"/>
                                        </p:tgtEl>
                                        <p:attrNameLst>
                                          <p:attrName>style.visibility</p:attrName>
                                        </p:attrNameLst>
                                      </p:cBhvr>
                                      <p:to>
                                        <p:strVal val="visible"/>
                                      </p:to>
                                    </p:set>
                                  </p:childTnLst>
                                </p:cTn>
                              </p:par>
                              <p:par>
                                <p:cTn id="150" presetID="1" presetClass="entr" presetSubtype="0" fill="hold" grpId="0" nodeType="withEffect">
                                  <p:stCondLst>
                                    <p:cond delay="0"/>
                                  </p:stCondLst>
                                  <p:childTnLst>
                                    <p:set>
                                      <p:cBhvr>
                                        <p:cTn id="151" dur="1" fill="hold">
                                          <p:stCondLst>
                                            <p:cond delay="0"/>
                                          </p:stCondLst>
                                        </p:cTn>
                                        <p:tgtEl>
                                          <p:spTgt spid="52"/>
                                        </p:tgtEl>
                                        <p:attrNameLst>
                                          <p:attrName>style.visibility</p:attrName>
                                        </p:attrNameLst>
                                      </p:cBhvr>
                                      <p:to>
                                        <p:strVal val="visible"/>
                                      </p:to>
                                    </p:set>
                                  </p:childTnLst>
                                </p:cTn>
                              </p:par>
                              <p:par>
                                <p:cTn id="152" presetID="1" presetClass="entr" presetSubtype="0" fill="hold" grpId="0" nodeType="withEffect">
                                  <p:stCondLst>
                                    <p:cond delay="0"/>
                                  </p:stCondLst>
                                  <p:childTnLst>
                                    <p:set>
                                      <p:cBhvr>
                                        <p:cTn id="153" dur="1" fill="hold">
                                          <p:stCondLst>
                                            <p:cond delay="0"/>
                                          </p:stCondLst>
                                        </p:cTn>
                                        <p:tgtEl>
                                          <p:spTgt spid="51"/>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50"/>
                                        </p:tgtEl>
                                        <p:attrNameLst>
                                          <p:attrName>style.visibility</p:attrName>
                                        </p:attrNameLst>
                                      </p:cBhvr>
                                      <p:to>
                                        <p:strVal val="visible"/>
                                      </p:to>
                                    </p:set>
                                  </p:childTnLst>
                                </p:cTn>
                              </p:par>
                              <p:par>
                                <p:cTn id="156" presetID="1" presetClass="entr" presetSubtype="0" fill="hold" grpId="0" nodeType="withEffect">
                                  <p:stCondLst>
                                    <p:cond delay="0"/>
                                  </p:stCondLst>
                                  <p:childTnLst>
                                    <p:set>
                                      <p:cBhvr>
                                        <p:cTn id="157" dur="1" fill="hold">
                                          <p:stCondLst>
                                            <p:cond delay="0"/>
                                          </p:stCondLst>
                                        </p:cTn>
                                        <p:tgtEl>
                                          <p:spTgt spid="49"/>
                                        </p:tgtEl>
                                        <p:attrNameLst>
                                          <p:attrName>style.visibility</p:attrName>
                                        </p:attrNameLst>
                                      </p:cBhvr>
                                      <p:to>
                                        <p:strVal val="visible"/>
                                      </p:to>
                                    </p:set>
                                  </p:childTnLst>
                                </p:cTn>
                              </p:par>
                              <p:par>
                                <p:cTn id="158" presetID="1" presetClass="entr" presetSubtype="0" fill="hold" grpId="0" nodeType="withEffect">
                                  <p:stCondLst>
                                    <p:cond delay="0"/>
                                  </p:stCondLst>
                                  <p:childTnLst>
                                    <p:set>
                                      <p:cBhvr>
                                        <p:cTn id="159" dur="1" fill="hold">
                                          <p:stCondLst>
                                            <p:cond delay="0"/>
                                          </p:stCondLst>
                                        </p:cTn>
                                        <p:tgtEl>
                                          <p:spTgt spid="48"/>
                                        </p:tgtEl>
                                        <p:attrNameLst>
                                          <p:attrName>style.visibility</p:attrName>
                                        </p:attrNameLst>
                                      </p:cBhvr>
                                      <p:to>
                                        <p:strVal val="visible"/>
                                      </p:to>
                                    </p:set>
                                  </p:childTnLst>
                                </p:cTn>
                              </p:par>
                              <p:par>
                                <p:cTn id="160" presetID="1" presetClass="entr" presetSubtype="0" fill="hold" grpId="0" nodeType="withEffect">
                                  <p:stCondLst>
                                    <p:cond delay="0"/>
                                  </p:stCondLst>
                                  <p:childTnLst>
                                    <p:set>
                                      <p:cBhvr>
                                        <p:cTn id="161" dur="1" fill="hold">
                                          <p:stCondLst>
                                            <p:cond delay="0"/>
                                          </p:stCondLst>
                                        </p:cTn>
                                        <p:tgtEl>
                                          <p:spTgt spid="47"/>
                                        </p:tgtEl>
                                        <p:attrNameLst>
                                          <p:attrName>style.visibility</p:attrName>
                                        </p:attrNameLst>
                                      </p:cBhvr>
                                      <p:to>
                                        <p:strVal val="visible"/>
                                      </p:to>
                                    </p:set>
                                  </p:childTnLst>
                                </p:cTn>
                              </p:par>
                              <p:par>
                                <p:cTn id="162" presetID="1" presetClass="entr" presetSubtype="0" fill="hold" grpId="0" nodeType="withEffect">
                                  <p:stCondLst>
                                    <p:cond delay="0"/>
                                  </p:stCondLst>
                                  <p:childTnLst>
                                    <p:set>
                                      <p:cBhvr>
                                        <p:cTn id="163" dur="1" fill="hold">
                                          <p:stCondLst>
                                            <p:cond delay="0"/>
                                          </p:stCondLst>
                                        </p:cTn>
                                        <p:tgtEl>
                                          <p:spTgt spid="46"/>
                                        </p:tgtEl>
                                        <p:attrNameLst>
                                          <p:attrName>style.visibility</p:attrName>
                                        </p:attrNameLst>
                                      </p:cBhvr>
                                      <p:to>
                                        <p:strVal val="visible"/>
                                      </p:to>
                                    </p:set>
                                  </p:childTnLst>
                                </p:cTn>
                              </p:par>
                              <p:par>
                                <p:cTn id="164" presetID="1" presetClass="entr" presetSubtype="0" fill="hold" grpId="0" nodeType="withEffect">
                                  <p:stCondLst>
                                    <p:cond delay="0"/>
                                  </p:stCondLst>
                                  <p:childTnLst>
                                    <p:set>
                                      <p:cBhvr>
                                        <p:cTn id="165" dur="1" fill="hold">
                                          <p:stCondLst>
                                            <p:cond delay="0"/>
                                          </p:stCondLst>
                                        </p:cTn>
                                        <p:tgtEl>
                                          <p:spTgt spid="45"/>
                                        </p:tgtEl>
                                        <p:attrNameLst>
                                          <p:attrName>style.visibility</p:attrName>
                                        </p:attrNameLst>
                                      </p:cBhvr>
                                      <p:to>
                                        <p:strVal val="visible"/>
                                      </p:to>
                                    </p:set>
                                  </p:childTnLst>
                                </p:cTn>
                              </p:par>
                              <p:par>
                                <p:cTn id="166" presetID="1" presetClass="entr" presetSubtype="0" fill="hold" grpId="0" nodeType="withEffect">
                                  <p:stCondLst>
                                    <p:cond delay="0"/>
                                  </p:stCondLst>
                                  <p:childTnLst>
                                    <p:set>
                                      <p:cBhvr>
                                        <p:cTn id="167" dur="1" fill="hold">
                                          <p:stCondLst>
                                            <p:cond delay="0"/>
                                          </p:stCondLst>
                                        </p:cTn>
                                        <p:tgtEl>
                                          <p:spTgt spid="44"/>
                                        </p:tgtEl>
                                        <p:attrNameLst>
                                          <p:attrName>style.visibility</p:attrName>
                                        </p:attrNameLst>
                                      </p:cBhvr>
                                      <p:to>
                                        <p:strVal val="visible"/>
                                      </p:to>
                                    </p:set>
                                  </p:childTnLst>
                                </p:cTn>
                              </p:par>
                              <p:par>
                                <p:cTn id="168" presetID="1" presetClass="entr" presetSubtype="0" fill="hold" grpId="0" nodeType="withEffect">
                                  <p:stCondLst>
                                    <p:cond delay="0"/>
                                  </p:stCondLst>
                                  <p:childTnLst>
                                    <p:set>
                                      <p:cBhvr>
                                        <p:cTn id="169"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170" restart="whenNotActive" fill="hold" evtFilter="cancelBubble" nodeType="interactiveSeq">
                <p:stCondLst>
                  <p:cond evt="onClick" delay="0">
                    <p:tgtEl>
                      <p:spTgt spid="42"/>
                    </p:tgtEl>
                  </p:cond>
                </p:stCondLst>
                <p:endSync evt="end" delay="0">
                  <p:rtn val="all"/>
                </p:endSync>
                <p:childTnLst>
                  <p:par>
                    <p:cTn id="171" fill="hold">
                      <p:stCondLst>
                        <p:cond delay="0"/>
                      </p:stCondLst>
                      <p:childTnLst>
                        <p:par>
                          <p:cTn id="172" fill="hold">
                            <p:stCondLst>
                              <p:cond delay="0"/>
                            </p:stCondLst>
                            <p:childTnLst>
                              <p:par>
                                <p:cTn id="173" presetID="1" presetClass="exit" presetSubtype="0" fill="hold" grpId="2" nodeType="withEffect">
                                  <p:stCondLst>
                                    <p:cond delay="0"/>
                                  </p:stCondLst>
                                  <p:childTnLst>
                                    <p:set>
                                      <p:cBhvr>
                                        <p:cTn id="174" dur="1" fill="hold">
                                          <p:stCondLst>
                                            <p:cond delay="0"/>
                                          </p:stCondLst>
                                        </p:cTn>
                                        <p:tgtEl>
                                          <p:spTgt spid="72"/>
                                        </p:tgtEl>
                                        <p:attrNameLst>
                                          <p:attrName>style.visibility</p:attrName>
                                        </p:attrNameLst>
                                      </p:cBhvr>
                                      <p:to>
                                        <p:strVal val="hidden"/>
                                      </p:to>
                                    </p:set>
                                  </p:childTnLst>
                                </p:cTn>
                              </p:par>
                              <p:par>
                                <p:cTn id="175" presetID="1" presetClass="exit" presetSubtype="0" fill="hold" grpId="2" nodeType="withEffect">
                                  <p:stCondLst>
                                    <p:cond delay="0"/>
                                  </p:stCondLst>
                                  <p:childTnLst>
                                    <p:set>
                                      <p:cBhvr>
                                        <p:cTn id="176" dur="1" fill="hold">
                                          <p:stCondLst>
                                            <p:cond delay="0"/>
                                          </p:stCondLst>
                                        </p:cTn>
                                        <p:tgtEl>
                                          <p:spTgt spid="71"/>
                                        </p:tgtEl>
                                        <p:attrNameLst>
                                          <p:attrName>style.visibility</p:attrName>
                                        </p:attrNameLst>
                                      </p:cBhvr>
                                      <p:to>
                                        <p:strVal val="hidden"/>
                                      </p:to>
                                    </p:set>
                                  </p:childTnLst>
                                </p:cTn>
                              </p:par>
                              <p:par>
                                <p:cTn id="177" presetID="1" presetClass="exit" presetSubtype="0" fill="hold" grpId="2" nodeType="withEffect">
                                  <p:stCondLst>
                                    <p:cond delay="0"/>
                                  </p:stCondLst>
                                  <p:childTnLst>
                                    <p:set>
                                      <p:cBhvr>
                                        <p:cTn id="178" dur="1" fill="hold">
                                          <p:stCondLst>
                                            <p:cond delay="0"/>
                                          </p:stCondLst>
                                        </p:cTn>
                                        <p:tgtEl>
                                          <p:spTgt spid="70"/>
                                        </p:tgtEl>
                                        <p:attrNameLst>
                                          <p:attrName>style.visibility</p:attrName>
                                        </p:attrNameLst>
                                      </p:cBhvr>
                                      <p:to>
                                        <p:strVal val="hidden"/>
                                      </p:to>
                                    </p:set>
                                  </p:childTnLst>
                                </p:cTn>
                              </p:par>
                              <p:par>
                                <p:cTn id="179" presetID="1" presetClass="exit" presetSubtype="0" fill="hold" grpId="2" nodeType="withEffect">
                                  <p:stCondLst>
                                    <p:cond delay="0"/>
                                  </p:stCondLst>
                                  <p:childTnLst>
                                    <p:set>
                                      <p:cBhvr>
                                        <p:cTn id="180" dur="1" fill="hold">
                                          <p:stCondLst>
                                            <p:cond delay="0"/>
                                          </p:stCondLst>
                                        </p:cTn>
                                        <p:tgtEl>
                                          <p:spTgt spid="69"/>
                                        </p:tgtEl>
                                        <p:attrNameLst>
                                          <p:attrName>style.visibility</p:attrName>
                                        </p:attrNameLst>
                                      </p:cBhvr>
                                      <p:to>
                                        <p:strVal val="hidden"/>
                                      </p:to>
                                    </p:set>
                                  </p:childTnLst>
                                </p:cTn>
                              </p:par>
                              <p:par>
                                <p:cTn id="181" presetID="1" presetClass="exit" presetSubtype="0" fill="hold" grpId="2" nodeType="withEffect">
                                  <p:stCondLst>
                                    <p:cond delay="0"/>
                                  </p:stCondLst>
                                  <p:childTnLst>
                                    <p:set>
                                      <p:cBhvr>
                                        <p:cTn id="182" dur="1" fill="hold">
                                          <p:stCondLst>
                                            <p:cond delay="0"/>
                                          </p:stCondLst>
                                        </p:cTn>
                                        <p:tgtEl>
                                          <p:spTgt spid="68"/>
                                        </p:tgtEl>
                                        <p:attrNameLst>
                                          <p:attrName>style.visibility</p:attrName>
                                        </p:attrNameLst>
                                      </p:cBhvr>
                                      <p:to>
                                        <p:strVal val="hidden"/>
                                      </p:to>
                                    </p:set>
                                  </p:childTnLst>
                                </p:cTn>
                              </p:par>
                              <p:par>
                                <p:cTn id="183" presetID="1" presetClass="exit" presetSubtype="0" fill="hold" grpId="2" nodeType="withEffect">
                                  <p:stCondLst>
                                    <p:cond delay="0"/>
                                  </p:stCondLst>
                                  <p:childTnLst>
                                    <p:set>
                                      <p:cBhvr>
                                        <p:cTn id="184" dur="1" fill="hold">
                                          <p:stCondLst>
                                            <p:cond delay="0"/>
                                          </p:stCondLst>
                                        </p:cTn>
                                        <p:tgtEl>
                                          <p:spTgt spid="67"/>
                                        </p:tgtEl>
                                        <p:attrNameLst>
                                          <p:attrName>style.visibility</p:attrName>
                                        </p:attrNameLst>
                                      </p:cBhvr>
                                      <p:to>
                                        <p:strVal val="hidden"/>
                                      </p:to>
                                    </p:set>
                                  </p:childTnLst>
                                </p:cTn>
                              </p:par>
                              <p:par>
                                <p:cTn id="185" presetID="1" presetClass="exit" presetSubtype="0" fill="hold" grpId="2" nodeType="withEffect">
                                  <p:stCondLst>
                                    <p:cond delay="0"/>
                                  </p:stCondLst>
                                  <p:childTnLst>
                                    <p:set>
                                      <p:cBhvr>
                                        <p:cTn id="186" dur="1" fill="hold">
                                          <p:stCondLst>
                                            <p:cond delay="0"/>
                                          </p:stCondLst>
                                        </p:cTn>
                                        <p:tgtEl>
                                          <p:spTgt spid="66"/>
                                        </p:tgtEl>
                                        <p:attrNameLst>
                                          <p:attrName>style.visibility</p:attrName>
                                        </p:attrNameLst>
                                      </p:cBhvr>
                                      <p:to>
                                        <p:strVal val="hidden"/>
                                      </p:to>
                                    </p:set>
                                  </p:childTnLst>
                                </p:cTn>
                              </p:par>
                              <p:par>
                                <p:cTn id="187" presetID="1" presetClass="exit" presetSubtype="0" fill="hold" grpId="2" nodeType="withEffect">
                                  <p:stCondLst>
                                    <p:cond delay="0"/>
                                  </p:stCondLst>
                                  <p:childTnLst>
                                    <p:set>
                                      <p:cBhvr>
                                        <p:cTn id="188" dur="1" fill="hold">
                                          <p:stCondLst>
                                            <p:cond delay="0"/>
                                          </p:stCondLst>
                                        </p:cTn>
                                        <p:tgtEl>
                                          <p:spTgt spid="64"/>
                                        </p:tgtEl>
                                        <p:attrNameLst>
                                          <p:attrName>style.visibility</p:attrName>
                                        </p:attrNameLst>
                                      </p:cBhvr>
                                      <p:to>
                                        <p:strVal val="hidden"/>
                                      </p:to>
                                    </p:set>
                                  </p:childTnLst>
                                </p:cTn>
                              </p:par>
                              <p:par>
                                <p:cTn id="189" presetID="1" presetClass="exit" presetSubtype="0" fill="hold" grpId="2" nodeType="withEffect">
                                  <p:stCondLst>
                                    <p:cond delay="0"/>
                                  </p:stCondLst>
                                  <p:childTnLst>
                                    <p:set>
                                      <p:cBhvr>
                                        <p:cTn id="190" dur="1" fill="hold">
                                          <p:stCondLst>
                                            <p:cond delay="0"/>
                                          </p:stCondLst>
                                        </p:cTn>
                                        <p:tgtEl>
                                          <p:spTgt spid="65"/>
                                        </p:tgtEl>
                                        <p:attrNameLst>
                                          <p:attrName>style.visibility</p:attrName>
                                        </p:attrNameLst>
                                      </p:cBhvr>
                                      <p:to>
                                        <p:strVal val="hidden"/>
                                      </p:to>
                                    </p:set>
                                  </p:childTnLst>
                                </p:cTn>
                              </p:par>
                              <p:par>
                                <p:cTn id="191" presetID="1" presetClass="exit" presetSubtype="0" fill="hold" grpId="2" nodeType="withEffect">
                                  <p:stCondLst>
                                    <p:cond delay="0"/>
                                  </p:stCondLst>
                                  <p:childTnLst>
                                    <p:set>
                                      <p:cBhvr>
                                        <p:cTn id="192" dur="1" fill="hold">
                                          <p:stCondLst>
                                            <p:cond delay="0"/>
                                          </p:stCondLst>
                                        </p:cTn>
                                        <p:tgtEl>
                                          <p:spTgt spid="63"/>
                                        </p:tgtEl>
                                        <p:attrNameLst>
                                          <p:attrName>style.visibility</p:attrName>
                                        </p:attrNameLst>
                                      </p:cBhvr>
                                      <p:to>
                                        <p:strVal val="hidden"/>
                                      </p:to>
                                    </p:set>
                                  </p:childTnLst>
                                </p:cTn>
                              </p:par>
                              <p:par>
                                <p:cTn id="193" presetID="1" presetClass="exit" presetSubtype="0" fill="hold" grpId="2" nodeType="withEffect">
                                  <p:stCondLst>
                                    <p:cond delay="0"/>
                                  </p:stCondLst>
                                  <p:childTnLst>
                                    <p:set>
                                      <p:cBhvr>
                                        <p:cTn id="194" dur="1" fill="hold">
                                          <p:stCondLst>
                                            <p:cond delay="0"/>
                                          </p:stCondLst>
                                        </p:cTn>
                                        <p:tgtEl>
                                          <p:spTgt spid="62"/>
                                        </p:tgtEl>
                                        <p:attrNameLst>
                                          <p:attrName>style.visibility</p:attrName>
                                        </p:attrNameLst>
                                      </p:cBhvr>
                                      <p:to>
                                        <p:strVal val="hidden"/>
                                      </p:to>
                                    </p:set>
                                  </p:childTnLst>
                                </p:cTn>
                              </p:par>
                              <p:par>
                                <p:cTn id="195" presetID="1" presetClass="exit" presetSubtype="0" fill="hold" grpId="2" nodeType="withEffect">
                                  <p:stCondLst>
                                    <p:cond delay="0"/>
                                  </p:stCondLst>
                                  <p:childTnLst>
                                    <p:set>
                                      <p:cBhvr>
                                        <p:cTn id="196" dur="1" fill="hold">
                                          <p:stCondLst>
                                            <p:cond delay="0"/>
                                          </p:stCondLst>
                                        </p:cTn>
                                        <p:tgtEl>
                                          <p:spTgt spid="61"/>
                                        </p:tgtEl>
                                        <p:attrNameLst>
                                          <p:attrName>style.visibility</p:attrName>
                                        </p:attrNameLst>
                                      </p:cBhvr>
                                      <p:to>
                                        <p:strVal val="hidden"/>
                                      </p:to>
                                    </p:set>
                                  </p:childTnLst>
                                </p:cTn>
                              </p:par>
                              <p:par>
                                <p:cTn id="197" presetID="1" presetClass="exit" presetSubtype="0" fill="hold" grpId="2" nodeType="withEffect">
                                  <p:stCondLst>
                                    <p:cond delay="0"/>
                                  </p:stCondLst>
                                  <p:childTnLst>
                                    <p:set>
                                      <p:cBhvr>
                                        <p:cTn id="198" dur="1" fill="hold">
                                          <p:stCondLst>
                                            <p:cond delay="0"/>
                                          </p:stCondLst>
                                        </p:cTn>
                                        <p:tgtEl>
                                          <p:spTgt spid="60"/>
                                        </p:tgtEl>
                                        <p:attrNameLst>
                                          <p:attrName>style.visibility</p:attrName>
                                        </p:attrNameLst>
                                      </p:cBhvr>
                                      <p:to>
                                        <p:strVal val="hidden"/>
                                      </p:to>
                                    </p:set>
                                  </p:childTnLst>
                                </p:cTn>
                              </p:par>
                              <p:par>
                                <p:cTn id="199" presetID="1" presetClass="entr" presetSubtype="0" fill="hold" grpId="1" nodeType="withEffect">
                                  <p:stCondLst>
                                    <p:cond delay="0"/>
                                  </p:stCondLst>
                                  <p:childTnLst>
                                    <p:set>
                                      <p:cBhvr>
                                        <p:cTn id="200" dur="1" fill="hold">
                                          <p:stCondLst>
                                            <p:cond delay="0"/>
                                          </p:stCondLst>
                                        </p:cTn>
                                        <p:tgtEl>
                                          <p:spTgt spid="57"/>
                                        </p:tgtEl>
                                        <p:attrNameLst>
                                          <p:attrName>style.visibility</p:attrName>
                                        </p:attrNameLst>
                                      </p:cBhvr>
                                      <p:to>
                                        <p:strVal val="visible"/>
                                      </p:to>
                                    </p:set>
                                  </p:childTnLst>
                                </p:cTn>
                              </p:par>
                              <p:par>
                                <p:cTn id="201" presetID="1" presetClass="entr" presetSubtype="0" fill="hold" grpId="1" nodeType="withEffect">
                                  <p:stCondLst>
                                    <p:cond delay="0"/>
                                  </p:stCondLst>
                                  <p:childTnLst>
                                    <p:set>
                                      <p:cBhvr>
                                        <p:cTn id="202" dur="1" fill="hold">
                                          <p:stCondLst>
                                            <p:cond delay="0"/>
                                          </p:stCondLst>
                                        </p:cTn>
                                        <p:tgtEl>
                                          <p:spTgt spid="56"/>
                                        </p:tgtEl>
                                        <p:attrNameLst>
                                          <p:attrName>style.visibility</p:attrName>
                                        </p:attrNameLst>
                                      </p:cBhvr>
                                      <p:to>
                                        <p:strVal val="visible"/>
                                      </p:to>
                                    </p:set>
                                  </p:childTnLst>
                                </p:cTn>
                              </p:par>
                              <p:par>
                                <p:cTn id="203" presetID="1" presetClass="entr" presetSubtype="0" fill="hold" grpId="1" nodeType="withEffect">
                                  <p:stCondLst>
                                    <p:cond delay="0"/>
                                  </p:stCondLst>
                                  <p:childTnLst>
                                    <p:set>
                                      <p:cBhvr>
                                        <p:cTn id="204" dur="1" fill="hold">
                                          <p:stCondLst>
                                            <p:cond delay="0"/>
                                          </p:stCondLst>
                                        </p:cTn>
                                        <p:tgtEl>
                                          <p:spTgt spid="55"/>
                                        </p:tgtEl>
                                        <p:attrNameLst>
                                          <p:attrName>style.visibility</p:attrName>
                                        </p:attrNameLst>
                                      </p:cBhvr>
                                      <p:to>
                                        <p:strVal val="visible"/>
                                      </p:to>
                                    </p:set>
                                  </p:childTnLst>
                                </p:cTn>
                              </p:par>
                              <p:par>
                                <p:cTn id="205" presetID="1" presetClass="entr" presetSubtype="0" fill="hold" grpId="1" nodeType="withEffect">
                                  <p:stCondLst>
                                    <p:cond delay="0"/>
                                  </p:stCondLst>
                                  <p:childTnLst>
                                    <p:set>
                                      <p:cBhvr>
                                        <p:cTn id="206" dur="1" fill="hold">
                                          <p:stCondLst>
                                            <p:cond delay="0"/>
                                          </p:stCondLst>
                                        </p:cTn>
                                        <p:tgtEl>
                                          <p:spTgt spid="54"/>
                                        </p:tgtEl>
                                        <p:attrNameLst>
                                          <p:attrName>style.visibility</p:attrName>
                                        </p:attrNameLst>
                                      </p:cBhvr>
                                      <p:to>
                                        <p:strVal val="visible"/>
                                      </p:to>
                                    </p:set>
                                  </p:childTnLst>
                                </p:cTn>
                              </p:par>
                              <p:par>
                                <p:cTn id="207" presetID="1" presetClass="entr" presetSubtype="0" fill="hold" grpId="1" nodeType="withEffect">
                                  <p:stCondLst>
                                    <p:cond delay="0"/>
                                  </p:stCondLst>
                                  <p:childTnLst>
                                    <p:set>
                                      <p:cBhvr>
                                        <p:cTn id="208" dur="1" fill="hold">
                                          <p:stCondLst>
                                            <p:cond delay="0"/>
                                          </p:stCondLst>
                                        </p:cTn>
                                        <p:tgtEl>
                                          <p:spTgt spid="53"/>
                                        </p:tgtEl>
                                        <p:attrNameLst>
                                          <p:attrName>style.visibility</p:attrName>
                                        </p:attrNameLst>
                                      </p:cBhvr>
                                      <p:to>
                                        <p:strVal val="visible"/>
                                      </p:to>
                                    </p:set>
                                  </p:childTnLst>
                                </p:cTn>
                              </p:par>
                              <p:par>
                                <p:cTn id="209" presetID="1" presetClass="entr" presetSubtype="0" fill="hold" grpId="1" nodeType="withEffect">
                                  <p:stCondLst>
                                    <p:cond delay="0"/>
                                  </p:stCondLst>
                                  <p:childTnLst>
                                    <p:set>
                                      <p:cBhvr>
                                        <p:cTn id="210" dur="1" fill="hold">
                                          <p:stCondLst>
                                            <p:cond delay="0"/>
                                          </p:stCondLst>
                                        </p:cTn>
                                        <p:tgtEl>
                                          <p:spTgt spid="52"/>
                                        </p:tgtEl>
                                        <p:attrNameLst>
                                          <p:attrName>style.visibility</p:attrName>
                                        </p:attrNameLst>
                                      </p:cBhvr>
                                      <p:to>
                                        <p:strVal val="visible"/>
                                      </p:to>
                                    </p:set>
                                  </p:childTnLst>
                                </p:cTn>
                              </p:par>
                              <p:par>
                                <p:cTn id="211" presetID="1" presetClass="entr" presetSubtype="0" fill="hold" grpId="1" nodeType="withEffect">
                                  <p:stCondLst>
                                    <p:cond delay="0"/>
                                  </p:stCondLst>
                                  <p:childTnLst>
                                    <p:set>
                                      <p:cBhvr>
                                        <p:cTn id="212" dur="1" fill="hold">
                                          <p:stCondLst>
                                            <p:cond delay="0"/>
                                          </p:stCondLst>
                                        </p:cTn>
                                        <p:tgtEl>
                                          <p:spTgt spid="51"/>
                                        </p:tgtEl>
                                        <p:attrNameLst>
                                          <p:attrName>style.visibility</p:attrName>
                                        </p:attrNameLst>
                                      </p:cBhvr>
                                      <p:to>
                                        <p:strVal val="visible"/>
                                      </p:to>
                                    </p:set>
                                  </p:childTnLst>
                                </p:cTn>
                              </p:par>
                              <p:par>
                                <p:cTn id="213" presetID="1" presetClass="entr" presetSubtype="0" fill="hold" grpId="1" nodeType="withEffect">
                                  <p:stCondLst>
                                    <p:cond delay="0"/>
                                  </p:stCondLst>
                                  <p:childTnLst>
                                    <p:set>
                                      <p:cBhvr>
                                        <p:cTn id="214" dur="1" fill="hold">
                                          <p:stCondLst>
                                            <p:cond delay="0"/>
                                          </p:stCondLst>
                                        </p:cTn>
                                        <p:tgtEl>
                                          <p:spTgt spid="50"/>
                                        </p:tgtEl>
                                        <p:attrNameLst>
                                          <p:attrName>style.visibility</p:attrName>
                                        </p:attrNameLst>
                                      </p:cBhvr>
                                      <p:to>
                                        <p:strVal val="visible"/>
                                      </p:to>
                                    </p:set>
                                  </p:childTnLst>
                                </p:cTn>
                              </p:par>
                              <p:par>
                                <p:cTn id="215" presetID="1" presetClass="entr" presetSubtype="0" fill="hold" grpId="1" nodeType="withEffect">
                                  <p:stCondLst>
                                    <p:cond delay="0"/>
                                  </p:stCondLst>
                                  <p:childTnLst>
                                    <p:set>
                                      <p:cBhvr>
                                        <p:cTn id="216" dur="1" fill="hold">
                                          <p:stCondLst>
                                            <p:cond delay="0"/>
                                          </p:stCondLst>
                                        </p:cTn>
                                        <p:tgtEl>
                                          <p:spTgt spid="49"/>
                                        </p:tgtEl>
                                        <p:attrNameLst>
                                          <p:attrName>style.visibility</p:attrName>
                                        </p:attrNameLst>
                                      </p:cBhvr>
                                      <p:to>
                                        <p:strVal val="visible"/>
                                      </p:to>
                                    </p:set>
                                  </p:childTnLst>
                                </p:cTn>
                              </p:par>
                              <p:par>
                                <p:cTn id="217" presetID="1" presetClass="entr" presetSubtype="0" fill="hold" grpId="1" nodeType="withEffect">
                                  <p:stCondLst>
                                    <p:cond delay="0"/>
                                  </p:stCondLst>
                                  <p:childTnLst>
                                    <p:set>
                                      <p:cBhvr>
                                        <p:cTn id="218" dur="1" fill="hold">
                                          <p:stCondLst>
                                            <p:cond delay="0"/>
                                          </p:stCondLst>
                                        </p:cTn>
                                        <p:tgtEl>
                                          <p:spTgt spid="48"/>
                                        </p:tgtEl>
                                        <p:attrNameLst>
                                          <p:attrName>style.visibility</p:attrName>
                                        </p:attrNameLst>
                                      </p:cBhvr>
                                      <p:to>
                                        <p:strVal val="visible"/>
                                      </p:to>
                                    </p:set>
                                  </p:childTnLst>
                                </p:cTn>
                              </p:par>
                              <p:par>
                                <p:cTn id="219" presetID="1" presetClass="entr" presetSubtype="0" fill="hold" grpId="1" nodeType="withEffect">
                                  <p:stCondLst>
                                    <p:cond delay="0"/>
                                  </p:stCondLst>
                                  <p:childTnLst>
                                    <p:set>
                                      <p:cBhvr>
                                        <p:cTn id="220" dur="1" fill="hold">
                                          <p:stCondLst>
                                            <p:cond delay="0"/>
                                          </p:stCondLst>
                                        </p:cTn>
                                        <p:tgtEl>
                                          <p:spTgt spid="47"/>
                                        </p:tgtEl>
                                        <p:attrNameLst>
                                          <p:attrName>style.visibility</p:attrName>
                                        </p:attrNameLst>
                                      </p:cBhvr>
                                      <p:to>
                                        <p:strVal val="visible"/>
                                      </p:to>
                                    </p:set>
                                  </p:childTnLst>
                                </p:cTn>
                              </p:par>
                              <p:par>
                                <p:cTn id="221" presetID="1" presetClass="entr" presetSubtype="0" fill="hold" grpId="1" nodeType="withEffect">
                                  <p:stCondLst>
                                    <p:cond delay="0"/>
                                  </p:stCondLst>
                                  <p:childTnLst>
                                    <p:set>
                                      <p:cBhvr>
                                        <p:cTn id="222" dur="1" fill="hold">
                                          <p:stCondLst>
                                            <p:cond delay="0"/>
                                          </p:stCondLst>
                                        </p:cTn>
                                        <p:tgtEl>
                                          <p:spTgt spid="46"/>
                                        </p:tgtEl>
                                        <p:attrNameLst>
                                          <p:attrName>style.visibility</p:attrName>
                                        </p:attrNameLst>
                                      </p:cBhvr>
                                      <p:to>
                                        <p:strVal val="visible"/>
                                      </p:to>
                                    </p:set>
                                  </p:childTnLst>
                                </p:cTn>
                              </p:par>
                              <p:par>
                                <p:cTn id="223" presetID="1" presetClass="entr" presetSubtype="0" fill="hold" grpId="1" nodeType="withEffect">
                                  <p:stCondLst>
                                    <p:cond delay="0"/>
                                  </p:stCondLst>
                                  <p:childTnLst>
                                    <p:set>
                                      <p:cBhvr>
                                        <p:cTn id="224" dur="1" fill="hold">
                                          <p:stCondLst>
                                            <p:cond delay="0"/>
                                          </p:stCondLst>
                                        </p:cTn>
                                        <p:tgtEl>
                                          <p:spTgt spid="45"/>
                                        </p:tgtEl>
                                        <p:attrNameLst>
                                          <p:attrName>style.visibility</p:attrName>
                                        </p:attrNameLst>
                                      </p:cBhvr>
                                      <p:to>
                                        <p:strVal val="visible"/>
                                      </p:to>
                                    </p:set>
                                  </p:childTnLst>
                                </p:cTn>
                              </p:par>
                              <p:par>
                                <p:cTn id="225" presetID="1" presetClass="entr" presetSubtype="0" fill="hold" grpId="1" nodeType="withEffect">
                                  <p:stCondLst>
                                    <p:cond delay="0"/>
                                  </p:stCondLst>
                                  <p:childTnLst>
                                    <p:set>
                                      <p:cBhvr>
                                        <p:cTn id="226" dur="1" fill="hold">
                                          <p:stCondLst>
                                            <p:cond delay="0"/>
                                          </p:stCondLst>
                                        </p:cTn>
                                        <p:tgtEl>
                                          <p:spTgt spid="44"/>
                                        </p:tgtEl>
                                        <p:attrNameLst>
                                          <p:attrName>style.visibility</p:attrName>
                                        </p:attrNameLst>
                                      </p:cBhvr>
                                      <p:to>
                                        <p:strVal val="visible"/>
                                      </p:to>
                                    </p:set>
                                  </p:childTnLst>
                                </p:cTn>
                              </p:par>
                              <p:par>
                                <p:cTn id="227" presetID="1" presetClass="entr" presetSubtype="0" fill="hold" grpId="1" nodeType="withEffect">
                                  <p:stCondLst>
                                    <p:cond delay="0"/>
                                  </p:stCondLst>
                                  <p:childTnLst>
                                    <p:set>
                                      <p:cBhvr>
                                        <p:cTn id="228" dur="1" fill="hold">
                                          <p:stCondLst>
                                            <p:cond delay="0"/>
                                          </p:stCondLst>
                                        </p:cTn>
                                        <p:tgtEl>
                                          <p:spTgt spid="43"/>
                                        </p:tgtEl>
                                        <p:attrNameLst>
                                          <p:attrName>style.visibility</p:attrName>
                                        </p:attrNameLst>
                                      </p:cBhvr>
                                      <p:to>
                                        <p:strVal val="visible"/>
                                      </p:to>
                                    </p:set>
                                  </p:childTnLst>
                                </p:cTn>
                              </p:par>
                              <p:par>
                                <p:cTn id="229" presetID="1" presetClass="exit" presetSubtype="0" fill="hold" grpId="2" nodeType="withEffect">
                                  <p:stCondLst>
                                    <p:cond delay="0"/>
                                  </p:stCondLst>
                                  <p:childTnLst>
                                    <p:set>
                                      <p:cBhvr>
                                        <p:cTn id="230" dur="1" fill="hold">
                                          <p:stCondLst>
                                            <p:cond delay="0"/>
                                          </p:stCondLst>
                                        </p:cTn>
                                        <p:tgtEl>
                                          <p:spTgt spid="59"/>
                                        </p:tgtEl>
                                        <p:attrNameLst>
                                          <p:attrName>style.visibility</p:attrName>
                                        </p:attrNameLst>
                                      </p:cBhvr>
                                      <p:to>
                                        <p:strVal val="hidden"/>
                                      </p:to>
                                    </p:set>
                                  </p:childTnLst>
                                </p:cTn>
                              </p:par>
                              <p:par>
                                <p:cTn id="231" presetID="1" presetClass="exit" presetSubtype="0" fill="hold" grpId="2" nodeType="withEffect">
                                  <p:stCondLst>
                                    <p:cond delay="0"/>
                                  </p:stCondLst>
                                  <p:childTnLst>
                                    <p:set>
                                      <p:cBhvr>
                                        <p:cTn id="232"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43" grpId="0"/>
      <p:bldP spid="43" grpId="1"/>
      <p:bldP spid="43" grpId="2"/>
      <p:bldP spid="44" grpId="0"/>
      <p:bldP spid="44" grpId="1"/>
      <p:bldP spid="44" grpId="2"/>
      <p:bldP spid="45" grpId="0"/>
      <p:bldP spid="45" grpId="1"/>
      <p:bldP spid="45" grpId="2"/>
      <p:bldP spid="46" grpId="0"/>
      <p:bldP spid="46" grpId="1"/>
      <p:bldP spid="46" grpId="2"/>
      <p:bldP spid="47" grpId="0"/>
      <p:bldP spid="47" grpId="1"/>
      <p:bldP spid="47" grpId="2"/>
      <p:bldP spid="48" grpId="0"/>
      <p:bldP spid="48" grpId="1"/>
      <p:bldP spid="48" grpId="2"/>
      <p:bldP spid="49" grpId="0"/>
      <p:bldP spid="49" grpId="1"/>
      <p:bldP spid="49" grpId="2"/>
      <p:bldP spid="50" grpId="0"/>
      <p:bldP spid="50" grpId="1"/>
      <p:bldP spid="50" grpId="2"/>
      <p:bldP spid="51" grpId="0"/>
      <p:bldP spid="51" grpId="1"/>
      <p:bldP spid="51" grpId="2"/>
      <p:bldP spid="52" grpId="0"/>
      <p:bldP spid="52" grpId="1"/>
      <p:bldP spid="52" grpId="2"/>
      <p:bldP spid="53" grpId="0"/>
      <p:bldP spid="53" grpId="1"/>
      <p:bldP spid="53" grpId="2"/>
      <p:bldP spid="54" grpId="0"/>
      <p:bldP spid="54" grpId="1"/>
      <p:bldP spid="54" grpId="2"/>
      <p:bldP spid="55" grpId="0"/>
      <p:bldP spid="55" grpId="1"/>
      <p:bldP spid="55" grpId="2"/>
      <p:bldP spid="56" grpId="0"/>
      <p:bldP spid="56" grpId="1"/>
      <p:bldP spid="56" grpId="2"/>
      <p:bldP spid="57" grpId="0"/>
      <p:bldP spid="57" grpId="1"/>
      <p:bldP spid="57" grpId="2"/>
      <p:bldP spid="58" grpId="0"/>
      <p:bldP spid="58" grpId="1"/>
      <p:bldP spid="58" grpId="2"/>
      <p:bldP spid="59" grpId="0"/>
      <p:bldP spid="59" grpId="1"/>
      <p:bldP spid="59" grpId="2"/>
      <p:bldP spid="60" grpId="0"/>
      <p:bldP spid="60" grpId="1"/>
      <p:bldP spid="60" grpId="2"/>
      <p:bldP spid="61" grpId="0"/>
      <p:bldP spid="61" grpId="1"/>
      <p:bldP spid="61" grpId="2"/>
      <p:bldP spid="62" grpId="0"/>
      <p:bldP spid="62" grpId="1"/>
      <p:bldP spid="62" grpId="2"/>
      <p:bldP spid="63" grpId="0"/>
      <p:bldP spid="63" grpId="1"/>
      <p:bldP spid="63" grpId="2"/>
      <p:bldP spid="64" grpId="0"/>
      <p:bldP spid="64" grpId="1"/>
      <p:bldP spid="64" grpId="2"/>
      <p:bldP spid="65" grpId="0"/>
      <p:bldP spid="65" grpId="1"/>
      <p:bldP spid="65" grpId="2"/>
      <p:bldP spid="66" grpId="0"/>
      <p:bldP spid="66" grpId="1"/>
      <p:bldP spid="66" grpId="2"/>
      <p:bldP spid="67" grpId="0"/>
      <p:bldP spid="67" grpId="1"/>
      <p:bldP spid="67" grpId="2"/>
      <p:bldP spid="68" grpId="0"/>
      <p:bldP spid="68" grpId="1"/>
      <p:bldP spid="68" grpId="2"/>
      <p:bldP spid="69" grpId="0"/>
      <p:bldP spid="69" grpId="1"/>
      <p:bldP spid="69" grpId="2"/>
      <p:bldP spid="70" grpId="0"/>
      <p:bldP spid="70" grpId="1"/>
      <p:bldP spid="70" grpId="2"/>
      <p:bldP spid="71" grpId="0"/>
      <p:bldP spid="71" grpId="1"/>
      <p:bldP spid="71" grpId="2"/>
      <p:bldP spid="72" grpId="0"/>
      <p:bldP spid="72" grpId="1"/>
      <p:bldP spid="72"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S-04</a:t>
            </a:r>
          </a:p>
        </p:txBody>
      </p:sp>
      <p:sp>
        <p:nvSpPr>
          <p:cNvPr id="14" name="Slide Title"/>
          <p:cNvSpPr/>
          <p:nvPr/>
        </p:nvSpPr>
        <p:spPr>
          <a:xfrm>
            <a:off x="0" y="-18797"/>
            <a:ext cx="9144000" cy="523220"/>
          </a:xfrm>
          <a:prstGeom prst="rect">
            <a:avLst/>
          </a:prstGeom>
          <a:noFill/>
        </p:spPr>
        <p:txBody>
          <a:bodyPr wrap="square" lIns="91440" tIns="45720" rIns="91440" bIns="45720">
            <a:spAutoFit/>
          </a:bodyPr>
          <a:lstStyle/>
          <a:p>
            <a:pPr algn="ctr"/>
            <a:r>
              <a:rPr lang="en-NZ" sz="2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What happened at the end of Mary’s life?</a:t>
            </a:r>
            <a:endParaRPr lang="en-US" sz="2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F4BD5FA9-DF47-41BB-A5C6-50D4F70A15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52" y="584638"/>
            <a:ext cx="4554849" cy="4015147"/>
          </a:xfrm>
          <a:prstGeom prst="rect">
            <a:avLst/>
          </a:prstGeom>
        </p:spPr>
      </p:pic>
      <p:sp>
        <p:nvSpPr>
          <p:cNvPr id="50" name="Action Button: Forward">
            <a:hlinkClick r:id="" action="ppaction://hlinkshowjump?jump=nextslide" highlightClick="1"/>
            <a:extLst>
              <a:ext uri="{FF2B5EF4-FFF2-40B4-BE49-F238E27FC236}">
                <a16:creationId xmlns:a16="http://schemas.microsoft.com/office/drawing/2014/main" id="{2D08FEE7-02EC-414E-A7B2-6B352FDC2C68}"/>
              </a:ext>
            </a:extLst>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1" name="Action Button: Back">
            <a:hlinkClick r:id="" action="ppaction://hlinkshowjump?jump=previousslide" highlightClick="1"/>
            <a:extLst>
              <a:ext uri="{FF2B5EF4-FFF2-40B4-BE49-F238E27FC236}">
                <a16:creationId xmlns:a16="http://schemas.microsoft.com/office/drawing/2014/main" id="{DA59E2E9-AB13-44E2-9C01-4C00B8000A03}"/>
              </a:ext>
            </a:extLst>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52" name="Group 51">
            <a:extLst>
              <a:ext uri="{FF2B5EF4-FFF2-40B4-BE49-F238E27FC236}">
                <a16:creationId xmlns:a16="http://schemas.microsoft.com/office/drawing/2014/main" id="{B30234C4-1507-4743-AEE0-B1D0C13E5296}"/>
              </a:ext>
            </a:extLst>
          </p:cNvPr>
          <p:cNvGrpSpPr/>
          <p:nvPr/>
        </p:nvGrpSpPr>
        <p:grpSpPr>
          <a:xfrm>
            <a:off x="6603145" y="1994564"/>
            <a:ext cx="778935" cy="778933"/>
            <a:chOff x="5339643" y="1817511"/>
            <a:chExt cx="778935" cy="778933"/>
          </a:xfrm>
        </p:grpSpPr>
        <p:sp>
          <p:nvSpPr>
            <p:cNvPr id="53" name="Arrow: Curved Left 52">
              <a:extLst>
                <a:ext uri="{FF2B5EF4-FFF2-40B4-BE49-F238E27FC236}">
                  <a16:creationId xmlns:a16="http://schemas.microsoft.com/office/drawing/2014/main" id="{3A405352-C45C-40CF-AB88-470B970FC382}"/>
                </a:ext>
              </a:extLst>
            </p:cNvPr>
            <p:cNvSpPr/>
            <p:nvPr/>
          </p:nvSpPr>
          <p:spPr>
            <a:xfrm>
              <a:off x="5779911" y="1851378"/>
              <a:ext cx="338667" cy="7450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54" name="Arrow: Curved Left 53">
              <a:extLst>
                <a:ext uri="{FF2B5EF4-FFF2-40B4-BE49-F238E27FC236}">
                  <a16:creationId xmlns:a16="http://schemas.microsoft.com/office/drawing/2014/main" id="{D2C5E930-6823-47DE-AC75-A82888E6AC1B}"/>
                </a:ext>
              </a:extLst>
            </p:cNvPr>
            <p:cNvSpPr/>
            <p:nvPr/>
          </p:nvSpPr>
          <p:spPr>
            <a:xfrm rot="10800000">
              <a:off x="5339643" y="1817511"/>
              <a:ext cx="378178" cy="7450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grpSp>
      <p:sp>
        <p:nvSpPr>
          <p:cNvPr id="55" name="Shape: Card 6 (bottom)">
            <a:extLst>
              <a:ext uri="{FF2B5EF4-FFF2-40B4-BE49-F238E27FC236}">
                <a16:creationId xmlns:a16="http://schemas.microsoft.com/office/drawing/2014/main" id="{AE268B0D-9831-42D5-90E9-6682F8785E43}"/>
              </a:ext>
            </a:extLst>
          </p:cNvPr>
          <p:cNvSpPr/>
          <p:nvPr/>
        </p:nvSpPr>
        <p:spPr>
          <a:xfrm>
            <a:off x="5658778" y="584639"/>
            <a:ext cx="2648069" cy="3618076"/>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600" dirty="0">
                <a:solidFill>
                  <a:schemeClr val="tx1"/>
                </a:solidFill>
              </a:rPr>
              <a:t>For Mary this did not happen. Her body and soul were not separated. God honoured her and brought her to heaven because she was God’s favoured one who was full of grace. Just as Jesus  was raised up by God and is enjoying his life in heaven Mary too is enjoying her final resurrection in heaven before everyone else.</a:t>
            </a:r>
            <a:endParaRPr lang="en-NZ" sz="1600" dirty="0">
              <a:solidFill>
                <a:srgbClr val="FF0000"/>
              </a:solidFill>
            </a:endParaRPr>
          </a:p>
        </p:txBody>
      </p:sp>
      <p:sp>
        <p:nvSpPr>
          <p:cNvPr id="58" name="Shape: Card 5">
            <a:extLst>
              <a:ext uri="{FF2B5EF4-FFF2-40B4-BE49-F238E27FC236}">
                <a16:creationId xmlns:a16="http://schemas.microsoft.com/office/drawing/2014/main" id="{77EA380D-B1DA-49C0-B88A-F0FE5E532877}"/>
              </a:ext>
            </a:extLst>
          </p:cNvPr>
          <p:cNvSpPr/>
          <p:nvPr/>
        </p:nvSpPr>
        <p:spPr>
          <a:xfrm>
            <a:off x="5686139" y="616688"/>
            <a:ext cx="2648069" cy="3617168"/>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600" dirty="0">
                <a:solidFill>
                  <a:schemeClr val="tx1"/>
                </a:solidFill>
              </a:rPr>
              <a:t>God rewarded Mary’s love and faithfulness by ‘assuming’ her – body and soul to heaven to be reunited with Jesus. At death people’s bodies and souls are separated. Their bodies are buried and their souls go to heaven. Catholics believe that at the end of time people’s bodies will be reunited with their souls. </a:t>
            </a:r>
            <a:endParaRPr lang="en-NZ" sz="1600" dirty="0">
              <a:solidFill>
                <a:srgbClr val="FF0000"/>
              </a:solidFill>
            </a:endParaRPr>
          </a:p>
        </p:txBody>
      </p:sp>
      <p:sp>
        <p:nvSpPr>
          <p:cNvPr id="59" name="Shape: Card 4">
            <a:extLst>
              <a:ext uri="{FF2B5EF4-FFF2-40B4-BE49-F238E27FC236}">
                <a16:creationId xmlns:a16="http://schemas.microsoft.com/office/drawing/2014/main" id="{CB13E7B5-2458-448D-A52F-C7D1A6B94855}"/>
              </a:ext>
            </a:extLst>
          </p:cNvPr>
          <p:cNvSpPr/>
          <p:nvPr/>
        </p:nvSpPr>
        <p:spPr>
          <a:xfrm>
            <a:off x="5719378" y="626929"/>
            <a:ext cx="2648069" cy="3719192"/>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600" dirty="0">
                <a:solidFill>
                  <a:schemeClr val="tx1"/>
                </a:solidFill>
              </a:rPr>
              <a:t>Mary lived her life completely according to what God asked of her. She carried God’s only son into the world, she cared for him and raised him to adulthood. She became his first disciple as he began to do what God had sent him to do on earth – to make God known to all people and to build God’s kingdom of justice, love and peace.</a:t>
            </a:r>
            <a:endParaRPr lang="en-NZ" sz="1600" dirty="0">
              <a:solidFill>
                <a:srgbClr val="FF0000"/>
              </a:solidFill>
            </a:endParaRPr>
          </a:p>
        </p:txBody>
      </p:sp>
      <p:sp>
        <p:nvSpPr>
          <p:cNvPr id="60" name="Shape: Card 3">
            <a:extLst>
              <a:ext uri="{FF2B5EF4-FFF2-40B4-BE49-F238E27FC236}">
                <a16:creationId xmlns:a16="http://schemas.microsoft.com/office/drawing/2014/main" id="{40E13C4B-764C-4217-89B1-59A20474A0DC}"/>
              </a:ext>
            </a:extLst>
          </p:cNvPr>
          <p:cNvSpPr/>
          <p:nvPr/>
        </p:nvSpPr>
        <p:spPr>
          <a:xfrm>
            <a:off x="5752617" y="661077"/>
            <a:ext cx="2648069" cy="3700665"/>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600" dirty="0">
                <a:solidFill>
                  <a:schemeClr val="tx1"/>
                </a:solidFill>
              </a:rPr>
              <a:t>Look at the image again  – this is what one artist thought Mary’s death might have been like. Think about what had been happening in her life before she died. Where was Jesus? Who was caring for her at this stage of her life? Can you identify anyone in the image? What do you think happened next?</a:t>
            </a:r>
            <a:endParaRPr lang="en-NZ" sz="1600" dirty="0">
              <a:solidFill>
                <a:srgbClr val="FF0000"/>
              </a:solidFill>
            </a:endParaRPr>
          </a:p>
        </p:txBody>
      </p:sp>
      <p:sp>
        <p:nvSpPr>
          <p:cNvPr id="61" name="Shape: Card 2">
            <a:extLst>
              <a:ext uri="{FF2B5EF4-FFF2-40B4-BE49-F238E27FC236}">
                <a16:creationId xmlns:a16="http://schemas.microsoft.com/office/drawing/2014/main" id="{F129B72D-E2AB-429B-B19F-BF8E9ADF06F5}"/>
              </a:ext>
            </a:extLst>
          </p:cNvPr>
          <p:cNvSpPr/>
          <p:nvPr/>
        </p:nvSpPr>
        <p:spPr>
          <a:xfrm>
            <a:off x="5769719" y="703442"/>
            <a:ext cx="2648069" cy="3658402"/>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400" dirty="0">
                <a:solidFill>
                  <a:schemeClr val="tx1"/>
                </a:solidFill>
              </a:rPr>
              <a:t>Mary’s death is not recorded in the Scripture but it is generally accepted that she died at the end of her life like other humans. </a:t>
            </a:r>
          </a:p>
          <a:p>
            <a:r>
              <a:rPr lang="en-NZ" sz="1400" dirty="0">
                <a:solidFill>
                  <a:schemeClr val="tx1"/>
                </a:solidFill>
              </a:rPr>
              <a:t>The Feast of the Assumption was not celebrated until the 6th century and then it was called the Dormition of Mary which means ‘the falling asleep’ Mary. We do not know the place or date of her death although there are legends about it that may or may not be true. </a:t>
            </a:r>
          </a:p>
        </p:txBody>
      </p:sp>
      <p:sp>
        <p:nvSpPr>
          <p:cNvPr id="62" name="Shape: Card 1 (top)">
            <a:extLst>
              <a:ext uri="{FF2B5EF4-FFF2-40B4-BE49-F238E27FC236}">
                <a16:creationId xmlns:a16="http://schemas.microsoft.com/office/drawing/2014/main" id="{EFA0897D-6912-4A3C-9076-84A33C9920FB}"/>
              </a:ext>
            </a:extLst>
          </p:cNvPr>
          <p:cNvSpPr/>
          <p:nvPr/>
        </p:nvSpPr>
        <p:spPr>
          <a:xfrm>
            <a:off x="5785856" y="703443"/>
            <a:ext cx="2648069" cy="3700688"/>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600" dirty="0">
                <a:solidFill>
                  <a:schemeClr val="tx1"/>
                </a:solidFill>
              </a:rPr>
              <a:t>Look closely at the image and describe what you see is happening, who is present, who is the focus of attention and why. What do you think the image of the small child represents?</a:t>
            </a:r>
          </a:p>
        </p:txBody>
      </p:sp>
      <p:sp>
        <p:nvSpPr>
          <p:cNvPr id="63" name="Textbox: Tool instructions 2">
            <a:extLst>
              <a:ext uri="{FF2B5EF4-FFF2-40B4-BE49-F238E27FC236}">
                <a16:creationId xmlns:a16="http://schemas.microsoft.com/office/drawing/2014/main" id="{75A88FD6-B92C-47A9-A4E3-C669D19C0437}"/>
              </a:ext>
            </a:extLst>
          </p:cNvPr>
          <p:cNvSpPr txBox="1"/>
          <p:nvPr/>
        </p:nvSpPr>
        <p:spPr>
          <a:xfrm>
            <a:off x="3694198" y="4906835"/>
            <a:ext cx="17556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reset button to restart</a:t>
            </a:r>
          </a:p>
        </p:txBody>
      </p:sp>
      <p:sp>
        <p:nvSpPr>
          <p:cNvPr id="64" name="Textbox: Tool instructions 1">
            <a:extLst>
              <a:ext uri="{FF2B5EF4-FFF2-40B4-BE49-F238E27FC236}">
                <a16:creationId xmlns:a16="http://schemas.microsoft.com/office/drawing/2014/main" id="{DF731CCE-D1E8-4DC0-85E2-3DF14BB17FA9}"/>
              </a:ext>
            </a:extLst>
          </p:cNvPr>
          <p:cNvSpPr txBox="1"/>
          <p:nvPr/>
        </p:nvSpPr>
        <p:spPr>
          <a:xfrm>
            <a:off x="3716640" y="4793400"/>
            <a:ext cx="171072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top card to reveal others</a:t>
            </a:r>
          </a:p>
        </p:txBody>
      </p:sp>
    </p:spTree>
    <p:extLst>
      <p:ext uri="{BB962C8B-B14F-4D97-AF65-F5344CB8AC3E}">
        <p14:creationId xmlns:p14="http://schemas.microsoft.com/office/powerpoint/2010/main" val="999950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clickEffect">
                                  <p:stCondLst>
                                    <p:cond delay="0"/>
                                  </p:stCondLst>
                                  <p:childTnLst>
                                    <p:anim calcmode="lin" valueType="num">
                                      <p:cBhvr additive="base">
                                        <p:cTn id="6" dur="1000"/>
                                        <p:tgtEl>
                                          <p:spTgt spid="62"/>
                                        </p:tgtEl>
                                        <p:attrNameLst>
                                          <p:attrName>ppt_x</p:attrName>
                                        </p:attrNameLst>
                                      </p:cBhvr>
                                      <p:tavLst>
                                        <p:tav tm="0">
                                          <p:val>
                                            <p:strVal val="ppt_x"/>
                                          </p:val>
                                        </p:tav>
                                        <p:tav tm="100000">
                                          <p:val>
                                            <p:strVal val="1+ppt_w/2"/>
                                          </p:val>
                                        </p:tav>
                                      </p:tavLst>
                                    </p:anim>
                                    <p:anim calcmode="lin" valueType="num">
                                      <p:cBhvr additive="base">
                                        <p:cTn id="7" dur="1000"/>
                                        <p:tgtEl>
                                          <p:spTgt spid="62"/>
                                        </p:tgtEl>
                                        <p:attrNameLst>
                                          <p:attrName>ppt_y</p:attrName>
                                        </p:attrNameLst>
                                      </p:cBhvr>
                                      <p:tavLst>
                                        <p:tav tm="0">
                                          <p:val>
                                            <p:strVal val="ppt_y"/>
                                          </p:val>
                                        </p:tav>
                                        <p:tav tm="100000">
                                          <p:val>
                                            <p:strVal val="0-ppt_h/2"/>
                                          </p:val>
                                        </p:tav>
                                      </p:tavLst>
                                    </p:anim>
                                    <p:set>
                                      <p:cBhvr>
                                        <p:cTn id="8"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9" restart="whenNotActive" fill="hold" evtFilter="cancelBubble" nodeType="interactiveSeq">
                <p:stCondLst>
                  <p:cond evt="onClick" delay="0">
                    <p:tgtEl>
                      <p:spTgt spid="61"/>
                    </p:tgtEl>
                  </p:cond>
                </p:stCondLst>
                <p:endSync evt="end" delay="0">
                  <p:rtn val="all"/>
                </p:endSync>
                <p:childTnLst>
                  <p:par>
                    <p:cTn id="10" fill="hold">
                      <p:stCondLst>
                        <p:cond delay="0"/>
                      </p:stCondLst>
                      <p:childTnLst>
                        <p:par>
                          <p:cTn id="11" fill="hold">
                            <p:stCondLst>
                              <p:cond delay="0"/>
                            </p:stCondLst>
                            <p:childTnLst>
                              <p:par>
                                <p:cTn id="12" presetID="2" presetClass="exit" presetSubtype="3" fill="hold" grpId="0" nodeType="clickEffect">
                                  <p:stCondLst>
                                    <p:cond delay="0"/>
                                  </p:stCondLst>
                                  <p:childTnLst>
                                    <p:anim calcmode="lin" valueType="num">
                                      <p:cBhvr additive="base">
                                        <p:cTn id="13" dur="1000"/>
                                        <p:tgtEl>
                                          <p:spTgt spid="61"/>
                                        </p:tgtEl>
                                        <p:attrNameLst>
                                          <p:attrName>ppt_x</p:attrName>
                                        </p:attrNameLst>
                                      </p:cBhvr>
                                      <p:tavLst>
                                        <p:tav tm="0">
                                          <p:val>
                                            <p:strVal val="ppt_x"/>
                                          </p:val>
                                        </p:tav>
                                        <p:tav tm="100000">
                                          <p:val>
                                            <p:strVal val="1+ppt_w/2"/>
                                          </p:val>
                                        </p:tav>
                                      </p:tavLst>
                                    </p:anim>
                                    <p:anim calcmode="lin" valueType="num">
                                      <p:cBhvr additive="base">
                                        <p:cTn id="14" dur="1000"/>
                                        <p:tgtEl>
                                          <p:spTgt spid="61"/>
                                        </p:tgtEl>
                                        <p:attrNameLst>
                                          <p:attrName>ppt_y</p:attrName>
                                        </p:attrNameLst>
                                      </p:cBhvr>
                                      <p:tavLst>
                                        <p:tav tm="0">
                                          <p:val>
                                            <p:strVal val="ppt_y"/>
                                          </p:val>
                                        </p:tav>
                                        <p:tav tm="100000">
                                          <p:val>
                                            <p:strVal val="0-ppt_h/2"/>
                                          </p:val>
                                        </p:tav>
                                      </p:tavLst>
                                    </p:anim>
                                    <p:set>
                                      <p:cBhvr>
                                        <p:cTn id="15"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6" restart="whenNotActive" fill="hold" evtFilter="cancelBubble" nodeType="interactiveSeq">
                <p:stCondLst>
                  <p:cond evt="onClick" delay="0">
                    <p:tgtEl>
                      <p:spTgt spid="60"/>
                    </p:tgtEl>
                  </p:cond>
                </p:stCondLst>
                <p:endSync evt="end" delay="0">
                  <p:rtn val="all"/>
                </p:endSync>
                <p:childTnLst>
                  <p:par>
                    <p:cTn id="17" fill="hold">
                      <p:stCondLst>
                        <p:cond delay="0"/>
                      </p:stCondLst>
                      <p:childTnLst>
                        <p:par>
                          <p:cTn id="18" fill="hold">
                            <p:stCondLst>
                              <p:cond delay="0"/>
                            </p:stCondLst>
                            <p:childTnLst>
                              <p:par>
                                <p:cTn id="19" presetID="2" presetClass="exit" presetSubtype="3" fill="hold" grpId="0" nodeType="clickEffect">
                                  <p:stCondLst>
                                    <p:cond delay="0"/>
                                  </p:stCondLst>
                                  <p:childTnLst>
                                    <p:anim calcmode="lin" valueType="num">
                                      <p:cBhvr additive="base">
                                        <p:cTn id="20" dur="1000"/>
                                        <p:tgtEl>
                                          <p:spTgt spid="60"/>
                                        </p:tgtEl>
                                        <p:attrNameLst>
                                          <p:attrName>ppt_x</p:attrName>
                                        </p:attrNameLst>
                                      </p:cBhvr>
                                      <p:tavLst>
                                        <p:tav tm="0">
                                          <p:val>
                                            <p:strVal val="ppt_x"/>
                                          </p:val>
                                        </p:tav>
                                        <p:tav tm="100000">
                                          <p:val>
                                            <p:strVal val="1+ppt_w/2"/>
                                          </p:val>
                                        </p:tav>
                                      </p:tavLst>
                                    </p:anim>
                                    <p:anim calcmode="lin" valueType="num">
                                      <p:cBhvr additive="base">
                                        <p:cTn id="21" dur="1000"/>
                                        <p:tgtEl>
                                          <p:spTgt spid="60"/>
                                        </p:tgtEl>
                                        <p:attrNameLst>
                                          <p:attrName>ppt_y</p:attrName>
                                        </p:attrNameLst>
                                      </p:cBhvr>
                                      <p:tavLst>
                                        <p:tav tm="0">
                                          <p:val>
                                            <p:strVal val="ppt_y"/>
                                          </p:val>
                                        </p:tav>
                                        <p:tav tm="100000">
                                          <p:val>
                                            <p:strVal val="0-ppt_h/2"/>
                                          </p:val>
                                        </p:tav>
                                      </p:tavLst>
                                    </p:anim>
                                    <p:set>
                                      <p:cBhvr>
                                        <p:cTn id="22"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23" restart="whenNotActive" fill="hold" evtFilter="cancelBubble" nodeType="interactiveSeq">
                <p:stCondLst>
                  <p:cond evt="onClick" delay="0">
                    <p:tgtEl>
                      <p:spTgt spid="59"/>
                    </p:tgtEl>
                  </p:cond>
                </p:stCondLst>
                <p:endSync evt="end" delay="0">
                  <p:rtn val="all"/>
                </p:endSync>
                <p:childTnLst>
                  <p:par>
                    <p:cTn id="24" fill="hold">
                      <p:stCondLst>
                        <p:cond delay="0"/>
                      </p:stCondLst>
                      <p:childTnLst>
                        <p:par>
                          <p:cTn id="25" fill="hold">
                            <p:stCondLst>
                              <p:cond delay="0"/>
                            </p:stCondLst>
                            <p:childTnLst>
                              <p:par>
                                <p:cTn id="26" presetID="2" presetClass="exit" presetSubtype="3" fill="hold" grpId="0" nodeType="clickEffect">
                                  <p:stCondLst>
                                    <p:cond delay="0"/>
                                  </p:stCondLst>
                                  <p:childTnLst>
                                    <p:anim calcmode="lin" valueType="num">
                                      <p:cBhvr additive="base">
                                        <p:cTn id="27" dur="1000"/>
                                        <p:tgtEl>
                                          <p:spTgt spid="59"/>
                                        </p:tgtEl>
                                        <p:attrNameLst>
                                          <p:attrName>ppt_x</p:attrName>
                                        </p:attrNameLst>
                                      </p:cBhvr>
                                      <p:tavLst>
                                        <p:tav tm="0">
                                          <p:val>
                                            <p:strVal val="ppt_x"/>
                                          </p:val>
                                        </p:tav>
                                        <p:tav tm="100000">
                                          <p:val>
                                            <p:strVal val="1+ppt_w/2"/>
                                          </p:val>
                                        </p:tav>
                                      </p:tavLst>
                                    </p:anim>
                                    <p:anim calcmode="lin" valueType="num">
                                      <p:cBhvr additive="base">
                                        <p:cTn id="28" dur="1000"/>
                                        <p:tgtEl>
                                          <p:spTgt spid="59"/>
                                        </p:tgtEl>
                                        <p:attrNameLst>
                                          <p:attrName>ppt_y</p:attrName>
                                        </p:attrNameLst>
                                      </p:cBhvr>
                                      <p:tavLst>
                                        <p:tav tm="0">
                                          <p:val>
                                            <p:strVal val="ppt_y"/>
                                          </p:val>
                                        </p:tav>
                                        <p:tav tm="100000">
                                          <p:val>
                                            <p:strVal val="0-ppt_h/2"/>
                                          </p:val>
                                        </p:tav>
                                      </p:tavLst>
                                    </p:anim>
                                    <p:set>
                                      <p:cBhvr>
                                        <p:cTn id="29" dur="1" fill="hold">
                                          <p:stCondLst>
                                            <p:cond delay="9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30" restart="whenNotActive" fill="hold" evtFilter="cancelBubble" nodeType="interactiveSeq">
                <p:stCondLst>
                  <p:cond evt="onClick" delay="0">
                    <p:tgtEl>
                      <p:spTgt spid="58"/>
                    </p:tgtEl>
                  </p:cond>
                </p:stCondLst>
                <p:endSync evt="end" delay="0">
                  <p:rtn val="all"/>
                </p:endSync>
                <p:childTnLst>
                  <p:par>
                    <p:cTn id="31" fill="hold">
                      <p:stCondLst>
                        <p:cond delay="0"/>
                      </p:stCondLst>
                      <p:childTnLst>
                        <p:par>
                          <p:cTn id="32" fill="hold">
                            <p:stCondLst>
                              <p:cond delay="0"/>
                            </p:stCondLst>
                            <p:childTnLst>
                              <p:par>
                                <p:cTn id="33" presetID="2" presetClass="exit" presetSubtype="3" fill="hold" grpId="0" nodeType="clickEffect">
                                  <p:stCondLst>
                                    <p:cond delay="0"/>
                                  </p:stCondLst>
                                  <p:childTnLst>
                                    <p:anim calcmode="lin" valueType="num">
                                      <p:cBhvr additive="base">
                                        <p:cTn id="34" dur="1000"/>
                                        <p:tgtEl>
                                          <p:spTgt spid="58"/>
                                        </p:tgtEl>
                                        <p:attrNameLst>
                                          <p:attrName>ppt_x</p:attrName>
                                        </p:attrNameLst>
                                      </p:cBhvr>
                                      <p:tavLst>
                                        <p:tav tm="0">
                                          <p:val>
                                            <p:strVal val="ppt_x"/>
                                          </p:val>
                                        </p:tav>
                                        <p:tav tm="100000">
                                          <p:val>
                                            <p:strVal val="1+ppt_w/2"/>
                                          </p:val>
                                        </p:tav>
                                      </p:tavLst>
                                    </p:anim>
                                    <p:anim calcmode="lin" valueType="num">
                                      <p:cBhvr additive="base">
                                        <p:cTn id="35" dur="1000"/>
                                        <p:tgtEl>
                                          <p:spTgt spid="58"/>
                                        </p:tgtEl>
                                        <p:attrNameLst>
                                          <p:attrName>ppt_y</p:attrName>
                                        </p:attrNameLst>
                                      </p:cBhvr>
                                      <p:tavLst>
                                        <p:tav tm="0">
                                          <p:val>
                                            <p:strVal val="ppt_y"/>
                                          </p:val>
                                        </p:tav>
                                        <p:tav tm="100000">
                                          <p:val>
                                            <p:strVal val="0-ppt_h/2"/>
                                          </p:val>
                                        </p:tav>
                                      </p:tavLst>
                                    </p:anim>
                                    <p:set>
                                      <p:cBhvr>
                                        <p:cTn id="36" dur="1" fill="hold">
                                          <p:stCondLst>
                                            <p:cond delay="9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37" restart="whenNotActive" fill="hold" evtFilter="cancelBubble" nodeType="interactiveSeq">
                <p:stCondLst>
                  <p:cond evt="onClick" delay="0">
                    <p:tgtEl>
                      <p:spTgt spid="55"/>
                    </p:tgtEl>
                  </p:cond>
                </p:stCondLst>
                <p:endSync evt="end" delay="0">
                  <p:rtn val="all"/>
                </p:endSync>
                <p:childTnLst>
                  <p:par>
                    <p:cTn id="38" fill="hold">
                      <p:stCondLst>
                        <p:cond delay="0"/>
                      </p:stCondLst>
                      <p:childTnLst>
                        <p:par>
                          <p:cTn id="39" fill="hold">
                            <p:stCondLst>
                              <p:cond delay="0"/>
                            </p:stCondLst>
                            <p:childTnLst>
                              <p:par>
                                <p:cTn id="40" presetID="2" presetClass="exit" presetSubtype="3" fill="hold" grpId="0" nodeType="clickEffect">
                                  <p:stCondLst>
                                    <p:cond delay="0"/>
                                  </p:stCondLst>
                                  <p:childTnLst>
                                    <p:anim calcmode="lin" valueType="num">
                                      <p:cBhvr additive="base">
                                        <p:cTn id="41" dur="1000"/>
                                        <p:tgtEl>
                                          <p:spTgt spid="55"/>
                                        </p:tgtEl>
                                        <p:attrNameLst>
                                          <p:attrName>ppt_x</p:attrName>
                                        </p:attrNameLst>
                                      </p:cBhvr>
                                      <p:tavLst>
                                        <p:tav tm="0">
                                          <p:val>
                                            <p:strVal val="ppt_x"/>
                                          </p:val>
                                        </p:tav>
                                        <p:tav tm="100000">
                                          <p:val>
                                            <p:strVal val="1+ppt_w/2"/>
                                          </p:val>
                                        </p:tav>
                                      </p:tavLst>
                                    </p:anim>
                                    <p:anim calcmode="lin" valueType="num">
                                      <p:cBhvr additive="base">
                                        <p:cTn id="42" dur="1000"/>
                                        <p:tgtEl>
                                          <p:spTgt spid="55"/>
                                        </p:tgtEl>
                                        <p:attrNameLst>
                                          <p:attrName>ppt_y</p:attrName>
                                        </p:attrNameLst>
                                      </p:cBhvr>
                                      <p:tavLst>
                                        <p:tav tm="0">
                                          <p:val>
                                            <p:strVal val="ppt_y"/>
                                          </p:val>
                                        </p:tav>
                                        <p:tav tm="100000">
                                          <p:val>
                                            <p:strVal val="0-ppt_h/2"/>
                                          </p:val>
                                        </p:tav>
                                      </p:tavLst>
                                    </p:anim>
                                    <p:set>
                                      <p:cBhvr>
                                        <p:cTn id="43" dur="1" fill="hold">
                                          <p:stCondLst>
                                            <p:cond delay="999"/>
                                          </p:stCondLst>
                                        </p:cTn>
                                        <p:tgtEl>
                                          <p:spTgt spid="55"/>
                                        </p:tgtEl>
                                        <p:attrNameLst>
                                          <p:attrName>style.visibility</p:attrName>
                                        </p:attrNameLst>
                                      </p:cBhvr>
                                      <p:to>
                                        <p:strVal val="hidden"/>
                                      </p:to>
                                    </p:set>
                                  </p:childTnLst>
                                </p:cTn>
                              </p:par>
                              <p:par>
                                <p:cTn id="44" presetID="1" presetClass="entr" presetSubtype="0" fill="hold" grpId="0" nodeType="withEffect">
                                  <p:stCondLst>
                                    <p:cond delay="0"/>
                                  </p:stCondLst>
                                  <p:childTnLst>
                                    <p:set>
                                      <p:cBhvr>
                                        <p:cTn id="45" dur="1" fill="hold">
                                          <p:stCondLst>
                                            <p:cond delay="0"/>
                                          </p:stCondLst>
                                        </p:cTn>
                                        <p:tgtEl>
                                          <p:spTgt spid="63"/>
                                        </p:tgtEl>
                                        <p:attrNameLst>
                                          <p:attrName>style.visibility</p:attrName>
                                        </p:attrNameLst>
                                      </p:cBhvr>
                                      <p:to>
                                        <p:strVal val="visible"/>
                                      </p:to>
                                    </p:set>
                                  </p:childTnLst>
                                </p:cTn>
                              </p:par>
                              <p:par>
                                <p:cTn id="46" presetID="1" presetClass="exit" presetSubtype="0" fill="hold" grpId="0" nodeType="withEffect">
                                  <p:stCondLst>
                                    <p:cond delay="0"/>
                                  </p:stCondLst>
                                  <p:childTnLst>
                                    <p:set>
                                      <p:cBhvr>
                                        <p:cTn id="47"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48" restart="whenNotActive" fill="hold" evtFilter="cancelBubble" nodeType="interactiveSeq">
                <p:stCondLst>
                  <p:cond evt="onClick" delay="0">
                    <p:tgtEl>
                      <p:spTgt spid="52"/>
                    </p:tgtEl>
                  </p:cond>
                </p:stCondLst>
                <p:endSync evt="end" delay="0">
                  <p:rtn val="all"/>
                </p:endSync>
                <p:childTnLst>
                  <p:par>
                    <p:cTn id="49" fill="hold">
                      <p:stCondLst>
                        <p:cond delay="0"/>
                      </p:stCondLst>
                      <p:childTnLst>
                        <p:par>
                          <p:cTn id="50" fill="hold">
                            <p:stCondLst>
                              <p:cond delay="0"/>
                            </p:stCondLst>
                            <p:childTnLst>
                              <p:par>
                                <p:cTn id="51" presetID="2" presetClass="entr" presetSubtype="4" fill="hold" grpId="1" nodeType="clickEffect">
                                  <p:stCondLst>
                                    <p:cond delay="0"/>
                                  </p:stCondLst>
                                  <p:childTnLst>
                                    <p:set>
                                      <p:cBhvr>
                                        <p:cTn id="52" dur="1" fill="hold">
                                          <p:stCondLst>
                                            <p:cond delay="0"/>
                                          </p:stCondLst>
                                        </p:cTn>
                                        <p:tgtEl>
                                          <p:spTgt spid="62"/>
                                        </p:tgtEl>
                                        <p:attrNameLst>
                                          <p:attrName>style.visibility</p:attrName>
                                        </p:attrNameLst>
                                      </p:cBhvr>
                                      <p:to>
                                        <p:strVal val="visible"/>
                                      </p:to>
                                    </p:set>
                                    <p:anim calcmode="lin" valueType="num">
                                      <p:cBhvr additive="base">
                                        <p:cTn id="53" dur="500" fill="hold"/>
                                        <p:tgtEl>
                                          <p:spTgt spid="62"/>
                                        </p:tgtEl>
                                        <p:attrNameLst>
                                          <p:attrName>ppt_x</p:attrName>
                                        </p:attrNameLst>
                                      </p:cBhvr>
                                      <p:tavLst>
                                        <p:tav tm="0">
                                          <p:val>
                                            <p:strVal val="#ppt_x"/>
                                          </p:val>
                                        </p:tav>
                                        <p:tav tm="100000">
                                          <p:val>
                                            <p:strVal val="#ppt_x"/>
                                          </p:val>
                                        </p:tav>
                                      </p:tavLst>
                                    </p:anim>
                                    <p:anim calcmode="lin" valueType="num">
                                      <p:cBhvr additive="base">
                                        <p:cTn id="54" dur="500" fill="hold"/>
                                        <p:tgtEl>
                                          <p:spTgt spid="62"/>
                                        </p:tgtEl>
                                        <p:attrNameLst>
                                          <p:attrName>ppt_y</p:attrName>
                                        </p:attrNameLst>
                                      </p:cBhvr>
                                      <p:tavLst>
                                        <p:tav tm="0">
                                          <p:val>
                                            <p:strVal val="1+#ppt_h/2"/>
                                          </p:val>
                                        </p:tav>
                                        <p:tav tm="100000">
                                          <p:val>
                                            <p:strVal val="#ppt_y"/>
                                          </p:val>
                                        </p:tav>
                                      </p:tavLst>
                                    </p:anim>
                                  </p:childTnLst>
                                </p:cTn>
                              </p:par>
                              <p:par>
                                <p:cTn id="55" presetID="2" presetClass="entr" presetSubtype="4" fill="hold" grpId="1" nodeType="withEffect">
                                  <p:stCondLst>
                                    <p:cond delay="0"/>
                                  </p:stCondLst>
                                  <p:childTnLst>
                                    <p:set>
                                      <p:cBhvr>
                                        <p:cTn id="56" dur="1" fill="hold">
                                          <p:stCondLst>
                                            <p:cond delay="0"/>
                                          </p:stCondLst>
                                        </p:cTn>
                                        <p:tgtEl>
                                          <p:spTgt spid="61"/>
                                        </p:tgtEl>
                                        <p:attrNameLst>
                                          <p:attrName>style.visibility</p:attrName>
                                        </p:attrNameLst>
                                      </p:cBhvr>
                                      <p:to>
                                        <p:strVal val="visible"/>
                                      </p:to>
                                    </p:set>
                                    <p:anim calcmode="lin" valueType="num">
                                      <p:cBhvr additive="base">
                                        <p:cTn id="57" dur="500" fill="hold"/>
                                        <p:tgtEl>
                                          <p:spTgt spid="61"/>
                                        </p:tgtEl>
                                        <p:attrNameLst>
                                          <p:attrName>ppt_x</p:attrName>
                                        </p:attrNameLst>
                                      </p:cBhvr>
                                      <p:tavLst>
                                        <p:tav tm="0">
                                          <p:val>
                                            <p:strVal val="#ppt_x"/>
                                          </p:val>
                                        </p:tav>
                                        <p:tav tm="100000">
                                          <p:val>
                                            <p:strVal val="#ppt_x"/>
                                          </p:val>
                                        </p:tav>
                                      </p:tavLst>
                                    </p:anim>
                                    <p:anim calcmode="lin" valueType="num">
                                      <p:cBhvr additive="base">
                                        <p:cTn id="58" dur="500" fill="hold"/>
                                        <p:tgtEl>
                                          <p:spTgt spid="61"/>
                                        </p:tgtEl>
                                        <p:attrNameLst>
                                          <p:attrName>ppt_y</p:attrName>
                                        </p:attrNameLst>
                                      </p:cBhvr>
                                      <p:tavLst>
                                        <p:tav tm="0">
                                          <p:val>
                                            <p:strVal val="1+#ppt_h/2"/>
                                          </p:val>
                                        </p:tav>
                                        <p:tav tm="100000">
                                          <p:val>
                                            <p:strVal val="#ppt_y"/>
                                          </p:val>
                                        </p:tav>
                                      </p:tavLst>
                                    </p:anim>
                                  </p:childTnLst>
                                </p:cTn>
                              </p:par>
                              <p:par>
                                <p:cTn id="59" presetID="2" presetClass="entr" presetSubtype="4" fill="hold" grpId="1" nodeType="withEffect">
                                  <p:stCondLst>
                                    <p:cond delay="0"/>
                                  </p:stCondLst>
                                  <p:childTnLst>
                                    <p:set>
                                      <p:cBhvr>
                                        <p:cTn id="60" dur="1" fill="hold">
                                          <p:stCondLst>
                                            <p:cond delay="0"/>
                                          </p:stCondLst>
                                        </p:cTn>
                                        <p:tgtEl>
                                          <p:spTgt spid="60"/>
                                        </p:tgtEl>
                                        <p:attrNameLst>
                                          <p:attrName>style.visibility</p:attrName>
                                        </p:attrNameLst>
                                      </p:cBhvr>
                                      <p:to>
                                        <p:strVal val="visible"/>
                                      </p:to>
                                    </p:set>
                                    <p:anim calcmode="lin" valueType="num">
                                      <p:cBhvr additive="base">
                                        <p:cTn id="61" dur="500" fill="hold"/>
                                        <p:tgtEl>
                                          <p:spTgt spid="60"/>
                                        </p:tgtEl>
                                        <p:attrNameLst>
                                          <p:attrName>ppt_x</p:attrName>
                                        </p:attrNameLst>
                                      </p:cBhvr>
                                      <p:tavLst>
                                        <p:tav tm="0">
                                          <p:val>
                                            <p:strVal val="#ppt_x"/>
                                          </p:val>
                                        </p:tav>
                                        <p:tav tm="100000">
                                          <p:val>
                                            <p:strVal val="#ppt_x"/>
                                          </p:val>
                                        </p:tav>
                                      </p:tavLst>
                                    </p:anim>
                                    <p:anim calcmode="lin" valueType="num">
                                      <p:cBhvr additive="base">
                                        <p:cTn id="62" dur="500" fill="hold"/>
                                        <p:tgtEl>
                                          <p:spTgt spid="60"/>
                                        </p:tgtEl>
                                        <p:attrNameLst>
                                          <p:attrName>ppt_y</p:attrName>
                                        </p:attrNameLst>
                                      </p:cBhvr>
                                      <p:tavLst>
                                        <p:tav tm="0">
                                          <p:val>
                                            <p:strVal val="1+#ppt_h/2"/>
                                          </p:val>
                                        </p:tav>
                                        <p:tav tm="100000">
                                          <p:val>
                                            <p:strVal val="#ppt_y"/>
                                          </p:val>
                                        </p:tav>
                                      </p:tavLst>
                                    </p:anim>
                                  </p:childTnLst>
                                </p:cTn>
                              </p:par>
                              <p:par>
                                <p:cTn id="63" presetID="2" presetClass="entr" presetSubtype="4" fill="hold" grpId="1" nodeType="withEffect">
                                  <p:stCondLst>
                                    <p:cond delay="0"/>
                                  </p:stCondLst>
                                  <p:childTnLst>
                                    <p:set>
                                      <p:cBhvr>
                                        <p:cTn id="64" dur="1" fill="hold">
                                          <p:stCondLst>
                                            <p:cond delay="0"/>
                                          </p:stCondLst>
                                        </p:cTn>
                                        <p:tgtEl>
                                          <p:spTgt spid="59"/>
                                        </p:tgtEl>
                                        <p:attrNameLst>
                                          <p:attrName>style.visibility</p:attrName>
                                        </p:attrNameLst>
                                      </p:cBhvr>
                                      <p:to>
                                        <p:strVal val="visible"/>
                                      </p:to>
                                    </p:set>
                                    <p:anim calcmode="lin" valueType="num">
                                      <p:cBhvr additive="base">
                                        <p:cTn id="65" dur="500" fill="hold"/>
                                        <p:tgtEl>
                                          <p:spTgt spid="59"/>
                                        </p:tgtEl>
                                        <p:attrNameLst>
                                          <p:attrName>ppt_x</p:attrName>
                                        </p:attrNameLst>
                                      </p:cBhvr>
                                      <p:tavLst>
                                        <p:tav tm="0">
                                          <p:val>
                                            <p:strVal val="#ppt_x"/>
                                          </p:val>
                                        </p:tav>
                                        <p:tav tm="100000">
                                          <p:val>
                                            <p:strVal val="#ppt_x"/>
                                          </p:val>
                                        </p:tav>
                                      </p:tavLst>
                                    </p:anim>
                                    <p:anim calcmode="lin" valueType="num">
                                      <p:cBhvr additive="base">
                                        <p:cTn id="66" dur="500" fill="hold"/>
                                        <p:tgtEl>
                                          <p:spTgt spid="59"/>
                                        </p:tgtEl>
                                        <p:attrNameLst>
                                          <p:attrName>ppt_y</p:attrName>
                                        </p:attrNameLst>
                                      </p:cBhvr>
                                      <p:tavLst>
                                        <p:tav tm="0">
                                          <p:val>
                                            <p:strVal val="1+#ppt_h/2"/>
                                          </p:val>
                                        </p:tav>
                                        <p:tav tm="100000">
                                          <p:val>
                                            <p:strVal val="#ppt_y"/>
                                          </p:val>
                                        </p:tav>
                                      </p:tavLst>
                                    </p:anim>
                                  </p:childTnLst>
                                </p:cTn>
                              </p:par>
                              <p:par>
                                <p:cTn id="67" presetID="2" presetClass="entr" presetSubtype="4" fill="hold" grpId="1" nodeType="withEffect">
                                  <p:stCondLst>
                                    <p:cond delay="0"/>
                                  </p:stCondLst>
                                  <p:childTnLst>
                                    <p:set>
                                      <p:cBhvr>
                                        <p:cTn id="68" dur="1" fill="hold">
                                          <p:stCondLst>
                                            <p:cond delay="0"/>
                                          </p:stCondLst>
                                        </p:cTn>
                                        <p:tgtEl>
                                          <p:spTgt spid="58"/>
                                        </p:tgtEl>
                                        <p:attrNameLst>
                                          <p:attrName>style.visibility</p:attrName>
                                        </p:attrNameLst>
                                      </p:cBhvr>
                                      <p:to>
                                        <p:strVal val="visible"/>
                                      </p:to>
                                    </p:set>
                                    <p:anim calcmode="lin" valueType="num">
                                      <p:cBhvr additive="base">
                                        <p:cTn id="69" dur="500" fill="hold"/>
                                        <p:tgtEl>
                                          <p:spTgt spid="58"/>
                                        </p:tgtEl>
                                        <p:attrNameLst>
                                          <p:attrName>ppt_x</p:attrName>
                                        </p:attrNameLst>
                                      </p:cBhvr>
                                      <p:tavLst>
                                        <p:tav tm="0">
                                          <p:val>
                                            <p:strVal val="#ppt_x"/>
                                          </p:val>
                                        </p:tav>
                                        <p:tav tm="100000">
                                          <p:val>
                                            <p:strVal val="#ppt_x"/>
                                          </p:val>
                                        </p:tav>
                                      </p:tavLst>
                                    </p:anim>
                                    <p:anim calcmode="lin" valueType="num">
                                      <p:cBhvr additive="base">
                                        <p:cTn id="70" dur="500" fill="hold"/>
                                        <p:tgtEl>
                                          <p:spTgt spid="58"/>
                                        </p:tgtEl>
                                        <p:attrNameLst>
                                          <p:attrName>ppt_y</p:attrName>
                                        </p:attrNameLst>
                                      </p:cBhvr>
                                      <p:tavLst>
                                        <p:tav tm="0">
                                          <p:val>
                                            <p:strVal val="1+#ppt_h/2"/>
                                          </p:val>
                                        </p:tav>
                                        <p:tav tm="100000">
                                          <p:val>
                                            <p:strVal val="#ppt_y"/>
                                          </p:val>
                                        </p:tav>
                                      </p:tavLst>
                                    </p:anim>
                                  </p:childTnLst>
                                </p:cTn>
                              </p:par>
                              <p:par>
                                <p:cTn id="71" presetID="2" presetClass="entr" presetSubtype="4" fill="hold" grpId="3" nodeType="withEffect">
                                  <p:stCondLst>
                                    <p:cond delay="0"/>
                                  </p:stCondLst>
                                  <p:childTnLst>
                                    <p:set>
                                      <p:cBhvr>
                                        <p:cTn id="72" dur="1" fill="hold">
                                          <p:stCondLst>
                                            <p:cond delay="0"/>
                                          </p:stCondLst>
                                        </p:cTn>
                                        <p:tgtEl>
                                          <p:spTgt spid="55"/>
                                        </p:tgtEl>
                                        <p:attrNameLst>
                                          <p:attrName>style.visibility</p:attrName>
                                        </p:attrNameLst>
                                      </p:cBhvr>
                                      <p:to>
                                        <p:strVal val="visible"/>
                                      </p:to>
                                    </p:set>
                                    <p:anim calcmode="lin" valueType="num">
                                      <p:cBhvr additive="base">
                                        <p:cTn id="73" dur="500" fill="hold"/>
                                        <p:tgtEl>
                                          <p:spTgt spid="55"/>
                                        </p:tgtEl>
                                        <p:attrNameLst>
                                          <p:attrName>ppt_x</p:attrName>
                                        </p:attrNameLst>
                                      </p:cBhvr>
                                      <p:tavLst>
                                        <p:tav tm="0">
                                          <p:val>
                                            <p:strVal val="#ppt_x"/>
                                          </p:val>
                                        </p:tav>
                                        <p:tav tm="100000">
                                          <p:val>
                                            <p:strVal val="#ppt_x"/>
                                          </p:val>
                                        </p:tav>
                                      </p:tavLst>
                                    </p:anim>
                                    <p:anim calcmode="lin" valueType="num">
                                      <p:cBhvr additive="base">
                                        <p:cTn id="74" dur="500" fill="hold"/>
                                        <p:tgtEl>
                                          <p:spTgt spid="55"/>
                                        </p:tgtEl>
                                        <p:attrNameLst>
                                          <p:attrName>ppt_y</p:attrName>
                                        </p:attrNameLst>
                                      </p:cBhvr>
                                      <p:tavLst>
                                        <p:tav tm="0">
                                          <p:val>
                                            <p:strVal val="1+#ppt_h/2"/>
                                          </p:val>
                                        </p:tav>
                                        <p:tav tm="100000">
                                          <p:val>
                                            <p:strVal val="#ppt_y"/>
                                          </p:val>
                                        </p:tav>
                                      </p:tavLst>
                                    </p:anim>
                                  </p:childTnLst>
                                </p:cTn>
                              </p:par>
                              <p:par>
                                <p:cTn id="75" presetID="1" presetClass="exit" presetSubtype="0" fill="hold" grpId="1" nodeType="withEffect">
                                  <p:stCondLst>
                                    <p:cond delay="0"/>
                                  </p:stCondLst>
                                  <p:childTnLst>
                                    <p:set>
                                      <p:cBhvr>
                                        <p:cTn id="76" dur="1" fill="hold">
                                          <p:stCondLst>
                                            <p:cond delay="0"/>
                                          </p:stCondLst>
                                        </p:cTn>
                                        <p:tgtEl>
                                          <p:spTgt spid="63"/>
                                        </p:tgtEl>
                                        <p:attrNameLst>
                                          <p:attrName>style.visibility</p:attrName>
                                        </p:attrNameLst>
                                      </p:cBhvr>
                                      <p:to>
                                        <p:strVal val="hidden"/>
                                      </p:to>
                                    </p:set>
                                  </p:childTnLst>
                                </p:cTn>
                              </p:par>
                              <p:par>
                                <p:cTn id="77" presetID="1" presetClass="entr" presetSubtype="0" fill="hold" grpId="1" nodeType="with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childTnLst>
                          </p:cTn>
                        </p:par>
                      </p:childTnLst>
                    </p:cTn>
                  </p:par>
                </p:childTnLst>
              </p:cTn>
              <p:nextCondLst>
                <p:cond evt="onClick" delay="0">
                  <p:tgtEl>
                    <p:spTgt spid="52"/>
                  </p:tgtEl>
                </p:cond>
              </p:nextCondLst>
            </p:seq>
            <p:seq concurrent="1" nextAc="seek">
              <p:cTn id="79" restart="whenNotActive" fill="hold" evtFilter="cancelBubble" nodeType="interactiveSeq">
                <p:stCondLst>
                  <p:cond evt="onClick" delay="0">
                    <p:tgtEl>
                      <p:spTgt spid="50"/>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3" nodeType="clickEffect">
                                  <p:stCondLst>
                                    <p:cond delay="0"/>
                                  </p:stCondLst>
                                  <p:childTnLst>
                                    <p:set>
                                      <p:cBhvr>
                                        <p:cTn id="83" dur="1" fill="hold">
                                          <p:stCondLst>
                                            <p:cond delay="0"/>
                                          </p:stCondLst>
                                        </p:cTn>
                                        <p:tgtEl>
                                          <p:spTgt spid="62"/>
                                        </p:tgtEl>
                                        <p:attrNameLst>
                                          <p:attrName>style.visibility</p:attrName>
                                        </p:attrNameLst>
                                      </p:cBhvr>
                                      <p:to>
                                        <p:strVal val="visible"/>
                                      </p:to>
                                    </p:set>
                                  </p:childTnLst>
                                </p:cTn>
                              </p:par>
                              <p:par>
                                <p:cTn id="84" presetID="1" presetClass="entr" presetSubtype="0" fill="hold" grpId="3" nodeType="withEffect">
                                  <p:stCondLst>
                                    <p:cond delay="0"/>
                                  </p:stCondLst>
                                  <p:childTnLst>
                                    <p:set>
                                      <p:cBhvr>
                                        <p:cTn id="85" dur="1" fill="hold">
                                          <p:stCondLst>
                                            <p:cond delay="0"/>
                                          </p:stCondLst>
                                        </p:cTn>
                                        <p:tgtEl>
                                          <p:spTgt spid="61"/>
                                        </p:tgtEl>
                                        <p:attrNameLst>
                                          <p:attrName>style.visibility</p:attrName>
                                        </p:attrNameLst>
                                      </p:cBhvr>
                                      <p:to>
                                        <p:strVal val="visible"/>
                                      </p:to>
                                    </p:set>
                                  </p:childTnLst>
                                </p:cTn>
                              </p:par>
                              <p:par>
                                <p:cTn id="86" presetID="1" presetClass="entr" presetSubtype="0" fill="hold" grpId="3" nodeType="withEffect">
                                  <p:stCondLst>
                                    <p:cond delay="0"/>
                                  </p:stCondLst>
                                  <p:childTnLst>
                                    <p:set>
                                      <p:cBhvr>
                                        <p:cTn id="87" dur="1" fill="hold">
                                          <p:stCondLst>
                                            <p:cond delay="0"/>
                                          </p:stCondLst>
                                        </p:cTn>
                                        <p:tgtEl>
                                          <p:spTgt spid="60"/>
                                        </p:tgtEl>
                                        <p:attrNameLst>
                                          <p:attrName>style.visibility</p:attrName>
                                        </p:attrNameLst>
                                      </p:cBhvr>
                                      <p:to>
                                        <p:strVal val="visible"/>
                                      </p:to>
                                    </p:set>
                                  </p:childTnLst>
                                </p:cTn>
                              </p:par>
                              <p:par>
                                <p:cTn id="88" presetID="1" presetClass="entr" presetSubtype="0" fill="hold" grpId="3" nodeType="withEffect">
                                  <p:stCondLst>
                                    <p:cond delay="0"/>
                                  </p:stCondLst>
                                  <p:childTnLst>
                                    <p:set>
                                      <p:cBhvr>
                                        <p:cTn id="89" dur="1" fill="hold">
                                          <p:stCondLst>
                                            <p:cond delay="0"/>
                                          </p:stCondLst>
                                        </p:cTn>
                                        <p:tgtEl>
                                          <p:spTgt spid="59"/>
                                        </p:tgtEl>
                                        <p:attrNameLst>
                                          <p:attrName>style.visibility</p:attrName>
                                        </p:attrNameLst>
                                      </p:cBhvr>
                                      <p:to>
                                        <p:strVal val="visible"/>
                                      </p:to>
                                    </p:set>
                                  </p:childTnLst>
                                </p:cTn>
                              </p:par>
                              <p:par>
                                <p:cTn id="90" presetID="1" presetClass="entr" presetSubtype="0" fill="hold" grpId="3" nodeType="withEffect">
                                  <p:stCondLst>
                                    <p:cond delay="0"/>
                                  </p:stCondLst>
                                  <p:childTnLst>
                                    <p:set>
                                      <p:cBhvr>
                                        <p:cTn id="91" dur="1" fill="hold">
                                          <p:stCondLst>
                                            <p:cond delay="0"/>
                                          </p:stCondLst>
                                        </p:cTn>
                                        <p:tgtEl>
                                          <p:spTgt spid="58"/>
                                        </p:tgtEl>
                                        <p:attrNameLst>
                                          <p:attrName>style.visibility</p:attrName>
                                        </p:attrNameLst>
                                      </p:cBhvr>
                                      <p:to>
                                        <p:strVal val="visible"/>
                                      </p:to>
                                    </p:set>
                                  </p:childTnLst>
                                </p:cTn>
                              </p:par>
                              <p:par>
                                <p:cTn id="92" presetID="1" presetClass="entr" presetSubtype="0" fill="hold" grpId="2" nodeType="withEffect">
                                  <p:stCondLst>
                                    <p:cond delay="0"/>
                                  </p:stCondLst>
                                  <p:childTnLst>
                                    <p:set>
                                      <p:cBhvr>
                                        <p:cTn id="93" dur="1" fill="hold">
                                          <p:stCondLst>
                                            <p:cond delay="0"/>
                                          </p:stCondLst>
                                        </p:cTn>
                                        <p:tgtEl>
                                          <p:spTgt spid="55"/>
                                        </p:tgtEl>
                                        <p:attrNameLst>
                                          <p:attrName>style.visibility</p:attrName>
                                        </p:attrNameLst>
                                      </p:cBhvr>
                                      <p:to>
                                        <p:strVal val="visible"/>
                                      </p:to>
                                    </p:set>
                                  </p:childTnLst>
                                </p:cTn>
                              </p:par>
                              <p:par>
                                <p:cTn id="94" presetID="1" presetClass="entr" presetSubtype="0" fill="hold" grpId="3" nodeType="withEffect">
                                  <p:stCondLst>
                                    <p:cond delay="0"/>
                                  </p:stCondLst>
                                  <p:childTnLst>
                                    <p:set>
                                      <p:cBhvr>
                                        <p:cTn id="95" dur="1" fill="hold">
                                          <p:stCondLst>
                                            <p:cond delay="0"/>
                                          </p:stCondLst>
                                        </p:cTn>
                                        <p:tgtEl>
                                          <p:spTgt spid="64"/>
                                        </p:tgtEl>
                                        <p:attrNameLst>
                                          <p:attrName>style.visibility</p:attrName>
                                        </p:attrNameLst>
                                      </p:cBhvr>
                                      <p:to>
                                        <p:strVal val="visible"/>
                                      </p:to>
                                    </p:set>
                                  </p:childTnLst>
                                </p:cTn>
                              </p:par>
                              <p:par>
                                <p:cTn id="96" presetID="1" presetClass="exit" presetSubtype="0" fill="hold" grpId="3" nodeType="withEffect">
                                  <p:stCondLst>
                                    <p:cond delay="0"/>
                                  </p:stCondLst>
                                  <p:childTnLst>
                                    <p:set>
                                      <p:cBhvr>
                                        <p:cTn id="97"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98" restart="whenNotActive" fill="hold" evtFilter="cancelBubble" nodeType="interactiveSeq">
                <p:stCondLst>
                  <p:cond evt="onClick" delay="0">
                    <p:tgtEl>
                      <p:spTgt spid="51"/>
                    </p:tgtEl>
                  </p:cond>
                </p:stCondLst>
                <p:endSync evt="end" delay="0">
                  <p:rtn val="all"/>
                </p:endSync>
                <p:childTnLst>
                  <p:par>
                    <p:cTn id="99" fill="hold">
                      <p:stCondLst>
                        <p:cond delay="0"/>
                      </p:stCondLst>
                      <p:childTnLst>
                        <p:par>
                          <p:cTn id="100" fill="hold">
                            <p:stCondLst>
                              <p:cond delay="0"/>
                            </p:stCondLst>
                            <p:childTnLst>
                              <p:par>
                                <p:cTn id="101" presetID="1" presetClass="entr" presetSubtype="0" fill="hold" grpId="2" nodeType="clickEffect">
                                  <p:stCondLst>
                                    <p:cond delay="0"/>
                                  </p:stCondLst>
                                  <p:childTnLst>
                                    <p:set>
                                      <p:cBhvr>
                                        <p:cTn id="102" dur="1" fill="hold">
                                          <p:stCondLst>
                                            <p:cond delay="0"/>
                                          </p:stCondLst>
                                        </p:cTn>
                                        <p:tgtEl>
                                          <p:spTgt spid="62"/>
                                        </p:tgtEl>
                                        <p:attrNameLst>
                                          <p:attrName>style.visibility</p:attrName>
                                        </p:attrNameLst>
                                      </p:cBhvr>
                                      <p:to>
                                        <p:strVal val="visible"/>
                                      </p:to>
                                    </p:set>
                                  </p:childTnLst>
                                </p:cTn>
                              </p:par>
                              <p:par>
                                <p:cTn id="103" presetID="1" presetClass="entr" presetSubtype="0" fill="hold" grpId="2" nodeType="withEffect">
                                  <p:stCondLst>
                                    <p:cond delay="0"/>
                                  </p:stCondLst>
                                  <p:childTnLst>
                                    <p:set>
                                      <p:cBhvr>
                                        <p:cTn id="104" dur="1" fill="hold">
                                          <p:stCondLst>
                                            <p:cond delay="0"/>
                                          </p:stCondLst>
                                        </p:cTn>
                                        <p:tgtEl>
                                          <p:spTgt spid="61"/>
                                        </p:tgtEl>
                                        <p:attrNameLst>
                                          <p:attrName>style.visibility</p:attrName>
                                        </p:attrNameLst>
                                      </p:cBhvr>
                                      <p:to>
                                        <p:strVal val="visible"/>
                                      </p:to>
                                    </p:set>
                                  </p:childTnLst>
                                </p:cTn>
                              </p:par>
                              <p:par>
                                <p:cTn id="105" presetID="1" presetClass="entr" presetSubtype="0" fill="hold" grpId="2" nodeType="withEffect">
                                  <p:stCondLst>
                                    <p:cond delay="0"/>
                                  </p:stCondLst>
                                  <p:childTnLst>
                                    <p:set>
                                      <p:cBhvr>
                                        <p:cTn id="106" dur="1" fill="hold">
                                          <p:stCondLst>
                                            <p:cond delay="0"/>
                                          </p:stCondLst>
                                        </p:cTn>
                                        <p:tgtEl>
                                          <p:spTgt spid="60"/>
                                        </p:tgtEl>
                                        <p:attrNameLst>
                                          <p:attrName>style.visibility</p:attrName>
                                        </p:attrNameLst>
                                      </p:cBhvr>
                                      <p:to>
                                        <p:strVal val="visible"/>
                                      </p:to>
                                    </p:set>
                                  </p:childTnLst>
                                </p:cTn>
                              </p:par>
                              <p:par>
                                <p:cTn id="107" presetID="1" presetClass="entr" presetSubtype="0" fill="hold" grpId="2" nodeType="withEffect">
                                  <p:stCondLst>
                                    <p:cond delay="0"/>
                                  </p:stCondLst>
                                  <p:childTnLst>
                                    <p:set>
                                      <p:cBhvr>
                                        <p:cTn id="108" dur="1" fill="hold">
                                          <p:stCondLst>
                                            <p:cond delay="0"/>
                                          </p:stCondLst>
                                        </p:cTn>
                                        <p:tgtEl>
                                          <p:spTgt spid="59"/>
                                        </p:tgtEl>
                                        <p:attrNameLst>
                                          <p:attrName>style.visibility</p:attrName>
                                        </p:attrNameLst>
                                      </p:cBhvr>
                                      <p:to>
                                        <p:strVal val="visible"/>
                                      </p:to>
                                    </p:set>
                                  </p:childTnLst>
                                </p:cTn>
                              </p:par>
                              <p:par>
                                <p:cTn id="109" presetID="1" presetClass="entr" presetSubtype="0" fill="hold" grpId="2" nodeType="withEffect">
                                  <p:stCondLst>
                                    <p:cond delay="0"/>
                                  </p:stCondLst>
                                  <p:childTnLst>
                                    <p:set>
                                      <p:cBhvr>
                                        <p:cTn id="110" dur="1" fill="hold">
                                          <p:stCondLst>
                                            <p:cond delay="0"/>
                                          </p:stCondLst>
                                        </p:cTn>
                                        <p:tgtEl>
                                          <p:spTgt spid="58"/>
                                        </p:tgtEl>
                                        <p:attrNameLst>
                                          <p:attrName>style.visibility</p:attrName>
                                        </p:attrNameLst>
                                      </p:cBhvr>
                                      <p:to>
                                        <p:strVal val="visible"/>
                                      </p:to>
                                    </p:set>
                                  </p:childTnLst>
                                </p:cTn>
                              </p:par>
                              <p:par>
                                <p:cTn id="111" presetID="1" presetClass="entr" presetSubtype="0" fill="hold" grpId="1" nodeType="withEffect">
                                  <p:stCondLst>
                                    <p:cond delay="0"/>
                                  </p:stCondLst>
                                  <p:childTnLst>
                                    <p:set>
                                      <p:cBhvr>
                                        <p:cTn id="112" dur="1" fill="hold">
                                          <p:stCondLst>
                                            <p:cond delay="0"/>
                                          </p:stCondLst>
                                        </p:cTn>
                                        <p:tgtEl>
                                          <p:spTgt spid="55"/>
                                        </p:tgtEl>
                                        <p:attrNameLst>
                                          <p:attrName>style.visibility</p:attrName>
                                        </p:attrNameLst>
                                      </p:cBhvr>
                                      <p:to>
                                        <p:strVal val="visible"/>
                                      </p:to>
                                    </p:set>
                                  </p:childTnLst>
                                </p:cTn>
                              </p:par>
                              <p:par>
                                <p:cTn id="113" presetID="1" presetClass="exit" presetSubtype="0" fill="hold" grpId="2" nodeType="withEffect">
                                  <p:stCondLst>
                                    <p:cond delay="0"/>
                                  </p:stCondLst>
                                  <p:childTnLst>
                                    <p:set>
                                      <p:cBhvr>
                                        <p:cTn id="114" dur="1" fill="hold">
                                          <p:stCondLst>
                                            <p:cond delay="0"/>
                                          </p:stCondLst>
                                        </p:cTn>
                                        <p:tgtEl>
                                          <p:spTgt spid="63"/>
                                        </p:tgtEl>
                                        <p:attrNameLst>
                                          <p:attrName>style.visibility</p:attrName>
                                        </p:attrNameLst>
                                      </p:cBhvr>
                                      <p:to>
                                        <p:strVal val="hidden"/>
                                      </p:to>
                                    </p:set>
                                  </p:childTnLst>
                                </p:cTn>
                              </p:par>
                              <p:par>
                                <p:cTn id="115" presetID="1" presetClass="entr" presetSubtype="0" fill="hold" grpId="2" nodeType="withEffect">
                                  <p:stCondLst>
                                    <p:cond delay="0"/>
                                  </p:stCondLst>
                                  <p:childTnLst>
                                    <p:set>
                                      <p:cBhvr>
                                        <p:cTn id="116" dur="1" fill="hold">
                                          <p:stCondLst>
                                            <p:cond delay="0"/>
                                          </p:stCondLst>
                                        </p:cTn>
                                        <p:tgtEl>
                                          <p:spTgt spid="64"/>
                                        </p:tgtEl>
                                        <p:attrNameLst>
                                          <p:attrName>style.visibility</p:attrName>
                                        </p:attrNameLst>
                                      </p:cBhvr>
                                      <p:to>
                                        <p:strVal val="visible"/>
                                      </p:to>
                                    </p:set>
                                  </p:childTnLst>
                                </p:cTn>
                              </p:par>
                            </p:childTnLst>
                          </p:cTn>
                        </p:par>
                      </p:childTnLst>
                    </p:cTn>
                  </p:par>
                </p:childTnLst>
              </p:cTn>
              <p:nextCondLst>
                <p:cond evt="onClick" delay="0">
                  <p:tgtEl>
                    <p:spTgt spid="51"/>
                  </p:tgtEl>
                </p:cond>
              </p:nextCondLst>
            </p:seq>
          </p:childTnLst>
        </p:cTn>
      </p:par>
    </p:tnLst>
    <p:bldLst>
      <p:bldP spid="55" grpId="0" animBg="1"/>
      <p:bldP spid="55" grpId="1" animBg="1"/>
      <p:bldP spid="55" grpId="2" animBg="1"/>
      <p:bldP spid="55" grpId="3" animBg="1"/>
      <p:bldP spid="58" grpId="0" animBg="1"/>
      <p:bldP spid="58" grpId="1" animBg="1"/>
      <p:bldP spid="58" grpId="2" animBg="1"/>
      <p:bldP spid="58" grpId="3" animBg="1"/>
      <p:bldP spid="59" grpId="0" animBg="1"/>
      <p:bldP spid="59" grpId="1" animBg="1"/>
      <p:bldP spid="59" grpId="2" animBg="1"/>
      <p:bldP spid="59" grpId="3" animBg="1"/>
      <p:bldP spid="60" grpId="0" animBg="1"/>
      <p:bldP spid="60" grpId="1" animBg="1"/>
      <p:bldP spid="60" grpId="2" animBg="1"/>
      <p:bldP spid="60" grpId="3" animBg="1"/>
      <p:bldP spid="61" grpId="0" animBg="1"/>
      <p:bldP spid="61" grpId="1" animBg="1"/>
      <p:bldP spid="61" grpId="2" animBg="1"/>
      <p:bldP spid="61" grpId="3" animBg="1"/>
      <p:bldP spid="62" grpId="0" animBg="1"/>
      <p:bldP spid="62" grpId="1" animBg="1"/>
      <p:bldP spid="62" grpId="2" animBg="1"/>
      <p:bldP spid="62" grpId="3" animBg="1"/>
      <p:bldP spid="63" grpId="0"/>
      <p:bldP spid="63" grpId="1"/>
      <p:bldP spid="63" grpId="2"/>
      <p:bldP spid="63" grpId="3"/>
      <p:bldP spid="64" grpId="0"/>
      <p:bldP spid="64" grpId="1"/>
      <p:bldP spid="64" grpId="2"/>
      <p:bldP spid="64" grpId="3"/>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Title"/>
          <p:cNvSpPr/>
          <p:nvPr/>
        </p:nvSpPr>
        <p:spPr>
          <a:xfrm>
            <a:off x="0" y="-60362"/>
            <a:ext cx="9144000" cy="584775"/>
          </a:xfrm>
          <a:prstGeom prst="rect">
            <a:avLst/>
          </a:prstGeom>
          <a:noFill/>
        </p:spPr>
        <p:txBody>
          <a:bodyPr wrap="square" lIns="91440" tIns="45720" rIns="91440" bIns="45720">
            <a:spAutoFit/>
          </a:bodyPr>
          <a:lstStyle/>
          <a:p>
            <a:pPr algn="ctr"/>
            <a:r>
              <a:rPr lang="en-NZ" sz="32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What does the Assumption mean for us?</a:t>
            </a:r>
            <a:endParaRPr lang="en-US" sz="32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endParaRPr>
          </a:p>
        </p:txBody>
      </p:sp>
      <p:sp>
        <p:nvSpPr>
          <p:cNvPr id="2" name="Rectangle 1">
            <a:extLst>
              <a:ext uri="{FF2B5EF4-FFF2-40B4-BE49-F238E27FC236}">
                <a16:creationId xmlns:a16="http://schemas.microsoft.com/office/drawing/2014/main" id="{A7155E4E-402A-451C-AB36-C9D1A93FEDE8}"/>
              </a:ext>
            </a:extLst>
          </p:cNvPr>
          <p:cNvSpPr/>
          <p:nvPr/>
        </p:nvSpPr>
        <p:spPr>
          <a:xfrm>
            <a:off x="48270" y="482183"/>
            <a:ext cx="8510444" cy="4524315"/>
          </a:xfrm>
          <a:prstGeom prst="rect">
            <a:avLst/>
          </a:prstGeom>
        </p:spPr>
        <p:txBody>
          <a:bodyPr wrap="square">
            <a:spAutoFit/>
          </a:bodyPr>
          <a:lstStyle/>
          <a:p>
            <a:r>
              <a:rPr lang="en-NZ" sz="1600" dirty="0">
                <a:latin typeface="Calibri" panose="020F0502020204030204" pitchFamily="34" charset="0"/>
                <a:ea typeface="Calibri" panose="020F0502020204030204" pitchFamily="34" charset="0"/>
                <a:cs typeface="Times New Roman" panose="02020603050405020304" pitchFamily="18" charset="0"/>
              </a:rPr>
              <a:t>Even though Mary is in heaven now she continues to love all her children, on earth. She listens to our prayers and needs and takes them to God and intercedes for us – just as our earthly mothers do. </a:t>
            </a:r>
          </a:p>
          <a:p>
            <a:r>
              <a:rPr lang="en-NZ" sz="1600" b="1" dirty="0">
                <a:latin typeface="Calibri" panose="020F0502020204030204" pitchFamily="34" charset="0"/>
                <a:ea typeface="Calibri" panose="020F0502020204030204" pitchFamily="34" charset="0"/>
                <a:cs typeface="Times New Roman" panose="02020603050405020304" pitchFamily="18" charset="0"/>
              </a:rPr>
              <a:t>Therefore for us the Assumption means Mary will …</a:t>
            </a:r>
          </a:p>
          <a:p>
            <a:endParaRPr lang="en-NZ" sz="1600" b="1" dirty="0">
              <a:latin typeface="Calibri" panose="020F0502020204030204" pitchFamily="34" charset="0"/>
              <a:ea typeface="Calibri" panose="020F0502020204030204" pitchFamily="34" charset="0"/>
              <a:cs typeface="Times New Roman" panose="02020603050405020304" pitchFamily="18" charset="0"/>
            </a:endParaRPr>
          </a:p>
          <a:p>
            <a:r>
              <a:rPr lang="en-NZ" sz="1600" dirty="0">
                <a:latin typeface="Calibri" panose="020F0502020204030204" pitchFamily="34" charset="0"/>
                <a:ea typeface="Calibri" panose="020F0502020204030204" pitchFamily="34" charset="0"/>
                <a:cs typeface="Times New Roman" panose="02020603050405020304" pitchFamily="18" charset="0"/>
              </a:rPr>
              <a:t>Mary lived a perfect life as a human woman and was like us in every way but sin. Jesus has promised all who have faith in him will have a new resurrected life in heaven and Mary is proof that Jesus keeps his promise.  </a:t>
            </a:r>
          </a:p>
          <a:p>
            <a:r>
              <a:rPr lang="en-NZ" sz="1600" b="1" dirty="0">
                <a:latin typeface="Calibri" panose="020F0502020204030204" pitchFamily="34" charset="0"/>
                <a:ea typeface="Calibri" panose="020F0502020204030204" pitchFamily="34" charset="0"/>
                <a:cs typeface="Times New Roman" panose="02020603050405020304" pitchFamily="18" charset="0"/>
              </a:rPr>
              <a:t>Therefore  for us we can be confident that Mary’s Assumption is proof that we …</a:t>
            </a:r>
          </a:p>
          <a:p>
            <a:endParaRPr lang="en-NZ" sz="1600" b="1" dirty="0">
              <a:latin typeface="Calibri" panose="020F0502020204030204" pitchFamily="34" charset="0"/>
              <a:ea typeface="Calibri" panose="020F0502020204030204" pitchFamily="34" charset="0"/>
              <a:cs typeface="Times New Roman" panose="02020603050405020304" pitchFamily="18" charset="0"/>
            </a:endParaRPr>
          </a:p>
          <a:p>
            <a:r>
              <a:rPr lang="en-NZ" sz="1600" dirty="0">
                <a:latin typeface="Calibri" panose="020F0502020204030204" pitchFamily="34" charset="0"/>
                <a:ea typeface="Calibri" panose="020F0502020204030204" pitchFamily="34" charset="0"/>
                <a:cs typeface="Times New Roman" panose="02020603050405020304" pitchFamily="18" charset="0"/>
              </a:rPr>
              <a:t>As Christians we believe that what God has done for Mary, God will do for us. </a:t>
            </a:r>
          </a:p>
          <a:p>
            <a:r>
              <a:rPr lang="en-NZ" sz="1600" b="1" dirty="0">
                <a:latin typeface="Calibri" panose="020F0502020204030204" pitchFamily="34" charset="0"/>
                <a:ea typeface="Calibri" panose="020F0502020204030204" pitchFamily="34" charset="0"/>
                <a:cs typeface="Times New Roman" panose="02020603050405020304" pitchFamily="18" charset="0"/>
              </a:rPr>
              <a:t>Therefore for us Mary’s Assumption gives us hope </a:t>
            </a:r>
            <a:r>
              <a:rPr lang="en-NZ" sz="1600" b="1" dirty="0" err="1">
                <a:latin typeface="Calibri" panose="020F0502020204030204" pitchFamily="34" charset="0"/>
                <a:ea typeface="Calibri" panose="020F0502020204030204" pitchFamily="34" charset="0"/>
                <a:cs typeface="Times New Roman" panose="02020603050405020304" pitchFamily="18" charset="0"/>
              </a:rPr>
              <a:t>tūmanako</a:t>
            </a:r>
            <a:r>
              <a:rPr lang="en-NZ" sz="1600" b="1" dirty="0">
                <a:latin typeface="Calibri" panose="020F0502020204030204" pitchFamily="34" charset="0"/>
                <a:ea typeface="Calibri" panose="020F0502020204030204" pitchFamily="34" charset="0"/>
                <a:cs typeface="Times New Roman" panose="02020603050405020304" pitchFamily="18" charset="0"/>
              </a:rPr>
              <a:t> that after living faithful lives God will receive our souls into the glory of heaven.</a:t>
            </a:r>
          </a:p>
          <a:p>
            <a:endParaRPr lang="en-NZ" sz="1600" b="1" dirty="0">
              <a:latin typeface="Calibri" panose="020F0502020204030204" pitchFamily="34" charset="0"/>
              <a:ea typeface="Calibri" panose="020F0502020204030204" pitchFamily="34" charset="0"/>
              <a:cs typeface="Times New Roman" panose="02020603050405020304" pitchFamily="18" charset="0"/>
            </a:endParaRPr>
          </a:p>
          <a:p>
            <a:r>
              <a:rPr lang="en-NZ" sz="1600" dirty="0">
                <a:latin typeface="Calibri" panose="020F0502020204030204" pitchFamily="34" charset="0"/>
                <a:ea typeface="Calibri" panose="020F0502020204030204" pitchFamily="34" charset="0"/>
                <a:cs typeface="Times New Roman" panose="02020603050405020304" pitchFamily="18" charset="0"/>
              </a:rPr>
              <a:t>The Feast of the Assumption is a Holy Day of Obligation when the community celebrates by gathering for the Eucharist to honour Mary and recall her Assumption and the reason why God assumed her to heaven body and soul.</a:t>
            </a:r>
          </a:p>
          <a:p>
            <a:r>
              <a:rPr lang="en-NZ" sz="1600" b="1" dirty="0">
                <a:latin typeface="Calibri" panose="020F0502020204030204" pitchFamily="34" charset="0"/>
                <a:ea typeface="Calibri" panose="020F0502020204030204" pitchFamily="34" charset="0"/>
                <a:cs typeface="Times New Roman" panose="02020603050405020304" pitchFamily="18" charset="0"/>
              </a:rPr>
              <a:t>Therefore this feast provides us with a perfect opportunity to reflect and celebrate Mary’s perfect life and encourage each other to place our trust in her as she intercedes for us with God.</a:t>
            </a:r>
          </a:p>
        </p:txBody>
      </p:sp>
      <p:pic>
        <p:nvPicPr>
          <p:cNvPr id="4" name="Picture 3">
            <a:extLst>
              <a:ext uri="{FF2B5EF4-FFF2-40B4-BE49-F238E27FC236}">
                <a16:creationId xmlns:a16="http://schemas.microsoft.com/office/drawing/2014/main" id="{533E798D-75B7-44F5-891A-83BE744FE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1939"/>
            <a:ext cx="9144000" cy="4621561"/>
          </a:xfrm>
          <a:prstGeom prst="rect">
            <a:avLst/>
          </a:prstGeom>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S-05</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Shape: Sider Down 1">
            <a:extLst>
              <a:ext uri="{FF2B5EF4-FFF2-40B4-BE49-F238E27FC236}">
                <a16:creationId xmlns:a16="http://schemas.microsoft.com/office/drawing/2014/main" id="{D367D884-331B-4BD3-86E5-6A7E5850EFA8}"/>
              </a:ext>
            </a:extLst>
          </p:cNvPr>
          <p:cNvSpPr/>
          <p:nvPr/>
        </p:nvSpPr>
        <p:spPr>
          <a:xfrm rot="5400000">
            <a:off x="8393696" y="649930"/>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hape: Slider Up">
            <a:extLst>
              <a:ext uri="{FF2B5EF4-FFF2-40B4-BE49-F238E27FC236}">
                <a16:creationId xmlns:a16="http://schemas.microsoft.com/office/drawing/2014/main" id="{C5571615-9068-4194-8092-9273C42942A6}"/>
              </a:ext>
            </a:extLst>
          </p:cNvPr>
          <p:cNvSpPr/>
          <p:nvPr/>
        </p:nvSpPr>
        <p:spPr>
          <a:xfrm rot="16200000">
            <a:off x="8393698" y="3981411"/>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hape: Sider Down 2">
            <a:extLst>
              <a:ext uri="{FF2B5EF4-FFF2-40B4-BE49-F238E27FC236}">
                <a16:creationId xmlns:a16="http://schemas.microsoft.com/office/drawing/2014/main" id="{0088BBD0-CAF7-41FB-BF53-275429ABCA40}"/>
              </a:ext>
            </a:extLst>
          </p:cNvPr>
          <p:cNvSpPr/>
          <p:nvPr/>
        </p:nvSpPr>
        <p:spPr>
          <a:xfrm rot="5400000">
            <a:off x="8408722" y="1647176"/>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hape: Sider Down 3">
            <a:extLst>
              <a:ext uri="{FF2B5EF4-FFF2-40B4-BE49-F238E27FC236}">
                <a16:creationId xmlns:a16="http://schemas.microsoft.com/office/drawing/2014/main" id="{0776DD69-9357-4BEB-93DB-E9D6DD6CA05E}"/>
              </a:ext>
            </a:extLst>
          </p:cNvPr>
          <p:cNvSpPr/>
          <p:nvPr/>
        </p:nvSpPr>
        <p:spPr>
          <a:xfrm rot="5400000">
            <a:off x="8393696" y="2665923"/>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hape: Sider Down 4">
            <a:extLst>
              <a:ext uri="{FF2B5EF4-FFF2-40B4-BE49-F238E27FC236}">
                <a16:creationId xmlns:a16="http://schemas.microsoft.com/office/drawing/2014/main" id="{0A3FE856-D2DD-44B7-B76C-FF91FA2F86C2}"/>
              </a:ext>
            </a:extLst>
          </p:cNvPr>
          <p:cNvSpPr/>
          <p:nvPr/>
        </p:nvSpPr>
        <p:spPr>
          <a:xfrm rot="5400000">
            <a:off x="8393697" y="3810951"/>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Tool instructions">
            <a:extLst>
              <a:ext uri="{FF2B5EF4-FFF2-40B4-BE49-F238E27FC236}">
                <a16:creationId xmlns:a16="http://schemas.microsoft.com/office/drawing/2014/main" id="{D3F51D1C-889B-46F1-AC55-E58E84E1DFB8}"/>
              </a:ext>
            </a:extLst>
          </p:cNvPr>
          <p:cNvSpPr txBox="1"/>
          <p:nvPr/>
        </p:nvSpPr>
        <p:spPr>
          <a:xfrm>
            <a:off x="2780483" y="4819324"/>
            <a:ext cx="3583033" cy="3693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down-button to move the blind down,</a:t>
            </a:r>
          </a:p>
          <a:p>
            <a:pPr algn="ctr"/>
            <a:r>
              <a:rPr lang="en-GB" sz="900" dirty="0">
                <a:latin typeface="Arial" pitchFamily="34" charset="0"/>
                <a:ea typeface="Segoe UI" pitchFamily="34" charset="0"/>
                <a:cs typeface="Arial" pitchFamily="34" charset="0"/>
              </a:rPr>
              <a:t>click the up-button (appears at bottom) to move the blind to the top.</a:t>
            </a:r>
          </a:p>
        </p:txBody>
      </p:sp>
    </p:spTree>
    <p:extLst>
      <p:ext uri="{BB962C8B-B14F-4D97-AF65-F5344CB8AC3E}">
        <p14:creationId xmlns:p14="http://schemas.microsoft.com/office/powerpoint/2010/main" val="55502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0 2.71605E-6 L 0 0.18889 " pathEditMode="relative" rAng="0" ptsTypes="AA">
                                      <p:cBhvr>
                                        <p:cTn id="8" dur="2000" fill="hold"/>
                                        <p:tgtEl>
                                          <p:spTgt spid="4"/>
                                        </p:tgtEl>
                                        <p:attrNameLst>
                                          <p:attrName>ppt_x</p:attrName>
                                          <p:attrName>ppt_y</p:attrName>
                                        </p:attrNameLst>
                                      </p:cBhvr>
                                      <p:rCtr x="0" y="9444"/>
                                    </p:animMotion>
                                  </p:childTnLst>
                                </p:cTn>
                              </p:par>
                            </p:childTnLst>
                          </p:cTn>
                        </p:par>
                        <p:par>
                          <p:cTn id="9" fill="hold">
                            <p:stCondLst>
                              <p:cond delay="2000"/>
                            </p:stCondLst>
                            <p:childTnLst>
                              <p:par>
                                <p:cTn id="10" presetID="1" presetClass="entr" presetSubtype="0" fill="hold" grpId="1"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42" presetClass="path" presetSubtype="0" accel="50000" decel="50000" fill="hold" nodeType="withEffect">
                                  <p:stCondLst>
                                    <p:cond delay="0"/>
                                  </p:stCondLst>
                                  <p:childTnLst>
                                    <p:animMotion origin="layout" path="M 0 0.18889 L 0 0.38981 " pathEditMode="relative" rAng="0" ptsTypes="AA">
                                      <p:cBhvr>
                                        <p:cTn id="18" dur="2000" fill="hold"/>
                                        <p:tgtEl>
                                          <p:spTgt spid="4"/>
                                        </p:tgtEl>
                                        <p:attrNameLst>
                                          <p:attrName>ppt_x</p:attrName>
                                          <p:attrName>ppt_y</p:attrName>
                                        </p:attrNameLst>
                                      </p:cBhvr>
                                      <p:rCtr x="0" y="10031"/>
                                    </p:animMotion>
                                  </p:childTnLst>
                                </p:cTn>
                              </p:par>
                            </p:childTnLst>
                          </p:cTn>
                        </p:par>
                        <p:par>
                          <p:cTn id="19" fill="hold">
                            <p:stCondLst>
                              <p:cond delay="2000"/>
                            </p:stCondLst>
                            <p:childTnLst>
                              <p:par>
                                <p:cTn id="20" presetID="1" presetClass="entr" presetSubtype="0" fill="hold" grpId="1" nodeType="after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42" presetClass="path" presetSubtype="0" accel="50000" decel="50000" fill="hold" nodeType="withEffect">
                                  <p:stCondLst>
                                    <p:cond delay="0"/>
                                  </p:stCondLst>
                                  <p:childTnLst>
                                    <p:animMotion origin="layout" path="M 0 0.38981 L 0 0.60617 " pathEditMode="relative" rAng="0" ptsTypes="AA">
                                      <p:cBhvr>
                                        <p:cTn id="28" dur="2000" fill="hold"/>
                                        <p:tgtEl>
                                          <p:spTgt spid="4"/>
                                        </p:tgtEl>
                                        <p:attrNameLst>
                                          <p:attrName>ppt_x</p:attrName>
                                          <p:attrName>ppt_y</p:attrName>
                                        </p:attrNameLst>
                                      </p:cBhvr>
                                      <p:rCtr x="0" y="10926"/>
                                    </p:animMotion>
                                  </p:childTnLst>
                                </p:cTn>
                              </p:par>
                            </p:childTnLst>
                          </p:cTn>
                        </p:par>
                        <p:par>
                          <p:cTn id="29" fill="hold">
                            <p:stCondLst>
                              <p:cond delay="2000"/>
                            </p:stCondLst>
                            <p:childTnLst>
                              <p:par>
                                <p:cTn id="30" presetID="1" presetClass="entr" presetSubtype="0" fill="hold" grpId="1" nodeType="after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42" presetClass="path" presetSubtype="0" accel="50000" decel="50000" fill="hold" nodeType="withEffect">
                                  <p:stCondLst>
                                    <p:cond delay="0"/>
                                  </p:stCondLst>
                                  <p:childTnLst>
                                    <p:animMotion origin="layout" path="M 0 0.60617 L 0 0.89475 " pathEditMode="relative" rAng="0" ptsTypes="AA">
                                      <p:cBhvr>
                                        <p:cTn id="38" dur="2000" fill="hold"/>
                                        <p:tgtEl>
                                          <p:spTgt spid="4"/>
                                        </p:tgtEl>
                                        <p:attrNameLst>
                                          <p:attrName>ppt_x</p:attrName>
                                          <p:attrName>ppt_y</p:attrName>
                                        </p:attrNameLst>
                                      </p:cBhvr>
                                      <p:rCtr x="0" y="14414"/>
                                    </p:animMotion>
                                  </p:childTnLst>
                                </p:cTn>
                              </p:par>
                            </p:childTnLst>
                          </p:cTn>
                        </p:par>
                        <p:par>
                          <p:cTn id="39" fill="hold">
                            <p:stCondLst>
                              <p:cond delay="2000"/>
                            </p:stCondLst>
                            <p:childTnLst>
                              <p:par>
                                <p:cTn id="40" presetID="1" presetClass="entr" presetSubtype="0"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withEffect">
                                  <p:stCondLst>
                                    <p:cond delay="0"/>
                                  </p:stCondLst>
                                  <p:childTnLst>
                                    <p:animMotion origin="layout" path="M 0 0 L 0 0.25 E" pathEditMode="relative" ptsTypes="">
                                      <p:cBhvr>
                                        <p:cTn id="46" dur="100" spd="-100000" fill="hold"/>
                                        <p:tgtEl>
                                          <p:spTgt spid="4"/>
                                        </p:tgtEl>
                                        <p:attrNameLst>
                                          <p:attrName>ppt_x</p:attrName>
                                          <p:attrName>ppt_y</p:attrName>
                                        </p:attrNameLst>
                                      </p:cBhvr>
                                    </p:animMotion>
                                  </p:childTnLst>
                                </p:cTn>
                              </p:par>
                              <p:par>
                                <p:cTn id="47" presetID="1" presetClass="entr" presetSubtype="0" fill="hold" grpId="1"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32"/>
                    </p:tgtEl>
                  </p:cond>
                </p:stCondLst>
                <p:endSync evt="end" delay="0">
                  <p:rtn val="all"/>
                </p:endSync>
                <p:childTnLst>
                  <p:par>
                    <p:cTn id="52" fill="hold">
                      <p:stCondLst>
                        <p:cond delay="0"/>
                      </p:stCondLst>
                      <p:childTnLst>
                        <p:par>
                          <p:cTn id="53" fill="hold">
                            <p:stCondLst>
                              <p:cond delay="0"/>
                            </p:stCondLst>
                            <p:childTnLst>
                              <p:par>
                                <p:cTn id="54" presetID="42" presetClass="path" presetSubtype="0" accel="50000" decel="50000" fill="hold" nodeType="withEffect">
                                  <p:stCondLst>
                                    <p:cond delay="0"/>
                                  </p:stCondLst>
                                  <p:childTnLst>
                                    <p:animMotion origin="layout" path="M 0 0 L 0 0.25 E" pathEditMode="relative" ptsTypes="">
                                      <p:cBhvr>
                                        <p:cTn id="55" dur="100" spd="-100000" fill="hold"/>
                                        <p:tgtEl>
                                          <p:spTgt spid="4"/>
                                        </p:tgtEl>
                                        <p:attrNameLst>
                                          <p:attrName>ppt_x</p:attrName>
                                          <p:attrName>ppt_y</p:attrName>
                                        </p:attrNameLst>
                                      </p:cBhvr>
                                    </p:animMotion>
                                  </p:childTnLst>
                                </p:cTn>
                              </p:par>
                              <p:par>
                                <p:cTn id="56" presetID="1" presetClass="exit" presetSubtype="0" fill="hold" grpId="3" nodeType="withEffect">
                                  <p:stCondLst>
                                    <p:cond delay="0"/>
                                  </p:stCondLst>
                                  <p:childTnLst>
                                    <p:set>
                                      <p:cBhvr>
                                        <p:cTn id="57" dur="1" fill="hold">
                                          <p:stCondLst>
                                            <p:cond delay="0"/>
                                          </p:stCondLst>
                                        </p:cTn>
                                        <p:tgtEl>
                                          <p:spTgt spid="9"/>
                                        </p:tgtEl>
                                        <p:attrNameLst>
                                          <p:attrName>style.visibility</p:attrName>
                                        </p:attrNameLst>
                                      </p:cBhvr>
                                      <p:to>
                                        <p:strVal val="hidden"/>
                                      </p:to>
                                    </p:set>
                                  </p:childTnLst>
                                </p:cTn>
                              </p:par>
                              <p:par>
                                <p:cTn id="58" presetID="1" presetClass="exit" presetSubtype="0" fill="hold" grpId="2" nodeType="withEffect">
                                  <p:stCondLst>
                                    <p:cond delay="0"/>
                                  </p:stCondLst>
                                  <p:childTnLst>
                                    <p:set>
                                      <p:cBhvr>
                                        <p:cTn id="59" dur="1" fill="hold">
                                          <p:stCondLst>
                                            <p:cond delay="0"/>
                                          </p:stCondLst>
                                        </p:cTn>
                                        <p:tgtEl>
                                          <p:spTgt spid="10"/>
                                        </p:tgtEl>
                                        <p:attrNameLst>
                                          <p:attrName>style.visibility</p:attrName>
                                        </p:attrNameLst>
                                      </p:cBhvr>
                                      <p:to>
                                        <p:strVal val="hidden"/>
                                      </p:to>
                                    </p:set>
                                  </p:childTnLst>
                                </p:cTn>
                              </p:par>
                              <p:par>
                                <p:cTn id="60" presetID="1" presetClass="exit" presetSubtype="0" fill="hold" grpId="2" nodeType="withEffect">
                                  <p:stCondLst>
                                    <p:cond delay="0"/>
                                  </p:stCondLst>
                                  <p:childTnLst>
                                    <p:set>
                                      <p:cBhvr>
                                        <p:cTn id="61" dur="1" fill="hold">
                                          <p:stCondLst>
                                            <p:cond delay="0"/>
                                          </p:stCondLst>
                                        </p:cTn>
                                        <p:tgtEl>
                                          <p:spTgt spid="11"/>
                                        </p:tgtEl>
                                        <p:attrNameLst>
                                          <p:attrName>style.visibility</p:attrName>
                                        </p:attrNameLst>
                                      </p:cBhvr>
                                      <p:to>
                                        <p:strVal val="hidden"/>
                                      </p:to>
                                    </p:set>
                                  </p:childTnLst>
                                </p:cTn>
                              </p:par>
                              <p:par>
                                <p:cTn id="62" presetID="1" presetClass="exit" presetSubtype="0" fill="hold" grpId="2" nodeType="withEffect">
                                  <p:stCondLst>
                                    <p:cond delay="0"/>
                                  </p:stCondLst>
                                  <p:childTnLst>
                                    <p:set>
                                      <p:cBhvr>
                                        <p:cTn id="63" dur="1" fill="hold">
                                          <p:stCondLst>
                                            <p:cond delay="0"/>
                                          </p:stCondLst>
                                        </p:cTn>
                                        <p:tgtEl>
                                          <p:spTgt spid="13"/>
                                        </p:tgtEl>
                                        <p:attrNameLst>
                                          <p:attrName>style.visibility</p:attrName>
                                        </p:attrNameLst>
                                      </p:cBhvr>
                                      <p:to>
                                        <p:strVal val="hidden"/>
                                      </p:to>
                                    </p:set>
                                  </p:childTnLst>
                                </p:cTn>
                              </p:par>
                              <p:par>
                                <p:cTn id="64" presetID="1" presetClass="entr" presetSubtype="0" fill="hold" grpId="2" nodeType="withEffect">
                                  <p:stCondLst>
                                    <p:cond delay="0"/>
                                  </p:stCondLst>
                                  <p:childTnLst>
                                    <p:set>
                                      <p:cBhvr>
                                        <p:cTn id="65"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42" presetClass="path" presetSubtype="0" accel="50000" decel="50000" fill="hold" nodeType="withEffect">
                                  <p:stCondLst>
                                    <p:cond delay="0"/>
                                  </p:stCondLst>
                                  <p:childTnLst>
                                    <p:animMotion origin="layout" path="M 0 0 L 0 0.25 E" pathEditMode="relative" ptsTypes="">
                                      <p:cBhvr>
                                        <p:cTn id="70" dur="100" spd="-100000" fill="hold"/>
                                        <p:tgtEl>
                                          <p:spTgt spid="4"/>
                                        </p:tgtEl>
                                        <p:attrNameLst>
                                          <p:attrName>ppt_x</p:attrName>
                                          <p:attrName>ppt_y</p:attrName>
                                        </p:attrNameLst>
                                      </p:cBhvr>
                                    </p:animMotion>
                                  </p:childTnLst>
                                </p:cTn>
                              </p:par>
                              <p:par>
                                <p:cTn id="71" presetID="1" presetClass="exit" presetSubtype="0" fill="hold" grpId="2" nodeType="withEffect">
                                  <p:stCondLst>
                                    <p:cond delay="0"/>
                                  </p:stCondLst>
                                  <p:childTnLst>
                                    <p:set>
                                      <p:cBhvr>
                                        <p:cTn id="72" dur="1" fill="hold">
                                          <p:stCondLst>
                                            <p:cond delay="0"/>
                                          </p:stCondLst>
                                        </p:cTn>
                                        <p:tgtEl>
                                          <p:spTgt spid="9"/>
                                        </p:tgtEl>
                                        <p:attrNameLst>
                                          <p:attrName>style.visibility</p:attrName>
                                        </p:attrNameLst>
                                      </p:cBhvr>
                                      <p:to>
                                        <p:strVal val="hidden"/>
                                      </p:to>
                                    </p:set>
                                  </p:childTnLst>
                                </p:cTn>
                              </p:par>
                              <p:par>
                                <p:cTn id="73" presetID="1" presetClass="entr" presetSubtype="0" fill="hold" grpId="3" nodeType="withEffect">
                                  <p:stCondLst>
                                    <p:cond delay="0"/>
                                  </p:stCondLst>
                                  <p:childTnLst>
                                    <p:set>
                                      <p:cBhvr>
                                        <p:cTn id="74" dur="1" fill="hold">
                                          <p:stCondLst>
                                            <p:cond delay="0"/>
                                          </p:stCondLst>
                                        </p:cTn>
                                        <p:tgtEl>
                                          <p:spTgt spid="8"/>
                                        </p:tgtEl>
                                        <p:attrNameLst>
                                          <p:attrName>style.visibility</p:attrName>
                                        </p:attrNameLst>
                                      </p:cBhvr>
                                      <p:to>
                                        <p:strVal val="visible"/>
                                      </p:to>
                                    </p:set>
                                  </p:childTnLst>
                                </p:cTn>
                              </p:par>
                              <p:par>
                                <p:cTn id="75" presetID="1" presetClass="exit" presetSubtype="0" fill="hold" grpId="3" nodeType="withEffect">
                                  <p:stCondLst>
                                    <p:cond delay="0"/>
                                  </p:stCondLst>
                                  <p:childTnLst>
                                    <p:set>
                                      <p:cBhvr>
                                        <p:cTn id="76" dur="1" fill="hold">
                                          <p:stCondLst>
                                            <p:cond delay="0"/>
                                          </p:stCondLst>
                                        </p:cTn>
                                        <p:tgtEl>
                                          <p:spTgt spid="10"/>
                                        </p:tgtEl>
                                        <p:attrNameLst>
                                          <p:attrName>style.visibility</p:attrName>
                                        </p:attrNameLst>
                                      </p:cBhvr>
                                      <p:to>
                                        <p:strVal val="hidden"/>
                                      </p:to>
                                    </p:set>
                                  </p:childTnLst>
                                </p:cTn>
                              </p:par>
                              <p:par>
                                <p:cTn id="77" presetID="1" presetClass="exit" presetSubtype="0" fill="hold" grpId="3" nodeType="withEffect">
                                  <p:stCondLst>
                                    <p:cond delay="0"/>
                                  </p:stCondLst>
                                  <p:childTnLst>
                                    <p:set>
                                      <p:cBhvr>
                                        <p:cTn id="78" dur="1" fill="hold">
                                          <p:stCondLst>
                                            <p:cond delay="0"/>
                                          </p:stCondLst>
                                        </p:cTn>
                                        <p:tgtEl>
                                          <p:spTgt spid="11"/>
                                        </p:tgtEl>
                                        <p:attrNameLst>
                                          <p:attrName>style.visibility</p:attrName>
                                        </p:attrNameLst>
                                      </p:cBhvr>
                                      <p:to>
                                        <p:strVal val="hidden"/>
                                      </p:to>
                                    </p:set>
                                  </p:childTnLst>
                                </p:cTn>
                              </p:par>
                              <p:par>
                                <p:cTn id="79" presetID="1" presetClass="exit" presetSubtype="0" fill="hold" grpId="3" nodeType="withEffect">
                                  <p:stCondLst>
                                    <p:cond delay="0"/>
                                  </p:stCondLst>
                                  <p:childTnLst>
                                    <p:set>
                                      <p:cBhvr>
                                        <p:cTn id="80"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8" grpId="0" animBg="1"/>
      <p:bldP spid="8" grpId="1" animBg="1"/>
      <p:bldP spid="8" grpId="2" animBg="1"/>
      <p:bldP spid="8" grpId="3" animBg="1"/>
      <p:bldP spid="9" grpId="0" animBg="1"/>
      <p:bldP spid="9" grpId="1" animBg="1"/>
      <p:bldP spid="9" grpId="2" animBg="1"/>
      <p:bldP spid="9" grpId="3" animBg="1"/>
      <p:bldP spid="10" grpId="0" animBg="1"/>
      <p:bldP spid="10" grpId="1" animBg="1"/>
      <p:bldP spid="10" grpId="2" animBg="1"/>
      <p:bldP spid="10" grpId="3" animBg="1"/>
      <p:bldP spid="11" grpId="0" animBg="1"/>
      <p:bldP spid="11" grpId="1" animBg="1"/>
      <p:bldP spid="11" grpId="2" animBg="1"/>
      <p:bldP spid="11" grpId="3" animBg="1"/>
      <p:bldP spid="13" grpId="0" animBg="1"/>
      <p:bldP spid="13" grpId="1" animBg="1"/>
      <p:bldP spid="13" grpId="2" animBg="1"/>
      <p:bldP spid="13" grpId="3"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408" y="-20538"/>
            <a:ext cx="8918088" cy="707886"/>
          </a:xfrm>
          <a:prstGeom prst="rect">
            <a:avLst/>
          </a:prstGeom>
          <a:noFill/>
        </p:spPr>
        <p:txBody>
          <a:bodyPr wrap="square" lIns="91440" tIns="45720" rIns="91440" bIns="45720">
            <a:spAutoFit/>
          </a:bodyPr>
          <a:lstStyle/>
          <a:p>
            <a:pPr algn="ctr"/>
            <a:r>
              <a:rPr lang="en-NZ" sz="40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The Gospel Reading on Assumption Day</a:t>
            </a:r>
            <a:endParaRPr lang="en-US" sz="40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S-06</a:t>
            </a:r>
          </a:p>
        </p:txBody>
      </p:sp>
      <p:pic>
        <p:nvPicPr>
          <p:cNvPr id="21" name="Picture 20"/>
          <p:cNvPicPr/>
          <p:nvPr/>
        </p:nvPicPr>
        <p:blipFill>
          <a:blip r:embed="rId3">
            <a:extLst>
              <a:ext uri="{28A0092B-C50C-407E-A947-70E740481C1C}">
                <a14:useLocalDpi xmlns:a14="http://schemas.microsoft.com/office/drawing/2010/main" val="0"/>
              </a:ext>
            </a:extLst>
          </a:blip>
          <a:stretch>
            <a:fillRect/>
          </a:stretch>
        </p:blipFill>
        <p:spPr bwMode="auto">
          <a:xfrm>
            <a:off x="482463" y="1226320"/>
            <a:ext cx="3823460" cy="3040880"/>
          </a:xfrm>
          <a:prstGeom prst="rect">
            <a:avLst/>
          </a:prstGeom>
          <a:noFill/>
          <a:ln>
            <a:noFill/>
          </a:ln>
        </p:spPr>
      </p:pic>
      <p:sp>
        <p:nvSpPr>
          <p:cNvPr id="24" name="Shape: Pop-up window">
            <a:extLst>
              <a:ext uri="{FF2B5EF4-FFF2-40B4-BE49-F238E27FC236}">
                <a16:creationId xmlns:a16="http://schemas.microsoft.com/office/drawing/2014/main" id="{19222DA1-C960-48D9-9AC2-F54686858312}"/>
              </a:ext>
            </a:extLst>
          </p:cNvPr>
          <p:cNvSpPr/>
          <p:nvPr/>
        </p:nvSpPr>
        <p:spPr>
          <a:xfrm>
            <a:off x="4847665" y="623848"/>
            <a:ext cx="3926541" cy="3992650"/>
          </a:xfrm>
          <a:prstGeom prst="roundRect">
            <a:avLst>
              <a:gd name="adj" fmla="val 45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Wingdings" panose="05000000000000000000" pitchFamily="2" charset="2"/>
              <a:buChar char="v"/>
            </a:pPr>
            <a:r>
              <a:rPr lang="en-NZ" dirty="0">
                <a:solidFill>
                  <a:schemeClr val="tx1"/>
                </a:solidFill>
              </a:rPr>
              <a:t>Read Luke 1:39 – 45</a:t>
            </a:r>
          </a:p>
          <a:p>
            <a:pPr marL="285750" lvl="0" indent="-285750">
              <a:buFont typeface="Wingdings" panose="05000000000000000000" pitchFamily="2" charset="2"/>
              <a:buChar char="v"/>
            </a:pPr>
            <a:r>
              <a:rPr lang="en-NZ" dirty="0">
                <a:solidFill>
                  <a:schemeClr val="tx1"/>
                </a:solidFill>
              </a:rPr>
              <a:t>What had Mary done that Elizabeth would greet her with these words “of all women you are most blessed”?</a:t>
            </a:r>
          </a:p>
          <a:p>
            <a:pPr marL="285750" lvl="0" indent="-285750">
              <a:buFont typeface="Wingdings" panose="05000000000000000000" pitchFamily="2" charset="2"/>
              <a:buChar char="v"/>
            </a:pPr>
            <a:r>
              <a:rPr lang="en-NZ" dirty="0">
                <a:solidFill>
                  <a:schemeClr val="tx1"/>
                </a:solidFill>
              </a:rPr>
              <a:t>Read Mary’s response to Elizabeth in Luke 1:46-55 – put into your own words what Mary is saying?</a:t>
            </a:r>
          </a:p>
          <a:p>
            <a:pPr marL="285750" lvl="0" indent="-285750">
              <a:buFont typeface="Wingdings" panose="05000000000000000000" pitchFamily="2" charset="2"/>
              <a:buChar char="v"/>
            </a:pPr>
            <a:r>
              <a:rPr lang="en-NZ" dirty="0">
                <a:solidFill>
                  <a:schemeClr val="tx1"/>
                </a:solidFill>
              </a:rPr>
              <a:t>Can you share how Mary’s visitation to Elizabeth is connected with Mary’s Assumption?</a:t>
            </a:r>
          </a:p>
          <a:p>
            <a:pPr marL="285750" lvl="0" indent="-285750">
              <a:buFont typeface="Wingdings" panose="05000000000000000000" pitchFamily="2" charset="2"/>
              <a:buChar char="v"/>
            </a:pPr>
            <a:r>
              <a:rPr lang="en-NZ" dirty="0">
                <a:solidFill>
                  <a:schemeClr val="tx1"/>
                </a:solidFill>
              </a:rPr>
              <a:t>Discuss the point – It is not the gifts we receive but how we use them that matters.</a:t>
            </a:r>
          </a:p>
        </p:txBody>
      </p:sp>
      <p:sp>
        <p:nvSpPr>
          <p:cNvPr id="25" name="Shape: Close button">
            <a:extLst>
              <a:ext uri="{FF2B5EF4-FFF2-40B4-BE49-F238E27FC236}">
                <a16:creationId xmlns:a16="http://schemas.microsoft.com/office/drawing/2014/main" id="{A5413FFA-191E-4AFC-B92E-2FDC2D411D5D}"/>
              </a:ext>
            </a:extLst>
          </p:cNvPr>
          <p:cNvSpPr/>
          <p:nvPr/>
        </p:nvSpPr>
        <p:spPr>
          <a:xfrm>
            <a:off x="8522285" y="672154"/>
            <a:ext cx="224727" cy="213547"/>
          </a:xfrm>
          <a:prstGeom prst="roundRect">
            <a:avLst>
              <a:gd name="adj" fmla="val 4121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bg1"/>
                </a:solidFill>
              </a:rPr>
              <a:t>X</a:t>
            </a:r>
            <a:endParaRPr lang="en-GB" dirty="0">
              <a:solidFill>
                <a:schemeClr val="bg1"/>
              </a:solidFill>
            </a:endParaRPr>
          </a:p>
        </p:txBody>
      </p:sp>
      <p:sp>
        <p:nvSpPr>
          <p:cNvPr id="26" name="Action Button: Information">
            <a:hlinkClick r:id="" action="ppaction://noaction" highlightClick="1"/>
            <a:extLst>
              <a:ext uri="{FF2B5EF4-FFF2-40B4-BE49-F238E27FC236}">
                <a16:creationId xmlns:a16="http://schemas.microsoft.com/office/drawing/2014/main" id="{329F9E69-1A80-4B18-B642-E3D38E6DD2F1}"/>
              </a:ext>
            </a:extLst>
          </p:cNvPr>
          <p:cNvSpPr/>
          <p:nvPr/>
        </p:nvSpPr>
        <p:spPr>
          <a:xfrm>
            <a:off x="7092000" y="4680000"/>
            <a:ext cx="360000" cy="36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Forward">
            <a:hlinkClick r:id="" action="ppaction://hlinkshowjump?jump=nextslide" highlightClick="1"/>
            <a:extLst>
              <a:ext uri="{FF2B5EF4-FFF2-40B4-BE49-F238E27FC236}">
                <a16:creationId xmlns:a16="http://schemas.microsoft.com/office/drawing/2014/main" id="{EC73975F-3078-49C3-AC8D-8405ABF7556C}"/>
              </a:ext>
            </a:extLst>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Back">
            <a:hlinkClick r:id="" action="ppaction://hlinkshowjump?jump=previousslide" highlightClick="1"/>
            <a:extLst>
              <a:ext uri="{FF2B5EF4-FFF2-40B4-BE49-F238E27FC236}">
                <a16:creationId xmlns:a16="http://schemas.microsoft.com/office/drawing/2014/main" id="{68272E65-BFE8-4D93-AF6E-BA417DF19B5F}"/>
              </a:ext>
            </a:extLst>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Tool instructions">
            <a:extLst>
              <a:ext uri="{FF2B5EF4-FFF2-40B4-BE49-F238E27FC236}">
                <a16:creationId xmlns:a16="http://schemas.microsoft.com/office/drawing/2014/main" id="{42FB17D3-1828-4675-AF55-65AA7B9C165E}"/>
              </a:ext>
            </a:extLst>
          </p:cNvPr>
          <p:cNvSpPr txBox="1"/>
          <p:nvPr/>
        </p:nvSpPr>
        <p:spPr>
          <a:xfrm>
            <a:off x="3508259" y="4760268"/>
            <a:ext cx="2127505"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I-button to reveal information</a:t>
            </a:r>
          </a:p>
        </p:txBody>
      </p:sp>
    </p:spTree>
    <p:extLst>
      <p:ext uri="{BB962C8B-B14F-4D97-AF65-F5344CB8AC3E}">
        <p14:creationId xmlns:p14="http://schemas.microsoft.com/office/powerpoint/2010/main" val="2036778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nextCondLst>
                <p:cond evt="onClick" delay="0">
                  <p:tgtEl>
                    <p:spTgt spid="26"/>
                  </p:tgtEl>
                </p:cond>
              </p:nextCondLst>
            </p:seq>
            <p:seq concurrent="1" nextAc="seek">
              <p:cTn id="11" restart="whenNotActive" fill="hold" evtFilter="cancelBubble" nodeType="interactiveSeq">
                <p:stCondLst>
                  <p:cond evt="onClick" delay="0">
                    <p:tgtEl>
                      <p:spTgt spid="25"/>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1" nodeType="with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24"/>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7" restart="whenNotActive" fill="hold" evtFilter="cancelBubble" nodeType="interactiveSeq">
                <p:stCondLst>
                  <p:cond evt="onClick" delay="0">
                    <p:tgtEl>
                      <p:spTgt spid="28"/>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3" nodeType="clickEffect">
                                  <p:stCondLst>
                                    <p:cond delay="0"/>
                                  </p:stCondLst>
                                  <p:childTnLst>
                                    <p:set>
                                      <p:cBhvr>
                                        <p:cTn id="31" dur="1" fill="hold">
                                          <p:stCondLst>
                                            <p:cond delay="0"/>
                                          </p:stCondLst>
                                        </p:cTn>
                                        <p:tgtEl>
                                          <p:spTgt spid="24"/>
                                        </p:tgtEl>
                                        <p:attrNameLst>
                                          <p:attrName>style.visibility</p:attrName>
                                        </p:attrNameLst>
                                      </p:cBhvr>
                                      <p:to>
                                        <p:strVal val="hidden"/>
                                      </p:to>
                                    </p:set>
                                  </p:childTnLst>
                                </p:cTn>
                              </p:par>
                              <p:par>
                                <p:cTn id="32" presetID="1" presetClass="exit" presetSubtype="0" fill="hold" grpId="3" nodeType="withEffect">
                                  <p:stCondLst>
                                    <p:cond delay="0"/>
                                  </p:stCondLst>
                                  <p:childTnLst>
                                    <p:set>
                                      <p:cBhvr>
                                        <p:cTn id="33"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4" grpId="0" animBg="1"/>
      <p:bldP spid="24" grpId="1" animBg="1"/>
      <p:bldP spid="24" grpId="2" animBg="1"/>
      <p:bldP spid="24" grpId="3" animBg="1"/>
      <p:bldP spid="25" grpId="0" animBg="1"/>
      <p:bldP spid="25" grpId="1" animBg="1"/>
      <p:bldP spid="25" grpId="2" animBg="1"/>
      <p:bldP spid="25" grpId="3"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5" y="-102599"/>
            <a:ext cx="8918088" cy="954107"/>
          </a:xfrm>
          <a:prstGeom prst="rect">
            <a:avLst/>
          </a:prstGeom>
          <a:noFill/>
        </p:spPr>
        <p:txBody>
          <a:bodyPr wrap="square" lIns="91440" tIns="45720" rIns="91440" bIns="45720">
            <a:spAutoFit/>
          </a:bodyPr>
          <a:lstStyle/>
          <a:p>
            <a:pPr algn="ctr"/>
            <a:r>
              <a:rPr lang="en-NZ" sz="2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Why Mary is called holy and blessed by all nations </a:t>
            </a:r>
            <a:r>
              <a:rPr lang="en-NZ" sz="2800" b="1">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and </a:t>
            </a:r>
          </a:p>
          <a:p>
            <a:pPr algn="ctr"/>
            <a:r>
              <a:rPr lang="en-NZ" sz="2800" b="1">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all </a:t>
            </a:r>
            <a:r>
              <a:rPr lang="en-NZ" sz="2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generations of people</a:t>
            </a:r>
            <a:endParaRPr lang="en-US" sz="2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S-07</a:t>
            </a:r>
          </a:p>
        </p:txBody>
      </p:sp>
      <p:pic>
        <p:nvPicPr>
          <p:cNvPr id="21" name="Picture 20"/>
          <p:cNvPicPr/>
          <p:nvPr/>
        </p:nvPicPr>
        <p:blipFill>
          <a:blip r:embed="rId3">
            <a:extLst>
              <a:ext uri="{28A0092B-C50C-407E-A947-70E740481C1C}">
                <a14:useLocalDpi xmlns:a14="http://schemas.microsoft.com/office/drawing/2010/main" val="0"/>
              </a:ext>
            </a:extLst>
          </a:blip>
          <a:stretch>
            <a:fillRect/>
          </a:stretch>
        </p:blipFill>
        <p:spPr bwMode="auto">
          <a:xfrm>
            <a:off x="6072889" y="2465009"/>
            <a:ext cx="2927111" cy="2030792"/>
          </a:xfrm>
          <a:prstGeom prst="rect">
            <a:avLst/>
          </a:prstGeom>
          <a:noFill/>
          <a:ln>
            <a:noFill/>
          </a:ln>
        </p:spPr>
      </p:pic>
      <p:sp>
        <p:nvSpPr>
          <p:cNvPr id="27" name="Action Button: Forward">
            <a:hlinkClick r:id="" action="ppaction://hlinkshowjump?jump=nextslide" highlightClick="1"/>
            <a:extLst>
              <a:ext uri="{FF2B5EF4-FFF2-40B4-BE49-F238E27FC236}">
                <a16:creationId xmlns:a16="http://schemas.microsoft.com/office/drawing/2014/main" id="{EC73975F-3078-49C3-AC8D-8405ABF7556C}"/>
              </a:ext>
            </a:extLst>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Back">
            <a:hlinkClick r:id="" action="ppaction://hlinkshowjump?jump=previousslide" highlightClick="1"/>
            <a:extLst>
              <a:ext uri="{FF2B5EF4-FFF2-40B4-BE49-F238E27FC236}">
                <a16:creationId xmlns:a16="http://schemas.microsoft.com/office/drawing/2014/main" id="{68272E65-BFE8-4D93-AF6E-BA417DF19B5F}"/>
              </a:ext>
            </a:extLst>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tatement 1">
            <a:extLst>
              <a:ext uri="{FF2B5EF4-FFF2-40B4-BE49-F238E27FC236}">
                <a16:creationId xmlns:a16="http://schemas.microsoft.com/office/drawing/2014/main" id="{59561501-46D6-4EC6-9BAB-3D88D625AB3A}"/>
              </a:ext>
            </a:extLst>
          </p:cNvPr>
          <p:cNvSpPr/>
          <p:nvPr/>
        </p:nvSpPr>
        <p:spPr>
          <a:xfrm>
            <a:off x="118408" y="687348"/>
            <a:ext cx="3422027" cy="325538"/>
          </a:xfrm>
          <a:prstGeom prst="rect">
            <a:avLst/>
          </a:prstGeom>
        </p:spPr>
        <p:txBody>
          <a:bodyPr wrap="none">
            <a:spAutoFit/>
          </a:bodyPr>
          <a:lstStyle/>
          <a:p>
            <a:pPr lvl="0">
              <a:lnSpc>
                <a:spcPct val="115000"/>
              </a:lnSpc>
              <a:spcAft>
                <a:spcPts val="1000"/>
              </a:spcAft>
            </a:pPr>
            <a:r>
              <a:rPr lang="en-NZ" sz="1400" dirty="0">
                <a:latin typeface="Calibri" panose="020F0502020204030204" pitchFamily="34" charset="0"/>
                <a:ea typeface="Calibri" panose="020F0502020204030204" pitchFamily="34" charset="0"/>
                <a:cs typeface="Times New Roman" panose="02020603050405020304" pitchFamily="18" charset="0"/>
              </a:rPr>
              <a:t>1) God called  Mary to be the Mother of the </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tatement 2">
            <a:extLst>
              <a:ext uri="{FF2B5EF4-FFF2-40B4-BE49-F238E27FC236}">
                <a16:creationId xmlns:a16="http://schemas.microsoft.com/office/drawing/2014/main" id="{882B3C05-D92C-4BE2-98AF-8E2FB416CB12}"/>
              </a:ext>
            </a:extLst>
          </p:cNvPr>
          <p:cNvSpPr/>
          <p:nvPr/>
        </p:nvSpPr>
        <p:spPr>
          <a:xfrm>
            <a:off x="118408" y="984352"/>
            <a:ext cx="3324885" cy="325538"/>
          </a:xfrm>
          <a:prstGeom prst="rect">
            <a:avLst/>
          </a:prstGeom>
        </p:spPr>
        <p:txBody>
          <a:bodyPr wrap="none">
            <a:spAutoFit/>
          </a:bodyPr>
          <a:lstStyle/>
          <a:p>
            <a:pPr lvl="0">
              <a:lnSpc>
                <a:spcPct val="115000"/>
              </a:lnSpc>
              <a:spcAft>
                <a:spcPts val="1000"/>
              </a:spcAft>
            </a:pPr>
            <a:r>
              <a:rPr lang="en-NZ" sz="1400" dirty="0">
                <a:latin typeface="Calibri" panose="020F0502020204030204" pitchFamily="34" charset="0"/>
                <a:ea typeface="Calibri" panose="020F0502020204030204" pitchFamily="34" charset="0"/>
                <a:cs typeface="Times New Roman" panose="02020603050405020304" pitchFamily="18" charset="0"/>
              </a:rPr>
              <a:t>2) Because Mary was filled with the  power</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statement  3">
            <a:extLst>
              <a:ext uri="{FF2B5EF4-FFF2-40B4-BE49-F238E27FC236}">
                <a16:creationId xmlns:a16="http://schemas.microsoft.com/office/drawing/2014/main" id="{C58EA3BF-43B3-4B0A-AB22-77C167A86394}"/>
              </a:ext>
            </a:extLst>
          </p:cNvPr>
          <p:cNvSpPr/>
          <p:nvPr/>
        </p:nvSpPr>
        <p:spPr>
          <a:xfrm>
            <a:off x="118408" y="1262633"/>
            <a:ext cx="2998834" cy="325538"/>
          </a:xfrm>
          <a:prstGeom prst="rect">
            <a:avLst/>
          </a:prstGeom>
        </p:spPr>
        <p:txBody>
          <a:bodyPr wrap="none">
            <a:spAutoFit/>
          </a:bodyPr>
          <a:lstStyle/>
          <a:p>
            <a:pPr lvl="0">
              <a:lnSpc>
                <a:spcPct val="115000"/>
              </a:lnSpc>
              <a:spcAft>
                <a:spcPts val="1000"/>
              </a:spcAft>
            </a:pPr>
            <a:r>
              <a:rPr lang="en-NZ" sz="1400" dirty="0">
                <a:latin typeface="Calibri" panose="020F0502020204030204" pitchFamily="34" charset="0"/>
                <a:ea typeface="Calibri" panose="020F0502020204030204" pitchFamily="34" charset="0"/>
                <a:cs typeface="Times New Roman" panose="02020603050405020304" pitchFamily="18" charset="0"/>
              </a:rPr>
              <a:t>3) Mary used all the gifts God gave her</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statement 4">
            <a:extLst>
              <a:ext uri="{FF2B5EF4-FFF2-40B4-BE49-F238E27FC236}">
                <a16:creationId xmlns:a16="http://schemas.microsoft.com/office/drawing/2014/main" id="{2211329F-2A88-4CA6-BEEE-BA58E25AC885}"/>
              </a:ext>
            </a:extLst>
          </p:cNvPr>
          <p:cNvSpPr/>
          <p:nvPr/>
        </p:nvSpPr>
        <p:spPr>
          <a:xfrm>
            <a:off x="118408" y="1540914"/>
            <a:ext cx="5742048" cy="325538"/>
          </a:xfrm>
          <a:prstGeom prst="rect">
            <a:avLst/>
          </a:prstGeom>
        </p:spPr>
        <p:txBody>
          <a:bodyPr wrap="square">
            <a:spAutoFit/>
          </a:bodyPr>
          <a:lstStyle/>
          <a:p>
            <a:pPr lvl="0">
              <a:lnSpc>
                <a:spcPct val="115000"/>
              </a:lnSpc>
              <a:spcAft>
                <a:spcPts val="1000"/>
              </a:spcAft>
            </a:pPr>
            <a:r>
              <a:rPr lang="en-NZ" sz="1400" dirty="0">
                <a:latin typeface="Calibri" panose="020F0502020204030204" pitchFamily="34" charset="0"/>
                <a:ea typeface="Calibri" panose="020F0502020204030204" pitchFamily="34" charset="0"/>
                <a:cs typeface="Times New Roman" panose="02020603050405020304" pitchFamily="18" charset="0"/>
              </a:rPr>
              <a:t>4) Mary is the loving mother of Jesus and the mother of </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statement 5">
            <a:extLst>
              <a:ext uri="{FF2B5EF4-FFF2-40B4-BE49-F238E27FC236}">
                <a16:creationId xmlns:a16="http://schemas.microsoft.com/office/drawing/2014/main" id="{D9E5E8A7-6C3F-4110-89BA-CE150456420F}"/>
              </a:ext>
            </a:extLst>
          </p:cNvPr>
          <p:cNvSpPr/>
          <p:nvPr/>
        </p:nvSpPr>
        <p:spPr>
          <a:xfrm>
            <a:off x="118408" y="1837918"/>
            <a:ext cx="5609292" cy="325538"/>
          </a:xfrm>
          <a:prstGeom prst="rect">
            <a:avLst/>
          </a:prstGeom>
        </p:spPr>
        <p:txBody>
          <a:bodyPr wrap="square">
            <a:spAutoFit/>
          </a:bodyPr>
          <a:lstStyle/>
          <a:p>
            <a:pPr lvl="0">
              <a:lnSpc>
                <a:spcPct val="115000"/>
              </a:lnSpc>
              <a:spcAft>
                <a:spcPts val="1000"/>
              </a:spcAft>
            </a:pPr>
            <a:r>
              <a:rPr lang="en-NZ" sz="1400" dirty="0">
                <a:latin typeface="Calibri" panose="020F0502020204030204" pitchFamily="34" charset="0"/>
                <a:ea typeface="Calibri" panose="020F0502020204030204" pitchFamily="34" charset="0"/>
                <a:cs typeface="Times New Roman" panose="02020603050405020304" pitchFamily="18" charset="0"/>
              </a:rPr>
              <a:t>5) God took Mary to heaven because she was the perfect</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statement 6">
            <a:extLst>
              <a:ext uri="{FF2B5EF4-FFF2-40B4-BE49-F238E27FC236}">
                <a16:creationId xmlns:a16="http://schemas.microsoft.com/office/drawing/2014/main" id="{91CC4EB9-F455-4DEC-B349-1F08B05E8414}"/>
              </a:ext>
            </a:extLst>
          </p:cNvPr>
          <p:cNvSpPr/>
          <p:nvPr/>
        </p:nvSpPr>
        <p:spPr>
          <a:xfrm>
            <a:off x="118408" y="2116199"/>
            <a:ext cx="5448300" cy="325538"/>
          </a:xfrm>
          <a:prstGeom prst="rect">
            <a:avLst/>
          </a:prstGeom>
        </p:spPr>
        <p:txBody>
          <a:bodyPr wrap="square">
            <a:spAutoFit/>
          </a:bodyPr>
          <a:lstStyle/>
          <a:p>
            <a:pPr lvl="0">
              <a:lnSpc>
                <a:spcPct val="115000"/>
              </a:lnSpc>
              <a:spcAft>
                <a:spcPts val="1000"/>
              </a:spcAft>
            </a:pPr>
            <a:r>
              <a:rPr lang="en-NZ" sz="1400" dirty="0">
                <a:latin typeface="Calibri" panose="020F0502020204030204" pitchFamily="34" charset="0"/>
                <a:ea typeface="Calibri" panose="020F0502020204030204" pitchFamily="34" charset="0"/>
                <a:cs typeface="Times New Roman" panose="02020603050405020304" pitchFamily="18" charset="0"/>
              </a:rPr>
              <a:t>6) God promised that all people who had faith in God </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answer 3a">
            <a:extLst>
              <a:ext uri="{FF2B5EF4-FFF2-40B4-BE49-F238E27FC236}">
                <a16:creationId xmlns:a16="http://schemas.microsoft.com/office/drawing/2014/main" id="{84265CB3-95C3-4F5F-99DB-C9FF0A355D50}"/>
              </a:ext>
            </a:extLst>
          </p:cNvPr>
          <p:cNvSpPr/>
          <p:nvPr/>
        </p:nvSpPr>
        <p:spPr>
          <a:xfrm>
            <a:off x="2981792" y="1283580"/>
            <a:ext cx="3060453" cy="307777"/>
          </a:xfrm>
          <a:prstGeom prst="rect">
            <a:avLst/>
          </a:prstGeom>
        </p:spPr>
        <p:txBody>
          <a:bodyPr wrap="none">
            <a:spAutoFit/>
          </a:bodyPr>
          <a:lstStyle/>
          <a:p>
            <a:r>
              <a:rPr lang="en-NZ" sz="1400" dirty="0">
                <a:latin typeface="Calibri" panose="020F0502020204030204" pitchFamily="34" charset="0"/>
                <a:ea typeface="Calibri" panose="020F0502020204030204" pitchFamily="34" charset="0"/>
                <a:cs typeface="Times New Roman" panose="02020603050405020304" pitchFamily="18" charset="0"/>
              </a:rPr>
              <a:t>to give glory, praise and thanks to God. </a:t>
            </a:r>
            <a:endParaRPr lang="en-NZ" sz="1400" dirty="0"/>
          </a:p>
        </p:txBody>
      </p:sp>
      <p:sp>
        <p:nvSpPr>
          <p:cNvPr id="13" name="answer 5b">
            <a:extLst>
              <a:ext uri="{FF2B5EF4-FFF2-40B4-BE49-F238E27FC236}">
                <a16:creationId xmlns:a16="http://schemas.microsoft.com/office/drawing/2014/main" id="{B6D0695B-6602-405F-B903-71EA8FF71891}"/>
              </a:ext>
            </a:extLst>
          </p:cNvPr>
          <p:cNvSpPr/>
          <p:nvPr/>
        </p:nvSpPr>
        <p:spPr>
          <a:xfrm>
            <a:off x="4343512" y="1837918"/>
            <a:ext cx="5638800" cy="325538"/>
          </a:xfrm>
          <a:prstGeom prst="rect">
            <a:avLst/>
          </a:prstGeom>
        </p:spPr>
        <p:txBody>
          <a:bodyPr wrap="square">
            <a:spAutoFit/>
          </a:bodyPr>
          <a:lstStyle/>
          <a:p>
            <a:pPr lvl="0">
              <a:lnSpc>
                <a:spcPct val="115000"/>
              </a:lnSpc>
              <a:spcAft>
                <a:spcPts val="1000"/>
              </a:spcAft>
            </a:pPr>
            <a:r>
              <a:rPr lang="en-NZ" sz="1400" dirty="0">
                <a:latin typeface="Calibri" panose="020F0502020204030204" pitchFamily="34" charset="0"/>
                <a:ea typeface="Calibri" panose="020F0502020204030204" pitchFamily="34" charset="0"/>
                <a:cs typeface="Times New Roman" panose="02020603050405020304" pitchFamily="18" charset="0"/>
              </a:rPr>
              <a:t>human and she believed and trusted in God’s promises.</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answer 1c">
            <a:extLst>
              <a:ext uri="{FF2B5EF4-FFF2-40B4-BE49-F238E27FC236}">
                <a16:creationId xmlns:a16="http://schemas.microsoft.com/office/drawing/2014/main" id="{74896D2C-BD86-4891-86CD-E3E7FCDA100E}"/>
              </a:ext>
            </a:extLst>
          </p:cNvPr>
          <p:cNvSpPr/>
          <p:nvPr/>
        </p:nvSpPr>
        <p:spPr>
          <a:xfrm>
            <a:off x="3321644" y="686188"/>
            <a:ext cx="4572000" cy="325538"/>
          </a:xfrm>
          <a:prstGeom prst="rect">
            <a:avLst/>
          </a:prstGeom>
        </p:spPr>
        <p:txBody>
          <a:bodyPr>
            <a:spAutoFit/>
          </a:bodyPr>
          <a:lstStyle/>
          <a:p>
            <a:pPr lvl="0">
              <a:lnSpc>
                <a:spcPct val="115000"/>
              </a:lnSpc>
              <a:spcAft>
                <a:spcPts val="1000"/>
              </a:spcAft>
            </a:pPr>
            <a:r>
              <a:rPr lang="en-NZ" sz="1400" dirty="0">
                <a:latin typeface="Calibri" panose="020F0502020204030204" pitchFamily="34" charset="0"/>
                <a:ea typeface="Calibri" panose="020F0502020204030204" pitchFamily="34" charset="0"/>
                <a:cs typeface="Times New Roman" panose="02020603050405020304" pitchFamily="18" charset="0"/>
              </a:rPr>
              <a:t>God’s son Jesus who was sent to save all people.</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answer 6d">
            <a:extLst>
              <a:ext uri="{FF2B5EF4-FFF2-40B4-BE49-F238E27FC236}">
                <a16:creationId xmlns:a16="http://schemas.microsoft.com/office/drawing/2014/main" id="{599F32F5-A421-42E1-8155-128E96AACCD5}"/>
              </a:ext>
            </a:extLst>
          </p:cNvPr>
          <p:cNvSpPr/>
          <p:nvPr/>
        </p:nvSpPr>
        <p:spPr>
          <a:xfrm>
            <a:off x="4068000" y="2116668"/>
            <a:ext cx="4572000" cy="325538"/>
          </a:xfrm>
          <a:prstGeom prst="rect">
            <a:avLst/>
          </a:prstGeom>
        </p:spPr>
        <p:txBody>
          <a:bodyPr>
            <a:spAutoFit/>
          </a:bodyPr>
          <a:lstStyle/>
          <a:p>
            <a:pPr lvl="0">
              <a:lnSpc>
                <a:spcPct val="115000"/>
              </a:lnSpc>
              <a:spcAft>
                <a:spcPts val="1000"/>
              </a:spcAft>
            </a:pPr>
            <a:r>
              <a:rPr lang="en-NZ" sz="1400" dirty="0">
                <a:latin typeface="Calibri" panose="020F0502020204030204" pitchFamily="34" charset="0"/>
                <a:ea typeface="Calibri" panose="020F0502020204030204" pitchFamily="34" charset="0"/>
                <a:cs typeface="Times New Roman" panose="02020603050405020304" pitchFamily="18" charset="0"/>
              </a:rPr>
              <a:t>would live with God in the glory of heaven after their death.</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answer 4e">
            <a:extLst>
              <a:ext uri="{FF2B5EF4-FFF2-40B4-BE49-F238E27FC236}">
                <a16:creationId xmlns:a16="http://schemas.microsoft.com/office/drawing/2014/main" id="{79CD1423-A9EE-4302-8FFB-0AE9E234264D}"/>
              </a:ext>
            </a:extLst>
          </p:cNvPr>
          <p:cNvSpPr/>
          <p:nvPr/>
        </p:nvSpPr>
        <p:spPr>
          <a:xfrm>
            <a:off x="4212381" y="1545462"/>
            <a:ext cx="4572000" cy="325538"/>
          </a:xfrm>
          <a:prstGeom prst="rect">
            <a:avLst/>
          </a:prstGeom>
        </p:spPr>
        <p:txBody>
          <a:bodyPr>
            <a:spAutoFit/>
          </a:bodyPr>
          <a:lstStyle/>
          <a:p>
            <a:pPr lvl="0">
              <a:lnSpc>
                <a:spcPct val="115000"/>
              </a:lnSpc>
              <a:spcAft>
                <a:spcPts val="1000"/>
              </a:spcAft>
            </a:pPr>
            <a:r>
              <a:rPr lang="en-NZ" sz="1400" dirty="0">
                <a:latin typeface="Calibri" panose="020F0502020204030204" pitchFamily="34" charset="0"/>
                <a:ea typeface="Calibri" panose="020F0502020204030204" pitchFamily="34" charset="0"/>
                <a:cs typeface="Times New Roman" panose="02020603050405020304" pitchFamily="18" charset="0"/>
              </a:rPr>
              <a:t>all the people in the world Jesus came to save.</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answer 2f">
            <a:extLst>
              <a:ext uri="{FF2B5EF4-FFF2-40B4-BE49-F238E27FC236}">
                <a16:creationId xmlns:a16="http://schemas.microsoft.com/office/drawing/2014/main" id="{1FE666DF-825C-4A1F-9B0F-3286D18293C3}"/>
              </a:ext>
            </a:extLst>
          </p:cNvPr>
          <p:cNvSpPr/>
          <p:nvPr/>
        </p:nvSpPr>
        <p:spPr>
          <a:xfrm>
            <a:off x="3294378" y="1000189"/>
            <a:ext cx="4572000" cy="325538"/>
          </a:xfrm>
          <a:prstGeom prst="rect">
            <a:avLst/>
          </a:prstGeom>
        </p:spPr>
        <p:txBody>
          <a:bodyPr>
            <a:spAutoFit/>
          </a:bodyPr>
          <a:lstStyle/>
          <a:p>
            <a:pPr lvl="0">
              <a:lnSpc>
                <a:spcPct val="115000"/>
              </a:lnSpc>
              <a:spcAft>
                <a:spcPts val="1000"/>
              </a:spcAft>
            </a:pPr>
            <a:r>
              <a:rPr lang="en-NZ" sz="1400" dirty="0">
                <a:latin typeface="Calibri" panose="020F0502020204030204" pitchFamily="34" charset="0"/>
                <a:ea typeface="Calibri" panose="020F0502020204030204" pitchFamily="34" charset="0"/>
                <a:cs typeface="Times New Roman" panose="02020603050405020304" pitchFamily="18" charset="0"/>
              </a:rPr>
              <a:t>of the Holy Spirit her life was lived completely for God.</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answer a">
            <a:extLst>
              <a:ext uri="{FF2B5EF4-FFF2-40B4-BE49-F238E27FC236}">
                <a16:creationId xmlns:a16="http://schemas.microsoft.com/office/drawing/2014/main" id="{3D171F52-8697-48E5-9CFF-2685D2C874D9}"/>
              </a:ext>
            </a:extLst>
          </p:cNvPr>
          <p:cNvSpPr/>
          <p:nvPr/>
        </p:nvSpPr>
        <p:spPr>
          <a:xfrm>
            <a:off x="118408" y="2691484"/>
            <a:ext cx="3259226" cy="307777"/>
          </a:xfrm>
          <a:prstGeom prst="rect">
            <a:avLst/>
          </a:prstGeom>
        </p:spPr>
        <p:txBody>
          <a:bodyPr wrap="none">
            <a:spAutoFit/>
          </a:bodyPr>
          <a:lstStyle/>
          <a:p>
            <a:r>
              <a:rPr lang="en-NZ" sz="1400" dirty="0">
                <a:latin typeface="Calibri" panose="020F0502020204030204" pitchFamily="34" charset="0"/>
                <a:ea typeface="Calibri" panose="020F0502020204030204" pitchFamily="34" charset="0"/>
                <a:cs typeface="Times New Roman" panose="02020603050405020304" pitchFamily="18" charset="0"/>
              </a:rPr>
              <a:t>A) to give glory, praise and thanks to God. </a:t>
            </a:r>
            <a:endParaRPr lang="en-NZ" sz="1400" dirty="0"/>
          </a:p>
        </p:txBody>
      </p:sp>
      <p:sp>
        <p:nvSpPr>
          <p:cNvPr id="22" name="answer b">
            <a:extLst>
              <a:ext uri="{FF2B5EF4-FFF2-40B4-BE49-F238E27FC236}">
                <a16:creationId xmlns:a16="http://schemas.microsoft.com/office/drawing/2014/main" id="{BB0FFD70-6727-4707-BDD1-DAA95D643B34}"/>
              </a:ext>
            </a:extLst>
          </p:cNvPr>
          <p:cNvSpPr/>
          <p:nvPr/>
        </p:nvSpPr>
        <p:spPr>
          <a:xfrm>
            <a:off x="118408" y="2973933"/>
            <a:ext cx="5547035" cy="340093"/>
          </a:xfrm>
          <a:prstGeom prst="rect">
            <a:avLst/>
          </a:prstGeom>
        </p:spPr>
        <p:txBody>
          <a:bodyPr wrap="square">
            <a:spAutoFit/>
          </a:bodyPr>
          <a:lstStyle/>
          <a:p>
            <a:pPr lvl="0">
              <a:lnSpc>
                <a:spcPct val="115000"/>
              </a:lnSpc>
              <a:spcAft>
                <a:spcPts val="1000"/>
              </a:spcAft>
            </a:pPr>
            <a:r>
              <a:rPr lang="en-NZ" sz="1400" dirty="0">
                <a:latin typeface="Calibri" panose="020F0502020204030204" pitchFamily="34" charset="0"/>
                <a:ea typeface="Calibri" panose="020F0502020204030204" pitchFamily="34" charset="0"/>
                <a:cs typeface="Times New Roman" panose="02020603050405020304" pitchFamily="18" charset="0"/>
              </a:rPr>
              <a:t>B) human and she believed and trusted in God’s promises.</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answer c">
            <a:extLst>
              <a:ext uri="{FF2B5EF4-FFF2-40B4-BE49-F238E27FC236}">
                <a16:creationId xmlns:a16="http://schemas.microsoft.com/office/drawing/2014/main" id="{20164EE2-B733-41B0-9C1C-65278A955C98}"/>
              </a:ext>
            </a:extLst>
          </p:cNvPr>
          <p:cNvSpPr/>
          <p:nvPr/>
        </p:nvSpPr>
        <p:spPr>
          <a:xfrm>
            <a:off x="121258" y="3281710"/>
            <a:ext cx="4572000" cy="340093"/>
          </a:xfrm>
          <a:prstGeom prst="rect">
            <a:avLst/>
          </a:prstGeom>
        </p:spPr>
        <p:txBody>
          <a:bodyPr>
            <a:spAutoFit/>
          </a:bodyPr>
          <a:lstStyle/>
          <a:p>
            <a:pPr lvl="0">
              <a:lnSpc>
                <a:spcPct val="115000"/>
              </a:lnSpc>
              <a:spcAft>
                <a:spcPts val="1000"/>
              </a:spcAft>
            </a:pPr>
            <a:r>
              <a:rPr lang="en-NZ" sz="1400" dirty="0">
                <a:latin typeface="Calibri" panose="020F0502020204030204" pitchFamily="34" charset="0"/>
                <a:ea typeface="Calibri" panose="020F0502020204030204" pitchFamily="34" charset="0"/>
                <a:cs typeface="Times New Roman" panose="02020603050405020304" pitchFamily="18" charset="0"/>
              </a:rPr>
              <a:t>C) God’s son Jesus who was sent to save all people.</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answer d">
            <a:extLst>
              <a:ext uri="{FF2B5EF4-FFF2-40B4-BE49-F238E27FC236}">
                <a16:creationId xmlns:a16="http://schemas.microsoft.com/office/drawing/2014/main" id="{6CC9EC85-47F9-4C33-AB5B-334B0BE05AE4}"/>
              </a:ext>
            </a:extLst>
          </p:cNvPr>
          <p:cNvSpPr/>
          <p:nvPr/>
        </p:nvSpPr>
        <p:spPr>
          <a:xfrm>
            <a:off x="118408" y="3564159"/>
            <a:ext cx="4823946" cy="340093"/>
          </a:xfrm>
          <a:prstGeom prst="rect">
            <a:avLst/>
          </a:prstGeom>
        </p:spPr>
        <p:txBody>
          <a:bodyPr wrap="square">
            <a:spAutoFit/>
          </a:bodyPr>
          <a:lstStyle/>
          <a:p>
            <a:pPr lvl="0">
              <a:lnSpc>
                <a:spcPct val="115000"/>
              </a:lnSpc>
              <a:spcAft>
                <a:spcPts val="1000"/>
              </a:spcAft>
            </a:pPr>
            <a:r>
              <a:rPr lang="en-NZ" sz="1400" dirty="0">
                <a:latin typeface="Calibri" panose="020F0502020204030204" pitchFamily="34" charset="0"/>
                <a:ea typeface="Calibri" panose="020F0502020204030204" pitchFamily="34" charset="0"/>
                <a:cs typeface="Times New Roman" panose="02020603050405020304" pitchFamily="18" charset="0"/>
              </a:rPr>
              <a:t>D) would live with God in the glory of heaven after their death.</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answer e">
            <a:extLst>
              <a:ext uri="{FF2B5EF4-FFF2-40B4-BE49-F238E27FC236}">
                <a16:creationId xmlns:a16="http://schemas.microsoft.com/office/drawing/2014/main" id="{535F61A8-13CC-4179-B3C7-62D6FAD989A0}"/>
              </a:ext>
            </a:extLst>
          </p:cNvPr>
          <p:cNvSpPr/>
          <p:nvPr/>
        </p:nvSpPr>
        <p:spPr>
          <a:xfrm>
            <a:off x="121258" y="3869767"/>
            <a:ext cx="4572000" cy="340093"/>
          </a:xfrm>
          <a:prstGeom prst="rect">
            <a:avLst/>
          </a:prstGeom>
        </p:spPr>
        <p:txBody>
          <a:bodyPr>
            <a:spAutoFit/>
          </a:bodyPr>
          <a:lstStyle/>
          <a:p>
            <a:pPr lvl="0">
              <a:lnSpc>
                <a:spcPct val="115000"/>
              </a:lnSpc>
              <a:spcAft>
                <a:spcPts val="1000"/>
              </a:spcAft>
            </a:pPr>
            <a:r>
              <a:rPr lang="en-NZ" sz="1400" dirty="0">
                <a:latin typeface="Calibri" panose="020F0502020204030204" pitchFamily="34" charset="0"/>
                <a:ea typeface="Calibri" panose="020F0502020204030204" pitchFamily="34" charset="0"/>
                <a:cs typeface="Times New Roman" panose="02020603050405020304" pitchFamily="18" charset="0"/>
              </a:rPr>
              <a:t>E) all the people in the world Jesus came to save.</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answer f">
            <a:extLst>
              <a:ext uri="{FF2B5EF4-FFF2-40B4-BE49-F238E27FC236}">
                <a16:creationId xmlns:a16="http://schemas.microsoft.com/office/drawing/2014/main" id="{31234643-4F2F-4D62-9E01-0A20956C4500}"/>
              </a:ext>
            </a:extLst>
          </p:cNvPr>
          <p:cNvSpPr/>
          <p:nvPr/>
        </p:nvSpPr>
        <p:spPr>
          <a:xfrm>
            <a:off x="121258" y="4155707"/>
            <a:ext cx="4572000" cy="325538"/>
          </a:xfrm>
          <a:prstGeom prst="rect">
            <a:avLst/>
          </a:prstGeom>
        </p:spPr>
        <p:txBody>
          <a:bodyPr>
            <a:spAutoFit/>
          </a:bodyPr>
          <a:lstStyle/>
          <a:p>
            <a:pPr lvl="0">
              <a:lnSpc>
                <a:spcPct val="115000"/>
              </a:lnSpc>
              <a:spcAft>
                <a:spcPts val="1000"/>
              </a:spcAft>
            </a:pPr>
            <a:r>
              <a:rPr lang="en-NZ" sz="1400" dirty="0">
                <a:latin typeface="Calibri" panose="020F0502020204030204" pitchFamily="34" charset="0"/>
                <a:ea typeface="Calibri" panose="020F0502020204030204" pitchFamily="34" charset="0"/>
                <a:cs typeface="Times New Roman" panose="02020603050405020304" pitchFamily="18" charset="0"/>
              </a:rPr>
              <a:t>F) of the Holy Spirit her life was lived completely for God.</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Tool instructions">
            <a:extLst>
              <a:ext uri="{FF2B5EF4-FFF2-40B4-BE49-F238E27FC236}">
                <a16:creationId xmlns:a16="http://schemas.microsoft.com/office/drawing/2014/main" id="{21E5F1C3-E5B4-4B8B-AB02-0463701D8299}"/>
              </a:ext>
            </a:extLst>
          </p:cNvPr>
          <p:cNvSpPr txBox="1"/>
          <p:nvPr/>
        </p:nvSpPr>
        <p:spPr>
          <a:xfrm>
            <a:off x="3270568" y="4885406"/>
            <a:ext cx="2438489" cy="21358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788" dirty="0">
                <a:latin typeface="Arial" pitchFamily="34" charset="0"/>
                <a:ea typeface="Segoe UI" pitchFamily="34" charset="0"/>
                <a:cs typeface="Arial" pitchFamily="34" charset="0"/>
              </a:rPr>
              <a:t>Click lower statements to match upper statements</a:t>
            </a:r>
          </a:p>
        </p:txBody>
      </p:sp>
    </p:spTree>
    <p:extLst>
      <p:ext uri="{BB962C8B-B14F-4D97-AF65-F5344CB8AC3E}">
        <p14:creationId xmlns:p14="http://schemas.microsoft.com/office/powerpoint/2010/main" val="1447148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par>
                                <p:cTn id="9" presetID="42" presetClass="path" presetSubtype="0" accel="50000" decel="50000" fill="hold" grpId="0" nodeType="withEffect">
                                  <p:stCondLst>
                                    <p:cond delay="0"/>
                                  </p:stCondLst>
                                  <p:childTnLst>
                                    <p:animMotion origin="layout" path="M 1.38889E-6 -4.93827E-7 L -0.30017 0.27654 " pathEditMode="relative" rAng="0" ptsTypes="AA">
                                      <p:cBhvr>
                                        <p:cTn id="10" dur="2000" spd="-100000" fill="hold"/>
                                        <p:tgtEl>
                                          <p:spTgt spid="10"/>
                                        </p:tgtEl>
                                        <p:attrNameLst>
                                          <p:attrName>ppt_x</p:attrName>
                                          <p:attrName>ppt_y</p:attrName>
                                        </p:attrNameLst>
                                      </p:cBhvr>
                                      <p:rCtr x="-15017" y="13827"/>
                                    </p:animMotion>
                                  </p:childTnLst>
                                </p:cTn>
                              </p:par>
                            </p:childTnLst>
                          </p:cTn>
                        </p:par>
                      </p:childTnLst>
                    </p:cTn>
                  </p:par>
                </p:childTnLst>
              </p:cTn>
              <p:nextCondLst>
                <p:cond evt="onClick" delay="0">
                  <p:tgtEl>
                    <p:spTgt spid="12"/>
                  </p:tgtEl>
                </p:cond>
              </p:nextCondLst>
            </p:seq>
            <p:seq concurrent="1" nextAc="seek">
              <p:cTn id="11" restart="whenNotActive" fill="hold" evtFilter="cancelBubble" nodeType="interactiveSeq">
                <p:stCondLst>
                  <p:cond evt="onClick" delay="0">
                    <p:tgtEl>
                      <p:spTgt spid="2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1"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xit"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hidden"/>
                                      </p:to>
                                    </p:set>
                                  </p:childTnLst>
                                </p:cTn>
                              </p:par>
                              <p:par>
                                <p:cTn id="18" presetID="42" presetClass="path" presetSubtype="0" accel="50000" decel="50000" fill="hold" grpId="0" nodeType="withEffect">
                                  <p:stCondLst>
                                    <p:cond delay="0"/>
                                  </p:stCondLst>
                                  <p:childTnLst>
                                    <p:animMotion origin="layout" path="M 8.33333E-7 1.11111E-6 L -0.45226 0.22376 " pathEditMode="relative" rAng="0" ptsTypes="AA">
                                      <p:cBhvr>
                                        <p:cTn id="19" dur="2000" spd="-100000" fill="hold"/>
                                        <p:tgtEl>
                                          <p:spTgt spid="13"/>
                                        </p:tgtEl>
                                        <p:attrNameLst>
                                          <p:attrName>ppt_x</p:attrName>
                                          <p:attrName>ppt_y</p:attrName>
                                        </p:attrNameLst>
                                      </p:cBhvr>
                                      <p:rCtr x="-22622" y="11173"/>
                                    </p:animMotion>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1"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hidden"/>
                                      </p:to>
                                    </p:set>
                                  </p:childTnLst>
                                </p:cTn>
                              </p:par>
                              <p:par>
                                <p:cTn id="27" presetID="42" presetClass="path" presetSubtype="0" accel="50000" decel="50000" fill="hold" grpId="0" nodeType="withEffect">
                                  <p:stCondLst>
                                    <p:cond delay="0"/>
                                  </p:stCondLst>
                                  <p:childTnLst>
                                    <p:animMotion origin="layout" path="M -4.44444E-6 -4.44444E-6 L -0.3309 0.50062 " pathEditMode="relative" rAng="0" ptsTypes="AA">
                                      <p:cBhvr>
                                        <p:cTn id="28" dur="2000" spd="-100000" fill="hold"/>
                                        <p:tgtEl>
                                          <p:spTgt spid="14"/>
                                        </p:tgtEl>
                                        <p:attrNameLst>
                                          <p:attrName>ppt_x</p:attrName>
                                          <p:attrName>ppt_y</p:attrName>
                                        </p:attrNameLst>
                                      </p:cBhvr>
                                      <p:rCtr x="-16545" y="25031"/>
                                    </p:animMotion>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30"/>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1"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par>
                                <p:cTn id="34" presetID="1" presetClass="exit"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hidden"/>
                                      </p:to>
                                    </p:set>
                                  </p:childTnLst>
                                </p:cTn>
                              </p:par>
                              <p:par>
                                <p:cTn id="36" presetID="42" presetClass="path" presetSubtype="0" accel="50000" decel="50000" fill="hold" grpId="0" nodeType="withEffect">
                                  <p:stCondLst>
                                    <p:cond delay="0"/>
                                  </p:stCondLst>
                                  <p:childTnLst>
                                    <p:animMotion origin="layout" path="M 4.72222E-6 -1.23457E-6 L -0.41059 0.28241 " pathEditMode="relative" rAng="0" ptsTypes="AA">
                                      <p:cBhvr>
                                        <p:cTn id="37" dur="2000" spd="-100000" fill="hold"/>
                                        <p:tgtEl>
                                          <p:spTgt spid="15"/>
                                        </p:tgtEl>
                                        <p:attrNameLst>
                                          <p:attrName>ppt_x</p:attrName>
                                          <p:attrName>ppt_y</p:attrName>
                                        </p:attrNameLst>
                                      </p:cBhvr>
                                      <p:rCtr x="-20538" y="14105"/>
                                    </p:animMotion>
                                  </p:childTnLst>
                                </p:cTn>
                              </p:par>
                            </p:childTnLst>
                          </p:cTn>
                        </p:par>
                      </p:childTnLst>
                    </p:cTn>
                  </p:par>
                </p:childTnLst>
              </p:cTn>
              <p:nextCondLst>
                <p:cond evt="onClick" delay="0">
                  <p:tgtEl>
                    <p:spTgt spid="30"/>
                  </p:tgtEl>
                </p:cond>
              </p:nextCondLst>
            </p:seq>
            <p:seq concurrent="1" nextAc="seek">
              <p:cTn id="38" restart="whenNotActive" fill="hold" evtFilter="cancelBubble" nodeType="interactiveSeq">
                <p:stCondLst>
                  <p:cond evt="onClick" delay="0">
                    <p:tgtEl>
                      <p:spTgt spid="31"/>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1"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hidden"/>
                                      </p:to>
                                    </p:set>
                                  </p:childTnLst>
                                </p:cTn>
                              </p:par>
                              <p:par>
                                <p:cTn id="45" presetID="42" presetClass="path" presetSubtype="0" accel="50000" decel="50000" fill="hold" grpId="0" nodeType="withEffect">
                                  <p:stCondLst>
                                    <p:cond delay="0"/>
                                  </p:stCondLst>
                                  <p:childTnLst>
                                    <p:animMotion origin="layout" path="M -2.77778E-7 1.23457E-6 L -0.42899 0.45278 " pathEditMode="relative" rAng="0" ptsTypes="AA">
                                      <p:cBhvr>
                                        <p:cTn id="46" dur="2000" spd="-100000" fill="hold"/>
                                        <p:tgtEl>
                                          <p:spTgt spid="16"/>
                                        </p:tgtEl>
                                        <p:attrNameLst>
                                          <p:attrName>ppt_x</p:attrName>
                                          <p:attrName>ppt_y</p:attrName>
                                        </p:attrNameLst>
                                      </p:cBhvr>
                                      <p:rCtr x="-21458" y="22623"/>
                                    </p:animMotion>
                                  </p:childTnLst>
                                </p:cTn>
                              </p:par>
                            </p:childTnLst>
                          </p:cTn>
                        </p:par>
                      </p:childTnLst>
                    </p:cTn>
                  </p:par>
                </p:childTnLst>
              </p:cTn>
              <p:nextCondLst>
                <p:cond evt="onClick" delay="0">
                  <p:tgtEl>
                    <p:spTgt spid="31"/>
                  </p:tgtEl>
                </p:cond>
              </p:nextCondLst>
            </p:seq>
            <p:seq concurrent="1" nextAc="seek">
              <p:cTn id="47" restart="whenNotActive" fill="hold" evtFilter="cancelBubble" nodeType="interactiveSeq">
                <p:stCondLst>
                  <p:cond evt="onClick" delay="0">
                    <p:tgtEl>
                      <p:spTgt spid="3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1"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par>
                                <p:cTn id="52" presetID="1" presetClass="exit" presetSubtype="0" fill="hold" grpId="0" nodeType="withEffect">
                                  <p:stCondLst>
                                    <p:cond delay="0"/>
                                  </p:stCondLst>
                                  <p:childTnLst>
                                    <p:set>
                                      <p:cBhvr>
                                        <p:cTn id="53" dur="1" fill="hold">
                                          <p:stCondLst>
                                            <p:cond delay="0"/>
                                          </p:stCondLst>
                                        </p:cTn>
                                        <p:tgtEl>
                                          <p:spTgt spid="32"/>
                                        </p:tgtEl>
                                        <p:attrNameLst>
                                          <p:attrName>style.visibility</p:attrName>
                                        </p:attrNameLst>
                                      </p:cBhvr>
                                      <p:to>
                                        <p:strVal val="hidden"/>
                                      </p:to>
                                    </p:set>
                                  </p:childTnLst>
                                </p:cTn>
                              </p:par>
                              <p:par>
                                <p:cTn id="54" presetID="42" presetClass="path" presetSubtype="0" accel="50000" decel="50000" fill="hold" grpId="0" nodeType="withEffect">
                                  <p:stCondLst>
                                    <p:cond delay="0"/>
                                  </p:stCondLst>
                                  <p:childTnLst>
                                    <p:animMotion origin="layout" path="M 2.22222E-6 4.5679E-6 L -0.33368 0.61574 " pathEditMode="relative" rAng="0" ptsTypes="AA">
                                      <p:cBhvr>
                                        <p:cTn id="55" dur="2000" spd="-100000" fill="hold"/>
                                        <p:tgtEl>
                                          <p:spTgt spid="17"/>
                                        </p:tgtEl>
                                        <p:attrNameLst>
                                          <p:attrName>ppt_x</p:attrName>
                                          <p:attrName>ppt_y</p:attrName>
                                        </p:attrNameLst>
                                      </p:cBhvr>
                                      <p:rCtr x="-16684" y="30772"/>
                                    </p:animMotion>
                                  </p:childTnLst>
                                </p:cTn>
                              </p:par>
                            </p:childTnLst>
                          </p:cTn>
                        </p:par>
                      </p:childTnLst>
                    </p:cTn>
                  </p:par>
                </p:childTnLst>
              </p:cTn>
              <p:nextCondLst>
                <p:cond evt="onClick" delay="0">
                  <p:tgtEl>
                    <p:spTgt spid="32"/>
                  </p:tgtEl>
                </p:cond>
              </p:nextCondLst>
            </p:seq>
            <p:seq concurrent="1" nextAc="seek">
              <p:cTn id="56" restart="whenNotActive" fill="hold" evtFilter="cancelBubble" nodeType="interactiveSeq">
                <p:stCondLst>
                  <p:cond evt="onClick" delay="0">
                    <p:tgtEl>
                      <p:spTgt spid="27"/>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grpId="2" nodeType="with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par>
                                <p:cTn id="61" presetID="1" presetClass="entr" presetSubtype="0" fill="hold" grpId="2"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par>
                                <p:cTn id="63" presetID="1" presetClass="entr" presetSubtype="0" fill="hold" grpId="2" nodeType="with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par>
                                <p:cTn id="65" presetID="1" presetClass="entr" presetSubtype="0" fill="hold" grpId="2" nodeType="with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par>
                                <p:cTn id="67" presetID="1" presetClass="entr" presetSubtype="0" fill="hold" grpId="2" nodeType="with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grpId="2" nodeType="with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par>
                                <p:cTn id="71" presetID="1" presetClass="exit" presetSubtype="0" fill="hold" grpId="2" nodeType="withEffect">
                                  <p:stCondLst>
                                    <p:cond delay="0"/>
                                  </p:stCondLst>
                                  <p:childTnLst>
                                    <p:set>
                                      <p:cBhvr>
                                        <p:cTn id="72" dur="1" fill="hold">
                                          <p:stCondLst>
                                            <p:cond delay="0"/>
                                          </p:stCondLst>
                                        </p:cTn>
                                        <p:tgtEl>
                                          <p:spTgt spid="14"/>
                                        </p:tgtEl>
                                        <p:attrNameLst>
                                          <p:attrName>style.visibility</p:attrName>
                                        </p:attrNameLst>
                                      </p:cBhvr>
                                      <p:to>
                                        <p:strVal val="hidden"/>
                                      </p:to>
                                    </p:set>
                                  </p:childTnLst>
                                </p:cTn>
                              </p:par>
                              <p:par>
                                <p:cTn id="73" presetID="1" presetClass="exit" presetSubtype="0" fill="hold" grpId="2" nodeType="withEffect">
                                  <p:stCondLst>
                                    <p:cond delay="0"/>
                                  </p:stCondLst>
                                  <p:childTnLst>
                                    <p:set>
                                      <p:cBhvr>
                                        <p:cTn id="74" dur="1" fill="hold">
                                          <p:stCondLst>
                                            <p:cond delay="0"/>
                                          </p:stCondLst>
                                        </p:cTn>
                                        <p:tgtEl>
                                          <p:spTgt spid="17"/>
                                        </p:tgtEl>
                                        <p:attrNameLst>
                                          <p:attrName>style.visibility</p:attrName>
                                        </p:attrNameLst>
                                      </p:cBhvr>
                                      <p:to>
                                        <p:strVal val="hidden"/>
                                      </p:to>
                                    </p:set>
                                  </p:childTnLst>
                                </p:cTn>
                              </p:par>
                              <p:par>
                                <p:cTn id="75" presetID="1" presetClass="exit" presetSubtype="0" fill="hold" grpId="2" nodeType="withEffect">
                                  <p:stCondLst>
                                    <p:cond delay="0"/>
                                  </p:stCondLst>
                                  <p:childTnLst>
                                    <p:set>
                                      <p:cBhvr>
                                        <p:cTn id="76" dur="1" fill="hold">
                                          <p:stCondLst>
                                            <p:cond delay="0"/>
                                          </p:stCondLst>
                                        </p:cTn>
                                        <p:tgtEl>
                                          <p:spTgt spid="10"/>
                                        </p:tgtEl>
                                        <p:attrNameLst>
                                          <p:attrName>style.visibility</p:attrName>
                                        </p:attrNameLst>
                                      </p:cBhvr>
                                      <p:to>
                                        <p:strVal val="hidden"/>
                                      </p:to>
                                    </p:set>
                                  </p:childTnLst>
                                </p:cTn>
                              </p:par>
                              <p:par>
                                <p:cTn id="77" presetID="1" presetClass="exit" presetSubtype="0" fill="hold" grpId="2" nodeType="withEffect">
                                  <p:stCondLst>
                                    <p:cond delay="0"/>
                                  </p:stCondLst>
                                  <p:childTnLst>
                                    <p:set>
                                      <p:cBhvr>
                                        <p:cTn id="78" dur="1" fill="hold">
                                          <p:stCondLst>
                                            <p:cond delay="0"/>
                                          </p:stCondLst>
                                        </p:cTn>
                                        <p:tgtEl>
                                          <p:spTgt spid="16"/>
                                        </p:tgtEl>
                                        <p:attrNameLst>
                                          <p:attrName>style.visibility</p:attrName>
                                        </p:attrNameLst>
                                      </p:cBhvr>
                                      <p:to>
                                        <p:strVal val="hidden"/>
                                      </p:to>
                                    </p:set>
                                  </p:childTnLst>
                                </p:cTn>
                              </p:par>
                              <p:par>
                                <p:cTn id="79" presetID="1" presetClass="exit" presetSubtype="0" fill="hold" grpId="2" nodeType="withEffect">
                                  <p:stCondLst>
                                    <p:cond delay="0"/>
                                  </p:stCondLst>
                                  <p:childTnLst>
                                    <p:set>
                                      <p:cBhvr>
                                        <p:cTn id="80" dur="1" fill="hold">
                                          <p:stCondLst>
                                            <p:cond delay="0"/>
                                          </p:stCondLst>
                                        </p:cTn>
                                        <p:tgtEl>
                                          <p:spTgt spid="13"/>
                                        </p:tgtEl>
                                        <p:attrNameLst>
                                          <p:attrName>style.visibility</p:attrName>
                                        </p:attrNameLst>
                                      </p:cBhvr>
                                      <p:to>
                                        <p:strVal val="hidden"/>
                                      </p:to>
                                    </p:set>
                                  </p:childTnLst>
                                </p:cTn>
                              </p:par>
                              <p:par>
                                <p:cTn id="81" presetID="1" presetClass="exit" presetSubtype="0" fill="hold" grpId="2" nodeType="withEffect">
                                  <p:stCondLst>
                                    <p:cond delay="0"/>
                                  </p:stCondLst>
                                  <p:childTnLst>
                                    <p:set>
                                      <p:cBhvr>
                                        <p:cTn id="82"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3" restart="whenNotActive" fill="hold" evtFilter="cancelBubble" nodeType="interactiveSeq">
                <p:stCondLst>
                  <p:cond evt="onClick" delay="0">
                    <p:tgtEl>
                      <p:spTgt spid="28"/>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grpId="1" nodeType="withEffect">
                                  <p:stCondLst>
                                    <p:cond delay="0"/>
                                  </p:stCondLst>
                                  <p:childTnLst>
                                    <p:set>
                                      <p:cBhvr>
                                        <p:cTn id="87" dur="1" fill="hold">
                                          <p:stCondLst>
                                            <p:cond delay="0"/>
                                          </p:stCondLst>
                                        </p:cTn>
                                        <p:tgtEl>
                                          <p:spTgt spid="12"/>
                                        </p:tgtEl>
                                        <p:attrNameLst>
                                          <p:attrName>style.visibility</p:attrName>
                                        </p:attrNameLst>
                                      </p:cBhvr>
                                      <p:to>
                                        <p:strVal val="visible"/>
                                      </p:to>
                                    </p:set>
                                  </p:childTnLst>
                                </p:cTn>
                              </p:par>
                              <p:par>
                                <p:cTn id="88" presetID="1" presetClass="entr" presetSubtype="0" fill="hold" grpId="1" nodeType="withEffect">
                                  <p:stCondLst>
                                    <p:cond delay="0"/>
                                  </p:stCondLst>
                                  <p:childTnLst>
                                    <p:set>
                                      <p:cBhvr>
                                        <p:cTn id="89" dur="1" fill="hold">
                                          <p:stCondLst>
                                            <p:cond delay="0"/>
                                          </p:stCondLst>
                                        </p:cTn>
                                        <p:tgtEl>
                                          <p:spTgt spid="22"/>
                                        </p:tgtEl>
                                        <p:attrNameLst>
                                          <p:attrName>style.visibility</p:attrName>
                                        </p:attrNameLst>
                                      </p:cBhvr>
                                      <p:to>
                                        <p:strVal val="visible"/>
                                      </p:to>
                                    </p:set>
                                  </p:childTnLst>
                                </p:cTn>
                              </p:par>
                              <p:par>
                                <p:cTn id="90" presetID="1" presetClass="entr" presetSubtype="0" fill="hold" grpId="1" nodeType="withEffect">
                                  <p:stCondLst>
                                    <p:cond delay="0"/>
                                  </p:stCondLst>
                                  <p:childTnLst>
                                    <p:set>
                                      <p:cBhvr>
                                        <p:cTn id="91" dur="1" fill="hold">
                                          <p:stCondLst>
                                            <p:cond delay="0"/>
                                          </p:stCondLst>
                                        </p:cTn>
                                        <p:tgtEl>
                                          <p:spTgt spid="23"/>
                                        </p:tgtEl>
                                        <p:attrNameLst>
                                          <p:attrName>style.visibility</p:attrName>
                                        </p:attrNameLst>
                                      </p:cBhvr>
                                      <p:to>
                                        <p:strVal val="visible"/>
                                      </p:to>
                                    </p:set>
                                  </p:childTnLst>
                                </p:cTn>
                              </p:par>
                              <p:par>
                                <p:cTn id="92" presetID="1" presetClass="entr" presetSubtype="0" fill="hold" grpId="1" nodeType="withEffect">
                                  <p:stCondLst>
                                    <p:cond delay="0"/>
                                  </p:stCondLst>
                                  <p:childTnLst>
                                    <p:set>
                                      <p:cBhvr>
                                        <p:cTn id="93" dur="1" fill="hold">
                                          <p:stCondLst>
                                            <p:cond delay="0"/>
                                          </p:stCondLst>
                                        </p:cTn>
                                        <p:tgtEl>
                                          <p:spTgt spid="30"/>
                                        </p:tgtEl>
                                        <p:attrNameLst>
                                          <p:attrName>style.visibility</p:attrName>
                                        </p:attrNameLst>
                                      </p:cBhvr>
                                      <p:to>
                                        <p:strVal val="visible"/>
                                      </p:to>
                                    </p:set>
                                  </p:childTnLst>
                                </p:cTn>
                              </p:par>
                              <p:par>
                                <p:cTn id="94" presetID="1" presetClass="entr" presetSubtype="0" fill="hold" grpId="1" nodeType="withEffect">
                                  <p:stCondLst>
                                    <p:cond delay="0"/>
                                  </p:stCondLst>
                                  <p:childTnLst>
                                    <p:set>
                                      <p:cBhvr>
                                        <p:cTn id="95" dur="1" fill="hold">
                                          <p:stCondLst>
                                            <p:cond delay="0"/>
                                          </p:stCondLst>
                                        </p:cTn>
                                        <p:tgtEl>
                                          <p:spTgt spid="31"/>
                                        </p:tgtEl>
                                        <p:attrNameLst>
                                          <p:attrName>style.visibility</p:attrName>
                                        </p:attrNameLst>
                                      </p:cBhvr>
                                      <p:to>
                                        <p:strVal val="visible"/>
                                      </p:to>
                                    </p:set>
                                  </p:childTnLst>
                                </p:cTn>
                              </p:par>
                              <p:par>
                                <p:cTn id="96" presetID="1" presetClass="entr" presetSubtype="0" fill="hold" grpId="1" nodeType="withEffect">
                                  <p:stCondLst>
                                    <p:cond delay="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3" nodeType="withEffect">
                                  <p:stCondLst>
                                    <p:cond delay="0"/>
                                  </p:stCondLst>
                                  <p:childTnLst>
                                    <p:set>
                                      <p:cBhvr>
                                        <p:cTn id="99" dur="1" fill="hold">
                                          <p:stCondLst>
                                            <p:cond delay="0"/>
                                          </p:stCondLst>
                                        </p:cTn>
                                        <p:tgtEl>
                                          <p:spTgt spid="14"/>
                                        </p:tgtEl>
                                        <p:attrNameLst>
                                          <p:attrName>style.visibility</p:attrName>
                                        </p:attrNameLst>
                                      </p:cBhvr>
                                      <p:to>
                                        <p:strVal val="hidden"/>
                                      </p:to>
                                    </p:set>
                                  </p:childTnLst>
                                </p:cTn>
                              </p:par>
                              <p:par>
                                <p:cTn id="100" presetID="1" presetClass="exit" presetSubtype="0" fill="hold" grpId="3" nodeType="withEffect">
                                  <p:stCondLst>
                                    <p:cond delay="0"/>
                                  </p:stCondLst>
                                  <p:childTnLst>
                                    <p:set>
                                      <p:cBhvr>
                                        <p:cTn id="101" dur="1" fill="hold">
                                          <p:stCondLst>
                                            <p:cond delay="0"/>
                                          </p:stCondLst>
                                        </p:cTn>
                                        <p:tgtEl>
                                          <p:spTgt spid="17"/>
                                        </p:tgtEl>
                                        <p:attrNameLst>
                                          <p:attrName>style.visibility</p:attrName>
                                        </p:attrNameLst>
                                      </p:cBhvr>
                                      <p:to>
                                        <p:strVal val="hidden"/>
                                      </p:to>
                                    </p:set>
                                  </p:childTnLst>
                                </p:cTn>
                              </p:par>
                              <p:par>
                                <p:cTn id="102" presetID="1" presetClass="exit" presetSubtype="0" fill="hold" grpId="3" nodeType="withEffect">
                                  <p:stCondLst>
                                    <p:cond delay="0"/>
                                  </p:stCondLst>
                                  <p:childTnLst>
                                    <p:set>
                                      <p:cBhvr>
                                        <p:cTn id="103" dur="1" fill="hold">
                                          <p:stCondLst>
                                            <p:cond delay="0"/>
                                          </p:stCondLst>
                                        </p:cTn>
                                        <p:tgtEl>
                                          <p:spTgt spid="10"/>
                                        </p:tgtEl>
                                        <p:attrNameLst>
                                          <p:attrName>style.visibility</p:attrName>
                                        </p:attrNameLst>
                                      </p:cBhvr>
                                      <p:to>
                                        <p:strVal val="hidden"/>
                                      </p:to>
                                    </p:set>
                                  </p:childTnLst>
                                </p:cTn>
                              </p:par>
                              <p:par>
                                <p:cTn id="104" presetID="1" presetClass="exit" presetSubtype="0" fill="hold" grpId="3" nodeType="withEffect">
                                  <p:stCondLst>
                                    <p:cond delay="0"/>
                                  </p:stCondLst>
                                  <p:childTnLst>
                                    <p:set>
                                      <p:cBhvr>
                                        <p:cTn id="105" dur="1" fill="hold">
                                          <p:stCondLst>
                                            <p:cond delay="0"/>
                                          </p:stCondLst>
                                        </p:cTn>
                                        <p:tgtEl>
                                          <p:spTgt spid="16"/>
                                        </p:tgtEl>
                                        <p:attrNameLst>
                                          <p:attrName>style.visibility</p:attrName>
                                        </p:attrNameLst>
                                      </p:cBhvr>
                                      <p:to>
                                        <p:strVal val="hidden"/>
                                      </p:to>
                                    </p:set>
                                  </p:childTnLst>
                                </p:cTn>
                              </p:par>
                              <p:par>
                                <p:cTn id="106" presetID="1" presetClass="exit" presetSubtype="0" fill="hold" grpId="3" nodeType="withEffect">
                                  <p:stCondLst>
                                    <p:cond delay="0"/>
                                  </p:stCondLst>
                                  <p:childTnLst>
                                    <p:set>
                                      <p:cBhvr>
                                        <p:cTn id="107" dur="1" fill="hold">
                                          <p:stCondLst>
                                            <p:cond delay="0"/>
                                          </p:stCondLst>
                                        </p:cTn>
                                        <p:tgtEl>
                                          <p:spTgt spid="13"/>
                                        </p:tgtEl>
                                        <p:attrNameLst>
                                          <p:attrName>style.visibility</p:attrName>
                                        </p:attrNameLst>
                                      </p:cBhvr>
                                      <p:to>
                                        <p:strVal val="hidden"/>
                                      </p:to>
                                    </p:set>
                                  </p:childTnLst>
                                </p:cTn>
                              </p:par>
                              <p:par>
                                <p:cTn id="108" presetID="1" presetClass="exit" presetSubtype="0" fill="hold" grpId="3" nodeType="withEffect">
                                  <p:stCondLst>
                                    <p:cond delay="0"/>
                                  </p:stCondLst>
                                  <p:childTnLst>
                                    <p:set>
                                      <p:cBhvr>
                                        <p:cTn id="109"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0" grpId="0"/>
      <p:bldP spid="10" grpId="1"/>
      <p:bldP spid="10" grpId="2"/>
      <p:bldP spid="10" grpId="3"/>
      <p:bldP spid="13" grpId="0"/>
      <p:bldP spid="13" grpId="1"/>
      <p:bldP spid="13" grpId="2"/>
      <p:bldP spid="13" grpId="3"/>
      <p:bldP spid="14" grpId="0"/>
      <p:bldP spid="14" grpId="1"/>
      <p:bldP spid="14" grpId="2"/>
      <p:bldP spid="14" grpId="3"/>
      <p:bldP spid="15" grpId="0"/>
      <p:bldP spid="15" grpId="1"/>
      <p:bldP spid="15" grpId="2"/>
      <p:bldP spid="15" grpId="3"/>
      <p:bldP spid="16" grpId="0"/>
      <p:bldP spid="16" grpId="1"/>
      <p:bldP spid="16" grpId="2"/>
      <p:bldP spid="16" grpId="3"/>
      <p:bldP spid="17" grpId="0"/>
      <p:bldP spid="17" grpId="1"/>
      <p:bldP spid="17" grpId="2"/>
      <p:bldP spid="17" grpId="3"/>
      <p:bldP spid="12" grpId="0"/>
      <p:bldP spid="12" grpId="1"/>
      <p:bldP spid="12" grpId="2"/>
      <p:bldP spid="22" grpId="0"/>
      <p:bldP spid="22" grpId="1"/>
      <p:bldP spid="22" grpId="2"/>
      <p:bldP spid="23" grpId="0"/>
      <p:bldP spid="23" grpId="1"/>
      <p:bldP spid="23" grpId="2"/>
      <p:bldP spid="30" grpId="0"/>
      <p:bldP spid="30" grpId="1"/>
      <p:bldP spid="30" grpId="2"/>
      <p:bldP spid="31" grpId="0"/>
      <p:bldP spid="31" grpId="1"/>
      <p:bldP spid="31" grpId="2"/>
      <p:bldP spid="32" grpId="0"/>
      <p:bldP spid="32" grpId="1"/>
      <p:bldP spid="32"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ssumption (6.1.S8A) - O Queen of Al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9221" y="215012"/>
            <a:ext cx="609600" cy="609600"/>
          </a:xfrm>
          <a:prstGeom prst="rect">
            <a:avLst/>
          </a:prstGeom>
        </p:spPr>
      </p:pic>
      <p:sp>
        <p:nvSpPr>
          <p:cNvPr id="4" name="Slide Title"/>
          <p:cNvSpPr/>
          <p:nvPr/>
        </p:nvSpPr>
        <p:spPr>
          <a:xfrm>
            <a:off x="0" y="-18797"/>
            <a:ext cx="9144000" cy="1077218"/>
          </a:xfrm>
          <a:prstGeom prst="rect">
            <a:avLst/>
          </a:prstGeom>
          <a:noFill/>
        </p:spPr>
        <p:txBody>
          <a:bodyPr wrap="square" lIns="91440" tIns="45720" rIns="91440" bIns="45720">
            <a:spAutoFit/>
          </a:bodyPr>
          <a:lstStyle/>
          <a:p>
            <a:pPr algn="ctr"/>
            <a:r>
              <a:rPr lang="en-NZ" sz="32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What God did for Mary gives all Christians hope </a:t>
            </a:r>
            <a:r>
              <a:rPr lang="en-NZ" sz="3200" b="1" dirty="0" err="1">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tūmanako</a:t>
            </a:r>
            <a:r>
              <a:rPr lang="en-NZ" sz="32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 of eternal happiness</a:t>
            </a:r>
          </a:p>
        </p:txBody>
      </p:sp>
      <p:sp>
        <p:nvSpPr>
          <p:cNvPr id="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S-08a</a:t>
            </a:r>
          </a:p>
        </p:txBody>
      </p:sp>
      <p:sp>
        <p:nvSpPr>
          <p:cNvPr id="35" name="Textbox: Tool instructions"/>
          <p:cNvSpPr txBox="1"/>
          <p:nvPr/>
        </p:nvSpPr>
        <p:spPr>
          <a:xfrm>
            <a:off x="3543514" y="4691263"/>
            <a:ext cx="2056973"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small pictures to reveal text</a:t>
            </a:r>
          </a:p>
        </p:txBody>
      </p:sp>
      <p:sp>
        <p:nvSpPr>
          <p:cNvPr id="7" name="Statement 1"/>
          <p:cNvSpPr/>
          <p:nvPr/>
        </p:nvSpPr>
        <p:spPr>
          <a:xfrm>
            <a:off x="567061" y="1177437"/>
            <a:ext cx="7067927" cy="830997"/>
          </a:xfrm>
          <a:prstGeom prst="rect">
            <a:avLst/>
          </a:prstGeom>
          <a:ln w="6350">
            <a:noFill/>
          </a:ln>
        </p:spPr>
        <p:txBody>
          <a:bodyPr wrap="square">
            <a:spAutoFit/>
          </a:bodyPr>
          <a:lstStyle/>
          <a:p>
            <a:r>
              <a:rPr lang="en-NZ" sz="1600" dirty="0"/>
              <a:t>Mary was a human person created by God and what God has done for her God has promised to do for all humans. </a:t>
            </a:r>
          </a:p>
          <a:p>
            <a:r>
              <a:rPr lang="en-NZ" sz="1600" b="1" dirty="0"/>
              <a:t>What does this say about God and why is this important for us?</a:t>
            </a:r>
          </a:p>
        </p:txBody>
      </p:sp>
      <p:sp>
        <p:nvSpPr>
          <p:cNvPr id="14" name="Statement 2"/>
          <p:cNvSpPr/>
          <p:nvPr/>
        </p:nvSpPr>
        <p:spPr>
          <a:xfrm>
            <a:off x="528073" y="2270393"/>
            <a:ext cx="7067927" cy="830997"/>
          </a:xfrm>
          <a:prstGeom prst="rect">
            <a:avLst/>
          </a:prstGeom>
          <a:ln w="12700">
            <a:noFill/>
          </a:ln>
        </p:spPr>
        <p:txBody>
          <a:bodyPr wrap="square">
            <a:spAutoFit/>
          </a:bodyPr>
          <a:lstStyle/>
          <a:p>
            <a:r>
              <a:rPr lang="en-NZ" sz="1600" dirty="0"/>
              <a:t>Mary is the model human being, she is the only human who has not sinned, she thinks only of others and always acted the way she knew God would want her to.</a:t>
            </a:r>
          </a:p>
          <a:p>
            <a:r>
              <a:rPr lang="en-NZ" sz="1600" b="1" dirty="0"/>
              <a:t>Why would Mary be a good model for all people to follow?</a:t>
            </a:r>
            <a:endParaRPr lang="en-NZ" sz="1600" dirty="0"/>
          </a:p>
        </p:txBody>
      </p:sp>
      <p:sp>
        <p:nvSpPr>
          <p:cNvPr id="19" name="Statement 3"/>
          <p:cNvSpPr/>
          <p:nvPr/>
        </p:nvSpPr>
        <p:spPr>
          <a:xfrm>
            <a:off x="600723" y="3352086"/>
            <a:ext cx="7748147" cy="1077218"/>
          </a:xfrm>
          <a:prstGeom prst="rect">
            <a:avLst/>
          </a:prstGeom>
          <a:ln w="3175">
            <a:noFill/>
          </a:ln>
        </p:spPr>
        <p:txBody>
          <a:bodyPr wrap="square">
            <a:spAutoFit/>
          </a:bodyPr>
          <a:lstStyle/>
          <a:p>
            <a:r>
              <a:rPr lang="en-NZ" sz="1600" dirty="0"/>
              <a:t>When people die their body dies but their souls live forever. Their bodies are buried and their souls go to heaven with God. God promised this would be the destiny of all people who have faith in him. </a:t>
            </a:r>
          </a:p>
          <a:p>
            <a:r>
              <a:rPr lang="en-NZ" sz="1600" b="1" dirty="0"/>
              <a:t>Can you give 3 examples of what people have to do so that their souls go to be with God?</a:t>
            </a:r>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5068" y="1093982"/>
            <a:ext cx="1202695" cy="1646062"/>
          </a:xfrm>
          <a:prstGeom prst="rect">
            <a:avLst/>
          </a:prstGeom>
        </p:spPr>
      </p:pic>
      <p:pic>
        <p:nvPicPr>
          <p:cNvPr id="16" name="image1">
            <a:extLst>
              <a:ext uri="{FF2B5EF4-FFF2-40B4-BE49-F238E27FC236}">
                <a16:creationId xmlns:a16="http://schemas.microsoft.com/office/drawing/2014/main" id="{A6991BD6-2B2C-4048-BA4F-27AD856845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606" y="1380107"/>
            <a:ext cx="310387" cy="4215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image2">
            <a:extLst>
              <a:ext uri="{FF2B5EF4-FFF2-40B4-BE49-F238E27FC236}">
                <a16:creationId xmlns:a16="http://schemas.microsoft.com/office/drawing/2014/main" id="{6245F392-0808-425B-92E5-53861E3C29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606" y="2475132"/>
            <a:ext cx="310387" cy="4215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3">
            <a:extLst>
              <a:ext uri="{FF2B5EF4-FFF2-40B4-BE49-F238E27FC236}">
                <a16:creationId xmlns:a16="http://schemas.microsoft.com/office/drawing/2014/main" id="{F4EF2E4C-0E59-4D39-980E-F90465CB80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605" y="3681708"/>
            <a:ext cx="310387" cy="4215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Butto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606" y="1380108"/>
            <a:ext cx="310387" cy="4215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Button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606" y="2475133"/>
            <a:ext cx="310387" cy="4215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1" name="Button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857" y="3679937"/>
            <a:ext cx="310387" cy="4215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Tool instructions stop"/>
          <p:cNvSpPr txBox="1"/>
          <p:nvPr/>
        </p:nvSpPr>
        <p:spPr>
          <a:xfrm>
            <a:off x="3249689" y="4912668"/>
            <a:ext cx="251222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audio button to stop </a:t>
            </a:r>
            <a:r>
              <a:rPr lang="en-GB" sz="900" dirty="0" smtClean="0">
                <a:latin typeface="Arial" pitchFamily="34" charset="0"/>
                <a:ea typeface="Segoe UI" pitchFamily="34" charset="0"/>
                <a:cs typeface="Arial" pitchFamily="34" charset="0"/>
              </a:rPr>
              <a:t>‘O Queen of All’</a:t>
            </a:r>
            <a:endParaRPr lang="en-GB" sz="900" dirty="0">
              <a:latin typeface="Arial" pitchFamily="34" charset="0"/>
              <a:ea typeface="Segoe UI" pitchFamily="34" charset="0"/>
              <a:cs typeface="Arial" pitchFamily="34" charset="0"/>
            </a:endParaRPr>
          </a:p>
        </p:txBody>
      </p:sp>
      <p:sp>
        <p:nvSpPr>
          <p:cNvPr id="25" name="TextBox: Tool instructions start"/>
          <p:cNvSpPr txBox="1"/>
          <p:nvPr/>
        </p:nvSpPr>
        <p:spPr>
          <a:xfrm>
            <a:off x="3249689" y="4912668"/>
            <a:ext cx="2505814"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audio button to play </a:t>
            </a:r>
            <a:r>
              <a:rPr lang="en-GB" sz="900" dirty="0" smtClean="0">
                <a:latin typeface="Arial" pitchFamily="34" charset="0"/>
                <a:ea typeface="Segoe UI" pitchFamily="34" charset="0"/>
                <a:cs typeface="Arial" pitchFamily="34" charset="0"/>
              </a:rPr>
              <a:t>‘O Queen of All’</a:t>
            </a:r>
            <a:endParaRPr lang="en-GB" sz="900" dirty="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1770667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1" restart="whenNotActive" fill="hold" evtFilter="cancelBubble" nodeType="interactiveSeq">
                <p:stCondLst>
                  <p:cond evt="onClick" delay="0">
                    <p:tgtEl>
                      <p:spTgt spid="27"/>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xit" presetSubtype="0" fill="hold" nodeType="withEffect">
                                  <p:stCondLst>
                                    <p:cond delay="0"/>
                                  </p:stCondLst>
                                  <p:childTnLst>
                                    <p:animEffect transition="out" filter="fade">
                                      <p:cBhvr>
                                        <p:cTn id="18" dur="500"/>
                                        <p:tgtEl>
                                          <p:spTgt spid="27"/>
                                        </p:tgtEl>
                                      </p:cBhvr>
                                    </p:animEffect>
                                    <p:set>
                                      <p:cBhvr>
                                        <p:cTn id="1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xit" presetSubtype="0" fill="hold" nodeType="withEffect">
                                  <p:stCondLst>
                                    <p:cond delay="0"/>
                                  </p:stCondLst>
                                  <p:childTnLst>
                                    <p:animEffect transition="out" filter="fade">
                                      <p:cBhvr>
                                        <p:cTn id="27" dur="500"/>
                                        <p:tgtEl>
                                          <p:spTgt spid="31"/>
                                        </p:tgtEl>
                                      </p:cBhvr>
                                    </p:animEffect>
                                    <p:set>
                                      <p:cBhvr>
                                        <p:cTn id="28"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1" nodeType="withEffect">
                                  <p:stCondLst>
                                    <p:cond delay="0"/>
                                  </p:stCondLst>
                                  <p:childTnLst>
                                    <p:set>
                                      <p:cBhvr>
                                        <p:cTn id="33" dur="1" fill="hold">
                                          <p:stCondLst>
                                            <p:cond delay="0"/>
                                          </p:stCondLst>
                                        </p:cTn>
                                        <p:tgtEl>
                                          <p:spTgt spid="19"/>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4"/>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7"/>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2" nodeType="withEffect">
                                  <p:stCondLst>
                                    <p:cond delay="0"/>
                                  </p:stCondLst>
                                  <p:childTnLst>
                                    <p:set>
                                      <p:cBhvr>
                                        <p:cTn id="48" dur="1" fill="hold">
                                          <p:stCondLst>
                                            <p:cond delay="0"/>
                                          </p:stCondLst>
                                        </p:cTn>
                                        <p:tgtEl>
                                          <p:spTgt spid="19"/>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par>
                                <p:cTn id="51" presetID="1" presetClass="exit" presetSubtype="0" fill="hold" grpId="2" nodeType="withEffect">
                                  <p:stCondLst>
                                    <p:cond delay="0"/>
                                  </p:stCondLst>
                                  <p:childTnLst>
                                    <p:set>
                                      <p:cBhvr>
                                        <p:cTn id="52" dur="1" fill="hold">
                                          <p:stCondLst>
                                            <p:cond delay="0"/>
                                          </p:stCondLst>
                                        </p:cTn>
                                        <p:tgtEl>
                                          <p:spTgt spid="7"/>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par>
                                <p:cTn id="65" presetID="10" presetClass="exit" presetSubtype="0" fill="hold" grpId="0" nodeType="withEffect">
                                  <p:stCondLst>
                                    <p:cond delay="0"/>
                                  </p:stCondLst>
                                  <p:childTnLst>
                                    <p:animEffect transition="out" filter="fade">
                                      <p:cBhvr>
                                        <p:cTn id="66" dur="500"/>
                                        <p:tgtEl>
                                          <p:spTgt spid="25"/>
                                        </p:tgtEl>
                                      </p:cBhvr>
                                    </p:animEffect>
                                    <p:set>
                                      <p:cBhvr>
                                        <p:cTn id="67" dur="1" fill="hold">
                                          <p:stCondLst>
                                            <p:cond delay="499"/>
                                          </p:stCondLst>
                                        </p:cTn>
                                        <p:tgtEl>
                                          <p:spTgt spid="25"/>
                                        </p:tgtEl>
                                        <p:attrNameLst>
                                          <p:attrName>style.visibility</p:attrName>
                                        </p:attrNameLst>
                                      </p:cBhvr>
                                      <p:to>
                                        <p:strVal val="hidden"/>
                                      </p:to>
                                    </p:set>
                                  </p:childTnLst>
                                </p:cTn>
                              </p:par>
                              <p:par>
                                <p:cTn id="68" presetID="1" presetClass="mediacall" presetSubtype="0" fill="hold" nodeType="withEffect">
                                  <p:stCondLst>
                                    <p:cond delay="0"/>
                                  </p:stCondLst>
                                  <p:childTnLst>
                                    <p:cmd type="call" cmd="playFrom(0.0)">
                                      <p:cBhvr>
                                        <p:cTn id="69" dur="206102" fill="hold"/>
                                        <p:tgtEl>
                                          <p:spTgt spid="5"/>
                                        </p:tgtEl>
                                      </p:cBhvr>
                                    </p:cmd>
                                  </p:childTnLst>
                                </p:cTn>
                              </p:par>
                              <p:par>
                                <p:cTn id="70" presetID="1" presetClass="emph" presetSubtype="2" fill="hold" nodeType="withEffect">
                                  <p:stCondLst>
                                    <p:cond delay="0"/>
                                  </p:stCondLst>
                                  <p:childTnLst>
                                    <p:animClr clrSpc="rgb" dir="cw">
                                      <p:cBhvr>
                                        <p:cTn id="71" dur="1000" fill="hold"/>
                                        <p:tgtEl>
                                          <p:spTgt spid="23"/>
                                        </p:tgtEl>
                                        <p:attrNameLst>
                                          <p:attrName>fillcolor</p:attrName>
                                        </p:attrNameLst>
                                      </p:cBhvr>
                                      <p:to>
                                        <a:schemeClr val="accent2"/>
                                      </p:to>
                                    </p:animClr>
                                    <p:set>
                                      <p:cBhvr>
                                        <p:cTn id="72" dur="1000" fill="hold"/>
                                        <p:tgtEl>
                                          <p:spTgt spid="23"/>
                                        </p:tgtEl>
                                        <p:attrNameLst>
                                          <p:attrName>fill.type</p:attrName>
                                        </p:attrNameLst>
                                      </p:cBhvr>
                                      <p:to>
                                        <p:strVal val="solid"/>
                                      </p:to>
                                    </p:set>
                                    <p:set>
                                      <p:cBhvr>
                                        <p:cTn id="73" dur="1000" fill="hold"/>
                                        <p:tgtEl>
                                          <p:spTgt spid="23"/>
                                        </p:tgtEl>
                                        <p:attrNameLst>
                                          <p:attrName>fill.on</p:attrName>
                                        </p:attrNameLst>
                                      </p:cBhvr>
                                      <p:to>
                                        <p:strVal val="true"/>
                                      </p:to>
                                    </p:set>
                                  </p:childTnLst>
                                </p:cTn>
                              </p:par>
                            </p:childTnLst>
                          </p:cTn>
                        </p:par>
                      </p:childTnLst>
                    </p:cTn>
                  </p:par>
                  <p:par>
                    <p:cTn id="74" fill="hold">
                      <p:stCondLst>
                        <p:cond delay="indefinite"/>
                      </p:stCondLst>
                      <p:childTnLst>
                        <p:par>
                          <p:cTn id="75" fill="hold">
                            <p:stCondLst>
                              <p:cond delay="0"/>
                            </p:stCondLst>
                            <p:childTnLst>
                              <p:par>
                                <p:cTn id="76" presetID="3" presetClass="mediacall" presetSubtype="0" fill="hold" nodeType="clickEffect">
                                  <p:stCondLst>
                                    <p:cond delay="0"/>
                                  </p:stCondLst>
                                  <p:childTnLst>
                                    <p:cmd type="call" cmd="stop">
                                      <p:cBhvr>
                                        <p:cTn id="77" dur="1" fill="hold"/>
                                        <p:tgtEl>
                                          <p:spTgt spid="5"/>
                                        </p:tgtEl>
                                      </p:cBhvr>
                                    </p:cmd>
                                  </p:childTnLst>
                                </p:cTn>
                              </p:par>
                              <p:par>
                                <p:cTn id="78" presetID="10" presetClass="exit" presetSubtype="0" fill="hold" grpId="1" nodeType="withEffect">
                                  <p:stCondLst>
                                    <p:cond delay="0"/>
                                  </p:stCondLst>
                                  <p:childTnLst>
                                    <p:animEffect transition="out" filter="fade">
                                      <p:cBhvr>
                                        <p:cTn id="79" dur="500"/>
                                        <p:tgtEl>
                                          <p:spTgt spid="24"/>
                                        </p:tgtEl>
                                      </p:cBhvr>
                                    </p:animEffect>
                                    <p:set>
                                      <p:cBhvr>
                                        <p:cTn id="80" dur="1" fill="hold">
                                          <p:stCondLst>
                                            <p:cond delay="499"/>
                                          </p:stCondLst>
                                        </p:cTn>
                                        <p:tgtEl>
                                          <p:spTgt spid="24"/>
                                        </p:tgtEl>
                                        <p:attrNameLst>
                                          <p:attrName>style.visibility</p:attrName>
                                        </p:attrNameLst>
                                      </p:cBhvr>
                                      <p:to>
                                        <p:strVal val="hidden"/>
                                      </p:to>
                                    </p:set>
                                  </p:childTnLst>
                                </p:cTn>
                              </p:par>
                              <p:par>
                                <p:cTn id="81" presetID="10" presetClass="entr" presetSubtype="0" fill="hold" grpId="1"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par>
                                <p:cTn id="84" presetID="1" presetClass="emph" presetSubtype="2" fill="hold" nodeType="withEffect">
                                  <p:stCondLst>
                                    <p:cond delay="0"/>
                                  </p:stCondLst>
                                  <p:childTnLst>
                                    <p:animClr clrSpc="rgb" dir="cw">
                                      <p:cBhvr>
                                        <p:cTn id="85" dur="2000" fill="hold"/>
                                        <p:tgtEl>
                                          <p:spTgt spid="23"/>
                                        </p:tgtEl>
                                        <p:attrNameLst>
                                          <p:attrName>fillcolor</p:attrName>
                                        </p:attrNameLst>
                                      </p:cBhvr>
                                      <p:to>
                                        <a:schemeClr val="bg1"/>
                                      </p:to>
                                    </p:animClr>
                                    <p:set>
                                      <p:cBhvr>
                                        <p:cTn id="86" dur="2000" fill="hold"/>
                                        <p:tgtEl>
                                          <p:spTgt spid="23"/>
                                        </p:tgtEl>
                                        <p:attrNameLst>
                                          <p:attrName>fill.type</p:attrName>
                                        </p:attrNameLst>
                                      </p:cBhvr>
                                      <p:to>
                                        <p:strVal val="solid"/>
                                      </p:to>
                                    </p:set>
                                    <p:set>
                                      <p:cBhvr>
                                        <p:cTn id="87" dur="20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audio>
              <p:cMediaNode vol="80000">
                <p:cTn id="88" fill="hold" display="0">
                  <p:stCondLst>
                    <p:cond delay="indefinite"/>
                  </p:stCondLst>
                  <p:endCondLst>
                    <p:cond evt="onStopAudio" delay="0">
                      <p:tgtEl>
                        <p:sldTgt/>
                      </p:tgtEl>
                    </p:cond>
                  </p:endCondLst>
                </p:cTn>
                <p:tgtEl>
                  <p:spTgt spid="5"/>
                </p:tgtEl>
              </p:cMediaNode>
            </p:audio>
          </p:childTnLst>
        </p:cTn>
      </p:par>
    </p:tnLst>
    <p:bldLst>
      <p:bldP spid="7" grpId="0"/>
      <p:bldP spid="7" grpId="1"/>
      <p:bldP spid="7" grpId="2"/>
      <p:bldP spid="14" grpId="0"/>
      <p:bldP spid="14" grpId="1"/>
      <p:bldP spid="14" grpId="2"/>
      <p:bldP spid="19" grpId="0"/>
      <p:bldP spid="19" grpId="1"/>
      <p:bldP spid="19" grpId="2"/>
      <p:bldP spid="24" grpId="0"/>
      <p:bldP spid="24" grpId="1"/>
      <p:bldP spid="25" grpId="0"/>
      <p:bldP spid="25" grpId="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1736</TotalTime>
  <Words>3043</Words>
  <Application>Microsoft Office PowerPoint</Application>
  <PresentationFormat>On-screen Show (16:9)</PresentationFormat>
  <Paragraphs>380</Paragraphs>
  <Slides>15</Slides>
  <Notes>14</Notes>
  <HiddenSlides>3</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Segoe UI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GM</dc:creator>
  <cp:lastModifiedBy>Pierre Schmits</cp:lastModifiedBy>
  <cp:revision>111</cp:revision>
  <dcterms:created xsi:type="dcterms:W3CDTF">2017-05-11T04:44:35Z</dcterms:created>
  <dcterms:modified xsi:type="dcterms:W3CDTF">2017-07-25T01:25:02Z</dcterms:modified>
</cp:coreProperties>
</file>