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7" r:id="rId6"/>
    <p:sldId id="261" r:id="rId7"/>
    <p:sldId id="262" r:id="rId8"/>
    <p:sldId id="263" r:id="rId9"/>
    <p:sldId id="264"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DEA900"/>
    <a:srgbClr val="F2F2F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279" autoAdjust="0"/>
  </p:normalViewPr>
  <p:slideViewPr>
    <p:cSldViewPr snapToGrid="0">
      <p:cViewPr varScale="1">
        <p:scale>
          <a:sx n="76" d="100"/>
          <a:sy n="76" d="100"/>
        </p:scale>
        <p:origin x="13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31B83-B6D4-41AF-AFAF-3922FF7D1775}" type="datetimeFigureOut">
              <a:rPr lang="en-NZ" smtClean="0"/>
              <a:t>27/03/2018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C7307-C75B-4E1C-8C7C-A56290F192CB}" type="slidenum">
              <a:rPr lang="en-NZ" smtClean="0"/>
              <a:t>‹#›</a:t>
            </a:fld>
            <a:endParaRPr lang="en-NZ"/>
          </a:p>
        </p:txBody>
      </p:sp>
    </p:spTree>
    <p:extLst>
      <p:ext uri="{BB962C8B-B14F-4D97-AF65-F5344CB8AC3E}">
        <p14:creationId xmlns:p14="http://schemas.microsoft.com/office/powerpoint/2010/main" val="232962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xbB0XCeul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Easter Time is when Jesus rose from Death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when Jesus rose from the dead – we call this his Resurrection. </a:t>
            </a:r>
            <a:endParaRPr lang="en-NZ" dirty="0"/>
          </a:p>
        </p:txBody>
      </p:sp>
      <p:sp>
        <p:nvSpPr>
          <p:cNvPr id="4" name="Slide Number Placeholder 3"/>
          <p:cNvSpPr>
            <a:spLocks noGrp="1"/>
          </p:cNvSpPr>
          <p:nvPr>
            <p:ph type="sldNum" sz="quarter" idx="10"/>
          </p:nvPr>
        </p:nvSpPr>
        <p:spPr/>
        <p:txBody>
          <a:bodyPr/>
          <a:lstStyle/>
          <a:p>
            <a:fld id="{84BC7307-C75B-4E1C-8C7C-A56290F192CB}" type="slidenum">
              <a:rPr lang="en-NZ" smtClean="0"/>
              <a:t>1</a:t>
            </a:fld>
            <a:endParaRPr lang="en-NZ"/>
          </a:p>
        </p:txBody>
      </p:sp>
    </p:spTree>
    <p:extLst>
      <p:ext uri="{BB962C8B-B14F-4D97-AF65-F5344CB8AC3E}">
        <p14:creationId xmlns:p14="http://schemas.microsoft.com/office/powerpoint/2010/main" val="380701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BC7307-C75B-4E1C-8C7C-A56290F192CB}" type="slidenum">
              <a:rPr lang="en-NZ" smtClean="0"/>
              <a:t>10</a:t>
            </a:fld>
            <a:endParaRPr lang="en-NZ"/>
          </a:p>
        </p:txBody>
      </p:sp>
    </p:spTree>
    <p:extLst>
      <p:ext uri="{BB962C8B-B14F-4D97-AF65-F5344CB8AC3E}">
        <p14:creationId xmlns:p14="http://schemas.microsoft.com/office/powerpoint/2010/main" val="343866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a:t>
            </a:r>
            <a:r>
              <a:rPr lang="en-GB" sz="1200" i="1" kern="1200" dirty="0" smtClean="0">
                <a:solidFill>
                  <a:schemeClr val="tx1"/>
                </a:solidFill>
                <a:effectLst/>
                <a:latin typeface="+mn-lt"/>
                <a:ea typeface="+mn-ea"/>
                <a:cs typeface="+mn-cs"/>
              </a:rPr>
              <a:t> imagine Jesus coming out of the tomb. Wonder about what his friends said when they saw him again. Whisper to Jesus and thank him for rising from the dead and keeping his promise.</a:t>
            </a:r>
            <a:endParaRPr lang="en-NZ"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BC7307-C75B-4E1C-8C7C-A56290F192CB}" type="slidenum">
              <a:rPr lang="en-NZ" smtClean="0"/>
              <a:t>11</a:t>
            </a:fld>
            <a:endParaRPr lang="en-NZ"/>
          </a:p>
        </p:txBody>
      </p:sp>
    </p:spTree>
    <p:extLst>
      <p:ext uri="{BB962C8B-B14F-4D97-AF65-F5344CB8AC3E}">
        <p14:creationId xmlns:p14="http://schemas.microsoft.com/office/powerpoint/2010/main" val="2176269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Things we can do to make Easter the Happiest Day of the Year</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each flip card and respond to the yellow text.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closely at the images and think and talk about what they mean. Children share their ideas about what they can do to make Easter Sunday the happiest day of the year because this is the day we remember that Jesus rose from the dead. Adapt Teaching and Learning Experience 6.</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Sing using the MP3 ‘</a:t>
            </a:r>
            <a:r>
              <a:rPr lang="en-GB" sz="1200" kern="1200" dirty="0" err="1" smtClean="0">
                <a:solidFill>
                  <a:schemeClr val="tx1"/>
                </a:solidFill>
                <a:effectLst/>
                <a:latin typeface="+mn-lt"/>
                <a:ea typeface="+mn-ea"/>
                <a:cs typeface="+mn-cs"/>
              </a:rPr>
              <a:t>Kua</a:t>
            </a:r>
            <a:r>
              <a:rPr lang="en-GB" sz="1200" kern="1200" dirty="0" smtClean="0">
                <a:solidFill>
                  <a:schemeClr val="tx1"/>
                </a:solidFill>
                <a:effectLst/>
                <a:latin typeface="+mn-lt"/>
                <a:ea typeface="+mn-ea"/>
                <a:cs typeface="+mn-cs"/>
              </a:rPr>
              <a:t> mate a </a:t>
            </a:r>
            <a:r>
              <a:rPr lang="en-GB" sz="1200" kern="1200" dirty="0" err="1" smtClean="0">
                <a:solidFill>
                  <a:schemeClr val="tx1"/>
                </a:solidFill>
                <a:effectLst/>
                <a:latin typeface="+mn-lt"/>
                <a:ea typeface="+mn-ea"/>
                <a:cs typeface="+mn-cs"/>
              </a:rPr>
              <a:t>Hehu</a:t>
            </a:r>
            <a:r>
              <a:rPr lang="en-GB"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worksheet for all children to complete and add to their RE Learning Journal. Read the text and talk about why Easter is the happiest day. Explain how we call the day Jesus rose Easter.</a:t>
            </a:r>
            <a:endParaRPr lang="en-NZ" dirty="0"/>
          </a:p>
        </p:txBody>
      </p:sp>
      <p:sp>
        <p:nvSpPr>
          <p:cNvPr id="4" name="Slide Number Placeholder 3"/>
          <p:cNvSpPr>
            <a:spLocks noGrp="1"/>
          </p:cNvSpPr>
          <p:nvPr>
            <p:ph type="sldNum" sz="quarter" idx="10"/>
          </p:nvPr>
        </p:nvSpPr>
        <p:spPr/>
        <p:txBody>
          <a:bodyPr/>
          <a:lstStyle/>
          <a:p>
            <a:fld id="{84BC7307-C75B-4E1C-8C7C-A56290F192CB}" type="slidenum">
              <a:rPr lang="en-NZ" smtClean="0"/>
              <a:t>12</a:t>
            </a:fld>
            <a:endParaRPr lang="en-NZ"/>
          </a:p>
        </p:txBody>
      </p:sp>
    </p:spTree>
    <p:extLst>
      <p:ext uri="{BB962C8B-B14F-4D97-AF65-F5344CB8AC3E}">
        <p14:creationId xmlns:p14="http://schemas.microsoft.com/office/powerpoint/2010/main" val="143169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 place in the room as an Easter area, maybe a (blanket) cave with a big (pillow) stone and a white towel.  Gather for children to explore Easter images, books, songs, you tube clips, art and craft materials and paper etc. Have some simple props and costumes children can use to create their own Easter story drama. Have a selection of articles suitable for an Easter prayer focus and let them set up a new one each day. Have poems, books and bibles with the Easter story with a simple text that children can read to each other.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Set up a lovely prayer focus with the children with some pictures of the Resurrection and some bright yellow cloths because Easter is a very bright and happy time because Jesus is risen. Ask teachers from other classes to let your class visit to share their learning about Easter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the event and belief that our faith is based on. This may be the first time children experience the Christian meaning of Easter. You are their spiritual guide and faith witness for your children so this is a good week to let them see how important celebrating Easter is for you and them together.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BC7307-C75B-4E1C-8C7C-A56290F192CB}" type="slidenum">
              <a:rPr lang="en-NZ" smtClean="0"/>
              <a:t>2</a:t>
            </a:fld>
            <a:endParaRPr lang="en-NZ"/>
          </a:p>
        </p:txBody>
      </p:sp>
    </p:spTree>
    <p:extLst>
      <p:ext uri="{BB962C8B-B14F-4D97-AF65-F5344CB8AC3E}">
        <p14:creationId xmlns:p14="http://schemas.microsoft.com/office/powerpoint/2010/main" val="36424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do you know about the Liturgical Calendar?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simply to children what the calendar is and how it tells the stories of Jesus’ life, death and when he rose from death. We celebrate all these events in our school and our Church.</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Children can name the feasts and seasons on the calendar as you move the pointer around. Highlight that we have just learned about HOLY WEEK and now we are learning about EASTER. Repeat the names of the seasons to help children to become familiar with them and see the connections between them. You could repeat this each day until children are familiar with it. Adapt Teaching and Learning Experience 1.</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Lilies are often part of Easter images. This is because it is told that lilies grew in the garden where Jesus went when he was very sad after he had had his Last Supper with his friends.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BC7307-C75B-4E1C-8C7C-A56290F192CB}" type="slidenum">
              <a:rPr lang="en-NZ" smtClean="0"/>
              <a:t>3</a:t>
            </a:fld>
            <a:endParaRPr lang="en-NZ"/>
          </a:p>
        </p:txBody>
      </p:sp>
    </p:spTree>
    <p:extLst>
      <p:ext uri="{BB962C8B-B14F-4D97-AF65-F5344CB8AC3E}">
        <p14:creationId xmlns:p14="http://schemas.microsoft.com/office/powerpoint/2010/main" val="56432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What can you remember about Holy Week?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to help children recall the HOLY WEEK stories and symbols – the clip, on Slide 5 will also help children to do this.  Explain how symbols (objects with special meaning) on the slide – the palm, the bread and wine, the crown of thorns, and Jesus on the cross that we call the crucifix are helpful. They remind us of stories we know that are important to people like us who follow Jesus. Remind children that Jesus is a very important person for us and this time of the year is very special because we remember when Jesus died and rose from death. We thank Jesus for loving us so much. Explain to the children that Holy Week comes right before Easter. We are sad because Jesus died but when he rises from the dead we are filled with joy. Adapt Teaching and Learning Experience 2</a:t>
            </a:r>
            <a:endParaRPr lang="en-NZ" dirty="0"/>
          </a:p>
        </p:txBody>
      </p:sp>
      <p:sp>
        <p:nvSpPr>
          <p:cNvPr id="4" name="Slide Number Placeholder 3"/>
          <p:cNvSpPr>
            <a:spLocks noGrp="1"/>
          </p:cNvSpPr>
          <p:nvPr>
            <p:ph type="sldNum" sz="quarter" idx="10"/>
          </p:nvPr>
        </p:nvSpPr>
        <p:spPr/>
        <p:txBody>
          <a:bodyPr/>
          <a:lstStyle/>
          <a:p>
            <a:fld id="{84BC7307-C75B-4E1C-8C7C-A56290F192CB}" type="slidenum">
              <a:rPr lang="en-NZ" smtClean="0"/>
              <a:t>4</a:t>
            </a:fld>
            <a:endParaRPr lang="en-NZ"/>
          </a:p>
        </p:txBody>
      </p:sp>
    </p:spTree>
    <p:extLst>
      <p:ext uri="{BB962C8B-B14F-4D97-AF65-F5344CB8AC3E}">
        <p14:creationId xmlns:p14="http://schemas.microsoft.com/office/powerpoint/2010/main" val="1985646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JESUS ROSE FROM THE DEAD – THAT’S WHY WE CELEBRATE EASTER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the post it notes that tell the story of the Resurrection. Encourage children to discuss the story. Explain that this story comes from the Bible and show them where it is in the Bible. The clip is useful to connect the story of Holy Week and the story of Easter told by children.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Give children a chance to respond to it and name their favourite part.</a:t>
            </a:r>
          </a:p>
          <a:p>
            <a:r>
              <a:rPr lang="en-GB" sz="1200" u="sng" kern="1200" dirty="0" smtClean="0">
                <a:solidFill>
                  <a:schemeClr val="tx1"/>
                </a:solidFill>
                <a:effectLst/>
                <a:latin typeface="+mn-lt"/>
                <a:ea typeface="+mn-ea"/>
                <a:cs typeface="+mn-cs"/>
                <a:hlinkClick r:id="rId3"/>
              </a:rPr>
              <a:t>https://www.youtube.com/watch?v=gxbB0XCeulw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Why celebrate Easter? (3.09 minutes)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or tell the Easter story – Matthew 28:1-10 in class prayer this week. </a:t>
            </a:r>
          </a:p>
          <a:p>
            <a:r>
              <a:rPr lang="en-GB" sz="1200" kern="1200" dirty="0" smtClean="0">
                <a:solidFill>
                  <a:schemeClr val="tx1"/>
                </a:solidFill>
                <a:effectLst/>
                <a:latin typeface="+mn-lt"/>
                <a:ea typeface="+mn-ea"/>
                <a:cs typeface="+mn-cs"/>
              </a:rPr>
              <a:t> Adapt Teaching and Learning Experiences 3 &amp; 4. Recall the Easter story during class prayer tomorrow using images from a simple version of the story.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2587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Jesus shows himself to his friends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Draw children’s attention to the people in the image, what they look like and what they are wearing and explain that this is what Jesus’ friends might have looked like when Jesus lived on the earth. Jesus is white and shiny because that is what he looked like in his risen body after his Resurrection, ready for his new life. Jesus went to see his friends after his Resurrection and after 40 days he went back to live with God in heaven and that is where he lives now.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revealed text to explain ideas children wonder about and encourage them to ask questions about the Resurrection. Explain that we can’t really understand it well because it is a mystery but we still believe it happened because Jesus told his followers it would.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and ask children to share one thing they learned from it. How do you think Jesus’ friends felt when he appeared to them in his risen body?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Remember that the children are being introduced to this major belief of our faith – they will have other opportunities to increase their understanding as they grow. Giving children different ways of expressing their understanding of the Resurrection will help them to process what they have learned. It is through these early experiences of learning about Jesus that the children will come to know him and encounter him as a person in their lives. They could create a Resurrection art work which could be part of an Easter exhibition/festival to celebrate and share their faith and their learning with their family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and their parish community. Refer to Sharing our Learning Slide? R3.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‘Jesus Lives’</a:t>
            </a:r>
            <a:endParaRPr lang="en-NZ" dirty="0"/>
          </a:p>
        </p:txBody>
      </p:sp>
      <p:sp>
        <p:nvSpPr>
          <p:cNvPr id="4" name="Slide Number Placeholder 3"/>
          <p:cNvSpPr>
            <a:spLocks noGrp="1"/>
          </p:cNvSpPr>
          <p:nvPr>
            <p:ph type="sldNum" sz="quarter" idx="10"/>
          </p:nvPr>
        </p:nvSpPr>
        <p:spPr/>
        <p:txBody>
          <a:bodyPr/>
          <a:lstStyle/>
          <a:p>
            <a:fld id="{84BC7307-C75B-4E1C-8C7C-A56290F192CB}" type="slidenum">
              <a:rPr lang="en-NZ" smtClean="0"/>
              <a:t>6</a:t>
            </a:fld>
            <a:endParaRPr lang="en-NZ"/>
          </a:p>
        </p:txBody>
      </p:sp>
    </p:spTree>
    <p:extLst>
      <p:ext uri="{BB962C8B-B14F-4D97-AF65-F5344CB8AC3E}">
        <p14:creationId xmlns:p14="http://schemas.microsoft.com/office/powerpoint/2010/main" val="3286212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Things we can do to make Easter the Happiest Day of the Year</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each flip card and respond to the yellow text.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closely at the images and think and talk about what they mean. Children share their ideas about what they can do to make Easter Sunday the happiest day of the year because this is the day we remember that Jesus rose from the dead. Adapt Teaching and Learning Experience 6.</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Sing using the MP3 ‘</a:t>
            </a:r>
            <a:r>
              <a:rPr lang="en-GB" sz="1200" kern="1200" dirty="0" err="1" smtClean="0">
                <a:solidFill>
                  <a:schemeClr val="tx1"/>
                </a:solidFill>
                <a:effectLst/>
                <a:latin typeface="+mn-lt"/>
                <a:ea typeface="+mn-ea"/>
                <a:cs typeface="+mn-cs"/>
              </a:rPr>
              <a:t>Kua</a:t>
            </a:r>
            <a:r>
              <a:rPr lang="en-GB" sz="1200" kern="1200" dirty="0" smtClean="0">
                <a:solidFill>
                  <a:schemeClr val="tx1"/>
                </a:solidFill>
                <a:effectLst/>
                <a:latin typeface="+mn-lt"/>
                <a:ea typeface="+mn-ea"/>
                <a:cs typeface="+mn-cs"/>
              </a:rPr>
              <a:t> mate a </a:t>
            </a:r>
            <a:r>
              <a:rPr lang="en-GB" sz="1200" kern="1200" dirty="0" err="1" smtClean="0">
                <a:solidFill>
                  <a:schemeClr val="tx1"/>
                </a:solidFill>
                <a:effectLst/>
                <a:latin typeface="+mn-lt"/>
                <a:ea typeface="+mn-ea"/>
                <a:cs typeface="+mn-cs"/>
              </a:rPr>
              <a:t>Hehu</a:t>
            </a:r>
            <a:r>
              <a:rPr lang="en-GB"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worksheet for all children to complete and add to their RE Learning Journal. Read the text and talk about why Easter is the happiest day. Explain how we call the day Jesus rose Easter.</a:t>
            </a:r>
            <a:endParaRPr lang="en-NZ" dirty="0"/>
          </a:p>
        </p:txBody>
      </p:sp>
      <p:sp>
        <p:nvSpPr>
          <p:cNvPr id="4" name="Slide Number Placeholder 3"/>
          <p:cNvSpPr>
            <a:spLocks noGrp="1"/>
          </p:cNvSpPr>
          <p:nvPr>
            <p:ph type="sldNum" sz="quarter" idx="10"/>
          </p:nvPr>
        </p:nvSpPr>
        <p:spPr/>
        <p:txBody>
          <a:bodyPr/>
          <a:lstStyle/>
          <a:p>
            <a:fld id="{84BC7307-C75B-4E1C-8C7C-A56290F192CB}" type="slidenum">
              <a:rPr lang="en-NZ" smtClean="0"/>
              <a:t>7</a:t>
            </a:fld>
            <a:endParaRPr lang="en-NZ"/>
          </a:p>
        </p:txBody>
      </p:sp>
    </p:spTree>
    <p:extLst>
      <p:ext uri="{BB962C8B-B14F-4D97-AF65-F5344CB8AC3E}">
        <p14:creationId xmlns:p14="http://schemas.microsoft.com/office/powerpoint/2010/main" val="218511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Easter Quiz</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Children share their responses and check them with the floaters tool.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Complete the Easter Quiz – you could repeat it during the week.</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Note what items need more attention.</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ANSWERS </a:t>
            </a:r>
            <a:r>
              <a:rPr lang="en-GB" sz="1200" kern="1200" dirty="0" smtClean="0">
                <a:solidFill>
                  <a:schemeClr val="tx1"/>
                </a:solidFill>
                <a:effectLst/>
                <a:latin typeface="+mn-lt"/>
                <a:ea typeface="+mn-ea"/>
                <a:cs typeface="+mn-cs"/>
              </a:rPr>
              <a:t>1) Holy Week, 2) tomb, 3) frightened, 4) three days, 5) risen, 6) dead, 7) followers, 8) new life, 9) joyful, 10) year</a:t>
            </a:r>
            <a:endParaRPr lang="en-NZ" dirty="0"/>
          </a:p>
        </p:txBody>
      </p:sp>
      <p:sp>
        <p:nvSpPr>
          <p:cNvPr id="4" name="Slide Number Placeholder 3"/>
          <p:cNvSpPr>
            <a:spLocks noGrp="1"/>
          </p:cNvSpPr>
          <p:nvPr>
            <p:ph type="sldNum" sz="quarter" idx="10"/>
          </p:nvPr>
        </p:nvSpPr>
        <p:spPr/>
        <p:txBody>
          <a:bodyPr/>
          <a:lstStyle/>
          <a:p>
            <a:fld id="{84BC7307-C75B-4E1C-8C7C-A56290F192CB}" type="slidenum">
              <a:rPr lang="en-NZ" smtClean="0"/>
              <a:t>8</a:t>
            </a:fld>
            <a:endParaRPr lang="en-NZ"/>
          </a:p>
        </p:txBody>
      </p:sp>
    </p:spTree>
    <p:extLst>
      <p:ext uri="{BB962C8B-B14F-4D97-AF65-F5344CB8AC3E}">
        <p14:creationId xmlns:p14="http://schemas.microsoft.com/office/powerpoint/2010/main" val="368541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Ideas to make and celebrate Easter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an Easter Garden for the classroom or to share at home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your own Easter garden you will need:</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 tray or pot plant drip tray</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Soil.</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Grass seeds or moss.</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Small stones for a path to the tomb</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 large stone that covers the top of the flower pot </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 piece of small white cloth.</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 small flower pot for the tomb</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6 sticks to make into 3 crosses.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an </a:t>
            </a:r>
            <a:r>
              <a:rPr lang="en-GB" sz="1200" b="1" kern="1200" dirty="0" smtClean="0">
                <a:solidFill>
                  <a:schemeClr val="tx1"/>
                </a:solidFill>
                <a:effectLst/>
                <a:latin typeface="+mn-lt"/>
                <a:ea typeface="+mn-ea"/>
                <a:cs typeface="+mn-cs"/>
              </a:rPr>
              <a:t>Easter Mystery Bag</a:t>
            </a:r>
            <a:r>
              <a:rPr lang="en-GB" sz="1200" kern="1200" dirty="0" smtClean="0">
                <a:solidFill>
                  <a:schemeClr val="tx1"/>
                </a:solidFill>
                <a:effectLst/>
                <a:latin typeface="+mn-lt"/>
                <a:ea typeface="+mn-ea"/>
                <a:cs typeface="+mn-cs"/>
              </a:rPr>
              <a:t> with a drawstring top. Put it objects that relate to Easter in it for example Easter eggs, a big round stone, an angel, a butterfly, and Easter card, a fridge magnet with ALLELUIA on it, a little Bible, a laminated image of the Jesus talking to the women, a candle, a little fluffy chicken and a bunny, some captions with words like He is risen, he is not here, Jesus is alive, Jesus is the Light of the World.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put their hand in and choose one object by feeling and identify it without seeing it – 3 guesses.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take it out, identify it and share something they know about it with the class. Add new objects to the bag. Children can make a game of it to play with a partner or a group.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an </a:t>
            </a:r>
            <a:r>
              <a:rPr lang="en-GB" sz="1200" b="1" kern="1200" dirty="0" smtClean="0">
                <a:solidFill>
                  <a:schemeClr val="tx1"/>
                </a:solidFill>
                <a:effectLst/>
                <a:latin typeface="+mn-lt"/>
                <a:ea typeface="+mn-ea"/>
                <a:cs typeface="+mn-cs"/>
              </a:rPr>
              <a:t>Easter Candle or bookmark</a:t>
            </a:r>
            <a:r>
              <a:rPr lang="en-GB" sz="1200" kern="1200" dirty="0" smtClean="0">
                <a:solidFill>
                  <a:schemeClr val="tx1"/>
                </a:solidFill>
                <a:effectLst/>
                <a:latin typeface="+mn-lt"/>
                <a:ea typeface="+mn-ea"/>
                <a:cs typeface="+mn-cs"/>
              </a:rPr>
              <a:t> to laminate and share with a family member.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BC7307-C75B-4E1C-8C7C-A56290F192CB}" type="slidenum">
              <a:rPr lang="en-NZ" smtClean="0"/>
              <a:t>9</a:t>
            </a:fld>
            <a:endParaRPr lang="en-NZ"/>
          </a:p>
        </p:txBody>
      </p:sp>
    </p:spTree>
    <p:extLst>
      <p:ext uri="{BB962C8B-B14F-4D97-AF65-F5344CB8AC3E}">
        <p14:creationId xmlns:p14="http://schemas.microsoft.com/office/powerpoint/2010/main" val="3863706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AD8A-A533-43C1-A31E-64278CD54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0E8BAE5-BB3B-4D3F-8902-3F5B32D62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8A7FAE5-6523-438E-81B0-1A3978A93373}"/>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B6500F63-B31D-4262-A434-99DC3C25E5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459108A-DA66-4C4A-B486-5E2CC150789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06544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93D7-3F8F-4E42-8AD7-85055517E65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457BB74-8846-453E-9705-CCB94A9AFB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A5B6EAE-1468-4F3D-9333-005988FFEEB2}"/>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089D0E4A-EF1C-464E-B9F5-B95E66A65E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94FE943-8157-4E6C-838C-77B3B2B2F908}"/>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213162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792994-CF59-4406-B0C4-E9E1D60DC8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AA23F1C-02F7-418A-8521-1303C34EF1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F33947A-0E5E-4167-9351-E71DABC4D61B}"/>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FFCC282E-FBA7-4FBB-A952-35EB4657787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B08F4E7-87E4-4E16-91C0-0BF36CAF691E}"/>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4247485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613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BE00-4298-4457-805A-6FDD13243CD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1AD3072-84F0-4557-BC45-478791F17E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AC23920-A9CC-4DBB-9058-E557D58BB1DF}"/>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24724A09-CC5E-4162-9B52-829D5D2E47C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DCEFB1F-D88C-4A24-9B86-BC17CE4A0731}"/>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0272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E605-B44F-4A88-A0F1-A34F70C31B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3737D17-9566-4370-B11F-A9C5963F1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5E432F-CA74-490F-A242-E11369438648}"/>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0D634089-E05E-4A4E-A025-9236A1CFE26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E769C35-38F5-4F8E-B159-DB34B2020C27}"/>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944404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F099-9E12-4833-B708-04A19197DDB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FA33A7E-2A31-4952-8A8C-32812F302B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A403C28-B481-432A-B74B-E0D9264A87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C57DF47-557C-4F5F-8BDF-E6BC6A78F529}"/>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6" name="Footer Placeholder 5">
            <a:extLst>
              <a:ext uri="{FF2B5EF4-FFF2-40B4-BE49-F238E27FC236}">
                <a16:creationId xmlns:a16="http://schemas.microsoft.com/office/drawing/2014/main" id="{2ED0F9D6-85A9-43E3-B18A-23370E3DD69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A0E0D1B-8FC7-4BB4-B1BD-97E0F42D443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13810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B024-3BAF-4C72-A58F-937FEE571C7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9B13651-29DC-4543-9B7D-3ADC0B0A3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3FA163-1B9C-45AB-9CFA-CC949F9E5C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6987685-BE81-4DED-B331-1D96D00BD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291AE9-BB96-4851-8B78-6460619B00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2D59EE4-5A60-442A-B8D0-03F85205BEDE}"/>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8" name="Footer Placeholder 7">
            <a:extLst>
              <a:ext uri="{FF2B5EF4-FFF2-40B4-BE49-F238E27FC236}">
                <a16:creationId xmlns:a16="http://schemas.microsoft.com/office/drawing/2014/main" id="{764E1307-7D9C-466C-8A01-6C180ED5559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2C63F37-6867-446A-9195-DFB421636FD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760012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9CF2-0429-493C-85C4-D411A4185A6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29D82D48-5BA3-441A-ABC4-6A718A41E10E}"/>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4" name="Footer Placeholder 3">
            <a:extLst>
              <a:ext uri="{FF2B5EF4-FFF2-40B4-BE49-F238E27FC236}">
                <a16:creationId xmlns:a16="http://schemas.microsoft.com/office/drawing/2014/main" id="{CEC8F3D8-1DC6-48C6-8C78-61F7CC87B73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50D35EA-961C-423C-9BC2-8A5060D05C25}"/>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860088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93E05-9785-4303-81D8-2DFF752C3161}"/>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3" name="Footer Placeholder 2">
            <a:extLst>
              <a:ext uri="{FF2B5EF4-FFF2-40B4-BE49-F238E27FC236}">
                <a16:creationId xmlns:a16="http://schemas.microsoft.com/office/drawing/2014/main" id="{7C007CC9-1D7C-4CFC-B58B-6FC6655C275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A65A193-8683-466C-A944-06BFE39819FB}"/>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792215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9288-8EB9-4BE5-9043-67B6D785E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936EC90-B0C3-459D-91A0-AE6D5CCD7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C31C0C5-3C7F-466D-91FF-2B6F02543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E0C861-C08B-4E91-9E96-7E82EB336B60}"/>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6" name="Footer Placeholder 5">
            <a:extLst>
              <a:ext uri="{FF2B5EF4-FFF2-40B4-BE49-F238E27FC236}">
                <a16:creationId xmlns:a16="http://schemas.microsoft.com/office/drawing/2014/main" id="{ED4342F2-9B62-438E-B49F-DDD5A6B91ED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F3B3E84-C560-4BB0-8A42-D9B1F7831CA2}"/>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840761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206F-AE08-4358-86C5-F2A41E54C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90EA41D-CCFC-498C-A489-F7B3F56D1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9DE38DA-F4D7-471C-A469-F2A1AD00A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E0A96-2078-4117-9938-6CDCAAFA14DA}"/>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6" name="Footer Placeholder 5">
            <a:extLst>
              <a:ext uri="{FF2B5EF4-FFF2-40B4-BE49-F238E27FC236}">
                <a16:creationId xmlns:a16="http://schemas.microsoft.com/office/drawing/2014/main" id="{E4A90CFB-D47D-4BF6-AFB2-5092720E600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F0499A2-84EF-4E81-987C-61AB7BA5490F}"/>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83436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67243-06D1-419A-91C1-6D8D404B2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D7DCB2F-AF92-4465-95EE-85E90181D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2FC8F3B-75B1-4CB7-AF66-ECC256D33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D4D024DE-99D3-49EB-8076-12325C378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17946707-6D64-4693-8841-8113D4C87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A19E2-D884-4A6E-85C6-317E7E7D1677}" type="slidenum">
              <a:rPr lang="en-NZ" smtClean="0"/>
              <a:t>‹#›</a:t>
            </a:fld>
            <a:endParaRPr lang="en-NZ"/>
          </a:p>
        </p:txBody>
      </p:sp>
    </p:spTree>
    <p:extLst>
      <p:ext uri="{BB962C8B-B14F-4D97-AF65-F5344CB8AC3E}">
        <p14:creationId xmlns:p14="http://schemas.microsoft.com/office/powerpoint/2010/main" val="1623412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hyperlink" Target="https://www.youtube.com/watch?v=gxbB0XCeulw"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2.xml"/><Relationship Id="rId3" Type="http://schemas.openxmlformats.org/officeDocument/2006/relationships/slideLayout" Target="../slideLayouts/slideLayout6.xml"/><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notesSlide" Target="../notesSlides/notesSlide7.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a costume&#10;&#10;Description generated with high confidence">
            <a:extLst>
              <a:ext uri="{FF2B5EF4-FFF2-40B4-BE49-F238E27FC236}">
                <a16:creationId xmlns:a16="http://schemas.microsoft.com/office/drawing/2014/main" id="{F0B7B662-1FCF-416A-8AA4-025EF28CF2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8"/>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effectLst>
            <a:glow rad="1460500">
              <a:schemeClr val="accent4">
                <a:lumMod val="20000"/>
                <a:lumOff val="80000"/>
                <a:alpha val="40000"/>
              </a:schemeClr>
            </a:glow>
          </a:effectLst>
        </p:spPr>
      </p:pic>
      <p:sp>
        <p:nvSpPr>
          <p:cNvPr id="4" name="Title 3">
            <a:extLst>
              <a:ext uri="{FF2B5EF4-FFF2-40B4-BE49-F238E27FC236}">
                <a16:creationId xmlns:a16="http://schemas.microsoft.com/office/drawing/2014/main" id="{80582B6F-D2D8-44D1-B9C1-085F28887C93}"/>
              </a:ext>
            </a:extLst>
          </p:cNvPr>
          <p:cNvSpPr>
            <a:spLocks noGrp="1"/>
          </p:cNvSpPr>
          <p:nvPr>
            <p:ph type="title"/>
          </p:nvPr>
        </p:nvSpPr>
        <p:spPr>
          <a:xfrm>
            <a:off x="382586" y="2230278"/>
            <a:ext cx="5147951" cy="2397443"/>
          </a:xfrm>
        </p:spPr>
        <p:txBody>
          <a:bodyPr vert="horz" lIns="91440" tIns="45720" rIns="91440" bIns="45720" rtlCol="0" anchor="t">
            <a:normAutofit fontScale="90000"/>
          </a:bodyPr>
          <a:lstStyle/>
          <a:p>
            <a:pPr algn="ctr"/>
            <a:r>
              <a:rPr lang="en-US" sz="5600"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Rounded MT Bold" panose="020F0704030504030204" pitchFamily="34" charset="0"/>
              </a:rPr>
              <a:t>Easter Time is when Jesus rose from Death</a:t>
            </a:r>
          </a:p>
        </p:txBody>
      </p:sp>
      <p:sp>
        <p:nvSpPr>
          <p:cNvPr id="9" name="Action Button: Forward">
            <a:hlinkClick r:id="" action="ppaction://hlinkshowjump?jump=nextslide" highlightClick="1"/>
            <a:extLst>
              <a:ext uri="{FF2B5EF4-FFF2-40B4-BE49-F238E27FC236}">
                <a16:creationId xmlns:a16="http://schemas.microsoft.com/office/drawing/2014/main" id="{C7A428F6-0463-451D-9541-5A0F72D216BC}"/>
              </a:ext>
            </a:extLst>
          </p:cNvPr>
          <p:cNvSpPr/>
          <p:nvPr/>
        </p:nvSpPr>
        <p:spPr>
          <a:xfrm>
            <a:off x="10802336" y="6240000"/>
            <a:ext cx="576064" cy="480000"/>
          </a:xfrm>
          <a:prstGeom prst="actionButtonForwardNext">
            <a:avLst/>
          </a:prstGeom>
          <a:solidFill>
            <a:srgbClr val="DEA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PageNumber">
            <a:extLst>
              <a:ext uri="{FF2B5EF4-FFF2-40B4-BE49-F238E27FC236}">
                <a16:creationId xmlns:a16="http://schemas.microsoft.com/office/drawing/2014/main" id="{4236DB71-F78C-4DAE-8D21-0044FB2766CA}"/>
              </a:ext>
            </a:extLst>
          </p:cNvPr>
          <p:cNvSpPr txBox="1">
            <a:spLocks/>
          </p:cNvSpPr>
          <p:nvPr/>
        </p:nvSpPr>
        <p:spPr>
          <a:xfrm>
            <a:off x="11520000" y="6240000"/>
            <a:ext cx="480000" cy="480000"/>
          </a:xfrm>
          <a:prstGeom prst="rect">
            <a:avLst/>
          </a:prstGeom>
          <a:solidFill>
            <a:srgbClr val="DEA900"/>
          </a:solidFill>
          <a:ln w="25400">
            <a:solidFill>
              <a:schemeClr val="bg1"/>
            </a:solidFill>
          </a:ln>
        </p:spPr>
        <p:txBody>
          <a:bodyPr wrap="none" rtlCol="0" anchor="ctr" anchorCtr="1">
            <a:noAutofit/>
          </a:bodyPr>
          <a:lstStyle/>
          <a:p>
            <a:pPr algn="ctr"/>
            <a:r>
              <a:rPr lang="en-GB" sz="1200" b="1" dirty="0">
                <a:solidFill>
                  <a:schemeClr val="bg1"/>
                </a:solidFill>
                <a:latin typeface="Arial" pitchFamily="34" charset="0"/>
                <a:cs typeface="Arial" pitchFamily="34" charset="0"/>
              </a:rPr>
              <a:t>R-1</a:t>
            </a:r>
          </a:p>
          <a:p>
            <a:pPr algn="ctr"/>
            <a:r>
              <a:rPr lang="en-GB" sz="1200" b="1" dirty="0">
                <a:solidFill>
                  <a:schemeClr val="bg1"/>
                </a:solidFill>
                <a:latin typeface="Arial" pitchFamily="34" charset="0"/>
                <a:cs typeface="Arial" pitchFamily="34" charset="0"/>
              </a:rPr>
              <a:t>S-01</a:t>
            </a:r>
          </a:p>
        </p:txBody>
      </p:sp>
    </p:spTree>
    <p:extLst>
      <p:ext uri="{BB962C8B-B14F-4D97-AF65-F5344CB8AC3E}">
        <p14:creationId xmlns:p14="http://schemas.microsoft.com/office/powerpoint/2010/main" val="290840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E12D-8A30-4442-9B9B-5FA1149F89C6}"/>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Check Up</a:t>
            </a:r>
          </a:p>
        </p:txBody>
      </p:sp>
      <p:pic>
        <p:nvPicPr>
          <p:cNvPr id="4" name="Picture 3" descr="A picture containing indoor, person, clothing&#10;&#10;Description generated with very high confidence">
            <a:extLst>
              <a:ext uri="{FF2B5EF4-FFF2-40B4-BE49-F238E27FC236}">
                <a16:creationId xmlns:a16="http://schemas.microsoft.com/office/drawing/2014/main" id="{98FA0BB4-97B6-405F-B792-0F69E11F1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287" y="365125"/>
            <a:ext cx="1116756" cy="164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PageNumber">
            <a:extLst>
              <a:ext uri="{FF2B5EF4-FFF2-40B4-BE49-F238E27FC236}">
                <a16:creationId xmlns:a16="http://schemas.microsoft.com/office/drawing/2014/main" id="{95AB5D70-1625-4D5F-829F-3A64EEC2C7A0}"/>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S-10</a:t>
            </a:r>
          </a:p>
        </p:txBody>
      </p:sp>
      <p:sp>
        <p:nvSpPr>
          <p:cNvPr id="6" name="Action Button: Forward">
            <a:hlinkClick r:id="" action="ppaction://hlinkshowjump?jump=nextslide" highlightClick="1"/>
            <a:extLst>
              <a:ext uri="{FF2B5EF4-FFF2-40B4-BE49-F238E27FC236}">
                <a16:creationId xmlns:a16="http://schemas.microsoft.com/office/drawing/2014/main" id="{084B91FF-15AD-455C-9BB5-49ACB8ED6B88}"/>
              </a:ext>
            </a:extLst>
          </p:cNvPr>
          <p:cNvSpPr/>
          <p:nvPr/>
        </p:nvSpPr>
        <p:spPr>
          <a:xfrm>
            <a:off x="10983788" y="6310265"/>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Back">
            <a:hlinkClick r:id="" action="ppaction://hlinkshowjump?jump=previousslide" highlightClick="1"/>
            <a:extLst>
              <a:ext uri="{FF2B5EF4-FFF2-40B4-BE49-F238E27FC236}">
                <a16:creationId xmlns:a16="http://schemas.microsoft.com/office/drawing/2014/main" id="{213DF8FD-3638-4DC9-9E2B-72A134D40C03}"/>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1">
            <a:extLst>
              <a:ext uri="{FF2B5EF4-FFF2-40B4-BE49-F238E27FC236}">
                <a16:creationId xmlns:a16="http://schemas.microsoft.com/office/drawing/2014/main" id="{036B1906-CB48-48E6-95B6-DF384801AC44}"/>
              </a:ext>
            </a:extLst>
          </p:cNvPr>
          <p:cNvSpPr/>
          <p:nvPr/>
        </p:nvSpPr>
        <p:spPr>
          <a:xfrm>
            <a:off x="2027975" y="1951043"/>
            <a:ext cx="7912727"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Tell the story of Easter Sunday around a group or with a partner.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155D3048-5C09-469B-8CE8-12E380E77DCA}"/>
              </a:ext>
            </a:extLst>
          </p:cNvPr>
          <p:cNvSpPr/>
          <p:nvPr/>
        </p:nvSpPr>
        <p:spPr>
          <a:xfrm>
            <a:off x="2027975" y="2457201"/>
            <a:ext cx="7912728"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What day did Jesus rise from the dead?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9C15227E-7D60-4ECC-9E93-42EC4563E663}"/>
              </a:ext>
            </a:extLst>
          </p:cNvPr>
          <p:cNvSpPr/>
          <p:nvPr/>
        </p:nvSpPr>
        <p:spPr>
          <a:xfrm>
            <a:off x="2027974" y="2960925"/>
            <a:ext cx="7912728"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Who was the first to find the empty tomb?</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4">
            <a:extLst>
              <a:ext uri="{FF2B5EF4-FFF2-40B4-BE49-F238E27FC236}">
                <a16:creationId xmlns:a16="http://schemas.microsoft.com/office/drawing/2014/main" id="{E07CB160-D7F5-4BBC-AA16-0813DE8D54E4}"/>
              </a:ext>
            </a:extLst>
          </p:cNvPr>
          <p:cNvSpPr/>
          <p:nvPr/>
        </p:nvSpPr>
        <p:spPr>
          <a:xfrm>
            <a:off x="2027974" y="3464649"/>
            <a:ext cx="7912728"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Why do we have Easter candles?</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5">
            <a:extLst>
              <a:ext uri="{FF2B5EF4-FFF2-40B4-BE49-F238E27FC236}">
                <a16:creationId xmlns:a16="http://schemas.microsoft.com/office/drawing/2014/main" id="{E421E555-B802-4854-B98C-39A40BD5B27F}"/>
              </a:ext>
            </a:extLst>
          </p:cNvPr>
          <p:cNvSpPr/>
          <p:nvPr/>
        </p:nvSpPr>
        <p:spPr>
          <a:xfrm>
            <a:off x="2027974" y="3968373"/>
            <a:ext cx="7912728"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Name 2 Easter symbols and explain what they mean.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6">
            <a:extLst>
              <a:ext uri="{FF2B5EF4-FFF2-40B4-BE49-F238E27FC236}">
                <a16:creationId xmlns:a16="http://schemas.microsoft.com/office/drawing/2014/main" id="{D6E04D8E-E818-44C9-959D-1F09D35FD6DA}"/>
              </a:ext>
            </a:extLst>
          </p:cNvPr>
          <p:cNvSpPr/>
          <p:nvPr/>
        </p:nvSpPr>
        <p:spPr>
          <a:xfrm>
            <a:off x="2027973" y="4472097"/>
            <a:ext cx="7912729" cy="40011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Which activity do you think helped you to learn best in this resource?</a:t>
            </a:r>
            <a:endParaRPr lang="en-NZ" sz="2000" dirty="0">
              <a:latin typeface="Arial" panose="020B0604020202020204" pitchFamily="34" charset="0"/>
              <a:cs typeface="Arial" panose="020B0604020202020204" pitchFamily="34" charset="0"/>
            </a:endParaRPr>
          </a:p>
        </p:txBody>
      </p:sp>
      <p:sp>
        <p:nvSpPr>
          <p:cNvPr id="14" name="Rectangle 7">
            <a:extLst>
              <a:ext uri="{FF2B5EF4-FFF2-40B4-BE49-F238E27FC236}">
                <a16:creationId xmlns:a16="http://schemas.microsoft.com/office/drawing/2014/main" id="{FB348BA0-F77E-4468-9B27-92F9F9FE714D}"/>
              </a:ext>
            </a:extLst>
          </p:cNvPr>
          <p:cNvSpPr/>
          <p:nvPr/>
        </p:nvSpPr>
        <p:spPr>
          <a:xfrm>
            <a:off x="2027973" y="4928965"/>
            <a:ext cx="7912728"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Questions I would like to ask about the topics in this resource are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1)">
            <a:extLst>
              <a:ext uri="{FF2B5EF4-FFF2-40B4-BE49-F238E27FC236}">
                <a16:creationId xmlns:a16="http://schemas.microsoft.com/office/drawing/2014/main" id="{517E9358-DC35-475F-87E2-9E3D04176FBE}"/>
              </a:ext>
            </a:extLst>
          </p:cNvPr>
          <p:cNvSpPr/>
          <p:nvPr/>
        </p:nvSpPr>
        <p:spPr>
          <a:xfrm>
            <a:off x="1186003" y="1941675"/>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1)</a:t>
            </a:r>
          </a:p>
        </p:txBody>
      </p:sp>
      <p:sp>
        <p:nvSpPr>
          <p:cNvPr id="16" name="1)">
            <a:extLst>
              <a:ext uri="{FF2B5EF4-FFF2-40B4-BE49-F238E27FC236}">
                <a16:creationId xmlns:a16="http://schemas.microsoft.com/office/drawing/2014/main" id="{1195CC55-2706-4C0A-AC57-213A0B3AD67A}"/>
              </a:ext>
            </a:extLst>
          </p:cNvPr>
          <p:cNvSpPr/>
          <p:nvPr/>
        </p:nvSpPr>
        <p:spPr>
          <a:xfrm>
            <a:off x="1186003" y="2422576"/>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2)</a:t>
            </a:r>
          </a:p>
        </p:txBody>
      </p:sp>
      <p:sp>
        <p:nvSpPr>
          <p:cNvPr id="17" name="1)">
            <a:extLst>
              <a:ext uri="{FF2B5EF4-FFF2-40B4-BE49-F238E27FC236}">
                <a16:creationId xmlns:a16="http://schemas.microsoft.com/office/drawing/2014/main" id="{9BB54D68-B0A3-4C12-8BF1-3D6BB8731C73}"/>
              </a:ext>
            </a:extLst>
          </p:cNvPr>
          <p:cNvSpPr/>
          <p:nvPr/>
        </p:nvSpPr>
        <p:spPr>
          <a:xfrm>
            <a:off x="1186003" y="2927849"/>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3)</a:t>
            </a:r>
          </a:p>
        </p:txBody>
      </p:sp>
      <p:sp>
        <p:nvSpPr>
          <p:cNvPr id="18" name="1)">
            <a:extLst>
              <a:ext uri="{FF2B5EF4-FFF2-40B4-BE49-F238E27FC236}">
                <a16:creationId xmlns:a16="http://schemas.microsoft.com/office/drawing/2014/main" id="{9FD036EC-3AA0-42C8-9174-0824F5D2AEE5}"/>
              </a:ext>
            </a:extLst>
          </p:cNvPr>
          <p:cNvSpPr/>
          <p:nvPr/>
        </p:nvSpPr>
        <p:spPr>
          <a:xfrm>
            <a:off x="1186003" y="3430024"/>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4)</a:t>
            </a:r>
          </a:p>
        </p:txBody>
      </p:sp>
      <p:sp>
        <p:nvSpPr>
          <p:cNvPr id="19" name="1)">
            <a:extLst>
              <a:ext uri="{FF2B5EF4-FFF2-40B4-BE49-F238E27FC236}">
                <a16:creationId xmlns:a16="http://schemas.microsoft.com/office/drawing/2014/main" id="{040C6EF5-2B0F-4D55-8DF0-D6C10E77363A}"/>
              </a:ext>
            </a:extLst>
          </p:cNvPr>
          <p:cNvSpPr/>
          <p:nvPr/>
        </p:nvSpPr>
        <p:spPr>
          <a:xfrm>
            <a:off x="1186003" y="3933748"/>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5)</a:t>
            </a:r>
          </a:p>
        </p:txBody>
      </p:sp>
      <p:sp>
        <p:nvSpPr>
          <p:cNvPr id="20" name="1)">
            <a:extLst>
              <a:ext uri="{FF2B5EF4-FFF2-40B4-BE49-F238E27FC236}">
                <a16:creationId xmlns:a16="http://schemas.microsoft.com/office/drawing/2014/main" id="{B8BB0766-18FE-4BD3-A1E3-32EB871FD79F}"/>
              </a:ext>
            </a:extLst>
          </p:cNvPr>
          <p:cNvSpPr/>
          <p:nvPr/>
        </p:nvSpPr>
        <p:spPr>
          <a:xfrm>
            <a:off x="1186003" y="4391306"/>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6)</a:t>
            </a:r>
          </a:p>
        </p:txBody>
      </p:sp>
      <p:sp>
        <p:nvSpPr>
          <p:cNvPr id="21" name="1)">
            <a:extLst>
              <a:ext uri="{FF2B5EF4-FFF2-40B4-BE49-F238E27FC236}">
                <a16:creationId xmlns:a16="http://schemas.microsoft.com/office/drawing/2014/main" id="{52595BD8-5DDA-4F88-B4A9-AEF21ADF1C22}"/>
              </a:ext>
            </a:extLst>
          </p:cNvPr>
          <p:cNvSpPr/>
          <p:nvPr/>
        </p:nvSpPr>
        <p:spPr>
          <a:xfrm>
            <a:off x="1186003" y="4894340"/>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7)</a:t>
            </a:r>
          </a:p>
        </p:txBody>
      </p:sp>
      <p:sp>
        <p:nvSpPr>
          <p:cNvPr id="22" name="Textbox: Tool instructions">
            <a:extLst>
              <a:ext uri="{FF2B5EF4-FFF2-40B4-BE49-F238E27FC236}">
                <a16:creationId xmlns:a16="http://schemas.microsoft.com/office/drawing/2014/main" id="{74688A40-610D-44BA-8C3C-D3210755E0E5}"/>
              </a:ext>
            </a:extLst>
          </p:cNvPr>
          <p:cNvSpPr txBox="1"/>
          <p:nvPr/>
        </p:nvSpPr>
        <p:spPr>
          <a:xfrm>
            <a:off x="5071758" y="6611779"/>
            <a:ext cx="185018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1578632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75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75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75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0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left)">
                                      <p:cBhvr>
                                        <p:cTn id="43" dur="10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withEffect">
                                  <p:stCondLst>
                                    <p:cond delay="0"/>
                                  </p:stCondLst>
                                  <p:childTnLst>
                                    <p:set>
                                      <p:cBhvr>
                                        <p:cTn id="48" dur="1" fill="hold">
                                          <p:stCondLst>
                                            <p:cond delay="0"/>
                                          </p:stCondLst>
                                        </p:cTn>
                                        <p:tgtEl>
                                          <p:spTgt spid="8">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
                                            <p:txEl>
                                              <p:pRg st="0" end="0"/>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2">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8">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9">
                                            <p:txEl>
                                              <p:pRg st="0" end="0"/>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0">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1">
                                            <p:txEl>
                                              <p:pRg st="0" end="0"/>
                                            </p:txEl>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2">
                                            <p:txEl>
                                              <p:pRg st="0" end="0"/>
                                            </p:txEl>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3">
                                            <p:txEl>
                                              <p:pRg st="0" end="0"/>
                                            </p:txEl>
                                          </p:spTgt>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pic>
        <p:nvPicPr>
          <p:cNvPr id="11" name="Reflective Music - Easter (1.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81810" y="191181"/>
            <a:ext cx="609600" cy="609600"/>
          </a:xfrm>
          <a:prstGeom prst="rect">
            <a:avLst/>
          </a:prstGeom>
        </p:spPr>
      </p:pic>
      <p:sp>
        <p:nvSpPr>
          <p:cNvPr id="2" name="Title 1">
            <a:extLst>
              <a:ext uri="{FF2B5EF4-FFF2-40B4-BE49-F238E27FC236}">
                <a16:creationId xmlns:a16="http://schemas.microsoft.com/office/drawing/2014/main" id="{A0D1802B-4E42-4AE6-9292-81707B404F0B}"/>
              </a:ext>
            </a:extLst>
          </p:cNvPr>
          <p:cNvSpPr>
            <a:spLocks noGrp="1"/>
          </p:cNvSpPr>
          <p:nvPr>
            <p:ph type="title"/>
          </p:nvPr>
        </p:nvSpPr>
        <p:spPr>
          <a:xfrm>
            <a:off x="0" y="138000"/>
            <a:ext cx="12191999" cy="1325563"/>
          </a:xfrm>
          <a:solidFill>
            <a:schemeClr val="accent4">
              <a:lumMod val="20000"/>
              <a:lumOff val="80000"/>
              <a:alpha val="32000"/>
            </a:schemeClr>
          </a:solidFill>
          <a:ln>
            <a:solidFill>
              <a:schemeClr val="accent4">
                <a:lumMod val="50000"/>
              </a:schemeClr>
            </a:solidFill>
            <a:prstDash val="dash"/>
          </a:ln>
        </p:spPr>
        <p:txBody>
          <a:bodyPr>
            <a:normAutofit/>
          </a:bodyPr>
          <a:lstStyle/>
          <a:p>
            <a:pPr algn="ctr"/>
            <a:r>
              <a:rPr lang="en-NZ" sz="6000" b="1" dirty="0">
                <a:ln>
                  <a:solidFill>
                    <a:schemeClr val="accent4">
                      <a:lumMod val="40000"/>
                      <a:lumOff val="60000"/>
                    </a:schemeClr>
                  </a:solidFill>
                </a:ln>
                <a:solidFill>
                  <a:schemeClr val="accent4">
                    <a:lumMod val="50000"/>
                  </a:schemeClr>
                </a:solidFill>
                <a:latin typeface="Lucida Calligraphy" panose="03010101010101010101" pitchFamily="66" charset="0"/>
              </a:rPr>
              <a:t>Time for Reflection</a:t>
            </a:r>
          </a:p>
        </p:txBody>
      </p:sp>
      <p:sp>
        <p:nvSpPr>
          <p:cNvPr id="3" name="TextBox: PageNumber">
            <a:extLst>
              <a:ext uri="{FF2B5EF4-FFF2-40B4-BE49-F238E27FC236}">
                <a16:creationId xmlns:a16="http://schemas.microsoft.com/office/drawing/2014/main" id="{331C3B25-517E-4B0F-BE81-6C18B8113045}"/>
              </a:ext>
            </a:extLst>
          </p:cNvPr>
          <p:cNvSpPr txBox="1">
            <a:spLocks/>
          </p:cNvSpPr>
          <p:nvPr/>
        </p:nvSpPr>
        <p:spPr>
          <a:xfrm>
            <a:off x="11520000" y="6310264"/>
            <a:ext cx="480000" cy="409736"/>
          </a:xfrm>
          <a:prstGeom prst="rect">
            <a:avLst/>
          </a:prstGeom>
          <a:solidFill>
            <a:schemeClr val="tx1"/>
          </a:solidFill>
          <a:ln w="25400">
            <a:solidFill>
              <a:schemeClr val="bg1"/>
            </a:solidFill>
          </a:ln>
        </p:spPr>
        <p:txBody>
          <a:bodyPr wrap="none" rtlCol="0" anchor="ctr" anchorCtr="1">
            <a:noAutofit/>
          </a:bodyPr>
          <a:lstStyle/>
          <a:p>
            <a:pPr algn="ctr"/>
            <a:r>
              <a:rPr lang="en-GB" sz="1200" b="1" dirty="0">
                <a:solidFill>
                  <a:schemeClr val="bg1"/>
                </a:solidFill>
                <a:latin typeface="Arial" pitchFamily="34" charset="0"/>
                <a:cs typeface="Arial" pitchFamily="34" charset="0"/>
              </a:rPr>
              <a:t>R-1</a:t>
            </a:r>
          </a:p>
          <a:p>
            <a:pPr algn="ctr"/>
            <a:r>
              <a:rPr lang="en-GB" sz="1200" b="1" dirty="0">
                <a:solidFill>
                  <a:schemeClr val="bg1"/>
                </a:solidFill>
                <a:latin typeface="Arial" pitchFamily="34" charset="0"/>
                <a:cs typeface="Arial" pitchFamily="34" charset="0"/>
              </a:rPr>
              <a:t>S-11</a:t>
            </a:r>
          </a:p>
        </p:txBody>
      </p:sp>
      <p:sp>
        <p:nvSpPr>
          <p:cNvPr id="4" name="Action Button: Back">
            <a:hlinkClick r:id="" action="ppaction://hlinkshowjump?jump=previousslide" highlightClick="1"/>
            <a:extLst>
              <a:ext uri="{FF2B5EF4-FFF2-40B4-BE49-F238E27FC236}">
                <a16:creationId xmlns:a16="http://schemas.microsoft.com/office/drawing/2014/main" id="{0D878996-8C42-4BA6-A1A9-24BF8A420A97}"/>
              </a:ext>
            </a:extLst>
          </p:cNvPr>
          <p:cNvSpPr/>
          <p:nvPr/>
        </p:nvSpPr>
        <p:spPr>
          <a:xfrm>
            <a:off x="10945517" y="6310264"/>
            <a:ext cx="480000" cy="409736"/>
          </a:xfrm>
          <a:prstGeom prst="actionButtonBackPrevious">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Action Button: Audio">
            <a:hlinkClick r:id="" action="ppaction://noaction" highlightClick="1"/>
          </p:cNvPr>
          <p:cNvSpPr/>
          <p:nvPr/>
        </p:nvSpPr>
        <p:spPr>
          <a:xfrm>
            <a:off x="10371600" y="6310800"/>
            <a:ext cx="478800" cy="410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stop </a:t>
            </a:r>
            <a:r>
              <a:rPr lang="en-GB" sz="1000" dirty="0" smtClean="0">
                <a:solidFill>
                  <a:prstClr val="black"/>
                </a:solidFill>
                <a:latin typeface="Arial" pitchFamily="34" charset="0"/>
                <a:ea typeface="Segoe UI" pitchFamily="34" charset="0"/>
                <a:cs typeface="Arial" pitchFamily="34" charset="0"/>
              </a:rPr>
              <a:t>Reflective Music</a:t>
            </a:r>
            <a:endParaRPr lang="en-GB" sz="1000" dirty="0">
              <a:solidFill>
                <a:prstClr val="black"/>
              </a:solidFill>
              <a:latin typeface="Arial" pitchFamily="34" charset="0"/>
              <a:ea typeface="Segoe UI" pitchFamily="34" charset="0"/>
              <a:cs typeface="Arial" pitchFamily="34" charset="0"/>
            </a:endParaRPr>
          </a:p>
        </p:txBody>
      </p:sp>
      <p:sp>
        <p:nvSpPr>
          <p:cNvPr id="10"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play Reflective Music</a:t>
            </a:r>
          </a:p>
        </p:txBody>
      </p:sp>
      <p:pic>
        <p:nvPicPr>
          <p:cNvPr id="12"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3982197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51245"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8"/>
                                        </p:tgtEl>
                                        <p:attrNameLst>
                                          <p:attrName>fillcolor</p:attrName>
                                        </p:attrNameLst>
                                      </p:cBhvr>
                                      <p:to>
                                        <a:schemeClr val="accent2"/>
                                      </p:to>
                                    </p:animClr>
                                    <p:set>
                                      <p:cBhvr>
                                        <p:cTn id="20" dur="1000" fill="hold"/>
                                        <p:tgtEl>
                                          <p:spTgt spid="8"/>
                                        </p:tgtEl>
                                        <p:attrNameLst>
                                          <p:attrName>fill.type</p:attrName>
                                        </p:attrNameLst>
                                      </p:cBhvr>
                                      <p:to>
                                        <p:strVal val="solid"/>
                                      </p:to>
                                    </p:set>
                                    <p:set>
                                      <p:cBhvr>
                                        <p:cTn id="21" dur="1000" fill="hold"/>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mph" presetSubtype="2" fill="hold" nodeType="withEffect">
                                  <p:stCondLst>
                                    <p:cond delay="0"/>
                                  </p:stCondLst>
                                  <p:childTnLst>
                                    <p:animClr clrSpc="rgb" dir="cw">
                                      <p:cBhvr>
                                        <p:cTn id="33" dur="2000" fill="hold"/>
                                        <p:tgtEl>
                                          <p:spTgt spid="8"/>
                                        </p:tgtEl>
                                        <p:attrNameLst>
                                          <p:attrName>fillcolor</p:attrName>
                                        </p:attrNameLst>
                                      </p:cBhvr>
                                      <p:to>
                                        <a:schemeClr val="bg1"/>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9" grpId="0"/>
      <p:bldP spid="9" grpId="1"/>
      <p:bldP spid="10" grpId="0"/>
      <p:bldP spid="10" grpId="1"/>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68" y="0"/>
            <a:ext cx="4851064" cy="6858000"/>
          </a:xfrm>
          <a:prstGeom prst="rect">
            <a:avLst/>
          </a:prstGeom>
        </p:spPr>
      </p:pic>
      <p:sp>
        <p:nvSpPr>
          <p:cNvPr id="15" name="TextBox: PageNumber">
            <a:extLst>
              <a:ext uri="{FF2B5EF4-FFF2-40B4-BE49-F238E27FC236}">
                <a16:creationId xmlns:a16="http://schemas.microsoft.com/office/drawing/2014/main" id="{77B6DCB0-1CD2-41D2-A199-699CBB2D2406}"/>
              </a:ext>
            </a:extLst>
          </p:cNvPr>
          <p:cNvSpPr txBox="1">
            <a:spLocks/>
          </p:cNvSpPr>
          <p:nvPr/>
        </p:nvSpPr>
        <p:spPr>
          <a:xfrm>
            <a:off x="11520000" y="6310264"/>
            <a:ext cx="480000" cy="409736"/>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solidFill>
                  <a:sysClr val="windowText" lastClr="000000"/>
                </a:solidFill>
                <a:latin typeface="Arial" pitchFamily="34" charset="0"/>
                <a:cs typeface="Arial" pitchFamily="34" charset="0"/>
              </a:rPr>
              <a:t>R-1</a:t>
            </a:r>
          </a:p>
          <a:p>
            <a:pPr algn="ctr"/>
            <a:r>
              <a:rPr lang="en-GB" sz="1200" b="1" dirty="0">
                <a:solidFill>
                  <a:sysClr val="windowText" lastClr="000000"/>
                </a:solidFill>
                <a:latin typeface="Arial" pitchFamily="34" charset="0"/>
                <a:cs typeface="Arial" pitchFamily="34" charset="0"/>
              </a:rPr>
              <a:t>S-07</a:t>
            </a:r>
          </a:p>
        </p:txBody>
      </p:sp>
      <p:sp>
        <p:nvSpPr>
          <p:cNvPr id="37" name="Action Button: Forward">
            <a:hlinkClick r:id="rId4" action="ppaction://hlinksldjump" highlightClick="1"/>
            <a:extLst>
              <a:ext uri="{FF2B5EF4-FFF2-40B4-BE49-F238E27FC236}">
                <a16:creationId xmlns:a16="http://schemas.microsoft.com/office/drawing/2014/main" id="{C926F637-A6BD-42AA-8C5F-965D96B77A11}"/>
              </a:ext>
            </a:extLst>
          </p:cNvPr>
          <p:cNvSpPr/>
          <p:nvPr/>
        </p:nvSpPr>
        <p:spPr>
          <a:xfrm rot="16200000">
            <a:off x="10846503" y="6311652"/>
            <a:ext cx="410400" cy="406296"/>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TextBox: Worksheet Indication">
            <a:extLst>
              <a:ext uri="{FF2B5EF4-FFF2-40B4-BE49-F238E27FC236}">
                <a16:creationId xmlns:a16="http://schemas.microsoft.com/office/drawing/2014/main" id="{3DA4E7DF-F35A-4B1C-8E73-3CB1C42C703D}"/>
              </a:ext>
            </a:extLst>
          </p:cNvPr>
          <p:cNvSpPr txBox="1"/>
          <p:nvPr/>
        </p:nvSpPr>
        <p:spPr>
          <a:xfrm>
            <a:off x="0" y="6378000"/>
            <a:ext cx="1680000" cy="480000"/>
          </a:xfrm>
          <a:prstGeom prst="rect">
            <a:avLst/>
          </a:prstGeom>
          <a:noFill/>
          <a:ln w="0">
            <a:noFill/>
          </a:ln>
        </p:spPr>
        <p:txBody>
          <a:bodyPr wrap="square" rtlCol="0">
            <a:noAutofit/>
          </a:bodyPr>
          <a:lstStyle/>
          <a:p>
            <a:pPr defTabSz="1219170"/>
            <a:r>
              <a:rPr lang="en-GB" sz="2133" b="1" dirty="0">
                <a:solidFill>
                  <a:prstClr val="black"/>
                </a:solidFill>
                <a:latin typeface="Arial" pitchFamily="34" charset="0"/>
                <a:cs typeface="Arial" pitchFamily="34" charset="0"/>
              </a:rPr>
              <a:t>Worksheet</a:t>
            </a:r>
          </a:p>
        </p:txBody>
      </p:sp>
      <p:sp>
        <p:nvSpPr>
          <p:cNvPr id="39" name="Textbox: Tool instructions">
            <a:extLst>
              <a:ext uri="{FF2B5EF4-FFF2-40B4-BE49-F238E27FC236}">
                <a16:creationId xmlns:a16="http://schemas.microsoft.com/office/drawing/2014/main" id="{ED96BF1E-579C-423A-8B56-EE966F439250}"/>
              </a:ext>
            </a:extLst>
          </p:cNvPr>
          <p:cNvSpPr txBox="1"/>
          <p:nvPr/>
        </p:nvSpPr>
        <p:spPr>
          <a:xfrm>
            <a:off x="4382247" y="6550225"/>
            <a:ext cx="342754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19357879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0A8C-A9AF-4700-ADC1-B4F48B6CA9DE}"/>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4" name="Picture 3" descr="A picture containing indoor, person, clothing&#10;&#10;Description generated with very high confidence">
            <a:extLst>
              <a:ext uri="{FF2B5EF4-FFF2-40B4-BE49-F238E27FC236}">
                <a16:creationId xmlns:a16="http://schemas.microsoft.com/office/drawing/2014/main" id="{5F8625D4-51BC-4DC8-A199-FEEB7AE4B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355" y="365125"/>
            <a:ext cx="12954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PageNumber">
            <a:extLst>
              <a:ext uri="{FF2B5EF4-FFF2-40B4-BE49-F238E27FC236}">
                <a16:creationId xmlns:a16="http://schemas.microsoft.com/office/drawing/2014/main" id="{F2284EBD-4698-44AB-8F95-C037EBE43E2F}"/>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S-02</a:t>
            </a:r>
          </a:p>
        </p:txBody>
      </p:sp>
      <p:sp>
        <p:nvSpPr>
          <p:cNvPr id="7" name="Action Button: Forward">
            <a:hlinkClick r:id="" action="ppaction://hlinkshowjump?jump=nextslide" highlightClick="1"/>
            <a:extLst>
              <a:ext uri="{FF2B5EF4-FFF2-40B4-BE49-F238E27FC236}">
                <a16:creationId xmlns:a16="http://schemas.microsoft.com/office/drawing/2014/main" id="{00D0F3C7-3733-4F32-89F3-E00779D1BB3B}"/>
              </a:ext>
            </a:extLst>
          </p:cNvPr>
          <p:cNvSpPr/>
          <p:nvPr/>
        </p:nvSpPr>
        <p:spPr>
          <a:xfrm>
            <a:off x="10968293" y="6310265"/>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Action Button: Back">
            <a:hlinkClick r:id="" action="ppaction://hlinkshowjump?jump=previousslide" highlightClick="1"/>
            <a:extLst>
              <a:ext uri="{FF2B5EF4-FFF2-40B4-BE49-F238E27FC236}">
                <a16:creationId xmlns:a16="http://schemas.microsoft.com/office/drawing/2014/main" id="{34E1D4BC-6298-452C-B707-0B0344E17EC5}"/>
              </a:ext>
            </a:extLst>
          </p:cNvPr>
          <p:cNvSpPr/>
          <p:nvPr/>
        </p:nvSpPr>
        <p:spPr>
          <a:xfrm>
            <a:off x="10416587"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he children will">
            <a:extLst>
              <a:ext uri="{FF2B5EF4-FFF2-40B4-BE49-F238E27FC236}">
                <a16:creationId xmlns:a16="http://schemas.microsoft.com/office/drawing/2014/main" id="{3E615B5E-FF51-4B33-BAD5-CBB512088234}"/>
              </a:ext>
            </a:extLst>
          </p:cNvPr>
          <p:cNvSpPr/>
          <p:nvPr/>
        </p:nvSpPr>
        <p:spPr>
          <a:xfrm>
            <a:off x="1707429" y="2270125"/>
            <a:ext cx="2693366" cy="480901"/>
          </a:xfrm>
          <a:prstGeom prst="rect">
            <a:avLst/>
          </a:prstGeom>
        </p:spPr>
        <p:txBody>
          <a:bodyPr wrap="none">
            <a:spAutoFit/>
          </a:bodyPr>
          <a:lstStyle/>
          <a:p>
            <a:pPr>
              <a:lnSpc>
                <a:spcPct val="115000"/>
              </a:lnSpc>
              <a:spcAft>
                <a:spcPts val="1000"/>
              </a:spcAft>
            </a:pPr>
            <a:r>
              <a:rPr lang="en-NZ" sz="2400" b="1" dirty="0">
                <a:ln>
                  <a:solidFill>
                    <a:schemeClr val="tx1"/>
                  </a:solidFill>
                </a:ln>
                <a:solidFill>
                  <a:schemeClr val="bg1"/>
                </a:solidFill>
                <a:latin typeface="Arial" panose="020B0604020202020204" pitchFamily="34" charset="0"/>
                <a:ea typeface="Calibri" panose="020F0502020204030204" pitchFamily="34" charset="0"/>
                <a:cs typeface="Arial" panose="020B0604020202020204" pitchFamily="34" charset="0"/>
              </a:rPr>
              <a:t>The children will:</a:t>
            </a:r>
            <a:endParaRPr lang="en-NZ" b="1" dirty="0">
              <a:ln>
                <a:solidFill>
                  <a:schemeClr val="tx1"/>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90A38BF3-5CC4-4668-BF8C-0FDE89347683}"/>
              </a:ext>
            </a:extLst>
          </p:cNvPr>
          <p:cNvSpPr/>
          <p:nvPr/>
        </p:nvSpPr>
        <p:spPr>
          <a:xfrm>
            <a:off x="1707428" y="2812927"/>
            <a:ext cx="8262198" cy="480901"/>
          </a:xfrm>
          <a:prstGeom prst="rect">
            <a:avLst/>
          </a:prstGeom>
          <a:solidFill>
            <a:schemeClr val="accent4">
              <a:lumMod val="20000"/>
              <a:lumOff val="80000"/>
            </a:schemeClr>
          </a:solidFill>
          <a:ln>
            <a:solidFill>
              <a:schemeClr val="accent4">
                <a:lumMod val="75000"/>
              </a:schemeClr>
            </a:solidFill>
          </a:ln>
        </p:spPr>
        <p:txBody>
          <a:bodyPr wrap="none">
            <a:spAutoFit/>
          </a:bodyPr>
          <a:lstStyle/>
          <a:p>
            <a:pPr lvl="0">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recognise Easter Sunday as the day Jesus rose from death</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F7A70FEF-3913-453F-9D0A-0F00B7BC3B48}"/>
              </a:ext>
            </a:extLst>
          </p:cNvPr>
          <p:cNvSpPr/>
          <p:nvPr/>
        </p:nvSpPr>
        <p:spPr>
          <a:xfrm>
            <a:off x="1707428" y="3490846"/>
            <a:ext cx="8262197" cy="517065"/>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recall the story of Jesus rising from death</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1)">
            <a:extLst>
              <a:ext uri="{FF2B5EF4-FFF2-40B4-BE49-F238E27FC236}">
                <a16:creationId xmlns:a16="http://schemas.microsoft.com/office/drawing/2014/main" id="{A93F31AC-CFCF-43A3-AF0D-D690673CA6B1}"/>
              </a:ext>
            </a:extLst>
          </p:cNvPr>
          <p:cNvSpPr/>
          <p:nvPr/>
        </p:nvSpPr>
        <p:spPr>
          <a:xfrm>
            <a:off x="1209488" y="2812927"/>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1)</a:t>
            </a:r>
          </a:p>
        </p:txBody>
      </p:sp>
      <p:sp>
        <p:nvSpPr>
          <p:cNvPr id="13" name="2)">
            <a:extLst>
              <a:ext uri="{FF2B5EF4-FFF2-40B4-BE49-F238E27FC236}">
                <a16:creationId xmlns:a16="http://schemas.microsoft.com/office/drawing/2014/main" id="{D9EDF247-A797-4F45-BAC8-BBD02C53EFBC}"/>
              </a:ext>
            </a:extLst>
          </p:cNvPr>
          <p:cNvSpPr/>
          <p:nvPr/>
        </p:nvSpPr>
        <p:spPr>
          <a:xfrm>
            <a:off x="1209488" y="3510404"/>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2)</a:t>
            </a:r>
          </a:p>
        </p:txBody>
      </p:sp>
      <p:sp>
        <p:nvSpPr>
          <p:cNvPr id="14" name="Textbox: Tool instructions">
            <a:extLst>
              <a:ext uri="{FF2B5EF4-FFF2-40B4-BE49-F238E27FC236}">
                <a16:creationId xmlns:a16="http://schemas.microsoft.com/office/drawing/2014/main" id="{7D234651-34FF-4C07-95E5-3277F399DD31}"/>
              </a:ext>
            </a:extLst>
          </p:cNvPr>
          <p:cNvSpPr txBox="1"/>
          <p:nvPr/>
        </p:nvSpPr>
        <p:spPr>
          <a:xfrm>
            <a:off x="5071758" y="6611779"/>
            <a:ext cx="185018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boxes to reveal text.</a:t>
            </a:r>
          </a:p>
        </p:txBody>
      </p:sp>
      <p:sp>
        <p:nvSpPr>
          <p:cNvPr id="3" name="Rectangle 3">
            <a:extLst>
              <a:ext uri="{FF2B5EF4-FFF2-40B4-BE49-F238E27FC236}">
                <a16:creationId xmlns:a16="http://schemas.microsoft.com/office/drawing/2014/main" id="{61534F2A-EC0B-4944-9A49-84EA0A63E708}"/>
              </a:ext>
            </a:extLst>
          </p:cNvPr>
          <p:cNvSpPr/>
          <p:nvPr/>
        </p:nvSpPr>
        <p:spPr>
          <a:xfrm>
            <a:off x="1707427" y="4204929"/>
            <a:ext cx="8262197" cy="830997"/>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400" dirty="0">
                <a:solidFill>
                  <a:srgbClr val="222222"/>
                </a:solidFill>
                <a:latin typeface="arial" panose="020B0604020202020204" pitchFamily="34" charset="0"/>
              </a:rPr>
              <a:t>recognise that Easter Sunday is the happiest day for God’s people.</a:t>
            </a:r>
            <a:endParaRPr lang="en-NZ" sz="2400" dirty="0"/>
          </a:p>
        </p:txBody>
      </p:sp>
      <p:sp>
        <p:nvSpPr>
          <p:cNvPr id="15" name="3)">
            <a:extLst>
              <a:ext uri="{FF2B5EF4-FFF2-40B4-BE49-F238E27FC236}">
                <a16:creationId xmlns:a16="http://schemas.microsoft.com/office/drawing/2014/main" id="{D4C50ACA-9713-4954-93E7-449ADA8EC55B}"/>
              </a:ext>
            </a:extLst>
          </p:cNvPr>
          <p:cNvSpPr/>
          <p:nvPr/>
        </p:nvSpPr>
        <p:spPr>
          <a:xfrm>
            <a:off x="1209488" y="4175616"/>
            <a:ext cx="497940" cy="480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66362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75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75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75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5FA-1686-47B7-A127-B20391608017}"/>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do you know about the Liturgical Calendar?</a:t>
            </a:r>
          </a:p>
        </p:txBody>
      </p:sp>
      <p:pic>
        <p:nvPicPr>
          <p:cNvPr id="4" name="Picture 3" descr="A close up of a logo&#10;&#10;Description generated with very high confidence">
            <a:extLst>
              <a:ext uri="{FF2B5EF4-FFF2-40B4-BE49-F238E27FC236}">
                <a16:creationId xmlns:a16="http://schemas.microsoft.com/office/drawing/2014/main" id="{6F8D7763-5F2C-4238-A7DE-A5B2DE0C6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33" y="2060753"/>
            <a:ext cx="4112668" cy="3749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1">
            <a:extLst>
              <a:ext uri="{FF2B5EF4-FFF2-40B4-BE49-F238E27FC236}">
                <a16:creationId xmlns:a16="http://schemas.microsoft.com/office/drawing/2014/main" id="{9628B0CB-43F3-4623-A96A-3AC943FDCF52}"/>
              </a:ext>
            </a:extLst>
          </p:cNvPr>
          <p:cNvSpPr/>
          <p:nvPr/>
        </p:nvSpPr>
        <p:spPr>
          <a:xfrm>
            <a:off x="5992541" y="2060753"/>
            <a:ext cx="5876551" cy="707886"/>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This is the calendar that tells us the seasons and feast we have in the Church. </a:t>
            </a:r>
            <a:endParaRPr lang="en-NZ" sz="2000" dirty="0">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889E7E0B-7194-438D-8671-54D9A21DCCD5}"/>
              </a:ext>
            </a:extLst>
          </p:cNvPr>
          <p:cNvSpPr/>
          <p:nvPr/>
        </p:nvSpPr>
        <p:spPr>
          <a:xfrm>
            <a:off x="5992540" y="2797101"/>
            <a:ext cx="5876551" cy="1015663"/>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We call it the Liturgical Calendar. It tells us the story of Jesus’ life, when he died and when he rose.</a:t>
            </a:r>
            <a:endParaRPr lang="en-NZ" sz="2000" dirty="0">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2A8DE78B-6BF5-4327-92B9-F1A31AA3B0A9}"/>
              </a:ext>
            </a:extLst>
          </p:cNvPr>
          <p:cNvSpPr/>
          <p:nvPr/>
        </p:nvSpPr>
        <p:spPr>
          <a:xfrm>
            <a:off x="5992541" y="3841226"/>
            <a:ext cx="5876550" cy="83612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It shows us the colours we have for each season</a:t>
            </a:r>
          </a:p>
          <a:p>
            <a:pPr>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The Liturgical Year starts in Advent.</a:t>
            </a:r>
            <a:endParaRPr lang="en-NZ" sz="2000" dirty="0">
              <a:latin typeface="Arial" panose="020B0604020202020204" pitchFamily="34" charset="0"/>
              <a:cs typeface="Arial" panose="020B0604020202020204" pitchFamily="34" charset="0"/>
            </a:endParaRPr>
          </a:p>
        </p:txBody>
      </p:sp>
      <p:sp>
        <p:nvSpPr>
          <p:cNvPr id="12" name="Rectangle 4">
            <a:extLst>
              <a:ext uri="{FF2B5EF4-FFF2-40B4-BE49-F238E27FC236}">
                <a16:creationId xmlns:a16="http://schemas.microsoft.com/office/drawing/2014/main" id="{4DCA55E5-533B-438F-9B31-03124E267B1E}"/>
              </a:ext>
            </a:extLst>
          </p:cNvPr>
          <p:cNvSpPr/>
          <p:nvPr/>
        </p:nvSpPr>
        <p:spPr>
          <a:xfrm>
            <a:off x="5992541" y="4705814"/>
            <a:ext cx="5876550" cy="707886"/>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Point to Advent and say the names of the seasons as we move around the Liturgical Year.</a:t>
            </a:r>
            <a:endParaRPr lang="en-NZ" sz="2000" dirty="0">
              <a:latin typeface="Arial" panose="020B0604020202020204" pitchFamily="34" charset="0"/>
              <a:cs typeface="Arial" panose="020B0604020202020204" pitchFamily="34" charset="0"/>
            </a:endParaRPr>
          </a:p>
        </p:txBody>
      </p:sp>
      <p:sp>
        <p:nvSpPr>
          <p:cNvPr id="15" name="Rectangle 5">
            <a:extLst>
              <a:ext uri="{FF2B5EF4-FFF2-40B4-BE49-F238E27FC236}">
                <a16:creationId xmlns:a16="http://schemas.microsoft.com/office/drawing/2014/main" id="{1041DBC2-7AEE-4EE4-A416-FD7DA63857A8}"/>
              </a:ext>
            </a:extLst>
          </p:cNvPr>
          <p:cNvSpPr/>
          <p:nvPr/>
        </p:nvSpPr>
        <p:spPr>
          <a:xfrm>
            <a:off x="5992541" y="5442162"/>
            <a:ext cx="5876550" cy="707886"/>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Now say the name and point to the season that we celebrate next.</a:t>
            </a:r>
            <a:endParaRPr lang="en-NZ" sz="2000" dirty="0">
              <a:latin typeface="Arial" panose="020B0604020202020204" pitchFamily="34" charset="0"/>
              <a:cs typeface="Arial" panose="020B0604020202020204" pitchFamily="34" charset="0"/>
            </a:endParaRPr>
          </a:p>
        </p:txBody>
      </p:sp>
      <p:pic>
        <p:nvPicPr>
          <p:cNvPr id="14" name="Cross 1">
            <a:extLst>
              <a:ext uri="{FF2B5EF4-FFF2-40B4-BE49-F238E27FC236}">
                <a16:creationId xmlns:a16="http://schemas.microsoft.com/office/drawing/2014/main" id="{1913C9BF-9C54-49B8-9CA1-0699C96B6A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452" y="2109194"/>
            <a:ext cx="451612" cy="611004"/>
          </a:xfrm>
          <a:prstGeom prst="rect">
            <a:avLst/>
          </a:prstGeom>
        </p:spPr>
      </p:pic>
      <p:pic>
        <p:nvPicPr>
          <p:cNvPr id="16" name="Cross 2">
            <a:extLst>
              <a:ext uri="{FF2B5EF4-FFF2-40B4-BE49-F238E27FC236}">
                <a16:creationId xmlns:a16="http://schemas.microsoft.com/office/drawing/2014/main" id="{F0283F6A-8258-471E-B5BC-B6251D405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452" y="2999430"/>
            <a:ext cx="451612" cy="611004"/>
          </a:xfrm>
          <a:prstGeom prst="rect">
            <a:avLst/>
          </a:prstGeom>
        </p:spPr>
      </p:pic>
      <p:pic>
        <p:nvPicPr>
          <p:cNvPr id="17" name="Cross 3">
            <a:extLst>
              <a:ext uri="{FF2B5EF4-FFF2-40B4-BE49-F238E27FC236}">
                <a16:creationId xmlns:a16="http://schemas.microsoft.com/office/drawing/2014/main" id="{78366170-B6FA-4B41-9B72-AFE95E0D4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452" y="3953787"/>
            <a:ext cx="451612" cy="611004"/>
          </a:xfrm>
          <a:prstGeom prst="rect">
            <a:avLst/>
          </a:prstGeom>
        </p:spPr>
      </p:pic>
      <p:pic>
        <p:nvPicPr>
          <p:cNvPr id="18" name="Cross 4">
            <a:extLst>
              <a:ext uri="{FF2B5EF4-FFF2-40B4-BE49-F238E27FC236}">
                <a16:creationId xmlns:a16="http://schemas.microsoft.com/office/drawing/2014/main" id="{17F354BE-11A1-436D-814D-EF6DA8259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452" y="4759667"/>
            <a:ext cx="451612" cy="611004"/>
          </a:xfrm>
          <a:prstGeom prst="rect">
            <a:avLst/>
          </a:prstGeom>
        </p:spPr>
      </p:pic>
      <p:pic>
        <p:nvPicPr>
          <p:cNvPr id="19" name="Cross 5">
            <a:extLst>
              <a:ext uri="{FF2B5EF4-FFF2-40B4-BE49-F238E27FC236}">
                <a16:creationId xmlns:a16="http://schemas.microsoft.com/office/drawing/2014/main" id="{923E8D57-D3B9-4F06-891C-6ECF8B216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452" y="5490603"/>
            <a:ext cx="451612" cy="611004"/>
          </a:xfrm>
          <a:prstGeom prst="rect">
            <a:avLst/>
          </a:prstGeom>
        </p:spPr>
      </p:pic>
      <p:sp>
        <p:nvSpPr>
          <p:cNvPr id="8" name="Action Button: Back">
            <a:hlinkClick r:id="" action="ppaction://hlinkshowjump?jump=previousslide" highlightClick="1"/>
            <a:extLst>
              <a:ext uri="{FF2B5EF4-FFF2-40B4-BE49-F238E27FC236}">
                <a16:creationId xmlns:a16="http://schemas.microsoft.com/office/drawing/2014/main" id="{28299A41-2A20-4C6E-8958-F88FE6536345}"/>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Forward">
            <a:hlinkClick r:id="" action="ppaction://hlinkshowjump?jump=nextslide" highlightClick="1"/>
            <a:extLst>
              <a:ext uri="{FF2B5EF4-FFF2-40B4-BE49-F238E27FC236}">
                <a16:creationId xmlns:a16="http://schemas.microsoft.com/office/drawing/2014/main" id="{494BC33C-12FA-409F-837C-20C8DD01A99B}"/>
              </a:ext>
            </a:extLst>
          </p:cNvPr>
          <p:cNvSpPr/>
          <p:nvPr/>
        </p:nvSpPr>
        <p:spPr>
          <a:xfrm>
            <a:off x="10983788" y="6310264"/>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TextBox: PageNumber">
            <a:extLst>
              <a:ext uri="{FF2B5EF4-FFF2-40B4-BE49-F238E27FC236}">
                <a16:creationId xmlns:a16="http://schemas.microsoft.com/office/drawing/2014/main" id="{8BC8035F-7CF4-4C77-9D39-0E34CA453E0F}"/>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S-03</a:t>
            </a:r>
          </a:p>
        </p:txBody>
      </p:sp>
      <p:sp>
        <p:nvSpPr>
          <p:cNvPr id="20" name="Arrow: pointer">
            <a:extLst>
              <a:ext uri="{FF2B5EF4-FFF2-40B4-BE49-F238E27FC236}">
                <a16:creationId xmlns:a16="http://schemas.microsoft.com/office/drawing/2014/main" id="{072491F8-FB91-4264-AB7E-0F2E9C9A4DA7}"/>
              </a:ext>
            </a:extLst>
          </p:cNvPr>
          <p:cNvSpPr/>
          <p:nvPr/>
        </p:nvSpPr>
        <p:spPr>
          <a:xfrm rot="1020000">
            <a:off x="2406535" y="1975491"/>
            <a:ext cx="426027" cy="575714"/>
          </a:xfrm>
          <a:prstGeom prst="downArrow">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Tool instructions">
            <a:extLst>
              <a:ext uri="{FF2B5EF4-FFF2-40B4-BE49-F238E27FC236}">
                <a16:creationId xmlns:a16="http://schemas.microsoft.com/office/drawing/2014/main" id="{2DA6D5BD-DD0C-4294-B6DE-8AE31510BB56}"/>
              </a:ext>
            </a:extLst>
          </p:cNvPr>
          <p:cNvSpPr txBox="1"/>
          <p:nvPr/>
        </p:nvSpPr>
        <p:spPr>
          <a:xfrm>
            <a:off x="2742608" y="6611779"/>
            <a:ext cx="6508513"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crosses to reveal text, the fourth cross can be clicked to move the arrow around the calendar (8 clicks).</a:t>
            </a:r>
          </a:p>
        </p:txBody>
      </p:sp>
    </p:spTree>
    <p:extLst>
      <p:ext uri="{BB962C8B-B14F-4D97-AF65-F5344CB8AC3E}">
        <p14:creationId xmlns:p14="http://schemas.microsoft.com/office/powerpoint/2010/main" val="327328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par>
                                <p:cTn id="26" presetID="2" presetClass="entr" presetSubtype="9" fill="hold" grpId="7"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3.75E-6 -1.11111E-6 L 0.04727 0.01713 " pathEditMode="relative" rAng="0" ptsTypes="AA">
                                      <p:cBhvr>
                                        <p:cTn id="33" dur="750" fill="hold"/>
                                        <p:tgtEl>
                                          <p:spTgt spid="20"/>
                                        </p:tgtEl>
                                        <p:attrNameLst>
                                          <p:attrName>ppt_x</p:attrName>
                                          <p:attrName>ppt_y</p:attrName>
                                        </p:attrNameLst>
                                      </p:cBhvr>
                                      <p:rCtr x="2357" y="856"/>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0.04727 0.01713 L 0.08256 0.10185 " pathEditMode="relative" rAng="0" ptsTypes="AA">
                                      <p:cBhvr>
                                        <p:cTn id="37" dur="750" fill="hold"/>
                                        <p:tgtEl>
                                          <p:spTgt spid="20"/>
                                        </p:tgtEl>
                                        <p:attrNameLst>
                                          <p:attrName>ppt_x</p:attrName>
                                          <p:attrName>ppt_y</p:attrName>
                                        </p:attrNameLst>
                                      </p:cBhvr>
                                      <p:rCtr x="1758" y="4236"/>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2" nodeType="clickEffect">
                                  <p:stCondLst>
                                    <p:cond delay="0"/>
                                  </p:stCondLst>
                                  <p:childTnLst>
                                    <p:animMotion origin="layout" path="M 0.08256 0.10185 L 0.08776 0.20648 " pathEditMode="relative" rAng="0" ptsTypes="AA">
                                      <p:cBhvr>
                                        <p:cTn id="41" dur="750" fill="hold"/>
                                        <p:tgtEl>
                                          <p:spTgt spid="20"/>
                                        </p:tgtEl>
                                        <p:attrNameLst>
                                          <p:attrName>ppt_x</p:attrName>
                                          <p:attrName>ppt_y</p:attrName>
                                        </p:attrNameLst>
                                      </p:cBhvr>
                                      <p:rCtr x="260" y="5231"/>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3" nodeType="clickEffect">
                                  <p:stCondLst>
                                    <p:cond delay="0"/>
                                  </p:stCondLst>
                                  <p:childTnLst>
                                    <p:animMotion origin="layout" path="M 0.08776 0.20648 L 0.08086 0.31528 " pathEditMode="relative" rAng="0" ptsTypes="AA">
                                      <p:cBhvr>
                                        <p:cTn id="45" dur="750" fill="hold"/>
                                        <p:tgtEl>
                                          <p:spTgt spid="20"/>
                                        </p:tgtEl>
                                        <p:attrNameLst>
                                          <p:attrName>ppt_x</p:attrName>
                                          <p:attrName>ppt_y</p:attrName>
                                        </p:attrNameLst>
                                      </p:cBhvr>
                                      <p:rCtr x="-352" y="544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4" nodeType="clickEffect">
                                  <p:stCondLst>
                                    <p:cond delay="0"/>
                                  </p:stCondLst>
                                  <p:childTnLst>
                                    <p:animMotion origin="layout" path="M 0.08086 0.31528 L 0.01615 0.33843 " pathEditMode="relative" rAng="0" ptsTypes="AA">
                                      <p:cBhvr>
                                        <p:cTn id="49" dur="750" fill="hold"/>
                                        <p:tgtEl>
                                          <p:spTgt spid="20"/>
                                        </p:tgtEl>
                                        <p:attrNameLst>
                                          <p:attrName>ppt_x</p:attrName>
                                          <p:attrName>ppt_y</p:attrName>
                                        </p:attrNameLst>
                                      </p:cBhvr>
                                      <p:rCtr x="-3242" y="1157"/>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5" nodeType="clickEffect">
                                  <p:stCondLst>
                                    <p:cond delay="0"/>
                                  </p:stCondLst>
                                  <p:childTnLst>
                                    <p:animMotion origin="layout" path="M 0.01614 0.33842 L -0.06328 0.17014 " pathEditMode="relative" rAng="0" ptsTypes="AA">
                                      <p:cBhvr>
                                        <p:cTn id="53" dur="750" fill="hold"/>
                                        <p:tgtEl>
                                          <p:spTgt spid="20"/>
                                        </p:tgtEl>
                                        <p:attrNameLst>
                                          <p:attrName>ppt_x</p:attrName>
                                          <p:attrName>ppt_y</p:attrName>
                                        </p:attrNameLst>
                                      </p:cBhvr>
                                      <p:rCtr x="-4349" y="-9005"/>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6" nodeType="clickEffect">
                                  <p:stCondLst>
                                    <p:cond delay="0"/>
                                  </p:stCondLst>
                                  <p:childTnLst>
                                    <p:animMotion origin="layout" path="M -0.06328 0.17014 L -3.54167E-6 -4.07407E-6 " pathEditMode="relative" rAng="0" ptsTypes="AA">
                                      <p:cBhvr>
                                        <p:cTn id="57" dur="100" fill="hold"/>
                                        <p:tgtEl>
                                          <p:spTgt spid="20"/>
                                        </p:tgtEl>
                                        <p:attrNameLst>
                                          <p:attrName>ppt_x</p:attrName>
                                          <p:attrName>ppt_y</p:attrName>
                                        </p:attrNameLst>
                                      </p:cBhvr>
                                      <p:rCtr x="3151" y="-8495"/>
                                    </p:animMotion>
                                  </p:childTnLst>
                                </p:cTn>
                              </p:par>
                              <p:par>
                                <p:cTn id="58" presetID="10" presetClass="exit" presetSubtype="0" fill="hold" grpId="8"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0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1" nodeType="withEffect">
                                  <p:stCondLst>
                                    <p:cond delay="0"/>
                                  </p:stCondLst>
                                  <p:childTnLst>
                                    <p:set>
                                      <p:cBhvr>
                                        <p:cTn id="71" dur="1" fill="hold">
                                          <p:stCondLst>
                                            <p:cond delay="0"/>
                                          </p:stCondLst>
                                        </p:cTn>
                                        <p:tgtEl>
                                          <p:spTgt spid="9"/>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2"/>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2" nodeType="withEffect">
                                  <p:stCondLst>
                                    <p:cond delay="0"/>
                                  </p:stCondLst>
                                  <p:childTnLst>
                                    <p:set>
                                      <p:cBhvr>
                                        <p:cTn id="84" dur="1" fill="hold">
                                          <p:stCondLst>
                                            <p:cond delay="0"/>
                                          </p:stCondLst>
                                        </p:cTn>
                                        <p:tgtEl>
                                          <p:spTgt spid="9"/>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10"/>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1"/>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1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5" grpId="0" animBg="1"/>
      <p:bldP spid="15" grpId="1" animBg="1"/>
      <p:bldP spid="15" grpId="2" animBg="1"/>
      <p:bldP spid="20" grpId="0" animBg="1"/>
      <p:bldP spid="20" grpId="1" animBg="1"/>
      <p:bldP spid="20" grpId="2" animBg="1"/>
      <p:bldP spid="20" grpId="3" animBg="1"/>
      <p:bldP spid="20" grpId="4" animBg="1"/>
      <p:bldP spid="20" grpId="5" animBg="1"/>
      <p:bldP spid="20" grpId="6" animBg="1"/>
      <p:bldP spid="20" grpId="7" animBg="1"/>
      <p:bldP spid="20" grpId="8"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1916D3F-82AB-4AD3-8E10-0D626CAD9BD1}"/>
              </a:ext>
            </a:extLst>
          </p:cNvPr>
          <p:cNvSpPr>
            <a:spLocks noGrp="1"/>
          </p:cNvSpPr>
          <p:nvPr>
            <p:ph type="title"/>
          </p:nvPr>
        </p:nvSpPr>
        <p:spPr>
          <a:xfrm>
            <a:off x="3666653" y="311101"/>
            <a:ext cx="8425759"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can you remember about Holy Week?</a:t>
            </a:r>
          </a:p>
        </p:txBody>
      </p:sp>
      <p:pic>
        <p:nvPicPr>
          <p:cNvPr id="4" name="Picture" descr="A close up of a sign&#10;&#10;Description generated with high confidence">
            <a:extLst>
              <a:ext uri="{FF2B5EF4-FFF2-40B4-BE49-F238E27FC236}">
                <a16:creationId xmlns:a16="http://schemas.microsoft.com/office/drawing/2014/main" id="{D7F5F5BA-4422-463A-99B1-D55D804AC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46" y="387841"/>
            <a:ext cx="3111923" cy="1172082"/>
          </a:xfrm>
          <a:prstGeom prst="rect">
            <a:avLst/>
          </a:prstGeom>
        </p:spPr>
      </p:pic>
      <p:pic>
        <p:nvPicPr>
          <p:cNvPr id="6" name="Trigger 1">
            <a:extLst>
              <a:ext uri="{FF2B5EF4-FFF2-40B4-BE49-F238E27FC236}">
                <a16:creationId xmlns:a16="http://schemas.microsoft.com/office/drawing/2014/main" id="{51305799-E5E9-47EF-99EF-A1D3B10A5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481" y="2920002"/>
            <a:ext cx="714895" cy="7375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Trigger 2" descr="A picture containing indoor, sitting, table&#10;&#10;Description generated with very high confidence">
            <a:extLst>
              <a:ext uri="{FF2B5EF4-FFF2-40B4-BE49-F238E27FC236}">
                <a16:creationId xmlns:a16="http://schemas.microsoft.com/office/drawing/2014/main" id="{BF2F149F-287C-4AD1-92C6-5D181CE8D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81" y="4609149"/>
            <a:ext cx="714895" cy="7148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Trigger 3">
            <a:extLst>
              <a:ext uri="{FF2B5EF4-FFF2-40B4-BE49-F238E27FC236}">
                <a16:creationId xmlns:a16="http://schemas.microsoft.com/office/drawing/2014/main" id="{FE2E4244-7F68-4B81-99FF-9EADDB548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5265" y="2972363"/>
            <a:ext cx="672613" cy="6328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Trigger 4">
            <a:extLst>
              <a:ext uri="{FF2B5EF4-FFF2-40B4-BE49-F238E27FC236}">
                <a16:creationId xmlns:a16="http://schemas.microsoft.com/office/drawing/2014/main" id="{F636595C-FA00-4022-9FE9-F247BA5C5D6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16185" y="4609149"/>
            <a:ext cx="491693" cy="7375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extBox: PageNumber">
            <a:extLst>
              <a:ext uri="{FF2B5EF4-FFF2-40B4-BE49-F238E27FC236}">
                <a16:creationId xmlns:a16="http://schemas.microsoft.com/office/drawing/2014/main" id="{52D0F05F-6121-4F35-8F25-445862F25FAE}"/>
              </a:ext>
            </a:extLst>
          </p:cNvPr>
          <p:cNvSpPr txBox="1">
            <a:spLocks/>
          </p:cNvSpPr>
          <p:nvPr/>
        </p:nvSpPr>
        <p:spPr>
          <a:xfrm>
            <a:off x="11520000" y="6310264"/>
            <a:ext cx="480000" cy="409735"/>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S-04</a:t>
            </a:r>
          </a:p>
        </p:txBody>
      </p:sp>
      <p:sp>
        <p:nvSpPr>
          <p:cNvPr id="15" name="Action Button: Forward">
            <a:hlinkClick r:id="" action="ppaction://hlinkshowjump?jump=nextslide" highlightClick="1"/>
            <a:extLst>
              <a:ext uri="{FF2B5EF4-FFF2-40B4-BE49-F238E27FC236}">
                <a16:creationId xmlns:a16="http://schemas.microsoft.com/office/drawing/2014/main" id="{7E0D2E62-0636-447C-BB19-CDF82B6FFA3B}"/>
              </a:ext>
            </a:extLst>
          </p:cNvPr>
          <p:cNvSpPr/>
          <p:nvPr/>
        </p:nvSpPr>
        <p:spPr>
          <a:xfrm>
            <a:off x="10983788" y="6310264"/>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Action Button: Back">
            <a:hlinkClick r:id="" action="ppaction://hlinkshowjump?jump=previousslide" highlightClick="1"/>
            <a:extLst>
              <a:ext uri="{FF2B5EF4-FFF2-40B4-BE49-F238E27FC236}">
                <a16:creationId xmlns:a16="http://schemas.microsoft.com/office/drawing/2014/main" id="{1763237A-56F9-4A18-869B-4DC09E901BA3}"/>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Question">
            <a:extLst>
              <a:ext uri="{FF2B5EF4-FFF2-40B4-BE49-F238E27FC236}">
                <a16:creationId xmlns:a16="http://schemas.microsoft.com/office/drawing/2014/main" id="{0F9FF19E-AC71-4CA5-9A76-7AA7F9090EC6}"/>
              </a:ext>
            </a:extLst>
          </p:cNvPr>
          <p:cNvSpPr/>
          <p:nvPr/>
        </p:nvSpPr>
        <p:spPr>
          <a:xfrm>
            <a:off x="1157335" y="1919126"/>
            <a:ext cx="9877330" cy="446276"/>
          </a:xfrm>
          <a:prstGeom prst="rect">
            <a:avLst/>
          </a:prstGeom>
        </p:spPr>
        <p:txBody>
          <a:bodyPr wrap="square">
            <a:spAutoFit/>
          </a:bodyPr>
          <a:lstStyle/>
          <a:p>
            <a:pPr>
              <a:lnSpc>
                <a:spcPct val="115000"/>
              </a:lnSpc>
              <a:spcAft>
                <a:spcPts val="1000"/>
              </a:spcAft>
            </a:pP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Look at each picture and get a clue about which Holy Week story it is about?</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Clue 1">
            <a:extLst>
              <a:ext uri="{FF2B5EF4-FFF2-40B4-BE49-F238E27FC236}">
                <a16:creationId xmlns:a16="http://schemas.microsoft.com/office/drawing/2014/main" id="{6E75EA9A-6FD1-4BB8-B877-70E45D90756A}"/>
              </a:ext>
            </a:extLst>
          </p:cNvPr>
          <p:cNvSpPr/>
          <p:nvPr/>
        </p:nvSpPr>
        <p:spPr>
          <a:xfrm>
            <a:off x="978527" y="2554916"/>
            <a:ext cx="4946208" cy="149476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b="1" dirty="0">
                <a:effectLst/>
                <a:latin typeface="Arial" panose="020B0604020202020204" pitchFamily="34" charset="0"/>
                <a:ea typeface="Calibri" panose="020F0502020204030204" pitchFamily="34" charset="0"/>
                <a:cs typeface="Arial" panose="020B0604020202020204" pitchFamily="34" charset="0"/>
              </a:rPr>
              <a:t>Clue 1 is</a:t>
            </a:r>
            <a:r>
              <a:rPr lang="en-NZ" b="1"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rPr>
              <a:t> </a:t>
            </a:r>
            <a:r>
              <a:rPr lang="en-NZ" b="1"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a palm like the people waved to welcome Jesus. </a:t>
            </a:r>
          </a:p>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Can you share the story about </a:t>
            </a:r>
            <a:r>
              <a:rPr lang="en-NZ" b="1" dirty="0">
                <a:solidFill>
                  <a:srgbClr val="FFF2CC"/>
                </a:solidFill>
                <a:effectLst/>
                <a:latin typeface="Arial" panose="020B0604020202020204" pitchFamily="34" charset="0"/>
                <a:ea typeface="Calibri" panose="020F0502020204030204" pitchFamily="34" charset="0"/>
                <a:cs typeface="Arial" panose="020B0604020202020204" pitchFamily="34" charset="0"/>
              </a:rPr>
              <a:t>Palm Sunday</a:t>
            </a:r>
            <a:r>
              <a:rPr lang="en-NZ" dirty="0">
                <a:solidFill>
                  <a:srgbClr val="FFF2CC"/>
                </a:solidFill>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when…</a:t>
            </a:r>
            <a:r>
              <a:rPr lang="en-NZ" dirty="0">
                <a:solidFill>
                  <a:srgbClr val="FFF2CC"/>
                </a:solidFill>
                <a:latin typeface="Arial" panose="020B0604020202020204" pitchFamily="34" charset="0"/>
                <a:ea typeface="Calibri" panose="020F0502020204030204" pitchFamily="34" charset="0"/>
                <a:cs typeface="Arial" panose="020B0604020202020204" pitchFamily="34" charset="0"/>
              </a:rPr>
              <a:t>when …</a:t>
            </a:r>
            <a:endParaRPr lang="en-NZ" dirty="0">
              <a:solidFill>
                <a:srgbClr val="FFF2CC"/>
              </a:solidFill>
              <a:latin typeface="Arial" panose="020B0604020202020204" pitchFamily="34" charset="0"/>
              <a:cs typeface="Arial" panose="020B0604020202020204" pitchFamily="34" charset="0"/>
            </a:endParaRPr>
          </a:p>
        </p:txBody>
      </p:sp>
      <p:sp>
        <p:nvSpPr>
          <p:cNvPr id="20" name="Clue 2">
            <a:extLst>
              <a:ext uri="{FF2B5EF4-FFF2-40B4-BE49-F238E27FC236}">
                <a16:creationId xmlns:a16="http://schemas.microsoft.com/office/drawing/2014/main" id="{E11EED36-54CE-480C-906E-801C9A7FF717}"/>
              </a:ext>
            </a:extLst>
          </p:cNvPr>
          <p:cNvSpPr>
            <a:spLocks noChangeArrowheads="1"/>
          </p:cNvSpPr>
          <p:nvPr/>
        </p:nvSpPr>
        <p:spPr bwMode="auto">
          <a:xfrm>
            <a:off x="978526" y="4471995"/>
            <a:ext cx="4946207" cy="1200329"/>
          </a:xfrm>
          <a:prstGeom prst="rect">
            <a:avLst/>
          </a:prstGeom>
          <a:solidFill>
            <a:schemeClr val="accent4">
              <a:lumMod val="20000"/>
              <a:lumOff val="80000"/>
            </a:schemeClr>
          </a:solidFill>
          <a:ln>
            <a:solidFill>
              <a:schemeClr val="accent4">
                <a:lumMod val="75000"/>
              </a:schemeClr>
            </a:solid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NZ" altLang="en-US" b="1" dirty="0">
                <a:latin typeface="Arial" panose="020B0604020202020204" pitchFamily="34" charset="0"/>
                <a:ea typeface="Calibri" panose="020F0502020204030204" pitchFamily="34" charset="0"/>
                <a:cs typeface="Arial" panose="020B0604020202020204" pitchFamily="34" charset="0"/>
              </a:rPr>
              <a:t>Clue 2 is </a:t>
            </a:r>
            <a:r>
              <a:rPr lang="en-NZ" altLang="en-US" b="1"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is the bread and wine Jesus shared with his friends at the Last Supper</a:t>
            </a:r>
          </a:p>
          <a:p>
            <a:pPr lvl="0" eaLnBrk="0" fontAlgn="base" hangingPunct="0">
              <a:spcBef>
                <a:spcPct val="0"/>
              </a:spcBef>
              <a:spcAft>
                <a:spcPct val="0"/>
              </a:spcAft>
            </a:pPr>
            <a:r>
              <a:rPr lang="en-NZ" altLang="en-US" b="1" dirty="0">
                <a:latin typeface="Arial" panose="020B0604020202020204" pitchFamily="34" charset="0"/>
                <a:ea typeface="Calibri" panose="020F0502020204030204" pitchFamily="34" charset="0"/>
                <a:cs typeface="Arial" panose="020B0604020202020204" pitchFamily="34" charset="0"/>
              </a:rPr>
              <a:t>Can you share the story about</a:t>
            </a:r>
            <a:r>
              <a:rPr lang="en-NZ" altLang="en-US" dirty="0">
                <a:latin typeface="Arial" panose="020B0604020202020204" pitchFamily="34" charset="0"/>
                <a:ea typeface="Calibri" panose="020F0502020204030204" pitchFamily="34" charset="0"/>
                <a:cs typeface="Arial" panose="020B0604020202020204" pitchFamily="34" charset="0"/>
              </a:rPr>
              <a:t> </a:t>
            </a:r>
            <a:r>
              <a:rPr lang="en-NZ" altLang="en-US" b="1"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Holy Thursday</a:t>
            </a:r>
            <a:r>
              <a:rPr lang="en-NZ" altLang="en-US"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a:t>
            </a:r>
            <a:r>
              <a:rPr lang="en-NZ" altLang="en-US" dirty="0">
                <a:latin typeface="Arial" panose="020B0604020202020204" pitchFamily="34" charset="0"/>
                <a:ea typeface="Calibri" panose="020F0502020204030204" pitchFamily="34" charset="0"/>
                <a:cs typeface="Arial" panose="020B0604020202020204" pitchFamily="34" charset="0"/>
              </a:rPr>
              <a:t>when…</a:t>
            </a:r>
            <a:r>
              <a:rPr kumimoji="0" lang="en-NZ"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22" name="Clue 3">
            <a:extLst>
              <a:ext uri="{FF2B5EF4-FFF2-40B4-BE49-F238E27FC236}">
                <a16:creationId xmlns:a16="http://schemas.microsoft.com/office/drawing/2014/main" id="{4D54725B-7ED3-46B8-928C-8F62B3C69F93}"/>
              </a:ext>
            </a:extLst>
          </p:cNvPr>
          <p:cNvSpPr/>
          <p:nvPr/>
        </p:nvSpPr>
        <p:spPr>
          <a:xfrm>
            <a:off x="6752028" y="2554916"/>
            <a:ext cx="4946209" cy="149476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Clue 3 is </a:t>
            </a:r>
            <a:r>
              <a:rPr lang="en-NZ" b="1"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is the thorns in the crown the soldiers put on Jesus’ head</a:t>
            </a:r>
            <a:endParaRPr lang="en-NZ"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Can you share the story about what happened on </a:t>
            </a:r>
            <a:r>
              <a:rPr lang="en-NZ" b="1"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Good Friday </a:t>
            </a:r>
            <a:r>
              <a:rPr lang="en-NZ" dirty="0">
                <a:latin typeface="Arial" panose="020B0604020202020204" pitchFamily="34" charset="0"/>
                <a:ea typeface="Calibri" panose="020F0502020204030204" pitchFamily="34" charset="0"/>
                <a:cs typeface="Arial" panose="020B0604020202020204" pitchFamily="34" charset="0"/>
              </a:rPr>
              <a:t>when…</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Clue 4">
            <a:extLst>
              <a:ext uri="{FF2B5EF4-FFF2-40B4-BE49-F238E27FC236}">
                <a16:creationId xmlns:a16="http://schemas.microsoft.com/office/drawing/2014/main" id="{93FECC18-5A88-44FC-AB59-CED9ECC10C0F}"/>
              </a:ext>
            </a:extLst>
          </p:cNvPr>
          <p:cNvSpPr/>
          <p:nvPr/>
        </p:nvSpPr>
        <p:spPr>
          <a:xfrm>
            <a:off x="6752028" y="4503412"/>
            <a:ext cx="4946210" cy="1176219"/>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Clue 4 is</a:t>
            </a:r>
            <a:endParaRPr lang="en-NZ"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Can you share the story about what happened on </a:t>
            </a:r>
            <a:r>
              <a:rPr lang="en-NZ" b="1"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Good Friday </a:t>
            </a:r>
            <a:r>
              <a:rPr lang="en-NZ" dirty="0">
                <a:latin typeface="Arial" panose="020B0604020202020204" pitchFamily="34" charset="0"/>
                <a:ea typeface="Calibri" panose="020F0502020204030204" pitchFamily="34" charset="0"/>
                <a:cs typeface="Arial" panose="020B0604020202020204" pitchFamily="34" charset="0"/>
              </a:rPr>
              <a:t>when…</a:t>
            </a:r>
            <a:endParaRPr lang="en-NZ"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Clue 5">
            <a:extLst>
              <a:ext uri="{FF2B5EF4-FFF2-40B4-BE49-F238E27FC236}">
                <a16:creationId xmlns:a16="http://schemas.microsoft.com/office/drawing/2014/main" id="{9732A283-6E5C-4121-BEA5-9B2C9E6E8DBA}"/>
              </a:ext>
            </a:extLst>
          </p:cNvPr>
          <p:cNvSpPr/>
          <p:nvPr/>
        </p:nvSpPr>
        <p:spPr>
          <a:xfrm>
            <a:off x="2876732" y="6014623"/>
            <a:ext cx="6096001" cy="369332"/>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b="1" dirty="0">
                <a:latin typeface="Arial" panose="020B0604020202020204" pitchFamily="34" charset="0"/>
                <a:ea typeface="Calibri" panose="020F0502020204030204" pitchFamily="34" charset="0"/>
                <a:cs typeface="Arial" panose="020B0604020202020204" pitchFamily="34" charset="0"/>
              </a:rPr>
              <a:t>Clue 5 is … </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WHAT DO YOU THINK HAPPENED NEXT?</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25" name="Jesus dies on the cross">
            <a:extLst>
              <a:ext uri="{FF2B5EF4-FFF2-40B4-BE49-F238E27FC236}">
                <a16:creationId xmlns:a16="http://schemas.microsoft.com/office/drawing/2014/main" id="{5BCC436A-E2EC-4F9E-A7FF-6792283E296F}"/>
              </a:ext>
            </a:extLst>
          </p:cNvPr>
          <p:cNvSpPr/>
          <p:nvPr/>
        </p:nvSpPr>
        <p:spPr>
          <a:xfrm>
            <a:off x="7742712" y="4503412"/>
            <a:ext cx="3063832" cy="410882"/>
          </a:xfrm>
          <a:prstGeom prst="rect">
            <a:avLst/>
          </a:prstGeom>
        </p:spPr>
        <p:txBody>
          <a:bodyPr wrap="square">
            <a:spAutoFit/>
          </a:bodyPr>
          <a:lstStyle/>
          <a:p>
            <a:pPr>
              <a:lnSpc>
                <a:spcPct val="115000"/>
              </a:lnSpc>
              <a:spcAft>
                <a:spcPts val="1000"/>
              </a:spcAft>
            </a:pPr>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Jesus dies on the cross</a:t>
            </a:r>
            <a:endParaRPr lang="en-NZ"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Good Friday">
            <a:extLst>
              <a:ext uri="{FF2B5EF4-FFF2-40B4-BE49-F238E27FC236}">
                <a16:creationId xmlns:a16="http://schemas.microsoft.com/office/drawing/2014/main" id="{2E1677BD-F5A5-40FB-B2DB-D54C04B91699}"/>
              </a:ext>
            </a:extLst>
          </p:cNvPr>
          <p:cNvSpPr/>
          <p:nvPr/>
        </p:nvSpPr>
        <p:spPr>
          <a:xfrm>
            <a:off x="8235065" y="5275147"/>
            <a:ext cx="1544012" cy="369332"/>
          </a:xfrm>
          <a:prstGeom prst="rect">
            <a:avLst/>
          </a:prstGeom>
        </p:spPr>
        <p:txBody>
          <a:bodyPr wrap="none">
            <a:spAutoFit/>
          </a:bodyPr>
          <a:lstStyle/>
          <a:p>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Good Friday</a:t>
            </a:r>
            <a:endParaRPr lang="en-NZ" dirty="0">
              <a:latin typeface="Arial" panose="020B0604020202020204" pitchFamily="34" charset="0"/>
              <a:cs typeface="Arial" panose="020B0604020202020204" pitchFamily="34" charset="0"/>
            </a:endParaRPr>
          </a:p>
        </p:txBody>
      </p:sp>
      <p:sp>
        <p:nvSpPr>
          <p:cNvPr id="27" name="is the bread and wine Jesus share">
            <a:extLst>
              <a:ext uri="{FF2B5EF4-FFF2-40B4-BE49-F238E27FC236}">
                <a16:creationId xmlns:a16="http://schemas.microsoft.com/office/drawing/2014/main" id="{0291966F-57F4-4C07-AD57-4A1A61B38CA2}"/>
              </a:ext>
            </a:extLst>
          </p:cNvPr>
          <p:cNvSpPr/>
          <p:nvPr/>
        </p:nvSpPr>
        <p:spPr>
          <a:xfrm>
            <a:off x="1996752" y="4480711"/>
            <a:ext cx="3887757" cy="369332"/>
          </a:xfrm>
          <a:prstGeom prst="rect">
            <a:avLst/>
          </a:prstGeom>
        </p:spPr>
        <p:txBody>
          <a:bodyPr wrap="square">
            <a:spAutoFit/>
          </a:bodyPr>
          <a:lstStyle/>
          <a:p>
            <a:pPr lvl="0" eaLnBrk="0" fontAlgn="base" hangingPunct="0">
              <a:spcBef>
                <a:spcPct val="0"/>
              </a:spcBef>
              <a:spcAft>
                <a:spcPct val="0"/>
              </a:spcAft>
            </a:pPr>
            <a:r>
              <a:rPr lang="en-NZ" altLang="en-US" b="1" dirty="0">
                <a:solidFill>
                  <a:srgbClr val="FF0000"/>
                </a:solidFill>
                <a:latin typeface="Arial" panose="020B0604020202020204" pitchFamily="34" charset="0"/>
                <a:ea typeface="Calibri" panose="020F0502020204030204" pitchFamily="34" charset="0"/>
                <a:cs typeface="Arial" panose="020B0604020202020204" pitchFamily="34" charset="0"/>
              </a:rPr>
              <a:t>the bread and wine Jesus shared</a:t>
            </a:r>
            <a:endParaRPr lang="en-NZ" altLang="en-US" b="1" dirty="0">
              <a:latin typeface="Arial" panose="020B0604020202020204" pitchFamily="34" charset="0"/>
              <a:ea typeface="Calibri" panose="020F0502020204030204" pitchFamily="34" charset="0"/>
              <a:cs typeface="Arial" panose="020B0604020202020204" pitchFamily="34" charset="0"/>
            </a:endParaRPr>
          </a:p>
        </p:txBody>
      </p:sp>
      <p:sp>
        <p:nvSpPr>
          <p:cNvPr id="28" name="Holy">
            <a:extLst>
              <a:ext uri="{FF2B5EF4-FFF2-40B4-BE49-F238E27FC236}">
                <a16:creationId xmlns:a16="http://schemas.microsoft.com/office/drawing/2014/main" id="{B2A0E03F-3348-45F8-989A-D40C7FD48AE4}"/>
              </a:ext>
            </a:extLst>
          </p:cNvPr>
          <p:cNvSpPr/>
          <p:nvPr/>
        </p:nvSpPr>
        <p:spPr>
          <a:xfrm>
            <a:off x="4334114" y="5033600"/>
            <a:ext cx="684803" cy="369332"/>
          </a:xfrm>
          <a:prstGeom prst="rect">
            <a:avLst/>
          </a:prstGeom>
        </p:spPr>
        <p:txBody>
          <a:bodyPr wrap="none">
            <a:spAutoFit/>
          </a:bodyPr>
          <a:lstStyle/>
          <a:p>
            <a:r>
              <a:rPr lang="en-NZ" altLang="en-US" b="1" dirty="0">
                <a:solidFill>
                  <a:srgbClr val="FF0000"/>
                </a:solidFill>
                <a:latin typeface="Arial" panose="020B0604020202020204" pitchFamily="34" charset="0"/>
                <a:ea typeface="Calibri" panose="020F0502020204030204" pitchFamily="34" charset="0"/>
                <a:cs typeface="Arial" panose="020B0604020202020204" pitchFamily="34" charset="0"/>
              </a:rPr>
              <a:t>Holy</a:t>
            </a:r>
            <a:endParaRPr lang="en-NZ" dirty="0"/>
          </a:p>
        </p:txBody>
      </p:sp>
      <p:sp>
        <p:nvSpPr>
          <p:cNvPr id="29" name="Thursday">
            <a:extLst>
              <a:ext uri="{FF2B5EF4-FFF2-40B4-BE49-F238E27FC236}">
                <a16:creationId xmlns:a16="http://schemas.microsoft.com/office/drawing/2014/main" id="{1CC65C85-1908-40AD-90AC-CEC67E65E1C2}"/>
              </a:ext>
            </a:extLst>
          </p:cNvPr>
          <p:cNvSpPr/>
          <p:nvPr/>
        </p:nvSpPr>
        <p:spPr>
          <a:xfrm>
            <a:off x="978526" y="5300622"/>
            <a:ext cx="1223412" cy="369332"/>
          </a:xfrm>
          <a:prstGeom prst="rect">
            <a:avLst/>
          </a:prstGeom>
        </p:spPr>
        <p:txBody>
          <a:bodyPr wrap="none">
            <a:spAutoFit/>
          </a:bodyPr>
          <a:lstStyle/>
          <a:p>
            <a:r>
              <a:rPr lang="en-NZ" altLang="en-US" b="1" dirty="0">
                <a:solidFill>
                  <a:srgbClr val="FF0000"/>
                </a:solidFill>
                <a:latin typeface="Arial" panose="020B0604020202020204" pitchFamily="34" charset="0"/>
                <a:ea typeface="Calibri" panose="020F0502020204030204" pitchFamily="34" charset="0"/>
                <a:cs typeface="Arial" panose="020B0604020202020204" pitchFamily="34" charset="0"/>
              </a:rPr>
              <a:t>Thursday</a:t>
            </a:r>
            <a:endParaRPr lang="en-NZ" dirty="0"/>
          </a:p>
        </p:txBody>
      </p:sp>
      <p:sp>
        <p:nvSpPr>
          <p:cNvPr id="30" name="with his friends at the Last Supper">
            <a:extLst>
              <a:ext uri="{FF2B5EF4-FFF2-40B4-BE49-F238E27FC236}">
                <a16:creationId xmlns:a16="http://schemas.microsoft.com/office/drawing/2014/main" id="{53504A44-79A6-4AD1-A26B-A1FD4DC62D66}"/>
              </a:ext>
            </a:extLst>
          </p:cNvPr>
          <p:cNvSpPr/>
          <p:nvPr/>
        </p:nvSpPr>
        <p:spPr>
          <a:xfrm>
            <a:off x="978526" y="4755646"/>
            <a:ext cx="3954929" cy="369332"/>
          </a:xfrm>
          <a:prstGeom prst="rect">
            <a:avLst/>
          </a:prstGeom>
        </p:spPr>
        <p:txBody>
          <a:bodyPr wrap="none">
            <a:spAutoFit/>
          </a:bodyPr>
          <a:lstStyle/>
          <a:p>
            <a:r>
              <a:rPr lang="en-NZ" altLang="en-US" b="1" dirty="0">
                <a:solidFill>
                  <a:srgbClr val="FF0000"/>
                </a:solidFill>
                <a:latin typeface="Arial" panose="020B0604020202020204" pitchFamily="34" charset="0"/>
                <a:ea typeface="Calibri" panose="020F0502020204030204" pitchFamily="34" charset="0"/>
                <a:cs typeface="Arial" panose="020B0604020202020204" pitchFamily="34" charset="0"/>
              </a:rPr>
              <a:t>with his friends at the Last Supper</a:t>
            </a:r>
            <a:endParaRPr lang="en-NZ" dirty="0"/>
          </a:p>
        </p:txBody>
      </p:sp>
      <p:sp>
        <p:nvSpPr>
          <p:cNvPr id="31" name="A palm like the people waved to">
            <a:extLst>
              <a:ext uri="{FF2B5EF4-FFF2-40B4-BE49-F238E27FC236}">
                <a16:creationId xmlns:a16="http://schemas.microsoft.com/office/drawing/2014/main" id="{BBECC901-2C86-439B-A5AF-F399D1F7E9E9}"/>
              </a:ext>
            </a:extLst>
          </p:cNvPr>
          <p:cNvSpPr/>
          <p:nvPr/>
        </p:nvSpPr>
        <p:spPr>
          <a:xfrm>
            <a:off x="1981363" y="2589775"/>
            <a:ext cx="3718707" cy="369332"/>
          </a:xfrm>
          <a:prstGeom prst="rect">
            <a:avLst/>
          </a:prstGeom>
        </p:spPr>
        <p:txBody>
          <a:bodyPr wrap="square">
            <a:spAutoFit/>
          </a:bodyPr>
          <a:lstStyle/>
          <a:p>
            <a:r>
              <a:rPr lang="en-NZ" b="1" dirty="0">
                <a:solidFill>
                  <a:srgbClr val="00B050"/>
                </a:solidFill>
                <a:latin typeface="Arial" panose="020B0604020202020204" pitchFamily="34" charset="0"/>
                <a:ea typeface="Calibri" panose="020F0502020204030204" pitchFamily="34" charset="0"/>
                <a:cs typeface="Arial" panose="020B0604020202020204" pitchFamily="34" charset="0"/>
              </a:rPr>
              <a:t>a palm like the people waved to </a:t>
            </a:r>
            <a:endParaRPr lang="en-NZ" dirty="0"/>
          </a:p>
        </p:txBody>
      </p:sp>
      <p:sp>
        <p:nvSpPr>
          <p:cNvPr id="2048" name="welcome Jesus.">
            <a:extLst>
              <a:ext uri="{FF2B5EF4-FFF2-40B4-BE49-F238E27FC236}">
                <a16:creationId xmlns:a16="http://schemas.microsoft.com/office/drawing/2014/main" id="{FD79863F-82C1-42C9-87F4-D6812BDCFA4C}"/>
              </a:ext>
            </a:extLst>
          </p:cNvPr>
          <p:cNvSpPr/>
          <p:nvPr/>
        </p:nvSpPr>
        <p:spPr>
          <a:xfrm>
            <a:off x="978525" y="2894066"/>
            <a:ext cx="2005677" cy="369332"/>
          </a:xfrm>
          <a:prstGeom prst="rect">
            <a:avLst/>
          </a:prstGeom>
        </p:spPr>
        <p:txBody>
          <a:bodyPr wrap="none">
            <a:spAutoFit/>
          </a:bodyPr>
          <a:lstStyle/>
          <a:p>
            <a:r>
              <a:rPr lang="en-NZ" b="1" dirty="0">
                <a:solidFill>
                  <a:srgbClr val="00B050"/>
                </a:solidFill>
                <a:latin typeface="Arial" panose="020B0604020202020204" pitchFamily="34" charset="0"/>
                <a:ea typeface="Calibri" panose="020F0502020204030204" pitchFamily="34" charset="0"/>
                <a:cs typeface="Arial" panose="020B0604020202020204" pitchFamily="34" charset="0"/>
              </a:rPr>
              <a:t>welcome Jesus.</a:t>
            </a:r>
            <a:r>
              <a:rPr lang="en-NZ" b="1" dirty="0">
                <a:latin typeface="Arial" panose="020B0604020202020204" pitchFamily="34" charset="0"/>
                <a:ea typeface="Calibri" panose="020F0502020204030204" pitchFamily="34" charset="0"/>
                <a:cs typeface="Arial" panose="020B0604020202020204" pitchFamily="34" charset="0"/>
              </a:rPr>
              <a:t> </a:t>
            </a:r>
            <a:endParaRPr lang="en-NZ" dirty="0"/>
          </a:p>
        </p:txBody>
      </p:sp>
      <p:sp>
        <p:nvSpPr>
          <p:cNvPr id="2050" name="Palm">
            <a:extLst>
              <a:ext uri="{FF2B5EF4-FFF2-40B4-BE49-F238E27FC236}">
                <a16:creationId xmlns:a16="http://schemas.microsoft.com/office/drawing/2014/main" id="{C1BC7FED-6424-43AF-8D92-C314FA555CBE}"/>
              </a:ext>
            </a:extLst>
          </p:cNvPr>
          <p:cNvSpPr/>
          <p:nvPr/>
        </p:nvSpPr>
        <p:spPr>
          <a:xfrm>
            <a:off x="4324140" y="3330884"/>
            <a:ext cx="736099" cy="369332"/>
          </a:xfrm>
          <a:prstGeom prst="rect">
            <a:avLst/>
          </a:prstGeom>
        </p:spPr>
        <p:txBody>
          <a:bodyPr wrap="none">
            <a:spAutoFit/>
          </a:bodyPr>
          <a:lstStyle/>
          <a:p>
            <a:r>
              <a:rPr lang="en-NZ"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Palm</a:t>
            </a:r>
            <a:endParaRPr lang="en-NZ" dirty="0"/>
          </a:p>
        </p:txBody>
      </p:sp>
      <p:sp>
        <p:nvSpPr>
          <p:cNvPr id="2051" name="Sunday">
            <a:extLst>
              <a:ext uri="{FF2B5EF4-FFF2-40B4-BE49-F238E27FC236}">
                <a16:creationId xmlns:a16="http://schemas.microsoft.com/office/drawing/2014/main" id="{948D3563-0EB0-482A-AC64-F8B459D2A809}"/>
              </a:ext>
            </a:extLst>
          </p:cNvPr>
          <p:cNvSpPr/>
          <p:nvPr/>
        </p:nvSpPr>
        <p:spPr>
          <a:xfrm>
            <a:off x="978525" y="3652172"/>
            <a:ext cx="1018227" cy="369332"/>
          </a:xfrm>
          <a:prstGeom prst="rect">
            <a:avLst/>
          </a:prstGeom>
        </p:spPr>
        <p:txBody>
          <a:bodyPr wrap="none">
            <a:spAutoFit/>
          </a:bodyPr>
          <a:lstStyle/>
          <a:p>
            <a:r>
              <a:rPr lang="en-NZ" b="1" dirty="0">
                <a:solidFill>
                  <a:srgbClr val="00B050"/>
                </a:solidFill>
                <a:effectLst/>
                <a:latin typeface="Arial" panose="020B0604020202020204" pitchFamily="34" charset="0"/>
                <a:ea typeface="Calibri" panose="020F0502020204030204" pitchFamily="34" charset="0"/>
                <a:cs typeface="Arial" panose="020B0604020202020204" pitchFamily="34" charset="0"/>
              </a:rPr>
              <a:t>Sunday</a:t>
            </a:r>
            <a:endParaRPr lang="en-NZ" dirty="0"/>
          </a:p>
        </p:txBody>
      </p:sp>
      <p:sp>
        <p:nvSpPr>
          <p:cNvPr id="2053" name="soldiers put on Jesus’ head">
            <a:extLst>
              <a:ext uri="{FF2B5EF4-FFF2-40B4-BE49-F238E27FC236}">
                <a16:creationId xmlns:a16="http://schemas.microsoft.com/office/drawing/2014/main" id="{9585ED4F-A48B-4FB1-9473-776B19933848}"/>
              </a:ext>
            </a:extLst>
          </p:cNvPr>
          <p:cNvSpPr/>
          <p:nvPr/>
        </p:nvSpPr>
        <p:spPr>
          <a:xfrm>
            <a:off x="6752027" y="2818084"/>
            <a:ext cx="3211200" cy="410882"/>
          </a:xfrm>
          <a:prstGeom prst="rect">
            <a:avLst/>
          </a:prstGeom>
        </p:spPr>
        <p:txBody>
          <a:bodyPr wrap="none">
            <a:spAutoFit/>
          </a:bodyPr>
          <a:lstStyle/>
          <a:p>
            <a:pPr>
              <a:lnSpc>
                <a:spcPct val="115000"/>
              </a:lnSpc>
              <a:spcAft>
                <a:spcPts val="1000"/>
              </a:spcAft>
            </a:pPr>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soldiers put on Jesus’ head</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2054" name="Good Friday a">
            <a:extLst>
              <a:ext uri="{FF2B5EF4-FFF2-40B4-BE49-F238E27FC236}">
                <a16:creationId xmlns:a16="http://schemas.microsoft.com/office/drawing/2014/main" id="{ACBD7B4E-F867-40D8-B118-955056934BA6}"/>
              </a:ext>
            </a:extLst>
          </p:cNvPr>
          <p:cNvSpPr/>
          <p:nvPr/>
        </p:nvSpPr>
        <p:spPr>
          <a:xfrm>
            <a:off x="8235065" y="3652172"/>
            <a:ext cx="1608133" cy="369332"/>
          </a:xfrm>
          <a:prstGeom prst="rect">
            <a:avLst/>
          </a:prstGeom>
        </p:spPr>
        <p:txBody>
          <a:bodyPr wrap="none">
            <a:spAutoFit/>
          </a:bodyPr>
          <a:lstStyle/>
          <a:p>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Good Friday </a:t>
            </a:r>
            <a:endParaRPr lang="en-NZ" dirty="0"/>
          </a:p>
        </p:txBody>
      </p:sp>
      <p:sp>
        <p:nvSpPr>
          <p:cNvPr id="2052" name="is the thorns in the crown the">
            <a:extLst>
              <a:ext uri="{FF2B5EF4-FFF2-40B4-BE49-F238E27FC236}">
                <a16:creationId xmlns:a16="http://schemas.microsoft.com/office/drawing/2014/main" id="{A10F5155-E9E0-44C5-82D7-3DE4E53751A3}"/>
              </a:ext>
            </a:extLst>
          </p:cNvPr>
          <p:cNvSpPr/>
          <p:nvPr/>
        </p:nvSpPr>
        <p:spPr>
          <a:xfrm>
            <a:off x="7742712" y="2582994"/>
            <a:ext cx="3216227" cy="369332"/>
          </a:xfrm>
          <a:prstGeom prst="rect">
            <a:avLst/>
          </a:prstGeom>
        </p:spPr>
        <p:txBody>
          <a:bodyPr wrap="square">
            <a:spAutoFit/>
          </a:bodyPr>
          <a:lstStyle/>
          <a:p>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the thorns in the crown the </a:t>
            </a:r>
            <a:endParaRPr lang="en-NZ" dirty="0"/>
          </a:p>
        </p:txBody>
      </p:sp>
      <p:sp>
        <p:nvSpPr>
          <p:cNvPr id="39" name="Textbox: Tool instructions">
            <a:extLst>
              <a:ext uri="{FF2B5EF4-FFF2-40B4-BE49-F238E27FC236}">
                <a16:creationId xmlns:a16="http://schemas.microsoft.com/office/drawing/2014/main" id="{E48F8399-F7BF-476B-A906-7E503CB6C42D}"/>
              </a:ext>
            </a:extLst>
          </p:cNvPr>
          <p:cNvSpPr txBox="1"/>
          <p:nvPr/>
        </p:nvSpPr>
        <p:spPr>
          <a:xfrm>
            <a:off x="4798448" y="6611779"/>
            <a:ext cx="2396811"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symbols to reveal hidden text.</a:t>
            </a:r>
          </a:p>
        </p:txBody>
      </p:sp>
    </p:spTree>
    <p:extLst>
      <p:ext uri="{BB962C8B-B14F-4D97-AF65-F5344CB8AC3E}">
        <p14:creationId xmlns:p14="http://schemas.microsoft.com/office/powerpoint/2010/main" val="3819129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48"/>
                                        </p:tgtEl>
                                        <p:attrNameLst>
                                          <p:attrName>style.visibility</p:attrName>
                                        </p:attrNameLst>
                                      </p:cBhvr>
                                      <p:to>
                                        <p:strVal val="visible"/>
                                      </p:to>
                                    </p:set>
                                    <p:animEffect transition="in" filter="wipe(left)">
                                      <p:cBhvr>
                                        <p:cTn id="11" dur="500"/>
                                        <p:tgtEl>
                                          <p:spTgt spid="20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left)">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wipe(left)">
                                      <p:cBhvr>
                                        <p:cTn id="20" dur="500"/>
                                        <p:tgtEl>
                                          <p:spTgt spid="2051"/>
                                        </p:tgtEl>
                                      </p:cBhvr>
                                    </p:animEffec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wipe(left)">
                                      <p:cBhvr>
                                        <p:cTn id="45" dur="500"/>
                                        <p:tgtEl>
                                          <p:spTgt spid="205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053"/>
                                        </p:tgtEl>
                                        <p:attrNameLst>
                                          <p:attrName>style.visibility</p:attrName>
                                        </p:attrNameLst>
                                      </p:cBhvr>
                                      <p:to>
                                        <p:strVal val="visible"/>
                                      </p:to>
                                    </p:set>
                                    <p:animEffect transition="in" filter="wipe(left)">
                                      <p:cBhvr>
                                        <p:cTn id="49" dur="500"/>
                                        <p:tgtEl>
                                          <p:spTgt spid="205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54"/>
                                        </p:tgtEl>
                                        <p:attrNameLst>
                                          <p:attrName>style.visibility</p:attrName>
                                        </p:attrNameLst>
                                      </p:cBhvr>
                                      <p:to>
                                        <p:strVal val="visible"/>
                                      </p:to>
                                    </p:set>
                                    <p:animEffect transition="in" filter="wipe(left)">
                                      <p:cBhvr>
                                        <p:cTn id="54" dur="500"/>
                                        <p:tgtEl>
                                          <p:spTgt spid="2054"/>
                                        </p:tgtEl>
                                      </p:cBhvr>
                                    </p:animEffec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48"/>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050"/>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05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05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05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0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6"/>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2" nodeType="clickEffect">
                                  <p:stCondLst>
                                    <p:cond delay="0"/>
                                  </p:stCondLst>
                                  <p:childTnLst>
                                    <p:set>
                                      <p:cBhvr>
                                        <p:cTn id="99" dur="1" fill="hold">
                                          <p:stCondLst>
                                            <p:cond delay="0"/>
                                          </p:stCondLst>
                                        </p:cTn>
                                        <p:tgtEl>
                                          <p:spTgt spid="31"/>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048"/>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205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205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7"/>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8"/>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29"/>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052"/>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2053"/>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054"/>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25"/>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2048" grpId="0"/>
      <p:bldP spid="2048" grpId="1"/>
      <p:bldP spid="2048" grpId="2"/>
      <p:bldP spid="2050" grpId="0"/>
      <p:bldP spid="2050" grpId="1"/>
      <p:bldP spid="2050" grpId="2"/>
      <p:bldP spid="2051" grpId="0"/>
      <p:bldP spid="2051" grpId="1"/>
      <p:bldP spid="2051" grpId="2"/>
      <p:bldP spid="2053" grpId="0"/>
      <p:bldP spid="2053" grpId="1"/>
      <p:bldP spid="2053" grpId="2"/>
      <p:bldP spid="2054" grpId="0"/>
      <p:bldP spid="2054" grpId="1"/>
      <p:bldP spid="2054" grpId="2"/>
      <p:bldP spid="2052" grpId="0"/>
      <p:bldP spid="2052" grpId="1"/>
      <p:bldP spid="205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BB34-FE85-47E0-8255-1F2A5EB1933E}"/>
              </a:ext>
            </a:extLst>
          </p:cNvPr>
          <p:cNvSpPr>
            <a:spLocks noGrp="1"/>
          </p:cNvSpPr>
          <p:nvPr>
            <p:ph type="title"/>
          </p:nvPr>
        </p:nvSpPr>
        <p:spPr>
          <a:xfrm>
            <a:off x="838200" y="200803"/>
            <a:ext cx="10515600" cy="1325563"/>
          </a:xfrm>
        </p:spPr>
        <p:txBody>
          <a:bodyPr>
            <a:normAutofit fontScale="90000"/>
          </a:bodyPr>
          <a:lstStyle/>
          <a:p>
            <a:pPr algn="ctr"/>
            <a:r>
              <a:rPr lang="en-NZ" b="1" dirty="0">
                <a:ln w="10160">
                  <a:solidFill>
                    <a:schemeClr val="tx1"/>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JESUS ROSE FROM THE DEAD – THAT’S WHY WE CELEBRATE EASTER</a:t>
            </a:r>
          </a:p>
        </p:txBody>
      </p:sp>
      <p:pic>
        <p:nvPicPr>
          <p:cNvPr id="34" name="Picture 33">
            <a:extLst>
              <a:ext uri="{FF2B5EF4-FFF2-40B4-BE49-F238E27FC236}">
                <a16:creationId xmlns:a16="http://schemas.microsoft.com/office/drawing/2014/main" id="{7E0DA0C4-3216-48F3-8F87-FC51647A6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853" y="1526366"/>
            <a:ext cx="6096000" cy="3990975"/>
          </a:xfrm>
          <a:prstGeom prst="rect">
            <a:avLst/>
          </a:prstGeom>
        </p:spPr>
      </p:pic>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352" y="493482"/>
            <a:ext cx="3754746" cy="32725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347112" y="1070620"/>
            <a:ext cx="2978786" cy="2246769"/>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The story of Jesus’ Resurrection began early on the first Easter Sunday morning when the women went to the tomb where Jesus was buried.</a:t>
            </a:r>
            <a:endParaRPr lang="en-NZ" sz="2000" b="1" dirty="0">
              <a:latin typeface="Arial" panose="020B0604020202020204"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3821" y="3457051"/>
            <a:ext cx="3647378" cy="33323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910811" y="4085324"/>
            <a:ext cx="2777849" cy="2246769"/>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The angel at the tomb told them Jesus was not in the tomb because he had been raised to life. They could see that the tomb was empty.</a:t>
            </a:r>
            <a:endParaRPr lang="en-NZ" sz="2000" b="1" dirty="0">
              <a:latin typeface="Arial" panose="020B0604020202020204"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937196" y="138000"/>
            <a:ext cx="4022368" cy="308708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8214951" y="534583"/>
            <a:ext cx="3084507" cy="2246769"/>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The women hurried to tell Jesus’ friends, the disciples, that he had risen as he said he would. They felt frightened and joyful at the same time.</a:t>
            </a:r>
            <a:endParaRPr lang="en-NZ" sz="2000" b="1" dirty="0">
              <a:latin typeface="Arial" panose="020B0604020202020204" pitchFamily="34" charset="0"/>
              <a:cs typeface="Arial" panose="020B0604020202020204" pitchFamily="34" charset="0"/>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144129" y="2853522"/>
            <a:ext cx="4774997" cy="39358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7550197" y="3626574"/>
            <a:ext cx="3725352" cy="2554545"/>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Suddenly Jesus was right there in front of them. He said, “Greetings, don’t be frightened. Go and tell my friends to go to Galilee and they will see me.” That is how the news of Jesus’ Resurrection began to spread throughout the world.</a:t>
            </a:r>
            <a:endParaRPr lang="en-NZ" sz="2000" b="1" dirty="0">
              <a:latin typeface="Arial" panose="020B0604020202020204" pitchFamily="34" charset="0"/>
              <a:cs typeface="Arial" panose="020B0604020202020204"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69292" y="6310264"/>
            <a:ext cx="430708"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10987842" y="6310264"/>
            <a:ext cx="480000" cy="409736"/>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156445" y="6457890"/>
            <a:ext cx="3680816" cy="400110"/>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pins on the right to reveal post-it notes.</a:t>
            </a:r>
          </a:p>
          <a:p>
            <a:pPr algn="ctr"/>
            <a:r>
              <a:rPr lang="en-NZ" sz="1000" dirty="0">
                <a:latin typeface="Arial" panose="020B0604020202020204" pitchFamily="34" charset="0"/>
                <a:cs typeface="Arial" panose="020B0604020202020204" pitchFamily="34" charset="0"/>
              </a:rPr>
              <a:t>Click the video icon to play the clip – “Why Celebrate Easter?</a:t>
            </a:r>
            <a:r>
              <a:rPr lang="en-GB" sz="1000" dirty="0">
                <a:latin typeface="Arial" panose="020B0604020202020204" pitchFamily="34" charset="0"/>
                <a:cs typeface="Arial" pitchFamily="34" charset="0"/>
              </a:rPr>
              <a:t>”</a:t>
            </a:r>
            <a:endParaRPr lang="en-NZ" sz="1000" b="1" dirty="0">
              <a:latin typeface="Arial" panose="020B0604020202020204" pitchFamily="34" charset="0"/>
              <a:cs typeface="Arial" panose="020B0604020202020204" pitchFamily="34" charset="0"/>
            </a:endParaRPr>
          </a:p>
        </p:txBody>
      </p:sp>
      <p:sp>
        <p:nvSpPr>
          <p:cNvPr id="4" name="Action Button: Video 3">
            <a:hlinkClick r:id="rId7" highlightClick="1"/>
            <a:extLst>
              <a:ext uri="{FF2B5EF4-FFF2-40B4-BE49-F238E27FC236}">
                <a16:creationId xmlns:a16="http://schemas.microsoft.com/office/drawing/2014/main" id="{D5938B9C-BE2A-490B-B1A9-3943B5CC8F08}"/>
              </a:ext>
            </a:extLst>
          </p:cNvPr>
          <p:cNvSpPr/>
          <p:nvPr/>
        </p:nvSpPr>
        <p:spPr>
          <a:xfrm>
            <a:off x="9907310" y="6310264"/>
            <a:ext cx="480000" cy="409736"/>
          </a:xfrm>
          <a:prstGeom prst="actionButtonMovie">
            <a:avLst/>
          </a:prstGeom>
          <a:solidFill>
            <a:srgbClr val="F2F2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p:bldP spid="6" grpId="1"/>
      <p:bldP spid="6" grpId="2"/>
      <p:bldP spid="26" grpId="0"/>
      <p:bldP spid="26" grpId="1"/>
      <p:bldP spid="26" grpId="2"/>
      <p:bldP spid="27" grpId="0"/>
      <p:bldP spid="27" grpId="1"/>
      <p:bldP spid="27" grpId="2"/>
      <p:bldP spid="29" grpId="0"/>
      <p:bldP spid="29" grpId="1"/>
      <p:bldP spid="2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1-R01-S06 - Jesus L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810" y="135278"/>
            <a:ext cx="609600" cy="609600"/>
          </a:xfrm>
          <a:prstGeom prst="rect">
            <a:avLst/>
          </a:prstGeom>
        </p:spPr>
      </p:pic>
      <p:sp>
        <p:nvSpPr>
          <p:cNvPr id="9" name="back">
            <a:extLst>
              <a:ext uri="{FF2B5EF4-FFF2-40B4-BE49-F238E27FC236}">
                <a16:creationId xmlns:a16="http://schemas.microsoft.com/office/drawing/2014/main" id="{020DE797-368E-4AC9-8CDB-B0D6E8AE3164}"/>
              </a:ext>
            </a:extLst>
          </p:cNvPr>
          <p:cNvSpPr/>
          <p:nvPr/>
        </p:nvSpPr>
        <p:spPr>
          <a:xfrm>
            <a:off x="0" y="1514301"/>
            <a:ext cx="12191317" cy="53436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a:extLst>
              <a:ext uri="{FF2B5EF4-FFF2-40B4-BE49-F238E27FC236}">
                <a16:creationId xmlns:a16="http://schemas.microsoft.com/office/drawing/2014/main" id="{9B415437-31A6-4FF6-8607-1FE1F78C43B8}"/>
              </a:ext>
            </a:extLst>
          </p:cNvPr>
          <p:cNvSpPr>
            <a:spLocks noGrp="1"/>
          </p:cNvSpPr>
          <p:nvPr>
            <p:ph type="title"/>
          </p:nvPr>
        </p:nvSpPr>
        <p:spPr>
          <a:xfrm>
            <a:off x="838200" y="82097"/>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Jesus shows himself to his friends </a:t>
            </a:r>
          </a:p>
        </p:txBody>
      </p:sp>
      <p:sp>
        <p:nvSpPr>
          <p:cNvPr id="10" name="text">
            <a:extLst>
              <a:ext uri="{FF2B5EF4-FFF2-40B4-BE49-F238E27FC236}">
                <a16:creationId xmlns:a16="http://schemas.microsoft.com/office/drawing/2014/main" id="{D746B503-8472-4F36-A6EF-DF101577159A}"/>
              </a:ext>
            </a:extLst>
          </p:cNvPr>
          <p:cNvSpPr/>
          <p:nvPr/>
        </p:nvSpPr>
        <p:spPr>
          <a:xfrm>
            <a:off x="-683" y="1514301"/>
            <a:ext cx="11353800" cy="4462760"/>
          </a:xfrm>
          <a:prstGeom prst="rect">
            <a:avLst/>
          </a:prstGeom>
        </p:spPr>
        <p:txBody>
          <a:bodyPr wrap="square">
            <a:spAutoFit/>
          </a:bodyPr>
          <a:lstStyle/>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No one saw Jesus rise from the dead because it happened during the night when the guards of the tomb were asleep.</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When he rose Jesus had a new life and a new resurrected body which made him a bit hard for his friends to recognise him.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His friends knew he had risen because they had seen the empty tomb and they had seen him even though he looked a bit different.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We call the day Jesus began his wonderful new life after death, Easter Sunday. It is the most joyful day of the whole year and did you know that no one else has ever risen before.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Our Church celebrates Easter Day with special songs, prayers, candles. and symbols. Everyone is very happy that Jesus is alive in their hearts.</a:t>
            </a:r>
            <a:endParaRPr lang="en-NZ" sz="2000" dirty="0">
              <a:latin typeface="Arial" panose="020B0604020202020204" pitchFamily="34" charset="0"/>
              <a:cs typeface="Arial" panose="020B0604020202020204" pitchFamily="34" charset="0"/>
            </a:endParaRPr>
          </a:p>
        </p:txBody>
      </p:sp>
      <p:pic>
        <p:nvPicPr>
          <p:cNvPr id="5" name="Curtain" descr="A group of people standing in front of a crowd&#10;&#10;Description generated with very high confidence">
            <a:extLst>
              <a:ext uri="{FF2B5EF4-FFF2-40B4-BE49-F238E27FC236}">
                <a16:creationId xmlns:a16="http://schemas.microsoft.com/office/drawing/2014/main" id="{86D7DF27-77D0-4811-998A-C380FBB2FDC7}"/>
              </a:ext>
            </a:extLst>
          </p:cNvPr>
          <p:cNvPicPr>
            <a:picLocks noChangeAspect="1"/>
          </p:cNvPicPr>
          <p:nvPr/>
        </p:nvPicPr>
        <p:blipFill rotWithShape="1">
          <a:blip r:embed="rId6">
            <a:extLst>
              <a:ext uri="{28A0092B-C50C-407E-A947-70E740481C1C}">
                <a14:useLocalDpi xmlns:a14="http://schemas.microsoft.com/office/drawing/2010/main" val="0"/>
              </a:ext>
            </a:extLst>
          </a:blip>
          <a:srcRect b="12081"/>
          <a:stretch/>
        </p:blipFill>
        <p:spPr>
          <a:xfrm>
            <a:off x="-683" y="1514301"/>
            <a:ext cx="12191317" cy="5343699"/>
          </a:xfrm>
          <a:prstGeom prst="rect">
            <a:avLst/>
          </a:prstGeom>
          <a:effectLst/>
        </p:spPr>
      </p:pic>
      <p:sp>
        <p:nvSpPr>
          <p:cNvPr id="11" name="Arrow: down">
            <a:extLst>
              <a:ext uri="{FF2B5EF4-FFF2-40B4-BE49-F238E27FC236}">
                <a16:creationId xmlns:a16="http://schemas.microsoft.com/office/drawing/2014/main" id="{3F0365F1-FB1E-4B1D-97C7-76FCB383643C}"/>
              </a:ext>
            </a:extLst>
          </p:cNvPr>
          <p:cNvSpPr/>
          <p:nvPr/>
        </p:nvSpPr>
        <p:spPr>
          <a:xfrm rot="5400000">
            <a:off x="11272828" y="1683945"/>
            <a:ext cx="776212" cy="615635"/>
          </a:xfrm>
          <a:prstGeom prst="homePlate">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rrow: up">
            <a:extLst>
              <a:ext uri="{FF2B5EF4-FFF2-40B4-BE49-F238E27FC236}">
                <a16:creationId xmlns:a16="http://schemas.microsoft.com/office/drawing/2014/main" id="{CA6F4C62-D704-452D-9FAC-984E149F1764}"/>
              </a:ext>
            </a:extLst>
          </p:cNvPr>
          <p:cNvSpPr/>
          <p:nvPr/>
        </p:nvSpPr>
        <p:spPr>
          <a:xfrm rot="16200000" flipV="1">
            <a:off x="11266759" y="5721698"/>
            <a:ext cx="776212" cy="615635"/>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PageNumber">
            <a:extLst>
              <a:ext uri="{FF2B5EF4-FFF2-40B4-BE49-F238E27FC236}">
                <a16:creationId xmlns:a16="http://schemas.microsoft.com/office/drawing/2014/main" id="{2EFD2B30-04D2-4DA1-8EE6-B85C18D1B219}"/>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S-06</a:t>
            </a:r>
          </a:p>
        </p:txBody>
      </p:sp>
      <p:sp>
        <p:nvSpPr>
          <p:cNvPr id="7" name="Action Button: Forward">
            <a:hlinkClick r:id="" action="ppaction://hlinkshowjump?jump=nextslide" highlightClick="1"/>
            <a:extLst>
              <a:ext uri="{FF2B5EF4-FFF2-40B4-BE49-F238E27FC236}">
                <a16:creationId xmlns:a16="http://schemas.microsoft.com/office/drawing/2014/main" id="{EB51C7CB-6ACE-4F15-93B5-43100202D034}"/>
              </a:ext>
            </a:extLst>
          </p:cNvPr>
          <p:cNvSpPr/>
          <p:nvPr/>
        </p:nvSpPr>
        <p:spPr>
          <a:xfrm>
            <a:off x="10983788" y="6310264"/>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Action Button: Back">
            <a:hlinkClick r:id="" action="ppaction://hlinkshowjump?jump=previousslide" highlightClick="1"/>
            <a:extLst>
              <a:ext uri="{FF2B5EF4-FFF2-40B4-BE49-F238E27FC236}">
                <a16:creationId xmlns:a16="http://schemas.microsoft.com/office/drawing/2014/main" id="{95039EE2-5847-4555-8FF3-FB3E348AF1C8}"/>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Action Button: Audio">
            <a:hlinkClick r:id="" action="ppaction://noaction" highlightClick="1"/>
          </p:cNvPr>
          <p:cNvSpPr/>
          <p:nvPr/>
        </p:nvSpPr>
        <p:spPr>
          <a:xfrm>
            <a:off x="9907200" y="6310800"/>
            <a:ext cx="478800" cy="410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4785388" y="6627168"/>
            <a:ext cx="2621231"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itchFamily="34" charset="0"/>
                <a:ea typeface="Segoe UI" pitchFamily="34" charset="0"/>
                <a:cs typeface="Arial" pitchFamily="34" charset="0"/>
              </a:rPr>
              <a:t>Click the audio button to stop </a:t>
            </a:r>
            <a:r>
              <a:rPr lang="en-GB" sz="1000" dirty="0" smtClean="0">
                <a:solidFill>
                  <a:schemeClr val="accent4">
                    <a:lumMod val="20000"/>
                    <a:lumOff val="80000"/>
                  </a:schemeClr>
                </a:solidFill>
                <a:latin typeface="Arial" pitchFamily="34" charset="0"/>
                <a:ea typeface="Segoe UI" pitchFamily="34" charset="0"/>
                <a:cs typeface="Arial" pitchFamily="34" charset="0"/>
              </a:rPr>
              <a:t>‘Jesus Lives!’</a:t>
            </a:r>
            <a:endParaRPr lang="en-GB" sz="1000" dirty="0">
              <a:solidFill>
                <a:schemeClr val="accent4">
                  <a:lumMod val="20000"/>
                  <a:lumOff val="80000"/>
                </a:schemeClr>
              </a:solidFill>
              <a:latin typeface="Arial" pitchFamily="34" charset="0"/>
              <a:ea typeface="Segoe UI" pitchFamily="34" charset="0"/>
              <a:cs typeface="Arial" pitchFamily="34" charset="0"/>
            </a:endParaRPr>
          </a:p>
        </p:txBody>
      </p:sp>
      <p:sp>
        <p:nvSpPr>
          <p:cNvPr id="18" name="TextBox: Tool instructions start"/>
          <p:cNvSpPr txBox="1"/>
          <p:nvPr/>
        </p:nvSpPr>
        <p:spPr>
          <a:xfrm>
            <a:off x="4788592" y="6627168"/>
            <a:ext cx="2614818"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itchFamily="34" charset="0"/>
                <a:ea typeface="Segoe UI" pitchFamily="34" charset="0"/>
                <a:cs typeface="Arial" pitchFamily="34" charset="0"/>
              </a:rPr>
              <a:t>Click the audio button to play </a:t>
            </a:r>
            <a:r>
              <a:rPr lang="en-GB" sz="1000" dirty="0" smtClean="0">
                <a:solidFill>
                  <a:schemeClr val="accent4">
                    <a:lumMod val="20000"/>
                    <a:lumOff val="80000"/>
                  </a:schemeClr>
                </a:solidFill>
                <a:latin typeface="Arial" pitchFamily="34" charset="0"/>
                <a:ea typeface="Segoe UI" pitchFamily="34" charset="0"/>
                <a:cs typeface="Arial" pitchFamily="34" charset="0"/>
              </a:rPr>
              <a:t>‘</a:t>
            </a:r>
            <a:r>
              <a:rPr lang="en-GB" sz="1000" dirty="0">
                <a:solidFill>
                  <a:schemeClr val="accent4">
                    <a:lumMod val="20000"/>
                    <a:lumOff val="80000"/>
                  </a:schemeClr>
                </a:solidFill>
                <a:latin typeface="Arial" pitchFamily="34" charset="0"/>
                <a:ea typeface="Segoe UI" pitchFamily="34" charset="0"/>
                <a:cs typeface="Arial" pitchFamily="34" charset="0"/>
              </a:rPr>
              <a:t>Jesus Lives!</a:t>
            </a:r>
            <a:r>
              <a:rPr lang="en-GB" sz="1000" dirty="0" smtClean="0">
                <a:solidFill>
                  <a:schemeClr val="accent4">
                    <a:lumMod val="20000"/>
                    <a:lumOff val="80000"/>
                  </a:schemeClr>
                </a:solidFill>
                <a:latin typeface="Arial" pitchFamily="34" charset="0"/>
                <a:ea typeface="Segoe UI" pitchFamily="34" charset="0"/>
                <a:cs typeface="Arial" pitchFamily="34" charset="0"/>
              </a:rPr>
              <a:t>’</a:t>
            </a:r>
            <a:endParaRPr lang="en-GB" sz="1000" dirty="0">
              <a:solidFill>
                <a:schemeClr val="accent4">
                  <a:lumMod val="20000"/>
                  <a:lumOff val="80000"/>
                </a:schemeClr>
              </a:solidFill>
              <a:latin typeface="Arial" pitchFamily="34" charset="0"/>
              <a:ea typeface="Segoe UI" pitchFamily="34" charset="0"/>
              <a:cs typeface="Arial" pitchFamily="34" charset="0"/>
            </a:endParaRPr>
          </a:p>
        </p:txBody>
      </p:sp>
      <p:sp>
        <p:nvSpPr>
          <p:cNvPr id="14" name="Textbox: Tool instructions">
            <a:extLst>
              <a:ext uri="{FF2B5EF4-FFF2-40B4-BE49-F238E27FC236}">
                <a16:creationId xmlns:a16="http://schemas.microsoft.com/office/drawing/2014/main" id="{30084646-BA26-4E08-A39C-F5C24B779169}"/>
              </a:ext>
            </a:extLst>
          </p:cNvPr>
          <p:cNvSpPr txBox="1"/>
          <p:nvPr/>
        </p:nvSpPr>
        <p:spPr>
          <a:xfrm>
            <a:off x="3655044" y="6457890"/>
            <a:ext cx="4879862" cy="400110"/>
          </a:xfrm>
          <a:prstGeom prst="rect">
            <a:avLst/>
          </a:prstGeom>
          <a:noFill/>
        </p:spPr>
        <p:txBody>
          <a:bodyPr wrap="none" rtlCol="0">
            <a:spAutoFit/>
          </a:bodyPr>
          <a:lstStyle/>
          <a:p>
            <a:pPr algn="ctr"/>
            <a:r>
              <a:rPr lang="en-GB" sz="1000" dirty="0">
                <a:solidFill>
                  <a:schemeClr val="accent4">
                    <a:lumMod val="20000"/>
                    <a:lumOff val="80000"/>
                  </a:schemeClr>
                </a:solidFill>
                <a:latin typeface="Arial" pitchFamily="34" charset="0"/>
                <a:ea typeface="Segoe UI" pitchFamily="34" charset="0"/>
                <a:cs typeface="Arial" pitchFamily="34" charset="0"/>
              </a:rPr>
              <a:t>Click </a:t>
            </a:r>
            <a:r>
              <a:rPr lang="en-GB" sz="1000" dirty="0">
                <a:latin typeface="Arial" pitchFamily="34" charset="0"/>
                <a:ea typeface="Segoe UI" pitchFamily="34" charset="0"/>
                <a:cs typeface="Arial" pitchFamily="34" charset="0"/>
              </a:rPr>
              <a:t>the green arrow </a:t>
            </a:r>
            <a:r>
              <a:rPr lang="en-GB" sz="1000" dirty="0">
                <a:solidFill>
                  <a:schemeClr val="accent4">
                    <a:lumMod val="20000"/>
                    <a:lumOff val="80000"/>
                  </a:schemeClr>
                </a:solidFill>
                <a:latin typeface="Arial" pitchFamily="34" charset="0"/>
                <a:ea typeface="Segoe UI" pitchFamily="34" charset="0"/>
                <a:cs typeface="Arial" pitchFamily="34" charset="0"/>
              </a:rPr>
              <a:t>to move the blind down and the red arrow to return to the top.</a:t>
            </a:r>
          </a:p>
          <a:p>
            <a:pPr algn="ctr"/>
            <a:endParaRPr lang="en-GB" sz="1000" dirty="0">
              <a:solidFill>
                <a:schemeClr val="accent4">
                  <a:lumMod val="20000"/>
                  <a:lumOff val="80000"/>
                </a:schemeClr>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855773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08333E-7 3.33333E-6 L 0.00013 0.12754 " pathEditMode="relative" rAng="0" ptsTypes="AA">
                                      <p:cBhvr>
                                        <p:cTn id="11" dur="2000" fill="hold"/>
                                        <p:tgtEl>
                                          <p:spTgt spid="5"/>
                                        </p:tgtEl>
                                        <p:attrNameLst>
                                          <p:attrName>ppt_x</p:attrName>
                                          <p:attrName>ppt_y</p:attrName>
                                        </p:attrNameLst>
                                      </p:cBhvr>
                                      <p:rCtr x="0" y="6366"/>
                                    </p:animMotion>
                                  </p:childTnLst>
                                </p:cTn>
                              </p:par>
                              <p:par>
                                <p:cTn id="12" presetID="42" presetClass="path" presetSubtype="0" accel="50000" decel="50000" fill="hold" grpId="0" nodeType="withEffect">
                                  <p:stCondLst>
                                    <p:cond delay="0"/>
                                  </p:stCondLst>
                                  <p:childTnLst>
                                    <p:animMotion origin="layout" path="M -2.08333E-7 7.40741E-7 L -0.00013 0.1368 " pathEditMode="relative" rAng="0" ptsTypes="AA">
                                      <p:cBhvr>
                                        <p:cTn id="13" dur="2000" fill="hold"/>
                                        <p:tgtEl>
                                          <p:spTgt spid="11"/>
                                        </p:tgtEl>
                                        <p:attrNameLst>
                                          <p:attrName>ppt_x</p:attrName>
                                          <p:attrName>ppt_y</p:attrName>
                                        </p:attrNameLst>
                                      </p:cBhvr>
                                      <p:rCtr x="-13" y="6829"/>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00013 0.12754 L 2.08333E-7 0.25 " pathEditMode="relative" rAng="0" ptsTypes="AA">
                                      <p:cBhvr>
                                        <p:cTn id="17" dur="2000" fill="hold"/>
                                        <p:tgtEl>
                                          <p:spTgt spid="5"/>
                                        </p:tgtEl>
                                        <p:attrNameLst>
                                          <p:attrName>ppt_x</p:attrName>
                                          <p:attrName>ppt_y</p:attrName>
                                        </p:attrNameLst>
                                      </p:cBhvr>
                                      <p:rCtr x="-13" y="6204"/>
                                    </p:animMotion>
                                  </p:childTnLst>
                                </p:cTn>
                              </p:par>
                              <p:par>
                                <p:cTn id="18" presetID="42" presetClass="path" presetSubtype="0" accel="50000" decel="50000" fill="hold" grpId="1" nodeType="withEffect">
                                  <p:stCondLst>
                                    <p:cond delay="0"/>
                                  </p:stCondLst>
                                  <p:childTnLst>
                                    <p:animMotion origin="layout" path="M -0.00013 0.1368 L -0.00013 0.27778 " pathEditMode="relative" rAng="0" ptsTypes="AA">
                                      <p:cBhvr>
                                        <p:cTn id="19" dur="2000" fill="hold"/>
                                        <p:tgtEl>
                                          <p:spTgt spid="11"/>
                                        </p:tgtEl>
                                        <p:attrNameLst>
                                          <p:attrName>ppt_x</p:attrName>
                                          <p:attrName>ppt_y</p:attrName>
                                        </p:attrNameLst>
                                      </p:cBhvr>
                                      <p:rCtr x="0" y="703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08333E-7 0.25 L 0.00013 0.38958 " pathEditMode="relative" rAng="0" ptsTypes="AA">
                                      <p:cBhvr>
                                        <p:cTn id="23" dur="2000" fill="hold"/>
                                        <p:tgtEl>
                                          <p:spTgt spid="5"/>
                                        </p:tgtEl>
                                        <p:attrNameLst>
                                          <p:attrName>ppt_x</p:attrName>
                                          <p:attrName>ppt_y</p:attrName>
                                        </p:attrNameLst>
                                      </p:cBhvr>
                                      <p:rCtr x="0" y="6968"/>
                                    </p:animMotion>
                                  </p:childTnLst>
                                </p:cTn>
                              </p:par>
                              <p:par>
                                <p:cTn id="24" presetID="42" presetClass="path" presetSubtype="0" accel="50000" decel="50000" fill="hold" grpId="2" nodeType="withEffect">
                                  <p:stCondLst>
                                    <p:cond delay="0"/>
                                  </p:stCondLst>
                                  <p:childTnLst>
                                    <p:animMotion origin="layout" path="M -0.00013 0.27778 L -0.00013 0.4125 " pathEditMode="relative" rAng="0" ptsTypes="AA">
                                      <p:cBhvr>
                                        <p:cTn id="25" dur="2000" fill="hold"/>
                                        <p:tgtEl>
                                          <p:spTgt spid="11"/>
                                        </p:tgtEl>
                                        <p:attrNameLst>
                                          <p:attrName>ppt_x</p:attrName>
                                          <p:attrName>ppt_y</p:attrName>
                                        </p:attrNameLst>
                                      </p:cBhvr>
                                      <p:rCtr x="-52" y="6736"/>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00013 0.38958 L 0.00013 0.52893 " pathEditMode="relative" rAng="0" ptsTypes="AA">
                                      <p:cBhvr>
                                        <p:cTn id="29" dur="2000" fill="hold"/>
                                        <p:tgtEl>
                                          <p:spTgt spid="5"/>
                                        </p:tgtEl>
                                        <p:attrNameLst>
                                          <p:attrName>ppt_x</p:attrName>
                                          <p:attrName>ppt_y</p:attrName>
                                        </p:attrNameLst>
                                      </p:cBhvr>
                                      <p:rCtr x="0" y="6968"/>
                                    </p:animMotion>
                                  </p:childTnLst>
                                </p:cTn>
                              </p:par>
                              <p:par>
                                <p:cTn id="30" presetID="42" presetClass="path" presetSubtype="0" accel="50000" decel="50000" fill="hold" grpId="3" nodeType="withEffect">
                                  <p:stCondLst>
                                    <p:cond delay="0"/>
                                  </p:stCondLst>
                                  <p:childTnLst>
                                    <p:animMotion origin="layout" path="M -0.00013 0.4125 L -0.00065 0.54259 " pathEditMode="relative" rAng="0" ptsTypes="AA">
                                      <p:cBhvr>
                                        <p:cTn id="31" dur="2000" fill="hold"/>
                                        <p:tgtEl>
                                          <p:spTgt spid="11"/>
                                        </p:tgtEl>
                                        <p:attrNameLst>
                                          <p:attrName>ppt_x</p:attrName>
                                          <p:attrName>ppt_y</p:attrName>
                                        </p:attrNameLst>
                                      </p:cBhvr>
                                      <p:rCtr x="39" y="6528"/>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00013 0.52893 L 0.00013 0.66828 " pathEditMode="relative" rAng="0" ptsTypes="AA">
                                      <p:cBhvr>
                                        <p:cTn id="35" dur="2000" fill="hold"/>
                                        <p:tgtEl>
                                          <p:spTgt spid="5"/>
                                        </p:tgtEl>
                                        <p:attrNameLst>
                                          <p:attrName>ppt_x</p:attrName>
                                          <p:attrName>ppt_y</p:attrName>
                                        </p:attrNameLst>
                                      </p:cBhvr>
                                      <p:rCtr x="0" y="6968"/>
                                    </p:animMotion>
                                  </p:childTnLst>
                                </p:cTn>
                              </p:par>
                              <p:par>
                                <p:cTn id="36" presetID="42" presetClass="exit" presetSubtype="0" fill="hold" grpId="6" nodeType="withEffect">
                                  <p:stCondLst>
                                    <p:cond delay="0"/>
                                  </p:stCondLst>
                                  <p:childTnLst>
                                    <p:animEffect transition="out" filter="fade">
                                      <p:cBhvr>
                                        <p:cTn id="37" dur="1000"/>
                                        <p:tgtEl>
                                          <p:spTgt spid="11"/>
                                        </p:tgtEl>
                                      </p:cBhvr>
                                    </p:animEffect>
                                    <p:anim calcmode="lin" valueType="num">
                                      <p:cBhvr>
                                        <p:cTn id="38" dur="1000"/>
                                        <p:tgtEl>
                                          <p:spTgt spid="11"/>
                                        </p:tgtEl>
                                        <p:attrNameLst>
                                          <p:attrName>ppt_x</p:attrName>
                                        </p:attrNameLst>
                                      </p:cBhvr>
                                      <p:tavLst>
                                        <p:tav tm="0">
                                          <p:val>
                                            <p:strVal val="ppt_x"/>
                                          </p:val>
                                        </p:tav>
                                        <p:tav tm="100000">
                                          <p:val>
                                            <p:strVal val="ppt_x"/>
                                          </p:val>
                                        </p:tav>
                                      </p:tavLst>
                                    </p:anim>
                                    <p:anim calcmode="lin" valueType="num">
                                      <p:cBhvr>
                                        <p:cTn id="39" dur="1000"/>
                                        <p:tgtEl>
                                          <p:spTgt spid="11"/>
                                        </p:tgtEl>
                                        <p:attrNameLst>
                                          <p:attrName>ppt_y</p:attrName>
                                        </p:attrNameLst>
                                      </p:cBhvr>
                                      <p:tavLst>
                                        <p:tav tm="0">
                                          <p:val>
                                            <p:strVal val="ppt_y"/>
                                          </p:val>
                                        </p:tav>
                                        <p:tav tm="100000">
                                          <p:val>
                                            <p:strVal val="ppt_y+.1"/>
                                          </p:val>
                                        </p:tav>
                                      </p:tavLst>
                                    </p:anim>
                                    <p:set>
                                      <p:cBhvr>
                                        <p:cTn id="40" dur="1" fill="hold">
                                          <p:stCondLst>
                                            <p:cond delay="999"/>
                                          </p:stCondLst>
                                        </p:cTn>
                                        <p:tgtEl>
                                          <p:spTgt spid="11"/>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grpId="4" nodeType="afterEffect">
                                  <p:stCondLst>
                                    <p:cond delay="0"/>
                                  </p:stCondLst>
                                  <p:childTnLst>
                                    <p:animMotion origin="layout" path="M -0.00065 0.54259 L 2.08333E-6 2.96296E-6 " pathEditMode="relative" rAng="0" ptsTypes="AA">
                                      <p:cBhvr>
                                        <p:cTn id="43" dur="100" fill="hold"/>
                                        <p:tgtEl>
                                          <p:spTgt spid="11"/>
                                        </p:tgtEl>
                                        <p:attrNameLst>
                                          <p:attrName>ppt_x</p:attrName>
                                          <p:attrName>ppt_y</p:attrName>
                                        </p:attrNameLst>
                                      </p:cBhvr>
                                      <p:rCtr x="-39" y="-26991"/>
                                    </p:animMotion>
                                  </p:childTnLst>
                                </p:cTn>
                              </p:par>
                            </p:childTnLst>
                          </p:cTn>
                        </p:par>
                        <p:par>
                          <p:cTn id="44" fill="hold">
                            <p:stCondLst>
                              <p:cond delay="2100"/>
                            </p:stCondLst>
                            <p:childTnLst>
                              <p:par>
                                <p:cTn id="45" presetID="10" presetClass="entr" presetSubtype="0" fill="hold" grpId="2"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0.00013 0.66828 L -7.39968E-18 1.85185E-6 " pathEditMode="relative" rAng="0" ptsTypes="AA">
                                      <p:cBhvr>
                                        <p:cTn id="52" dur="2000" fill="hold"/>
                                        <p:tgtEl>
                                          <p:spTgt spid="5"/>
                                        </p:tgtEl>
                                        <p:attrNameLst>
                                          <p:attrName>ppt_x</p:attrName>
                                          <p:attrName>ppt_y</p:attrName>
                                        </p:attrNameLst>
                                      </p:cBhvr>
                                      <p:rCtr x="0" y="-33403"/>
                                    </p:animMotion>
                                  </p:childTnLst>
                                </p:cTn>
                              </p:par>
                              <p:par>
                                <p:cTn id="53" presetID="42" presetClass="path" presetSubtype="0" accel="50000" decel="50000" fill="hold" grpId="0" nodeType="withEffect">
                                  <p:stCondLst>
                                    <p:cond delay="0"/>
                                  </p:stCondLst>
                                  <p:childTnLst>
                                    <p:animMotion origin="layout" path="M 6.25E-7 3.33333E-6 L 0.00052 -0.58866 " pathEditMode="relative" rAng="0" ptsTypes="AA">
                                      <p:cBhvr>
                                        <p:cTn id="54" dur="2000" fill="hold"/>
                                        <p:tgtEl>
                                          <p:spTgt spid="12"/>
                                        </p:tgtEl>
                                        <p:attrNameLst>
                                          <p:attrName>ppt_x</p:attrName>
                                          <p:attrName>ppt_y</p:attrName>
                                        </p:attrNameLst>
                                      </p:cBhvr>
                                      <p:rCtr x="247" y="-29352"/>
                                    </p:animMotion>
                                  </p:childTnLst>
                                </p:cTn>
                              </p:par>
                            </p:childTnLst>
                          </p:cTn>
                        </p:par>
                        <p:par>
                          <p:cTn id="55" fill="hold">
                            <p:stCondLst>
                              <p:cond delay="2000"/>
                            </p:stCondLst>
                            <p:childTnLst>
                              <p:par>
                                <p:cTn id="56" presetID="10" presetClass="exit" presetSubtype="0" fill="hold" grpId="1" nodeType="after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ntr" presetSubtype="0" fill="hold" grpId="5"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p:stCondLst>
                              <p:cond delay="2500"/>
                            </p:stCondLst>
                            <p:childTnLst>
                              <p:par>
                                <p:cTn id="63" presetID="42" presetClass="path" presetSubtype="0" accel="50000" decel="50000" fill="hold" grpId="3" nodeType="afterEffect">
                                  <p:stCondLst>
                                    <p:cond delay="0"/>
                                  </p:stCondLst>
                                  <p:childTnLst>
                                    <p:animMotion origin="layout" path="M 0.00052 -0.58866 L 2.5E-6 4.07407E-6 " pathEditMode="relative" rAng="0" ptsTypes="AA">
                                      <p:cBhvr>
                                        <p:cTn id="64" dur="100" fill="hold"/>
                                        <p:tgtEl>
                                          <p:spTgt spid="12"/>
                                        </p:tgtEl>
                                        <p:attrNameLst>
                                          <p:attrName>ppt_x</p:attrName>
                                          <p:attrName>ppt_y</p:attrName>
                                        </p:attrNameLst>
                                      </p:cBhvr>
                                      <p:rCtr x="221" y="29259"/>
                                    </p:animMotion>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 presetClass="mediacall" presetSubtype="0" fill="hold" nodeType="withEffect">
                                  <p:stCondLst>
                                    <p:cond delay="0"/>
                                  </p:stCondLst>
                                  <p:childTnLst>
                                    <p:cmd type="call" cmd="playFrom(0.0)">
                                      <p:cBhvr>
                                        <p:cTn id="75" dur="65912" fill="hold"/>
                                        <p:tgtEl>
                                          <p:spTgt spid="3"/>
                                        </p:tgtEl>
                                      </p:cBhvr>
                                    </p:cmd>
                                  </p:childTnLst>
                                </p:cTn>
                              </p:par>
                              <p:par>
                                <p:cTn id="76" presetID="1" presetClass="emph" presetSubtype="2" fill="hold" nodeType="withEffect">
                                  <p:stCondLst>
                                    <p:cond delay="0"/>
                                  </p:stCondLst>
                                  <p:childTnLst>
                                    <p:animClr clrSpc="rgb" dir="cw">
                                      <p:cBhvr>
                                        <p:cTn id="77" dur="1000" fill="hold"/>
                                        <p:tgtEl>
                                          <p:spTgt spid="16"/>
                                        </p:tgtEl>
                                        <p:attrNameLst>
                                          <p:attrName>fillcolor</p:attrName>
                                        </p:attrNameLst>
                                      </p:cBhvr>
                                      <p:to>
                                        <a:schemeClr val="accent2"/>
                                      </p:to>
                                    </p:animClr>
                                    <p:set>
                                      <p:cBhvr>
                                        <p:cTn id="78" dur="1000" fill="hold"/>
                                        <p:tgtEl>
                                          <p:spTgt spid="16"/>
                                        </p:tgtEl>
                                        <p:attrNameLst>
                                          <p:attrName>fill.type</p:attrName>
                                        </p:attrNameLst>
                                      </p:cBhvr>
                                      <p:to>
                                        <p:strVal val="solid"/>
                                      </p:to>
                                    </p:set>
                                    <p:set>
                                      <p:cBhvr>
                                        <p:cTn id="79" dur="1000" fill="hold"/>
                                        <p:tgtEl>
                                          <p:spTgt spid="16"/>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3" presetClass="mediacall" presetSubtype="0" fill="hold" nodeType="clickEffect">
                                  <p:stCondLst>
                                    <p:cond delay="0"/>
                                  </p:stCondLst>
                                  <p:childTnLst>
                                    <p:cmd type="call" cmd="stop">
                                      <p:cBhvr>
                                        <p:cTn id="83" dur="1" fill="hold"/>
                                        <p:tgtEl>
                                          <p:spTgt spid="3"/>
                                        </p:tgtEl>
                                      </p:cBhvr>
                                    </p:cmd>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par>
                                <p:cTn id="90" presetID="1" presetClass="emph" presetSubtype="2" fill="hold" nodeType="withEffect">
                                  <p:stCondLst>
                                    <p:cond delay="0"/>
                                  </p:stCondLst>
                                  <p:childTnLst>
                                    <p:animClr clrSpc="rgb" dir="cw">
                                      <p:cBhvr>
                                        <p:cTn id="91" dur="2000" fill="hold"/>
                                        <p:tgtEl>
                                          <p:spTgt spid="16"/>
                                        </p:tgtEl>
                                        <p:attrNameLst>
                                          <p:attrName>fillcolor</p:attrName>
                                        </p:attrNameLst>
                                      </p:cBhvr>
                                      <p:to>
                                        <a:schemeClr val="bg1"/>
                                      </p:to>
                                    </p:animClr>
                                    <p:set>
                                      <p:cBhvr>
                                        <p:cTn id="92" dur="2000" fill="hold"/>
                                        <p:tgtEl>
                                          <p:spTgt spid="16"/>
                                        </p:tgtEl>
                                        <p:attrNameLst>
                                          <p:attrName>fill.type</p:attrName>
                                        </p:attrNameLst>
                                      </p:cBhvr>
                                      <p:to>
                                        <p:strVal val="solid"/>
                                      </p:to>
                                    </p:set>
                                    <p:set>
                                      <p:cBhvr>
                                        <p:cTn id="9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94"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P spid="11" grpId="2" animBg="1"/>
      <p:bldP spid="11" grpId="3" animBg="1"/>
      <p:bldP spid="11" grpId="4" animBg="1"/>
      <p:bldP spid="11" grpId="5" animBg="1"/>
      <p:bldP spid="11" grpId="6" animBg="1"/>
      <p:bldP spid="12" grpId="0" animBg="1"/>
      <p:bldP spid="12" grpId="1" animBg="1"/>
      <p:bldP spid="12" grpId="2" animBg="1"/>
      <p:bldP spid="12" grpId="3" animBg="1"/>
      <p:bldP spid="17" grpId="0"/>
      <p:bldP spid="17" grpId="1"/>
      <p:bldP spid="18" grpId="0"/>
      <p:bldP spid="18" grpId="1"/>
      <p:bldP spid="1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1-R01-S07 - Kua mate a He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8739" y="272713"/>
            <a:ext cx="609600" cy="609600"/>
          </a:xfrm>
          <a:prstGeom prst="rect">
            <a:avLst/>
          </a:prstGeom>
        </p:spPr>
      </p:pic>
      <p:sp>
        <p:nvSpPr>
          <p:cNvPr id="34" name="Restart">
            <a:extLst>
              <a:ext uri="{FF2B5EF4-FFF2-40B4-BE49-F238E27FC236}">
                <a16:creationId xmlns:a16="http://schemas.microsoft.com/office/drawing/2014/main" id="{71219F89-A338-45E1-AD82-3288ED17EF6A}"/>
              </a:ext>
            </a:extLst>
          </p:cNvPr>
          <p:cNvSpPr/>
          <p:nvPr/>
        </p:nvSpPr>
        <p:spPr>
          <a:xfrm>
            <a:off x="5344886" y="3094926"/>
            <a:ext cx="1502228" cy="1792033"/>
          </a:xfrm>
          <a:prstGeom prst="utur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9A6A0537-3579-4E51-A807-B7B10A809C60}"/>
              </a:ext>
            </a:extLst>
          </p:cNvPr>
          <p:cNvSpPr>
            <a:spLocks noGrp="1"/>
          </p:cNvSpPr>
          <p:nvPr>
            <p:ph type="title"/>
          </p:nvPr>
        </p:nvSpPr>
        <p:spPr>
          <a:xfrm>
            <a:off x="838199" y="38226"/>
            <a:ext cx="10515600" cy="1325563"/>
          </a:xfrm>
        </p:spPr>
        <p:txBody>
          <a:bodyPr>
            <a:normAutofit/>
          </a:bodyPr>
          <a:lstStyle/>
          <a:p>
            <a:pPr algn="ctr"/>
            <a:r>
              <a:rPr lang="en-NZ" sz="40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Things we can do to make Easter the Happiest Day of the Year</a:t>
            </a:r>
          </a:p>
        </p:txBody>
      </p:sp>
      <p:sp>
        <p:nvSpPr>
          <p:cNvPr id="15" name="TextBox: PageNumber">
            <a:extLst>
              <a:ext uri="{FF2B5EF4-FFF2-40B4-BE49-F238E27FC236}">
                <a16:creationId xmlns:a16="http://schemas.microsoft.com/office/drawing/2014/main" id="{77B6DCB0-1CD2-41D2-A199-699CBB2D2406}"/>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S-07</a:t>
            </a:r>
          </a:p>
        </p:txBody>
      </p:sp>
      <p:sp>
        <p:nvSpPr>
          <p:cNvPr id="16" name="Action Button: Forward">
            <a:hlinkClick r:id="" action="ppaction://hlinkshowjump?jump=nextslide" highlightClick="1"/>
            <a:extLst>
              <a:ext uri="{FF2B5EF4-FFF2-40B4-BE49-F238E27FC236}">
                <a16:creationId xmlns:a16="http://schemas.microsoft.com/office/drawing/2014/main" id="{806236F3-B0DB-4496-8FF6-48BFBEFE7D13}"/>
              </a:ext>
            </a:extLst>
          </p:cNvPr>
          <p:cNvSpPr/>
          <p:nvPr/>
        </p:nvSpPr>
        <p:spPr>
          <a:xfrm>
            <a:off x="10983788" y="6310265"/>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Action Button: Back">
            <a:hlinkClick r:id="" action="ppaction://hlinkshowjump?jump=previousslide" highlightClick="1"/>
            <a:extLst>
              <a:ext uri="{FF2B5EF4-FFF2-40B4-BE49-F238E27FC236}">
                <a16:creationId xmlns:a16="http://schemas.microsoft.com/office/drawing/2014/main" id="{56C88CC1-9DF4-4236-A1D8-D70343B08F4C}"/>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Text 5">
            <a:extLst>
              <a:ext uri="{FF2B5EF4-FFF2-40B4-BE49-F238E27FC236}">
                <a16:creationId xmlns:a16="http://schemas.microsoft.com/office/drawing/2014/main" id="{A1246808-71FA-441D-B2A8-77EEB71C146F}"/>
              </a:ext>
            </a:extLst>
          </p:cNvPr>
          <p:cNvSpPr/>
          <p:nvPr/>
        </p:nvSpPr>
        <p:spPr>
          <a:xfrm>
            <a:off x="3100465" y="3990945"/>
            <a:ext cx="5991065" cy="2521131"/>
          </a:xfrm>
          <a:prstGeom prst="roundRect">
            <a:avLst>
              <a:gd name="adj" fmla="val 5556"/>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ALLELUIA</a:t>
            </a:r>
            <a:r>
              <a:rPr lang="en-NZ" b="1"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is a special word we sing and say at Easter – it means PRAISE GOD. It is a very old word that followers of Jesus have been saying for hundreds of years. It is a joyful happy word to celebrate that Jesus is risen </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ALLELUIA. Remember to add it to your class prayer in the Easter season right up to </a:t>
            </a:r>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endParaRPr lang="en-NZ" dirty="0">
              <a:latin typeface="Arial" panose="020B0604020202020204" pitchFamily="34" charset="0"/>
              <a:cs typeface="Arial" panose="020B0604020202020204" pitchFamily="34" charset="0"/>
            </a:endParaRPr>
          </a:p>
        </p:txBody>
      </p:sp>
      <p:sp>
        <p:nvSpPr>
          <p:cNvPr id="31" name="Text 4">
            <a:extLst>
              <a:ext uri="{FF2B5EF4-FFF2-40B4-BE49-F238E27FC236}">
                <a16:creationId xmlns:a16="http://schemas.microsoft.com/office/drawing/2014/main" id="{85D09BB5-16D7-46C9-B18D-E144D99708CF}"/>
              </a:ext>
            </a:extLst>
          </p:cNvPr>
          <p:cNvSpPr/>
          <p:nvPr/>
        </p:nvSpPr>
        <p:spPr>
          <a:xfrm>
            <a:off x="3100465" y="3990945"/>
            <a:ext cx="5991065" cy="2521131"/>
          </a:xfrm>
          <a:prstGeom prst="roundRect">
            <a:avLst>
              <a:gd name="adj" fmla="val 5556"/>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People go to celebrate Easter Mass with people in their community. They light candles to show that they believe that Jesus is the light of their life and they pass the light on to each other. </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Talk with your family about going to Mass at Easter and notice the Easter Candle near the altar.</a:t>
            </a:r>
            <a:endParaRPr lang="en-NZ" sz="1400"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 3">
            <a:extLst>
              <a:ext uri="{FF2B5EF4-FFF2-40B4-BE49-F238E27FC236}">
                <a16:creationId xmlns:a16="http://schemas.microsoft.com/office/drawing/2014/main" id="{D04F06E9-396F-495E-9418-D1FBB2A77D85}"/>
              </a:ext>
            </a:extLst>
          </p:cNvPr>
          <p:cNvSpPr/>
          <p:nvPr/>
        </p:nvSpPr>
        <p:spPr>
          <a:xfrm>
            <a:off x="3100467" y="3990947"/>
            <a:ext cx="5991065" cy="2521131"/>
          </a:xfrm>
          <a:prstGeom prst="roundRect">
            <a:avLst>
              <a:gd name="adj" fmla="val 5556"/>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dirty="0">
                <a:solidFill>
                  <a:srgbClr val="333333"/>
                </a:solidFill>
                <a:latin typeface="Arial" panose="020B0604020202020204" pitchFamily="34" charset="0"/>
                <a:ea typeface="Calibri" panose="020F0502020204030204" pitchFamily="34" charset="0"/>
                <a:cs typeface="Arial" panose="020B0604020202020204" pitchFamily="34" charset="0"/>
              </a:rPr>
              <a:t>Butterflies are symbols of the Resurrection because just as Jesus went into the tomb and came out alive to begin his new life in his new body, caterpillars disappear into a cocoon and like Jesus they come out changed with a new life to live as beautiful butterflies.</a:t>
            </a:r>
            <a:r>
              <a:rPr lang="en-NZ" b="1"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Did you know Jesus promised that all his followers will rise up after death as he did with new bodies and they will live with him forever in heaven?</a:t>
            </a:r>
            <a:r>
              <a:rPr lang="en-NZ"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endParaRPr lang="en-NZ" sz="1400"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2">
            <a:extLst>
              <a:ext uri="{FF2B5EF4-FFF2-40B4-BE49-F238E27FC236}">
                <a16:creationId xmlns:a16="http://schemas.microsoft.com/office/drawing/2014/main" id="{3CCB8B0B-85C7-4813-A371-A6E2A1DAEA04}"/>
              </a:ext>
            </a:extLst>
          </p:cNvPr>
          <p:cNvSpPr/>
          <p:nvPr/>
        </p:nvSpPr>
        <p:spPr>
          <a:xfrm>
            <a:off x="3100466" y="3990946"/>
            <a:ext cx="5991065" cy="2521131"/>
          </a:xfrm>
          <a:prstGeom prst="roundRect">
            <a:avLst>
              <a:gd name="adj" fmla="val 5556"/>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Eggs are a symbol of the new life that comes out of eggs. Jesus’ new life began when he came out of the tomb. Easter eggs remind us of that and that’s why we eat them at Easter.</a:t>
            </a: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What new life do you know that comes out of an egg?</a:t>
            </a:r>
            <a:endParaRPr lang="en-NZ" sz="1400"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 1">
            <a:extLst>
              <a:ext uri="{FF2B5EF4-FFF2-40B4-BE49-F238E27FC236}">
                <a16:creationId xmlns:a16="http://schemas.microsoft.com/office/drawing/2014/main" id="{6E83480F-D67E-4A2A-8498-D832C8E78DD1}"/>
              </a:ext>
            </a:extLst>
          </p:cNvPr>
          <p:cNvSpPr/>
          <p:nvPr/>
        </p:nvSpPr>
        <p:spPr>
          <a:xfrm>
            <a:off x="3100466" y="3990946"/>
            <a:ext cx="5991065" cy="2521131"/>
          </a:xfrm>
          <a:prstGeom prst="roundRect">
            <a:avLst>
              <a:gd name="adj" fmla="val 5556"/>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We have the Easter Candle to remind us that Jesus is the Light of the World. It is a very special candle that is kept in the church for a whole year.</a:t>
            </a:r>
            <a:r>
              <a:rPr lang="en-NZ" b="1" dirty="0">
                <a:solidFill>
                  <a:schemeClr val="tx1"/>
                </a:solidFill>
                <a:latin typeface="Arial" panose="020B0604020202020204" pitchFamily="34" charset="0"/>
                <a:cs typeface="Arial" panose="020B0604020202020204" pitchFamily="34" charset="0"/>
              </a:rPr>
              <a:t> </a:t>
            </a:r>
            <a:r>
              <a:rPr lang="en-NZ" dirty="0">
                <a:solidFill>
                  <a:schemeClr val="tx1"/>
                </a:solidFill>
                <a:latin typeface="Arial" panose="020B0604020202020204" pitchFamily="34" charset="0"/>
                <a:cs typeface="Arial" panose="020B0604020202020204" pitchFamily="34" charset="0"/>
              </a:rPr>
              <a:t>It is lit when people get baptised or buried.</a:t>
            </a:r>
            <a:r>
              <a:rPr lang="en-NZ" b="1" dirty="0">
                <a:solidFill>
                  <a:schemeClr val="tx1"/>
                </a:solidFill>
                <a:latin typeface="Arial" panose="020B0604020202020204" pitchFamily="34" charset="0"/>
                <a:cs typeface="Arial" panose="020B0604020202020204" pitchFamily="34" charset="0"/>
              </a:rPr>
              <a:t> </a:t>
            </a:r>
            <a:r>
              <a:rPr lang="en-NZ" dirty="0">
                <a:solidFill>
                  <a:schemeClr val="tx1"/>
                </a:solidFill>
                <a:latin typeface="Arial" panose="020B0604020202020204" pitchFamily="34" charset="0"/>
                <a:cs typeface="Arial" panose="020B0604020202020204" pitchFamily="34" charset="0"/>
              </a:rPr>
              <a:t>Easter is a feast of light and joy.</a:t>
            </a:r>
            <a:r>
              <a:rPr lang="en-NZ" b="1" dirty="0">
                <a:solidFill>
                  <a:schemeClr val="tx1"/>
                </a:solidFill>
                <a:latin typeface="Arial" panose="020B0604020202020204" pitchFamily="34" charset="0"/>
                <a:cs typeface="Arial" panose="020B0604020202020204" pitchFamily="34" charset="0"/>
              </a:rPr>
              <a:t> </a:t>
            </a:r>
            <a:r>
              <a:rPr lang="en-NZ" b="1" dirty="0">
                <a:solidFill>
                  <a:schemeClr val="accent4">
                    <a:lumMod val="75000"/>
                  </a:schemeClr>
                </a:solidFill>
                <a:latin typeface="Arial" panose="020B0604020202020204" pitchFamily="34" charset="0"/>
                <a:cs typeface="Arial" panose="020B0604020202020204" pitchFamily="34" charset="0"/>
              </a:rPr>
              <a:t>Look for the Easter Candle when you go to the church next.</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33" name="Picture 5">
            <a:extLst>
              <a:ext uri="{FF2B5EF4-FFF2-40B4-BE49-F238E27FC236}">
                <a16:creationId xmlns:a16="http://schemas.microsoft.com/office/drawing/2014/main" id="{F2B19800-F19A-40E1-80A4-208B0049C8DE}"/>
              </a:ext>
            </a:extLst>
          </p:cNvPr>
          <p:cNvSpPr/>
          <p:nvPr/>
        </p:nvSpPr>
        <p:spPr>
          <a:xfrm>
            <a:off x="3100465" y="1469814"/>
            <a:ext cx="5991065" cy="2521131"/>
          </a:xfrm>
          <a:prstGeom prst="roundRect">
            <a:avLst>
              <a:gd name="adj" fmla="val 5556"/>
            </a:avLst>
          </a:prstGeom>
          <a:blipFill dpi="0" rotWithShape="1">
            <a:blip r:embed="rId6"/>
            <a:srcRec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Picture 4">
            <a:extLst>
              <a:ext uri="{FF2B5EF4-FFF2-40B4-BE49-F238E27FC236}">
                <a16:creationId xmlns:a16="http://schemas.microsoft.com/office/drawing/2014/main" id="{8250E6F6-F0CF-41D5-BA66-DEA6B70E9FB2}"/>
              </a:ext>
            </a:extLst>
          </p:cNvPr>
          <p:cNvSpPr/>
          <p:nvPr/>
        </p:nvSpPr>
        <p:spPr>
          <a:xfrm>
            <a:off x="3100465" y="1469816"/>
            <a:ext cx="5991065" cy="2521131"/>
          </a:xfrm>
          <a:prstGeom prst="roundRect">
            <a:avLst>
              <a:gd name="adj" fmla="val 5556"/>
            </a:avLst>
          </a:prstGeom>
          <a:blipFill dpi="0" rotWithShape="1">
            <a:blip r:embed="rId7"/>
            <a:srcRec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Picture 3">
            <a:extLst>
              <a:ext uri="{FF2B5EF4-FFF2-40B4-BE49-F238E27FC236}">
                <a16:creationId xmlns:a16="http://schemas.microsoft.com/office/drawing/2014/main" id="{01FF4919-8A31-44BA-9FF5-5FD5493955DE}"/>
              </a:ext>
            </a:extLst>
          </p:cNvPr>
          <p:cNvSpPr/>
          <p:nvPr/>
        </p:nvSpPr>
        <p:spPr>
          <a:xfrm>
            <a:off x="3100467" y="1469816"/>
            <a:ext cx="5991065" cy="2521131"/>
          </a:xfrm>
          <a:prstGeom prst="roundRect">
            <a:avLst>
              <a:gd name="adj" fmla="val 5556"/>
            </a:avLst>
          </a:prstGeom>
          <a:blipFill dpi="0" rotWithShape="1">
            <a:blip r:embed="rId8">
              <a:extLst>
                <a:ext uri="{BEBA8EAE-BF5A-486C-A8C5-ECC9F3942E4B}">
                  <a14:imgProps xmlns:a14="http://schemas.microsoft.com/office/drawing/2010/main">
                    <a14:imgLayer r:embed="rId9">
                      <a14:imgEffect>
                        <a14:colorTemperature colorTemp="11200"/>
                      </a14:imgEffect>
                      <a14:imgEffect>
                        <a14:saturation sat="66000"/>
                      </a14:imgEffect>
                    </a14:imgLayer>
                  </a14:imgProps>
                </a:ext>
              </a:extLst>
            </a:blip>
            <a:srcRect/>
            <a:tile tx="0" ty="0" sx="100000" sy="100000" flip="none" algn="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Picture 2">
            <a:extLst>
              <a:ext uri="{FF2B5EF4-FFF2-40B4-BE49-F238E27FC236}">
                <a16:creationId xmlns:a16="http://schemas.microsoft.com/office/drawing/2014/main" id="{A0D32870-E6E3-415E-B959-6E73D75CD6C3}"/>
              </a:ext>
            </a:extLst>
          </p:cNvPr>
          <p:cNvSpPr/>
          <p:nvPr/>
        </p:nvSpPr>
        <p:spPr>
          <a:xfrm>
            <a:off x="3100466" y="1469816"/>
            <a:ext cx="5991065" cy="2521131"/>
          </a:xfrm>
          <a:prstGeom prst="roundRect">
            <a:avLst>
              <a:gd name="adj" fmla="val 5556"/>
            </a:avLst>
          </a:prstGeom>
          <a:blipFill dpi="0" rotWithShape="1">
            <a:blip r:embed="rId10"/>
            <a:srcRec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Picture 1">
            <a:extLst>
              <a:ext uri="{FF2B5EF4-FFF2-40B4-BE49-F238E27FC236}">
                <a16:creationId xmlns:a16="http://schemas.microsoft.com/office/drawing/2014/main" id="{D77D9724-6A4C-44DD-B2EE-64F72B11205C}"/>
              </a:ext>
            </a:extLst>
          </p:cNvPr>
          <p:cNvSpPr/>
          <p:nvPr/>
        </p:nvSpPr>
        <p:spPr>
          <a:xfrm>
            <a:off x="3100467" y="1469816"/>
            <a:ext cx="5991065" cy="2521131"/>
          </a:xfrm>
          <a:prstGeom prst="roundRect">
            <a:avLst>
              <a:gd name="adj" fmla="val 5556"/>
            </a:avLst>
          </a:prstGeom>
          <a:blipFill dpi="0" rotWithShape="1">
            <a:blip r:embed="rId11">
              <a:extLst>
                <a:ext uri="{BEBA8EAE-BF5A-486C-A8C5-ECC9F3942E4B}">
                  <a14:imgProps xmlns:a14="http://schemas.microsoft.com/office/drawing/2010/main">
                    <a14:imgLayer r:embed="rId12">
                      <a14:imgEffect>
                        <a14:colorTemperature colorTemp="8800"/>
                      </a14:imgEffect>
                    </a14:imgLayer>
                  </a14:imgProps>
                </a:ext>
              </a:extLst>
            </a:blip>
            <a:srcRect/>
            <a:tile tx="0" ty="0" sx="96000" sy="81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Action Button: Audio">
            <a:hlinkClick r:id="" action="ppaction://noaction" highlightClick="1"/>
          </p:cNvPr>
          <p:cNvSpPr/>
          <p:nvPr/>
        </p:nvSpPr>
        <p:spPr>
          <a:xfrm>
            <a:off x="9907200" y="6310800"/>
            <a:ext cx="478800" cy="410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Tool instructions stop"/>
          <p:cNvSpPr txBox="1"/>
          <p:nvPr/>
        </p:nvSpPr>
        <p:spPr>
          <a:xfrm>
            <a:off x="5708476" y="6627168"/>
            <a:ext cx="2653290"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err="1">
                <a:latin typeface="Arial" panose="020B0604020202020204" pitchFamily="34" charset="0"/>
                <a:ea typeface="Segoe UI" pitchFamily="34" charset="0"/>
                <a:cs typeface="Arial" panose="020B0604020202020204" pitchFamily="34" charset="0"/>
              </a:rPr>
              <a:t>Kua</a:t>
            </a:r>
            <a:r>
              <a:rPr lang="en-GB" sz="900" dirty="0">
                <a:latin typeface="Arial" panose="020B0604020202020204" pitchFamily="34" charset="0"/>
                <a:ea typeface="Segoe UI" pitchFamily="34" charset="0"/>
                <a:cs typeface="Arial" panose="020B0604020202020204" pitchFamily="34" charset="0"/>
              </a:rPr>
              <a:t> mate a </a:t>
            </a:r>
            <a:r>
              <a:rPr lang="en-GB" sz="900" dirty="0" err="1">
                <a:latin typeface="Arial" panose="020B0604020202020204" pitchFamily="34" charset="0"/>
                <a:ea typeface="Segoe UI" pitchFamily="34" charset="0"/>
                <a:cs typeface="Arial" panose="020B0604020202020204" pitchFamily="34" charset="0"/>
              </a:rPr>
              <a:t>Hehu</a:t>
            </a:r>
            <a:r>
              <a:rPr lang="en-GB" sz="900" dirty="0">
                <a:latin typeface="Arial" panose="020B0604020202020204" pitchFamily="34" charset="0"/>
                <a:ea typeface="Segoe UI" pitchFamily="34" charset="0"/>
                <a:cs typeface="Arial" panose="020B0604020202020204" pitchFamily="34" charset="0"/>
              </a:rPr>
              <a:t>’</a:t>
            </a:r>
          </a:p>
        </p:txBody>
      </p:sp>
      <p:sp>
        <p:nvSpPr>
          <p:cNvPr id="22" name="TextBox: Tool instructions start"/>
          <p:cNvSpPr txBox="1"/>
          <p:nvPr/>
        </p:nvSpPr>
        <p:spPr>
          <a:xfrm>
            <a:off x="5711684" y="6627168"/>
            <a:ext cx="2646878"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smtClean="0">
                <a:latin typeface="Arial" panose="020B0604020202020204" pitchFamily="34" charset="0"/>
                <a:ea typeface="Segoe UI" pitchFamily="34" charset="0"/>
                <a:cs typeface="Arial" panose="020B0604020202020204" pitchFamily="34" charset="0"/>
              </a:rPr>
              <a:t>‘</a:t>
            </a:r>
            <a:r>
              <a:rPr lang="en-GB" sz="900" dirty="0" err="1" smtClean="0">
                <a:latin typeface="Arial" panose="020B0604020202020204" pitchFamily="34" charset="0"/>
                <a:ea typeface="Segoe UI" pitchFamily="34" charset="0"/>
                <a:cs typeface="Arial" panose="020B0604020202020204" pitchFamily="34" charset="0"/>
              </a:rPr>
              <a:t>Kua</a:t>
            </a:r>
            <a:r>
              <a:rPr lang="en-GB" sz="900" dirty="0" smtClean="0">
                <a:latin typeface="Arial" panose="020B0604020202020204" pitchFamily="34" charset="0"/>
                <a:ea typeface="Segoe UI" pitchFamily="34" charset="0"/>
                <a:cs typeface="Arial" panose="020B0604020202020204" pitchFamily="34" charset="0"/>
              </a:rPr>
              <a:t> mate a </a:t>
            </a:r>
            <a:r>
              <a:rPr lang="en-GB" sz="900" dirty="0" err="1" smtClean="0">
                <a:latin typeface="Arial" panose="020B0604020202020204" pitchFamily="34" charset="0"/>
                <a:ea typeface="Segoe UI" pitchFamily="34" charset="0"/>
                <a:cs typeface="Arial" panose="020B0604020202020204" pitchFamily="34" charset="0"/>
              </a:rPr>
              <a:t>Hehu</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
        <p:nvSpPr>
          <p:cNvPr id="35" name="Textbox: Tool instructions">
            <a:extLst>
              <a:ext uri="{FF2B5EF4-FFF2-40B4-BE49-F238E27FC236}">
                <a16:creationId xmlns:a16="http://schemas.microsoft.com/office/drawing/2014/main" id="{DD2F82F3-8F20-4B81-AFBF-7E78FE243F83}"/>
              </a:ext>
            </a:extLst>
          </p:cNvPr>
          <p:cNvSpPr txBox="1"/>
          <p:nvPr/>
        </p:nvSpPr>
        <p:spPr>
          <a:xfrm>
            <a:off x="3243301" y="6488668"/>
            <a:ext cx="5705408" cy="507831"/>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itchFamily="34" charset="0"/>
              </a:rPr>
              <a:t>Click the text to move through (5 total). Click the arrow to restart</a:t>
            </a:r>
            <a:r>
              <a:rPr lang="en-GB" sz="900" dirty="0" smtClean="0">
                <a:latin typeface="Arial" panose="020B0604020202020204" pitchFamily="34" charset="0"/>
                <a:ea typeface="Segoe UI" pitchFamily="34" charset="0"/>
                <a:cs typeface="Arial" pitchFamily="34" charset="0"/>
              </a:rPr>
              <a:t>.</a:t>
            </a:r>
          </a:p>
          <a:p>
            <a:pPr algn="ctr"/>
            <a:r>
              <a:rPr lang="en-GB" sz="900" dirty="0" smtClean="0">
                <a:latin typeface="Arial" panose="020B0604020202020204" pitchFamily="34" charset="0"/>
                <a:ea typeface="Segoe UI" pitchFamily="34" charset="0"/>
                <a:cs typeface="Arial" pitchFamily="34" charset="0"/>
              </a:rPr>
              <a:t>Click the worksheet icon to go to the worksheet.                                                                                                </a:t>
            </a:r>
            <a:endParaRPr lang="en-GB" sz="900" dirty="0">
              <a:latin typeface="Arial" panose="020B0604020202020204" pitchFamily="34" charset="0"/>
              <a:ea typeface="Segoe UI" pitchFamily="34" charset="0"/>
              <a:cs typeface="Arial" pitchFamily="34" charset="0"/>
            </a:endParaRPr>
          </a:p>
          <a:p>
            <a:pPr algn="ctr"/>
            <a:endParaRPr lang="en-GB" sz="900" dirty="0">
              <a:latin typeface="Arial" panose="020B0604020202020204" pitchFamily="34" charset="0"/>
              <a:ea typeface="Segoe UI" pitchFamily="34" charset="0"/>
              <a:cs typeface="Arial" pitchFamily="34" charset="0"/>
            </a:endParaRPr>
          </a:p>
        </p:txBody>
      </p:sp>
      <p:sp>
        <p:nvSpPr>
          <p:cNvPr id="23" name="Action Button: Worksheet">
            <a:hlinkClick r:id="rId13" action="ppaction://hlinksldjump" highlightClick="1"/>
            <a:extLst>
              <a:ext uri="{FF2B5EF4-FFF2-40B4-BE49-F238E27FC236}">
                <a16:creationId xmlns:a16="http://schemas.microsoft.com/office/drawing/2014/main" id="{0FA95107-8BE3-4154-83BE-9A22A481BC4B}"/>
              </a:ext>
            </a:extLst>
          </p:cNvPr>
          <p:cNvSpPr/>
          <p:nvPr/>
        </p:nvSpPr>
        <p:spPr>
          <a:xfrm>
            <a:off x="9357144" y="6310800"/>
            <a:ext cx="480000" cy="4104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Textbox: Tool instructions" hidden="1">
            <a:extLst>
              <a:ext uri="{FF2B5EF4-FFF2-40B4-BE49-F238E27FC236}">
                <a16:creationId xmlns:a16="http://schemas.microsoft.com/office/drawing/2014/main" id="{C37D9AF4-C78D-48B9-985C-1BA7C9147A71}"/>
              </a:ext>
            </a:extLst>
          </p:cNvPr>
          <p:cNvSpPr txBox="1"/>
          <p:nvPr/>
        </p:nvSpPr>
        <p:spPr>
          <a:xfrm>
            <a:off x="4654739" y="6396335"/>
            <a:ext cx="2882520"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YES or NO for the correct answer.</a:t>
            </a:r>
          </a:p>
          <a:p>
            <a:pPr algn="ctr"/>
            <a:r>
              <a:rPr lang="en-GB" sz="1200" dirty="0">
                <a:latin typeface="Arial" pitchFamily="34" charset="0"/>
                <a:ea typeface="Segoe UI" pitchFamily="34" charset="0"/>
                <a:cs typeface="Arial" pitchFamily="34" charset="0"/>
              </a:rPr>
              <a:t>Click worksheet icon for worksheet.</a:t>
            </a:r>
          </a:p>
        </p:txBody>
      </p:sp>
    </p:spTree>
    <p:extLst>
      <p:ext uri="{BB962C8B-B14F-4D97-AF65-F5344CB8AC3E}">
        <p14:creationId xmlns:p14="http://schemas.microsoft.com/office/powerpoint/2010/main" val="1021208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2" presetClass="exit" presetSubtype="1" fill="hold" grpId="0" nodeType="clickEffect">
                                  <p:stCondLst>
                                    <p:cond delay="0"/>
                                  </p:stCondLst>
                                  <p:childTnLst>
                                    <p:animEffect transition="out" filter="wipe(up)">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22" presetClass="exit" presetSubtype="4" fill="hold" grpId="0" nodeType="withEffect">
                                  <p:stCondLst>
                                    <p:cond delay="0"/>
                                  </p:stCondLst>
                                  <p:childTnLst>
                                    <p:animEffect transition="out" filter="wipe(down)">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2" presetClass="exit" presetSubtype="1" fill="hold" grpId="0" nodeType="clickEffect">
                                  <p:stCondLst>
                                    <p:cond delay="0"/>
                                  </p:stCondLst>
                                  <p:childTnLst>
                                    <p:animEffect transition="out" filter="wipe(up)">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22" presetClass="exit" presetSubtype="4" fill="hold" grpId="0" nodeType="withEffect">
                                  <p:stCondLst>
                                    <p:cond delay="0"/>
                                  </p:stCondLst>
                                  <p:childTnLst>
                                    <p:animEffect transition="out" filter="wipe(down)">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22" presetClass="exit" presetSubtype="1" fill="hold" grpId="0" nodeType="clickEffect">
                                  <p:stCondLst>
                                    <p:cond delay="0"/>
                                  </p:stCondLst>
                                  <p:childTnLst>
                                    <p:animEffect transition="out" filter="wipe(up)">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22" presetClass="exit" presetSubtype="4" fill="hold" grpId="0" nodeType="withEffect">
                                  <p:stCondLst>
                                    <p:cond delay="0"/>
                                  </p:stCondLst>
                                  <p:childTnLst>
                                    <p:animEffect transition="out" filter="wipe(down)">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22" presetClass="exit" presetSubtype="1" fill="hold" grpId="0" nodeType="clickEffect">
                                  <p:stCondLst>
                                    <p:cond delay="0"/>
                                  </p:stCondLst>
                                  <p:childTnLst>
                                    <p:animEffect transition="out" filter="wipe(up)">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22" presetClass="exit" presetSubtype="4" fill="hold" grpId="0" nodeType="withEffect">
                                  <p:stCondLst>
                                    <p:cond delay="0"/>
                                  </p:stCondLst>
                                  <p:childTnLst>
                                    <p:animEffect transition="out" filter="wipe(down)">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34"/>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par>
                                <p:cTn id="58" presetID="22" presetClass="entr" presetSubtype="4" fill="hold" grpId="1"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par>
                                <p:cTn id="61" presetID="22" presetClass="entr" presetSubtype="4" fill="hold" grpId="1"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par>
                                <p:cTn id="64" presetID="22" presetClass="entr" presetSubtype="4" fill="hold" grpId="1"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par>
                                <p:cTn id="67" presetID="22" presetClass="entr" presetSubtype="4" fill="hold" grpId="1"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par>
                                <p:cTn id="70" presetID="22" presetClass="entr" presetSubtype="1" fill="hold" grpId="1"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par>
                                <p:cTn id="73" presetID="22" presetClass="entr" presetSubtype="1" fill="hold" grpId="1"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up)">
                                      <p:cBhvr>
                                        <p:cTn id="75" dur="500"/>
                                        <p:tgtEl>
                                          <p:spTgt spid="28"/>
                                        </p:tgtEl>
                                      </p:cBhvr>
                                    </p:animEffect>
                                  </p:childTnLst>
                                </p:cTn>
                              </p:par>
                              <p:par>
                                <p:cTn id="76" presetID="22" presetClass="entr" presetSubtype="1" fill="hold" grpId="1"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par>
                                <p:cTn id="79" presetID="22" presetClass="entr" presetSubtype="1" fill="hold" grpId="1"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500"/>
                                        <p:tgtEl>
                                          <p:spTgt spid="30"/>
                                        </p:tgtEl>
                                      </p:cBhvr>
                                    </p:animEffect>
                                  </p:childTnLst>
                                </p:cTn>
                              </p:par>
                              <p:par>
                                <p:cTn id="82" presetID="22" presetClass="entr" presetSubtype="1" fill="hold" grpId="1"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childTnLst>
                    </p:cTn>
                  </p:par>
                </p:childTnLst>
              </p:cTn>
              <p:nextCondLst>
                <p:cond evt="onClick" delay="0">
                  <p:tgtEl>
                    <p:spTgt spid="34"/>
                  </p:tgtEl>
                </p:cond>
              </p:nextCondLst>
            </p:seq>
            <p:seq concurrent="1" nextAc="seek">
              <p:cTn id="85" restart="whenNotActive" fill="hold" evtFilter="cancelBubble" nodeType="interactiveSeq">
                <p:stCondLst>
                  <p:cond evt="onClick" delay="0">
                    <p:tgtEl>
                      <p:spTgt spid="20"/>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xit" presetSubtype="0" fill="hold" grpId="1" nodeType="with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par>
                                <p:cTn id="94" presetID="1" presetClass="mediacall" presetSubtype="0" fill="hold" nodeType="withEffect">
                                  <p:stCondLst>
                                    <p:cond delay="0"/>
                                  </p:stCondLst>
                                  <p:childTnLst>
                                    <p:cmd type="call" cmd="playFrom(0.0)">
                                      <p:cBhvr>
                                        <p:cTn id="95" dur="59917" fill="hold"/>
                                        <p:tgtEl>
                                          <p:spTgt spid="3"/>
                                        </p:tgtEl>
                                      </p:cBhvr>
                                    </p:cmd>
                                  </p:childTnLst>
                                </p:cTn>
                              </p:par>
                              <p:par>
                                <p:cTn id="96" presetID="1" presetClass="emph" presetSubtype="2" fill="hold" nodeType="withEffect">
                                  <p:stCondLst>
                                    <p:cond delay="0"/>
                                  </p:stCondLst>
                                  <p:childTnLst>
                                    <p:animClr clrSpc="rgb" dir="cw">
                                      <p:cBhvr>
                                        <p:cTn id="97" dur="1000" fill="hold"/>
                                        <p:tgtEl>
                                          <p:spTgt spid="20"/>
                                        </p:tgtEl>
                                        <p:attrNameLst>
                                          <p:attrName>fillcolor</p:attrName>
                                        </p:attrNameLst>
                                      </p:cBhvr>
                                      <p:to>
                                        <a:schemeClr val="accent2"/>
                                      </p:to>
                                    </p:animClr>
                                    <p:set>
                                      <p:cBhvr>
                                        <p:cTn id="98" dur="1000" fill="hold"/>
                                        <p:tgtEl>
                                          <p:spTgt spid="20"/>
                                        </p:tgtEl>
                                        <p:attrNameLst>
                                          <p:attrName>fill.type</p:attrName>
                                        </p:attrNameLst>
                                      </p:cBhvr>
                                      <p:to>
                                        <p:strVal val="solid"/>
                                      </p:to>
                                    </p:set>
                                    <p:set>
                                      <p:cBhvr>
                                        <p:cTn id="99" dur="1000" fill="hold"/>
                                        <p:tgtEl>
                                          <p:spTgt spid="20"/>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3" presetClass="mediacall" presetSubtype="0" fill="hold" nodeType="clickEffect">
                                  <p:stCondLst>
                                    <p:cond delay="0"/>
                                  </p:stCondLst>
                                  <p:childTnLst>
                                    <p:cmd type="call" cmd="stop">
                                      <p:cBhvr>
                                        <p:cTn id="103" dur="1" fill="hold"/>
                                        <p:tgtEl>
                                          <p:spTgt spid="3"/>
                                        </p:tgtEl>
                                      </p:cBhvr>
                                    </p:cmd>
                                  </p:childTnLst>
                                </p:cTn>
                              </p:par>
                              <p:par>
                                <p:cTn id="104" presetID="10" presetClass="exit" presetSubtype="0" fill="hold" grpId="1" nodeType="with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1" presetClass="emph" presetSubtype="2" fill="hold" nodeType="withEffect">
                                  <p:stCondLst>
                                    <p:cond delay="0"/>
                                  </p:stCondLst>
                                  <p:childTnLst>
                                    <p:animClr clrSpc="rgb" dir="cw">
                                      <p:cBhvr>
                                        <p:cTn id="111" dur="2000" fill="hold"/>
                                        <p:tgtEl>
                                          <p:spTgt spid="20"/>
                                        </p:tgtEl>
                                        <p:attrNameLst>
                                          <p:attrName>fillcolor</p:attrName>
                                        </p:attrNameLst>
                                      </p:cBhvr>
                                      <p:to>
                                        <a:schemeClr val="bg1"/>
                                      </p:to>
                                    </p:animClr>
                                    <p:set>
                                      <p:cBhvr>
                                        <p:cTn id="112" dur="2000" fill="hold"/>
                                        <p:tgtEl>
                                          <p:spTgt spid="20"/>
                                        </p:tgtEl>
                                        <p:attrNameLst>
                                          <p:attrName>fill.type</p:attrName>
                                        </p:attrNameLst>
                                      </p:cBhvr>
                                      <p:to>
                                        <p:strVal val="solid"/>
                                      </p:to>
                                    </p:set>
                                    <p:set>
                                      <p:cBhvr>
                                        <p:cTn id="113"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114" fill="hold" display="0">
                  <p:stCondLst>
                    <p:cond delay="indefinite"/>
                  </p:stCondLst>
                  <p:endCondLst>
                    <p:cond evt="onStopAudio" delay="0">
                      <p:tgtEl>
                        <p:sldTgt/>
                      </p:tgtEl>
                    </p:cond>
                  </p:endCondLst>
                </p:cTn>
                <p:tgtEl>
                  <p:spTgt spid="3"/>
                </p:tgtEl>
              </p:cMediaNode>
            </p:audio>
          </p:childTnLst>
        </p:cTn>
      </p:par>
    </p:tnLst>
    <p:bldLst>
      <p:bldP spid="32" grpId="0" animBg="1"/>
      <p:bldP spid="32" grpId="1" animBg="1"/>
      <p:bldP spid="31" grpId="0" animBg="1"/>
      <p:bldP spid="31" grpId="1" animBg="1"/>
      <p:bldP spid="25" grpId="0" animBg="1"/>
      <p:bldP spid="25" grpId="1" animBg="1"/>
      <p:bldP spid="29" grpId="0" animBg="1"/>
      <p:bldP spid="29" grpId="1" animBg="1"/>
      <p:bldP spid="27" grpId="0" animBg="1"/>
      <p:bldP spid="27" grpId="1" animBg="1"/>
      <p:bldP spid="33" grpId="0" animBg="1"/>
      <p:bldP spid="33" grpId="1" animBg="1"/>
      <p:bldP spid="30" grpId="0" animBg="1"/>
      <p:bldP spid="30" grpId="1" animBg="1"/>
      <p:bldP spid="24" grpId="0" animBg="1"/>
      <p:bldP spid="24" grpId="1" animBg="1"/>
      <p:bldP spid="28" grpId="0" animBg="1"/>
      <p:bldP spid="28" grpId="1" animBg="1"/>
      <p:bldP spid="26" grpId="0" animBg="1"/>
      <p:bldP spid="26" grpId="1" animBg="1"/>
      <p:bldP spid="21" grpId="0"/>
      <p:bldP spid="21" grpId="1"/>
      <p:bldP spid="22" grpId="0"/>
      <p:bldP spid="22" grpId="1"/>
      <p:bldP spid="2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F8DC-B2E1-47F2-AE11-00D034AE21A8}"/>
              </a:ext>
            </a:extLst>
          </p:cNvPr>
          <p:cNvSpPr>
            <a:spLocks noGrp="1"/>
          </p:cNvSpPr>
          <p:nvPr>
            <p:ph type="title"/>
          </p:nvPr>
        </p:nvSpPr>
        <p:spPr>
          <a:xfrm>
            <a:off x="838200" y="0"/>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Easter Quiz</a:t>
            </a:r>
          </a:p>
        </p:txBody>
      </p:sp>
      <p:pic>
        <p:nvPicPr>
          <p:cNvPr id="8" name="Picture 7">
            <a:extLst>
              <a:ext uri="{FF2B5EF4-FFF2-40B4-BE49-F238E27FC236}">
                <a16:creationId xmlns:a16="http://schemas.microsoft.com/office/drawing/2014/main" id="{6DC6A203-B8DB-4C43-9A5B-93ED5F653CB6}"/>
              </a:ext>
            </a:extLst>
          </p:cNvPr>
          <p:cNvPicPr>
            <a:picLocks noChangeAspect="1"/>
          </p:cNvPicPr>
          <p:nvPr/>
        </p:nvPicPr>
        <p:blipFill rotWithShape="1">
          <a:blip r:embed="rId3">
            <a:extLst>
              <a:ext uri="{28A0092B-C50C-407E-A947-70E740481C1C}">
                <a14:useLocalDpi xmlns:a14="http://schemas.microsoft.com/office/drawing/2010/main" val="0"/>
              </a:ext>
            </a:extLst>
          </a:blip>
          <a:srcRect b="5755"/>
          <a:stretch/>
        </p:blipFill>
        <p:spPr>
          <a:xfrm>
            <a:off x="4973011" y="4993339"/>
            <a:ext cx="2164402" cy="1448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PageNumber">
            <a:extLst>
              <a:ext uri="{FF2B5EF4-FFF2-40B4-BE49-F238E27FC236}">
                <a16:creationId xmlns:a16="http://schemas.microsoft.com/office/drawing/2014/main" id="{EE654D1F-7E20-4444-B99C-C3DB29089294}"/>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S-08</a:t>
            </a:r>
          </a:p>
        </p:txBody>
      </p:sp>
      <p:sp>
        <p:nvSpPr>
          <p:cNvPr id="10" name="Action Button: Forward">
            <a:hlinkClick r:id="" action="ppaction://hlinkshowjump?jump=nextslide" highlightClick="1"/>
            <a:extLst>
              <a:ext uri="{FF2B5EF4-FFF2-40B4-BE49-F238E27FC236}">
                <a16:creationId xmlns:a16="http://schemas.microsoft.com/office/drawing/2014/main" id="{B50A4AB5-4C95-48F6-91F8-BE84D5B3EE1B}"/>
              </a:ext>
            </a:extLst>
          </p:cNvPr>
          <p:cNvSpPr/>
          <p:nvPr/>
        </p:nvSpPr>
        <p:spPr>
          <a:xfrm>
            <a:off x="10983788" y="6310264"/>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Action Button: Back">
            <a:hlinkClick r:id="" action="ppaction://hlinkshowjump?jump=previousslide" highlightClick="1"/>
            <a:extLst>
              <a:ext uri="{FF2B5EF4-FFF2-40B4-BE49-F238E27FC236}">
                <a16:creationId xmlns:a16="http://schemas.microsoft.com/office/drawing/2014/main" id="{AC40660B-A65E-48C7-85C3-EBD36CE478B8}"/>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Quiz">
            <a:extLst>
              <a:ext uri="{FF2B5EF4-FFF2-40B4-BE49-F238E27FC236}">
                <a16:creationId xmlns:a16="http://schemas.microsoft.com/office/drawing/2014/main" id="{B66A9365-0CAD-4586-843C-79EA1A62A7F0}"/>
              </a:ext>
            </a:extLst>
          </p:cNvPr>
          <p:cNvSpPr/>
          <p:nvPr/>
        </p:nvSpPr>
        <p:spPr>
          <a:xfrm>
            <a:off x="205212" y="1300020"/>
            <a:ext cx="11700000" cy="3693319"/>
          </a:xfrm>
          <a:prstGeom prst="rect">
            <a:avLst/>
          </a:prstGeom>
        </p:spPr>
        <p:txBody>
          <a:bodyPr wrap="square" numCol="2">
            <a:spAutoFit/>
          </a:bodyPr>
          <a:lstStyle/>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Easter comes at the end of  ____ ______.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After he died on the cross Jesus was buried in the 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friends felt sad without him and very ________.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lay dead in the tomb for _____ 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 women were the first to know that Jesus had ____.</a:t>
            </a: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On Easter Sunday Jesus rose from the 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kept his promise to all his ________.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After he rose Jesus had a new body and a ____ 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Easter is a feast that makes everyone happy and 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Easter Sunday is the happiest day in the ____.</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Holy">
            <a:extLst>
              <a:ext uri="{FF2B5EF4-FFF2-40B4-BE49-F238E27FC236}">
                <a16:creationId xmlns:a16="http://schemas.microsoft.com/office/drawing/2014/main" id="{38C58B45-0765-4F59-A57D-7D80283FFD07}"/>
              </a:ext>
            </a:extLst>
          </p:cNvPr>
          <p:cNvSpPr/>
          <p:nvPr/>
        </p:nvSpPr>
        <p:spPr>
          <a:xfrm>
            <a:off x="3855942" y="1325563"/>
            <a:ext cx="699230"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Holy</a:t>
            </a:r>
          </a:p>
        </p:txBody>
      </p:sp>
      <p:sp>
        <p:nvSpPr>
          <p:cNvPr id="14" name="Week">
            <a:extLst>
              <a:ext uri="{FF2B5EF4-FFF2-40B4-BE49-F238E27FC236}">
                <a16:creationId xmlns:a16="http://schemas.microsoft.com/office/drawing/2014/main" id="{52EE8CA4-45D0-45E9-BEE8-885280DA9A04}"/>
              </a:ext>
            </a:extLst>
          </p:cNvPr>
          <p:cNvSpPr/>
          <p:nvPr/>
        </p:nvSpPr>
        <p:spPr>
          <a:xfrm>
            <a:off x="4555172" y="1325563"/>
            <a:ext cx="835678"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Week</a:t>
            </a:r>
          </a:p>
        </p:txBody>
      </p:sp>
      <p:sp>
        <p:nvSpPr>
          <p:cNvPr id="15" name="tomb">
            <a:extLst>
              <a:ext uri="{FF2B5EF4-FFF2-40B4-BE49-F238E27FC236}">
                <a16:creationId xmlns:a16="http://schemas.microsoft.com/office/drawing/2014/main" id="{5E1A79C2-FA4D-4105-A5E1-78D196FF65B6}"/>
              </a:ext>
            </a:extLst>
          </p:cNvPr>
          <p:cNvSpPr/>
          <p:nvPr/>
        </p:nvSpPr>
        <p:spPr>
          <a:xfrm>
            <a:off x="1074822" y="2179557"/>
            <a:ext cx="753732"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tomb</a:t>
            </a:r>
          </a:p>
        </p:txBody>
      </p:sp>
      <p:sp>
        <p:nvSpPr>
          <p:cNvPr id="16" name="Frightened">
            <a:extLst>
              <a:ext uri="{FF2B5EF4-FFF2-40B4-BE49-F238E27FC236}">
                <a16:creationId xmlns:a16="http://schemas.microsoft.com/office/drawing/2014/main" id="{34F8FA6B-00BA-4A16-8AD7-5CAABC4F690D}"/>
              </a:ext>
            </a:extLst>
          </p:cNvPr>
          <p:cNvSpPr/>
          <p:nvPr/>
        </p:nvSpPr>
        <p:spPr>
          <a:xfrm>
            <a:off x="660497" y="3038074"/>
            <a:ext cx="1324402"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frightened</a:t>
            </a:r>
          </a:p>
        </p:txBody>
      </p:sp>
      <p:sp>
        <p:nvSpPr>
          <p:cNvPr id="17" name="three">
            <a:extLst>
              <a:ext uri="{FF2B5EF4-FFF2-40B4-BE49-F238E27FC236}">
                <a16:creationId xmlns:a16="http://schemas.microsoft.com/office/drawing/2014/main" id="{2124B74B-6DBE-4F70-B072-D3ADE69A814D}"/>
              </a:ext>
            </a:extLst>
          </p:cNvPr>
          <p:cNvSpPr/>
          <p:nvPr/>
        </p:nvSpPr>
        <p:spPr>
          <a:xfrm>
            <a:off x="4171092" y="3538163"/>
            <a:ext cx="768159"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three</a:t>
            </a:r>
          </a:p>
        </p:txBody>
      </p:sp>
      <p:sp>
        <p:nvSpPr>
          <p:cNvPr id="18" name="days">
            <a:extLst>
              <a:ext uri="{FF2B5EF4-FFF2-40B4-BE49-F238E27FC236}">
                <a16:creationId xmlns:a16="http://schemas.microsoft.com/office/drawing/2014/main" id="{772395DE-615B-4009-9BFB-C6CE63342FB1}"/>
              </a:ext>
            </a:extLst>
          </p:cNvPr>
          <p:cNvSpPr/>
          <p:nvPr/>
        </p:nvSpPr>
        <p:spPr>
          <a:xfrm>
            <a:off x="4898455" y="3539706"/>
            <a:ext cx="726481"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days</a:t>
            </a:r>
          </a:p>
        </p:txBody>
      </p:sp>
      <p:sp>
        <p:nvSpPr>
          <p:cNvPr id="19" name="risen">
            <a:extLst>
              <a:ext uri="{FF2B5EF4-FFF2-40B4-BE49-F238E27FC236}">
                <a16:creationId xmlns:a16="http://schemas.microsoft.com/office/drawing/2014/main" id="{AC00EB49-284A-4E8E-B812-C2A613424B28}"/>
              </a:ext>
            </a:extLst>
          </p:cNvPr>
          <p:cNvSpPr/>
          <p:nvPr/>
        </p:nvSpPr>
        <p:spPr>
          <a:xfrm>
            <a:off x="1153133" y="4376619"/>
            <a:ext cx="740908"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risen</a:t>
            </a:r>
          </a:p>
        </p:txBody>
      </p:sp>
      <p:sp>
        <p:nvSpPr>
          <p:cNvPr id="20" name="dead">
            <a:extLst>
              <a:ext uri="{FF2B5EF4-FFF2-40B4-BE49-F238E27FC236}">
                <a16:creationId xmlns:a16="http://schemas.microsoft.com/office/drawing/2014/main" id="{0BE5C1B5-EDCE-401D-9E13-D9296CFAE049}"/>
              </a:ext>
            </a:extLst>
          </p:cNvPr>
          <p:cNvSpPr/>
          <p:nvPr/>
        </p:nvSpPr>
        <p:spPr>
          <a:xfrm>
            <a:off x="10846120" y="1325563"/>
            <a:ext cx="755335"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dead</a:t>
            </a:r>
          </a:p>
        </p:txBody>
      </p:sp>
      <p:sp>
        <p:nvSpPr>
          <p:cNvPr id="21" name="followers">
            <a:extLst>
              <a:ext uri="{FF2B5EF4-FFF2-40B4-BE49-F238E27FC236}">
                <a16:creationId xmlns:a16="http://schemas.microsoft.com/office/drawing/2014/main" id="{0A76193E-52B9-406B-AAFB-00865B14B8D3}"/>
              </a:ext>
            </a:extLst>
          </p:cNvPr>
          <p:cNvSpPr/>
          <p:nvPr/>
        </p:nvSpPr>
        <p:spPr>
          <a:xfrm>
            <a:off x="10164438" y="1831003"/>
            <a:ext cx="1197764"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followers</a:t>
            </a:r>
          </a:p>
        </p:txBody>
      </p:sp>
      <p:sp>
        <p:nvSpPr>
          <p:cNvPr id="22" name="new">
            <a:extLst>
              <a:ext uri="{FF2B5EF4-FFF2-40B4-BE49-F238E27FC236}">
                <a16:creationId xmlns:a16="http://schemas.microsoft.com/office/drawing/2014/main" id="{06E335DE-7EF2-4883-9060-D9D6C7075721}"/>
              </a:ext>
            </a:extLst>
          </p:cNvPr>
          <p:cNvSpPr/>
          <p:nvPr/>
        </p:nvSpPr>
        <p:spPr>
          <a:xfrm>
            <a:off x="6481464" y="2689419"/>
            <a:ext cx="655949"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new</a:t>
            </a:r>
          </a:p>
        </p:txBody>
      </p:sp>
      <p:sp>
        <p:nvSpPr>
          <p:cNvPr id="23" name="life">
            <a:extLst>
              <a:ext uri="{FF2B5EF4-FFF2-40B4-BE49-F238E27FC236}">
                <a16:creationId xmlns:a16="http://schemas.microsoft.com/office/drawing/2014/main" id="{8A4EBCDB-B7B2-482B-A2E0-920898E5973C}"/>
              </a:ext>
            </a:extLst>
          </p:cNvPr>
          <p:cNvSpPr/>
          <p:nvPr/>
        </p:nvSpPr>
        <p:spPr>
          <a:xfrm>
            <a:off x="7098929" y="2689419"/>
            <a:ext cx="513282"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life</a:t>
            </a:r>
          </a:p>
        </p:txBody>
      </p:sp>
      <p:sp>
        <p:nvSpPr>
          <p:cNvPr id="24" name="joyful">
            <a:extLst>
              <a:ext uri="{FF2B5EF4-FFF2-40B4-BE49-F238E27FC236}">
                <a16:creationId xmlns:a16="http://schemas.microsoft.com/office/drawing/2014/main" id="{07903995-4155-487A-B8AD-3DE9B4BE911C}"/>
              </a:ext>
            </a:extLst>
          </p:cNvPr>
          <p:cNvSpPr/>
          <p:nvPr/>
        </p:nvSpPr>
        <p:spPr>
          <a:xfrm>
            <a:off x="6903105" y="3538163"/>
            <a:ext cx="784189"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joyful</a:t>
            </a:r>
          </a:p>
        </p:txBody>
      </p:sp>
      <p:sp>
        <p:nvSpPr>
          <p:cNvPr id="25" name="year">
            <a:extLst>
              <a:ext uri="{FF2B5EF4-FFF2-40B4-BE49-F238E27FC236}">
                <a16:creationId xmlns:a16="http://schemas.microsoft.com/office/drawing/2014/main" id="{71231589-4418-4772-BF6F-B904AD8EE5E8}"/>
              </a:ext>
            </a:extLst>
          </p:cNvPr>
          <p:cNvSpPr/>
          <p:nvPr/>
        </p:nvSpPr>
        <p:spPr>
          <a:xfrm>
            <a:off x="11076800" y="4040379"/>
            <a:ext cx="683200" cy="400110"/>
          </a:xfrm>
          <a:prstGeom prst="rect">
            <a:avLst/>
          </a:prstGeom>
          <a:solidFill>
            <a:srgbClr val="FF0000">
              <a:alpha val="0"/>
            </a:srgbClr>
          </a:solidFill>
        </p:spPr>
        <p:txBody>
          <a:bodyPr wrap="none">
            <a:spAutoFit/>
          </a:bodyPr>
          <a:lstStyle/>
          <a:p>
            <a:r>
              <a:rPr lang="en-NZ" sz="2000" dirty="0">
                <a:latin typeface="Arial" panose="020B0604020202020204" pitchFamily="34" charset="0"/>
                <a:cs typeface="Arial" panose="020B0604020202020204" pitchFamily="34" charset="0"/>
              </a:rPr>
              <a:t>year</a:t>
            </a:r>
          </a:p>
        </p:txBody>
      </p:sp>
      <p:sp>
        <p:nvSpPr>
          <p:cNvPr id="28" name="Textbox: Tool instructions">
            <a:extLst>
              <a:ext uri="{FF2B5EF4-FFF2-40B4-BE49-F238E27FC236}">
                <a16:creationId xmlns:a16="http://schemas.microsoft.com/office/drawing/2014/main" id="{CA987039-E7AF-49A0-AE1D-08E909906908}"/>
              </a:ext>
            </a:extLst>
          </p:cNvPr>
          <p:cNvSpPr txBox="1"/>
          <p:nvPr/>
        </p:nvSpPr>
        <p:spPr>
          <a:xfrm>
            <a:off x="4734330" y="6611779"/>
            <a:ext cx="2525050"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blank spaces to reveal answers.</a:t>
            </a:r>
          </a:p>
        </p:txBody>
      </p:sp>
    </p:spTree>
    <p:extLst>
      <p:ext uri="{BB962C8B-B14F-4D97-AF65-F5344CB8AC3E}">
        <p14:creationId xmlns:p14="http://schemas.microsoft.com/office/powerpoint/2010/main" val="308786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left)">
                                      <p:cBhvr>
                                        <p:cTn id="2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left)">
                                      <p:cBhvr>
                                        <p:cTn id="29" dur="500"/>
                                        <p:tgtEl>
                                          <p:spTgt spid="17">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wipe(left)">
                                      <p:cBhvr>
                                        <p:cTn id="39"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animEffect transition="in" filter="wipe(left)">
                                      <p:cBhvr>
                                        <p:cTn id="45" dur="500"/>
                                        <p:tgtEl>
                                          <p:spTgt spid="20">
                                            <p:txEl>
                                              <p:pRg st="0" end="0"/>
                                            </p:txEl>
                                          </p:spTgt>
                                        </p:tgtEl>
                                      </p:cBhvr>
                                    </p:animEffec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wipe(left)">
                                      <p:cBhvr>
                                        <p:cTn id="51" dur="500"/>
                                        <p:tgtEl>
                                          <p:spTgt spid="21">
                                            <p:txEl>
                                              <p:pRg st="0" end="0"/>
                                            </p:txEl>
                                          </p:spTgt>
                                        </p:tgtEl>
                                      </p:cBhvr>
                                    </p:animEffect>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left)">
                                      <p:cBhvr>
                                        <p:cTn id="57" dur="500"/>
                                        <p:tgtEl>
                                          <p:spTgt spid="22">
                                            <p:txEl>
                                              <p:pRg st="0" end="0"/>
                                            </p:txEl>
                                          </p:spTgt>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wipe(left)">
                                      <p:cBhvr>
                                        <p:cTn id="61" dur="500"/>
                                        <p:tgtEl>
                                          <p:spTgt spid="23">
                                            <p:txEl>
                                              <p:pRg st="0" end="0"/>
                                            </p:txEl>
                                          </p:spTgt>
                                        </p:tgtEl>
                                      </p:cBhvr>
                                    </p:animEffec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wipe(left)">
                                      <p:cBhvr>
                                        <p:cTn id="67"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Effect transition="in" filter="wipe(left)">
                                      <p:cBhvr>
                                        <p:cTn id="73" dur="500"/>
                                        <p:tgtEl>
                                          <p:spTgt spid="25">
                                            <p:txEl>
                                              <p:pRg st="0" end="0"/>
                                            </p:txEl>
                                          </p:spTgt>
                                        </p:tgtEl>
                                      </p:cBhvr>
                                    </p:animEffec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withEffect">
                                  <p:stCondLst>
                                    <p:cond delay="0"/>
                                  </p:stCondLst>
                                  <p:childTnLst>
                                    <p:set>
                                      <p:cBhvr>
                                        <p:cTn id="78" dur="1" fill="hold">
                                          <p:stCondLst>
                                            <p:cond delay="0"/>
                                          </p:stCondLst>
                                        </p:cTn>
                                        <p:tgtEl>
                                          <p:spTgt spid="13">
                                            <p:txEl>
                                              <p:pRg st="0" end="0"/>
                                            </p:txEl>
                                          </p:spTgt>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4">
                                            <p:txEl>
                                              <p:pRg st="0" end="0"/>
                                            </p:txEl>
                                          </p:spTgt>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5">
                                            <p:txEl>
                                              <p:pRg st="0" end="0"/>
                                            </p:txEl>
                                          </p:spTgt>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6">
                                            <p:txEl>
                                              <p:pRg st="0" end="0"/>
                                            </p:txEl>
                                          </p:spTgt>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7">
                                            <p:txEl>
                                              <p:pRg st="0" end="0"/>
                                            </p:txEl>
                                          </p:spTgt>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8">
                                            <p:txEl>
                                              <p:pRg st="0" end="0"/>
                                            </p:txEl>
                                          </p:spTgt>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9">
                                            <p:txEl>
                                              <p:pRg st="0" end="0"/>
                                            </p:txEl>
                                          </p:spTgt>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xEl>
                                              <p:pRg st="0" end="0"/>
                                            </p:txEl>
                                          </p:spTgt>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2">
                                            <p:txEl>
                                              <p:pRg st="0" end="0"/>
                                            </p:txEl>
                                          </p:spTgt>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3">
                                            <p:txEl>
                                              <p:pRg st="0" end="0"/>
                                            </p:txEl>
                                          </p:spTgt>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4">
                                            <p:txEl>
                                              <p:pRg st="0" end="0"/>
                                            </p:txEl>
                                          </p:spTgt>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3" restart="whenNotActive" fill="hold" evtFilter="cancelBubble" nodeType="interactiveSeq">
                <p:stCondLst>
                  <p:cond evt="onClick" delay="0">
                    <p:tgtEl>
                      <p:spTgt spid="11"/>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3">
                                            <p:txEl>
                                              <p:pRg st="0" end="0"/>
                                            </p:txEl>
                                          </p:spTgt>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4">
                                            <p:txEl>
                                              <p:pRg st="0" end="0"/>
                                            </p:txEl>
                                          </p:spTgt>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5">
                                            <p:txEl>
                                              <p:pRg st="0" end="0"/>
                                            </p:txEl>
                                          </p:spTgt>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6">
                                            <p:txEl>
                                              <p:pRg st="0" end="0"/>
                                            </p:txEl>
                                          </p:spTgt>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17">
                                            <p:txEl>
                                              <p:pRg st="0" end="0"/>
                                            </p:txEl>
                                          </p:spTgt>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8">
                                            <p:txEl>
                                              <p:pRg st="0" end="0"/>
                                            </p:txEl>
                                          </p:spTgt>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19">
                                            <p:txEl>
                                              <p:pRg st="0" end="0"/>
                                            </p:txEl>
                                          </p:spTgt>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0">
                                            <p:txEl>
                                              <p:pRg st="0" end="0"/>
                                            </p:txEl>
                                          </p:spTgt>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21">
                                            <p:txEl>
                                              <p:pRg st="0" end="0"/>
                                            </p:txEl>
                                          </p:spTgt>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2">
                                            <p:txEl>
                                              <p:pRg st="0" end="0"/>
                                            </p:txEl>
                                          </p:spTgt>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3">
                                            <p:txEl>
                                              <p:pRg st="0" end="0"/>
                                            </p:txEl>
                                          </p:spTgt>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24">
                                            <p:txEl>
                                              <p:pRg st="0" end="0"/>
                                            </p:txEl>
                                          </p:spTgt>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0771-C527-4B54-A651-68270F5C1425}"/>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Ideas to make and celebrate Easter </a:t>
            </a:r>
          </a:p>
        </p:txBody>
      </p:sp>
      <p:pic>
        <p:nvPicPr>
          <p:cNvPr id="4" name="Picture 3" descr="A bowl of food with broccoli&#10;&#10;Description generated with very high confidence">
            <a:extLst>
              <a:ext uri="{FF2B5EF4-FFF2-40B4-BE49-F238E27FC236}">
                <a16:creationId xmlns:a16="http://schemas.microsoft.com/office/drawing/2014/main" id="{DB429DC4-0FC9-42E3-93FA-362B000AB7A4}"/>
              </a:ext>
            </a:extLst>
          </p:cNvPr>
          <p:cNvPicPr>
            <a:picLocks noChangeAspect="1"/>
          </p:cNvPicPr>
          <p:nvPr/>
        </p:nvPicPr>
        <p:blipFill rotWithShape="1">
          <a:blip r:embed="rId3">
            <a:extLst>
              <a:ext uri="{28A0092B-C50C-407E-A947-70E740481C1C}">
                <a14:useLocalDpi xmlns:a14="http://schemas.microsoft.com/office/drawing/2010/main" val="0"/>
              </a:ext>
            </a:extLst>
          </a:blip>
          <a:srcRect t="9527" r="-310" b="4794"/>
          <a:stretch/>
        </p:blipFill>
        <p:spPr>
          <a:xfrm>
            <a:off x="838200" y="2154381"/>
            <a:ext cx="2627935" cy="3084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lose up of a logo&#10;&#10;Description generated with high confidence">
            <a:extLst>
              <a:ext uri="{FF2B5EF4-FFF2-40B4-BE49-F238E27FC236}">
                <a16:creationId xmlns:a16="http://schemas.microsoft.com/office/drawing/2014/main" id="{80D52C5A-0EAB-49E3-8112-31A980CCF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746" y="1892011"/>
            <a:ext cx="2038604" cy="3612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close up of a person&#10;&#10;Description generated with high confidence">
            <a:extLst>
              <a:ext uri="{FF2B5EF4-FFF2-40B4-BE49-F238E27FC236}">
                <a16:creationId xmlns:a16="http://schemas.microsoft.com/office/drawing/2014/main" id="{B4E7F366-9B07-4234-BA12-3C714CA26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081" y="2154381"/>
            <a:ext cx="3084369" cy="3084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PageNumber">
            <a:extLst>
              <a:ext uri="{FF2B5EF4-FFF2-40B4-BE49-F238E27FC236}">
                <a16:creationId xmlns:a16="http://schemas.microsoft.com/office/drawing/2014/main" id="{1429DC5B-61F0-4429-90FB-9FFC2D7F9054}"/>
              </a:ext>
            </a:extLst>
          </p:cNvPr>
          <p:cNvSpPr txBox="1">
            <a:spLocks/>
          </p:cNvSpPr>
          <p:nvPr/>
        </p:nvSpPr>
        <p:spPr>
          <a:xfrm>
            <a:off x="11520000" y="6310264"/>
            <a:ext cx="480000" cy="409736"/>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S-09</a:t>
            </a:r>
          </a:p>
        </p:txBody>
      </p:sp>
      <p:sp>
        <p:nvSpPr>
          <p:cNvPr id="10" name="Action Button: Forward">
            <a:hlinkClick r:id="" action="ppaction://hlinkshowjump?jump=nextslide" highlightClick="1"/>
            <a:extLst>
              <a:ext uri="{FF2B5EF4-FFF2-40B4-BE49-F238E27FC236}">
                <a16:creationId xmlns:a16="http://schemas.microsoft.com/office/drawing/2014/main" id="{4DE481A6-AD44-4119-B1CB-807AD99171CC}"/>
              </a:ext>
            </a:extLst>
          </p:cNvPr>
          <p:cNvSpPr/>
          <p:nvPr/>
        </p:nvSpPr>
        <p:spPr>
          <a:xfrm>
            <a:off x="10983788" y="6310265"/>
            <a:ext cx="480000" cy="409735"/>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Action Button: Back">
            <a:hlinkClick r:id="" action="ppaction://hlinkshowjump?jump=previousslide" highlightClick="1"/>
            <a:extLst>
              <a:ext uri="{FF2B5EF4-FFF2-40B4-BE49-F238E27FC236}">
                <a16:creationId xmlns:a16="http://schemas.microsoft.com/office/drawing/2014/main" id="{0EC2B599-598D-4C1A-8464-6EA4A67101B1}"/>
              </a:ext>
            </a:extLst>
          </p:cNvPr>
          <p:cNvSpPr/>
          <p:nvPr/>
        </p:nvSpPr>
        <p:spPr>
          <a:xfrm>
            <a:off x="10447576" y="6310264"/>
            <a:ext cx="480000" cy="409736"/>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71712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4350</TotalTime>
  <Words>2637</Words>
  <Application>Microsoft Office PowerPoint</Application>
  <PresentationFormat>Widescreen</PresentationFormat>
  <Paragraphs>209</Paragraphs>
  <Slides>12</Slides>
  <Notes>12</Notes>
  <HiddenSlides>1</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Arial</vt:lpstr>
      <vt:lpstr>Arial Rounded MT Bold</vt:lpstr>
      <vt:lpstr>Calibri</vt:lpstr>
      <vt:lpstr>Calibri Light</vt:lpstr>
      <vt:lpstr>Comic Sans MS</vt:lpstr>
      <vt:lpstr>Lucida Calligraphy</vt:lpstr>
      <vt:lpstr>Segoe UI</vt:lpstr>
      <vt:lpstr>Office Theme</vt:lpstr>
      <vt:lpstr>Easter Time is when Jesus rose from Death</vt:lpstr>
      <vt:lpstr>Learning Intentions</vt:lpstr>
      <vt:lpstr>What do you know about the Liturgical Calendar?</vt:lpstr>
      <vt:lpstr>What can you remember about Holy Week?</vt:lpstr>
      <vt:lpstr>JESUS ROSE FROM THE DEAD – THAT’S WHY WE CELEBRATE EASTER</vt:lpstr>
      <vt:lpstr>Jesus shows himself to his friends </vt:lpstr>
      <vt:lpstr>Things we can do to make Easter the Happiest Day of the Year</vt:lpstr>
      <vt:lpstr>Easter Quiz</vt:lpstr>
      <vt:lpstr>Ideas to make and celebrate Easter </vt:lpstr>
      <vt:lpstr>Check Up</vt:lpstr>
      <vt:lpstr>Time for 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Easter Time is when Jesus rose from Death</dc:title>
  <dc:creator>Jenny McCairn</dc:creator>
  <cp:lastModifiedBy>Pierre Schmits</cp:lastModifiedBy>
  <cp:revision>57</cp:revision>
  <dcterms:created xsi:type="dcterms:W3CDTF">2018-02-28T23:02:01Z</dcterms:created>
  <dcterms:modified xsi:type="dcterms:W3CDTF">2018-03-27T06:56:44Z</dcterms:modified>
</cp:coreProperties>
</file>