
<file path=[Content_Types].xml><?xml version="1.0" encoding="utf-8"?>
<Types xmlns="http://schemas.openxmlformats.org/package/2006/content-types">
  <Default Extension="png" ContentType="image/png"/>
  <Default Extension="mp3" ContentType="audio/mpe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3"/>
  </p:notesMasterIdLst>
  <p:handoutMasterIdLst>
    <p:handoutMasterId r:id="rId14"/>
  </p:handoutMasterIdLst>
  <p:sldIdLst>
    <p:sldId id="261" r:id="rId2"/>
    <p:sldId id="336" r:id="rId3"/>
    <p:sldId id="338" r:id="rId4"/>
    <p:sldId id="339" r:id="rId5"/>
    <p:sldId id="341" r:id="rId6"/>
    <p:sldId id="342" r:id="rId7"/>
    <p:sldId id="343" r:id="rId8"/>
    <p:sldId id="344" r:id="rId9"/>
    <p:sldId id="345" r:id="rId10"/>
    <p:sldId id="346" r:id="rId11"/>
    <p:sldId id="347" r:id="rId12"/>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3FF"/>
    <a:srgbClr val="75A3FF"/>
    <a:srgbClr val="7AD6F6"/>
    <a:srgbClr val="FFFF66"/>
    <a:srgbClr val="FFFF5D"/>
    <a:srgbClr val="FFF911"/>
    <a:srgbClr val="FFFF43"/>
    <a:srgbClr val="FCF600"/>
    <a:srgbClr val="FFCC00"/>
    <a:srgbClr val="FFFF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82" autoAdjust="0"/>
    <p:restoredTop sz="83953" autoAdjust="0"/>
  </p:normalViewPr>
  <p:slideViewPr>
    <p:cSldViewPr snapToGrid="0" snapToObjects="1">
      <p:cViewPr>
        <p:scale>
          <a:sx n="90" d="100"/>
          <a:sy n="90" d="100"/>
        </p:scale>
        <p:origin x="1104" y="636"/>
      </p:cViewPr>
      <p:guideLst>
        <p:guide orient="horz" pos="1620"/>
        <p:guide pos="2880"/>
      </p:guideLst>
    </p:cSldViewPr>
  </p:slideViewPr>
  <p:outlineViewPr>
    <p:cViewPr>
      <p:scale>
        <a:sx n="33" d="100"/>
        <a:sy n="33" d="100"/>
      </p:scale>
      <p:origin x="0" y="3492"/>
    </p:cViewPr>
  </p:outlineViewPr>
  <p:notesTextViewPr>
    <p:cViewPr>
      <p:scale>
        <a:sx n="3" d="2"/>
        <a:sy n="3" d="2"/>
      </p:scale>
      <p:origin x="0" y="0"/>
    </p:cViewPr>
  </p:notesTextViewPr>
  <p:sorterViewPr>
    <p:cViewPr>
      <p:scale>
        <a:sx n="142" d="100"/>
        <a:sy n="142" d="100"/>
      </p:scale>
      <p:origin x="0" y="5226"/>
    </p:cViewPr>
  </p:sorterViewPr>
  <p:notesViewPr>
    <p:cSldViewPr snapToGrid="0" snapToObjects="1">
      <p:cViewPr>
        <p:scale>
          <a:sx n="90" d="100"/>
          <a:sy n="90" d="100"/>
        </p:scale>
        <p:origin x="-2124" y="81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image" Target="../media/image22.jpe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3E6F0A2-C84B-41DB-80A8-8F6966937198}" type="datetimeFigureOut">
              <a:rPr lang="en-GB" smtClean="0"/>
              <a:pPr/>
              <a:t>24/03/2018</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69CACF5-E34C-42EA-8512-2766929333E4}" type="slidenum">
              <a:rPr lang="en-GB" smtClean="0"/>
              <a:pPr/>
              <a:t>‹#›</a:t>
            </a:fld>
            <a:endParaRPr lang="en-GB"/>
          </a:p>
        </p:txBody>
      </p:sp>
    </p:spTree>
    <p:extLst>
      <p:ext uri="{BB962C8B-B14F-4D97-AF65-F5344CB8AC3E}">
        <p14:creationId xmlns:p14="http://schemas.microsoft.com/office/powerpoint/2010/main" val="324976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504276-07BE-4A5D-950F-D17C3B3BA64F}" type="slidenum">
              <a:rPr lang="en-GB" smtClean="0"/>
              <a:pPr/>
              <a:t>‹#›</a:t>
            </a:fld>
            <a:endParaRPr lang="en-GB"/>
          </a:p>
        </p:txBody>
      </p:sp>
      <p:sp>
        <p:nvSpPr>
          <p:cNvPr id="6" name="Notes Placeholder 5"/>
          <p:cNvSpPr>
            <a:spLocks noGrp="1"/>
          </p:cNvSpPr>
          <p:nvPr>
            <p:ph type="body" sz="quarter" idx="3"/>
          </p:nvPr>
        </p:nvSpPr>
        <p:spPr>
          <a:xfrm>
            <a:off x="363596" y="4715153"/>
            <a:ext cx="6065212"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lide Image Placeholder 10"/>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Tree>
    <p:extLst>
      <p:ext uri="{BB962C8B-B14F-4D97-AF65-F5344CB8AC3E}">
        <p14:creationId xmlns:p14="http://schemas.microsoft.com/office/powerpoint/2010/main" val="10481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zY2NH8Wpoo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gxbB0XCeulw"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N6tSgEoZP0k"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3vyDRZVXc9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a:t>
            </a:r>
            <a:r>
              <a:rPr lang="en-NZ" sz="1200" b="1" kern="1200" dirty="0" smtClean="0">
                <a:solidFill>
                  <a:schemeClr val="tx1"/>
                </a:solidFill>
                <a:effectLst/>
                <a:latin typeface="+mn-lt"/>
                <a:ea typeface="+mn-ea"/>
                <a:cs typeface="+mn-cs"/>
              </a:rPr>
              <a:t>Easter is a Season of Joy because Jesus Rose from the Dead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resource topic. Read the title together and invite children to share something they know about</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Jesus’ Resurrection and what that means.</a:t>
            </a:r>
            <a:endParaRPr lang="en-GB" noProof="0" dirty="0">
              <a:solidFill>
                <a:schemeClr val="tx1"/>
              </a:solidFill>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children have achieved the Learning Intentions of the resource.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children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a:t>
            </a:r>
          </a:p>
          <a:p>
            <a:r>
              <a:rPr lang="en-NZ"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NZ" dirty="0"/>
          </a:p>
        </p:txBody>
      </p:sp>
    </p:spTree>
    <p:extLst>
      <p:ext uri="{BB962C8B-B14F-4D97-AF65-F5344CB8AC3E}">
        <p14:creationId xmlns:p14="http://schemas.microsoft.com/office/powerpoint/2010/main" val="862452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Time for Reflection</a:t>
            </a:r>
            <a:br>
              <a:rPr lang="en-GB" sz="1200" b="1"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The MP3 is played to help create a reflective atmosphere and bring the children to stillness and silence as the teacher invites them to </a:t>
            </a:r>
            <a:r>
              <a:rPr lang="en-NZ" sz="1200" i="1" kern="1200" dirty="0" smtClean="0">
                <a:solidFill>
                  <a:schemeClr val="tx1"/>
                </a:solidFill>
                <a:effectLst/>
                <a:latin typeface="+mn-lt"/>
                <a:ea typeface="+mn-ea"/>
                <a:cs typeface="+mn-cs"/>
              </a:rPr>
              <a:t>think about how they could help to spread the joy of Easter in their family </a:t>
            </a:r>
            <a:r>
              <a:rPr lang="en-NZ" sz="1200" i="1" kern="1200" dirty="0" err="1" smtClean="0">
                <a:solidFill>
                  <a:schemeClr val="tx1"/>
                </a:solidFill>
                <a:effectLst/>
                <a:latin typeface="+mn-lt"/>
                <a:ea typeface="+mn-ea"/>
                <a:cs typeface="+mn-cs"/>
              </a:rPr>
              <a:t>whānau</a:t>
            </a:r>
            <a:r>
              <a:rPr lang="en-NZ" sz="1200" i="1" kern="1200" dirty="0" smtClean="0">
                <a:solidFill>
                  <a:schemeClr val="tx1"/>
                </a:solidFill>
                <a:effectLst/>
                <a:latin typeface="+mn-lt"/>
                <a:ea typeface="+mn-ea"/>
                <a:cs typeface="+mn-cs"/>
              </a:rPr>
              <a:t>.</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11</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704601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5F141A1-81D0-4D2D-B1DC-AE8E1B744140}"/>
              </a:ext>
            </a:extLst>
          </p:cNvPr>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Intentions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resource.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Create a place in the room as an Easter area, maybe a (blanket) cave with a big (pillow) stone and a white towel.  Gather stories, images, books, songs, you tube clips, art and craft materials and paper etc. for children to explore Easter. Collect some simple props and costumes children can use to create their own Easter story through drama. Have a selection of articles suitable for an Easter prayer focus and let them set up a new one each day. Remember to add ‘Alleluia, Alleluia’ to prayer during the 50 days of the Easter season. Have poems, books and bibles with a simple text of the Easter story that children can read to each other. Ask teachers from other classes to let your class visit to share their learning together. If possible take the children to the church to see the Paschal Candle and the bright joyful yellow and white flowers, candles and altar cloths. Children can pick up a lot about the feast and season of Easter from exploring their local church. Make children aware that this is the greatest feast in the Liturgical Year and it is the event and belief that our faith is based on. Be mindful that this is one of children’s early experiences to learn about the meaning of Easter. You are their spiritual guide and faith witness for your children so this is a good week to let them see how important celebrating Easter is for you and them together.</a:t>
            </a:r>
            <a:endParaRPr lang="en-NZ" dirty="0"/>
          </a:p>
        </p:txBody>
      </p:sp>
    </p:spTree>
    <p:extLst>
      <p:ext uri="{BB962C8B-B14F-4D97-AF65-F5344CB8AC3E}">
        <p14:creationId xmlns:p14="http://schemas.microsoft.com/office/powerpoint/2010/main" val="1237519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a:t>
            </a:r>
            <a:r>
              <a:rPr lang="en-NZ" sz="1200" b="1" kern="1200" dirty="0" smtClean="0">
                <a:solidFill>
                  <a:schemeClr val="tx1"/>
                </a:solidFill>
                <a:effectLst/>
                <a:latin typeface="+mn-lt"/>
                <a:ea typeface="+mn-ea"/>
                <a:cs typeface="+mn-cs"/>
              </a:rPr>
              <a:t>What do you know about the Liturgical Calendar?</a:t>
            </a:r>
            <a:br>
              <a:rPr lang="en-NZ" sz="1200" b="1"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Talk about what the Liturgical Calendar is and why we have it.  Work through each item on the slide using the pointer button. Answer the questions and draw attention to the colours on the prayer focus and how they match the season of the year in the church.</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830896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a:t>
            </a:r>
            <a:r>
              <a:rPr lang="en-NZ" sz="1200" b="1" kern="1200" dirty="0" smtClean="0">
                <a:solidFill>
                  <a:schemeClr val="tx1"/>
                </a:solidFill>
                <a:effectLst/>
                <a:latin typeface="+mn-lt"/>
                <a:ea typeface="+mn-ea"/>
                <a:cs typeface="+mn-cs"/>
              </a:rPr>
              <a:t>Easter is the most joyful feast and season of the Church’s year because…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Watch the clip </a:t>
            </a:r>
          </a:p>
          <a:p>
            <a:r>
              <a:rPr lang="en-NZ" sz="1200" u="sng" kern="1200" dirty="0" smtClean="0">
                <a:solidFill>
                  <a:schemeClr val="tx1"/>
                </a:solidFill>
                <a:effectLst/>
                <a:latin typeface="+mn-lt"/>
                <a:ea typeface="+mn-ea"/>
                <a:cs typeface="+mn-cs"/>
                <a:hlinkClick r:id="rId3"/>
              </a:rPr>
              <a:t>https://www.youtube.com/watch?v=zY2NH8Wpoog</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A Very Special Easter (3:35 minutes)</a:t>
            </a:r>
          </a:p>
          <a:p>
            <a:r>
              <a:rPr lang="en-NZ" sz="1200" kern="1200" dirty="0" smtClean="0">
                <a:solidFill>
                  <a:schemeClr val="tx1"/>
                </a:solidFill>
                <a:effectLst/>
                <a:latin typeface="+mn-lt"/>
                <a:ea typeface="+mn-ea"/>
                <a:cs typeface="+mn-cs"/>
              </a:rPr>
              <a:t> Read the post it notes and let them generate comments and questions. Children talk about the clip and share something they learned from it.</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335866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a:t>
            </a:r>
            <a:r>
              <a:rPr lang="en-NZ" sz="1200" b="1" kern="1200" dirty="0" smtClean="0">
                <a:solidFill>
                  <a:schemeClr val="tx1"/>
                </a:solidFill>
                <a:effectLst/>
                <a:latin typeface="+mn-lt"/>
                <a:ea typeface="+mn-ea"/>
                <a:cs typeface="+mn-cs"/>
              </a:rPr>
              <a:t>The special ways Christians celebrate Easter</a:t>
            </a:r>
            <a:endParaRPr lang="en-NZ" sz="1200" kern="1200" dirty="0" smtClean="0">
              <a:solidFill>
                <a:schemeClr val="tx1"/>
              </a:solidFill>
              <a:effectLst/>
              <a:latin typeface="+mn-lt"/>
              <a:ea typeface="+mn-ea"/>
              <a:cs typeface="+mn-cs"/>
            </a:endParaRPr>
          </a:p>
          <a:p>
            <a:r>
              <a:rPr lang="en-NZ" sz="1200" b="1" kern="1200" dirty="0" smtClean="0">
                <a:solidFill>
                  <a:schemeClr val="tx1"/>
                </a:solidFill>
                <a:effectLst/>
                <a:latin typeface="+mn-lt"/>
                <a:ea typeface="+mn-ea"/>
                <a:cs typeface="+mn-cs"/>
              </a:rPr>
              <a:t>ANSWERS </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1)D, 2) B, 3) E, 4) C, 5) A</a:t>
            </a:r>
          </a:p>
          <a:p>
            <a:r>
              <a:rPr lang="en-NZ" sz="1200" kern="1200" dirty="0" smtClean="0">
                <a:solidFill>
                  <a:schemeClr val="tx1"/>
                </a:solidFill>
                <a:effectLst/>
                <a:latin typeface="+mn-lt"/>
                <a:ea typeface="+mn-ea"/>
                <a:cs typeface="+mn-cs"/>
              </a:rPr>
              <a:t>Read each sentence and talk about what it means and add some ideas of your own to the discussion. Remind children to look for the big Easter Candle in the church and to watch when it is lit at Mass. It is lit for the whole of the Easter season – 50 days. </a:t>
            </a:r>
          </a:p>
          <a:p>
            <a:r>
              <a:rPr lang="en-GB" sz="1200" kern="1200" dirty="0" smtClean="0">
                <a:solidFill>
                  <a:schemeClr val="tx1"/>
                </a:solidFill>
                <a:effectLst/>
                <a:latin typeface="+mn-lt"/>
                <a:ea typeface="+mn-ea"/>
                <a:cs typeface="+mn-cs"/>
              </a:rPr>
              <a:t>Make enough copies of the worksheet for each child to complete and add to the RE Learning Journal</a:t>
            </a:r>
            <a:endParaRPr lang="en-NZ"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hlinkClick r:id="rId3"/>
              </a:rPr>
              <a:t>https://www.youtube.com/watch?v=gxbB0XCeulw</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Why Celebrate Easter? (3:09 minutes)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Sing ‘Alleluia, Alleluia, give thanks to the Risen Lord’ using the MP3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107084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a:t>
            </a:r>
            <a:r>
              <a:rPr lang="en-NZ" sz="1200" b="1" kern="1200" dirty="0" smtClean="0">
                <a:solidFill>
                  <a:schemeClr val="tx1"/>
                </a:solidFill>
                <a:effectLst/>
                <a:latin typeface="+mn-lt"/>
                <a:ea typeface="+mn-ea"/>
                <a:cs typeface="+mn-cs"/>
              </a:rPr>
              <a:t>The Story of the Resurrection Matthew 28:1-10</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Read Mathew 28 – text in Teachers Book or Bible.</a:t>
            </a:r>
          </a:p>
          <a:p>
            <a:r>
              <a:rPr lang="en-NZ" sz="1200" kern="1200" dirty="0" smtClean="0">
                <a:solidFill>
                  <a:schemeClr val="tx1"/>
                </a:solidFill>
                <a:effectLst/>
                <a:latin typeface="+mn-lt"/>
                <a:ea typeface="+mn-ea"/>
                <a:cs typeface="+mn-cs"/>
              </a:rPr>
              <a:t>Teacher records children’s responses to the questions in appropriate box on the screen.</a:t>
            </a:r>
          </a:p>
          <a:p>
            <a:r>
              <a:rPr lang="en-NZ" sz="1200" kern="1200" dirty="0" smtClean="0">
                <a:solidFill>
                  <a:schemeClr val="tx1"/>
                </a:solidFill>
                <a:effectLst/>
                <a:latin typeface="+mn-lt"/>
                <a:ea typeface="+mn-ea"/>
                <a:cs typeface="+mn-cs"/>
              </a:rPr>
              <a:t>Watch the clip </a:t>
            </a:r>
          </a:p>
          <a:p>
            <a:r>
              <a:rPr lang="en-NZ" sz="1200" u="sng" kern="1200" dirty="0" smtClean="0">
                <a:solidFill>
                  <a:schemeClr val="tx1"/>
                </a:solidFill>
                <a:effectLst/>
                <a:latin typeface="+mn-lt"/>
                <a:ea typeface="+mn-ea"/>
                <a:cs typeface="+mn-cs"/>
                <a:hlinkClick r:id="rId3"/>
              </a:rPr>
              <a:t>https://www.youtube.com/watch?v=N6tSgEoZP0k</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What is Easter? (4:34 minutes)</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58643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a:t>
            </a:r>
            <a:r>
              <a:rPr lang="en-NZ" sz="1200" b="1" kern="1200" dirty="0" smtClean="0">
                <a:solidFill>
                  <a:schemeClr val="tx1"/>
                </a:solidFill>
                <a:effectLst/>
                <a:latin typeface="+mn-lt"/>
                <a:ea typeface="+mn-ea"/>
                <a:cs typeface="+mn-cs"/>
              </a:rPr>
              <a:t>Can you say how the characters in the story felt when Jesus rose from the dead?</a:t>
            </a:r>
            <a:endParaRPr lang="en-NZ" sz="1200" kern="1200" dirty="0" smtClean="0">
              <a:solidFill>
                <a:schemeClr val="tx1"/>
              </a:solidFill>
              <a:effectLst/>
              <a:latin typeface="+mn-lt"/>
              <a:ea typeface="+mn-ea"/>
              <a:cs typeface="+mn-cs"/>
            </a:endParaRPr>
          </a:p>
          <a:p>
            <a:r>
              <a:rPr lang="en-NZ" sz="1200" b="1" kern="1200" dirty="0" smtClean="0">
                <a:solidFill>
                  <a:schemeClr val="tx1"/>
                </a:solidFill>
                <a:effectLst/>
                <a:latin typeface="+mn-lt"/>
                <a:ea typeface="+mn-ea"/>
                <a:cs typeface="+mn-cs"/>
              </a:rPr>
              <a:t>ANSWERS: </a:t>
            </a:r>
            <a:r>
              <a:rPr lang="en-NZ" sz="1200" kern="1200" dirty="0" smtClean="0">
                <a:solidFill>
                  <a:schemeClr val="tx1"/>
                </a:solidFill>
                <a:effectLst/>
                <a:latin typeface="+mn-lt"/>
                <a:ea typeface="+mn-ea"/>
                <a:cs typeface="+mn-cs"/>
              </a:rPr>
              <a:t>1) C, 2) D, 3) B, 4) A</a:t>
            </a:r>
          </a:p>
          <a:p>
            <a:r>
              <a:rPr lang="en-NZ" sz="1200" kern="1200" dirty="0" smtClean="0">
                <a:solidFill>
                  <a:schemeClr val="tx1"/>
                </a:solidFill>
                <a:effectLst/>
                <a:latin typeface="+mn-lt"/>
                <a:ea typeface="+mn-ea"/>
                <a:cs typeface="+mn-cs"/>
              </a:rPr>
              <a:t>Read each sentence and say how the characters felt and check it by using the floater. Retell the story and assign characters to each group of children and as their part is read they show their feelings.</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827543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b="1" kern="1200" dirty="0" smtClean="0">
                <a:solidFill>
                  <a:schemeClr val="tx1"/>
                </a:solidFill>
                <a:effectLst/>
                <a:latin typeface="+mn-lt"/>
                <a:ea typeface="+mn-ea"/>
                <a:cs typeface="+mn-cs"/>
              </a:rPr>
              <a:t>Slide 8 </a:t>
            </a:r>
            <a:r>
              <a:rPr lang="en-NZ" sz="1200" b="1" kern="1200" dirty="0" smtClean="0">
                <a:solidFill>
                  <a:schemeClr val="tx1"/>
                </a:solidFill>
                <a:effectLst/>
                <a:latin typeface="+mn-lt"/>
                <a:ea typeface="+mn-ea"/>
                <a:cs typeface="+mn-cs"/>
              </a:rPr>
              <a:t>Jesus shows himself to his Disciples Luke 24: 36-43</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Explain that when Jesus appeared to the disciples after his Resurrection he said, “Peace be with you.” because he knew they needed time to get used to him in his new body and they needed him to re-assure them that he was still their friend and teacher. </a:t>
            </a:r>
          </a:p>
          <a:p>
            <a:r>
              <a:rPr lang="en-NZ" sz="1200" kern="1200" dirty="0" smtClean="0">
                <a:solidFill>
                  <a:schemeClr val="tx1"/>
                </a:solidFill>
                <a:effectLst/>
                <a:latin typeface="+mn-lt"/>
                <a:ea typeface="+mn-ea"/>
                <a:cs typeface="+mn-cs"/>
              </a:rPr>
              <a:t>Why didn’t the disciples recognise Jesus? </a:t>
            </a:r>
            <a:r>
              <a:rPr lang="en-NZ" sz="1200" i="1" kern="1200" dirty="0" smtClean="0">
                <a:solidFill>
                  <a:schemeClr val="tx1"/>
                </a:solidFill>
                <a:effectLst/>
                <a:latin typeface="+mn-lt"/>
                <a:ea typeface="+mn-ea"/>
                <a:cs typeface="+mn-cs"/>
              </a:rPr>
              <a:t>He was in his new resurrected body and he looked different. </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What did they see that proved it was Jesus?</a:t>
            </a:r>
            <a:r>
              <a:rPr lang="en-NZ" sz="1200" i="1" kern="1200" dirty="0" smtClean="0">
                <a:solidFill>
                  <a:schemeClr val="tx1"/>
                </a:solidFill>
                <a:effectLst/>
                <a:latin typeface="+mn-lt"/>
                <a:ea typeface="+mn-ea"/>
                <a:cs typeface="+mn-cs"/>
              </a:rPr>
              <a:t> The marks in his hands and his feet.</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Why was Jesus hungry? </a:t>
            </a:r>
            <a:r>
              <a:rPr lang="en-NZ" sz="1200" i="1" kern="1200" dirty="0" smtClean="0">
                <a:solidFill>
                  <a:schemeClr val="tx1"/>
                </a:solidFill>
                <a:effectLst/>
                <a:latin typeface="+mn-lt"/>
                <a:ea typeface="+mn-ea"/>
                <a:cs typeface="+mn-cs"/>
              </a:rPr>
              <a:t>He hadn’t eaten since he rose up out of the tomb. He wanted to show the disciples that he still like to do what he used to do with them – share a meal. </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Watch the clip </a:t>
            </a:r>
          </a:p>
          <a:p>
            <a:r>
              <a:rPr lang="en-NZ" sz="1200" u="sng" kern="1200" dirty="0" smtClean="0">
                <a:solidFill>
                  <a:schemeClr val="tx1"/>
                </a:solidFill>
                <a:effectLst/>
                <a:latin typeface="+mn-lt"/>
                <a:ea typeface="+mn-ea"/>
                <a:cs typeface="+mn-cs"/>
                <a:hlinkClick r:id="rId3"/>
              </a:rPr>
              <a:t>https://www.youtube.com/watch?v=3vyDRZVXc9Y</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Jesus appears to his disciples (3:24 minutes)</a:t>
            </a:r>
          </a:p>
          <a:p>
            <a:r>
              <a:rPr lang="en-NZ" sz="1200" kern="1200" dirty="0" smtClean="0">
                <a:solidFill>
                  <a:schemeClr val="tx1"/>
                </a:solidFill>
                <a:effectLst/>
                <a:latin typeface="+mn-lt"/>
                <a:ea typeface="+mn-ea"/>
                <a:cs typeface="+mn-cs"/>
              </a:rPr>
              <a:t>Discuss the clip and share one new thing you learned from it.</a:t>
            </a:r>
            <a:endParaRPr lang="en-GB" b="0" baseline="0" noProof="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8</a:t>
            </a:fld>
            <a:endParaRPr lang="en-GB"/>
          </a:p>
        </p:txBody>
      </p:sp>
    </p:spTree>
    <p:extLst>
      <p:ext uri="{BB962C8B-B14F-4D97-AF65-F5344CB8AC3E}">
        <p14:creationId xmlns:p14="http://schemas.microsoft.com/office/powerpoint/2010/main" val="154991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a:t>
            </a:r>
            <a:r>
              <a:rPr lang="en-NZ" sz="1200" b="1" kern="1200" dirty="0" smtClean="0">
                <a:solidFill>
                  <a:schemeClr val="tx1"/>
                </a:solidFill>
                <a:effectLst/>
                <a:latin typeface="+mn-lt"/>
                <a:ea typeface="+mn-ea"/>
                <a:cs typeface="+mn-cs"/>
              </a:rPr>
              <a:t>How Jesus’ Followers today Celebrate the joy of Easter</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Read through the flip cards and answer the questions.</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Sing using the MP3 ‘Easter Song’.</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207196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33390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4914182"/>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6.png"/><Relationship Id="rId3" Type="http://schemas.openxmlformats.org/officeDocument/2006/relationships/audio" Target="../media/media3.mp3"/><Relationship Id="rId7" Type="http://schemas.openxmlformats.org/officeDocument/2006/relationships/image" Target="../media/image1.png"/><Relationship Id="rId12" Type="http://schemas.openxmlformats.org/officeDocument/2006/relationships/hyperlink" Target="http://www.tinyurl.com/NCRSfeedback" TargetMode="External"/><Relationship Id="rId2" Type="http://schemas.microsoft.com/office/2007/relationships/media" Target="../media/media3.mp3"/><Relationship Id="rId1" Type="http://schemas.openxmlformats.org/officeDocument/2006/relationships/vmlDrawing" Target="../drawings/vmlDrawing2.vml"/><Relationship Id="rId6" Type="http://schemas.openxmlformats.org/officeDocument/2006/relationships/image" Target="../media/image8.png"/><Relationship Id="rId11" Type="http://schemas.openxmlformats.org/officeDocument/2006/relationships/image" Target="../media/image25.jpeg"/><Relationship Id="rId5" Type="http://schemas.openxmlformats.org/officeDocument/2006/relationships/notesSlide" Target="../notesSlides/notesSlide11.xml"/><Relationship Id="rId10" Type="http://schemas.openxmlformats.org/officeDocument/2006/relationships/image" Target="../media/image24.jpeg"/><Relationship Id="rId4" Type="http://schemas.openxmlformats.org/officeDocument/2006/relationships/slideLayout" Target="../slideLayouts/slideLayout1.xml"/><Relationship Id="rId9"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 Id="rId9" Type="http://schemas.openxmlformats.org/officeDocument/2006/relationships/hyperlink" Target="https://www.youtube.com/watch?v=zY2NH8Wpoog"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5.xml"/><Relationship Id="rId9" Type="http://schemas.openxmlformats.org/officeDocument/2006/relationships/hyperlink" Target="https://www.youtube.com/watch?v=gxbB0XCeulw" TargetMode="Externa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13" Type="http://schemas.openxmlformats.org/officeDocument/2006/relationships/image" Target="../media/image10.wmf"/><Relationship Id="rId3" Type="http://schemas.openxmlformats.org/officeDocument/2006/relationships/control" Target="../activeX/activeX2.xml"/><Relationship Id="rId7" Type="http://schemas.openxmlformats.org/officeDocument/2006/relationships/slideLayout" Target="../slideLayouts/slideLayout2.xml"/><Relationship Id="rId12" Type="http://schemas.openxmlformats.org/officeDocument/2006/relationships/hyperlink" Target="https://www.youtube.com/watch?v=N6tSgEoZP0k" TargetMode="Externa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control" Target="../activeX/activeX5.xml"/><Relationship Id="rId11" Type="http://schemas.openxmlformats.org/officeDocument/2006/relationships/image" Target="../media/image12.jpeg"/><Relationship Id="rId5" Type="http://schemas.openxmlformats.org/officeDocument/2006/relationships/control" Target="../activeX/activeX4.xml"/><Relationship Id="rId10" Type="http://schemas.microsoft.com/office/2007/relationships/hdphoto" Target="../media/hdphoto1.wdp"/><Relationship Id="rId4" Type="http://schemas.openxmlformats.org/officeDocument/2006/relationships/control" Target="../activeX/activeX3.xml"/><Relationship Id="rId9" Type="http://schemas.openxmlformats.org/officeDocument/2006/relationships/image" Target="../media/image1.png"/><Relationship Id="rId14" Type="http://schemas.openxmlformats.org/officeDocument/2006/relationships/image" Target="../media/image11.wm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youtube.com/watch?v=3vyDRZVXc9Y" TargetMode="External"/><Relationship Id="rId5" Type="http://schemas.openxmlformats.org/officeDocument/2006/relationships/image" Target="../media/image14.jp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slideLayout" Target="../slideLayouts/slideLayout1.xml"/><Relationship Id="rId7" Type="http://schemas.microsoft.com/office/2007/relationships/hdphoto" Target="../media/hdphoto1.wdp"/><Relationship Id="rId12" Type="http://schemas.openxmlformats.org/officeDocument/2006/relationships/image" Target="../media/image19.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png"/><Relationship Id="rId11" Type="http://schemas.openxmlformats.org/officeDocument/2006/relationships/image" Target="../media/image18.jpeg"/><Relationship Id="rId5" Type="http://schemas.openxmlformats.org/officeDocument/2006/relationships/image" Target="../media/image8.png"/><Relationship Id="rId10" Type="http://schemas.openxmlformats.org/officeDocument/2006/relationships/image" Target="../media/image17.jpeg"/><Relationship Id="rId4" Type="http://schemas.openxmlformats.org/officeDocument/2006/relationships/notesSlide" Target="../notesSlides/notesSlide9.xml"/><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F43"/>
            </a:gs>
            <a:gs pos="50000">
              <a:srgbClr val="FFFF43"/>
            </a:gs>
            <a:gs pos="100000">
              <a:srgbClr val="FFFF00">
                <a:shade val="100000"/>
                <a:satMod val="115000"/>
              </a:srgbClr>
            </a:gs>
          </a:gsLst>
          <a:path path="circle">
            <a:fillToRect l="50000" t="50000" r="50000" b="50000"/>
          </a:path>
        </a:gradFill>
        <a:effectLst/>
      </p:bgPr>
    </p:bg>
    <p:spTree>
      <p:nvGrpSpPr>
        <p:cNvPr id="1" name=""/>
        <p:cNvGrpSpPr/>
        <p:nvPr/>
      </p:nvGrpSpPr>
      <p:grpSpPr>
        <a:xfrm>
          <a:off x="0" y="0"/>
          <a:ext cx="0" cy="0"/>
          <a:chOff x="0" y="0"/>
          <a:chExt cx="0" cy="0"/>
        </a:xfrm>
      </p:grpSpPr>
      <p:pic>
        <p:nvPicPr>
          <p:cNvPr id="10" name="Picture 2" descr="Yellow, Wooden, Textures, Backgrounds, Hardwood">
            <a:extLst>
              <a:ext uri="{FF2B5EF4-FFF2-40B4-BE49-F238E27FC236}">
                <a16:creationId xmlns:a16="http://schemas.microsoft.com/office/drawing/2014/main" id="{0F103E11-19F8-40E2-B5D7-C308E060FEA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0" y="103500"/>
            <a:ext cx="9144000" cy="1323439"/>
          </a:xfrm>
          <a:prstGeom prst="rect">
            <a:avLst/>
          </a:prstGeom>
          <a:noFill/>
        </p:spPr>
        <p:txBody>
          <a:bodyPr wrap="square" rtlCol="0">
            <a:spAutoFit/>
          </a:bodyPr>
          <a:lstStyle/>
          <a:p>
            <a:pPr algn="ctr"/>
            <a:r>
              <a:rPr lang="en-NZ" sz="4000" dirty="0"/>
              <a:t>Easter is a Season of Joy because </a:t>
            </a:r>
          </a:p>
          <a:p>
            <a:pPr algn="ctr"/>
            <a:r>
              <a:rPr lang="en-NZ" sz="4000" dirty="0"/>
              <a:t>Jesus Rose from the Dead</a:t>
            </a:r>
            <a:endParaRPr lang="en-GB" sz="6600" b="1" dirty="0">
              <a:solidFill>
                <a:srgbClr val="00B050"/>
              </a:solidFill>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S-01</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Image result for Easter is a Season of Joy because Jesus Rose from the Dead">
            <a:extLst>
              <a:ext uri="{FF2B5EF4-FFF2-40B4-BE49-F238E27FC236}">
                <a16:creationId xmlns:a16="http://schemas.microsoft.com/office/drawing/2014/main" id="{2318E28C-5127-431C-B812-CF00235E98F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324822" y="1562255"/>
            <a:ext cx="4494356" cy="3297745"/>
          </a:xfrm>
          <a:prstGeom prst="rect">
            <a:avLst/>
          </a:prstGeom>
          <a:noFill/>
          <a:ln>
            <a:noFill/>
          </a:ln>
        </p:spPr>
      </p:pic>
    </p:spTree>
    <p:extLst>
      <p:ext uri="{BB962C8B-B14F-4D97-AF65-F5344CB8AC3E}">
        <p14:creationId xmlns:p14="http://schemas.microsoft.com/office/powerpoint/2010/main" val="723328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Yellow, Wooden, Textures, Backgrounds, Hardwood">
            <a:extLst>
              <a:ext uri="{FF2B5EF4-FFF2-40B4-BE49-F238E27FC236}">
                <a16:creationId xmlns:a16="http://schemas.microsoft.com/office/drawing/2014/main" id="{2ED66337-1C32-4203-A36B-1D9099BA23F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MOVE THIS OBJECT"/>
          <p:cNvSpPr txBox="1"/>
          <p:nvPr/>
        </p:nvSpPr>
        <p:spPr>
          <a:xfrm>
            <a:off x="3557" y="3375"/>
            <a:ext cx="9144000" cy="707886"/>
          </a:xfrm>
          <a:prstGeom prst="rect">
            <a:avLst/>
          </a:prstGeom>
          <a:noFill/>
        </p:spPr>
        <p:txBody>
          <a:bodyPr wrap="square" rtlCol="0">
            <a:spAutoFit/>
          </a:bodyPr>
          <a:lstStyle/>
          <a:p>
            <a:pPr algn="ctr"/>
            <a:r>
              <a:rPr lang="en-GB" sz="4000" b="1" dirty="0"/>
              <a:t>Check Up</a:t>
            </a:r>
          </a:p>
        </p:txBody>
      </p:sp>
      <p:sp>
        <p:nvSpPr>
          <p:cNvPr id="23" name="Shape: Border 5"/>
          <p:cNvSpPr/>
          <p:nvPr/>
        </p:nvSpPr>
        <p:spPr>
          <a:xfrm>
            <a:off x="476116" y="3966442"/>
            <a:ext cx="8339638" cy="447177"/>
          </a:xfrm>
          <a:prstGeom prst="rect">
            <a:avLst/>
          </a:prstGeom>
          <a:solidFill>
            <a:schemeClr val="bg1">
              <a:alpha val="38000"/>
            </a:schemeClr>
          </a:solidFill>
          <a:ln>
            <a:solidFill>
              <a:srgbClr val="00206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Shape: Border 4"/>
          <p:cNvSpPr/>
          <p:nvPr/>
        </p:nvSpPr>
        <p:spPr>
          <a:xfrm>
            <a:off x="476117" y="3190818"/>
            <a:ext cx="8332254" cy="694800"/>
          </a:xfrm>
          <a:prstGeom prst="rect">
            <a:avLst/>
          </a:prstGeom>
          <a:solidFill>
            <a:schemeClr val="bg1">
              <a:alpha val="38000"/>
            </a:schemeClr>
          </a:solidFill>
          <a:ln>
            <a:solidFill>
              <a:srgbClr val="00206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Shape: Border 3"/>
          <p:cNvSpPr/>
          <p:nvPr/>
        </p:nvSpPr>
        <p:spPr>
          <a:xfrm>
            <a:off x="476117" y="2415773"/>
            <a:ext cx="8332254" cy="694221"/>
          </a:xfrm>
          <a:prstGeom prst="rect">
            <a:avLst/>
          </a:prstGeom>
          <a:solidFill>
            <a:schemeClr val="bg1">
              <a:alpha val="38000"/>
            </a:schemeClr>
          </a:solidFill>
          <a:ln>
            <a:solidFill>
              <a:srgbClr val="00206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Shape: Border 2"/>
          <p:cNvSpPr/>
          <p:nvPr/>
        </p:nvSpPr>
        <p:spPr>
          <a:xfrm>
            <a:off x="469041" y="1640149"/>
            <a:ext cx="8339637" cy="694800"/>
          </a:xfrm>
          <a:prstGeom prst="rect">
            <a:avLst/>
          </a:prstGeom>
          <a:solidFill>
            <a:schemeClr val="bg1">
              <a:alpha val="38000"/>
            </a:schemeClr>
          </a:solidFill>
          <a:ln>
            <a:solidFill>
              <a:srgbClr val="00206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Shape: Border 1"/>
          <p:cNvSpPr/>
          <p:nvPr/>
        </p:nvSpPr>
        <p:spPr>
          <a:xfrm>
            <a:off x="469041" y="1112148"/>
            <a:ext cx="8339636" cy="447177"/>
          </a:xfrm>
          <a:prstGeom prst="rect">
            <a:avLst/>
          </a:prstGeom>
          <a:solidFill>
            <a:schemeClr val="bg1">
              <a:alpha val="38000"/>
            </a:schemeClr>
          </a:solidFill>
          <a:ln>
            <a:solidFill>
              <a:srgbClr val="00206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Line 5"/>
          <p:cNvSpPr txBox="1"/>
          <p:nvPr/>
        </p:nvSpPr>
        <p:spPr>
          <a:xfrm>
            <a:off x="479674" y="4001110"/>
            <a:ext cx="8016890" cy="400110"/>
          </a:xfrm>
          <a:prstGeom prst="rect">
            <a:avLst/>
          </a:prstGeom>
          <a:noFill/>
        </p:spPr>
        <p:txBody>
          <a:bodyPr wrap="square" rtlCol="0">
            <a:spAutoFit/>
          </a:bodyPr>
          <a:lstStyle/>
          <a:p>
            <a:pPr lvl="0"/>
            <a:r>
              <a:rPr lang="en-NZ" sz="2000" dirty="0"/>
              <a:t>Which activity do you think helped you to learn best in this resource?</a:t>
            </a:r>
          </a:p>
        </p:txBody>
      </p:sp>
      <p:sp>
        <p:nvSpPr>
          <p:cNvPr id="33" name="Textbox: Line 4"/>
          <p:cNvSpPr txBox="1"/>
          <p:nvPr/>
        </p:nvSpPr>
        <p:spPr>
          <a:xfrm>
            <a:off x="469042" y="3202094"/>
            <a:ext cx="8332254" cy="707886"/>
          </a:xfrm>
          <a:prstGeom prst="rect">
            <a:avLst/>
          </a:prstGeom>
          <a:noFill/>
        </p:spPr>
        <p:txBody>
          <a:bodyPr wrap="square" rtlCol="0">
            <a:spAutoFit/>
          </a:bodyPr>
          <a:lstStyle/>
          <a:p>
            <a:r>
              <a:rPr lang="en-NZ" sz="2000" dirty="0"/>
              <a:t>What did Jesus say to his disciples when he appeared to them after his Resurrection to help them not to be afraid? (Slide 8)</a:t>
            </a:r>
            <a:endParaRPr lang="en-NZ" sz="2400" dirty="0"/>
          </a:p>
        </p:txBody>
      </p:sp>
      <p:sp>
        <p:nvSpPr>
          <p:cNvPr id="34" name="Textbox: Line 3"/>
          <p:cNvSpPr txBox="1"/>
          <p:nvPr/>
        </p:nvSpPr>
        <p:spPr>
          <a:xfrm>
            <a:off x="487840" y="2414801"/>
            <a:ext cx="8216788" cy="707886"/>
          </a:xfrm>
          <a:prstGeom prst="rect">
            <a:avLst/>
          </a:prstGeom>
          <a:noFill/>
        </p:spPr>
        <p:txBody>
          <a:bodyPr wrap="square" rtlCol="0">
            <a:spAutoFit/>
          </a:bodyPr>
          <a:lstStyle/>
          <a:p>
            <a:pPr lvl="0"/>
            <a:r>
              <a:rPr lang="en-NZ" sz="2000" dirty="0"/>
              <a:t>Make a poster to share with their family whānau that illustrates 3 ways the followers of Jesus today celebrate Easter. (Slide 9) </a:t>
            </a:r>
          </a:p>
        </p:txBody>
      </p:sp>
      <p:sp>
        <p:nvSpPr>
          <p:cNvPr id="35" name="Textbox: Line 2"/>
          <p:cNvSpPr txBox="1"/>
          <p:nvPr/>
        </p:nvSpPr>
        <p:spPr>
          <a:xfrm>
            <a:off x="479674" y="1639231"/>
            <a:ext cx="8216788" cy="707886"/>
          </a:xfrm>
          <a:prstGeom prst="rect">
            <a:avLst/>
          </a:prstGeom>
          <a:noFill/>
        </p:spPr>
        <p:txBody>
          <a:bodyPr wrap="square" rtlCol="0">
            <a:spAutoFit/>
          </a:bodyPr>
          <a:lstStyle/>
          <a:p>
            <a:pPr lvl="0"/>
            <a:r>
              <a:rPr lang="en-NZ" sz="2000" dirty="0"/>
              <a:t>Name 2 people in the Easter story and say what they felt when they realised Jesus had risen and say why they felt like that. (Slides 6 &amp; 7)</a:t>
            </a:r>
          </a:p>
        </p:txBody>
      </p:sp>
      <p:sp>
        <p:nvSpPr>
          <p:cNvPr id="36" name="Textbox: Line 1"/>
          <p:cNvSpPr txBox="1"/>
          <p:nvPr/>
        </p:nvSpPr>
        <p:spPr>
          <a:xfrm>
            <a:off x="479674" y="1136268"/>
            <a:ext cx="8579496" cy="400110"/>
          </a:xfrm>
          <a:prstGeom prst="rect">
            <a:avLst/>
          </a:prstGeom>
          <a:noFill/>
        </p:spPr>
        <p:txBody>
          <a:bodyPr wrap="square" rtlCol="0">
            <a:spAutoFit/>
          </a:bodyPr>
          <a:lstStyle/>
          <a:p>
            <a:r>
              <a:rPr lang="en-NZ" sz="2000" dirty="0"/>
              <a:t>Why is Easter such a happy season full of joy? (Slide 4)</a:t>
            </a:r>
            <a:endParaRPr lang="en-NZ" sz="2400" dirty="0"/>
          </a:p>
        </p:txBody>
      </p:sp>
      <p:sp>
        <p:nvSpPr>
          <p:cNvPr id="41" name="Shape: number 4"/>
          <p:cNvSpPr txBox="1"/>
          <p:nvPr/>
        </p:nvSpPr>
        <p:spPr>
          <a:xfrm>
            <a:off x="61097" y="3205493"/>
            <a:ext cx="426720" cy="400110"/>
          </a:xfrm>
          <a:prstGeom prst="rect">
            <a:avLst/>
          </a:prstGeom>
          <a:noFill/>
        </p:spPr>
        <p:txBody>
          <a:bodyPr wrap="none" rtlCol="0">
            <a:spAutoFit/>
          </a:bodyPr>
          <a:lstStyle/>
          <a:p>
            <a:r>
              <a:rPr lang="en-GB" sz="2000" b="1" dirty="0">
                <a:latin typeface="Segoe UI" pitchFamily="34" charset="0"/>
                <a:ea typeface="Segoe UI" pitchFamily="34" charset="0"/>
                <a:cs typeface="Segoe UI" pitchFamily="34" charset="0"/>
              </a:rPr>
              <a:t>4)</a:t>
            </a:r>
          </a:p>
        </p:txBody>
      </p:sp>
      <p:sp>
        <p:nvSpPr>
          <p:cNvPr id="42" name="Shape: Number 3"/>
          <p:cNvSpPr txBox="1"/>
          <p:nvPr/>
        </p:nvSpPr>
        <p:spPr>
          <a:xfrm>
            <a:off x="61097" y="2404650"/>
            <a:ext cx="426720" cy="400110"/>
          </a:xfrm>
          <a:prstGeom prst="rect">
            <a:avLst/>
          </a:prstGeom>
          <a:noFill/>
        </p:spPr>
        <p:txBody>
          <a:bodyPr wrap="none" rtlCol="0">
            <a:spAutoFit/>
          </a:bodyPr>
          <a:lstStyle/>
          <a:p>
            <a:r>
              <a:rPr lang="en-GB" sz="2000" b="1" dirty="0">
                <a:latin typeface="Segoe UI" pitchFamily="34" charset="0"/>
                <a:ea typeface="Segoe UI" pitchFamily="34" charset="0"/>
                <a:cs typeface="Segoe UI" pitchFamily="34" charset="0"/>
              </a:rPr>
              <a:t>3)</a:t>
            </a:r>
          </a:p>
        </p:txBody>
      </p:sp>
      <p:sp>
        <p:nvSpPr>
          <p:cNvPr id="43" name="Shape: Number 2"/>
          <p:cNvSpPr txBox="1"/>
          <p:nvPr/>
        </p:nvSpPr>
        <p:spPr>
          <a:xfrm>
            <a:off x="61097" y="1627253"/>
            <a:ext cx="426720" cy="400110"/>
          </a:xfrm>
          <a:prstGeom prst="rect">
            <a:avLst/>
          </a:prstGeom>
          <a:noFill/>
        </p:spPr>
        <p:txBody>
          <a:bodyPr wrap="none" rtlCol="0">
            <a:spAutoFit/>
          </a:bodyPr>
          <a:lstStyle/>
          <a:p>
            <a:r>
              <a:rPr lang="en-GB" sz="2000" b="1" dirty="0">
                <a:latin typeface="Segoe UI" pitchFamily="34" charset="0"/>
                <a:ea typeface="Segoe UI" pitchFamily="34" charset="0"/>
                <a:cs typeface="Segoe UI" pitchFamily="34" charset="0"/>
              </a:rPr>
              <a:t>2)</a:t>
            </a:r>
          </a:p>
        </p:txBody>
      </p:sp>
      <p:sp>
        <p:nvSpPr>
          <p:cNvPr id="44" name="Shape: Number 1"/>
          <p:cNvSpPr txBox="1"/>
          <p:nvPr/>
        </p:nvSpPr>
        <p:spPr>
          <a:xfrm>
            <a:off x="61097" y="1131208"/>
            <a:ext cx="426720" cy="400110"/>
          </a:xfrm>
          <a:prstGeom prst="rect">
            <a:avLst/>
          </a:prstGeom>
          <a:noFill/>
        </p:spPr>
        <p:txBody>
          <a:bodyPr wrap="none" rtlCol="0">
            <a:spAutoFit/>
          </a:bodyPr>
          <a:lstStyle/>
          <a:p>
            <a:r>
              <a:rPr lang="en-GB" sz="2000" b="1" dirty="0">
                <a:latin typeface="Segoe UI" pitchFamily="34" charset="0"/>
                <a:ea typeface="Segoe UI" pitchFamily="34" charset="0"/>
                <a:cs typeface="Segoe UI" pitchFamily="34" charset="0"/>
              </a:rPr>
              <a:t>1)</a:t>
            </a:r>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S-10</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Tool instructions"/>
          <p:cNvSpPr txBox="1"/>
          <p:nvPr/>
        </p:nvSpPr>
        <p:spPr>
          <a:xfrm>
            <a:off x="3700607" y="4933450"/>
            <a:ext cx="174278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borders to reveal text</a:t>
            </a:r>
          </a:p>
        </p:txBody>
      </p:sp>
      <p:sp>
        <p:nvSpPr>
          <p:cNvPr id="26" name="Shape: number 4"/>
          <p:cNvSpPr txBox="1"/>
          <p:nvPr/>
        </p:nvSpPr>
        <p:spPr>
          <a:xfrm>
            <a:off x="61097" y="3971167"/>
            <a:ext cx="426720" cy="400110"/>
          </a:xfrm>
          <a:prstGeom prst="rect">
            <a:avLst/>
          </a:prstGeom>
          <a:noFill/>
        </p:spPr>
        <p:txBody>
          <a:bodyPr wrap="none" rtlCol="0">
            <a:spAutoFit/>
          </a:bodyPr>
          <a:lstStyle/>
          <a:p>
            <a:r>
              <a:rPr lang="en-GB" sz="2000" b="1" dirty="0">
                <a:latin typeface="Segoe UI" pitchFamily="34" charset="0"/>
                <a:ea typeface="Segoe UI" pitchFamily="34" charset="0"/>
                <a:cs typeface="Segoe UI" pitchFamily="34" charset="0"/>
              </a:rPr>
              <a:t>5)</a:t>
            </a:r>
          </a:p>
        </p:txBody>
      </p:sp>
      <p:sp>
        <p:nvSpPr>
          <p:cNvPr id="31" name="Shape: Border 6"/>
          <p:cNvSpPr/>
          <p:nvPr/>
        </p:nvSpPr>
        <p:spPr>
          <a:xfrm>
            <a:off x="477371" y="4494442"/>
            <a:ext cx="7013675" cy="447177"/>
          </a:xfrm>
          <a:prstGeom prst="rect">
            <a:avLst/>
          </a:prstGeom>
          <a:solidFill>
            <a:schemeClr val="bg1">
              <a:alpha val="38000"/>
            </a:schemeClr>
          </a:solidFill>
          <a:ln>
            <a:solidFill>
              <a:srgbClr val="00206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Line 6"/>
          <p:cNvSpPr txBox="1"/>
          <p:nvPr/>
        </p:nvSpPr>
        <p:spPr>
          <a:xfrm>
            <a:off x="469043" y="4515798"/>
            <a:ext cx="7126958" cy="400110"/>
          </a:xfrm>
          <a:prstGeom prst="rect">
            <a:avLst/>
          </a:prstGeom>
          <a:noFill/>
        </p:spPr>
        <p:txBody>
          <a:bodyPr wrap="square" rtlCol="0">
            <a:spAutoFit/>
          </a:bodyPr>
          <a:lstStyle/>
          <a:p>
            <a:pPr lvl="0"/>
            <a:r>
              <a:rPr lang="en-NZ" sz="2000" dirty="0"/>
              <a:t>Questions I would like to ask about the topics in this resource are…</a:t>
            </a:r>
          </a:p>
        </p:txBody>
      </p:sp>
      <p:sp>
        <p:nvSpPr>
          <p:cNvPr id="32" name="Shape: number 4"/>
          <p:cNvSpPr txBox="1"/>
          <p:nvPr/>
        </p:nvSpPr>
        <p:spPr>
          <a:xfrm>
            <a:off x="61097" y="4490656"/>
            <a:ext cx="426720" cy="400110"/>
          </a:xfrm>
          <a:prstGeom prst="rect">
            <a:avLst/>
          </a:prstGeom>
          <a:noFill/>
        </p:spPr>
        <p:txBody>
          <a:bodyPr wrap="none" rtlCol="0">
            <a:spAutoFit/>
          </a:bodyPr>
          <a:lstStyle/>
          <a:p>
            <a:r>
              <a:rPr lang="en-GB" sz="2000" b="1" dirty="0">
                <a:latin typeface="Segoe UI" pitchFamily="34" charset="0"/>
                <a:ea typeface="Segoe UI" pitchFamily="34" charset="0"/>
                <a:cs typeface="Segoe UI" pitchFamily="34" charset="0"/>
              </a:rPr>
              <a:t>6)</a:t>
            </a:r>
          </a:p>
        </p:txBody>
      </p:sp>
      <p:pic>
        <p:nvPicPr>
          <p:cNvPr id="27" name="Picture 26" descr="Image result for Easter is a Season of Joy because Jesus Rose from the Dead">
            <a:extLst>
              <a:ext uri="{FF2B5EF4-FFF2-40B4-BE49-F238E27FC236}">
                <a16:creationId xmlns:a16="http://schemas.microsoft.com/office/drawing/2014/main" id="{BE1717C7-3C2F-49C6-B5B8-C21957FE21B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1045" y="91180"/>
            <a:ext cx="1300183" cy="954012"/>
          </a:xfrm>
          <a:prstGeom prst="rect">
            <a:avLst/>
          </a:prstGeom>
          <a:noFill/>
          <a:ln>
            <a:noFill/>
          </a:ln>
        </p:spPr>
      </p:pic>
    </p:spTree>
    <p:extLst>
      <p:ext uri="{BB962C8B-B14F-4D97-AF65-F5344CB8AC3E}">
        <p14:creationId xmlns:p14="http://schemas.microsoft.com/office/powerpoint/2010/main" val="42162460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36"/>
                                        </p:tgtEl>
                                        <p:attrNameLst>
                                          <p:attrName>style.color</p:attrName>
                                        </p:attrNameLst>
                                      </p:cBhvr>
                                      <p:to>
                                        <a:srgbClr val="969696"/>
                                      </p:to>
                                    </p:animClr>
                                  </p:childTnLst>
                                </p:cTn>
                              </p:par>
                            </p:childTnLst>
                          </p:cTn>
                        </p:par>
                      </p:childTnLst>
                    </p:cTn>
                  </p:par>
                </p:childTnLst>
              </p:cTn>
              <p:nextCondLst>
                <p:cond evt="onClick" delay="0">
                  <p:tgtEl>
                    <p:spTgt spid="39"/>
                  </p:tgtEl>
                </p:cond>
              </p:nextCondLst>
            </p:seq>
            <p:seq concurrent="1" nextAc="seek">
              <p:cTn id="10" restart="whenNotActive" fill="hold" evtFilter="cancelBubble" nodeType="interactiveSeq">
                <p:stCondLst>
                  <p:cond evt="onClick" delay="0">
                    <p:tgtEl>
                      <p:spTgt spid="38"/>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35"/>
                                        </p:tgtEl>
                                        <p:attrNameLst>
                                          <p:attrName>style.color</p:attrName>
                                        </p:attrNameLst>
                                      </p:cBhvr>
                                      <p:to>
                                        <a:srgbClr val="969696"/>
                                      </p:to>
                                    </p:animClr>
                                  </p:childTnLst>
                                </p:cTn>
                              </p:par>
                            </p:childTnLst>
                          </p:cTn>
                        </p:par>
                      </p:childTnLst>
                    </p:cTn>
                  </p:par>
                </p:childTnLst>
              </p:cTn>
              <p:nextCondLst>
                <p:cond evt="onClick" delay="0">
                  <p:tgtEl>
                    <p:spTgt spid="38"/>
                  </p:tgtEl>
                </p:cond>
              </p:nextCondLst>
            </p:seq>
            <p:seq concurrent="1" nextAc="seek">
              <p:cTn id="18" restart="whenNotActive" fill="hold" evtFilter="cancelBubble" nodeType="interactiveSeq">
                <p:stCondLst>
                  <p:cond evt="onClick" delay="0">
                    <p:tgtEl>
                      <p:spTgt spid="37"/>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childTnLst>
                                </p:cTn>
                              </p:par>
                              <p:par>
                                <p:cTn id="24" presetID="3" presetClass="emph" presetSubtype="2" fill="hold" grpId="1" nodeType="withEffect">
                                  <p:stCondLst>
                                    <p:cond delay="0"/>
                                  </p:stCondLst>
                                  <p:childTnLst>
                                    <p:animClr clrSpc="rgb" dir="cw">
                                      <p:cBhvr override="childStyle">
                                        <p:cTn id="25" dur="1000" fill="hold"/>
                                        <p:tgtEl>
                                          <p:spTgt spid="34"/>
                                        </p:tgtEl>
                                        <p:attrNameLst>
                                          <p:attrName>style.color</p:attrName>
                                        </p:attrNameLst>
                                      </p:cBhvr>
                                      <p:to>
                                        <a:srgbClr val="969696"/>
                                      </p:to>
                                    </p:animClr>
                                  </p:childTnLst>
                                </p:cTn>
                              </p:par>
                            </p:childTnLst>
                          </p:cTn>
                        </p:par>
                      </p:childTnLst>
                    </p:cTn>
                  </p:par>
                </p:childTnLst>
              </p:cTn>
              <p:nextCondLst>
                <p:cond evt="onClick" delay="0">
                  <p:tgtEl>
                    <p:spTgt spid="37"/>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childTnLst>
                                </p:cTn>
                              </p:par>
                              <p:par>
                                <p:cTn id="32" presetID="3" presetClass="emph" presetSubtype="2" fill="hold" grpId="5" nodeType="withEffect">
                                  <p:stCondLst>
                                    <p:cond delay="0"/>
                                  </p:stCondLst>
                                  <p:childTnLst>
                                    <p:animClr clrSpc="rgb" dir="cw">
                                      <p:cBhvr override="childStyle">
                                        <p:cTn id="33" dur="1000" fill="hold"/>
                                        <p:tgtEl>
                                          <p:spTgt spid="33"/>
                                        </p:tgtEl>
                                        <p:attrNameLst>
                                          <p:attrName>style.color</p:attrName>
                                        </p:attrNameLst>
                                      </p:cBhvr>
                                      <p:to>
                                        <a:srgbClr val="969696"/>
                                      </p:to>
                                    </p:animClr>
                                  </p:childTnLst>
                                </p:cTn>
                              </p:par>
                            </p:childTnLst>
                          </p:cTn>
                        </p:par>
                      </p:childTnLst>
                    </p:cTn>
                  </p:par>
                </p:childTnLst>
              </p:cTn>
              <p:nextCondLst>
                <p:cond evt="onClick" delay="0">
                  <p:tgtEl>
                    <p:spTgt spid="23"/>
                  </p:tgtEl>
                </p:cond>
              </p:nextCondLst>
            </p:seq>
            <p:seq concurrent="1" nextAc="seek">
              <p:cTn id="34" restart="whenNotActive" fill="hold" evtFilter="cancelBubble" nodeType="interactiveSeq">
                <p:stCondLst>
                  <p:cond evt="onClick" delay="0">
                    <p:tgtEl>
                      <p:spTgt spid="31"/>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childTnLst>
                                </p:cTn>
                              </p:par>
                              <p:par>
                                <p:cTn id="40" presetID="3" presetClass="emph" presetSubtype="2" fill="hold" grpId="6" nodeType="withEffect">
                                  <p:stCondLst>
                                    <p:cond delay="0"/>
                                  </p:stCondLst>
                                  <p:childTnLst>
                                    <p:animClr clrSpc="rgb" dir="cw">
                                      <p:cBhvr override="childStyle">
                                        <p:cTn id="41" dur="1000" fill="hold"/>
                                        <p:tgtEl>
                                          <p:spTgt spid="22"/>
                                        </p:tgtEl>
                                        <p:attrNameLst>
                                          <p:attrName>style.color</p:attrName>
                                        </p:attrNameLst>
                                      </p:cBhvr>
                                      <p:to>
                                        <a:srgbClr val="969696"/>
                                      </p:to>
                                    </p:animClr>
                                  </p:childTnLst>
                                </p:cTn>
                              </p:par>
                            </p:childTnLst>
                          </p:cTn>
                        </p:par>
                      </p:childTnLst>
                    </p:cTn>
                  </p:par>
                </p:childTnLst>
              </p:cTn>
              <p:nextCondLst>
                <p:cond evt="onClick" delay="0">
                  <p:tgtEl>
                    <p:spTgt spid="31"/>
                  </p:tgtEl>
                </p:cond>
              </p:nextCondLst>
            </p:seq>
            <p:seq concurrent="1" nextAc="seek">
              <p:cTn id="42" restart="whenNotActive" fill="hold" evtFilter="cancelBubble" nodeType="interactiveSeq">
                <p:stCondLst>
                  <p:cond evt="onClick" delay="0">
                    <p:tgtEl>
                      <p:spTgt spid="20"/>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grpId="2" nodeType="clickEffect">
                                  <p:stCondLst>
                                    <p:cond delay="0"/>
                                  </p:stCondLst>
                                  <p:childTnLst>
                                    <p:animClr clrSpc="rgb" dir="cw">
                                      <p:cBhvr override="childStyle">
                                        <p:cTn id="46" dur="500" fill="hold"/>
                                        <p:tgtEl>
                                          <p:spTgt spid="35"/>
                                        </p:tgtEl>
                                        <p:attrNameLst>
                                          <p:attrName>style.color</p:attrName>
                                        </p:attrNameLst>
                                      </p:cBhvr>
                                      <p:to>
                                        <a:schemeClr val="tx1"/>
                                      </p:to>
                                    </p:animClr>
                                  </p:childTnLst>
                                </p:cTn>
                              </p:par>
                              <p:par>
                                <p:cTn id="47" presetID="3" presetClass="emph" presetSubtype="2" fill="hold" grpId="2" nodeType="withEffect">
                                  <p:stCondLst>
                                    <p:cond delay="0"/>
                                  </p:stCondLst>
                                  <p:childTnLst>
                                    <p:animClr clrSpc="rgb" dir="cw">
                                      <p:cBhvr override="childStyle">
                                        <p:cTn id="48" dur="500" fill="hold"/>
                                        <p:tgtEl>
                                          <p:spTgt spid="34"/>
                                        </p:tgtEl>
                                        <p:attrNameLst>
                                          <p:attrName>style.color</p:attrName>
                                        </p:attrNameLst>
                                      </p:cBhvr>
                                      <p:to>
                                        <a:schemeClr val="tx1"/>
                                      </p:to>
                                    </p:animClr>
                                  </p:childTnLst>
                                </p:cTn>
                              </p:par>
                              <p:par>
                                <p:cTn id="49" presetID="3" presetClass="emph" presetSubtype="2" fill="hold" grpId="1" nodeType="withEffect">
                                  <p:stCondLst>
                                    <p:cond delay="0"/>
                                  </p:stCondLst>
                                  <p:childTnLst>
                                    <p:animClr clrSpc="rgb" dir="cw">
                                      <p:cBhvr override="childStyle">
                                        <p:cTn id="50" dur="500" fill="hold"/>
                                        <p:tgtEl>
                                          <p:spTgt spid="33"/>
                                        </p:tgtEl>
                                        <p:attrNameLst>
                                          <p:attrName>style.color</p:attrName>
                                        </p:attrNameLst>
                                      </p:cBhvr>
                                      <p:to>
                                        <a:schemeClr val="tx1"/>
                                      </p:to>
                                    </p:animClr>
                                  </p:childTnLst>
                                </p:cTn>
                              </p:par>
                              <p:par>
                                <p:cTn id="51" presetID="3" presetClass="emph" presetSubtype="2" fill="hold" grpId="1" nodeType="withEffect">
                                  <p:stCondLst>
                                    <p:cond delay="0"/>
                                  </p:stCondLst>
                                  <p:childTnLst>
                                    <p:animClr clrSpc="rgb" dir="cw">
                                      <p:cBhvr override="childStyle">
                                        <p:cTn id="52" dur="500" fill="hold"/>
                                        <p:tgtEl>
                                          <p:spTgt spid="36"/>
                                        </p:tgtEl>
                                        <p:attrNameLst>
                                          <p:attrName>style.color</p:attrName>
                                        </p:attrNameLst>
                                      </p:cBhvr>
                                      <p:to>
                                        <a:schemeClr val="tx1"/>
                                      </p:to>
                                    </p:animClr>
                                  </p:childTnLst>
                                </p:cTn>
                              </p:par>
                              <p:par>
                                <p:cTn id="53" presetID="3" presetClass="emph" presetSubtype="2" fill="hold" grpId="0" nodeType="withEffect">
                                  <p:stCondLst>
                                    <p:cond delay="0"/>
                                  </p:stCondLst>
                                  <p:childTnLst>
                                    <p:animClr clrSpc="rgb" dir="cw">
                                      <p:cBhvr override="childStyle">
                                        <p:cTn id="54" dur="500" fill="hold"/>
                                        <p:tgtEl>
                                          <p:spTgt spid="22"/>
                                        </p:tgtEl>
                                        <p:attrNameLst>
                                          <p:attrName>style.color</p:attrName>
                                        </p:attrNameLst>
                                      </p:cBhvr>
                                      <p:to>
                                        <a:schemeClr val="tx1"/>
                                      </p:to>
                                    </p:animClr>
                                  </p:childTnLst>
                                </p:cTn>
                              </p:par>
                              <p:par>
                                <p:cTn id="55" presetID="1" presetClass="exit" presetSubtype="0" fill="hold" grpId="4" nodeType="withEffect">
                                  <p:stCondLst>
                                    <p:cond delay="0"/>
                                  </p:stCondLst>
                                  <p:childTnLst>
                                    <p:set>
                                      <p:cBhvr>
                                        <p:cTn id="56" dur="1" fill="hold">
                                          <p:stCondLst>
                                            <p:cond delay="0"/>
                                          </p:stCondLst>
                                        </p:cTn>
                                        <p:tgtEl>
                                          <p:spTgt spid="35"/>
                                        </p:tgtEl>
                                        <p:attrNameLst>
                                          <p:attrName>style.visibility</p:attrName>
                                        </p:attrNameLst>
                                      </p:cBhvr>
                                      <p:to>
                                        <p:strVal val="hidden"/>
                                      </p:to>
                                    </p:set>
                                  </p:childTnLst>
                                </p:cTn>
                              </p:par>
                              <p:par>
                                <p:cTn id="57" presetID="1" presetClass="exit" presetSubtype="0" fill="hold" grpId="4" nodeType="withEffect">
                                  <p:stCondLst>
                                    <p:cond delay="0"/>
                                  </p:stCondLst>
                                  <p:childTnLst>
                                    <p:set>
                                      <p:cBhvr>
                                        <p:cTn id="58" dur="1" fill="hold">
                                          <p:stCondLst>
                                            <p:cond delay="0"/>
                                          </p:stCondLst>
                                        </p:cTn>
                                        <p:tgtEl>
                                          <p:spTgt spid="34"/>
                                        </p:tgtEl>
                                        <p:attrNameLst>
                                          <p:attrName>style.visibility</p:attrName>
                                        </p:attrNameLst>
                                      </p:cBhvr>
                                      <p:to>
                                        <p:strVal val="hidden"/>
                                      </p:to>
                                    </p:set>
                                  </p:childTnLst>
                                </p:cTn>
                              </p:par>
                              <p:par>
                                <p:cTn id="59" presetID="1" presetClass="exit" presetSubtype="0" fill="hold" grpId="3" nodeType="withEffect">
                                  <p:stCondLst>
                                    <p:cond delay="0"/>
                                  </p:stCondLst>
                                  <p:childTnLst>
                                    <p:set>
                                      <p:cBhvr>
                                        <p:cTn id="60" dur="1" fill="hold">
                                          <p:stCondLst>
                                            <p:cond delay="0"/>
                                          </p:stCondLst>
                                        </p:cTn>
                                        <p:tgtEl>
                                          <p:spTgt spid="33"/>
                                        </p:tgtEl>
                                        <p:attrNameLst>
                                          <p:attrName>style.visibility</p:attrName>
                                        </p:attrNameLst>
                                      </p:cBhvr>
                                      <p:to>
                                        <p:strVal val="hidden"/>
                                      </p:to>
                                    </p:set>
                                  </p:childTnLst>
                                </p:cTn>
                              </p:par>
                              <p:par>
                                <p:cTn id="61" presetID="1" presetClass="exit" presetSubtype="0" fill="hold" grpId="2" nodeType="withEffect">
                                  <p:stCondLst>
                                    <p:cond delay="0"/>
                                  </p:stCondLst>
                                  <p:childTnLst>
                                    <p:set>
                                      <p:cBhvr>
                                        <p:cTn id="62" dur="1" fill="hold">
                                          <p:stCondLst>
                                            <p:cond delay="0"/>
                                          </p:stCondLst>
                                        </p:cTn>
                                        <p:tgtEl>
                                          <p:spTgt spid="22"/>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1"/>
                    </p:tgtEl>
                  </p:cond>
                </p:stCondLst>
                <p:endSync evt="end" delay="0">
                  <p:rtn val="all"/>
                </p:endSync>
                <p:childTnLst>
                  <p:par>
                    <p:cTn id="66" fill="hold">
                      <p:stCondLst>
                        <p:cond delay="0"/>
                      </p:stCondLst>
                      <p:childTnLst>
                        <p:par>
                          <p:cTn id="67" fill="hold">
                            <p:stCondLst>
                              <p:cond delay="0"/>
                            </p:stCondLst>
                            <p:childTnLst>
                              <p:par>
                                <p:cTn id="68" presetID="3" presetClass="emph" presetSubtype="2" fill="hold" grpId="3" nodeType="clickEffect">
                                  <p:stCondLst>
                                    <p:cond delay="0"/>
                                  </p:stCondLst>
                                  <p:childTnLst>
                                    <p:animClr clrSpc="rgb" dir="cw">
                                      <p:cBhvr override="childStyle">
                                        <p:cTn id="69" dur="500" fill="hold"/>
                                        <p:tgtEl>
                                          <p:spTgt spid="35"/>
                                        </p:tgtEl>
                                        <p:attrNameLst>
                                          <p:attrName>style.color</p:attrName>
                                        </p:attrNameLst>
                                      </p:cBhvr>
                                      <p:to>
                                        <a:schemeClr val="tx1"/>
                                      </p:to>
                                    </p:animClr>
                                  </p:childTnLst>
                                </p:cTn>
                              </p:par>
                              <p:par>
                                <p:cTn id="70" presetID="3" presetClass="emph" presetSubtype="2" fill="hold" grpId="3" nodeType="withEffect">
                                  <p:stCondLst>
                                    <p:cond delay="0"/>
                                  </p:stCondLst>
                                  <p:childTnLst>
                                    <p:animClr clrSpc="rgb" dir="cw">
                                      <p:cBhvr override="childStyle">
                                        <p:cTn id="71" dur="500" fill="hold"/>
                                        <p:tgtEl>
                                          <p:spTgt spid="34"/>
                                        </p:tgtEl>
                                        <p:attrNameLst>
                                          <p:attrName>style.color</p:attrName>
                                        </p:attrNameLst>
                                      </p:cBhvr>
                                      <p:to>
                                        <a:schemeClr val="tx1"/>
                                      </p:to>
                                    </p:animClr>
                                  </p:childTnLst>
                                </p:cTn>
                              </p:par>
                              <p:par>
                                <p:cTn id="72" presetID="3" presetClass="emph" presetSubtype="2" fill="hold" grpId="2" nodeType="withEffect">
                                  <p:stCondLst>
                                    <p:cond delay="0"/>
                                  </p:stCondLst>
                                  <p:childTnLst>
                                    <p:animClr clrSpc="rgb" dir="cw">
                                      <p:cBhvr override="childStyle">
                                        <p:cTn id="73" dur="500" fill="hold"/>
                                        <p:tgtEl>
                                          <p:spTgt spid="33"/>
                                        </p:tgtEl>
                                        <p:attrNameLst>
                                          <p:attrName>style.color</p:attrName>
                                        </p:attrNameLst>
                                      </p:cBhvr>
                                      <p:to>
                                        <a:schemeClr val="tx1"/>
                                      </p:to>
                                    </p:animClr>
                                  </p:childTnLst>
                                </p:cTn>
                              </p:par>
                              <p:par>
                                <p:cTn id="74" presetID="3" presetClass="emph" presetSubtype="2" fill="hold" grpId="2" nodeType="withEffect">
                                  <p:stCondLst>
                                    <p:cond delay="0"/>
                                  </p:stCondLst>
                                  <p:childTnLst>
                                    <p:animClr clrSpc="rgb" dir="cw">
                                      <p:cBhvr override="childStyle">
                                        <p:cTn id="75" dur="500" fill="hold"/>
                                        <p:tgtEl>
                                          <p:spTgt spid="36"/>
                                        </p:tgtEl>
                                        <p:attrNameLst>
                                          <p:attrName>style.color</p:attrName>
                                        </p:attrNameLst>
                                      </p:cBhvr>
                                      <p:to>
                                        <a:schemeClr val="tx1"/>
                                      </p:to>
                                    </p:animClr>
                                  </p:childTnLst>
                                </p:cTn>
                              </p:par>
                              <p:par>
                                <p:cTn id="76" presetID="3" presetClass="emph" presetSubtype="2" fill="hold" grpId="5" nodeType="withEffect">
                                  <p:stCondLst>
                                    <p:cond delay="0"/>
                                  </p:stCondLst>
                                  <p:childTnLst>
                                    <p:animClr clrSpc="rgb" dir="cw">
                                      <p:cBhvr override="childStyle">
                                        <p:cTn id="77" dur="500" fill="hold"/>
                                        <p:tgtEl>
                                          <p:spTgt spid="22"/>
                                        </p:tgtEl>
                                        <p:attrNameLst>
                                          <p:attrName>style.color</p:attrName>
                                        </p:attrNameLst>
                                      </p:cBhvr>
                                      <p:to>
                                        <a:schemeClr val="tx1"/>
                                      </p:to>
                                    </p:animClr>
                                  </p:childTnLst>
                                </p:cTn>
                              </p:par>
                              <p:par>
                                <p:cTn id="78" presetID="1" presetClass="exit" presetSubtype="0" fill="hold" grpId="5" nodeType="withEffect">
                                  <p:stCondLst>
                                    <p:cond delay="0"/>
                                  </p:stCondLst>
                                  <p:childTnLst>
                                    <p:set>
                                      <p:cBhvr>
                                        <p:cTn id="79" dur="1" fill="hold">
                                          <p:stCondLst>
                                            <p:cond delay="0"/>
                                          </p:stCondLst>
                                        </p:cTn>
                                        <p:tgtEl>
                                          <p:spTgt spid="35"/>
                                        </p:tgtEl>
                                        <p:attrNameLst>
                                          <p:attrName>style.visibility</p:attrName>
                                        </p:attrNameLst>
                                      </p:cBhvr>
                                      <p:to>
                                        <p:strVal val="hidden"/>
                                      </p:to>
                                    </p:set>
                                  </p:childTnLst>
                                </p:cTn>
                              </p:par>
                              <p:par>
                                <p:cTn id="80" presetID="1" presetClass="exit" presetSubtype="0" fill="hold" grpId="5" nodeType="withEffect">
                                  <p:stCondLst>
                                    <p:cond delay="0"/>
                                  </p:stCondLst>
                                  <p:childTnLst>
                                    <p:set>
                                      <p:cBhvr>
                                        <p:cTn id="81" dur="1" fill="hold">
                                          <p:stCondLst>
                                            <p:cond delay="0"/>
                                          </p:stCondLst>
                                        </p:cTn>
                                        <p:tgtEl>
                                          <p:spTgt spid="34"/>
                                        </p:tgtEl>
                                        <p:attrNameLst>
                                          <p:attrName>style.visibility</p:attrName>
                                        </p:attrNameLst>
                                      </p:cBhvr>
                                      <p:to>
                                        <p:strVal val="hidden"/>
                                      </p:to>
                                    </p:set>
                                  </p:childTnLst>
                                </p:cTn>
                              </p:par>
                              <p:par>
                                <p:cTn id="82" presetID="1" presetClass="exit" presetSubtype="0" fill="hold" grpId="4" nodeType="withEffect">
                                  <p:stCondLst>
                                    <p:cond delay="0"/>
                                  </p:stCondLst>
                                  <p:childTnLst>
                                    <p:set>
                                      <p:cBhvr>
                                        <p:cTn id="83" dur="1" fill="hold">
                                          <p:stCondLst>
                                            <p:cond delay="0"/>
                                          </p:stCondLst>
                                        </p:cTn>
                                        <p:tgtEl>
                                          <p:spTgt spid="33"/>
                                        </p:tgtEl>
                                        <p:attrNameLst>
                                          <p:attrName>style.visibility</p:attrName>
                                        </p:attrNameLst>
                                      </p:cBhvr>
                                      <p:to>
                                        <p:strVal val="hidden"/>
                                      </p:to>
                                    </p:set>
                                  </p:childTnLst>
                                </p:cTn>
                              </p:par>
                              <p:par>
                                <p:cTn id="84" presetID="1" presetClass="exit" presetSubtype="0" fill="hold" grpId="4" nodeType="withEffect">
                                  <p:stCondLst>
                                    <p:cond delay="0"/>
                                  </p:stCondLst>
                                  <p:childTnLst>
                                    <p:set>
                                      <p:cBhvr>
                                        <p:cTn id="85" dur="1" fill="hold">
                                          <p:stCondLst>
                                            <p:cond delay="0"/>
                                          </p:stCondLst>
                                        </p:cTn>
                                        <p:tgtEl>
                                          <p:spTgt spid="22"/>
                                        </p:tgtEl>
                                        <p:attrNameLst>
                                          <p:attrName>style.visibility</p:attrName>
                                        </p:attrNameLst>
                                      </p:cBhvr>
                                      <p:to>
                                        <p:strVal val="hidden"/>
                                      </p:to>
                                    </p:set>
                                  </p:childTnLst>
                                </p:cTn>
                              </p:par>
                              <p:par>
                                <p:cTn id="86" presetID="1" presetClass="exit" presetSubtype="0" fill="hold" grpId="5" nodeType="withEffect">
                                  <p:stCondLst>
                                    <p:cond delay="0"/>
                                  </p:stCondLst>
                                  <p:childTnLst>
                                    <p:set>
                                      <p:cBhvr>
                                        <p:cTn id="87"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2" grpId="0"/>
      <p:bldP spid="22" grpId="1"/>
      <p:bldP spid="22" grpId="2"/>
      <p:bldP spid="22" grpId="3"/>
      <p:bldP spid="22" grpId="4"/>
      <p:bldP spid="22" grpId="5"/>
      <p:bldP spid="22" grpId="6"/>
      <p:bldP spid="33" grpId="0"/>
      <p:bldP spid="33" grpId="1"/>
      <p:bldP spid="33" grpId="2"/>
      <p:bldP spid="33" grpId="3"/>
      <p:bldP spid="33" grpId="4"/>
      <p:bldP spid="33" grpId="5"/>
      <p:bldP spid="34" grpId="0"/>
      <p:bldP spid="34" grpId="1"/>
      <p:bldP spid="34" grpId="2"/>
      <p:bldP spid="34" grpId="3"/>
      <p:bldP spid="34" grpId="4"/>
      <p:bldP spid="34" grpId="5"/>
      <p:bldP spid="35" grpId="0"/>
      <p:bldP spid="35" grpId="1"/>
      <p:bldP spid="35" grpId="2"/>
      <p:bldP spid="35" grpId="3"/>
      <p:bldP spid="35" grpId="4"/>
      <p:bldP spid="35" grpId="5"/>
      <p:bldP spid="36" grpId="0"/>
      <p:bldP spid="36" grpId="1"/>
      <p:bldP spid="36" grpId="2"/>
      <p:bldP spid="25" grpId="0"/>
      <p:bldP spid="25" grpId="1"/>
      <p:bldP spid="25" grpId="2"/>
      <p:bldP spid="25" grpId="3"/>
      <p:bldP spid="25" grpId="4"/>
      <p:bldP spid="25" grpId="5"/>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flective Music - Easter (1.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654106" y="147205"/>
            <a:ext cx="609600" cy="609600"/>
          </a:xfrm>
          <a:prstGeom prst="rect">
            <a:avLst/>
          </a:prstGeom>
        </p:spPr>
      </p:pic>
      <p:pic>
        <p:nvPicPr>
          <p:cNvPr id="10" name="Picture 2" descr="Yellow, Wooden, Textures, Backgrounds, Hardwood">
            <a:extLst>
              <a:ext uri="{FF2B5EF4-FFF2-40B4-BE49-F238E27FC236}">
                <a16:creationId xmlns:a16="http://schemas.microsoft.com/office/drawing/2014/main" id="{B604EF0E-7D33-4749-9230-27D6104A304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0" y="-5211"/>
            <a:ext cx="9144000" cy="707886"/>
          </a:xfrm>
          <a:prstGeom prst="rect">
            <a:avLst/>
          </a:prstGeom>
          <a:noFill/>
        </p:spPr>
        <p:txBody>
          <a:bodyPr wrap="square" rtlCol="0">
            <a:spAutoFit/>
          </a:bodyPr>
          <a:lstStyle/>
          <a:p>
            <a:pPr algn="ctr"/>
            <a:r>
              <a:rPr lang="en-GB" sz="4000" b="1" dirty="0"/>
              <a:t>Time for Reflection</a:t>
            </a: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S-11</a:t>
            </a:r>
          </a:p>
        </p:txBody>
      </p:sp>
      <p:sp>
        <p:nvSpPr>
          <p:cNvPr id="12" name="Action Button: Audio">
            <a:hlinkClick r:id="" action="ppaction://noaction" highlightClick="1">
              <a:snd r:embed="rId9" name="applause.wav"/>
            </a:hlinkClick>
          </p:cNvPr>
          <p:cNvSpPr/>
          <p:nvPr/>
        </p:nvSpPr>
        <p:spPr>
          <a:xfrm>
            <a:off x="7089401"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ction Button: Back">
            <a:hlinkClick r:id="" action="ppaction://hlinkshowjump?jump=previousslide" highlightClick="1"/>
            <a:extLst>
              <a:ext uri="{FF2B5EF4-FFF2-40B4-BE49-F238E27FC236}">
                <a16:creationId xmlns:a16="http://schemas.microsoft.com/office/drawing/2014/main" id="{83F455D9-12D0-4987-8FC7-3BC17216F59F}"/>
              </a:ext>
            </a:extLst>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063F2D14-E18A-4A03-BA2C-A74F347EBEE1}"/>
              </a:ext>
            </a:extLst>
          </p:cNvPr>
          <p:cNvPicPr/>
          <p:nvPr/>
        </p:nvPicPr>
        <p:blipFill rotWithShape="1">
          <a:blip r:embed="rId10" cstate="print">
            <a:extLst>
              <a:ext uri="{28A0092B-C50C-407E-A947-70E740481C1C}">
                <a14:useLocalDpi xmlns:a14="http://schemas.microsoft.com/office/drawing/2010/main" val="0"/>
              </a:ext>
            </a:extLst>
          </a:blip>
          <a:srcRect l="12730" t="7548" r="9413" b="27760"/>
          <a:stretch/>
        </p:blipFill>
        <p:spPr bwMode="auto">
          <a:xfrm>
            <a:off x="4555540" y="1275152"/>
            <a:ext cx="4367178" cy="2745863"/>
          </a:xfrm>
          <a:prstGeom prst="roundRect">
            <a:avLst/>
          </a:prstGeom>
          <a:noFill/>
          <a:ln w="12700">
            <a:solidFill>
              <a:schemeClr val="bg1"/>
            </a:solidFill>
          </a:ln>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B108FFC8-E77F-4DAE-AD22-E77A3E7A08B8}"/>
              </a:ext>
            </a:extLst>
          </p:cNvPr>
          <p:cNvPicPr/>
          <p:nvPr/>
        </p:nvPicPr>
        <p:blipFill rotWithShape="1">
          <a:blip r:embed="rId11" cstate="print">
            <a:extLst>
              <a:ext uri="{28A0092B-C50C-407E-A947-70E740481C1C}">
                <a14:useLocalDpi xmlns:a14="http://schemas.microsoft.com/office/drawing/2010/main" val="0"/>
              </a:ext>
            </a:extLst>
          </a:blip>
          <a:srcRect l="7508" t="8807" r="5015" b="15006"/>
          <a:stretch/>
        </p:blipFill>
        <p:spPr bwMode="auto">
          <a:xfrm>
            <a:off x="226091" y="1275152"/>
            <a:ext cx="4125172" cy="2745863"/>
          </a:xfrm>
          <a:prstGeom prst="roundRect">
            <a:avLst/>
          </a:prstGeom>
          <a:noFill/>
          <a:ln w="12700">
            <a:solidFill>
              <a:schemeClr val="bg1"/>
            </a:solidFill>
          </a:ln>
          <a:extLst>
            <a:ext uri="{53640926-AAD7-44D8-BBD7-CCE9431645EC}">
              <a14:shadowObscured xmlns:a14="http://schemas.microsoft.com/office/drawing/2010/main"/>
            </a:ext>
          </a:extLst>
        </p:spPr>
      </p:pic>
      <p:sp>
        <p:nvSpPr>
          <p:cNvPr id="13"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Tool instructions stop"/>
          <p:cNvSpPr txBox="1"/>
          <p:nvPr/>
        </p:nvSpPr>
        <p:spPr>
          <a:xfrm>
            <a:off x="3274210" y="4912668"/>
            <a:ext cx="2595582" cy="230832"/>
          </a:xfrm>
          <a:prstGeom prst="rect">
            <a:avLst/>
          </a:prstGeom>
          <a:noFill/>
        </p:spPr>
        <p:txBody>
          <a:bodyPr wrap="none" rtlCol="0">
            <a:spAutoFit/>
          </a:bodyPr>
          <a:lstStyle/>
          <a:p>
            <a:pPr algn="ctr"/>
            <a:r>
              <a:rPr lang="en-GB" sz="900" dirty="0">
                <a:latin typeface="Arial" panose="020B0604020202020204" pitchFamily="34" charset="0"/>
                <a:ea typeface="Segoe UI" pitchFamily="34" charset="0"/>
                <a:cs typeface="Arial" panose="020B0604020202020204" pitchFamily="34" charset="0"/>
              </a:rPr>
              <a:t>Click the audio button to stop </a:t>
            </a:r>
            <a:r>
              <a:rPr lang="en-GB" sz="900" dirty="0" smtClean="0">
                <a:latin typeface="Arial" panose="020B0604020202020204" pitchFamily="34" charset="0"/>
                <a:ea typeface="Segoe UI" pitchFamily="34" charset="0"/>
                <a:cs typeface="Arial" panose="020B0604020202020204" pitchFamily="34" charset="0"/>
              </a:rPr>
              <a:t>‘Reflective Music’</a:t>
            </a:r>
            <a:endParaRPr lang="en-GB" sz="900" dirty="0">
              <a:latin typeface="Arial" panose="020B0604020202020204" pitchFamily="34" charset="0"/>
              <a:ea typeface="Segoe UI" pitchFamily="34" charset="0"/>
              <a:cs typeface="Arial" panose="020B0604020202020204" pitchFamily="34" charset="0"/>
            </a:endParaRPr>
          </a:p>
        </p:txBody>
      </p:sp>
      <p:sp>
        <p:nvSpPr>
          <p:cNvPr id="19" name="TextBox: Tool instructions start"/>
          <p:cNvSpPr txBox="1"/>
          <p:nvPr/>
        </p:nvSpPr>
        <p:spPr>
          <a:xfrm>
            <a:off x="3277415" y="4912668"/>
            <a:ext cx="2589171" cy="230832"/>
          </a:xfrm>
          <a:prstGeom prst="rect">
            <a:avLst/>
          </a:prstGeom>
          <a:noFill/>
        </p:spPr>
        <p:txBody>
          <a:bodyPr wrap="none" rtlCol="0">
            <a:spAutoFit/>
          </a:bodyPr>
          <a:lstStyle/>
          <a:p>
            <a:pPr algn="ctr"/>
            <a:r>
              <a:rPr lang="en-GB" sz="900" dirty="0">
                <a:latin typeface="Arial" panose="020B0604020202020204" pitchFamily="34" charset="0"/>
                <a:ea typeface="Segoe UI" pitchFamily="34" charset="0"/>
                <a:cs typeface="Arial" panose="020B0604020202020204" pitchFamily="34" charset="0"/>
              </a:rPr>
              <a:t>Click the audio button to play </a:t>
            </a:r>
            <a:r>
              <a:rPr lang="en-GB" sz="900" dirty="0">
                <a:latin typeface="Arial" panose="020B0604020202020204" pitchFamily="34" charset="0"/>
                <a:ea typeface="Segoe UI" pitchFamily="34" charset="0"/>
                <a:cs typeface="Arial" panose="020B0604020202020204" pitchFamily="34" charset="0"/>
              </a:rPr>
              <a:t>‘Reflective Music’</a:t>
            </a:r>
            <a:endParaRPr lang="en-GB" sz="900" dirty="0">
              <a:latin typeface="Arial" panose="020B0604020202020204" pitchFamily="34" charset="0"/>
              <a:ea typeface="Segoe UI" pitchFamily="34" charset="0"/>
              <a:cs typeface="Arial" panose="020B0604020202020204" pitchFamily="34" charset="0"/>
            </a:endParaRPr>
          </a:p>
        </p:txBody>
      </p:sp>
      <p:pic>
        <p:nvPicPr>
          <p:cNvPr id="20" name="Feedback">
            <a:hlinkClick r:id="rId12"/>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spTree>
    <p:extLst>
      <p:ext uri="{BB962C8B-B14F-4D97-AF65-F5344CB8AC3E}">
        <p14:creationId xmlns:p14="http://schemas.microsoft.com/office/powerpoint/2010/main" val="4047287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xit" presetSubtype="0" fill="hold" grpId="1" nodeType="withEffect">
                                  <p:stCondLst>
                                    <p:cond delay="0"/>
                                  </p:stCondLst>
                                  <p:childTnLst>
                                    <p:animEffect transition="out" filter="fade">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480350" fill="hold"/>
                                        <p:tgtEl>
                                          <p:spTgt spid="2"/>
                                        </p:tgtEl>
                                      </p:cBhvr>
                                    </p:cmd>
                                  </p:childTnLst>
                                </p:cTn>
                              </p:par>
                              <p:par>
                                <p:cTn id="18" presetID="1" presetClass="emph" presetSubtype="2" fill="hold" nodeType="withEffect">
                                  <p:stCondLst>
                                    <p:cond delay="0"/>
                                  </p:stCondLst>
                                  <p:childTnLst>
                                    <p:animClr clrSpc="rgb" dir="cw">
                                      <p:cBhvr>
                                        <p:cTn id="19" dur="1000" fill="hold"/>
                                        <p:tgtEl>
                                          <p:spTgt spid="13"/>
                                        </p:tgtEl>
                                        <p:attrNameLst>
                                          <p:attrName>fillcolor</p:attrName>
                                        </p:attrNameLst>
                                      </p:cBhvr>
                                      <p:to>
                                        <a:schemeClr val="accent2"/>
                                      </p:to>
                                    </p:animClr>
                                    <p:set>
                                      <p:cBhvr>
                                        <p:cTn id="20" dur="1000" fill="hold"/>
                                        <p:tgtEl>
                                          <p:spTgt spid="13"/>
                                        </p:tgtEl>
                                        <p:attrNameLst>
                                          <p:attrName>fill.type</p:attrName>
                                        </p:attrNameLst>
                                      </p:cBhvr>
                                      <p:to>
                                        <p:strVal val="solid"/>
                                      </p:to>
                                    </p:set>
                                    <p:set>
                                      <p:cBhvr>
                                        <p:cTn id="21" dur="1000" fill="hold"/>
                                        <p:tgtEl>
                                          <p:spTgt spid="13"/>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2"/>
                                        </p:tgtEl>
                                      </p:cBhvr>
                                    </p:cmd>
                                  </p:childTnLst>
                                </p:cTn>
                              </p:par>
                              <p:par>
                                <p:cTn id="26" presetID="10" presetClass="exit" presetSubtype="0" fill="hold" grpId="1" nodeType="with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 presetClass="emph" presetSubtype="2" fill="hold" nodeType="withEffect">
                                  <p:stCondLst>
                                    <p:cond delay="0"/>
                                  </p:stCondLst>
                                  <p:childTnLst>
                                    <p:animClr clrSpc="rgb" dir="cw">
                                      <p:cBhvr>
                                        <p:cTn id="33" dur="2000" fill="hold"/>
                                        <p:tgtEl>
                                          <p:spTgt spid="13"/>
                                        </p:tgtEl>
                                        <p:attrNameLst>
                                          <p:attrName>fillcolor</p:attrName>
                                        </p:attrNameLst>
                                      </p:cBhvr>
                                      <p:to>
                                        <a:schemeClr val="bg1"/>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16" grpId="0"/>
      <p:bldP spid="16" grpId="1"/>
      <p:bldP spid="19" grpId="0"/>
      <p:bldP spid="19" grpId="1"/>
      <p:bldP spid="19"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Yellow, Wooden, Textures, Backgrounds, Hardwood">
            <a:extLst>
              <a:ext uri="{FF2B5EF4-FFF2-40B4-BE49-F238E27FC236}">
                <a16:creationId xmlns:a16="http://schemas.microsoft.com/office/drawing/2014/main" id="{81C625B1-FC4F-49F6-98C6-26B77D9C4EA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MOVE THIS OBJECT"/>
          <p:cNvSpPr txBox="1"/>
          <p:nvPr/>
        </p:nvSpPr>
        <p:spPr>
          <a:xfrm>
            <a:off x="2555064" y="443955"/>
            <a:ext cx="4033872" cy="646331"/>
          </a:xfrm>
          <a:prstGeom prst="rect">
            <a:avLst/>
          </a:prstGeom>
          <a:noFill/>
        </p:spPr>
        <p:txBody>
          <a:bodyPr wrap="square" rtlCol="0">
            <a:spAutoFit/>
          </a:bodyPr>
          <a:lstStyle/>
          <a:p>
            <a:pPr algn="ctr"/>
            <a:r>
              <a:rPr lang="en-GB" sz="3600" b="1" dirty="0"/>
              <a:t>Learning Intentions</a:t>
            </a:r>
          </a:p>
        </p:txBody>
      </p:sp>
      <p:sp>
        <p:nvSpPr>
          <p:cNvPr id="38" name="Shape: Border 3"/>
          <p:cNvSpPr/>
          <p:nvPr/>
        </p:nvSpPr>
        <p:spPr>
          <a:xfrm>
            <a:off x="848053" y="3772872"/>
            <a:ext cx="7992057" cy="404915"/>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Shape: Border 2"/>
          <p:cNvSpPr/>
          <p:nvPr/>
        </p:nvSpPr>
        <p:spPr>
          <a:xfrm>
            <a:off x="864401" y="2937332"/>
            <a:ext cx="7975709" cy="675724"/>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Shape: Border 1"/>
          <p:cNvSpPr/>
          <p:nvPr/>
        </p:nvSpPr>
        <p:spPr>
          <a:xfrm>
            <a:off x="864401" y="2359976"/>
            <a:ext cx="7992057" cy="417539"/>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Line 3"/>
          <p:cNvSpPr txBox="1"/>
          <p:nvPr/>
        </p:nvSpPr>
        <p:spPr>
          <a:xfrm>
            <a:off x="864401" y="3764584"/>
            <a:ext cx="7870726" cy="400110"/>
          </a:xfrm>
          <a:prstGeom prst="rect">
            <a:avLst/>
          </a:prstGeom>
          <a:noFill/>
        </p:spPr>
        <p:txBody>
          <a:bodyPr wrap="square" rtlCol="0">
            <a:spAutoFit/>
          </a:bodyPr>
          <a:lstStyle/>
          <a:p>
            <a:pPr lvl="0"/>
            <a:r>
              <a:rPr lang="en-NZ" sz="2000" dirty="0"/>
              <a:t>name ways that followers of Jesus celebrate the joy of Easter today.</a:t>
            </a:r>
          </a:p>
        </p:txBody>
      </p:sp>
      <p:sp>
        <p:nvSpPr>
          <p:cNvPr id="35" name="Textbox: Line 2"/>
          <p:cNvSpPr txBox="1"/>
          <p:nvPr/>
        </p:nvSpPr>
        <p:spPr>
          <a:xfrm>
            <a:off x="848052" y="2914597"/>
            <a:ext cx="7763655" cy="707886"/>
          </a:xfrm>
          <a:prstGeom prst="rect">
            <a:avLst/>
          </a:prstGeom>
          <a:noFill/>
        </p:spPr>
        <p:txBody>
          <a:bodyPr wrap="square" rtlCol="0">
            <a:spAutoFit/>
          </a:bodyPr>
          <a:lstStyle>
            <a:defPPr>
              <a:defRPr lang="en-US"/>
            </a:defPPr>
            <a:lvl1pPr>
              <a:spcAft>
                <a:spcPts val="1200"/>
              </a:spcAft>
              <a:defRPr sz="2400" b="1"/>
            </a:lvl1pPr>
          </a:lstStyle>
          <a:p>
            <a:pPr lvl="0"/>
            <a:r>
              <a:rPr lang="en-NZ" sz="2000" b="0" dirty="0"/>
              <a:t>identify the feelings expressed by people in the Easter stories and give reasons for them</a:t>
            </a:r>
          </a:p>
        </p:txBody>
      </p:sp>
      <p:sp>
        <p:nvSpPr>
          <p:cNvPr id="36" name="Textbox: Line 1"/>
          <p:cNvSpPr txBox="1"/>
          <p:nvPr/>
        </p:nvSpPr>
        <p:spPr>
          <a:xfrm>
            <a:off x="848053" y="2372385"/>
            <a:ext cx="7901142" cy="400110"/>
          </a:xfrm>
          <a:prstGeom prst="rect">
            <a:avLst/>
          </a:prstGeom>
          <a:noFill/>
        </p:spPr>
        <p:txBody>
          <a:bodyPr wrap="square" rtlCol="0">
            <a:spAutoFit/>
          </a:bodyPr>
          <a:lstStyle/>
          <a:p>
            <a:pPr lvl="0"/>
            <a:r>
              <a:rPr lang="en-NZ" sz="2000" dirty="0"/>
              <a:t>recognise that Easter is a season of joy because Jesus rose from the dead</a:t>
            </a:r>
          </a:p>
        </p:txBody>
      </p:sp>
      <p:sp>
        <p:nvSpPr>
          <p:cNvPr id="42" name="Shape: Number 3"/>
          <p:cNvSpPr txBox="1"/>
          <p:nvPr/>
        </p:nvSpPr>
        <p:spPr>
          <a:xfrm>
            <a:off x="394805" y="3742508"/>
            <a:ext cx="427684" cy="400110"/>
          </a:xfrm>
          <a:prstGeom prst="rect">
            <a:avLst/>
          </a:prstGeom>
          <a:noFill/>
        </p:spPr>
        <p:txBody>
          <a:bodyPr wrap="square" rtlCol="0">
            <a:spAutoFit/>
          </a:bodyPr>
          <a:lstStyle/>
          <a:p>
            <a:r>
              <a:rPr lang="en-GB" sz="2000" b="1" dirty="0">
                <a:latin typeface="Segoe UI" pitchFamily="34" charset="0"/>
                <a:ea typeface="Segoe UI" pitchFamily="34" charset="0"/>
                <a:cs typeface="Segoe UI" pitchFamily="34" charset="0"/>
              </a:rPr>
              <a:t>3)</a:t>
            </a:r>
          </a:p>
        </p:txBody>
      </p:sp>
      <p:sp>
        <p:nvSpPr>
          <p:cNvPr id="43" name="Shape: Number 2"/>
          <p:cNvSpPr txBox="1"/>
          <p:nvPr/>
        </p:nvSpPr>
        <p:spPr>
          <a:xfrm>
            <a:off x="394805" y="2940163"/>
            <a:ext cx="427684" cy="400110"/>
          </a:xfrm>
          <a:prstGeom prst="rect">
            <a:avLst/>
          </a:prstGeom>
          <a:noFill/>
        </p:spPr>
        <p:txBody>
          <a:bodyPr wrap="square" rtlCol="0">
            <a:spAutoFit/>
          </a:bodyPr>
          <a:lstStyle/>
          <a:p>
            <a:r>
              <a:rPr lang="en-GB" sz="2000" b="1" dirty="0">
                <a:latin typeface="Segoe UI" pitchFamily="34" charset="0"/>
                <a:ea typeface="Segoe UI" pitchFamily="34" charset="0"/>
                <a:cs typeface="Segoe UI" pitchFamily="34" charset="0"/>
              </a:rPr>
              <a:t>2)</a:t>
            </a:r>
          </a:p>
        </p:txBody>
      </p:sp>
      <p:sp>
        <p:nvSpPr>
          <p:cNvPr id="44" name="Shape: Number 1"/>
          <p:cNvSpPr txBox="1"/>
          <p:nvPr/>
        </p:nvSpPr>
        <p:spPr>
          <a:xfrm>
            <a:off x="408873" y="2342236"/>
            <a:ext cx="427684" cy="400110"/>
          </a:xfrm>
          <a:prstGeom prst="rect">
            <a:avLst/>
          </a:prstGeom>
          <a:noFill/>
        </p:spPr>
        <p:txBody>
          <a:bodyPr wrap="square" rtlCol="0">
            <a:spAutoFit/>
          </a:bodyPr>
          <a:lstStyle/>
          <a:p>
            <a:r>
              <a:rPr lang="en-GB" sz="2000" b="1" dirty="0">
                <a:latin typeface="Segoe UI" pitchFamily="34" charset="0"/>
                <a:ea typeface="Segoe UI" pitchFamily="34" charset="0"/>
                <a:cs typeface="Segoe UI" pitchFamily="34" charset="0"/>
              </a:rPr>
              <a:t>1)</a:t>
            </a:r>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S-02</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Tool instructions"/>
          <p:cNvSpPr txBox="1"/>
          <p:nvPr/>
        </p:nvSpPr>
        <p:spPr>
          <a:xfrm>
            <a:off x="3700607" y="4912668"/>
            <a:ext cx="1742786" cy="230832"/>
          </a:xfrm>
          <a:prstGeom prst="rect">
            <a:avLst/>
          </a:prstGeom>
          <a:noFill/>
        </p:spPr>
        <p:txBody>
          <a:bodyPr wrap="none" rtlCol="0">
            <a:spAutoFit/>
          </a:bodyPr>
          <a:lstStyle/>
          <a:p>
            <a:pPr algn="ctr"/>
            <a:r>
              <a:rPr lang="en-GB" sz="900">
                <a:latin typeface="Arial" pitchFamily="34" charset="0"/>
                <a:ea typeface="Segoe UI" pitchFamily="34" charset="0"/>
                <a:cs typeface="Arial" pitchFamily="34" charset="0"/>
              </a:rPr>
              <a:t>Click the borders to reveal text</a:t>
            </a:r>
          </a:p>
        </p:txBody>
      </p:sp>
      <p:sp>
        <p:nvSpPr>
          <p:cNvPr id="2" name="TextBox 1"/>
          <p:cNvSpPr txBox="1"/>
          <p:nvPr/>
        </p:nvSpPr>
        <p:spPr>
          <a:xfrm>
            <a:off x="408873" y="1697038"/>
            <a:ext cx="1951884" cy="379828"/>
          </a:xfrm>
          <a:prstGeom prst="rect">
            <a:avLst/>
          </a:prstGeom>
          <a:noFill/>
        </p:spPr>
        <p:txBody>
          <a:bodyPr wrap="square" rtlCol="0">
            <a:spAutoFit/>
          </a:bodyPr>
          <a:lstStyle/>
          <a:p>
            <a:r>
              <a:rPr lang="en-NZ" b="1" dirty="0"/>
              <a:t>The children will:</a:t>
            </a:r>
          </a:p>
        </p:txBody>
      </p:sp>
      <p:pic>
        <p:nvPicPr>
          <p:cNvPr id="23" name="Picture 22" descr="Image result for Easter is a Season of Joy because Jesus Rose from the Dead">
            <a:extLst>
              <a:ext uri="{FF2B5EF4-FFF2-40B4-BE49-F238E27FC236}">
                <a16:creationId xmlns:a16="http://schemas.microsoft.com/office/drawing/2014/main" id="{9300700C-F4C6-4746-AAAA-2A0F23C9942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1700" y="549102"/>
            <a:ext cx="1958410" cy="1436988"/>
          </a:xfrm>
          <a:prstGeom prst="rect">
            <a:avLst/>
          </a:prstGeom>
          <a:noFill/>
          <a:ln>
            <a:noFill/>
          </a:ln>
        </p:spPr>
      </p:pic>
    </p:spTree>
    <p:extLst>
      <p:ext uri="{BB962C8B-B14F-4D97-AF65-F5344CB8AC3E}">
        <p14:creationId xmlns:p14="http://schemas.microsoft.com/office/powerpoint/2010/main" val="12635632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36"/>
                                        </p:tgtEl>
                                        <p:attrNameLst>
                                          <p:attrName>style.color</p:attrName>
                                        </p:attrNameLst>
                                      </p:cBhvr>
                                      <p:to>
                                        <a:srgbClr val="969696"/>
                                      </p:to>
                                    </p:animClr>
                                  </p:childTnLst>
                                </p:cTn>
                              </p:par>
                            </p:childTnLst>
                          </p:cTn>
                        </p:par>
                      </p:childTnLst>
                    </p:cTn>
                  </p:par>
                </p:childTnLst>
              </p:cTn>
              <p:nextCondLst>
                <p:cond evt="onClick" delay="0">
                  <p:tgtEl>
                    <p:spTgt spid="39"/>
                  </p:tgtEl>
                </p:cond>
              </p:nextCondLst>
            </p:seq>
            <p:seq concurrent="1" nextAc="seek">
              <p:cTn id="10" restart="whenNotActive" fill="hold" evtFilter="cancelBubble" nodeType="interactiveSeq">
                <p:stCondLst>
                  <p:cond evt="onClick" delay="0">
                    <p:tgtEl>
                      <p:spTgt spid="38"/>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35"/>
                                        </p:tgtEl>
                                        <p:attrNameLst>
                                          <p:attrName>style.color</p:attrName>
                                        </p:attrNameLst>
                                      </p:cBhvr>
                                      <p:to>
                                        <a:srgbClr val="969696"/>
                                      </p:to>
                                    </p:animClr>
                                  </p:childTnLst>
                                </p:cTn>
                              </p:par>
                            </p:childTnLst>
                          </p:cTn>
                        </p:par>
                      </p:childTnLst>
                    </p:cTn>
                  </p:par>
                </p:childTnLst>
              </p:cTn>
              <p:nextCondLst>
                <p:cond evt="onClick" delay="0">
                  <p:tgtEl>
                    <p:spTgt spid="38"/>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2" nodeType="clickEffect">
                                  <p:stCondLst>
                                    <p:cond delay="0"/>
                                  </p:stCondLst>
                                  <p:childTnLst>
                                    <p:animClr clrSpc="rgb" dir="cw">
                                      <p:cBhvr override="childStyle">
                                        <p:cTn id="22" dur="500" fill="hold"/>
                                        <p:tgtEl>
                                          <p:spTgt spid="35"/>
                                        </p:tgtEl>
                                        <p:attrNameLst>
                                          <p:attrName>style.color</p:attrName>
                                        </p:attrNameLst>
                                      </p:cBhvr>
                                      <p:to>
                                        <a:schemeClr val="tx1"/>
                                      </p:to>
                                    </p:animClr>
                                  </p:childTnLst>
                                </p:cTn>
                              </p:par>
                              <p:par>
                                <p:cTn id="23" presetID="3" presetClass="emph" presetSubtype="2" fill="hold" grpId="1" nodeType="withEffect">
                                  <p:stCondLst>
                                    <p:cond delay="0"/>
                                  </p:stCondLst>
                                  <p:childTnLst>
                                    <p:animClr clrSpc="rgb" dir="cw">
                                      <p:cBhvr override="childStyle">
                                        <p:cTn id="24" dur="500" fill="hold"/>
                                        <p:tgtEl>
                                          <p:spTgt spid="34"/>
                                        </p:tgtEl>
                                        <p:attrNameLst>
                                          <p:attrName>style.color</p:attrName>
                                        </p:attrNameLst>
                                      </p:cBhvr>
                                      <p:to>
                                        <a:schemeClr val="tx1"/>
                                      </p:to>
                                    </p:animClr>
                                  </p:childTnLst>
                                </p:cTn>
                              </p:par>
                              <p:par>
                                <p:cTn id="25" presetID="3" presetClass="emph" presetSubtype="2" fill="hold" grpId="1" nodeType="withEffect">
                                  <p:stCondLst>
                                    <p:cond delay="0"/>
                                  </p:stCondLst>
                                  <p:childTnLst>
                                    <p:animClr clrSpc="rgb" dir="cw">
                                      <p:cBhvr override="childStyle">
                                        <p:cTn id="26" dur="500" fill="hold"/>
                                        <p:tgtEl>
                                          <p:spTgt spid="36"/>
                                        </p:tgtEl>
                                        <p:attrNameLst>
                                          <p:attrName>style.color</p:attrName>
                                        </p:attrNameLst>
                                      </p:cBhvr>
                                      <p:to>
                                        <a:schemeClr val="tx1"/>
                                      </p:to>
                                    </p:animClr>
                                  </p:childTnLst>
                                </p:cTn>
                              </p:par>
                              <p:par>
                                <p:cTn id="27" presetID="1" presetClass="exit" presetSubtype="0" fill="hold" grpId="4" nodeType="withEffect">
                                  <p:stCondLst>
                                    <p:cond delay="0"/>
                                  </p:stCondLst>
                                  <p:childTnLst>
                                    <p:set>
                                      <p:cBhvr>
                                        <p:cTn id="28" dur="1" fill="hold">
                                          <p:stCondLst>
                                            <p:cond delay="0"/>
                                          </p:stCondLst>
                                        </p:cTn>
                                        <p:tgtEl>
                                          <p:spTgt spid="35"/>
                                        </p:tgtEl>
                                        <p:attrNameLst>
                                          <p:attrName>style.visibility</p:attrName>
                                        </p:attrNameLst>
                                      </p:cBhvr>
                                      <p:to>
                                        <p:strVal val="hidden"/>
                                      </p:to>
                                    </p:set>
                                  </p:childTnLst>
                                </p:cTn>
                              </p:par>
                              <p:par>
                                <p:cTn id="29" presetID="1" presetClass="exit" presetSubtype="0" fill="hold" grpId="3" nodeType="withEffect">
                                  <p:stCondLst>
                                    <p:cond delay="0"/>
                                  </p:stCondLst>
                                  <p:childTnLst>
                                    <p:set>
                                      <p:cBhvr>
                                        <p:cTn id="30"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3" presetClass="emph" presetSubtype="2" fill="hold" grpId="3" nodeType="clickEffect">
                                  <p:stCondLst>
                                    <p:cond delay="0"/>
                                  </p:stCondLst>
                                  <p:childTnLst>
                                    <p:animClr clrSpc="rgb" dir="cw">
                                      <p:cBhvr override="childStyle">
                                        <p:cTn id="35" dur="500" fill="hold"/>
                                        <p:tgtEl>
                                          <p:spTgt spid="35"/>
                                        </p:tgtEl>
                                        <p:attrNameLst>
                                          <p:attrName>style.color</p:attrName>
                                        </p:attrNameLst>
                                      </p:cBhvr>
                                      <p:to>
                                        <a:schemeClr val="tx1"/>
                                      </p:to>
                                    </p:animClr>
                                  </p:childTnLst>
                                </p:cTn>
                              </p:par>
                              <p:par>
                                <p:cTn id="36" presetID="3" presetClass="emph" presetSubtype="2" fill="hold" grpId="2" nodeType="withEffect">
                                  <p:stCondLst>
                                    <p:cond delay="0"/>
                                  </p:stCondLst>
                                  <p:childTnLst>
                                    <p:animClr clrSpc="rgb" dir="cw">
                                      <p:cBhvr override="childStyle">
                                        <p:cTn id="37" dur="500" fill="hold"/>
                                        <p:tgtEl>
                                          <p:spTgt spid="34"/>
                                        </p:tgtEl>
                                        <p:attrNameLst>
                                          <p:attrName>style.color</p:attrName>
                                        </p:attrNameLst>
                                      </p:cBhvr>
                                      <p:to>
                                        <a:schemeClr val="tx1"/>
                                      </p:to>
                                    </p:animClr>
                                  </p:childTnLst>
                                </p:cTn>
                              </p:par>
                              <p:par>
                                <p:cTn id="38" presetID="3" presetClass="emph" presetSubtype="2" fill="hold" grpId="2" nodeType="withEffect">
                                  <p:stCondLst>
                                    <p:cond delay="0"/>
                                  </p:stCondLst>
                                  <p:childTnLst>
                                    <p:animClr clrSpc="rgb" dir="cw">
                                      <p:cBhvr override="childStyle">
                                        <p:cTn id="39" dur="500" fill="hold"/>
                                        <p:tgtEl>
                                          <p:spTgt spid="36"/>
                                        </p:tgtEl>
                                        <p:attrNameLst>
                                          <p:attrName>style.color</p:attrName>
                                        </p:attrNameLst>
                                      </p:cBhvr>
                                      <p:to>
                                        <a:schemeClr val="tx1"/>
                                      </p:to>
                                    </p:animClr>
                                  </p:childTnLst>
                                </p:cTn>
                              </p:par>
                              <p:par>
                                <p:cTn id="40" presetID="1" presetClass="exit" presetSubtype="0" fill="hold" grpId="5" nodeType="withEffect">
                                  <p:stCondLst>
                                    <p:cond delay="0"/>
                                  </p:stCondLst>
                                  <p:childTnLst>
                                    <p:set>
                                      <p:cBhvr>
                                        <p:cTn id="41" dur="1" fill="hold">
                                          <p:stCondLst>
                                            <p:cond delay="0"/>
                                          </p:stCondLst>
                                        </p:cTn>
                                        <p:tgtEl>
                                          <p:spTgt spid="35"/>
                                        </p:tgtEl>
                                        <p:attrNameLst>
                                          <p:attrName>style.visibility</p:attrName>
                                        </p:attrNameLst>
                                      </p:cBhvr>
                                      <p:to>
                                        <p:strVal val="hidden"/>
                                      </p:to>
                                    </p:set>
                                  </p:childTnLst>
                                </p:cTn>
                              </p:par>
                              <p:par>
                                <p:cTn id="42" presetID="1" presetClass="exit" presetSubtype="0" fill="hold" grpId="4" nodeType="withEffect">
                                  <p:stCondLst>
                                    <p:cond delay="0"/>
                                  </p:stCondLst>
                                  <p:childTnLst>
                                    <p:set>
                                      <p:cBhvr>
                                        <p:cTn id="43"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34" grpId="0"/>
      <p:bldP spid="34" grpId="1"/>
      <p:bldP spid="34" grpId="2"/>
      <p:bldP spid="34" grpId="3"/>
      <p:bldP spid="34" grpId="4"/>
      <p:bldP spid="35" grpId="0"/>
      <p:bldP spid="35" grpId="1"/>
      <p:bldP spid="35" grpId="2"/>
      <p:bldP spid="35" grpId="3"/>
      <p:bldP spid="35" grpId="4"/>
      <p:bldP spid="35" grpId="5"/>
      <p:bldP spid="36" grpId="0"/>
      <p:bldP spid="36" grpId="1"/>
      <p:bldP spid="36"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Yellow, Wooden, Textures, Backgrounds, Hardwood">
            <a:extLst>
              <a:ext uri="{FF2B5EF4-FFF2-40B4-BE49-F238E27FC236}">
                <a16:creationId xmlns:a16="http://schemas.microsoft.com/office/drawing/2014/main" id="{EC12B074-BEE3-484F-9C94-DD4C0A198CF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3" name="REMOVE THIS OBJECT"/>
          <p:cNvSpPr txBox="1"/>
          <p:nvPr/>
        </p:nvSpPr>
        <p:spPr>
          <a:xfrm>
            <a:off x="3557" y="3375"/>
            <a:ext cx="9144000" cy="584775"/>
          </a:xfrm>
          <a:prstGeom prst="rect">
            <a:avLst/>
          </a:prstGeom>
          <a:noFill/>
        </p:spPr>
        <p:txBody>
          <a:bodyPr wrap="square" rtlCol="0">
            <a:spAutoFit/>
          </a:bodyPr>
          <a:lstStyle/>
          <a:p>
            <a:pPr algn="ctr"/>
            <a:r>
              <a:rPr lang="en-NZ" sz="3200" dirty="0"/>
              <a:t>What do you know about the Liturgical Calendar?</a:t>
            </a:r>
            <a:endParaRPr lang="en-NZ" sz="5400" dirty="0"/>
          </a:p>
        </p:txBody>
      </p:sp>
      <p:sp>
        <p:nvSpPr>
          <p:cNvPr id="18"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S-03</a:t>
            </a:r>
          </a:p>
        </p:txBody>
      </p:sp>
      <p:sp>
        <p:nvSpPr>
          <p:cNvPr id="1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Tool instructions"/>
          <p:cNvSpPr txBox="1"/>
          <p:nvPr/>
        </p:nvSpPr>
        <p:spPr>
          <a:xfrm>
            <a:off x="1789855" y="4912668"/>
            <a:ext cx="5564345"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Press the blue button on the bottom left hand corner of the calendar to advance arrow to the next answer.</a:t>
            </a:r>
          </a:p>
        </p:txBody>
      </p:sp>
      <p:pic>
        <p:nvPicPr>
          <p:cNvPr id="12" name="Picture 11" descr="Related image">
            <a:extLst>
              <a:ext uri="{FF2B5EF4-FFF2-40B4-BE49-F238E27FC236}">
                <a16:creationId xmlns:a16="http://schemas.microsoft.com/office/drawing/2014/main" id="{3E954FD2-EBAF-44FC-A6C8-7B88F7857EC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439508" y="982023"/>
            <a:ext cx="3188769" cy="3210837"/>
          </a:xfrm>
          <a:prstGeom prst="rect">
            <a:avLst/>
          </a:prstGeom>
          <a:noFill/>
          <a:ln>
            <a:noFill/>
          </a:ln>
        </p:spPr>
      </p:pic>
      <p:sp>
        <p:nvSpPr>
          <p:cNvPr id="2" name="Rectangle 1"/>
          <p:cNvSpPr/>
          <p:nvPr/>
        </p:nvSpPr>
        <p:spPr>
          <a:xfrm>
            <a:off x="242800" y="776009"/>
            <a:ext cx="5036619" cy="3785652"/>
          </a:xfrm>
          <a:prstGeom prst="rect">
            <a:avLst/>
          </a:prstGeom>
          <a:noFill/>
        </p:spPr>
        <p:txBody>
          <a:bodyPr wrap="square">
            <a:spAutoFit/>
          </a:bodyPr>
          <a:lstStyle/>
          <a:p>
            <a:pPr marL="285750" lvl="0" indent="-285750">
              <a:lnSpc>
                <a:spcPct val="150000"/>
              </a:lnSpc>
              <a:buFont typeface="Wingdings" panose="05000000000000000000" pitchFamily="2" charset="2"/>
              <a:buChar char="v"/>
            </a:pPr>
            <a:r>
              <a:rPr lang="en-NZ" sz="2000" dirty="0"/>
              <a:t>What season comes after Holy Week?</a:t>
            </a:r>
          </a:p>
          <a:p>
            <a:pPr marL="285750" lvl="0" indent="-285750">
              <a:lnSpc>
                <a:spcPct val="150000"/>
              </a:lnSpc>
              <a:buFont typeface="Wingdings" panose="05000000000000000000" pitchFamily="2" charset="2"/>
              <a:buChar char="v"/>
            </a:pPr>
            <a:r>
              <a:rPr lang="en-NZ" sz="2000" dirty="0"/>
              <a:t>What season is before Christmas?</a:t>
            </a:r>
          </a:p>
          <a:p>
            <a:pPr marL="285750" lvl="0" indent="-285750">
              <a:lnSpc>
                <a:spcPct val="150000"/>
              </a:lnSpc>
              <a:buFont typeface="Wingdings" panose="05000000000000000000" pitchFamily="2" charset="2"/>
              <a:buChar char="v"/>
            </a:pPr>
            <a:r>
              <a:rPr lang="en-NZ" sz="2000" dirty="0"/>
              <a:t>What is the longest time in the year?</a:t>
            </a:r>
          </a:p>
          <a:p>
            <a:pPr marL="285750" lvl="0" indent="-285750">
              <a:lnSpc>
                <a:spcPct val="150000"/>
              </a:lnSpc>
              <a:buFont typeface="Wingdings" panose="05000000000000000000" pitchFamily="2" charset="2"/>
              <a:buChar char="v"/>
            </a:pPr>
            <a:r>
              <a:rPr lang="en-NZ" sz="2000" dirty="0"/>
              <a:t>What is the shortest time in the year?</a:t>
            </a:r>
          </a:p>
          <a:p>
            <a:pPr marL="285750" lvl="0" indent="-285750">
              <a:lnSpc>
                <a:spcPct val="150000"/>
              </a:lnSpc>
              <a:buFont typeface="Wingdings" panose="05000000000000000000" pitchFamily="2" charset="2"/>
              <a:buChar char="v"/>
            </a:pPr>
            <a:r>
              <a:rPr lang="en-NZ" sz="2000" dirty="0"/>
              <a:t>Purple is used for which seasons?</a:t>
            </a:r>
          </a:p>
          <a:p>
            <a:pPr marL="285750" lvl="0" indent="-285750">
              <a:lnSpc>
                <a:spcPct val="150000"/>
              </a:lnSpc>
              <a:buFont typeface="Wingdings" panose="05000000000000000000" pitchFamily="2" charset="2"/>
              <a:buChar char="v"/>
            </a:pPr>
            <a:r>
              <a:rPr lang="en-NZ" sz="2000" dirty="0"/>
              <a:t>White is used for what sort of seasons?</a:t>
            </a:r>
          </a:p>
          <a:p>
            <a:pPr marL="285750" lvl="0" indent="-285750">
              <a:lnSpc>
                <a:spcPct val="150000"/>
              </a:lnSpc>
              <a:buFont typeface="Wingdings" panose="05000000000000000000" pitchFamily="2" charset="2"/>
              <a:buChar char="v"/>
            </a:pPr>
            <a:r>
              <a:rPr lang="en-NZ" sz="2000" dirty="0"/>
              <a:t>Green is for what time?</a:t>
            </a:r>
          </a:p>
          <a:p>
            <a:pPr marL="285750" lvl="0" indent="-285750">
              <a:lnSpc>
                <a:spcPct val="150000"/>
              </a:lnSpc>
              <a:buFont typeface="Wingdings" panose="05000000000000000000" pitchFamily="2" charset="2"/>
              <a:buChar char="v"/>
            </a:pPr>
            <a:r>
              <a:rPr lang="en-NZ" sz="2000" dirty="0"/>
              <a:t>The Liturgical Calendar follows the life of? </a:t>
            </a:r>
          </a:p>
        </p:txBody>
      </p:sp>
      <p:sp>
        <p:nvSpPr>
          <p:cNvPr id="7" name="Shape: Arrow"/>
          <p:cNvSpPr/>
          <p:nvPr/>
        </p:nvSpPr>
        <p:spPr>
          <a:xfrm>
            <a:off x="7755696" y="1121712"/>
            <a:ext cx="648072" cy="288032"/>
          </a:xfrm>
          <a:prstGeom prst="rightArrow">
            <a:avLst/>
          </a:prstGeom>
          <a:solidFill>
            <a:srgbClr val="0070C0"/>
          </a:solidFill>
          <a:ln>
            <a:solidFill>
              <a:srgbClr val="0070C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hape: Button 1"/>
          <p:cNvSpPr/>
          <p:nvPr/>
        </p:nvSpPr>
        <p:spPr>
          <a:xfrm>
            <a:off x="5522219" y="4381735"/>
            <a:ext cx="397153" cy="397153"/>
          </a:xfrm>
          <a:prstGeom prst="ellipse">
            <a:avLst/>
          </a:prstGeom>
          <a:solidFill>
            <a:schemeClr val="accent1"/>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b="1" dirty="0">
              <a:solidFill>
                <a:schemeClr val="tx1"/>
              </a:solidFill>
            </a:endParaRPr>
          </a:p>
          <a:p>
            <a:pPr algn="ctr"/>
            <a:endParaRPr lang="en-GB" b="1" dirty="0">
              <a:solidFill>
                <a:schemeClr val="tx1"/>
              </a:solidFill>
            </a:endParaRPr>
          </a:p>
          <a:p>
            <a:pPr algn="ctr"/>
            <a:endParaRPr lang="en-GB" b="1" dirty="0">
              <a:solidFill>
                <a:schemeClr val="tx1"/>
              </a:solidFill>
            </a:endParaRPr>
          </a:p>
          <a:p>
            <a:pPr algn="ctr"/>
            <a:endParaRPr lang="en-GB" b="1" dirty="0">
              <a:solidFill>
                <a:schemeClr val="tx1"/>
              </a:solidFill>
            </a:endParaRPr>
          </a:p>
          <a:p>
            <a:pPr algn="ctr"/>
            <a:endParaRPr lang="en-GB" b="1" dirty="0">
              <a:solidFill>
                <a:schemeClr val="tx1"/>
              </a:solidFill>
            </a:endParaRPr>
          </a:p>
          <a:p>
            <a:pPr algn="ctr"/>
            <a:endParaRPr lang="en-GB" b="1" dirty="0">
              <a:solidFill>
                <a:schemeClr val="tx1"/>
              </a:solidFill>
            </a:endParaRPr>
          </a:p>
          <a:p>
            <a:pPr algn="ctr"/>
            <a:endParaRPr lang="en-GB" b="1" dirty="0">
              <a:solidFill>
                <a:schemeClr val="tx1"/>
              </a:solidFill>
            </a:endParaRPr>
          </a:p>
          <a:p>
            <a:pPr algn="ctr"/>
            <a:endParaRPr lang="en-GB" b="1" dirty="0">
              <a:solidFill>
                <a:schemeClr val="tx1"/>
              </a:solidFill>
            </a:endParaRPr>
          </a:p>
          <a:p>
            <a:pPr algn="ctr"/>
            <a:endParaRPr lang="en-GB" b="1" dirty="0">
              <a:solidFill>
                <a:schemeClr val="tx1"/>
              </a:solidFill>
            </a:endParaRPr>
          </a:p>
          <a:p>
            <a:pPr algn="ctr"/>
            <a:endParaRPr lang="en-GB" b="1" dirty="0">
              <a:solidFill>
                <a:schemeClr val="tx1"/>
              </a:solidFill>
            </a:endParaRPr>
          </a:p>
          <a:p>
            <a:pPr algn="ctr"/>
            <a:endParaRPr lang="en-GB" b="1" dirty="0">
              <a:solidFill>
                <a:schemeClr val="tx1"/>
              </a:solidFill>
            </a:endParaRPr>
          </a:p>
          <a:p>
            <a:pPr algn="ctr"/>
            <a:endParaRPr lang="en-GB" b="1" dirty="0">
              <a:solidFill>
                <a:schemeClr val="tx1"/>
              </a:solidFill>
            </a:endParaRPr>
          </a:p>
          <a:p>
            <a:pPr algn="ctr"/>
            <a:endParaRPr lang="en-GB" b="1" dirty="0">
              <a:solidFill>
                <a:schemeClr val="tx1"/>
              </a:solidFill>
            </a:endParaRPr>
          </a:p>
          <a:p>
            <a:pPr algn="ctr"/>
            <a:endParaRPr lang="en-GB" b="1" dirty="0">
              <a:solidFill>
                <a:schemeClr val="tx1"/>
              </a:solidFill>
            </a:endParaRPr>
          </a:p>
        </p:txBody>
      </p:sp>
      <p:sp>
        <p:nvSpPr>
          <p:cNvPr id="4" name="Arrow: Right 3">
            <a:extLst>
              <a:ext uri="{FF2B5EF4-FFF2-40B4-BE49-F238E27FC236}">
                <a16:creationId xmlns:a16="http://schemas.microsoft.com/office/drawing/2014/main" id="{9932CCC7-B0EA-412D-867B-3F0BFE95F9D4}"/>
              </a:ext>
            </a:extLst>
          </p:cNvPr>
          <p:cNvSpPr/>
          <p:nvPr/>
        </p:nvSpPr>
        <p:spPr>
          <a:xfrm>
            <a:off x="6239709" y="1537719"/>
            <a:ext cx="648000" cy="288000"/>
          </a:xfrm>
          <a:prstGeom prst="rightArrow">
            <a:avLst/>
          </a:prstGeom>
          <a:solidFill>
            <a:srgbClr val="0070C0"/>
          </a:solidFill>
          <a:ln>
            <a:solidFill>
              <a:srgbClr val="0070C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5" name="Arrow: Right 14">
            <a:extLst>
              <a:ext uri="{FF2B5EF4-FFF2-40B4-BE49-F238E27FC236}">
                <a16:creationId xmlns:a16="http://schemas.microsoft.com/office/drawing/2014/main" id="{3656B2DF-9F11-4A4C-B0E8-25C344F4395F}"/>
              </a:ext>
            </a:extLst>
          </p:cNvPr>
          <p:cNvSpPr/>
          <p:nvPr/>
        </p:nvSpPr>
        <p:spPr>
          <a:xfrm>
            <a:off x="6664618" y="1655192"/>
            <a:ext cx="648000" cy="288000"/>
          </a:xfrm>
          <a:prstGeom prst="rightArrow">
            <a:avLst/>
          </a:prstGeom>
          <a:solidFill>
            <a:srgbClr val="0070C0"/>
          </a:solidFill>
          <a:ln>
            <a:solidFill>
              <a:srgbClr val="0070C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22933029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accel="50000" decel="50000" fill="hold" grpId="1" nodeType="withEffect">
                                  <p:stCondLst>
                                    <p:cond delay="0"/>
                                  </p:stCondLst>
                                  <p:childTnLst>
                                    <p:animMotion origin="layout" path="M -0.15538 0.45308 L -0.1566 0.45154 " pathEditMode="relative" rAng="0" ptsTypes="AA">
                                      <p:cBhvr>
                                        <p:cTn id="9" dur="1500" fill="hold"/>
                                        <p:tgtEl>
                                          <p:spTgt spid="7"/>
                                        </p:tgtEl>
                                        <p:attrNameLst>
                                          <p:attrName>ppt_x</p:attrName>
                                          <p:attrName>ppt_y</p:attrName>
                                        </p:attrNameLst>
                                      </p:cBhvr>
                                      <p:rCtr x="-69" y="-93"/>
                                    </p:animMotion>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2" nodeType="clickEffect">
                                  <p:stCondLst>
                                    <p:cond delay="0"/>
                                  </p:stCondLst>
                                  <p:childTnLst>
                                    <p:animMotion origin="layout" path="M -0.1566 0.45154 L -0.16563 0.0821 " pathEditMode="relative" rAng="0" ptsTypes="AA">
                                      <p:cBhvr>
                                        <p:cTn id="13" dur="1500" fill="hold"/>
                                        <p:tgtEl>
                                          <p:spTgt spid="7"/>
                                        </p:tgtEl>
                                        <p:attrNameLst>
                                          <p:attrName>ppt_x</p:attrName>
                                          <p:attrName>ppt_y</p:attrName>
                                        </p:attrNameLst>
                                      </p:cBhvr>
                                      <p:rCtr x="-451" y="-18488"/>
                                    </p:animMotion>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grpId="3" nodeType="clickEffect">
                                  <p:stCondLst>
                                    <p:cond delay="0"/>
                                  </p:stCondLst>
                                  <p:childTnLst>
                                    <p:animMotion origin="layout" path="M -0.16563 0.0821 L -0.26302 0.25401 " pathEditMode="relative" rAng="0" ptsTypes="AA">
                                      <p:cBhvr>
                                        <p:cTn id="17" dur="1500" fill="hold"/>
                                        <p:tgtEl>
                                          <p:spTgt spid="7"/>
                                        </p:tgtEl>
                                        <p:attrNameLst>
                                          <p:attrName>ppt_x</p:attrName>
                                          <p:attrName>ppt_y</p:attrName>
                                        </p:attrNameLst>
                                      </p:cBhvr>
                                      <p:rCtr x="-4878" y="8580"/>
                                    </p:animMotion>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4" nodeType="clickEffect">
                                  <p:stCondLst>
                                    <p:cond delay="0"/>
                                  </p:stCondLst>
                                  <p:childTnLst>
                                    <p:animMotion origin="layout" path="M -0.26302 0.25401 L -0.07066 0.39691 " pathEditMode="relative" rAng="0" ptsTypes="AA">
                                      <p:cBhvr>
                                        <p:cTn id="21" dur="2000" fill="hold"/>
                                        <p:tgtEl>
                                          <p:spTgt spid="7"/>
                                        </p:tgtEl>
                                        <p:attrNameLst>
                                          <p:attrName>ppt_x</p:attrName>
                                          <p:attrName>ppt_y</p:attrName>
                                        </p:attrNameLst>
                                      </p:cBhvr>
                                      <p:rCtr x="9618" y="7130"/>
                                    </p:animMotion>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5" nodeType="clickEffect">
                                  <p:stCondLst>
                                    <p:cond delay="0"/>
                                  </p:stCondLst>
                                  <p:childTnLst>
                                    <p:animMotion origin="layout" path="M -0.07066 0.39691 L -0.06806 0.28333 " pathEditMode="relative" rAng="0" ptsTypes="AA">
                                      <p:cBhvr>
                                        <p:cTn id="25" dur="1500" fill="hold"/>
                                        <p:tgtEl>
                                          <p:spTgt spid="7"/>
                                        </p:tgtEl>
                                        <p:attrNameLst>
                                          <p:attrName>ppt_x</p:attrName>
                                          <p:attrName>ppt_y</p:attrName>
                                        </p:attrNameLst>
                                      </p:cBhvr>
                                      <p:rCtr x="122" y="-5679"/>
                                    </p:animMotion>
                                  </p:childTnLst>
                                </p:cTn>
                              </p:par>
                              <p:par>
                                <p:cTn id="26" presetID="10" presetClass="entr" presetSubtype="0" fill="hold" grpId="0" nodeType="withEffect">
                                  <p:stCondLst>
                                    <p:cond delay="100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6" nodeType="clickEffect">
                                  <p:stCondLst>
                                    <p:cond delay="0"/>
                                  </p:stCondLst>
                                  <p:childTnLst>
                                    <p:animMotion origin="layout" path="M -0.06806 0.28333 L -0.15538 0.45309 " pathEditMode="relative" rAng="0" ptsTypes="AA">
                                      <p:cBhvr>
                                        <p:cTn id="32" dur="1500" fill="hold"/>
                                        <p:tgtEl>
                                          <p:spTgt spid="7"/>
                                        </p:tgtEl>
                                        <p:attrNameLst>
                                          <p:attrName>ppt_x</p:attrName>
                                          <p:attrName>ppt_y</p:attrName>
                                        </p:attrNameLst>
                                      </p:cBhvr>
                                      <p:rCtr x="-4340" y="8519"/>
                                    </p:animMotion>
                                  </p:childTnLst>
                                </p:cTn>
                              </p:par>
                              <p:par>
                                <p:cTn id="33" presetID="1" presetClass="exit" presetSubtype="0" fill="hold" grpId="1" nodeType="withEffect">
                                  <p:stCondLst>
                                    <p:cond delay="0"/>
                                  </p:stCondLst>
                                  <p:childTnLst>
                                    <p:set>
                                      <p:cBhvr>
                                        <p:cTn id="34" dur="1" fill="hold">
                                          <p:stCondLst>
                                            <p:cond delay="0"/>
                                          </p:stCondLst>
                                        </p:cTn>
                                        <p:tgtEl>
                                          <p:spTgt spid="4"/>
                                        </p:tgtEl>
                                        <p:attrNameLst>
                                          <p:attrName>style.visibility</p:attrName>
                                        </p:attrNameLst>
                                      </p:cBhvr>
                                      <p:to>
                                        <p:strVal val="hidden"/>
                                      </p:to>
                                    </p:set>
                                  </p:childTnLst>
                                </p:cTn>
                              </p:par>
                              <p:par>
                                <p:cTn id="35" presetID="10" presetClass="entr" presetSubtype="0" fill="hold" grpId="0" nodeType="withEffect">
                                  <p:stCondLst>
                                    <p:cond delay="100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7" nodeType="clickEffect">
                                  <p:stCondLst>
                                    <p:cond delay="0"/>
                                  </p:stCondLst>
                                  <p:childTnLst>
                                    <p:animMotion origin="layout" path="M -0.1566 0.45154 L -0.26302 0.25401 " pathEditMode="relative" rAng="0" ptsTypes="AA">
                                      <p:cBhvr>
                                        <p:cTn id="41" dur="1500" fill="hold"/>
                                        <p:tgtEl>
                                          <p:spTgt spid="7"/>
                                        </p:tgtEl>
                                        <p:attrNameLst>
                                          <p:attrName>ppt_x</p:attrName>
                                          <p:attrName>ppt_y</p:attrName>
                                        </p:attrNameLst>
                                      </p:cBhvr>
                                      <p:rCtr x="-5191" y="-10154"/>
                                    </p:animMotion>
                                  </p:childTnLst>
                                </p:cTn>
                              </p:par>
                              <p:par>
                                <p:cTn id="42" presetID="1" presetClass="exit" presetSubtype="0" fill="hold" grpId="1" nodeType="withEffect">
                                  <p:stCondLst>
                                    <p:cond delay="0"/>
                                  </p:stCondLst>
                                  <p:childTnLst>
                                    <p:set>
                                      <p:cBhvr>
                                        <p:cTn id="4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7" grpId="0" animBg="1"/>
      <p:bldP spid="7" grpId="1" animBg="1"/>
      <p:bldP spid="7" grpId="2" animBg="1"/>
      <p:bldP spid="7" grpId="3" animBg="1"/>
      <p:bldP spid="7" grpId="4" animBg="1"/>
      <p:bldP spid="7" grpId="5" animBg="1"/>
      <p:bldP spid="7" grpId="6" animBg="1"/>
      <p:bldP spid="7" grpId="7" animBg="1"/>
      <p:bldP spid="4" grpId="0" animBg="1"/>
      <p:bldP spid="4" grpId="1" animBg="1"/>
      <p:bldP spid="15" grpId="0" animBg="1"/>
      <p:bldP spid="1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Yellow, Wooden, Textures, Backgrounds, Hardwood">
            <a:extLst>
              <a:ext uri="{FF2B5EF4-FFF2-40B4-BE49-F238E27FC236}">
                <a16:creationId xmlns:a16="http://schemas.microsoft.com/office/drawing/2014/main" id="{2127EEAD-0D59-4ADA-A414-85443040348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5" name="REMOVE THIS OBJECT"/>
          <p:cNvSpPr txBox="1"/>
          <p:nvPr/>
        </p:nvSpPr>
        <p:spPr>
          <a:xfrm>
            <a:off x="3557" y="38544"/>
            <a:ext cx="9144000" cy="461665"/>
          </a:xfrm>
          <a:prstGeom prst="rect">
            <a:avLst/>
          </a:prstGeom>
          <a:noFill/>
        </p:spPr>
        <p:txBody>
          <a:bodyPr wrap="square" rtlCol="0">
            <a:spAutoFit/>
          </a:bodyPr>
          <a:lstStyle/>
          <a:p>
            <a:pPr algn="ctr"/>
            <a:r>
              <a:rPr lang="en-NZ" sz="2400" dirty="0"/>
              <a:t>Easter is the most joyful feast and season of the Church’s year because…</a:t>
            </a:r>
            <a:endParaRPr lang="en-GB" sz="6000" b="1" dirty="0">
              <a:solidFill>
                <a:srgbClr val="FF0000"/>
              </a:solidFill>
            </a:endParaRPr>
          </a:p>
        </p:txBody>
      </p:sp>
      <p:pic>
        <p:nvPicPr>
          <p:cNvPr id="24" name="Shape: Post-it 5"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353848" y="553342"/>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Line 5"/>
          <p:cNvSpPr txBox="1"/>
          <p:nvPr/>
        </p:nvSpPr>
        <p:spPr>
          <a:xfrm rot="21020314">
            <a:off x="5577746" y="899805"/>
            <a:ext cx="1858975" cy="1569660"/>
          </a:xfrm>
          <a:prstGeom prst="rect">
            <a:avLst/>
          </a:prstGeom>
          <a:noFill/>
        </p:spPr>
        <p:txBody>
          <a:bodyPr wrap="square" rtlCol="0">
            <a:spAutoFit/>
          </a:bodyPr>
          <a:lstStyle/>
          <a:p>
            <a:r>
              <a:rPr lang="en-NZ" sz="1600" dirty="0"/>
              <a:t>Jesus promised his followers that when they die they will be raised like him to a new life in heaven forever.</a:t>
            </a:r>
          </a:p>
        </p:txBody>
      </p:sp>
      <p:pic>
        <p:nvPicPr>
          <p:cNvPr id="23" name="Shape: Post-it 4"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3295840" y="2685931"/>
            <a:ext cx="2309458" cy="21852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20989791">
            <a:off x="3498902" y="3098019"/>
            <a:ext cx="1831525" cy="1323439"/>
          </a:xfrm>
          <a:prstGeom prst="rect">
            <a:avLst/>
          </a:prstGeom>
          <a:noFill/>
        </p:spPr>
        <p:txBody>
          <a:bodyPr wrap="square" rtlCol="0">
            <a:spAutoFit/>
          </a:bodyPr>
          <a:lstStyle/>
          <a:p>
            <a:r>
              <a:rPr lang="en-NZ" sz="1600" dirty="0"/>
              <a:t>Jesus told his followers he would rise again after three days and he did.</a:t>
            </a:r>
          </a:p>
        </p:txBody>
      </p:sp>
      <p:pic>
        <p:nvPicPr>
          <p:cNvPr id="22" name="Shape: Post-it 3"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2766652" y="569654"/>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1013974">
            <a:off x="2985323" y="894200"/>
            <a:ext cx="1920609" cy="1569660"/>
          </a:xfrm>
          <a:prstGeom prst="rect">
            <a:avLst/>
          </a:prstGeom>
          <a:noFill/>
        </p:spPr>
        <p:txBody>
          <a:bodyPr wrap="square" rtlCol="0">
            <a:spAutoFit/>
          </a:bodyPr>
          <a:lstStyle/>
          <a:p>
            <a:r>
              <a:rPr lang="en-NZ" sz="1600" dirty="0"/>
              <a:t>We can see signs of the new life in the world when we see baby animals, flowers and plants growing. </a:t>
            </a:r>
          </a:p>
        </p:txBody>
      </p:sp>
      <p:pic>
        <p:nvPicPr>
          <p:cNvPr id="21" name="Shape: Post-it 2"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708644" y="2710166"/>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90431">
            <a:off x="898527" y="3145734"/>
            <a:ext cx="1888631" cy="1323439"/>
          </a:xfrm>
          <a:prstGeom prst="rect">
            <a:avLst/>
          </a:prstGeom>
          <a:noFill/>
        </p:spPr>
        <p:txBody>
          <a:bodyPr wrap="square" rtlCol="0">
            <a:spAutoFit/>
          </a:bodyPr>
          <a:lstStyle/>
          <a:p>
            <a:r>
              <a:rPr lang="en-NZ" sz="1600" dirty="0"/>
              <a:t>When Jesus rose he had a new life and he brought new life back into all the world.</a:t>
            </a: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70119" y="565906"/>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1014554">
            <a:off x="361797" y="1010317"/>
            <a:ext cx="1818879" cy="1323439"/>
          </a:xfrm>
          <a:prstGeom prst="rect">
            <a:avLst/>
          </a:prstGeom>
          <a:noFill/>
        </p:spPr>
        <p:txBody>
          <a:bodyPr wrap="square" rtlCol="0">
            <a:spAutoFit/>
          </a:bodyPr>
          <a:lstStyle/>
          <a:p>
            <a:r>
              <a:rPr lang="en-NZ" sz="1600" dirty="0"/>
              <a:t>Jesus is risen from the dead – he is the only person in the whole world ever to do that.</a:t>
            </a:r>
          </a:p>
        </p:txBody>
      </p:sp>
      <p:pic>
        <p:nvPicPr>
          <p:cNvPr id="15" name="Shape: Pin 5"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72472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4" name="Shape: Pin 4"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029777"/>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334833"/>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639889"/>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944946"/>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S-04</a:t>
            </a: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1683977" y="4912668"/>
            <a:ext cx="5355954" cy="230832"/>
          </a:xfrm>
          <a:prstGeom prst="rect">
            <a:avLst/>
          </a:prstGeom>
          <a:noFill/>
          <a:ln>
            <a:noFill/>
          </a:ln>
        </p:spPr>
        <p:txBody>
          <a:bodyPr wrap="none" rtlCol="0">
            <a:spAutoFit/>
          </a:bodyPr>
          <a:lstStyle/>
          <a:p>
            <a:pPr algn="ctr"/>
            <a:r>
              <a:rPr lang="en-GB" sz="900" dirty="0">
                <a:latin typeface="Arial" pitchFamily="34" charset="0"/>
                <a:ea typeface="Segoe UI" pitchFamily="34" charset="0"/>
                <a:cs typeface="Arial" pitchFamily="34" charset="0"/>
              </a:rPr>
              <a:t>Click the pins on the right to reveal post-it notes. Click the video button to play ‘A Very Special Easter’</a:t>
            </a:r>
          </a:p>
        </p:txBody>
      </p:sp>
      <p:pic>
        <p:nvPicPr>
          <p:cNvPr id="34" name="Picture 33">
            <a:extLst>
              <a:ext uri="{FF2B5EF4-FFF2-40B4-BE49-F238E27FC236}">
                <a16:creationId xmlns:a16="http://schemas.microsoft.com/office/drawing/2014/main" id="{59B6587B-DED5-4486-B078-F412A85DE959}"/>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29862" y="2856004"/>
            <a:ext cx="2585348" cy="1688059"/>
          </a:xfrm>
          <a:prstGeom prst="rect">
            <a:avLst/>
          </a:prstGeom>
          <a:noFill/>
          <a:ln w="19050">
            <a:solidFill>
              <a:schemeClr val="bg1"/>
            </a:solidFill>
          </a:ln>
        </p:spPr>
      </p:pic>
      <p:sp>
        <p:nvSpPr>
          <p:cNvPr id="39" name="Action Button: Video">
            <a:hlinkClick r:id="rId9" highlightClick="1"/>
            <a:extLst>
              <a:ext uri="{FF2B5EF4-FFF2-40B4-BE49-F238E27FC236}">
                <a16:creationId xmlns:a16="http://schemas.microsoft.com/office/drawing/2014/main" id="{70EF73B6-BB35-43D3-B8E5-16CC86C2BE64}"/>
              </a:ext>
            </a:extLst>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657345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900" decel="100000" fill="hold"/>
                                        <p:tgtEl>
                                          <p:spTgt spid="23"/>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up)">
                                      <p:cBhvr>
                                        <p:cTn id="65" dur="500"/>
                                        <p:tgtEl>
                                          <p:spTgt spid="29"/>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37"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anim calcmode="lin" valueType="num">
                                      <p:cBhvr>
                                        <p:cTn id="76" dur="1000" fill="hold"/>
                                        <p:tgtEl>
                                          <p:spTgt spid="24"/>
                                        </p:tgtEl>
                                        <p:attrNameLst>
                                          <p:attrName>ppt_x</p:attrName>
                                        </p:attrNameLst>
                                      </p:cBhvr>
                                      <p:tavLst>
                                        <p:tav tm="0">
                                          <p:val>
                                            <p:strVal val="#ppt_x"/>
                                          </p:val>
                                        </p:tav>
                                        <p:tav tm="100000">
                                          <p:val>
                                            <p:strVal val="#ppt_x"/>
                                          </p:val>
                                        </p:tav>
                                      </p:tavLst>
                                    </p:anim>
                                    <p:anim calcmode="lin" valueType="num">
                                      <p:cBhvr>
                                        <p:cTn id="77" dur="900" decel="100000" fill="hold"/>
                                        <p:tgtEl>
                                          <p:spTgt spid="24"/>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par>
                          <p:cTn id="79" fill="hold">
                            <p:stCondLst>
                              <p:cond delay="1000"/>
                            </p:stCondLst>
                            <p:childTnLst>
                              <p:par>
                                <p:cTn id="80" presetID="22" presetClass="entr" presetSubtype="1" fill="hold" grpId="0" nodeType="after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par>
                          <p:cTn id="83" fill="hold">
                            <p:stCondLst>
                              <p:cond delay="1500"/>
                            </p:stCondLst>
                            <p:childTnLst>
                              <p:par>
                                <p:cTn id="84" presetID="10" presetClass="exit" presetSubtype="0" fill="hold" nodeType="afterEffect">
                                  <p:stCondLst>
                                    <p:cond delay="0"/>
                                  </p:stCondLst>
                                  <p:childTnLst>
                                    <p:animEffect transition="out" filter="fade">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7" restart="whenNotActive" fill="hold" evtFilter="cancelBubble" nodeType="interactiveSeq">
                <p:stCondLst>
                  <p:cond evt="onClick" delay="0">
                    <p:tgtEl>
                      <p:spTgt spid="32"/>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8195"/>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2"/>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13"/>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14"/>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15"/>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8196"/>
                                        </p:tgtEl>
                                        <p:attrNameLst>
                                          <p:attrName>style.visibility</p:attrName>
                                        </p:attrNameLst>
                                      </p:cBhvr>
                                      <p:to>
                                        <p:strVal val="hidden"/>
                                      </p:to>
                                    </p:set>
                                  </p:childTnLst>
                                </p:cTn>
                              </p:par>
                              <p:par>
                                <p:cTn id="102" presetID="1" presetClass="exit" presetSubtype="0" fill="hold" grpId="2" nodeType="withEffect">
                                  <p:stCondLst>
                                    <p:cond delay="0"/>
                                  </p:stCondLst>
                                  <p:childTnLst>
                                    <p:set>
                                      <p:cBhvr>
                                        <p:cTn id="103" dur="1" fill="hold">
                                          <p:stCondLst>
                                            <p:cond delay="0"/>
                                          </p:stCondLst>
                                        </p:cTn>
                                        <p:tgtEl>
                                          <p:spTgt spid="6"/>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21"/>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26"/>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22"/>
                                        </p:tgtEl>
                                        <p:attrNameLst>
                                          <p:attrName>style.visibility</p:attrName>
                                        </p:attrNameLst>
                                      </p:cBhvr>
                                      <p:to>
                                        <p:strVal val="hidden"/>
                                      </p:to>
                                    </p:set>
                                  </p:childTnLst>
                                </p:cTn>
                              </p:par>
                              <p:par>
                                <p:cTn id="110" presetID="1" presetClass="exit" presetSubtype="0" fill="hold" grpId="2" nodeType="withEffect">
                                  <p:stCondLst>
                                    <p:cond delay="0"/>
                                  </p:stCondLst>
                                  <p:childTnLst>
                                    <p:set>
                                      <p:cBhvr>
                                        <p:cTn id="111" dur="1" fill="hold">
                                          <p:stCondLst>
                                            <p:cond delay="0"/>
                                          </p:stCondLst>
                                        </p:cTn>
                                        <p:tgtEl>
                                          <p:spTgt spid="27"/>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3"/>
                                        </p:tgtEl>
                                        <p:attrNameLst>
                                          <p:attrName>style.visibility</p:attrName>
                                        </p:attrNameLst>
                                      </p:cBhvr>
                                      <p:to>
                                        <p:strVal val="hidden"/>
                                      </p:to>
                                    </p:set>
                                  </p:childTnLst>
                                </p:cTn>
                              </p:par>
                              <p:par>
                                <p:cTn id="114" presetID="1" presetClass="exit" presetSubtype="0" fill="hold" grpId="2" nodeType="withEffect">
                                  <p:stCondLst>
                                    <p:cond delay="0"/>
                                  </p:stCondLst>
                                  <p:childTnLst>
                                    <p:set>
                                      <p:cBhvr>
                                        <p:cTn id="115" dur="1" fill="hold">
                                          <p:stCondLst>
                                            <p:cond delay="0"/>
                                          </p:stCondLst>
                                        </p:cTn>
                                        <p:tgtEl>
                                          <p:spTgt spid="29"/>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4"/>
                                        </p:tgtEl>
                                        <p:attrNameLst>
                                          <p:attrName>style.visibility</p:attrName>
                                        </p:attrNameLst>
                                      </p:cBhvr>
                                      <p:to>
                                        <p:strVal val="hidden"/>
                                      </p:to>
                                    </p:set>
                                  </p:childTnLst>
                                </p:cTn>
                              </p:par>
                              <p:par>
                                <p:cTn id="118" presetID="1" presetClass="exit" presetSubtype="0" fill="hold" grpId="2" nodeType="withEffect">
                                  <p:stCondLst>
                                    <p:cond delay="0"/>
                                  </p:stCondLst>
                                  <p:childTnLst>
                                    <p:set>
                                      <p:cBhvr>
                                        <p:cTn id="119"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20" restart="whenNotActive" fill="hold" evtFilter="cancelBubble" nodeType="interactiveSeq">
                <p:stCondLst>
                  <p:cond evt="onClick" delay="0">
                    <p:tgtEl>
                      <p:spTgt spid="33"/>
                    </p:tgtEl>
                  </p:cond>
                </p:stCondLst>
                <p:endSync evt="end" delay="0">
                  <p:rtn val="all"/>
                </p:endSync>
                <p:childTnLst>
                  <p:par>
                    <p:cTn id="121" fill="hold">
                      <p:stCondLst>
                        <p:cond delay="0"/>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8195"/>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3"/>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4"/>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5"/>
                                        </p:tgtEl>
                                        <p:attrNameLst>
                                          <p:attrName>style.visibility</p:attrName>
                                        </p:attrNameLst>
                                      </p:cBhvr>
                                      <p:to>
                                        <p:strVal val="visible"/>
                                      </p:to>
                                    </p:set>
                                  </p:childTnLst>
                                </p:cTn>
                              </p:par>
                              <p:par>
                                <p:cTn id="133" presetID="1" presetClass="exit" presetSubtype="0" fill="hold" nodeType="withEffect">
                                  <p:stCondLst>
                                    <p:cond delay="0"/>
                                  </p:stCondLst>
                                  <p:childTnLst>
                                    <p:set>
                                      <p:cBhvr>
                                        <p:cTn id="134" dur="1" fill="hold">
                                          <p:stCondLst>
                                            <p:cond delay="0"/>
                                          </p:stCondLst>
                                        </p:cTn>
                                        <p:tgtEl>
                                          <p:spTgt spid="8196"/>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6"/>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21"/>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26"/>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22"/>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27"/>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23"/>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29"/>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2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30" grpId="0"/>
      <p:bldP spid="30" grpId="1"/>
      <p:bldP spid="30" grpId="2"/>
      <p:bldP spid="29" grpId="0"/>
      <p:bldP spid="29" grpId="1"/>
      <p:bldP spid="29" grpId="2"/>
      <p:bldP spid="27" grpId="0"/>
      <p:bldP spid="27" grpId="1"/>
      <p:bldP spid="27" grpId="2"/>
      <p:bldP spid="26" grpId="0"/>
      <p:bldP spid="26" grpId="1"/>
      <p:bldP spid="26" grpId="2"/>
      <p:bldP spid="6" grpId="0"/>
      <p:bldP spid="6" grpId="1"/>
      <p:bldP spid="6"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aster - Y2-R01-S05 - Alleluia N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54106" y="147205"/>
            <a:ext cx="609600" cy="609600"/>
          </a:xfrm>
          <a:prstGeom prst="rect">
            <a:avLst/>
          </a:prstGeom>
        </p:spPr>
      </p:pic>
      <p:pic>
        <p:nvPicPr>
          <p:cNvPr id="29" name="Picture 2" descr="Yellow, Wooden, Textures, Backgrounds, Hardwood">
            <a:extLst>
              <a:ext uri="{FF2B5EF4-FFF2-40B4-BE49-F238E27FC236}">
                <a16:creationId xmlns:a16="http://schemas.microsoft.com/office/drawing/2014/main" id="{B87C45C4-F975-4241-8FC1-5B1697A6896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AC018FF-1A7E-4802-A73D-63C8F0B24F1E}"/>
              </a:ext>
            </a:extLst>
          </p:cNvPr>
          <p:cNvGrpSpPr/>
          <p:nvPr/>
        </p:nvGrpSpPr>
        <p:grpSpPr>
          <a:xfrm>
            <a:off x="1" y="3817164"/>
            <a:ext cx="9144000" cy="930330"/>
            <a:chOff x="108785" y="3959188"/>
            <a:chExt cx="8878968" cy="930330"/>
          </a:xfrm>
        </p:grpSpPr>
        <p:sp>
          <p:nvSpPr>
            <p:cNvPr id="21" name="Shape: Word list border"/>
            <p:cNvSpPr/>
            <p:nvPr/>
          </p:nvSpPr>
          <p:spPr>
            <a:xfrm>
              <a:off x="108785" y="3959188"/>
              <a:ext cx="6303224" cy="9303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4" name="Rectangle: Rounded Corners 33">
              <a:extLst>
                <a:ext uri="{FF2B5EF4-FFF2-40B4-BE49-F238E27FC236}">
                  <a16:creationId xmlns:a16="http://schemas.microsoft.com/office/drawing/2014/main" id="{F85B9A0F-03D3-4ED2-9B21-49AF62B7D3C3}"/>
                </a:ext>
              </a:extLst>
            </p:cNvPr>
            <p:cNvSpPr/>
            <p:nvPr/>
          </p:nvSpPr>
          <p:spPr>
            <a:xfrm>
              <a:off x="5732130" y="3959188"/>
              <a:ext cx="3255623" cy="7593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grpSp>
      <p:sp>
        <p:nvSpPr>
          <p:cNvPr id="8" name="REMOVE THIS OBJECT"/>
          <p:cNvSpPr txBox="1"/>
          <p:nvPr/>
        </p:nvSpPr>
        <p:spPr>
          <a:xfrm>
            <a:off x="0" y="-14746"/>
            <a:ext cx="9144000" cy="584775"/>
          </a:xfrm>
          <a:prstGeom prst="rect">
            <a:avLst/>
          </a:prstGeom>
          <a:noFill/>
        </p:spPr>
        <p:txBody>
          <a:bodyPr wrap="square" rtlCol="0">
            <a:spAutoFit/>
          </a:bodyPr>
          <a:lstStyle/>
          <a:p>
            <a:pPr algn="ctr"/>
            <a:r>
              <a:rPr lang="en-NZ" sz="3200" dirty="0"/>
              <a:t>The special ways Christians celebrate Easter</a:t>
            </a:r>
          </a:p>
        </p:txBody>
      </p:sp>
      <p:sp>
        <p:nvSpPr>
          <p:cNvPr id="20" name="TextBox: Fifth word"/>
          <p:cNvSpPr txBox="1"/>
          <p:nvPr/>
        </p:nvSpPr>
        <p:spPr>
          <a:xfrm>
            <a:off x="9952" y="3805589"/>
            <a:ext cx="6120000" cy="244800"/>
          </a:xfrm>
          <a:prstGeom prst="rect">
            <a:avLst/>
          </a:prstGeom>
          <a:noFill/>
        </p:spPr>
        <p:txBody>
          <a:bodyPr wrap="none" rtlCol="0">
            <a:noAutofit/>
          </a:bodyPr>
          <a:lstStyle>
            <a:defPPr>
              <a:defRPr lang="en-US"/>
            </a:defPPr>
          </a:lstStyle>
          <a:p>
            <a:pPr lvl="0"/>
            <a:r>
              <a:rPr lang="en-NZ" sz="1500" dirty="0"/>
              <a:t>a) the joyful Easter word that means ‘praise God’ ALLELUIA.</a:t>
            </a:r>
          </a:p>
        </p:txBody>
      </p:sp>
      <p:sp>
        <p:nvSpPr>
          <p:cNvPr id="19" name="TextBox: Fourth word"/>
          <p:cNvSpPr txBox="1"/>
          <p:nvPr/>
        </p:nvSpPr>
        <p:spPr>
          <a:xfrm>
            <a:off x="9952" y="4109745"/>
            <a:ext cx="6120000" cy="244800"/>
          </a:xfrm>
          <a:prstGeom prst="rect">
            <a:avLst/>
          </a:prstGeom>
          <a:noFill/>
        </p:spPr>
        <p:txBody>
          <a:bodyPr wrap="none" rtlCol="0">
            <a:noAutofit/>
          </a:bodyPr>
          <a:lstStyle>
            <a:defPPr>
              <a:defRPr lang="en-US"/>
            </a:defPPr>
          </a:lstStyle>
          <a:p>
            <a:r>
              <a:rPr lang="en-NZ" sz="1500" dirty="0"/>
              <a:t>c) which reminds people that Jesus is the light of the world.</a:t>
            </a:r>
          </a:p>
        </p:txBody>
      </p:sp>
      <p:sp>
        <p:nvSpPr>
          <p:cNvPr id="18" name="TextBox: Third word"/>
          <p:cNvSpPr txBox="1"/>
          <p:nvPr/>
        </p:nvSpPr>
        <p:spPr>
          <a:xfrm>
            <a:off x="20300" y="4413901"/>
            <a:ext cx="6120000" cy="244800"/>
          </a:xfrm>
          <a:prstGeom prst="rect">
            <a:avLst/>
          </a:prstGeom>
          <a:noFill/>
        </p:spPr>
        <p:txBody>
          <a:bodyPr wrap="none" rtlCol="0">
            <a:noAutofit/>
          </a:bodyPr>
          <a:lstStyle>
            <a:defPPr>
              <a:defRPr lang="en-US"/>
            </a:defPPr>
          </a:lstStyle>
          <a:p>
            <a:pPr lvl="0"/>
            <a:r>
              <a:rPr lang="en-NZ" sz="1500" dirty="0"/>
              <a:t>e) new life of Jesus with special prayers and songs at Mass.</a:t>
            </a:r>
          </a:p>
        </p:txBody>
      </p:sp>
      <p:sp>
        <p:nvSpPr>
          <p:cNvPr id="17" name="TextBox: Second word"/>
          <p:cNvSpPr txBox="1"/>
          <p:nvPr/>
        </p:nvSpPr>
        <p:spPr>
          <a:xfrm>
            <a:off x="4851632" y="3807615"/>
            <a:ext cx="6120000" cy="244800"/>
          </a:xfrm>
          <a:prstGeom prst="rect">
            <a:avLst/>
          </a:prstGeom>
          <a:noFill/>
        </p:spPr>
        <p:txBody>
          <a:bodyPr wrap="none" rtlCol="0">
            <a:noAutofit/>
          </a:bodyPr>
          <a:lstStyle>
            <a:defPPr>
              <a:defRPr lang="en-US"/>
            </a:defPPr>
          </a:lstStyle>
          <a:p>
            <a:r>
              <a:rPr lang="en-NZ" sz="1500" dirty="0"/>
              <a:t>b) when Jesus came out of the darkness of the tomb.</a:t>
            </a:r>
          </a:p>
          <a:p>
            <a:pPr lvl="0"/>
            <a:endParaRPr lang="en-NZ" sz="1500" dirty="0"/>
          </a:p>
        </p:txBody>
      </p:sp>
      <p:sp>
        <p:nvSpPr>
          <p:cNvPr id="16" name="TextBox: First word"/>
          <p:cNvSpPr txBox="1"/>
          <p:nvPr/>
        </p:nvSpPr>
        <p:spPr>
          <a:xfrm>
            <a:off x="4869675" y="4113796"/>
            <a:ext cx="3406818" cy="361190"/>
          </a:xfrm>
          <a:prstGeom prst="rect">
            <a:avLst/>
          </a:prstGeom>
          <a:noFill/>
        </p:spPr>
        <p:txBody>
          <a:bodyPr wrap="none" rtlCol="0">
            <a:noAutofit/>
          </a:bodyPr>
          <a:lstStyle>
            <a:defPPr>
              <a:defRPr lang="en-US"/>
            </a:defPPr>
          </a:lstStyle>
          <a:p>
            <a:r>
              <a:rPr lang="en-NZ" sz="1500" dirty="0"/>
              <a:t>d) celebrate that Jesus is risen from death as he </a:t>
            </a:r>
          </a:p>
          <a:p>
            <a:r>
              <a:rPr lang="en-NZ" sz="1500" dirty="0"/>
              <a:t>said he would.</a:t>
            </a:r>
          </a:p>
          <a:p>
            <a:pPr lvl="0"/>
            <a:endParaRPr lang="en-NZ" sz="1500" dirty="0"/>
          </a:p>
        </p:txBody>
      </p:sp>
      <p:sp>
        <p:nvSpPr>
          <p:cNvPr id="23" name="Shape: Fifth position"/>
          <p:cNvSpPr/>
          <p:nvPr/>
        </p:nvSpPr>
        <p:spPr>
          <a:xfrm>
            <a:off x="3114890" y="3440126"/>
            <a:ext cx="5480156" cy="313380"/>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NZ" dirty="0">
                <a:solidFill>
                  <a:schemeClr val="tx1"/>
                </a:solidFill>
              </a:rPr>
              <a:t>the joyful Easter word that means ‘praise God’ ALLELUIA.</a:t>
            </a:r>
          </a:p>
        </p:txBody>
      </p:sp>
      <p:sp>
        <p:nvSpPr>
          <p:cNvPr id="69" name="Shape: Fourth position"/>
          <p:cNvSpPr/>
          <p:nvPr/>
        </p:nvSpPr>
        <p:spPr>
          <a:xfrm>
            <a:off x="3114890" y="2813718"/>
            <a:ext cx="6101927" cy="254042"/>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NZ" dirty="0">
                <a:solidFill>
                  <a:schemeClr val="tx1"/>
                </a:solidFill>
              </a:rPr>
              <a:t>which reminds people that Jesus is the light of the world.</a:t>
            </a:r>
          </a:p>
        </p:txBody>
      </p:sp>
      <p:sp>
        <p:nvSpPr>
          <p:cNvPr id="68" name="Shape: Third position"/>
          <p:cNvSpPr/>
          <p:nvPr/>
        </p:nvSpPr>
        <p:spPr>
          <a:xfrm>
            <a:off x="3114890" y="2139737"/>
            <a:ext cx="5950755" cy="301614"/>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r>
              <a:rPr lang="en-NZ" dirty="0">
                <a:solidFill>
                  <a:schemeClr val="tx1"/>
                </a:solidFill>
              </a:rPr>
              <a:t>new life of Jesus with special prayers and songs at Mass.</a:t>
            </a:r>
          </a:p>
        </p:txBody>
      </p:sp>
      <p:sp>
        <p:nvSpPr>
          <p:cNvPr id="70" name="Shape: Second position"/>
          <p:cNvSpPr/>
          <p:nvPr/>
        </p:nvSpPr>
        <p:spPr>
          <a:xfrm>
            <a:off x="3126613" y="1490370"/>
            <a:ext cx="4692124" cy="276999"/>
          </a:xfrm>
          <a:prstGeom prst="rect">
            <a:avLst/>
          </a:prstGeom>
          <a:noFill/>
          <a:ln w="0">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NZ" dirty="0">
                <a:solidFill>
                  <a:schemeClr val="tx1"/>
                </a:solidFill>
              </a:rPr>
              <a:t>when Jesus came out of the darkness of the tomb.</a:t>
            </a:r>
          </a:p>
        </p:txBody>
      </p:sp>
      <p:sp>
        <p:nvSpPr>
          <p:cNvPr id="71" name="Shape: First position"/>
          <p:cNvSpPr/>
          <p:nvPr/>
        </p:nvSpPr>
        <p:spPr>
          <a:xfrm>
            <a:off x="3114889" y="841005"/>
            <a:ext cx="5640287" cy="276999"/>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r>
              <a:rPr lang="en-NZ" dirty="0">
                <a:solidFill>
                  <a:schemeClr val="tx1"/>
                </a:solidFill>
              </a:rPr>
              <a:t>celebrate that Jesus is risen from death as he said he would.</a:t>
            </a:r>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S-05</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F31E2F7-ACA9-4500-8C3E-61F6A0081DF9}"/>
              </a:ext>
            </a:extLst>
          </p:cNvPr>
          <p:cNvSpPr/>
          <p:nvPr/>
        </p:nvSpPr>
        <p:spPr>
          <a:xfrm>
            <a:off x="2644292" y="559304"/>
            <a:ext cx="5257060" cy="369332"/>
          </a:xfrm>
          <a:prstGeom prst="rect">
            <a:avLst/>
          </a:prstGeom>
        </p:spPr>
        <p:txBody>
          <a:bodyPr wrap="square">
            <a:spAutoFit/>
          </a:bodyPr>
          <a:lstStyle/>
          <a:p>
            <a:r>
              <a:rPr lang="en-NZ" dirty="0"/>
              <a:t>1.    On Easter Sunday Christians all over the world </a:t>
            </a:r>
          </a:p>
        </p:txBody>
      </p:sp>
      <p:sp>
        <p:nvSpPr>
          <p:cNvPr id="14" name="Rectangle 13">
            <a:extLst>
              <a:ext uri="{FF2B5EF4-FFF2-40B4-BE49-F238E27FC236}">
                <a16:creationId xmlns:a16="http://schemas.microsoft.com/office/drawing/2014/main" id="{6A0D1FA8-56EC-40A0-B379-CCA0CA3485E5}"/>
              </a:ext>
            </a:extLst>
          </p:cNvPr>
          <p:cNvSpPr/>
          <p:nvPr/>
        </p:nvSpPr>
        <p:spPr>
          <a:xfrm>
            <a:off x="2644292" y="1180436"/>
            <a:ext cx="6246440" cy="410882"/>
          </a:xfrm>
          <a:prstGeom prst="rect">
            <a:avLst/>
          </a:prstGeom>
        </p:spPr>
        <p:txBody>
          <a:bodyPr wrap="square">
            <a:spAutoFit/>
          </a:bodyPr>
          <a:lstStyle/>
          <a:p>
            <a:pPr>
              <a:lnSpc>
                <a:spcPct val="115000"/>
              </a:lnSpc>
            </a:pPr>
            <a:r>
              <a:rPr lang="en-NZ" dirty="0">
                <a:latin typeface="Calibri" panose="020F0502020204030204" pitchFamily="34" charset="0"/>
                <a:ea typeface="Calibri" panose="020F0502020204030204" pitchFamily="34" charset="0"/>
                <a:cs typeface="Times New Roman" panose="02020603050405020304" pitchFamily="18" charset="0"/>
              </a:rPr>
              <a:t>2.    </a:t>
            </a:r>
            <a:r>
              <a:rPr lang="en-NZ" dirty="0"/>
              <a:t>They retell the story of the first Easter Sunday</a:t>
            </a:r>
          </a:p>
        </p:txBody>
      </p:sp>
      <p:sp>
        <p:nvSpPr>
          <p:cNvPr id="22" name="Rectangle 21">
            <a:extLst>
              <a:ext uri="{FF2B5EF4-FFF2-40B4-BE49-F238E27FC236}">
                <a16:creationId xmlns:a16="http://schemas.microsoft.com/office/drawing/2014/main" id="{82ED45B5-8128-439F-B003-CF0C9FBCF593}"/>
              </a:ext>
            </a:extLst>
          </p:cNvPr>
          <p:cNvSpPr/>
          <p:nvPr/>
        </p:nvSpPr>
        <p:spPr>
          <a:xfrm>
            <a:off x="2644292" y="1824395"/>
            <a:ext cx="5725620" cy="392159"/>
          </a:xfrm>
          <a:prstGeom prst="rect">
            <a:avLst/>
          </a:prstGeom>
        </p:spPr>
        <p:txBody>
          <a:bodyPr wrap="square">
            <a:spAutoFit/>
          </a:bodyPr>
          <a:lstStyle/>
          <a:p>
            <a:pPr>
              <a:lnSpc>
                <a:spcPct val="115000"/>
              </a:lnSpc>
            </a:pPr>
            <a:r>
              <a:rPr lang="en-NZ" dirty="0">
                <a:latin typeface="Calibri" panose="020F0502020204030204" pitchFamily="34" charset="0"/>
                <a:ea typeface="Calibri" panose="020F0502020204030204" pitchFamily="34" charset="0"/>
                <a:cs typeface="Times New Roman" panose="02020603050405020304" pitchFamily="18" charset="0"/>
              </a:rPr>
              <a:t>3.    </a:t>
            </a:r>
            <a:r>
              <a:rPr lang="en-NZ" dirty="0"/>
              <a:t>Christians go to their church to celebrate the</a:t>
            </a:r>
          </a:p>
        </p:txBody>
      </p:sp>
      <p:sp>
        <p:nvSpPr>
          <p:cNvPr id="24" name="Rectangle 23">
            <a:extLst>
              <a:ext uri="{FF2B5EF4-FFF2-40B4-BE49-F238E27FC236}">
                <a16:creationId xmlns:a16="http://schemas.microsoft.com/office/drawing/2014/main" id="{0DC155BF-BC69-4BDD-85A0-A0353E8313DC}"/>
              </a:ext>
            </a:extLst>
          </p:cNvPr>
          <p:cNvSpPr/>
          <p:nvPr/>
        </p:nvSpPr>
        <p:spPr>
          <a:xfrm>
            <a:off x="2636245" y="2487077"/>
            <a:ext cx="5286384" cy="410882"/>
          </a:xfrm>
          <a:prstGeom prst="rect">
            <a:avLst/>
          </a:prstGeom>
        </p:spPr>
        <p:txBody>
          <a:bodyPr wrap="none">
            <a:spAutoFit/>
          </a:bodyPr>
          <a:lstStyle/>
          <a:p>
            <a:pPr>
              <a:lnSpc>
                <a:spcPct val="115000"/>
              </a:lnSpc>
            </a:pPr>
            <a:r>
              <a:rPr lang="en-NZ" dirty="0">
                <a:latin typeface="Calibri" panose="020F0502020204030204" pitchFamily="34" charset="0"/>
                <a:ea typeface="Calibri" panose="020F0502020204030204" pitchFamily="34" charset="0"/>
                <a:cs typeface="Times New Roman" panose="02020603050405020304" pitchFamily="18" charset="0"/>
              </a:rPr>
              <a:t>4.    </a:t>
            </a:r>
            <a:r>
              <a:rPr lang="en-NZ" dirty="0"/>
              <a:t>They light a special candle called the Easter candle</a:t>
            </a:r>
          </a:p>
        </p:txBody>
      </p:sp>
      <p:sp>
        <p:nvSpPr>
          <p:cNvPr id="33" name="Rectangle 32">
            <a:extLst>
              <a:ext uri="{FF2B5EF4-FFF2-40B4-BE49-F238E27FC236}">
                <a16:creationId xmlns:a16="http://schemas.microsoft.com/office/drawing/2014/main" id="{0D6BB6B5-E9DF-48B4-97AB-E8439861BD21}"/>
              </a:ext>
            </a:extLst>
          </p:cNvPr>
          <p:cNvSpPr/>
          <p:nvPr/>
        </p:nvSpPr>
        <p:spPr>
          <a:xfrm>
            <a:off x="2644292" y="3149761"/>
            <a:ext cx="6714000" cy="410882"/>
          </a:xfrm>
          <a:prstGeom prst="rect">
            <a:avLst/>
          </a:prstGeom>
        </p:spPr>
        <p:txBody>
          <a:bodyPr wrap="square">
            <a:spAutoFit/>
          </a:bodyPr>
          <a:lstStyle/>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5.    </a:t>
            </a:r>
            <a:r>
              <a:rPr lang="en-NZ" dirty="0"/>
              <a:t>In songs and prayers the people say and sing</a:t>
            </a:r>
          </a:p>
        </p:txBody>
      </p:sp>
      <p:pic>
        <p:nvPicPr>
          <p:cNvPr id="28" name="Picture 27" descr="Image result for Religious Easter joy">
            <a:extLst>
              <a:ext uri="{FF2B5EF4-FFF2-40B4-BE49-F238E27FC236}">
                <a16:creationId xmlns:a16="http://schemas.microsoft.com/office/drawing/2014/main" id="{260C4010-17D2-4F4C-9CB5-C1ACDD91EF72}"/>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206066" y="655518"/>
            <a:ext cx="2375061" cy="2928571"/>
          </a:xfrm>
          <a:prstGeom prst="rect">
            <a:avLst/>
          </a:prstGeom>
          <a:noFill/>
          <a:ln>
            <a:noFill/>
          </a:ln>
        </p:spPr>
      </p:pic>
      <p:sp>
        <p:nvSpPr>
          <p:cNvPr id="31"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Action Button: Video">
            <a:hlinkClick r:id="rId9" highlightClick="1"/>
            <a:extLst>
              <a:ext uri="{FF2B5EF4-FFF2-40B4-BE49-F238E27FC236}">
                <a16:creationId xmlns:a16="http://schemas.microsoft.com/office/drawing/2014/main" id="{32645929-EFE4-44D7-BA52-BA599FEFB3C8}"/>
              </a:ext>
            </a:extLst>
          </p:cNvPr>
          <p:cNvSpPr/>
          <p:nvPr/>
        </p:nvSpPr>
        <p:spPr>
          <a:xfrm>
            <a:off x="6660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Tool instructions stop"/>
          <p:cNvSpPr txBox="1"/>
          <p:nvPr/>
        </p:nvSpPr>
        <p:spPr>
          <a:xfrm>
            <a:off x="1951769" y="4912668"/>
            <a:ext cx="4121641" cy="230832"/>
          </a:xfrm>
          <a:prstGeom prst="rect">
            <a:avLst/>
          </a:prstGeom>
          <a:noFill/>
        </p:spPr>
        <p:txBody>
          <a:bodyPr wrap="none" rtlCol="0">
            <a:spAutoFit/>
          </a:bodyPr>
          <a:lstStyle/>
          <a:p>
            <a:pPr algn="ctr"/>
            <a:r>
              <a:rPr lang="en-GB" sz="900" dirty="0">
                <a:latin typeface="Arial" panose="020B0604020202020204" pitchFamily="34" charset="0"/>
                <a:ea typeface="Segoe UI" pitchFamily="34" charset="0"/>
                <a:cs typeface="Arial" panose="020B0604020202020204" pitchFamily="34" charset="0"/>
              </a:rPr>
              <a:t>Click the audio button to stop </a:t>
            </a:r>
            <a:r>
              <a:rPr lang="en-GB" sz="900" dirty="0" smtClean="0">
                <a:latin typeface="Arial" panose="020B0604020202020204" pitchFamily="34" charset="0"/>
                <a:ea typeface="Segoe UI" pitchFamily="34" charset="0"/>
                <a:cs typeface="Arial" panose="020B0604020202020204" pitchFamily="34" charset="0"/>
              </a:rPr>
              <a:t>‘</a:t>
            </a:r>
            <a:r>
              <a:rPr lang="en-GB" sz="900" dirty="0">
                <a:latin typeface="Arial" panose="020B0604020202020204" pitchFamily="34" charset="0"/>
                <a:cs typeface="Arial" panose="020B0604020202020204" pitchFamily="34" charset="0"/>
              </a:rPr>
              <a:t>Alleluia, Alleluia, give thanks to the Risen Lord</a:t>
            </a:r>
            <a:r>
              <a:rPr lang="en-GB" sz="900" dirty="0" smtClean="0">
                <a:latin typeface="Arial" panose="020B0604020202020204" pitchFamily="34" charset="0"/>
                <a:ea typeface="Segoe UI" pitchFamily="34" charset="0"/>
                <a:cs typeface="Arial" panose="020B0604020202020204" pitchFamily="34" charset="0"/>
              </a:rPr>
              <a:t>’</a:t>
            </a:r>
            <a:endParaRPr lang="en-GB" sz="900" dirty="0">
              <a:latin typeface="Arial" panose="020B0604020202020204" pitchFamily="34" charset="0"/>
              <a:ea typeface="Segoe UI" pitchFamily="34" charset="0"/>
              <a:cs typeface="Arial" panose="020B0604020202020204" pitchFamily="34" charset="0"/>
            </a:endParaRPr>
          </a:p>
        </p:txBody>
      </p:sp>
      <p:sp>
        <p:nvSpPr>
          <p:cNvPr id="37" name="TextBox: Tool instructions start"/>
          <p:cNvSpPr txBox="1"/>
          <p:nvPr/>
        </p:nvSpPr>
        <p:spPr>
          <a:xfrm>
            <a:off x="1954975" y="4912668"/>
            <a:ext cx="4115229" cy="230832"/>
          </a:xfrm>
          <a:prstGeom prst="rect">
            <a:avLst/>
          </a:prstGeom>
          <a:noFill/>
        </p:spPr>
        <p:txBody>
          <a:bodyPr wrap="none" rtlCol="0">
            <a:spAutoFit/>
          </a:bodyPr>
          <a:lstStyle/>
          <a:p>
            <a:pPr algn="ctr"/>
            <a:r>
              <a:rPr lang="en-GB" sz="900" dirty="0">
                <a:latin typeface="Arial" panose="020B0604020202020204" pitchFamily="34" charset="0"/>
                <a:ea typeface="Segoe UI" pitchFamily="34" charset="0"/>
                <a:cs typeface="Arial" panose="020B0604020202020204" pitchFamily="34" charset="0"/>
              </a:rPr>
              <a:t>Click the audio button to play </a:t>
            </a:r>
            <a:r>
              <a:rPr lang="en-GB" sz="900" dirty="0" smtClean="0">
                <a:latin typeface="Arial" panose="020B0604020202020204" pitchFamily="34" charset="0"/>
                <a:ea typeface="Segoe UI" pitchFamily="34" charset="0"/>
                <a:cs typeface="Arial" panose="020B0604020202020204" pitchFamily="34" charset="0"/>
              </a:rPr>
              <a:t>‘</a:t>
            </a:r>
            <a:r>
              <a:rPr lang="en-GB" sz="900" dirty="0">
                <a:latin typeface="Arial" panose="020B0604020202020204" pitchFamily="34" charset="0"/>
                <a:cs typeface="Arial" panose="020B0604020202020204" pitchFamily="34" charset="0"/>
              </a:rPr>
              <a:t>Alleluia, Alleluia, give thanks to the Risen Lord</a:t>
            </a:r>
            <a:r>
              <a:rPr lang="en-GB" sz="900" dirty="0" smtClean="0">
                <a:latin typeface="Arial" panose="020B0604020202020204" pitchFamily="34" charset="0"/>
                <a:ea typeface="Segoe UI" pitchFamily="34" charset="0"/>
                <a:cs typeface="Arial" panose="020B0604020202020204" pitchFamily="34" charset="0"/>
              </a:rPr>
              <a:t>’</a:t>
            </a:r>
            <a:endParaRPr lang="en-GB" sz="900" dirty="0">
              <a:latin typeface="Arial" panose="020B0604020202020204" pitchFamily="34" charset="0"/>
              <a:ea typeface="Segoe UI" pitchFamily="34" charset="0"/>
              <a:cs typeface="Arial" panose="020B0604020202020204" pitchFamily="34" charset="0"/>
            </a:endParaRPr>
          </a:p>
        </p:txBody>
      </p:sp>
      <p:sp>
        <p:nvSpPr>
          <p:cNvPr id="7" name="Textbox: Tool instructions"/>
          <p:cNvSpPr txBox="1"/>
          <p:nvPr/>
        </p:nvSpPr>
        <p:spPr>
          <a:xfrm>
            <a:off x="351294" y="4783717"/>
            <a:ext cx="6526588" cy="369332"/>
          </a:xfrm>
          <a:prstGeom prst="rect">
            <a:avLst/>
          </a:prstGeom>
          <a:noFill/>
        </p:spPr>
        <p:txBody>
          <a:bodyPr wrap="square" rtlCol="0">
            <a:spAutoFit/>
          </a:bodyPr>
          <a:lstStyle/>
          <a:p>
            <a:pPr algn="ctr"/>
            <a:r>
              <a:rPr lang="en-GB" sz="900" dirty="0">
                <a:latin typeface="Arial" pitchFamily="34" charset="0"/>
                <a:ea typeface="Segoe UI" pitchFamily="34" charset="0"/>
                <a:cs typeface="Arial" pitchFamily="34" charset="0"/>
              </a:rPr>
              <a:t>Click a sentence ending from the white box to correctly position it. Click video button to play ‘Why celebrate Easter?’ </a:t>
            </a:r>
            <a:endParaRPr lang="en-GB" sz="900" dirty="0" smtClean="0">
              <a:latin typeface="Arial" pitchFamily="34" charset="0"/>
              <a:ea typeface="Segoe UI" pitchFamily="34" charset="0"/>
              <a:cs typeface="Arial" pitchFamily="34" charset="0"/>
            </a:endParaRPr>
          </a:p>
          <a:p>
            <a:pPr algn="ctr"/>
            <a:endParaRPr lang="en-GB" sz="900" dirty="0">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464381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47" presetClass="exit" presetSubtype="0" fill="hold" grpId="0" nodeType="clickEffect">
                                  <p:stCondLst>
                                    <p:cond delay="0"/>
                                  </p:stCondLst>
                                  <p:childTnLst>
                                    <p:animEffect transition="out" filter="fade">
                                      <p:cBhvr>
                                        <p:cTn id="11" dur="1000"/>
                                        <p:tgtEl>
                                          <p:spTgt spid="16"/>
                                        </p:tgtEl>
                                      </p:cBhvr>
                                    </p:animEffect>
                                    <p:anim calcmode="lin" valueType="num">
                                      <p:cBhvr>
                                        <p:cTn id="12" dur="1000"/>
                                        <p:tgtEl>
                                          <p:spTgt spid="16"/>
                                        </p:tgtEl>
                                        <p:attrNameLst>
                                          <p:attrName>ppt_x</p:attrName>
                                        </p:attrNameLst>
                                      </p:cBhvr>
                                      <p:tavLst>
                                        <p:tav tm="0">
                                          <p:val>
                                            <p:strVal val="ppt_x"/>
                                          </p:val>
                                        </p:tav>
                                        <p:tav tm="100000">
                                          <p:val>
                                            <p:strVal val="ppt_x"/>
                                          </p:val>
                                        </p:tav>
                                      </p:tavLst>
                                    </p:anim>
                                    <p:anim calcmode="lin" valueType="num">
                                      <p:cBhvr>
                                        <p:cTn id="13" dur="1000"/>
                                        <p:tgtEl>
                                          <p:spTgt spid="16"/>
                                        </p:tgtEl>
                                        <p:attrNameLst>
                                          <p:attrName>ppt_y</p:attrName>
                                        </p:attrNameLst>
                                      </p:cBhvr>
                                      <p:tavLst>
                                        <p:tav tm="0">
                                          <p:val>
                                            <p:strVal val="ppt_y"/>
                                          </p:val>
                                        </p:tav>
                                        <p:tav tm="100000">
                                          <p:val>
                                            <p:strVal val="ppt_y-.1"/>
                                          </p:val>
                                        </p:tav>
                                      </p:tavLst>
                                    </p:anim>
                                    <p:set>
                                      <p:cBhvr>
                                        <p:cTn id="14" dur="1" fill="hold">
                                          <p:stCondLst>
                                            <p:cond delay="999"/>
                                          </p:stCondLst>
                                        </p:cTn>
                                        <p:tgtEl>
                                          <p:spTgt spid="16"/>
                                        </p:tgtEl>
                                        <p:attrNameLst>
                                          <p:attrName>style.visibility</p:attrName>
                                        </p:attrNameLst>
                                      </p:cBhvr>
                                      <p:to>
                                        <p:strVal val="hidden"/>
                                      </p:to>
                                    </p:set>
                                  </p:childTnLst>
                                </p:cTn>
                              </p:par>
                              <p:par>
                                <p:cTn id="15" presetID="42" presetClass="entr" presetSubtype="0" fill="hold" grpId="0" nodeType="withEffect">
                                  <p:stCondLst>
                                    <p:cond delay="0"/>
                                  </p:stCondLst>
                                  <p:childTnLst>
                                    <p:set>
                                      <p:cBhvr>
                                        <p:cTn id="16"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17" dur="1000"/>
                                        <p:tgtEl>
                                          <p:spTgt spid="71">
                                            <p:txEl>
                                              <p:charRg st="4294967295" end="4294967295"/>
                                            </p:txEl>
                                          </p:spTgt>
                                        </p:tgtEl>
                                      </p:cBhvr>
                                    </p:animEffect>
                                    <p:anim calcmode="lin" valueType="num">
                                      <p:cBhvr>
                                        <p:cTn id="18"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19"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47" presetClass="exit" presetSubtype="0" fill="hold" grpId="0" nodeType="clickEffect">
                                  <p:stCondLst>
                                    <p:cond delay="0"/>
                                  </p:stCondLst>
                                  <p:childTnLst>
                                    <p:animEffect transition="out" filter="fade">
                                      <p:cBhvr>
                                        <p:cTn id="24" dur="1000"/>
                                        <p:tgtEl>
                                          <p:spTgt spid="17"/>
                                        </p:tgtEl>
                                      </p:cBhvr>
                                    </p:animEffect>
                                    <p:anim calcmode="lin" valueType="num">
                                      <p:cBhvr>
                                        <p:cTn id="25" dur="1000"/>
                                        <p:tgtEl>
                                          <p:spTgt spid="17"/>
                                        </p:tgtEl>
                                        <p:attrNameLst>
                                          <p:attrName>ppt_x</p:attrName>
                                        </p:attrNameLst>
                                      </p:cBhvr>
                                      <p:tavLst>
                                        <p:tav tm="0">
                                          <p:val>
                                            <p:strVal val="ppt_x"/>
                                          </p:val>
                                        </p:tav>
                                        <p:tav tm="100000">
                                          <p:val>
                                            <p:strVal val="ppt_x"/>
                                          </p:val>
                                        </p:tav>
                                      </p:tavLst>
                                    </p:anim>
                                    <p:anim calcmode="lin" valueType="num">
                                      <p:cBhvr>
                                        <p:cTn id="26" dur="1000"/>
                                        <p:tgtEl>
                                          <p:spTgt spid="17"/>
                                        </p:tgtEl>
                                        <p:attrNameLst>
                                          <p:attrName>ppt_y</p:attrName>
                                        </p:attrNameLst>
                                      </p:cBhvr>
                                      <p:tavLst>
                                        <p:tav tm="0">
                                          <p:val>
                                            <p:strVal val="ppt_y"/>
                                          </p:val>
                                        </p:tav>
                                        <p:tav tm="100000">
                                          <p:val>
                                            <p:strVal val="ppt_y-.1"/>
                                          </p:val>
                                        </p:tav>
                                      </p:tavLst>
                                    </p:anim>
                                    <p:set>
                                      <p:cBhvr>
                                        <p:cTn id="27" dur="1" fill="hold">
                                          <p:stCondLst>
                                            <p:cond delay="999"/>
                                          </p:stCondLst>
                                        </p:cTn>
                                        <p:tgtEl>
                                          <p:spTgt spid="17"/>
                                        </p:tgtEl>
                                        <p:attrNameLst>
                                          <p:attrName>style.visibility</p:attrName>
                                        </p:attrNameLst>
                                      </p:cBhvr>
                                      <p:to>
                                        <p:strVal val="hidden"/>
                                      </p:to>
                                    </p:set>
                                  </p:childTnLst>
                                </p:cTn>
                              </p:par>
                              <p:par>
                                <p:cTn id="28" presetID="42" presetClass="entr" presetSubtype="0" fill="hold" grpId="0" nodeType="withEffect">
                                  <p:stCondLst>
                                    <p:cond delay="0"/>
                                  </p:stCondLst>
                                  <p:childTnLst>
                                    <p:set>
                                      <p:cBhvr>
                                        <p:cTn id="29"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30" dur="1000"/>
                                        <p:tgtEl>
                                          <p:spTgt spid="70">
                                            <p:txEl>
                                              <p:charRg st="4294967295" end="4294967295"/>
                                            </p:txEl>
                                          </p:spTgt>
                                        </p:tgtEl>
                                      </p:cBhvr>
                                    </p:animEffect>
                                    <p:anim calcmode="lin" valueType="num">
                                      <p:cBhvr>
                                        <p:cTn id="31"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32"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33" restart="whenNotActive" fill="hold" evtFilter="cancelBubble" nodeType="interactiveSeq">
                <p:stCondLst>
                  <p:cond evt="onClick" delay="0">
                    <p:tgtEl>
                      <p:spTgt spid="18"/>
                    </p:tgtEl>
                  </p:cond>
                </p:stCondLst>
                <p:endSync evt="end" delay="0">
                  <p:rtn val="all"/>
                </p:endSync>
                <p:childTnLst>
                  <p:par>
                    <p:cTn id="34" fill="hold">
                      <p:stCondLst>
                        <p:cond delay="0"/>
                      </p:stCondLst>
                      <p:childTnLst>
                        <p:par>
                          <p:cTn id="35" fill="hold">
                            <p:stCondLst>
                              <p:cond delay="0"/>
                            </p:stCondLst>
                            <p:childTnLst>
                              <p:par>
                                <p:cTn id="36" presetID="47" presetClass="exit" presetSubtype="0" fill="hold" grpId="0" nodeType="clickEffect">
                                  <p:stCondLst>
                                    <p:cond delay="0"/>
                                  </p:stCondLst>
                                  <p:childTnLst>
                                    <p:animEffect transition="out" filter="fade">
                                      <p:cBhvr>
                                        <p:cTn id="37" dur="1000"/>
                                        <p:tgtEl>
                                          <p:spTgt spid="18"/>
                                        </p:tgtEl>
                                      </p:cBhvr>
                                    </p:animEffect>
                                    <p:anim calcmode="lin" valueType="num">
                                      <p:cBhvr>
                                        <p:cTn id="38" dur="1000"/>
                                        <p:tgtEl>
                                          <p:spTgt spid="18"/>
                                        </p:tgtEl>
                                        <p:attrNameLst>
                                          <p:attrName>ppt_x</p:attrName>
                                        </p:attrNameLst>
                                      </p:cBhvr>
                                      <p:tavLst>
                                        <p:tav tm="0">
                                          <p:val>
                                            <p:strVal val="ppt_x"/>
                                          </p:val>
                                        </p:tav>
                                        <p:tav tm="100000">
                                          <p:val>
                                            <p:strVal val="ppt_x"/>
                                          </p:val>
                                        </p:tav>
                                      </p:tavLst>
                                    </p:anim>
                                    <p:anim calcmode="lin" valueType="num">
                                      <p:cBhvr>
                                        <p:cTn id="39" dur="1000"/>
                                        <p:tgtEl>
                                          <p:spTgt spid="18"/>
                                        </p:tgtEl>
                                        <p:attrNameLst>
                                          <p:attrName>ppt_y</p:attrName>
                                        </p:attrNameLst>
                                      </p:cBhvr>
                                      <p:tavLst>
                                        <p:tav tm="0">
                                          <p:val>
                                            <p:strVal val="ppt_y"/>
                                          </p:val>
                                        </p:tav>
                                        <p:tav tm="100000">
                                          <p:val>
                                            <p:strVal val="ppt_y-.1"/>
                                          </p:val>
                                        </p:tav>
                                      </p:tavLst>
                                    </p:anim>
                                    <p:set>
                                      <p:cBhvr>
                                        <p:cTn id="40" dur="1" fill="hold">
                                          <p:stCondLst>
                                            <p:cond delay="999"/>
                                          </p:stCondLst>
                                        </p:cTn>
                                        <p:tgtEl>
                                          <p:spTgt spid="18"/>
                                        </p:tgtEl>
                                        <p:attrNameLst>
                                          <p:attrName>style.visibility</p:attrName>
                                        </p:attrNameLst>
                                      </p:cBhvr>
                                      <p:to>
                                        <p:strVal val="hidden"/>
                                      </p:to>
                                    </p:set>
                                  </p:childTnLst>
                                </p:cTn>
                              </p:par>
                              <p:par>
                                <p:cTn id="41" presetID="42" presetClass="entr" presetSubtype="0" fill="hold" grpId="0" nodeType="withEffect">
                                  <p:stCondLst>
                                    <p:cond delay="0"/>
                                  </p:stCondLst>
                                  <p:childTnLst>
                                    <p:set>
                                      <p:cBhvr>
                                        <p:cTn id="42"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43" dur="1000"/>
                                        <p:tgtEl>
                                          <p:spTgt spid="68">
                                            <p:txEl>
                                              <p:charRg st="4294967295" end="4294967295"/>
                                            </p:txEl>
                                          </p:spTgt>
                                        </p:tgtEl>
                                      </p:cBhvr>
                                    </p:animEffect>
                                    <p:anim calcmode="lin" valueType="num">
                                      <p:cBhvr>
                                        <p:cTn id="44"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45"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46" restart="whenNotActive" fill="hold" evtFilter="cancelBubble" nodeType="interactiveSeq">
                <p:stCondLst>
                  <p:cond evt="onClick" delay="0">
                    <p:tgtEl>
                      <p:spTgt spid="19"/>
                    </p:tgtEl>
                  </p:cond>
                </p:stCondLst>
                <p:endSync evt="end" delay="0">
                  <p:rtn val="all"/>
                </p:endSync>
                <p:childTnLst>
                  <p:par>
                    <p:cTn id="47" fill="hold">
                      <p:stCondLst>
                        <p:cond delay="0"/>
                      </p:stCondLst>
                      <p:childTnLst>
                        <p:par>
                          <p:cTn id="48" fill="hold">
                            <p:stCondLst>
                              <p:cond delay="0"/>
                            </p:stCondLst>
                            <p:childTnLst>
                              <p:par>
                                <p:cTn id="49" presetID="47" presetClass="exit" presetSubtype="0" fill="hold" grpId="0" nodeType="clickEffect">
                                  <p:stCondLst>
                                    <p:cond delay="0"/>
                                  </p:stCondLst>
                                  <p:childTnLst>
                                    <p:animEffect transition="out" filter="fade">
                                      <p:cBhvr>
                                        <p:cTn id="50" dur="1000"/>
                                        <p:tgtEl>
                                          <p:spTgt spid="19"/>
                                        </p:tgtEl>
                                      </p:cBhvr>
                                    </p:animEffect>
                                    <p:anim calcmode="lin" valueType="num">
                                      <p:cBhvr>
                                        <p:cTn id="51" dur="1000"/>
                                        <p:tgtEl>
                                          <p:spTgt spid="19"/>
                                        </p:tgtEl>
                                        <p:attrNameLst>
                                          <p:attrName>ppt_x</p:attrName>
                                        </p:attrNameLst>
                                      </p:cBhvr>
                                      <p:tavLst>
                                        <p:tav tm="0">
                                          <p:val>
                                            <p:strVal val="ppt_x"/>
                                          </p:val>
                                        </p:tav>
                                        <p:tav tm="100000">
                                          <p:val>
                                            <p:strVal val="ppt_x"/>
                                          </p:val>
                                        </p:tav>
                                      </p:tavLst>
                                    </p:anim>
                                    <p:anim calcmode="lin" valueType="num">
                                      <p:cBhvr>
                                        <p:cTn id="52" dur="1000"/>
                                        <p:tgtEl>
                                          <p:spTgt spid="19"/>
                                        </p:tgtEl>
                                        <p:attrNameLst>
                                          <p:attrName>ppt_y</p:attrName>
                                        </p:attrNameLst>
                                      </p:cBhvr>
                                      <p:tavLst>
                                        <p:tav tm="0">
                                          <p:val>
                                            <p:strVal val="ppt_y"/>
                                          </p:val>
                                        </p:tav>
                                        <p:tav tm="100000">
                                          <p:val>
                                            <p:strVal val="ppt_y-.1"/>
                                          </p:val>
                                        </p:tav>
                                      </p:tavLst>
                                    </p:anim>
                                    <p:set>
                                      <p:cBhvr>
                                        <p:cTn id="53" dur="1" fill="hold">
                                          <p:stCondLst>
                                            <p:cond delay="999"/>
                                          </p:stCondLst>
                                        </p:cTn>
                                        <p:tgtEl>
                                          <p:spTgt spid="19"/>
                                        </p:tgtEl>
                                        <p:attrNameLst>
                                          <p:attrName>style.visibility</p:attrName>
                                        </p:attrNameLst>
                                      </p:cBhvr>
                                      <p:to>
                                        <p:strVal val="hidden"/>
                                      </p:to>
                                    </p:set>
                                  </p:childTnLst>
                                </p:cTn>
                              </p:par>
                              <p:par>
                                <p:cTn id="54" presetID="42" presetClass="entr" presetSubtype="0" fill="hold" grpId="0" nodeType="withEffect">
                                  <p:stCondLst>
                                    <p:cond delay="0"/>
                                  </p:stCondLst>
                                  <p:childTnLst>
                                    <p:set>
                                      <p:cBhvr>
                                        <p:cTn id="55" dur="1" fill="hold">
                                          <p:stCondLst>
                                            <p:cond delay="0"/>
                                          </p:stCondLst>
                                        </p:cTn>
                                        <p:tgtEl>
                                          <p:spTgt spid="69">
                                            <p:txEl>
                                              <p:charRg st="4294967295" end="4294967295"/>
                                            </p:txEl>
                                          </p:spTgt>
                                        </p:tgtEl>
                                        <p:attrNameLst>
                                          <p:attrName>style.visibility</p:attrName>
                                        </p:attrNameLst>
                                      </p:cBhvr>
                                      <p:to>
                                        <p:strVal val="visible"/>
                                      </p:to>
                                    </p:set>
                                    <p:animEffect transition="in" filter="fade">
                                      <p:cBhvr>
                                        <p:cTn id="56" dur="1000"/>
                                        <p:tgtEl>
                                          <p:spTgt spid="69">
                                            <p:txEl>
                                              <p:charRg st="4294967295" end="4294967295"/>
                                            </p:txEl>
                                          </p:spTgt>
                                        </p:tgtEl>
                                      </p:cBhvr>
                                    </p:animEffect>
                                    <p:anim calcmode="lin" valueType="num">
                                      <p:cBhvr>
                                        <p:cTn id="57" dur="1000" fill="hold"/>
                                        <p:tgtEl>
                                          <p:spTgt spid="69">
                                            <p:txEl>
                                              <p:charRg st="4294967295" end="4294967295"/>
                                            </p:txEl>
                                          </p:spTgt>
                                        </p:tgtEl>
                                        <p:attrNameLst>
                                          <p:attrName>ppt_x</p:attrName>
                                        </p:attrNameLst>
                                      </p:cBhvr>
                                      <p:tavLst>
                                        <p:tav tm="0">
                                          <p:val>
                                            <p:strVal val="#ppt_x"/>
                                          </p:val>
                                        </p:tav>
                                        <p:tav tm="100000">
                                          <p:val>
                                            <p:strVal val="#ppt_x"/>
                                          </p:val>
                                        </p:tav>
                                      </p:tavLst>
                                    </p:anim>
                                    <p:anim calcmode="lin" valueType="num">
                                      <p:cBhvr>
                                        <p:cTn id="58" dur="1000" fill="hold"/>
                                        <p:tgtEl>
                                          <p:spTgt spid="69">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47" presetClass="exit" presetSubtype="0" fill="hold" grpId="0" nodeType="clickEffect">
                                  <p:stCondLst>
                                    <p:cond delay="0"/>
                                  </p:stCondLst>
                                  <p:childTnLst>
                                    <p:animEffect transition="out" filter="fade">
                                      <p:cBhvr>
                                        <p:cTn id="63" dur="1000"/>
                                        <p:tgtEl>
                                          <p:spTgt spid="20"/>
                                        </p:tgtEl>
                                      </p:cBhvr>
                                    </p:animEffect>
                                    <p:anim calcmode="lin" valueType="num">
                                      <p:cBhvr>
                                        <p:cTn id="64" dur="1000"/>
                                        <p:tgtEl>
                                          <p:spTgt spid="20"/>
                                        </p:tgtEl>
                                        <p:attrNameLst>
                                          <p:attrName>ppt_x</p:attrName>
                                        </p:attrNameLst>
                                      </p:cBhvr>
                                      <p:tavLst>
                                        <p:tav tm="0">
                                          <p:val>
                                            <p:strVal val="ppt_x"/>
                                          </p:val>
                                        </p:tav>
                                        <p:tav tm="100000">
                                          <p:val>
                                            <p:strVal val="ppt_x"/>
                                          </p:val>
                                        </p:tav>
                                      </p:tavLst>
                                    </p:anim>
                                    <p:anim calcmode="lin" valueType="num">
                                      <p:cBhvr>
                                        <p:cTn id="65" dur="1000"/>
                                        <p:tgtEl>
                                          <p:spTgt spid="20"/>
                                        </p:tgtEl>
                                        <p:attrNameLst>
                                          <p:attrName>ppt_y</p:attrName>
                                        </p:attrNameLst>
                                      </p:cBhvr>
                                      <p:tavLst>
                                        <p:tav tm="0">
                                          <p:val>
                                            <p:strVal val="ppt_y"/>
                                          </p:val>
                                        </p:tav>
                                        <p:tav tm="100000">
                                          <p:val>
                                            <p:strVal val="ppt_y-.1"/>
                                          </p:val>
                                        </p:tav>
                                      </p:tavLst>
                                    </p:anim>
                                    <p:set>
                                      <p:cBhvr>
                                        <p:cTn id="66" dur="1" fill="hold">
                                          <p:stCondLst>
                                            <p:cond delay="999"/>
                                          </p:stCondLst>
                                        </p:cTn>
                                        <p:tgtEl>
                                          <p:spTgt spid="20"/>
                                        </p:tgtEl>
                                        <p:attrNameLst>
                                          <p:attrName>style.visibility</p:attrName>
                                        </p:attrNameLst>
                                      </p:cBhvr>
                                      <p:to>
                                        <p:strVal val="hidden"/>
                                      </p:to>
                                    </p:set>
                                  </p:childTnLst>
                                </p:cTn>
                              </p:par>
                              <p:par>
                                <p:cTn id="67" presetID="42" presetClass="entr" presetSubtype="0" fill="hold" grpId="0" nodeType="withEffect">
                                  <p:stCondLst>
                                    <p:cond delay="0"/>
                                  </p:stCondLst>
                                  <p:childTnLst>
                                    <p:set>
                                      <p:cBhvr>
                                        <p:cTn id="68"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69" dur="1000"/>
                                        <p:tgtEl>
                                          <p:spTgt spid="23">
                                            <p:txEl>
                                              <p:charRg st="4294967295" end="4294967295"/>
                                            </p:txEl>
                                          </p:spTgt>
                                        </p:tgtEl>
                                      </p:cBhvr>
                                    </p:animEffect>
                                    <p:anim calcmode="lin" valueType="num">
                                      <p:cBhvr>
                                        <p:cTn id="70"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71"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72" restart="whenNotActive" fill="hold" evtFilter="cancelBubble" nodeType="interactiveSeq">
                <p:stCondLst>
                  <p:cond evt="onClick" delay="0">
                    <p:tgtEl>
                      <p:spTgt spid="26"/>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19"/>
                                        </p:tgtEl>
                                        <p:attrNameLst>
                                          <p:attrName>style.visibility</p:attrName>
                                        </p:attrNameLst>
                                      </p:cBhvr>
                                      <p:to>
                                        <p:strVal val="visible"/>
                                      </p:to>
                                    </p:set>
                                  </p:childTnLst>
                                </p:cTn>
                              </p:par>
                              <p:par>
                                <p:cTn id="83" presetID="1" presetClass="entr" presetSubtype="0" fill="hold" grpId="1" nodeType="withEffect">
                                  <p:stCondLst>
                                    <p:cond delay="0"/>
                                  </p:stCondLst>
                                  <p:childTnLst>
                                    <p:set>
                                      <p:cBhvr>
                                        <p:cTn id="84" dur="1" fill="hold">
                                          <p:stCondLst>
                                            <p:cond delay="0"/>
                                          </p:stCondLst>
                                        </p:cTn>
                                        <p:tgtEl>
                                          <p:spTgt spid="20"/>
                                        </p:tgtEl>
                                        <p:attrNameLst>
                                          <p:attrName>style.visibility</p:attrName>
                                        </p:attrNameLst>
                                      </p:cBhvr>
                                      <p:to>
                                        <p:strVal val="visible"/>
                                      </p:to>
                                    </p:set>
                                  </p:childTnLst>
                                </p:cTn>
                              </p:par>
                              <p:par>
                                <p:cTn id="85" presetID="1" presetClass="exit" presetSubtype="0" fill="hold" grpId="1" nodeType="withEffect">
                                  <p:stCondLst>
                                    <p:cond delay="0"/>
                                  </p:stCondLst>
                                  <p:childTnLst>
                                    <p:set>
                                      <p:cBhvr>
                                        <p:cTn id="86" dur="1" fill="hold">
                                          <p:stCondLst>
                                            <p:cond delay="0"/>
                                          </p:stCondLst>
                                        </p:cTn>
                                        <p:tgtEl>
                                          <p:spTgt spid="70">
                                            <p:txEl>
                                              <p:charRg st="4294967295" end="4294967295"/>
                                            </p:txEl>
                                          </p:spTgt>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71">
                                            <p:txEl>
                                              <p:charRg st="4294967295" end="4294967295"/>
                                            </p:txEl>
                                          </p:spTgt>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68">
                                            <p:txEl>
                                              <p:charRg st="4294967295" end="4294967295"/>
                                            </p:txEl>
                                          </p:spTgt>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69">
                                            <p:txEl>
                                              <p:charRg st="4294967295" end="4294967295"/>
                                            </p:txEl>
                                          </p:spTgt>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23">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5" restart="whenNotActive" fill="hold" evtFilter="cancelBubble" nodeType="interactiveSeq">
                <p:stCondLst>
                  <p:cond evt="onClick" delay="0">
                    <p:tgtEl>
                      <p:spTgt spid="27"/>
                    </p:tgtEl>
                  </p:cond>
                </p:stCondLst>
                <p:endSync evt="end" delay="0">
                  <p:rtn val="all"/>
                </p:endSync>
                <p:childTnLst>
                  <p:par>
                    <p:cTn id="96" fill="hold">
                      <p:stCondLst>
                        <p:cond delay="0"/>
                      </p:stCondLst>
                      <p:childTnLst>
                        <p:par>
                          <p:cTn id="97" fill="hold">
                            <p:stCondLst>
                              <p:cond delay="0"/>
                            </p:stCondLst>
                            <p:childTnLst>
                              <p:par>
                                <p:cTn id="98" presetID="1" presetClass="entr" presetSubtype="0" fill="hold" grpId="2" nodeType="click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par>
                                <p:cTn id="100" presetID="1" presetClass="entr" presetSubtype="0" fill="hold" grpId="2" nodeType="withEffect">
                                  <p:stCondLst>
                                    <p:cond delay="0"/>
                                  </p:stCondLst>
                                  <p:childTnLst>
                                    <p:set>
                                      <p:cBhvr>
                                        <p:cTn id="101" dur="1" fill="hold">
                                          <p:stCondLst>
                                            <p:cond delay="0"/>
                                          </p:stCondLst>
                                        </p:cTn>
                                        <p:tgtEl>
                                          <p:spTgt spid="16"/>
                                        </p:tgtEl>
                                        <p:attrNameLst>
                                          <p:attrName>style.visibility</p:attrName>
                                        </p:attrNameLst>
                                      </p:cBhvr>
                                      <p:to>
                                        <p:strVal val="visible"/>
                                      </p:to>
                                    </p:set>
                                  </p:childTnLst>
                                </p:cTn>
                              </p:par>
                              <p:par>
                                <p:cTn id="102" presetID="1" presetClass="entr" presetSubtype="0" fill="hold" grpId="2" nodeType="withEffect">
                                  <p:stCondLst>
                                    <p:cond delay="0"/>
                                  </p:stCondLst>
                                  <p:childTnLst>
                                    <p:set>
                                      <p:cBhvr>
                                        <p:cTn id="103" dur="1" fill="hold">
                                          <p:stCondLst>
                                            <p:cond delay="0"/>
                                          </p:stCondLst>
                                        </p:cTn>
                                        <p:tgtEl>
                                          <p:spTgt spid="18"/>
                                        </p:tgtEl>
                                        <p:attrNameLst>
                                          <p:attrName>style.visibility</p:attrName>
                                        </p:attrNameLst>
                                      </p:cBhvr>
                                      <p:to>
                                        <p:strVal val="visible"/>
                                      </p:to>
                                    </p:set>
                                  </p:childTnLst>
                                </p:cTn>
                              </p:par>
                              <p:par>
                                <p:cTn id="104" presetID="1" presetClass="entr" presetSubtype="0" fill="hold" grpId="2" nodeType="withEffect">
                                  <p:stCondLst>
                                    <p:cond delay="0"/>
                                  </p:stCondLst>
                                  <p:childTnLst>
                                    <p:set>
                                      <p:cBhvr>
                                        <p:cTn id="105" dur="1" fill="hold">
                                          <p:stCondLst>
                                            <p:cond delay="0"/>
                                          </p:stCondLst>
                                        </p:cTn>
                                        <p:tgtEl>
                                          <p:spTgt spid="19"/>
                                        </p:tgtEl>
                                        <p:attrNameLst>
                                          <p:attrName>style.visibility</p:attrName>
                                        </p:attrNameLst>
                                      </p:cBhvr>
                                      <p:to>
                                        <p:strVal val="visible"/>
                                      </p:to>
                                    </p:set>
                                  </p:childTnLst>
                                </p:cTn>
                              </p:par>
                              <p:par>
                                <p:cTn id="106" presetID="1" presetClass="entr" presetSubtype="0" fill="hold" grpId="2" nodeType="withEffect">
                                  <p:stCondLst>
                                    <p:cond delay="0"/>
                                  </p:stCondLst>
                                  <p:childTnLst>
                                    <p:set>
                                      <p:cBhvr>
                                        <p:cTn id="107" dur="1" fill="hold">
                                          <p:stCondLst>
                                            <p:cond delay="0"/>
                                          </p:stCondLst>
                                        </p:cTn>
                                        <p:tgtEl>
                                          <p:spTgt spid="20"/>
                                        </p:tgtEl>
                                        <p:attrNameLst>
                                          <p:attrName>style.visibility</p:attrName>
                                        </p:attrNameLst>
                                      </p:cBhvr>
                                      <p:to>
                                        <p:strVal val="visible"/>
                                      </p:to>
                                    </p:set>
                                  </p:childTnLst>
                                </p:cTn>
                              </p:par>
                              <p:par>
                                <p:cTn id="108" presetID="1" presetClass="exit" presetSubtype="0" fill="hold" grpId="2" nodeType="withEffect">
                                  <p:stCondLst>
                                    <p:cond delay="0"/>
                                  </p:stCondLst>
                                  <p:childTnLst>
                                    <p:set>
                                      <p:cBhvr>
                                        <p:cTn id="109" dur="1" fill="hold">
                                          <p:stCondLst>
                                            <p:cond delay="0"/>
                                          </p:stCondLst>
                                        </p:cTn>
                                        <p:tgtEl>
                                          <p:spTgt spid="70">
                                            <p:txEl>
                                              <p:charRg st="4294967295" end="4294967295"/>
                                            </p:txEl>
                                          </p:spTgt>
                                        </p:tgtEl>
                                        <p:attrNameLst>
                                          <p:attrName>style.visibility</p:attrName>
                                        </p:attrNameLst>
                                      </p:cBhvr>
                                      <p:to>
                                        <p:strVal val="hidden"/>
                                      </p:to>
                                    </p:set>
                                  </p:childTnLst>
                                </p:cTn>
                              </p:par>
                              <p:par>
                                <p:cTn id="110" presetID="1" presetClass="exit" presetSubtype="0" fill="hold" grpId="2" nodeType="withEffect">
                                  <p:stCondLst>
                                    <p:cond delay="0"/>
                                  </p:stCondLst>
                                  <p:childTnLst>
                                    <p:set>
                                      <p:cBhvr>
                                        <p:cTn id="111" dur="1" fill="hold">
                                          <p:stCondLst>
                                            <p:cond delay="0"/>
                                          </p:stCondLst>
                                        </p:cTn>
                                        <p:tgtEl>
                                          <p:spTgt spid="71">
                                            <p:txEl>
                                              <p:charRg st="4294967295" end="4294967295"/>
                                            </p:txEl>
                                          </p:spTgt>
                                        </p:tgtEl>
                                        <p:attrNameLst>
                                          <p:attrName>style.visibility</p:attrName>
                                        </p:attrNameLst>
                                      </p:cBhvr>
                                      <p:to>
                                        <p:strVal val="hidden"/>
                                      </p:to>
                                    </p:set>
                                  </p:childTnLst>
                                </p:cTn>
                              </p:par>
                              <p:par>
                                <p:cTn id="112" presetID="1" presetClass="exit" presetSubtype="0" fill="hold" grpId="2" nodeType="withEffect">
                                  <p:stCondLst>
                                    <p:cond delay="0"/>
                                  </p:stCondLst>
                                  <p:childTnLst>
                                    <p:set>
                                      <p:cBhvr>
                                        <p:cTn id="113" dur="1" fill="hold">
                                          <p:stCondLst>
                                            <p:cond delay="0"/>
                                          </p:stCondLst>
                                        </p:cTn>
                                        <p:tgtEl>
                                          <p:spTgt spid="68">
                                            <p:txEl>
                                              <p:charRg st="4294967295" end="4294967295"/>
                                            </p:txEl>
                                          </p:spTgt>
                                        </p:tgtEl>
                                        <p:attrNameLst>
                                          <p:attrName>style.visibility</p:attrName>
                                        </p:attrNameLst>
                                      </p:cBhvr>
                                      <p:to>
                                        <p:strVal val="hidden"/>
                                      </p:to>
                                    </p:set>
                                  </p:childTnLst>
                                </p:cTn>
                              </p:par>
                              <p:par>
                                <p:cTn id="114" presetID="1" presetClass="exit" presetSubtype="0" fill="hold" grpId="2" nodeType="withEffect">
                                  <p:stCondLst>
                                    <p:cond delay="0"/>
                                  </p:stCondLst>
                                  <p:childTnLst>
                                    <p:set>
                                      <p:cBhvr>
                                        <p:cTn id="115" dur="1" fill="hold">
                                          <p:stCondLst>
                                            <p:cond delay="0"/>
                                          </p:stCondLst>
                                        </p:cTn>
                                        <p:tgtEl>
                                          <p:spTgt spid="69">
                                            <p:txEl>
                                              <p:charRg st="4294967295" end="4294967295"/>
                                            </p:txEl>
                                          </p:spTgt>
                                        </p:tgtEl>
                                        <p:attrNameLst>
                                          <p:attrName>style.visibility</p:attrName>
                                        </p:attrNameLst>
                                      </p:cBhvr>
                                      <p:to>
                                        <p:strVal val="hidden"/>
                                      </p:to>
                                    </p:set>
                                  </p:childTnLst>
                                </p:cTn>
                              </p:par>
                              <p:par>
                                <p:cTn id="116" presetID="1" presetClass="exit" presetSubtype="0" fill="hold" grpId="2" nodeType="withEffect">
                                  <p:stCondLst>
                                    <p:cond delay="0"/>
                                  </p:stCondLst>
                                  <p:childTnLst>
                                    <p:set>
                                      <p:cBhvr>
                                        <p:cTn id="117" dur="1" fill="hold">
                                          <p:stCondLst>
                                            <p:cond delay="0"/>
                                          </p:stCondLst>
                                        </p:cTn>
                                        <p:tgtEl>
                                          <p:spTgt spid="23">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18" restart="whenNotActive" fill="hold" evtFilter="cancelBubble" nodeType="interactiveSeq">
                <p:stCondLst>
                  <p:cond evt="onClick" delay="0">
                    <p:tgtEl>
                      <p:spTgt spid="31"/>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36"/>
                                        </p:tgtEl>
                                        <p:attrNameLst>
                                          <p:attrName>style.visibility</p:attrName>
                                        </p:attrNameLst>
                                      </p:cBhvr>
                                      <p:to>
                                        <p:strVal val="visible"/>
                                      </p:to>
                                    </p:set>
                                    <p:animEffect transition="in" filter="fade">
                                      <p:cBhvr>
                                        <p:cTn id="123" dur="500"/>
                                        <p:tgtEl>
                                          <p:spTgt spid="36"/>
                                        </p:tgtEl>
                                      </p:cBhvr>
                                    </p:animEffect>
                                  </p:childTnLst>
                                </p:cTn>
                              </p:par>
                              <p:par>
                                <p:cTn id="124" presetID="10" presetClass="exit" presetSubtype="0" fill="hold" grpId="1" nodeType="withEffect">
                                  <p:stCondLst>
                                    <p:cond delay="0"/>
                                  </p:stCondLst>
                                  <p:childTnLst>
                                    <p:animEffect transition="out" filter="fade">
                                      <p:cBhvr>
                                        <p:cTn id="125" dur="500"/>
                                        <p:tgtEl>
                                          <p:spTgt spid="37"/>
                                        </p:tgtEl>
                                      </p:cBhvr>
                                    </p:animEffect>
                                    <p:set>
                                      <p:cBhvr>
                                        <p:cTn id="126" dur="1" fill="hold">
                                          <p:stCondLst>
                                            <p:cond delay="499"/>
                                          </p:stCondLst>
                                        </p:cTn>
                                        <p:tgtEl>
                                          <p:spTgt spid="37"/>
                                        </p:tgtEl>
                                        <p:attrNameLst>
                                          <p:attrName>style.visibility</p:attrName>
                                        </p:attrNameLst>
                                      </p:cBhvr>
                                      <p:to>
                                        <p:strVal val="hidden"/>
                                      </p:to>
                                    </p:set>
                                  </p:childTnLst>
                                </p:cTn>
                              </p:par>
                              <p:par>
                                <p:cTn id="127" presetID="1" presetClass="mediacall" presetSubtype="0" fill="hold" nodeType="withEffect">
                                  <p:stCondLst>
                                    <p:cond delay="0"/>
                                  </p:stCondLst>
                                  <p:childTnLst>
                                    <p:cmd type="call" cmd="playFrom(0.0)">
                                      <p:cBhvr>
                                        <p:cTn id="128" dur="110817" fill="hold"/>
                                        <p:tgtEl>
                                          <p:spTgt spid="3"/>
                                        </p:tgtEl>
                                      </p:cBhvr>
                                    </p:cmd>
                                  </p:childTnLst>
                                </p:cTn>
                              </p:par>
                              <p:par>
                                <p:cTn id="129" presetID="1" presetClass="emph" presetSubtype="2" fill="hold" nodeType="withEffect">
                                  <p:stCondLst>
                                    <p:cond delay="0"/>
                                  </p:stCondLst>
                                  <p:childTnLst>
                                    <p:animClr clrSpc="rgb" dir="cw">
                                      <p:cBhvr>
                                        <p:cTn id="130" dur="1000" fill="hold"/>
                                        <p:tgtEl>
                                          <p:spTgt spid="31"/>
                                        </p:tgtEl>
                                        <p:attrNameLst>
                                          <p:attrName>fillcolor</p:attrName>
                                        </p:attrNameLst>
                                      </p:cBhvr>
                                      <p:to>
                                        <a:schemeClr val="accent2"/>
                                      </p:to>
                                    </p:animClr>
                                    <p:set>
                                      <p:cBhvr>
                                        <p:cTn id="131" dur="1000" fill="hold"/>
                                        <p:tgtEl>
                                          <p:spTgt spid="31"/>
                                        </p:tgtEl>
                                        <p:attrNameLst>
                                          <p:attrName>fill.type</p:attrName>
                                        </p:attrNameLst>
                                      </p:cBhvr>
                                      <p:to>
                                        <p:strVal val="solid"/>
                                      </p:to>
                                    </p:set>
                                    <p:set>
                                      <p:cBhvr>
                                        <p:cTn id="132" dur="1000" fill="hold"/>
                                        <p:tgtEl>
                                          <p:spTgt spid="31"/>
                                        </p:tgtEl>
                                        <p:attrNameLst>
                                          <p:attrName>fill.on</p:attrName>
                                        </p:attrNameLst>
                                      </p:cBhvr>
                                      <p:to>
                                        <p:strVal val="true"/>
                                      </p:to>
                                    </p:set>
                                  </p:childTnLst>
                                </p:cTn>
                              </p:par>
                            </p:childTnLst>
                          </p:cTn>
                        </p:par>
                      </p:childTnLst>
                    </p:cTn>
                  </p:par>
                  <p:par>
                    <p:cTn id="133" fill="hold">
                      <p:stCondLst>
                        <p:cond delay="indefinite"/>
                      </p:stCondLst>
                      <p:childTnLst>
                        <p:par>
                          <p:cTn id="134" fill="hold">
                            <p:stCondLst>
                              <p:cond delay="0"/>
                            </p:stCondLst>
                            <p:childTnLst>
                              <p:par>
                                <p:cTn id="135" presetID="3" presetClass="mediacall" presetSubtype="0" fill="hold" nodeType="clickEffect">
                                  <p:stCondLst>
                                    <p:cond delay="0"/>
                                  </p:stCondLst>
                                  <p:childTnLst>
                                    <p:cmd type="call" cmd="stop">
                                      <p:cBhvr>
                                        <p:cTn id="136" dur="1" fill="hold"/>
                                        <p:tgtEl>
                                          <p:spTgt spid="3"/>
                                        </p:tgtEl>
                                      </p:cBhvr>
                                    </p:cmd>
                                  </p:childTnLst>
                                </p:cTn>
                              </p:par>
                              <p:par>
                                <p:cTn id="137" presetID="10" presetClass="exit" presetSubtype="0" fill="hold" grpId="1" nodeType="withEffect">
                                  <p:stCondLst>
                                    <p:cond delay="0"/>
                                  </p:stCondLst>
                                  <p:childTnLst>
                                    <p:animEffect transition="out" filter="fade">
                                      <p:cBhvr>
                                        <p:cTn id="138" dur="500"/>
                                        <p:tgtEl>
                                          <p:spTgt spid="36"/>
                                        </p:tgtEl>
                                      </p:cBhvr>
                                    </p:animEffect>
                                    <p:set>
                                      <p:cBhvr>
                                        <p:cTn id="139" dur="1" fill="hold">
                                          <p:stCondLst>
                                            <p:cond delay="499"/>
                                          </p:stCondLst>
                                        </p:cTn>
                                        <p:tgtEl>
                                          <p:spTgt spid="36"/>
                                        </p:tgtEl>
                                        <p:attrNameLst>
                                          <p:attrName>style.visibility</p:attrName>
                                        </p:attrNameLst>
                                      </p:cBhvr>
                                      <p:to>
                                        <p:strVal val="hidden"/>
                                      </p:to>
                                    </p:set>
                                  </p:childTnLst>
                                </p:cTn>
                              </p:par>
                              <p:par>
                                <p:cTn id="140" presetID="10" presetClass="entr" presetSubtype="0" fill="hold" grpId="2" nodeType="withEffect">
                                  <p:stCondLst>
                                    <p:cond delay="0"/>
                                  </p:stCondLst>
                                  <p:childTnLst>
                                    <p:set>
                                      <p:cBhvr>
                                        <p:cTn id="141" dur="1" fill="hold">
                                          <p:stCondLst>
                                            <p:cond delay="0"/>
                                          </p:stCondLst>
                                        </p:cTn>
                                        <p:tgtEl>
                                          <p:spTgt spid="37"/>
                                        </p:tgtEl>
                                        <p:attrNameLst>
                                          <p:attrName>style.visibility</p:attrName>
                                        </p:attrNameLst>
                                      </p:cBhvr>
                                      <p:to>
                                        <p:strVal val="visible"/>
                                      </p:to>
                                    </p:set>
                                    <p:animEffect transition="in" filter="fade">
                                      <p:cBhvr>
                                        <p:cTn id="142" dur="500"/>
                                        <p:tgtEl>
                                          <p:spTgt spid="37"/>
                                        </p:tgtEl>
                                      </p:cBhvr>
                                    </p:animEffect>
                                  </p:childTnLst>
                                </p:cTn>
                              </p:par>
                              <p:par>
                                <p:cTn id="143" presetID="1" presetClass="emph" presetSubtype="2" fill="hold" nodeType="withEffect">
                                  <p:stCondLst>
                                    <p:cond delay="0"/>
                                  </p:stCondLst>
                                  <p:childTnLst>
                                    <p:animClr clrSpc="rgb" dir="cw">
                                      <p:cBhvr>
                                        <p:cTn id="144" dur="2000" fill="hold"/>
                                        <p:tgtEl>
                                          <p:spTgt spid="31"/>
                                        </p:tgtEl>
                                        <p:attrNameLst>
                                          <p:attrName>fillcolor</p:attrName>
                                        </p:attrNameLst>
                                      </p:cBhvr>
                                      <p:to>
                                        <a:schemeClr val="bg1"/>
                                      </p:to>
                                    </p:animClr>
                                    <p:set>
                                      <p:cBhvr>
                                        <p:cTn id="145" dur="2000" fill="hold"/>
                                        <p:tgtEl>
                                          <p:spTgt spid="31"/>
                                        </p:tgtEl>
                                        <p:attrNameLst>
                                          <p:attrName>fill.type</p:attrName>
                                        </p:attrNameLst>
                                      </p:cBhvr>
                                      <p:to>
                                        <p:strVal val="solid"/>
                                      </p:to>
                                    </p:set>
                                    <p:set>
                                      <p:cBhvr>
                                        <p:cTn id="146" dur="2000" fill="hold"/>
                                        <p:tgtEl>
                                          <p:spTgt spid="31"/>
                                        </p:tgtEl>
                                        <p:attrNameLst>
                                          <p:attrName>fill.on</p:attrName>
                                        </p:attrNameLst>
                                      </p:cBhvr>
                                      <p:to>
                                        <p:strVal val="true"/>
                                      </p:to>
                                    </p:set>
                                  </p:childTnLst>
                                </p:cTn>
                              </p:par>
                            </p:childTnLst>
                          </p:cTn>
                        </p:par>
                      </p:childTnLst>
                    </p:cTn>
                  </p:par>
                </p:childTnLst>
              </p:cTn>
              <p:nextCondLst>
                <p:cond evt="onClick" delay="0">
                  <p:tgtEl>
                    <p:spTgt spid="31"/>
                  </p:tgtEl>
                </p:cond>
              </p:nextCondLst>
            </p:seq>
            <p:audio>
              <p:cMediaNode vol="80000">
                <p:cTn id="147" fill="hold" display="0">
                  <p:stCondLst>
                    <p:cond delay="indefinite"/>
                  </p:stCondLst>
                  <p:endCondLst>
                    <p:cond evt="onStopAudio" delay="0">
                      <p:tgtEl>
                        <p:sldTgt/>
                      </p:tgtEl>
                    </p:cond>
                  </p:endCondLst>
                </p:cTn>
                <p:tgtEl>
                  <p:spTgt spid="3"/>
                </p:tgtEl>
              </p:cMediaNode>
            </p:audio>
          </p:childTnLst>
        </p:cTn>
      </p:par>
    </p:tnLst>
    <p:bldLst>
      <p:bldP spid="20" grpId="0"/>
      <p:bldP spid="20" grpId="1"/>
      <p:bldP spid="20" grpId="2"/>
      <p:bldP spid="19" grpId="0"/>
      <p:bldP spid="19" grpId="1"/>
      <p:bldP spid="19" grpId="2"/>
      <p:bldP spid="18" grpId="0"/>
      <p:bldP spid="18" grpId="1"/>
      <p:bldP spid="18" grpId="2"/>
      <p:bldP spid="17" grpId="0"/>
      <p:bldP spid="17" grpId="1"/>
      <p:bldP spid="17" grpId="2"/>
      <p:bldP spid="16" grpId="0"/>
      <p:bldP spid="16" grpId="1"/>
      <p:bldP spid="16" grpId="2"/>
      <p:bldP spid="23" grpId="0" autoUpdateAnimBg="0"/>
      <p:bldP spid="23" grpId="1" autoUpdateAnimBg="0"/>
      <p:bldP spid="23" grpId="2" autoUpdateAnimBg="0"/>
      <p:bldP spid="69" grpId="0" autoUpdateAnimBg="0"/>
      <p:bldP spid="69" grpId="1" autoUpdateAnimBg="0"/>
      <p:bldP spid="69" grpId="2" autoUpdateAnimBg="0"/>
      <p:bldP spid="68" grpId="0" autoUpdateAnimBg="0"/>
      <p:bldP spid="68" grpId="1" autoUpdateAnimBg="0"/>
      <p:bldP spid="68" grpId="2" autoUpdateAnimBg="0"/>
      <p:bldP spid="70" grpId="0" autoUpdateAnimBg="0"/>
      <p:bldP spid="70" grpId="1" autoUpdateAnimBg="0"/>
      <p:bldP spid="70" grpId="2" autoUpdateAnimBg="0"/>
      <p:bldP spid="71" grpId="0" autoUpdateAnimBg="0"/>
      <p:bldP spid="71" grpId="1" autoUpdateAnimBg="0"/>
      <p:bldP spid="71" grpId="2" autoUpdateAnimBg="0"/>
      <p:bldP spid="36" grpId="0"/>
      <p:bldP spid="36" grpId="1"/>
      <p:bldP spid="37" grpId="0"/>
      <p:bldP spid="37" grpId="1"/>
      <p:bldP spid="37"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Yellow, Wooden, Textures, Backgrounds, Hardwood">
            <a:extLst>
              <a:ext uri="{FF2B5EF4-FFF2-40B4-BE49-F238E27FC236}">
                <a16:creationId xmlns:a16="http://schemas.microsoft.com/office/drawing/2014/main" id="{ED872D36-D886-4838-8295-7E91D481D83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MOVE THIS OBJECT"/>
          <p:cNvSpPr txBox="1"/>
          <p:nvPr/>
        </p:nvSpPr>
        <p:spPr>
          <a:xfrm>
            <a:off x="3557" y="3375"/>
            <a:ext cx="9144000" cy="584775"/>
          </a:xfrm>
          <a:prstGeom prst="rect">
            <a:avLst/>
          </a:prstGeom>
          <a:noFill/>
        </p:spPr>
        <p:txBody>
          <a:bodyPr wrap="square" rtlCol="0">
            <a:spAutoFit/>
          </a:bodyPr>
          <a:lstStyle/>
          <a:p>
            <a:pPr algn="ctr"/>
            <a:r>
              <a:rPr lang="en-NZ" sz="3200" dirty="0"/>
              <a:t>The Story of the Resurrection Matthew 28:1-10</a:t>
            </a:r>
          </a:p>
        </p:txBody>
      </p:sp>
      <p:sp>
        <p:nvSpPr>
          <p:cNvPr id="1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S-06</a:t>
            </a:r>
          </a:p>
        </p:txBody>
      </p:sp>
      <p:sp>
        <p:nvSpPr>
          <p:cNvPr id="1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Tool instructions"/>
          <p:cNvSpPr txBox="1"/>
          <p:nvPr/>
        </p:nvSpPr>
        <p:spPr>
          <a:xfrm>
            <a:off x="2607368" y="4912668"/>
            <a:ext cx="3929281"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in a white box to type. Click on video button to play ‘What is Easter?’</a:t>
            </a:r>
          </a:p>
        </p:txBody>
      </p:sp>
      <p:pic>
        <p:nvPicPr>
          <p:cNvPr id="14" name="Picture 13" descr="Image result for jESUS EASTER IMAGES">
            <a:extLst>
              <a:ext uri="{FF2B5EF4-FFF2-40B4-BE49-F238E27FC236}">
                <a16:creationId xmlns:a16="http://schemas.microsoft.com/office/drawing/2014/main" id="{ACCDD584-6781-4A4A-A742-CF6C9E4243B6}"/>
              </a:ext>
            </a:extLst>
          </p:cNvPr>
          <p:cNvPicPr/>
          <p:nvPr/>
        </p:nvPicPr>
        <p:blipFill rotWithShape="1">
          <a:blip r:embed="rId11">
            <a:extLst>
              <a:ext uri="{28A0092B-C50C-407E-A947-70E740481C1C}">
                <a14:useLocalDpi xmlns:a14="http://schemas.microsoft.com/office/drawing/2010/main" val="0"/>
              </a:ext>
            </a:extLst>
          </a:blip>
          <a:srcRect t="27561"/>
          <a:stretch/>
        </p:blipFill>
        <p:spPr bwMode="auto">
          <a:xfrm>
            <a:off x="6978435" y="2709245"/>
            <a:ext cx="1928929" cy="1830717"/>
          </a:xfrm>
          <a:prstGeom prst="rect">
            <a:avLst/>
          </a:prstGeom>
          <a:noFill/>
          <a:ln w="19050">
            <a:solidFill>
              <a:schemeClr val="bg1"/>
            </a:solid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1DC525C1-38CA-4203-A523-74598DF05464}"/>
              </a:ext>
            </a:extLst>
          </p:cNvPr>
          <p:cNvSpPr/>
          <p:nvPr/>
        </p:nvSpPr>
        <p:spPr>
          <a:xfrm>
            <a:off x="221432" y="552247"/>
            <a:ext cx="2681824" cy="340093"/>
          </a:xfrm>
          <a:prstGeom prst="rect">
            <a:avLst/>
          </a:prstGeom>
        </p:spPr>
        <p:txBody>
          <a:bodyPr wrap="none">
            <a:spAutoFit/>
          </a:bodyPr>
          <a:lstStyle/>
          <a:p>
            <a:pPr lvl="0">
              <a:lnSpc>
                <a:spcPct val="115000"/>
              </a:lnSpc>
              <a:spcAft>
                <a:spcPts val="1000"/>
              </a:spcAft>
            </a:pPr>
            <a:r>
              <a:rPr lang="en-NZ" sz="1400" dirty="0">
                <a:latin typeface="Calibri" panose="020F0502020204030204" pitchFamily="34" charset="0"/>
                <a:ea typeface="Calibri" panose="020F0502020204030204" pitchFamily="34" charset="0"/>
                <a:cs typeface="Times New Roman" panose="02020603050405020304" pitchFamily="18" charset="0"/>
              </a:rPr>
              <a:t>1) Where did the story take place?</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BFD35D58-85AF-4A4C-BDE9-DB71949DE258}"/>
              </a:ext>
            </a:extLst>
          </p:cNvPr>
          <p:cNvSpPr/>
          <p:nvPr/>
        </p:nvSpPr>
        <p:spPr>
          <a:xfrm>
            <a:off x="3124628" y="554580"/>
            <a:ext cx="2897203" cy="340093"/>
          </a:xfrm>
          <a:prstGeom prst="rect">
            <a:avLst/>
          </a:prstGeom>
        </p:spPr>
        <p:txBody>
          <a:bodyPr wrap="none">
            <a:spAutoFit/>
          </a:bodyPr>
          <a:lstStyle/>
          <a:p>
            <a:pPr>
              <a:lnSpc>
                <a:spcPct val="115000"/>
              </a:lnSpc>
              <a:spcAft>
                <a:spcPts val="1000"/>
              </a:spcAft>
            </a:pPr>
            <a:r>
              <a:rPr lang="en-NZ" sz="1400" dirty="0">
                <a:latin typeface="Calibri" panose="020F0502020204030204" pitchFamily="34" charset="0"/>
                <a:cs typeface="Times New Roman" panose="02020603050405020304" pitchFamily="18" charset="0"/>
              </a:rPr>
              <a:t>2) What day did the story take place?</a:t>
            </a:r>
          </a:p>
        </p:txBody>
      </p:sp>
      <p:sp>
        <p:nvSpPr>
          <p:cNvPr id="9" name="Rectangle 8">
            <a:extLst>
              <a:ext uri="{FF2B5EF4-FFF2-40B4-BE49-F238E27FC236}">
                <a16:creationId xmlns:a16="http://schemas.microsoft.com/office/drawing/2014/main" id="{8003874A-5BBD-42F7-9BE3-71ED33FF52A9}"/>
              </a:ext>
            </a:extLst>
          </p:cNvPr>
          <p:cNvSpPr/>
          <p:nvPr/>
        </p:nvSpPr>
        <p:spPr>
          <a:xfrm>
            <a:off x="6153324" y="552248"/>
            <a:ext cx="2793072" cy="340093"/>
          </a:xfrm>
          <a:prstGeom prst="rect">
            <a:avLst/>
          </a:prstGeom>
        </p:spPr>
        <p:txBody>
          <a:bodyPr wrap="none">
            <a:spAutoFit/>
          </a:bodyPr>
          <a:lstStyle/>
          <a:p>
            <a:pPr>
              <a:lnSpc>
                <a:spcPct val="115000"/>
              </a:lnSpc>
              <a:spcAft>
                <a:spcPts val="1000"/>
              </a:spcAft>
            </a:pPr>
            <a:r>
              <a:rPr lang="en-NZ" sz="1400" dirty="0">
                <a:latin typeface="Calibri" panose="020F0502020204030204" pitchFamily="34" charset="0"/>
                <a:cs typeface="Times New Roman" panose="02020603050405020304" pitchFamily="18" charset="0"/>
              </a:rPr>
              <a:t>3) What unusual events took place?</a:t>
            </a:r>
          </a:p>
        </p:txBody>
      </p:sp>
      <p:sp>
        <p:nvSpPr>
          <p:cNvPr id="10" name="Rectangle 9">
            <a:extLst>
              <a:ext uri="{FF2B5EF4-FFF2-40B4-BE49-F238E27FC236}">
                <a16:creationId xmlns:a16="http://schemas.microsoft.com/office/drawing/2014/main" id="{59C7A0D2-33DC-41C7-83C4-E39422519DB0}"/>
              </a:ext>
            </a:extLst>
          </p:cNvPr>
          <p:cNvSpPr/>
          <p:nvPr/>
        </p:nvSpPr>
        <p:spPr>
          <a:xfrm>
            <a:off x="818074" y="2579736"/>
            <a:ext cx="2840293" cy="587853"/>
          </a:xfrm>
          <a:prstGeom prst="rect">
            <a:avLst/>
          </a:prstGeom>
        </p:spPr>
        <p:txBody>
          <a:bodyPr wrap="square">
            <a:spAutoFit/>
          </a:bodyPr>
          <a:lstStyle/>
          <a:p>
            <a:pPr lvl="0" algn="ctr">
              <a:lnSpc>
                <a:spcPct val="115000"/>
              </a:lnSpc>
              <a:spcAft>
                <a:spcPts val="1000"/>
              </a:spcAft>
            </a:pPr>
            <a:r>
              <a:rPr lang="en-NZ" sz="1400" dirty="0">
                <a:latin typeface="Calibri" panose="020F0502020204030204" pitchFamily="34" charset="0"/>
                <a:ea typeface="Calibri" panose="020F0502020204030204" pitchFamily="34" charset="0"/>
                <a:cs typeface="Times New Roman" panose="02020603050405020304" pitchFamily="18" charset="0"/>
              </a:rPr>
              <a:t>4) What did the angel do that made the women feel better?</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3067C143-4BB0-4667-B1E4-1FAA61EF090B}"/>
              </a:ext>
            </a:extLst>
          </p:cNvPr>
          <p:cNvSpPr/>
          <p:nvPr/>
        </p:nvSpPr>
        <p:spPr>
          <a:xfrm>
            <a:off x="3854796" y="2702638"/>
            <a:ext cx="2781274" cy="340093"/>
          </a:xfrm>
          <a:prstGeom prst="rect">
            <a:avLst/>
          </a:prstGeom>
        </p:spPr>
        <p:txBody>
          <a:bodyPr wrap="none">
            <a:spAutoFit/>
          </a:bodyPr>
          <a:lstStyle/>
          <a:p>
            <a:pPr lvl="0">
              <a:lnSpc>
                <a:spcPct val="115000"/>
              </a:lnSpc>
              <a:spcAft>
                <a:spcPts val="1000"/>
              </a:spcAft>
            </a:pPr>
            <a:r>
              <a:rPr lang="en-NZ" sz="1400" dirty="0">
                <a:latin typeface="Calibri" panose="020F0502020204030204" pitchFamily="34" charset="0"/>
                <a:ea typeface="Calibri" panose="020F0502020204030204" pitchFamily="34" charset="0"/>
                <a:cs typeface="Times New Roman" panose="02020603050405020304" pitchFamily="18" charset="0"/>
              </a:rPr>
              <a:t>5) What happened next in the story</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Action Button: Video">
            <a:hlinkClick r:id="rId12" highlightClick="1"/>
            <a:extLst>
              <a:ext uri="{FF2B5EF4-FFF2-40B4-BE49-F238E27FC236}">
                <a16:creationId xmlns:a16="http://schemas.microsoft.com/office/drawing/2014/main" id="{B4FECDBC-335A-4847-903E-49A4DAB81CB2}"/>
              </a:ext>
            </a:extLst>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ontrols>
      <mc:AlternateContent xmlns:mc="http://schemas.openxmlformats.org/markup-compatibility/2006">
        <mc:Choice xmlns:v="urn:schemas-microsoft-com:vml" Requires="v">
          <p:control spid="8359" name="TextBox1" r:id="rId2" imgW="2733840" imgH="1704960"/>
        </mc:Choice>
        <mc:Fallback>
          <p:control name="TextBox1" r:id="rId2" imgW="2733840" imgH="1704960">
            <p:pic>
              <p:nvPicPr>
                <p:cNvPr id="16" name="TextBox1">
                  <a:extLst>
                    <a:ext uri="{FF2B5EF4-FFF2-40B4-BE49-F238E27FC236}">
                      <a16:creationId xmlns:a16="http://schemas.microsoft.com/office/drawing/2014/main" id="{B3C4D67F-B204-4331-87B3-CA44528B8F61}"/>
                    </a:ext>
                  </a:extLst>
                </p:cNvPr>
                <p:cNvPicPr preferRelativeResize="0">
                  <a:picLocks noChangeArrowheads="1" noChangeShapeType="1"/>
                </p:cNvPicPr>
                <p:nvPr/>
              </p:nvPicPr>
              <p:blipFill>
                <a:blip r:embed="rId13"/>
                <a:srcRect/>
                <a:stretch>
                  <a:fillRect/>
                </a:stretch>
              </p:blipFill>
              <p:spPr bwMode="auto">
                <a:xfrm>
                  <a:off x="193782" y="869904"/>
                  <a:ext cx="2737125" cy="17089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8360" name="TextBox2" r:id="rId3" imgW="2743200" imgH="1704960"/>
        </mc:Choice>
        <mc:Fallback>
          <p:control name="TextBox2" r:id="rId3" imgW="2743200" imgH="1704960">
            <p:pic>
              <p:nvPicPr>
                <p:cNvPr id="18" name="TextBox2">
                  <a:extLst>
                    <a:ext uri="{FF2B5EF4-FFF2-40B4-BE49-F238E27FC236}">
                      <a16:creationId xmlns:a16="http://schemas.microsoft.com/office/drawing/2014/main" id="{F0CACD99-148D-4C00-BE2B-162A928319F4}"/>
                    </a:ext>
                  </a:extLst>
                </p:cNvPr>
                <p:cNvPicPr preferRelativeResize="0">
                  <a:picLocks noChangeArrowheads="1" noChangeShapeType="1"/>
                </p:cNvPicPr>
                <p:nvPr/>
              </p:nvPicPr>
              <p:blipFill>
                <a:blip r:embed="rId14"/>
                <a:srcRect/>
                <a:stretch>
                  <a:fillRect/>
                </a:stretch>
              </p:blipFill>
              <p:spPr bwMode="auto">
                <a:xfrm>
                  <a:off x="3182011" y="869904"/>
                  <a:ext cx="2737125" cy="17089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8361" name="TextBox3" r:id="rId4" imgW="2733840" imgH="1704960"/>
        </mc:Choice>
        <mc:Fallback>
          <p:control name="TextBox3" r:id="rId4" imgW="2733840" imgH="1704960">
            <p:pic>
              <p:nvPicPr>
                <p:cNvPr id="19" name="TextBox3">
                  <a:extLst>
                    <a:ext uri="{FF2B5EF4-FFF2-40B4-BE49-F238E27FC236}">
                      <a16:creationId xmlns:a16="http://schemas.microsoft.com/office/drawing/2014/main" id="{CDF92317-7ECF-48CF-873D-1B1A1B70AF4A}"/>
                    </a:ext>
                  </a:extLst>
                </p:cNvPr>
                <p:cNvPicPr preferRelativeResize="0">
                  <a:picLocks noChangeArrowheads="1" noChangeShapeType="1"/>
                </p:cNvPicPr>
                <p:nvPr/>
              </p:nvPicPr>
              <p:blipFill>
                <a:blip r:embed="rId13"/>
                <a:srcRect/>
                <a:stretch>
                  <a:fillRect/>
                </a:stretch>
              </p:blipFill>
              <p:spPr bwMode="auto">
                <a:xfrm>
                  <a:off x="869659" y="3119638"/>
                  <a:ext cx="2737125" cy="17089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8362" name="TextBox4" r:id="rId5" imgW="2733840" imgH="1704960"/>
        </mc:Choice>
        <mc:Fallback>
          <p:control name="TextBox4" r:id="rId5" imgW="2733840" imgH="1704960">
            <p:pic>
              <p:nvPicPr>
                <p:cNvPr id="20" name="TextBox4">
                  <a:extLst>
                    <a:ext uri="{FF2B5EF4-FFF2-40B4-BE49-F238E27FC236}">
                      <a16:creationId xmlns:a16="http://schemas.microsoft.com/office/drawing/2014/main" id="{65219E2C-4188-4E36-992A-F2FC09ABFB52}"/>
                    </a:ext>
                  </a:extLst>
                </p:cNvPr>
                <p:cNvPicPr preferRelativeResize="0">
                  <a:picLocks noChangeArrowheads="1" noChangeShapeType="1"/>
                </p:cNvPicPr>
                <p:nvPr/>
              </p:nvPicPr>
              <p:blipFill>
                <a:blip r:embed="rId13"/>
                <a:srcRect/>
                <a:stretch>
                  <a:fillRect/>
                </a:stretch>
              </p:blipFill>
              <p:spPr bwMode="auto">
                <a:xfrm>
                  <a:off x="6170239" y="869904"/>
                  <a:ext cx="2737125" cy="17089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8363" name="TextBox5" r:id="rId6" imgW="2733840" imgH="1704960"/>
        </mc:Choice>
        <mc:Fallback>
          <p:control name="TextBox5" r:id="rId6" imgW="2733840" imgH="1704960">
            <p:pic>
              <p:nvPicPr>
                <p:cNvPr id="21" name="TextBox5">
                  <a:extLst>
                    <a:ext uri="{FF2B5EF4-FFF2-40B4-BE49-F238E27FC236}">
                      <a16:creationId xmlns:a16="http://schemas.microsoft.com/office/drawing/2014/main" id="{C4C672A9-D7A9-44C8-BD9A-E31EA1BCADBA}"/>
                    </a:ext>
                  </a:extLst>
                </p:cNvPr>
                <p:cNvPicPr preferRelativeResize="0">
                  <a:picLocks noChangeArrowheads="1" noChangeShapeType="1"/>
                </p:cNvPicPr>
                <p:nvPr/>
              </p:nvPicPr>
              <p:blipFill>
                <a:blip r:embed="rId13"/>
                <a:srcRect/>
                <a:stretch>
                  <a:fillRect/>
                </a:stretch>
              </p:blipFill>
              <p:spPr bwMode="auto">
                <a:xfrm>
                  <a:off x="3876871" y="3115547"/>
                  <a:ext cx="2737125" cy="17089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3703135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Yellow, Wooden, Textures, Backgrounds, Hardwood">
            <a:extLst>
              <a:ext uri="{FF2B5EF4-FFF2-40B4-BE49-F238E27FC236}">
                <a16:creationId xmlns:a16="http://schemas.microsoft.com/office/drawing/2014/main" id="{C7B0FF5F-A658-41CF-878D-5493AB2B036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REMOVE THIS OBJECT"/>
          <p:cNvSpPr txBox="1"/>
          <p:nvPr/>
        </p:nvSpPr>
        <p:spPr>
          <a:xfrm>
            <a:off x="0" y="-17729"/>
            <a:ext cx="9144000" cy="954107"/>
          </a:xfrm>
          <a:prstGeom prst="rect">
            <a:avLst/>
          </a:prstGeom>
          <a:noFill/>
        </p:spPr>
        <p:txBody>
          <a:bodyPr wrap="square" rtlCol="0">
            <a:spAutoFit/>
          </a:bodyPr>
          <a:lstStyle/>
          <a:p>
            <a:pPr algn="ctr"/>
            <a:r>
              <a:rPr lang="en-NZ" sz="2800" dirty="0"/>
              <a:t>Can you say how the characters in the story felt</a:t>
            </a:r>
          </a:p>
          <a:p>
            <a:pPr algn="ctr"/>
            <a:r>
              <a:rPr lang="en-NZ" sz="2800" dirty="0"/>
              <a:t>when Jesus rose from the dead?</a:t>
            </a:r>
          </a:p>
        </p:txBody>
      </p:sp>
      <p:sp>
        <p:nvSpPr>
          <p:cNvPr id="19" name="TextBox: Fourth word"/>
          <p:cNvSpPr txBox="1"/>
          <p:nvPr/>
        </p:nvSpPr>
        <p:spPr>
          <a:xfrm>
            <a:off x="144525" y="3508786"/>
            <a:ext cx="8267393" cy="342071"/>
          </a:xfrm>
          <a:prstGeom prst="rect">
            <a:avLst/>
          </a:prstGeom>
          <a:noFill/>
        </p:spPr>
        <p:txBody>
          <a:bodyPr wrap="none" rtlCol="0">
            <a:noAutofit/>
          </a:bodyPr>
          <a:lstStyle>
            <a:defPPr>
              <a:defRPr lang="en-US"/>
            </a:defPPr>
          </a:lstStyle>
          <a:p>
            <a:r>
              <a:rPr lang="en-NZ" dirty="0"/>
              <a:t>a)     felt pleased to see his friends and reassured them as they were frightened.     </a:t>
            </a:r>
          </a:p>
          <a:p>
            <a:endParaRPr lang="en-NZ" dirty="0"/>
          </a:p>
        </p:txBody>
      </p:sp>
      <p:sp>
        <p:nvSpPr>
          <p:cNvPr id="18" name="TextBox: Third word"/>
          <p:cNvSpPr txBox="1"/>
          <p:nvPr/>
        </p:nvSpPr>
        <p:spPr>
          <a:xfrm>
            <a:off x="144525" y="3857571"/>
            <a:ext cx="4177588" cy="360000"/>
          </a:xfrm>
          <a:prstGeom prst="rect">
            <a:avLst/>
          </a:prstGeom>
          <a:noFill/>
        </p:spPr>
        <p:txBody>
          <a:bodyPr wrap="none" rtlCol="0">
            <a:noAutofit/>
          </a:bodyPr>
          <a:lstStyle>
            <a:defPPr>
              <a:defRPr lang="en-US"/>
            </a:defPPr>
          </a:lstStyle>
          <a:p>
            <a:pPr lvl="0"/>
            <a:r>
              <a:rPr lang="en-NZ" dirty="0"/>
              <a:t>b)     felt frightened and joyful at the same time.  </a:t>
            </a:r>
          </a:p>
        </p:txBody>
      </p:sp>
      <p:sp>
        <p:nvSpPr>
          <p:cNvPr id="17" name="TextBox: Second word"/>
          <p:cNvSpPr txBox="1"/>
          <p:nvPr/>
        </p:nvSpPr>
        <p:spPr>
          <a:xfrm>
            <a:off x="144525" y="4591000"/>
            <a:ext cx="2982198" cy="360000"/>
          </a:xfrm>
          <a:prstGeom prst="rect">
            <a:avLst/>
          </a:prstGeom>
          <a:noFill/>
        </p:spPr>
        <p:txBody>
          <a:bodyPr wrap="none" rtlCol="0">
            <a:noAutofit/>
          </a:bodyPr>
          <a:lstStyle>
            <a:defPPr>
              <a:defRPr lang="en-US"/>
            </a:defPPr>
          </a:lstStyle>
          <a:p>
            <a:pPr lvl="0"/>
            <a:r>
              <a:rPr lang="en-NZ" dirty="0">
                <a:solidFill>
                  <a:sysClr val="windowText" lastClr="000000"/>
                </a:solidFill>
              </a:rPr>
              <a:t>d)     felt so frightened they fainted.</a:t>
            </a:r>
          </a:p>
        </p:txBody>
      </p:sp>
      <p:sp>
        <p:nvSpPr>
          <p:cNvPr id="16" name="TextBox: First word"/>
          <p:cNvSpPr txBox="1"/>
          <p:nvPr/>
        </p:nvSpPr>
        <p:spPr>
          <a:xfrm>
            <a:off x="144525" y="4224285"/>
            <a:ext cx="5269670" cy="360000"/>
          </a:xfrm>
          <a:prstGeom prst="rect">
            <a:avLst/>
          </a:prstGeom>
          <a:noFill/>
        </p:spPr>
        <p:txBody>
          <a:bodyPr wrap="none" rtlCol="0">
            <a:noAutofit/>
          </a:bodyPr>
          <a:lstStyle>
            <a:defPPr>
              <a:defRPr lang="en-US"/>
            </a:defPPr>
          </a:lstStyle>
          <a:p>
            <a:pPr lvl="0"/>
            <a:r>
              <a:rPr lang="en-NZ" dirty="0"/>
              <a:t>c)     felt excited to share the good news that Jesus has risen. </a:t>
            </a:r>
          </a:p>
        </p:txBody>
      </p:sp>
      <p:sp>
        <p:nvSpPr>
          <p:cNvPr id="69" name="Shape: Fourth position"/>
          <p:cNvSpPr/>
          <p:nvPr/>
        </p:nvSpPr>
        <p:spPr>
          <a:xfrm>
            <a:off x="560161" y="2629795"/>
            <a:ext cx="5525471" cy="553998"/>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NZ" dirty="0">
                <a:solidFill>
                  <a:schemeClr val="tx1"/>
                </a:solidFill>
              </a:rPr>
              <a:t>           felt pleased to see his friends and reassured them as they were frightened.               </a:t>
            </a:r>
          </a:p>
        </p:txBody>
      </p:sp>
      <p:sp>
        <p:nvSpPr>
          <p:cNvPr id="68" name="Shape: Third position"/>
          <p:cNvSpPr/>
          <p:nvPr/>
        </p:nvSpPr>
        <p:spPr>
          <a:xfrm>
            <a:off x="1758937" y="2086338"/>
            <a:ext cx="4460391" cy="276999"/>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NZ" dirty="0">
                <a:solidFill>
                  <a:schemeClr val="tx1"/>
                </a:solidFill>
              </a:rPr>
              <a:t>felt frightened and joyful at the same time.  </a:t>
            </a:r>
          </a:p>
        </p:txBody>
      </p:sp>
      <p:sp>
        <p:nvSpPr>
          <p:cNvPr id="70" name="Shape: Second position"/>
          <p:cNvSpPr/>
          <p:nvPr/>
        </p:nvSpPr>
        <p:spPr>
          <a:xfrm>
            <a:off x="1683441" y="1529110"/>
            <a:ext cx="3876510" cy="276999"/>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NZ" dirty="0">
                <a:solidFill>
                  <a:schemeClr val="tx1"/>
                </a:solidFill>
              </a:rPr>
              <a:t>felt so frightened they fainted.</a:t>
            </a:r>
          </a:p>
        </p:txBody>
      </p:sp>
      <p:sp>
        <p:nvSpPr>
          <p:cNvPr id="71" name="Shape: First position"/>
          <p:cNvSpPr/>
          <p:nvPr/>
        </p:nvSpPr>
        <p:spPr>
          <a:xfrm>
            <a:off x="1550456" y="987762"/>
            <a:ext cx="5216770" cy="276999"/>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NZ" dirty="0">
                <a:solidFill>
                  <a:schemeClr val="tx1"/>
                </a:solidFill>
              </a:rPr>
              <a:t>felt excited to share the good news that Jesus has risen. </a:t>
            </a:r>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S-07</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Tool instructions"/>
          <p:cNvSpPr txBox="1"/>
          <p:nvPr/>
        </p:nvSpPr>
        <p:spPr>
          <a:xfrm>
            <a:off x="2799748" y="4912668"/>
            <a:ext cx="354456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a sentence ending from the bottom list to correctly position it.</a:t>
            </a:r>
          </a:p>
        </p:txBody>
      </p:sp>
      <p:sp>
        <p:nvSpPr>
          <p:cNvPr id="4" name="Rectangle 3">
            <a:extLst>
              <a:ext uri="{FF2B5EF4-FFF2-40B4-BE49-F238E27FC236}">
                <a16:creationId xmlns:a16="http://schemas.microsoft.com/office/drawing/2014/main" id="{631042B2-BCA0-4D41-988E-A8922D25D5D0}"/>
              </a:ext>
            </a:extLst>
          </p:cNvPr>
          <p:cNvSpPr/>
          <p:nvPr/>
        </p:nvSpPr>
        <p:spPr>
          <a:xfrm>
            <a:off x="144525" y="2497230"/>
            <a:ext cx="4572000" cy="464871"/>
          </a:xfrm>
          <a:prstGeom prst="rect">
            <a:avLst/>
          </a:prstGeom>
        </p:spPr>
        <p:txBody>
          <a:bodyPr>
            <a:spAutoFit/>
          </a:bodyPr>
          <a:lstStyle/>
          <a:p>
            <a:pPr marL="342900" lvl="0" indent="-342900">
              <a:lnSpc>
                <a:spcPct val="150000"/>
              </a:lnSpc>
              <a:spcAft>
                <a:spcPts val="1000"/>
              </a:spcAft>
              <a:buFont typeface="+mj-lt"/>
              <a:buAutoNum type="arabicParenR" startAt="4"/>
            </a:pPr>
            <a:r>
              <a:rPr lang="en-NZ" dirty="0">
                <a:latin typeface="Calibri" panose="020F0502020204030204" pitchFamily="34" charset="0"/>
                <a:ea typeface="Calibri" panose="020F0502020204030204" pitchFamily="34" charset="0"/>
                <a:cs typeface="Times New Roman" panose="02020603050405020304" pitchFamily="18" charset="0"/>
              </a:rPr>
              <a:t>Jesus</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8" name="Picture 27">
            <a:extLst>
              <a:ext uri="{FF2B5EF4-FFF2-40B4-BE49-F238E27FC236}">
                <a16:creationId xmlns:a16="http://schemas.microsoft.com/office/drawing/2014/main" id="{C0207442-6028-4BC3-AA5E-A78EB2D92D41}"/>
              </a:ext>
            </a:extLst>
          </p:cNvPr>
          <p:cNvPicPr/>
          <p:nvPr/>
        </p:nvPicPr>
        <p:blipFill>
          <a:blip r:embed="rId5"/>
          <a:stretch>
            <a:fillRect/>
          </a:stretch>
        </p:blipFill>
        <p:spPr>
          <a:xfrm>
            <a:off x="6729883" y="1381962"/>
            <a:ext cx="2270117" cy="1872247"/>
          </a:xfrm>
          <a:prstGeom prst="rect">
            <a:avLst/>
          </a:prstGeom>
          <a:ln w="19050">
            <a:solidFill>
              <a:schemeClr val="bg1"/>
            </a:solidFill>
          </a:ln>
        </p:spPr>
      </p:pic>
      <p:sp>
        <p:nvSpPr>
          <p:cNvPr id="5" name="Rectangle 4">
            <a:extLst>
              <a:ext uri="{FF2B5EF4-FFF2-40B4-BE49-F238E27FC236}">
                <a16:creationId xmlns:a16="http://schemas.microsoft.com/office/drawing/2014/main" id="{23F1C5AB-7A8A-4ADF-AC94-B8CF55EEFE0B}"/>
              </a:ext>
            </a:extLst>
          </p:cNvPr>
          <p:cNvSpPr/>
          <p:nvPr/>
        </p:nvSpPr>
        <p:spPr>
          <a:xfrm>
            <a:off x="144525" y="850767"/>
            <a:ext cx="1441100" cy="464871"/>
          </a:xfrm>
          <a:prstGeom prst="rect">
            <a:avLst/>
          </a:prstGeom>
        </p:spPr>
        <p:txBody>
          <a:bodyPr wrap="none">
            <a:spAutoFit/>
          </a:bodyPr>
          <a:lstStyle/>
          <a:p>
            <a:pPr marL="342900" lvl="0" indent="-342900">
              <a:lnSpc>
                <a:spcPct val="150000"/>
              </a:lnSpc>
              <a:spcAft>
                <a:spcPts val="0"/>
              </a:spcAft>
              <a:buFont typeface="+mj-lt"/>
              <a:buAutoNum type="arabicParenR"/>
            </a:pPr>
            <a:r>
              <a:rPr lang="en-NZ" dirty="0">
                <a:latin typeface="Calibri" panose="020F0502020204030204" pitchFamily="34" charset="0"/>
                <a:ea typeface="Calibri" panose="020F0502020204030204" pitchFamily="34" charset="0"/>
                <a:cs typeface="Times New Roman" panose="02020603050405020304" pitchFamily="18" charset="0"/>
              </a:rPr>
              <a:t>The </a:t>
            </a:r>
            <a:r>
              <a:rPr lang="en-NZ" dirty="0">
                <a:ea typeface="Calibri" panose="020F0502020204030204" pitchFamily="34" charset="0"/>
                <a:cs typeface="Times New Roman" panose="02020603050405020304" pitchFamily="18" charset="0"/>
              </a:rPr>
              <a:t>angel</a:t>
            </a:r>
            <a:endParaRPr lang="en-NZ" sz="1400" dirty="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55BE2DCC-15F1-4B65-BD31-98BFFC240453}"/>
              </a:ext>
            </a:extLst>
          </p:cNvPr>
          <p:cNvSpPr/>
          <p:nvPr/>
        </p:nvSpPr>
        <p:spPr>
          <a:xfrm>
            <a:off x="144525" y="1399588"/>
            <a:ext cx="1616212" cy="464871"/>
          </a:xfrm>
          <a:prstGeom prst="rect">
            <a:avLst/>
          </a:prstGeom>
        </p:spPr>
        <p:txBody>
          <a:bodyPr wrap="none">
            <a:spAutoFit/>
          </a:bodyPr>
          <a:lstStyle/>
          <a:p>
            <a:pPr marL="342900" lvl="0" indent="-342900">
              <a:lnSpc>
                <a:spcPct val="150000"/>
              </a:lnSpc>
              <a:spcAft>
                <a:spcPts val="0"/>
              </a:spcAft>
              <a:buFont typeface="+mj-lt"/>
              <a:buAutoNum type="arabicParenR" startAt="2"/>
            </a:pPr>
            <a:r>
              <a:rPr lang="en-NZ" dirty="0">
                <a:latin typeface="Calibri" panose="020F0502020204030204" pitchFamily="34" charset="0"/>
                <a:ea typeface="Calibri" panose="020F0502020204030204" pitchFamily="34" charset="0"/>
                <a:cs typeface="Times New Roman" panose="02020603050405020304" pitchFamily="18" charset="0"/>
              </a:rPr>
              <a:t>The guards </a:t>
            </a:r>
            <a:endParaRPr lang="en-NZ"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5BA0C90B-047D-44C1-93A4-49F220EE0CE5}"/>
              </a:ext>
            </a:extLst>
          </p:cNvPr>
          <p:cNvSpPr/>
          <p:nvPr/>
        </p:nvSpPr>
        <p:spPr>
          <a:xfrm>
            <a:off x="144525" y="1948409"/>
            <a:ext cx="1639680" cy="464871"/>
          </a:xfrm>
          <a:prstGeom prst="rect">
            <a:avLst/>
          </a:prstGeom>
        </p:spPr>
        <p:txBody>
          <a:bodyPr wrap="none">
            <a:spAutoFit/>
          </a:bodyPr>
          <a:lstStyle/>
          <a:p>
            <a:pPr marL="342900" lvl="0" indent="-342900">
              <a:lnSpc>
                <a:spcPct val="150000"/>
              </a:lnSpc>
              <a:spcAft>
                <a:spcPts val="0"/>
              </a:spcAft>
              <a:buFont typeface="+mj-lt"/>
              <a:buAutoNum type="arabicParenR" startAt="3"/>
            </a:pPr>
            <a:r>
              <a:rPr lang="en-NZ" dirty="0">
                <a:latin typeface="Calibri" panose="020F0502020204030204" pitchFamily="34" charset="0"/>
                <a:ea typeface="Calibri" panose="020F0502020204030204" pitchFamily="34" charset="0"/>
                <a:cs typeface="Times New Roman" panose="02020603050405020304" pitchFamily="18" charset="0"/>
              </a:rPr>
              <a:t>The women</a:t>
            </a:r>
            <a:endParaRPr lang="en-NZ" sz="14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22" name="Straight Connector 21">
            <a:extLst>
              <a:ext uri="{FF2B5EF4-FFF2-40B4-BE49-F238E27FC236}">
                <a16:creationId xmlns:a16="http://schemas.microsoft.com/office/drawing/2014/main" id="{A82710D0-F5B9-4DF9-8F22-DF90EEA8D99D}"/>
              </a:ext>
            </a:extLst>
          </p:cNvPr>
          <p:cNvCxnSpPr>
            <a:cxnSpLocks/>
          </p:cNvCxnSpPr>
          <p:nvPr/>
        </p:nvCxnSpPr>
        <p:spPr>
          <a:xfrm>
            <a:off x="123991" y="3428931"/>
            <a:ext cx="8876009"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86103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16"/>
                                        </p:tgtEl>
                                      </p:cBhvr>
                                    </p:animEffect>
                                    <p:anim calcmode="lin" valueType="num">
                                      <p:cBhvr>
                                        <p:cTn id="7" dur="1000"/>
                                        <p:tgtEl>
                                          <p:spTgt spid="16"/>
                                        </p:tgtEl>
                                        <p:attrNameLst>
                                          <p:attrName>ppt_x</p:attrName>
                                        </p:attrNameLst>
                                      </p:cBhvr>
                                      <p:tavLst>
                                        <p:tav tm="0">
                                          <p:val>
                                            <p:strVal val="ppt_x"/>
                                          </p:val>
                                        </p:tav>
                                        <p:tav tm="100000">
                                          <p:val>
                                            <p:strVal val="ppt_x"/>
                                          </p:val>
                                        </p:tav>
                                      </p:tavLst>
                                    </p:anim>
                                    <p:anim calcmode="lin" valueType="num">
                                      <p:cBhvr>
                                        <p:cTn id="8" dur="1000"/>
                                        <p:tgtEl>
                                          <p:spTgt spid="16"/>
                                        </p:tgtEl>
                                        <p:attrNameLst>
                                          <p:attrName>ppt_y</p:attrName>
                                        </p:attrNameLst>
                                      </p:cBhvr>
                                      <p:tavLst>
                                        <p:tav tm="0">
                                          <p:val>
                                            <p:strVal val="ppt_y"/>
                                          </p:val>
                                        </p:tav>
                                        <p:tav tm="100000">
                                          <p:val>
                                            <p:strVal val="ppt_y-.1"/>
                                          </p:val>
                                        </p:tav>
                                      </p:tavLst>
                                    </p:anim>
                                    <p:set>
                                      <p:cBhvr>
                                        <p:cTn id="9" dur="1" fill="hold">
                                          <p:stCondLst>
                                            <p:cond delay="999"/>
                                          </p:stCondLst>
                                        </p:cTn>
                                        <p:tgtEl>
                                          <p:spTgt spid="16"/>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12" dur="1000"/>
                                        <p:tgtEl>
                                          <p:spTgt spid="71">
                                            <p:txEl>
                                              <p:charRg st="4294967295" end="4294967295"/>
                                            </p:txEl>
                                          </p:spTgt>
                                        </p:tgtEl>
                                      </p:cBhvr>
                                    </p:animEffect>
                                    <p:anim calcmode="lin" valueType="num">
                                      <p:cBhvr>
                                        <p:cTn id="13"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14"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15" restart="whenNotActive" fill="hold" evtFilter="cancelBubble" nodeType="interactiveSeq">
                <p:stCondLst>
                  <p:cond evt="onClick" delay="0">
                    <p:tgtEl>
                      <p:spTgt spid="71"/>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1" nodeType="clickEffect">
                                  <p:stCondLst>
                                    <p:cond delay="0"/>
                                  </p:stCondLst>
                                  <p:childTnLst>
                                    <p:set>
                                      <p:cBhvr>
                                        <p:cTn id="19"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20" dur="1000"/>
                                        <p:tgtEl>
                                          <p:spTgt spid="71">
                                            <p:txEl>
                                              <p:charRg st="4294967295" end="4294967295"/>
                                            </p:txEl>
                                          </p:spTgt>
                                        </p:tgtEl>
                                      </p:cBhvr>
                                    </p:animEffect>
                                    <p:anim calcmode="lin" valueType="num">
                                      <p:cBhvr>
                                        <p:cTn id="21"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22"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par>
                                <p:cTn id="23" presetID="47" presetClass="exit" presetSubtype="0" fill="hold" grpId="1" nodeType="withEffect">
                                  <p:stCondLst>
                                    <p:cond delay="0"/>
                                  </p:stCondLst>
                                  <p:childTnLst>
                                    <p:animEffect transition="out" filter="fade">
                                      <p:cBhvr>
                                        <p:cTn id="24" dur="1000"/>
                                        <p:tgtEl>
                                          <p:spTgt spid="16"/>
                                        </p:tgtEl>
                                      </p:cBhvr>
                                    </p:animEffect>
                                    <p:anim calcmode="lin" valueType="num">
                                      <p:cBhvr>
                                        <p:cTn id="25" dur="1000"/>
                                        <p:tgtEl>
                                          <p:spTgt spid="16"/>
                                        </p:tgtEl>
                                        <p:attrNameLst>
                                          <p:attrName>ppt_x</p:attrName>
                                        </p:attrNameLst>
                                      </p:cBhvr>
                                      <p:tavLst>
                                        <p:tav tm="0">
                                          <p:val>
                                            <p:strVal val="ppt_x"/>
                                          </p:val>
                                        </p:tav>
                                        <p:tav tm="100000">
                                          <p:val>
                                            <p:strVal val="ppt_x"/>
                                          </p:val>
                                        </p:tav>
                                      </p:tavLst>
                                    </p:anim>
                                    <p:anim calcmode="lin" valueType="num">
                                      <p:cBhvr>
                                        <p:cTn id="26" dur="1000"/>
                                        <p:tgtEl>
                                          <p:spTgt spid="16"/>
                                        </p:tgtEl>
                                        <p:attrNameLst>
                                          <p:attrName>ppt_y</p:attrName>
                                        </p:attrNameLst>
                                      </p:cBhvr>
                                      <p:tavLst>
                                        <p:tav tm="0">
                                          <p:val>
                                            <p:strVal val="ppt_y"/>
                                          </p:val>
                                        </p:tav>
                                        <p:tav tm="100000">
                                          <p:val>
                                            <p:strVal val="ppt_y-.1"/>
                                          </p:val>
                                        </p:tav>
                                      </p:tavLst>
                                    </p:anim>
                                    <p:set>
                                      <p:cBhvr>
                                        <p:cTn id="2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grpId="0" nodeType="clickEffect">
                                  <p:stCondLst>
                                    <p:cond delay="0"/>
                                  </p:stCondLst>
                                  <p:childTnLst>
                                    <p:animEffect transition="out" filter="fade">
                                      <p:cBhvr>
                                        <p:cTn id="32" dur="1000"/>
                                        <p:tgtEl>
                                          <p:spTgt spid="17"/>
                                        </p:tgtEl>
                                      </p:cBhvr>
                                    </p:animEffect>
                                    <p:anim calcmode="lin" valueType="num">
                                      <p:cBhvr>
                                        <p:cTn id="33" dur="1000"/>
                                        <p:tgtEl>
                                          <p:spTgt spid="17"/>
                                        </p:tgtEl>
                                        <p:attrNameLst>
                                          <p:attrName>ppt_x</p:attrName>
                                        </p:attrNameLst>
                                      </p:cBhvr>
                                      <p:tavLst>
                                        <p:tav tm="0">
                                          <p:val>
                                            <p:strVal val="ppt_x"/>
                                          </p:val>
                                        </p:tav>
                                        <p:tav tm="100000">
                                          <p:val>
                                            <p:strVal val="ppt_x"/>
                                          </p:val>
                                        </p:tav>
                                      </p:tavLst>
                                    </p:anim>
                                    <p:anim calcmode="lin" valueType="num">
                                      <p:cBhvr>
                                        <p:cTn id="34" dur="1000"/>
                                        <p:tgtEl>
                                          <p:spTgt spid="17"/>
                                        </p:tgtEl>
                                        <p:attrNameLst>
                                          <p:attrName>ppt_y</p:attrName>
                                        </p:attrNameLst>
                                      </p:cBhvr>
                                      <p:tavLst>
                                        <p:tav tm="0">
                                          <p:val>
                                            <p:strVal val="ppt_y"/>
                                          </p:val>
                                        </p:tav>
                                        <p:tav tm="100000">
                                          <p:val>
                                            <p:strVal val="ppt_y-.1"/>
                                          </p:val>
                                        </p:tav>
                                      </p:tavLst>
                                    </p:anim>
                                    <p:set>
                                      <p:cBhvr>
                                        <p:cTn id="35" dur="1" fill="hold">
                                          <p:stCondLst>
                                            <p:cond delay="999"/>
                                          </p:stCondLst>
                                        </p:cTn>
                                        <p:tgtEl>
                                          <p:spTgt spid="17"/>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38" dur="1000"/>
                                        <p:tgtEl>
                                          <p:spTgt spid="70">
                                            <p:txEl>
                                              <p:charRg st="4294967295" end="4294967295"/>
                                            </p:txEl>
                                          </p:spTgt>
                                        </p:tgtEl>
                                      </p:cBhvr>
                                    </p:animEffect>
                                    <p:anim calcmode="lin" valueType="num">
                                      <p:cBhvr>
                                        <p:cTn id="39"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40"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70"/>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1" nodeType="clickEffect">
                                  <p:stCondLst>
                                    <p:cond delay="0"/>
                                  </p:stCondLst>
                                  <p:childTnLst>
                                    <p:set>
                                      <p:cBhvr>
                                        <p:cTn id="45"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46" dur="1000"/>
                                        <p:tgtEl>
                                          <p:spTgt spid="70">
                                            <p:txEl>
                                              <p:charRg st="4294967295" end="4294967295"/>
                                            </p:txEl>
                                          </p:spTgt>
                                        </p:tgtEl>
                                      </p:cBhvr>
                                    </p:animEffect>
                                    <p:anim calcmode="lin" valueType="num">
                                      <p:cBhvr>
                                        <p:cTn id="47"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48"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par>
                                <p:cTn id="49" presetID="47" presetClass="exit" presetSubtype="0" fill="hold" grpId="1" nodeType="withEffect">
                                  <p:stCondLst>
                                    <p:cond delay="0"/>
                                  </p:stCondLst>
                                  <p:childTnLst>
                                    <p:animEffect transition="out" filter="fade">
                                      <p:cBhvr>
                                        <p:cTn id="50" dur="1000"/>
                                        <p:tgtEl>
                                          <p:spTgt spid="17"/>
                                        </p:tgtEl>
                                      </p:cBhvr>
                                    </p:animEffect>
                                    <p:anim calcmode="lin" valueType="num">
                                      <p:cBhvr>
                                        <p:cTn id="51" dur="1000"/>
                                        <p:tgtEl>
                                          <p:spTgt spid="17"/>
                                        </p:tgtEl>
                                        <p:attrNameLst>
                                          <p:attrName>ppt_x</p:attrName>
                                        </p:attrNameLst>
                                      </p:cBhvr>
                                      <p:tavLst>
                                        <p:tav tm="0">
                                          <p:val>
                                            <p:strVal val="ppt_x"/>
                                          </p:val>
                                        </p:tav>
                                        <p:tav tm="100000">
                                          <p:val>
                                            <p:strVal val="ppt_x"/>
                                          </p:val>
                                        </p:tav>
                                      </p:tavLst>
                                    </p:anim>
                                    <p:anim calcmode="lin" valueType="num">
                                      <p:cBhvr>
                                        <p:cTn id="52" dur="1000"/>
                                        <p:tgtEl>
                                          <p:spTgt spid="17"/>
                                        </p:tgtEl>
                                        <p:attrNameLst>
                                          <p:attrName>ppt_y</p:attrName>
                                        </p:attrNameLst>
                                      </p:cBhvr>
                                      <p:tavLst>
                                        <p:tav tm="0">
                                          <p:val>
                                            <p:strVal val="ppt_y"/>
                                          </p:val>
                                        </p:tav>
                                        <p:tav tm="100000">
                                          <p:val>
                                            <p:strVal val="ppt_y-.1"/>
                                          </p:val>
                                        </p:tav>
                                      </p:tavLst>
                                    </p:anim>
                                    <p:set>
                                      <p:cBhvr>
                                        <p:cTn id="53"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0" nodeType="clickEffect">
                                  <p:stCondLst>
                                    <p:cond delay="0"/>
                                  </p:stCondLst>
                                  <p:childTnLst>
                                    <p:animEffect transition="out" filter="fade">
                                      <p:cBhvr>
                                        <p:cTn id="58" dur="1000"/>
                                        <p:tgtEl>
                                          <p:spTgt spid="18"/>
                                        </p:tgtEl>
                                      </p:cBhvr>
                                    </p:animEffect>
                                    <p:anim calcmode="lin" valueType="num">
                                      <p:cBhvr>
                                        <p:cTn id="59" dur="1000"/>
                                        <p:tgtEl>
                                          <p:spTgt spid="18"/>
                                        </p:tgtEl>
                                        <p:attrNameLst>
                                          <p:attrName>ppt_x</p:attrName>
                                        </p:attrNameLst>
                                      </p:cBhvr>
                                      <p:tavLst>
                                        <p:tav tm="0">
                                          <p:val>
                                            <p:strVal val="ppt_x"/>
                                          </p:val>
                                        </p:tav>
                                        <p:tav tm="100000">
                                          <p:val>
                                            <p:strVal val="ppt_x"/>
                                          </p:val>
                                        </p:tav>
                                      </p:tavLst>
                                    </p:anim>
                                    <p:anim calcmode="lin" valueType="num">
                                      <p:cBhvr>
                                        <p:cTn id="60" dur="1000"/>
                                        <p:tgtEl>
                                          <p:spTgt spid="18"/>
                                        </p:tgtEl>
                                        <p:attrNameLst>
                                          <p:attrName>ppt_y</p:attrName>
                                        </p:attrNameLst>
                                      </p:cBhvr>
                                      <p:tavLst>
                                        <p:tav tm="0">
                                          <p:val>
                                            <p:strVal val="ppt_y"/>
                                          </p:val>
                                        </p:tav>
                                        <p:tav tm="100000">
                                          <p:val>
                                            <p:strVal val="ppt_y-.1"/>
                                          </p:val>
                                        </p:tav>
                                      </p:tavLst>
                                    </p:anim>
                                    <p:set>
                                      <p:cBhvr>
                                        <p:cTn id="61" dur="1" fill="hold">
                                          <p:stCondLst>
                                            <p:cond delay="999"/>
                                          </p:stCondLst>
                                        </p:cTn>
                                        <p:tgtEl>
                                          <p:spTgt spid="18"/>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64" dur="1000"/>
                                        <p:tgtEl>
                                          <p:spTgt spid="68">
                                            <p:txEl>
                                              <p:charRg st="4294967295" end="4294967295"/>
                                            </p:txEl>
                                          </p:spTgt>
                                        </p:tgtEl>
                                      </p:cBhvr>
                                    </p:animEffect>
                                    <p:anim calcmode="lin" valueType="num">
                                      <p:cBhvr>
                                        <p:cTn id="65"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66"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68"/>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grpId="1" nodeType="clickEffect">
                                  <p:stCondLst>
                                    <p:cond delay="0"/>
                                  </p:stCondLst>
                                  <p:childTnLst>
                                    <p:set>
                                      <p:cBhvr>
                                        <p:cTn id="71"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72" dur="1000"/>
                                        <p:tgtEl>
                                          <p:spTgt spid="68">
                                            <p:txEl>
                                              <p:charRg st="4294967295" end="4294967295"/>
                                            </p:txEl>
                                          </p:spTgt>
                                        </p:tgtEl>
                                      </p:cBhvr>
                                    </p:animEffect>
                                    <p:anim calcmode="lin" valueType="num">
                                      <p:cBhvr>
                                        <p:cTn id="73"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74"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par>
                                <p:cTn id="75" presetID="47" presetClass="exit" presetSubtype="0" fill="hold" grpId="1" nodeType="withEffect">
                                  <p:stCondLst>
                                    <p:cond delay="0"/>
                                  </p:stCondLst>
                                  <p:childTnLst>
                                    <p:animEffect transition="out" filter="fade">
                                      <p:cBhvr>
                                        <p:cTn id="76" dur="1000"/>
                                        <p:tgtEl>
                                          <p:spTgt spid="18"/>
                                        </p:tgtEl>
                                      </p:cBhvr>
                                    </p:animEffect>
                                    <p:anim calcmode="lin" valueType="num">
                                      <p:cBhvr>
                                        <p:cTn id="77" dur="1000"/>
                                        <p:tgtEl>
                                          <p:spTgt spid="18"/>
                                        </p:tgtEl>
                                        <p:attrNameLst>
                                          <p:attrName>ppt_x</p:attrName>
                                        </p:attrNameLst>
                                      </p:cBhvr>
                                      <p:tavLst>
                                        <p:tav tm="0">
                                          <p:val>
                                            <p:strVal val="ppt_x"/>
                                          </p:val>
                                        </p:tav>
                                        <p:tav tm="100000">
                                          <p:val>
                                            <p:strVal val="ppt_x"/>
                                          </p:val>
                                        </p:tav>
                                      </p:tavLst>
                                    </p:anim>
                                    <p:anim calcmode="lin" valueType="num">
                                      <p:cBhvr>
                                        <p:cTn id="78" dur="1000"/>
                                        <p:tgtEl>
                                          <p:spTgt spid="18"/>
                                        </p:tgtEl>
                                        <p:attrNameLst>
                                          <p:attrName>ppt_y</p:attrName>
                                        </p:attrNameLst>
                                      </p:cBhvr>
                                      <p:tavLst>
                                        <p:tav tm="0">
                                          <p:val>
                                            <p:strVal val="ppt_y"/>
                                          </p:val>
                                        </p:tav>
                                        <p:tav tm="100000">
                                          <p:val>
                                            <p:strVal val="ppt_y-.1"/>
                                          </p:val>
                                        </p:tav>
                                      </p:tavLst>
                                    </p:anim>
                                    <p:set>
                                      <p:cBhvr>
                                        <p:cTn id="79"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0" restart="whenNotActive" fill="hold" evtFilter="cancelBubble" nodeType="interactiveSeq">
                <p:stCondLst>
                  <p:cond evt="onClick" delay="0">
                    <p:tgtEl>
                      <p:spTgt spid="19"/>
                    </p:tgtEl>
                  </p:cond>
                </p:stCondLst>
                <p:endSync evt="end" delay="0">
                  <p:rtn val="all"/>
                </p:endSync>
                <p:childTnLst>
                  <p:par>
                    <p:cTn id="81" fill="hold">
                      <p:stCondLst>
                        <p:cond delay="0"/>
                      </p:stCondLst>
                      <p:childTnLst>
                        <p:par>
                          <p:cTn id="82" fill="hold">
                            <p:stCondLst>
                              <p:cond delay="0"/>
                            </p:stCondLst>
                            <p:childTnLst>
                              <p:par>
                                <p:cTn id="83" presetID="47" presetClass="exit" presetSubtype="0" fill="hold" grpId="0" nodeType="clickEffect">
                                  <p:stCondLst>
                                    <p:cond delay="0"/>
                                  </p:stCondLst>
                                  <p:childTnLst>
                                    <p:animEffect transition="out" filter="fade">
                                      <p:cBhvr>
                                        <p:cTn id="84" dur="1000"/>
                                        <p:tgtEl>
                                          <p:spTgt spid="19"/>
                                        </p:tgtEl>
                                      </p:cBhvr>
                                    </p:animEffect>
                                    <p:anim calcmode="lin" valueType="num">
                                      <p:cBhvr>
                                        <p:cTn id="85" dur="1000"/>
                                        <p:tgtEl>
                                          <p:spTgt spid="19"/>
                                        </p:tgtEl>
                                        <p:attrNameLst>
                                          <p:attrName>ppt_x</p:attrName>
                                        </p:attrNameLst>
                                      </p:cBhvr>
                                      <p:tavLst>
                                        <p:tav tm="0">
                                          <p:val>
                                            <p:strVal val="ppt_x"/>
                                          </p:val>
                                        </p:tav>
                                        <p:tav tm="100000">
                                          <p:val>
                                            <p:strVal val="ppt_x"/>
                                          </p:val>
                                        </p:tav>
                                      </p:tavLst>
                                    </p:anim>
                                    <p:anim calcmode="lin" valueType="num">
                                      <p:cBhvr>
                                        <p:cTn id="86" dur="1000"/>
                                        <p:tgtEl>
                                          <p:spTgt spid="19"/>
                                        </p:tgtEl>
                                        <p:attrNameLst>
                                          <p:attrName>ppt_y</p:attrName>
                                        </p:attrNameLst>
                                      </p:cBhvr>
                                      <p:tavLst>
                                        <p:tav tm="0">
                                          <p:val>
                                            <p:strVal val="ppt_y"/>
                                          </p:val>
                                        </p:tav>
                                        <p:tav tm="100000">
                                          <p:val>
                                            <p:strVal val="ppt_y-.1"/>
                                          </p:val>
                                        </p:tav>
                                      </p:tavLst>
                                    </p:anim>
                                    <p:set>
                                      <p:cBhvr>
                                        <p:cTn id="87" dur="1" fill="hold">
                                          <p:stCondLst>
                                            <p:cond delay="999"/>
                                          </p:stCondLst>
                                        </p:cTn>
                                        <p:tgtEl>
                                          <p:spTgt spid="19"/>
                                        </p:tgtEl>
                                        <p:attrNameLst>
                                          <p:attrName>style.visibility</p:attrName>
                                        </p:attrNameLst>
                                      </p:cBhvr>
                                      <p:to>
                                        <p:strVal val="hidden"/>
                                      </p:to>
                                    </p:set>
                                  </p:childTnLst>
                                </p:cTn>
                              </p:par>
                              <p:par>
                                <p:cTn id="88" presetID="42" presetClass="entr" presetSubtype="0" fill="hold" grpId="0" nodeType="withEffect">
                                  <p:stCondLst>
                                    <p:cond delay="0"/>
                                  </p:stCondLst>
                                  <p:childTnLst>
                                    <p:set>
                                      <p:cBhvr>
                                        <p:cTn id="89" dur="1" fill="hold">
                                          <p:stCondLst>
                                            <p:cond delay="0"/>
                                          </p:stCondLst>
                                        </p:cTn>
                                        <p:tgtEl>
                                          <p:spTgt spid="69">
                                            <p:txEl>
                                              <p:charRg st="4294967295" end="4294967295"/>
                                            </p:txEl>
                                          </p:spTgt>
                                        </p:tgtEl>
                                        <p:attrNameLst>
                                          <p:attrName>style.visibility</p:attrName>
                                        </p:attrNameLst>
                                      </p:cBhvr>
                                      <p:to>
                                        <p:strVal val="visible"/>
                                      </p:to>
                                    </p:set>
                                    <p:animEffect transition="in" filter="fade">
                                      <p:cBhvr>
                                        <p:cTn id="90" dur="1000"/>
                                        <p:tgtEl>
                                          <p:spTgt spid="69">
                                            <p:txEl>
                                              <p:charRg st="4294967295" end="4294967295"/>
                                            </p:txEl>
                                          </p:spTgt>
                                        </p:tgtEl>
                                      </p:cBhvr>
                                    </p:animEffect>
                                    <p:anim calcmode="lin" valueType="num">
                                      <p:cBhvr>
                                        <p:cTn id="91" dur="1000" fill="hold"/>
                                        <p:tgtEl>
                                          <p:spTgt spid="69">
                                            <p:txEl>
                                              <p:charRg st="4294967295" end="4294967295"/>
                                            </p:txEl>
                                          </p:spTgt>
                                        </p:tgtEl>
                                        <p:attrNameLst>
                                          <p:attrName>ppt_x</p:attrName>
                                        </p:attrNameLst>
                                      </p:cBhvr>
                                      <p:tavLst>
                                        <p:tav tm="0">
                                          <p:val>
                                            <p:strVal val="#ppt_x"/>
                                          </p:val>
                                        </p:tav>
                                        <p:tav tm="100000">
                                          <p:val>
                                            <p:strVal val="#ppt_x"/>
                                          </p:val>
                                        </p:tav>
                                      </p:tavLst>
                                    </p:anim>
                                    <p:anim calcmode="lin" valueType="num">
                                      <p:cBhvr>
                                        <p:cTn id="92" dur="1000" fill="hold"/>
                                        <p:tgtEl>
                                          <p:spTgt spid="69">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93" restart="whenNotActive" fill="hold" evtFilter="cancelBubble" nodeType="interactiveSeq">
                <p:stCondLst>
                  <p:cond evt="onClick" delay="0">
                    <p:tgtEl>
                      <p:spTgt spid="69"/>
                    </p:tgtEl>
                  </p:cond>
                </p:stCondLst>
                <p:endSync evt="end" delay="0">
                  <p:rtn val="all"/>
                </p:endSync>
                <p:childTnLst>
                  <p:par>
                    <p:cTn id="94" fill="hold">
                      <p:stCondLst>
                        <p:cond delay="0"/>
                      </p:stCondLst>
                      <p:childTnLst>
                        <p:par>
                          <p:cTn id="95" fill="hold">
                            <p:stCondLst>
                              <p:cond delay="0"/>
                            </p:stCondLst>
                            <p:childTnLst>
                              <p:par>
                                <p:cTn id="96" presetID="42" presetClass="entr" presetSubtype="0" fill="hold" grpId="1" nodeType="clickEffect">
                                  <p:stCondLst>
                                    <p:cond delay="0"/>
                                  </p:stCondLst>
                                  <p:childTnLst>
                                    <p:set>
                                      <p:cBhvr>
                                        <p:cTn id="97" dur="1" fill="hold">
                                          <p:stCondLst>
                                            <p:cond delay="0"/>
                                          </p:stCondLst>
                                        </p:cTn>
                                        <p:tgtEl>
                                          <p:spTgt spid="69">
                                            <p:txEl>
                                              <p:charRg st="4294967295" end="4294967295"/>
                                            </p:txEl>
                                          </p:spTgt>
                                        </p:tgtEl>
                                        <p:attrNameLst>
                                          <p:attrName>style.visibility</p:attrName>
                                        </p:attrNameLst>
                                      </p:cBhvr>
                                      <p:to>
                                        <p:strVal val="visible"/>
                                      </p:to>
                                    </p:set>
                                    <p:animEffect transition="in" filter="fade">
                                      <p:cBhvr>
                                        <p:cTn id="98" dur="1000"/>
                                        <p:tgtEl>
                                          <p:spTgt spid="69">
                                            <p:txEl>
                                              <p:charRg st="4294967295" end="4294967295"/>
                                            </p:txEl>
                                          </p:spTgt>
                                        </p:tgtEl>
                                      </p:cBhvr>
                                    </p:animEffect>
                                    <p:anim calcmode="lin" valueType="num">
                                      <p:cBhvr>
                                        <p:cTn id="99" dur="1000" fill="hold"/>
                                        <p:tgtEl>
                                          <p:spTgt spid="69">
                                            <p:txEl>
                                              <p:charRg st="4294967295" end="4294967295"/>
                                            </p:txEl>
                                          </p:spTgt>
                                        </p:tgtEl>
                                        <p:attrNameLst>
                                          <p:attrName>ppt_x</p:attrName>
                                        </p:attrNameLst>
                                      </p:cBhvr>
                                      <p:tavLst>
                                        <p:tav tm="0">
                                          <p:val>
                                            <p:strVal val="#ppt_x"/>
                                          </p:val>
                                        </p:tav>
                                        <p:tav tm="100000">
                                          <p:val>
                                            <p:strVal val="#ppt_x"/>
                                          </p:val>
                                        </p:tav>
                                      </p:tavLst>
                                    </p:anim>
                                    <p:anim calcmode="lin" valueType="num">
                                      <p:cBhvr>
                                        <p:cTn id="100" dur="1000" fill="hold"/>
                                        <p:tgtEl>
                                          <p:spTgt spid="69">
                                            <p:txEl>
                                              <p:charRg st="4294967295" end="4294967295"/>
                                            </p:txEl>
                                          </p:spTgt>
                                        </p:tgtEl>
                                        <p:attrNameLst>
                                          <p:attrName>ppt_y</p:attrName>
                                        </p:attrNameLst>
                                      </p:cBhvr>
                                      <p:tavLst>
                                        <p:tav tm="0">
                                          <p:val>
                                            <p:strVal val="#ppt_y+.1"/>
                                          </p:val>
                                        </p:tav>
                                        <p:tav tm="100000">
                                          <p:val>
                                            <p:strVal val="#ppt_y"/>
                                          </p:val>
                                        </p:tav>
                                      </p:tavLst>
                                    </p:anim>
                                  </p:childTnLst>
                                </p:cTn>
                              </p:par>
                              <p:par>
                                <p:cTn id="101" presetID="47" presetClass="exit" presetSubtype="0" fill="hold" grpId="1" nodeType="withEffect">
                                  <p:stCondLst>
                                    <p:cond delay="0"/>
                                  </p:stCondLst>
                                  <p:childTnLst>
                                    <p:animEffect transition="out" filter="fade">
                                      <p:cBhvr>
                                        <p:cTn id="102" dur="1000"/>
                                        <p:tgtEl>
                                          <p:spTgt spid="19"/>
                                        </p:tgtEl>
                                      </p:cBhvr>
                                    </p:animEffect>
                                    <p:anim calcmode="lin" valueType="num">
                                      <p:cBhvr>
                                        <p:cTn id="103" dur="1000"/>
                                        <p:tgtEl>
                                          <p:spTgt spid="19"/>
                                        </p:tgtEl>
                                        <p:attrNameLst>
                                          <p:attrName>ppt_x</p:attrName>
                                        </p:attrNameLst>
                                      </p:cBhvr>
                                      <p:tavLst>
                                        <p:tav tm="0">
                                          <p:val>
                                            <p:strVal val="ppt_x"/>
                                          </p:val>
                                        </p:tav>
                                        <p:tav tm="100000">
                                          <p:val>
                                            <p:strVal val="ppt_x"/>
                                          </p:val>
                                        </p:tav>
                                      </p:tavLst>
                                    </p:anim>
                                    <p:anim calcmode="lin" valueType="num">
                                      <p:cBhvr>
                                        <p:cTn id="104" dur="1000"/>
                                        <p:tgtEl>
                                          <p:spTgt spid="19"/>
                                        </p:tgtEl>
                                        <p:attrNameLst>
                                          <p:attrName>ppt_y</p:attrName>
                                        </p:attrNameLst>
                                      </p:cBhvr>
                                      <p:tavLst>
                                        <p:tav tm="0">
                                          <p:val>
                                            <p:strVal val="ppt_y"/>
                                          </p:val>
                                        </p:tav>
                                        <p:tav tm="100000">
                                          <p:val>
                                            <p:strVal val="ppt_y-.1"/>
                                          </p:val>
                                        </p:tav>
                                      </p:tavLst>
                                    </p:anim>
                                    <p:set>
                                      <p:cBhvr>
                                        <p:cTn id="105"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06" restart="whenNotActive" fill="hold" evtFilter="cancelBubble" nodeType="interactiveSeq">
                <p:stCondLst>
                  <p:cond evt="onClick" delay="0">
                    <p:tgtEl>
                      <p:spTgt spid="26"/>
                    </p:tgtEl>
                  </p:cond>
                </p:stCondLst>
                <p:endSync evt="end" delay="0">
                  <p:rtn val="all"/>
                </p:endSync>
                <p:childTnLst>
                  <p:par>
                    <p:cTn id="107" fill="hold">
                      <p:stCondLst>
                        <p:cond delay="0"/>
                      </p:stCondLst>
                      <p:childTnLst>
                        <p:par>
                          <p:cTn id="108" fill="hold">
                            <p:stCondLst>
                              <p:cond delay="0"/>
                            </p:stCondLst>
                            <p:childTnLst>
                              <p:par>
                                <p:cTn id="109" presetID="1" presetClass="entr" presetSubtype="0" fill="hold" grpId="2" nodeType="clickEffect">
                                  <p:stCondLst>
                                    <p:cond delay="0"/>
                                  </p:stCondLst>
                                  <p:childTnLst>
                                    <p:set>
                                      <p:cBhvr>
                                        <p:cTn id="110" dur="1" fill="hold">
                                          <p:stCondLst>
                                            <p:cond delay="0"/>
                                          </p:stCondLst>
                                        </p:cTn>
                                        <p:tgtEl>
                                          <p:spTgt spid="17"/>
                                        </p:tgtEl>
                                        <p:attrNameLst>
                                          <p:attrName>style.visibility</p:attrName>
                                        </p:attrNameLst>
                                      </p:cBhvr>
                                      <p:to>
                                        <p:strVal val="visible"/>
                                      </p:to>
                                    </p:set>
                                  </p:childTnLst>
                                </p:cTn>
                              </p:par>
                              <p:par>
                                <p:cTn id="111" presetID="1" presetClass="entr" presetSubtype="0" fill="hold" grpId="2" nodeType="withEffect">
                                  <p:stCondLst>
                                    <p:cond delay="0"/>
                                  </p:stCondLst>
                                  <p:childTnLst>
                                    <p:set>
                                      <p:cBhvr>
                                        <p:cTn id="112" dur="1" fill="hold">
                                          <p:stCondLst>
                                            <p:cond delay="0"/>
                                          </p:stCondLst>
                                        </p:cTn>
                                        <p:tgtEl>
                                          <p:spTgt spid="16"/>
                                        </p:tgtEl>
                                        <p:attrNameLst>
                                          <p:attrName>style.visibility</p:attrName>
                                        </p:attrNameLst>
                                      </p:cBhvr>
                                      <p:to>
                                        <p:strVal val="visible"/>
                                      </p:to>
                                    </p:set>
                                  </p:childTnLst>
                                </p:cTn>
                              </p:par>
                              <p:par>
                                <p:cTn id="113" presetID="1" presetClass="entr" presetSubtype="0" fill="hold" grpId="2" nodeType="withEffect">
                                  <p:stCondLst>
                                    <p:cond delay="0"/>
                                  </p:stCondLst>
                                  <p:childTnLst>
                                    <p:set>
                                      <p:cBhvr>
                                        <p:cTn id="114" dur="1" fill="hold">
                                          <p:stCondLst>
                                            <p:cond delay="0"/>
                                          </p:stCondLst>
                                        </p:cTn>
                                        <p:tgtEl>
                                          <p:spTgt spid="18"/>
                                        </p:tgtEl>
                                        <p:attrNameLst>
                                          <p:attrName>style.visibility</p:attrName>
                                        </p:attrNameLst>
                                      </p:cBhvr>
                                      <p:to>
                                        <p:strVal val="visible"/>
                                      </p:to>
                                    </p:set>
                                  </p:childTnLst>
                                </p:cTn>
                              </p:par>
                              <p:par>
                                <p:cTn id="115" presetID="1" presetClass="entr" presetSubtype="0" fill="hold" grpId="2" nodeType="withEffect">
                                  <p:stCondLst>
                                    <p:cond delay="0"/>
                                  </p:stCondLst>
                                  <p:childTnLst>
                                    <p:set>
                                      <p:cBhvr>
                                        <p:cTn id="116" dur="1" fill="hold">
                                          <p:stCondLst>
                                            <p:cond delay="0"/>
                                          </p:stCondLst>
                                        </p:cTn>
                                        <p:tgtEl>
                                          <p:spTgt spid="19"/>
                                        </p:tgtEl>
                                        <p:attrNameLst>
                                          <p:attrName>style.visibility</p:attrName>
                                        </p:attrNameLst>
                                      </p:cBhvr>
                                      <p:to>
                                        <p:strVal val="visible"/>
                                      </p:to>
                                    </p:set>
                                  </p:childTnLst>
                                </p:cTn>
                              </p:par>
                              <p:par>
                                <p:cTn id="117" presetID="1" presetClass="exit" presetSubtype="0" fill="hold" grpId="2" nodeType="withEffect">
                                  <p:stCondLst>
                                    <p:cond delay="0"/>
                                  </p:stCondLst>
                                  <p:childTnLst>
                                    <p:set>
                                      <p:cBhvr>
                                        <p:cTn id="118" dur="1" fill="hold">
                                          <p:stCondLst>
                                            <p:cond delay="0"/>
                                          </p:stCondLst>
                                        </p:cTn>
                                        <p:tgtEl>
                                          <p:spTgt spid="70">
                                            <p:txEl>
                                              <p:charRg st="4294967295" end="4294967295"/>
                                            </p:txEl>
                                          </p:spTgt>
                                        </p:tgtEl>
                                        <p:attrNameLst>
                                          <p:attrName>style.visibility</p:attrName>
                                        </p:attrNameLst>
                                      </p:cBhvr>
                                      <p:to>
                                        <p:strVal val="hidden"/>
                                      </p:to>
                                    </p:set>
                                  </p:childTnLst>
                                </p:cTn>
                              </p:par>
                              <p:par>
                                <p:cTn id="119" presetID="1" presetClass="exit" presetSubtype="0" fill="hold" grpId="2" nodeType="withEffect">
                                  <p:stCondLst>
                                    <p:cond delay="0"/>
                                  </p:stCondLst>
                                  <p:childTnLst>
                                    <p:set>
                                      <p:cBhvr>
                                        <p:cTn id="120" dur="1" fill="hold">
                                          <p:stCondLst>
                                            <p:cond delay="0"/>
                                          </p:stCondLst>
                                        </p:cTn>
                                        <p:tgtEl>
                                          <p:spTgt spid="71">
                                            <p:txEl>
                                              <p:charRg st="4294967295" end="4294967295"/>
                                            </p:txEl>
                                          </p:spTgt>
                                        </p:tgtEl>
                                        <p:attrNameLst>
                                          <p:attrName>style.visibility</p:attrName>
                                        </p:attrNameLst>
                                      </p:cBhvr>
                                      <p:to>
                                        <p:strVal val="hidden"/>
                                      </p:to>
                                    </p:set>
                                  </p:childTnLst>
                                </p:cTn>
                              </p:par>
                              <p:par>
                                <p:cTn id="121" presetID="1" presetClass="exit" presetSubtype="0" fill="hold" grpId="2" nodeType="withEffect">
                                  <p:stCondLst>
                                    <p:cond delay="0"/>
                                  </p:stCondLst>
                                  <p:childTnLst>
                                    <p:set>
                                      <p:cBhvr>
                                        <p:cTn id="122" dur="1" fill="hold">
                                          <p:stCondLst>
                                            <p:cond delay="0"/>
                                          </p:stCondLst>
                                        </p:cTn>
                                        <p:tgtEl>
                                          <p:spTgt spid="68">
                                            <p:txEl>
                                              <p:charRg st="4294967295" end="4294967295"/>
                                            </p:txEl>
                                          </p:spTgt>
                                        </p:tgtEl>
                                        <p:attrNameLst>
                                          <p:attrName>style.visibility</p:attrName>
                                        </p:attrNameLst>
                                      </p:cBhvr>
                                      <p:to>
                                        <p:strVal val="hidden"/>
                                      </p:to>
                                    </p:set>
                                  </p:childTnLst>
                                </p:cTn>
                              </p:par>
                              <p:par>
                                <p:cTn id="123" presetID="1" presetClass="exit" presetSubtype="0" fill="hold" grpId="2" nodeType="withEffect">
                                  <p:stCondLst>
                                    <p:cond delay="0"/>
                                  </p:stCondLst>
                                  <p:childTnLst>
                                    <p:set>
                                      <p:cBhvr>
                                        <p:cTn id="124" dur="1" fill="hold">
                                          <p:stCondLst>
                                            <p:cond delay="0"/>
                                          </p:stCondLst>
                                        </p:cTn>
                                        <p:tgtEl>
                                          <p:spTgt spid="69">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25" restart="whenNotActive" fill="hold" evtFilter="cancelBubble" nodeType="interactiveSeq">
                <p:stCondLst>
                  <p:cond evt="onClick" delay="0">
                    <p:tgtEl>
                      <p:spTgt spid="27"/>
                    </p:tgtEl>
                  </p:cond>
                </p:stCondLst>
                <p:endSync evt="end" delay="0">
                  <p:rtn val="all"/>
                </p:endSync>
                <p:childTnLst>
                  <p:par>
                    <p:cTn id="126" fill="hold">
                      <p:stCondLst>
                        <p:cond delay="0"/>
                      </p:stCondLst>
                      <p:childTnLst>
                        <p:par>
                          <p:cTn id="127" fill="hold">
                            <p:stCondLst>
                              <p:cond delay="0"/>
                            </p:stCondLst>
                            <p:childTnLst>
                              <p:par>
                                <p:cTn id="128" presetID="1" presetClass="entr" presetSubtype="0" fill="hold" grpId="3" nodeType="clickEffect">
                                  <p:stCondLst>
                                    <p:cond delay="0"/>
                                  </p:stCondLst>
                                  <p:childTnLst>
                                    <p:set>
                                      <p:cBhvr>
                                        <p:cTn id="129" dur="1" fill="hold">
                                          <p:stCondLst>
                                            <p:cond delay="0"/>
                                          </p:stCondLst>
                                        </p:cTn>
                                        <p:tgtEl>
                                          <p:spTgt spid="17"/>
                                        </p:tgtEl>
                                        <p:attrNameLst>
                                          <p:attrName>style.visibility</p:attrName>
                                        </p:attrNameLst>
                                      </p:cBhvr>
                                      <p:to>
                                        <p:strVal val="visible"/>
                                      </p:to>
                                    </p:set>
                                  </p:childTnLst>
                                </p:cTn>
                              </p:par>
                              <p:par>
                                <p:cTn id="130" presetID="1" presetClass="entr" presetSubtype="0" fill="hold" grpId="3" nodeType="withEffect">
                                  <p:stCondLst>
                                    <p:cond delay="0"/>
                                  </p:stCondLst>
                                  <p:childTnLst>
                                    <p:set>
                                      <p:cBhvr>
                                        <p:cTn id="131" dur="1" fill="hold">
                                          <p:stCondLst>
                                            <p:cond delay="0"/>
                                          </p:stCondLst>
                                        </p:cTn>
                                        <p:tgtEl>
                                          <p:spTgt spid="16"/>
                                        </p:tgtEl>
                                        <p:attrNameLst>
                                          <p:attrName>style.visibility</p:attrName>
                                        </p:attrNameLst>
                                      </p:cBhvr>
                                      <p:to>
                                        <p:strVal val="visible"/>
                                      </p:to>
                                    </p:set>
                                  </p:childTnLst>
                                </p:cTn>
                              </p:par>
                              <p:par>
                                <p:cTn id="132" presetID="1" presetClass="entr" presetSubtype="0" fill="hold" grpId="3" nodeType="withEffect">
                                  <p:stCondLst>
                                    <p:cond delay="0"/>
                                  </p:stCondLst>
                                  <p:childTnLst>
                                    <p:set>
                                      <p:cBhvr>
                                        <p:cTn id="133" dur="1" fill="hold">
                                          <p:stCondLst>
                                            <p:cond delay="0"/>
                                          </p:stCondLst>
                                        </p:cTn>
                                        <p:tgtEl>
                                          <p:spTgt spid="18"/>
                                        </p:tgtEl>
                                        <p:attrNameLst>
                                          <p:attrName>style.visibility</p:attrName>
                                        </p:attrNameLst>
                                      </p:cBhvr>
                                      <p:to>
                                        <p:strVal val="visible"/>
                                      </p:to>
                                    </p:set>
                                  </p:childTnLst>
                                </p:cTn>
                              </p:par>
                              <p:par>
                                <p:cTn id="134" presetID="1" presetClass="entr" presetSubtype="0" fill="hold" grpId="3" nodeType="withEffect">
                                  <p:stCondLst>
                                    <p:cond delay="0"/>
                                  </p:stCondLst>
                                  <p:childTnLst>
                                    <p:set>
                                      <p:cBhvr>
                                        <p:cTn id="135" dur="1" fill="hold">
                                          <p:stCondLst>
                                            <p:cond delay="0"/>
                                          </p:stCondLst>
                                        </p:cTn>
                                        <p:tgtEl>
                                          <p:spTgt spid="19"/>
                                        </p:tgtEl>
                                        <p:attrNameLst>
                                          <p:attrName>style.visibility</p:attrName>
                                        </p:attrNameLst>
                                      </p:cBhvr>
                                      <p:to>
                                        <p:strVal val="visible"/>
                                      </p:to>
                                    </p:set>
                                  </p:childTnLst>
                                </p:cTn>
                              </p:par>
                              <p:par>
                                <p:cTn id="136" presetID="1" presetClass="exit" presetSubtype="0" fill="hold" grpId="3" nodeType="withEffect">
                                  <p:stCondLst>
                                    <p:cond delay="0"/>
                                  </p:stCondLst>
                                  <p:childTnLst>
                                    <p:set>
                                      <p:cBhvr>
                                        <p:cTn id="137" dur="1" fill="hold">
                                          <p:stCondLst>
                                            <p:cond delay="0"/>
                                          </p:stCondLst>
                                        </p:cTn>
                                        <p:tgtEl>
                                          <p:spTgt spid="70">
                                            <p:txEl>
                                              <p:charRg st="4294967295" end="4294967295"/>
                                            </p:txEl>
                                          </p:spTgt>
                                        </p:tgtEl>
                                        <p:attrNameLst>
                                          <p:attrName>style.visibility</p:attrName>
                                        </p:attrNameLst>
                                      </p:cBhvr>
                                      <p:to>
                                        <p:strVal val="hidden"/>
                                      </p:to>
                                    </p:set>
                                  </p:childTnLst>
                                </p:cTn>
                              </p:par>
                              <p:par>
                                <p:cTn id="138" presetID="1" presetClass="exit" presetSubtype="0" fill="hold" grpId="3" nodeType="withEffect">
                                  <p:stCondLst>
                                    <p:cond delay="0"/>
                                  </p:stCondLst>
                                  <p:childTnLst>
                                    <p:set>
                                      <p:cBhvr>
                                        <p:cTn id="139" dur="1" fill="hold">
                                          <p:stCondLst>
                                            <p:cond delay="0"/>
                                          </p:stCondLst>
                                        </p:cTn>
                                        <p:tgtEl>
                                          <p:spTgt spid="71">
                                            <p:txEl>
                                              <p:charRg st="4294967295" end="4294967295"/>
                                            </p:txEl>
                                          </p:spTgt>
                                        </p:tgtEl>
                                        <p:attrNameLst>
                                          <p:attrName>style.visibility</p:attrName>
                                        </p:attrNameLst>
                                      </p:cBhvr>
                                      <p:to>
                                        <p:strVal val="hidden"/>
                                      </p:to>
                                    </p:set>
                                  </p:childTnLst>
                                </p:cTn>
                              </p:par>
                              <p:par>
                                <p:cTn id="140" presetID="1" presetClass="exit" presetSubtype="0" fill="hold" grpId="3" nodeType="withEffect">
                                  <p:stCondLst>
                                    <p:cond delay="0"/>
                                  </p:stCondLst>
                                  <p:childTnLst>
                                    <p:set>
                                      <p:cBhvr>
                                        <p:cTn id="141" dur="1" fill="hold">
                                          <p:stCondLst>
                                            <p:cond delay="0"/>
                                          </p:stCondLst>
                                        </p:cTn>
                                        <p:tgtEl>
                                          <p:spTgt spid="68">
                                            <p:txEl>
                                              <p:charRg st="4294967295" end="4294967295"/>
                                            </p:txEl>
                                          </p:spTgt>
                                        </p:tgtEl>
                                        <p:attrNameLst>
                                          <p:attrName>style.visibility</p:attrName>
                                        </p:attrNameLst>
                                      </p:cBhvr>
                                      <p:to>
                                        <p:strVal val="hidden"/>
                                      </p:to>
                                    </p:set>
                                  </p:childTnLst>
                                </p:cTn>
                              </p:par>
                              <p:par>
                                <p:cTn id="142" presetID="1" presetClass="exit" presetSubtype="0" fill="hold" grpId="3" nodeType="withEffect">
                                  <p:stCondLst>
                                    <p:cond delay="0"/>
                                  </p:stCondLst>
                                  <p:childTnLst>
                                    <p:set>
                                      <p:cBhvr>
                                        <p:cTn id="143" dur="1" fill="hold">
                                          <p:stCondLst>
                                            <p:cond delay="0"/>
                                          </p:stCondLst>
                                        </p:cTn>
                                        <p:tgtEl>
                                          <p:spTgt spid="69">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9" grpId="0"/>
      <p:bldP spid="19" grpId="1"/>
      <p:bldP spid="19" grpId="2"/>
      <p:bldP spid="19" grpId="3"/>
      <p:bldP spid="18" grpId="0"/>
      <p:bldP spid="18" grpId="1"/>
      <p:bldP spid="18" grpId="2"/>
      <p:bldP spid="18" grpId="3"/>
      <p:bldP spid="17" grpId="0"/>
      <p:bldP spid="17" grpId="1"/>
      <p:bldP spid="17" grpId="2"/>
      <p:bldP spid="17" grpId="3"/>
      <p:bldP spid="16" grpId="0"/>
      <p:bldP spid="16" grpId="1"/>
      <p:bldP spid="16" grpId="2"/>
      <p:bldP spid="16" grpId="3"/>
      <p:bldP spid="69" grpId="0" autoUpdateAnimBg="0"/>
      <p:bldP spid="69" grpId="1" autoUpdateAnimBg="0"/>
      <p:bldP spid="69" grpId="2" autoUpdateAnimBg="0"/>
      <p:bldP spid="69" grpId="3" autoUpdateAnimBg="0"/>
      <p:bldP spid="68" grpId="0" autoUpdateAnimBg="0"/>
      <p:bldP spid="68" grpId="1" autoUpdateAnimBg="0"/>
      <p:bldP spid="68" grpId="2" autoUpdateAnimBg="0"/>
      <p:bldP spid="68" grpId="3" autoUpdateAnimBg="0"/>
      <p:bldP spid="70" grpId="0" autoUpdateAnimBg="0"/>
      <p:bldP spid="70" grpId="1" autoUpdateAnimBg="0"/>
      <p:bldP spid="70" grpId="2" autoUpdateAnimBg="0"/>
      <p:bldP spid="70" grpId="3" autoUpdateAnimBg="0"/>
      <p:bldP spid="71" grpId="0" autoUpdateAnimBg="0"/>
      <p:bldP spid="71" grpId="1" autoUpdateAnimBg="0"/>
      <p:bldP spid="71" grpId="2" autoUpdateAnimBg="0"/>
      <p:bldP spid="71" grpId="3"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Yellow, Wooden, Textures, Backgrounds, Hardwood">
            <a:extLst>
              <a:ext uri="{FF2B5EF4-FFF2-40B4-BE49-F238E27FC236}">
                <a16:creationId xmlns:a16="http://schemas.microsoft.com/office/drawing/2014/main" id="{64047D3B-E9A7-4FE5-AD15-22304814EAA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6" name="REMOVE THIS OBJECT"/>
          <p:cNvSpPr txBox="1"/>
          <p:nvPr/>
        </p:nvSpPr>
        <p:spPr>
          <a:xfrm>
            <a:off x="3557" y="73713"/>
            <a:ext cx="9144000" cy="584775"/>
          </a:xfrm>
          <a:prstGeom prst="rect">
            <a:avLst/>
          </a:prstGeom>
          <a:noFill/>
        </p:spPr>
        <p:txBody>
          <a:bodyPr wrap="square" rtlCol="0">
            <a:spAutoFit/>
          </a:bodyPr>
          <a:lstStyle/>
          <a:p>
            <a:pPr algn="ctr"/>
            <a:r>
              <a:rPr lang="en-NZ" sz="3200" dirty="0"/>
              <a:t>Jesus shows himself to his Disciples </a:t>
            </a:r>
            <a:r>
              <a:rPr lang="en-NZ" sz="3200"/>
              <a:t>Luke 24:36-43</a:t>
            </a:r>
            <a:endParaRPr lang="en-NZ" sz="3200" dirty="0"/>
          </a:p>
        </p:txBody>
      </p:sp>
      <p:sp>
        <p:nvSpPr>
          <p:cNvPr id="2" name="Textbox: Text Lines"/>
          <p:cNvSpPr txBox="1"/>
          <p:nvPr/>
        </p:nvSpPr>
        <p:spPr>
          <a:xfrm>
            <a:off x="462968" y="1039639"/>
            <a:ext cx="7894764" cy="3139321"/>
          </a:xfrm>
          <a:prstGeom prst="rect">
            <a:avLst/>
          </a:prstGeom>
          <a:noFill/>
        </p:spPr>
        <p:txBody>
          <a:bodyPr wrap="square" rtlCol="0">
            <a:spAutoFit/>
          </a:bodyPr>
          <a:lstStyle/>
          <a:p>
            <a:r>
              <a:rPr lang="en-NZ" dirty="0"/>
              <a:t>While the disciples were together, Jesus appeared among them and said, “Peace be with you.” The disciples were frightened and thought they were seeing a ghost.</a:t>
            </a:r>
          </a:p>
          <a:p>
            <a:endParaRPr lang="en-NZ" dirty="0"/>
          </a:p>
          <a:p>
            <a:r>
              <a:rPr lang="en-NZ" dirty="0"/>
              <a:t>Jesus said, “Can’t you see it is me? Look at my hands and my feet. Touch me and see I am not a ghost.”</a:t>
            </a:r>
          </a:p>
          <a:p>
            <a:endParaRPr lang="en-NZ" dirty="0"/>
          </a:p>
          <a:p>
            <a:r>
              <a:rPr lang="en-NZ" dirty="0"/>
              <a:t>When Jesus showed the disciples the marks on his hands and feet they were so happy even though they still wondered if it was really him.</a:t>
            </a:r>
          </a:p>
          <a:p>
            <a:endParaRPr lang="en-NZ" dirty="0"/>
          </a:p>
          <a:p>
            <a:r>
              <a:rPr lang="en-NZ" dirty="0"/>
              <a:t>Then Jesus said to them, “Have you got anything I could eat?” They gave him a piece of fish and he ate it. This story was written by St Luke.</a:t>
            </a:r>
          </a:p>
        </p:txBody>
      </p:sp>
      <p:grpSp>
        <p:nvGrpSpPr>
          <p:cNvPr id="3" name="Shape: Slider"/>
          <p:cNvGrpSpPr/>
          <p:nvPr/>
        </p:nvGrpSpPr>
        <p:grpSpPr>
          <a:xfrm>
            <a:off x="3557" y="910156"/>
            <a:ext cx="9144000" cy="4428000"/>
            <a:chOff x="2" y="1449418"/>
            <a:chExt cx="9144000" cy="4428000"/>
          </a:xfrm>
        </p:grpSpPr>
        <p:sp>
          <p:nvSpPr>
            <p:cNvPr id="6" name="Slider: Image"/>
            <p:cNvSpPr/>
            <p:nvPr/>
          </p:nvSpPr>
          <p:spPr>
            <a:xfrm>
              <a:off x="2" y="1449418"/>
              <a:ext cx="9144000" cy="4428000"/>
            </a:xfrm>
            <a:prstGeom prst="rect">
              <a:avLst/>
            </a:prstGeom>
            <a:blipFill dpi="0" rotWithShape="1">
              <a:blip r:embed="rId5">
                <a:extLst>
                  <a:ext uri="{28A0092B-C50C-407E-A947-70E740481C1C}">
                    <a14:useLocalDpi xmlns:a14="http://schemas.microsoft.com/office/drawing/2010/main" val="0"/>
                  </a:ext>
                </a:extLst>
              </a:blip>
              <a:srcRect/>
              <a:stretch>
                <a:fillRect l="-1000" t="-12000" r="-400" b="-37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p>
          </p:txBody>
        </p:sp>
        <p:sp>
          <p:nvSpPr>
            <p:cNvPr id="8" name="Slider: Text"/>
            <p:cNvSpPr txBox="1"/>
            <p:nvPr/>
          </p:nvSpPr>
          <p:spPr>
            <a:xfrm>
              <a:off x="178402" y="1635646"/>
              <a:ext cx="184731" cy="400110"/>
            </a:xfrm>
            <a:prstGeom prst="rect">
              <a:avLst/>
            </a:prstGeom>
            <a:noFill/>
            <a:ln>
              <a:noFill/>
            </a:ln>
          </p:spPr>
          <p:txBody>
            <a:bodyPr wrap="none" rtlCol="0">
              <a:spAutoFit/>
            </a:bodyPr>
            <a:lstStyle/>
            <a:p>
              <a:endParaRPr lang="en-GB" sz="2000" b="1" dirty="0">
                <a:solidFill>
                  <a:schemeClr val="bg1"/>
                </a:solidFill>
                <a:latin typeface="Segoe UI" pitchFamily="34" charset="0"/>
                <a:ea typeface="Segoe UI" pitchFamily="34" charset="0"/>
                <a:cs typeface="Segoe UI" pitchFamily="34" charset="0"/>
              </a:endParaRPr>
            </a:p>
          </p:txBody>
        </p:sp>
      </p:grpSp>
      <p:sp>
        <p:nvSpPr>
          <p:cNvPr id="15" name="Shape: Sider Down 4"/>
          <p:cNvSpPr/>
          <p:nvPr/>
        </p:nvSpPr>
        <p:spPr>
          <a:xfrm rot="5400000">
            <a:off x="8309110" y="1086368"/>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hape: Sider Down 3"/>
          <p:cNvSpPr/>
          <p:nvPr/>
        </p:nvSpPr>
        <p:spPr>
          <a:xfrm rot="5400000">
            <a:off x="8315963" y="1076336"/>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hape: Sider Down 2"/>
          <p:cNvSpPr/>
          <p:nvPr/>
        </p:nvSpPr>
        <p:spPr>
          <a:xfrm rot="5400000">
            <a:off x="8312491" y="1076336"/>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hape: Sider Down 1"/>
          <p:cNvSpPr/>
          <p:nvPr/>
        </p:nvSpPr>
        <p:spPr>
          <a:xfrm rot="5400000">
            <a:off x="8313192" y="1076648"/>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S-08</a:t>
            </a:r>
          </a:p>
        </p:txBody>
      </p:sp>
      <p:sp>
        <p:nvSpPr>
          <p:cNvPr id="1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1335650" y="4912668"/>
            <a:ext cx="5698997"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the down-button to move the blind down. Click the video button to play ‘Jesus appears to his disciples’.</a:t>
            </a:r>
          </a:p>
        </p:txBody>
      </p:sp>
      <p:sp>
        <p:nvSpPr>
          <p:cNvPr id="22" name="Action Button: Video">
            <a:hlinkClick r:id="rId6" highlightClick="1"/>
            <a:extLst>
              <a:ext uri="{FF2B5EF4-FFF2-40B4-BE49-F238E27FC236}">
                <a16:creationId xmlns:a16="http://schemas.microsoft.com/office/drawing/2014/main" id="{7ECA1BAA-B9D8-4FBA-B7CA-1C637C03A68A}"/>
              </a:ext>
            </a:extLst>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819639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42" presetClass="path" presetSubtype="0" accel="50000" decel="50000" fill="hold" nodeType="withEffect">
                                  <p:stCondLst>
                                    <p:cond delay="0"/>
                                  </p:stCondLst>
                                  <p:childTnLst>
                                    <p:animMotion origin="layout" path="M -5.42643E-17 -2.71605E-6 L 2.77778E-6 0.16944 " pathEditMode="relative" rAng="0" ptsTypes="AA">
                                      <p:cBhvr>
                                        <p:cTn id="8" dur="2000" fill="hold"/>
                                        <p:tgtEl>
                                          <p:spTgt spid="3"/>
                                        </p:tgtEl>
                                        <p:attrNameLst>
                                          <p:attrName>ppt_x</p:attrName>
                                          <p:attrName>ppt_y</p:attrName>
                                        </p:attrNameLst>
                                      </p:cBhvr>
                                      <p:rCtr x="17" y="7623"/>
                                    </p:animMotion>
                                  </p:childTnLst>
                                </p:cTn>
                              </p:par>
                              <p:par>
                                <p:cTn id="9" presetID="42" presetClass="path" presetSubtype="0" accel="50000" decel="50000" fill="hold" grpId="1" nodeType="withEffect">
                                  <p:stCondLst>
                                    <p:cond delay="0"/>
                                  </p:stCondLst>
                                  <p:childTnLst>
                                    <p:animMotion origin="layout" path="M 3.33333E-6 4.22353E-6 L 3.33333E-6 0.22877 " pathEditMode="relative" rAng="0" ptsTypes="AA">
                                      <p:cBhvr>
                                        <p:cTn id="10" dur="2000" fill="hold"/>
                                        <p:tgtEl>
                                          <p:spTgt spid="13"/>
                                        </p:tgtEl>
                                        <p:attrNameLst>
                                          <p:attrName>ppt_x</p:attrName>
                                          <p:attrName>ppt_y</p:attrName>
                                        </p:attrNameLst>
                                      </p:cBhvr>
                                      <p:rCtr x="0" y="11423"/>
                                    </p:animMotion>
                                  </p:childTnLst>
                                </p:cTn>
                              </p:par>
                              <p:par>
                                <p:cTn id="11" presetID="42" presetClass="path" presetSubtype="0" accel="50000" decel="50000" fill="hold" grpId="1" nodeType="withEffect">
                                  <p:stCondLst>
                                    <p:cond delay="0"/>
                                  </p:stCondLst>
                                  <p:childTnLst>
                                    <p:animMotion origin="layout" path="M 3.33333E-6 4.22353E-6 L 3.33333E-6 0.22877 " pathEditMode="relative" rAng="0" ptsTypes="AA">
                                      <p:cBhvr>
                                        <p:cTn id="12" dur="2000" fill="hold"/>
                                        <p:tgtEl>
                                          <p:spTgt spid="14"/>
                                        </p:tgtEl>
                                        <p:attrNameLst>
                                          <p:attrName>ppt_x</p:attrName>
                                          <p:attrName>ppt_y</p:attrName>
                                        </p:attrNameLst>
                                      </p:cBhvr>
                                      <p:rCtr x="0" y="11423"/>
                                    </p:animMotion>
                                  </p:childTnLst>
                                </p:cTn>
                              </p:par>
                              <p:par>
                                <p:cTn id="13" presetID="42" presetClass="path" presetSubtype="0" accel="50000" decel="50000" fill="hold" grpId="1" nodeType="withEffect">
                                  <p:stCondLst>
                                    <p:cond delay="0"/>
                                  </p:stCondLst>
                                  <p:childTnLst>
                                    <p:animMotion origin="layout" path="M 3.33333E-6 4.22353E-6 L 3.33333E-6 0.22877 " pathEditMode="relative" rAng="0" ptsTypes="AA">
                                      <p:cBhvr>
                                        <p:cTn id="14" dur="2000" fill="hold"/>
                                        <p:tgtEl>
                                          <p:spTgt spid="15"/>
                                        </p:tgtEl>
                                        <p:attrNameLst>
                                          <p:attrName>ppt_x</p:attrName>
                                          <p:attrName>ppt_y</p:attrName>
                                        </p:attrNameLst>
                                      </p:cBhvr>
                                      <p:rCtr x="0" y="11423"/>
                                    </p:animMotion>
                                  </p:childTnLst>
                                </p:cTn>
                              </p:par>
                            </p:childTnLst>
                          </p:cTn>
                        </p:par>
                      </p:childTnLst>
                    </p:cTn>
                  </p:par>
                </p:childTnLst>
              </p:cTn>
              <p:nextCondLst>
                <p:cond evt="onClick" delay="0">
                  <p:tgtEl>
                    <p:spTgt spid="7"/>
                  </p:tgtEl>
                </p:cond>
              </p:nextCondLst>
            </p:seq>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hidden"/>
                                      </p:to>
                                    </p:set>
                                  </p:childTnLst>
                                </p:cTn>
                              </p:par>
                              <p:par>
                                <p:cTn id="20" presetID="42" presetClass="path" presetSubtype="0" accel="50000" decel="50000" fill="hold" nodeType="withEffect">
                                  <p:stCondLst>
                                    <p:cond delay="0"/>
                                  </p:stCondLst>
                                  <p:childTnLst>
                                    <p:animMotion origin="layout" path="M 2.77778E-6 0.16944 L -5.42643E-17 0.33303 " pathEditMode="relative" rAng="0" ptsTypes="AA">
                                      <p:cBhvr>
                                        <p:cTn id="21" dur="2000" fill="hold"/>
                                        <p:tgtEl>
                                          <p:spTgt spid="3"/>
                                        </p:tgtEl>
                                        <p:attrNameLst>
                                          <p:attrName>ppt_x</p:attrName>
                                          <p:attrName>ppt_y</p:attrName>
                                        </p:attrNameLst>
                                      </p:cBhvr>
                                      <p:rCtr x="-17" y="8920"/>
                                    </p:animMotion>
                                  </p:childTnLst>
                                </p:cTn>
                              </p:par>
                              <p:par>
                                <p:cTn id="22" presetID="42" presetClass="path" presetSubtype="0" accel="50000" decel="50000" fill="hold" grpId="2" nodeType="withEffect">
                                  <p:stCondLst>
                                    <p:cond delay="0"/>
                                  </p:stCondLst>
                                  <p:childTnLst>
                                    <p:animMotion origin="layout" path="M -1.11111E-6 0.22878 L -1.11111E-6 0.35382 " pathEditMode="relative" rAng="0" ptsTypes="AA">
                                      <p:cBhvr>
                                        <p:cTn id="23" dur="2000" fill="hold"/>
                                        <p:tgtEl>
                                          <p:spTgt spid="14"/>
                                        </p:tgtEl>
                                        <p:attrNameLst>
                                          <p:attrName>ppt_x</p:attrName>
                                          <p:attrName>ppt_y</p:attrName>
                                        </p:attrNameLst>
                                      </p:cBhvr>
                                      <p:rCtr x="0" y="6236"/>
                                    </p:animMotion>
                                  </p:childTnLst>
                                </p:cTn>
                              </p:par>
                              <p:par>
                                <p:cTn id="24" presetID="42" presetClass="path" presetSubtype="0" accel="50000" decel="50000" fill="hold" grpId="2" nodeType="withEffect">
                                  <p:stCondLst>
                                    <p:cond delay="0"/>
                                  </p:stCondLst>
                                  <p:childTnLst>
                                    <p:animMotion origin="layout" path="M -1.11111E-6 0.22878 L -1.11111E-6 0.35382 " pathEditMode="relative" rAng="0" ptsTypes="AA">
                                      <p:cBhvr>
                                        <p:cTn id="25" dur="2000" fill="hold"/>
                                        <p:tgtEl>
                                          <p:spTgt spid="15"/>
                                        </p:tgtEl>
                                        <p:attrNameLst>
                                          <p:attrName>ppt_x</p:attrName>
                                          <p:attrName>ppt_y</p:attrName>
                                        </p:attrNameLst>
                                      </p:cBhvr>
                                      <p:rCtr x="0" y="6236"/>
                                    </p:animMotion>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42" presetClass="path" presetSubtype="0" accel="50000" decel="50000" fill="hold" nodeType="withEffect">
                                  <p:stCondLst>
                                    <p:cond delay="0"/>
                                  </p:stCondLst>
                                  <p:childTnLst>
                                    <p:animMotion origin="layout" path="M -5.42643E-17 0.33303 L 2.77778E-6 0.50216 " pathEditMode="relative" rAng="0" ptsTypes="AA">
                                      <p:cBhvr>
                                        <p:cTn id="32" dur="2000" fill="hold"/>
                                        <p:tgtEl>
                                          <p:spTgt spid="3"/>
                                        </p:tgtEl>
                                        <p:attrNameLst>
                                          <p:attrName>ppt_x</p:attrName>
                                          <p:attrName>ppt_y</p:attrName>
                                        </p:attrNameLst>
                                      </p:cBhvr>
                                      <p:rCtr x="17" y="7716"/>
                                    </p:animMotion>
                                  </p:childTnLst>
                                </p:cTn>
                              </p:par>
                              <p:par>
                                <p:cTn id="33" presetID="42" presetClass="path" presetSubtype="0" accel="50000" decel="50000" fill="hold" grpId="3" nodeType="withEffect">
                                  <p:stCondLst>
                                    <p:cond delay="0"/>
                                  </p:stCondLst>
                                  <p:childTnLst>
                                    <p:animMotion origin="layout" path="M 0.0007 0.35185 L 2.77778E-6 0.51451 " pathEditMode="relative" rAng="0" ptsTypes="AA">
                                      <p:cBhvr>
                                        <p:cTn id="34" dur="2000" fill="hold"/>
                                        <p:tgtEl>
                                          <p:spTgt spid="15"/>
                                        </p:tgtEl>
                                        <p:attrNameLst>
                                          <p:attrName>ppt_x</p:attrName>
                                          <p:attrName>ppt_y</p:attrName>
                                        </p:attrNameLst>
                                      </p:cBhvr>
                                      <p:rCtr x="-52" y="8241"/>
                                    </p:animMotion>
                                  </p:child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5.42643E-17 0.50216 L 2.77778E-6 0.65957 " pathEditMode="relative" rAng="0" ptsTypes="AA">
                                      <p:cBhvr>
                                        <p:cTn id="39" dur="2000" fill="hold"/>
                                        <p:tgtEl>
                                          <p:spTgt spid="3"/>
                                        </p:tgtEl>
                                        <p:attrNameLst>
                                          <p:attrName>ppt_x</p:attrName>
                                          <p:attrName>ppt_y</p:attrName>
                                        </p:attrNameLst>
                                      </p:cBhvr>
                                      <p:rCtr x="17" y="8179"/>
                                    </p:animMotion>
                                  </p:childTnLst>
                                </p:cTn>
                              </p:par>
                              <p:par>
                                <p:cTn id="40" presetID="1" presetClass="exit"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0 0.60086 L 0 3.76928E-6 " pathEditMode="relative" rAng="0" ptsTypes="AA">
                                      <p:cBhvr>
                                        <p:cTn id="46" dur="500" fill="hold"/>
                                        <p:tgtEl>
                                          <p:spTgt spid="3"/>
                                        </p:tgtEl>
                                        <p:attrNameLst>
                                          <p:attrName>ppt_x</p:attrName>
                                          <p:attrName>ppt_y</p:attrName>
                                        </p:attrNameLst>
                                      </p:cBhvr>
                                      <p:rCtr x="0" y="-30043"/>
                                    </p:animMotion>
                                  </p:childTnLst>
                                </p:cTn>
                              </p:par>
                              <p:par>
                                <p:cTn id="47" presetID="42" presetClass="path" presetSubtype="0" accel="50000" decel="50000" fill="hold" grpId="2" nodeType="withEffect">
                                  <p:stCondLst>
                                    <p:cond delay="0"/>
                                  </p:stCondLst>
                                  <p:childTnLst>
                                    <p:animMotion origin="layout" path="M -0.00052 0.51636 L 1.94444E-6 0.00031 " pathEditMode="relative" rAng="0" ptsTypes="AA">
                                      <p:cBhvr>
                                        <p:cTn id="48" dur="500" fill="hold"/>
                                        <p:tgtEl>
                                          <p:spTgt spid="7"/>
                                        </p:tgtEl>
                                        <p:attrNameLst>
                                          <p:attrName>ppt_x</p:attrName>
                                          <p:attrName>ppt_y</p:attrName>
                                        </p:attrNameLst>
                                      </p:cBhvr>
                                      <p:rCtr x="-17" y="-25772"/>
                                    </p:animMotion>
                                  </p:childTnLst>
                                </p:cTn>
                              </p:par>
                              <p:par>
                                <p:cTn id="49" presetID="42" presetClass="path" presetSubtype="0" accel="50000" decel="50000" fill="hold" grpId="3" nodeType="withEffect">
                                  <p:stCondLst>
                                    <p:cond delay="0"/>
                                  </p:stCondLst>
                                  <p:childTnLst>
                                    <p:animMotion origin="layout" path="M -0.00034 0.51636 L -4.44444E-6 2.46914E-6 " pathEditMode="relative" rAng="0" ptsTypes="AA">
                                      <p:cBhvr>
                                        <p:cTn id="50" dur="500" fill="hold"/>
                                        <p:tgtEl>
                                          <p:spTgt spid="13"/>
                                        </p:tgtEl>
                                        <p:attrNameLst>
                                          <p:attrName>ppt_x</p:attrName>
                                          <p:attrName>ppt_y</p:attrName>
                                        </p:attrNameLst>
                                      </p:cBhvr>
                                      <p:rCtr x="-243" y="-25556"/>
                                    </p:animMotion>
                                  </p:childTnLst>
                                </p:cTn>
                              </p:par>
                              <p:par>
                                <p:cTn id="51" presetID="42" presetClass="path" presetSubtype="0" accel="50000" decel="50000" fill="hold" grpId="4" nodeType="withEffect">
                                  <p:stCondLst>
                                    <p:cond delay="0"/>
                                  </p:stCondLst>
                                  <p:childTnLst>
                                    <p:animMotion origin="layout" path="M -0.00069 0.51636 L -1.66667E-6 2.46914E-6 " pathEditMode="relative" rAng="0" ptsTypes="AA">
                                      <p:cBhvr>
                                        <p:cTn id="52" dur="500" fill="hold"/>
                                        <p:tgtEl>
                                          <p:spTgt spid="14"/>
                                        </p:tgtEl>
                                        <p:attrNameLst>
                                          <p:attrName>ppt_x</p:attrName>
                                          <p:attrName>ppt_y</p:attrName>
                                        </p:attrNameLst>
                                      </p:cBhvr>
                                      <p:rCtr x="-17" y="-25772"/>
                                    </p:animMotion>
                                  </p:childTnLst>
                                </p:cTn>
                              </p:par>
                              <p:par>
                                <p:cTn id="53" presetID="42" presetClass="path" presetSubtype="0" accel="50000" decel="50000" fill="hold" grpId="5" nodeType="withEffect">
                                  <p:stCondLst>
                                    <p:cond delay="0"/>
                                  </p:stCondLst>
                                  <p:childTnLst>
                                    <p:animMotion origin="layout" path="M 4.44444E-6 0.5145 L 2.77778E-6 0.00031 " pathEditMode="relative" rAng="0" ptsTypes="AA">
                                      <p:cBhvr>
                                        <p:cTn id="54" dur="500" fill="hold"/>
                                        <p:tgtEl>
                                          <p:spTgt spid="15"/>
                                        </p:tgtEl>
                                        <p:attrNameLst>
                                          <p:attrName>ppt_x</p:attrName>
                                          <p:attrName>ppt_y</p:attrName>
                                        </p:attrNameLst>
                                      </p:cBhvr>
                                      <p:rCtr x="-260" y="-26543"/>
                                    </p:animMotion>
                                  </p:childTnLst>
                                </p:cTn>
                              </p:par>
                              <p:par>
                                <p:cTn id="55" presetID="10" presetClass="entr" presetSubtype="0" fill="hold" grpId="1"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par>
                                <p:cTn id="58" presetID="10" presetClass="entr" presetSubtype="0" fill="hold" grpId="2"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par>
                                <p:cTn id="61" presetID="10" presetClass="entr" presetSubtype="0" fill="hold" grpId="3"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par>
                                <p:cTn id="64" presetID="10" presetClass="entr" presetSubtype="0" fill="hold" grpId="4"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childTnLst>
                    </p:cTn>
                  </p:par>
                </p:childTnLst>
              </p:cTn>
              <p:nextCondLst>
                <p:cond evt="onClick" delay="0">
                  <p:tgtEl>
                    <p:spTgt spid="19"/>
                  </p:tgtEl>
                </p:cond>
              </p:nextCondLst>
            </p:seq>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5.42643E-17 0.65956 L 2.77778E-6 2.59259E-6 " pathEditMode="relative" rAng="0" ptsTypes="AA">
                                      <p:cBhvr>
                                        <p:cTn id="71" dur="500" fill="hold"/>
                                        <p:tgtEl>
                                          <p:spTgt spid="3"/>
                                        </p:tgtEl>
                                        <p:attrNameLst>
                                          <p:attrName>ppt_x</p:attrName>
                                          <p:attrName>ppt_y</p:attrName>
                                        </p:attrNameLst>
                                      </p:cBhvr>
                                      <p:rCtr x="17" y="-32531"/>
                                    </p:animMotion>
                                  </p:childTnLst>
                                </p:cTn>
                              </p:par>
                              <p:par>
                                <p:cTn id="72" presetID="42" presetClass="path" presetSubtype="0" accel="50000" decel="50000" fill="hold" grpId="3" nodeType="withEffect">
                                  <p:stCondLst>
                                    <p:cond delay="0"/>
                                  </p:stCondLst>
                                  <p:childTnLst>
                                    <p:animMotion origin="layout" path="M -0.00052 0.51636 L 1.94444E-6 0.00031 " pathEditMode="relative" rAng="0" ptsTypes="AA">
                                      <p:cBhvr>
                                        <p:cTn id="73" dur="500" fill="hold"/>
                                        <p:tgtEl>
                                          <p:spTgt spid="7"/>
                                        </p:tgtEl>
                                        <p:attrNameLst>
                                          <p:attrName>ppt_x</p:attrName>
                                          <p:attrName>ppt_y</p:attrName>
                                        </p:attrNameLst>
                                      </p:cBhvr>
                                      <p:rCtr x="-17" y="-25648"/>
                                    </p:animMotion>
                                  </p:childTnLst>
                                </p:cTn>
                              </p:par>
                              <p:par>
                                <p:cTn id="74" presetID="42" presetClass="path" presetSubtype="0" accel="50000" decel="50000" fill="hold" grpId="4" nodeType="withEffect">
                                  <p:stCondLst>
                                    <p:cond delay="0"/>
                                  </p:stCondLst>
                                  <p:childTnLst>
                                    <p:animMotion origin="layout" path="M -0.00034 0.51636 L -4.44444E-6 2.46914E-6 " pathEditMode="relative" rAng="0" ptsTypes="AA">
                                      <p:cBhvr>
                                        <p:cTn id="75" dur="500" fill="hold"/>
                                        <p:tgtEl>
                                          <p:spTgt spid="13"/>
                                        </p:tgtEl>
                                        <p:attrNameLst>
                                          <p:attrName>ppt_x</p:attrName>
                                          <p:attrName>ppt_y</p:attrName>
                                        </p:attrNameLst>
                                      </p:cBhvr>
                                      <p:rCtr x="-35" y="-25432"/>
                                    </p:animMotion>
                                  </p:childTnLst>
                                </p:cTn>
                              </p:par>
                              <p:par>
                                <p:cTn id="76" presetID="42" presetClass="path" presetSubtype="0" accel="50000" decel="50000" fill="hold" grpId="5" nodeType="withEffect">
                                  <p:stCondLst>
                                    <p:cond delay="0"/>
                                  </p:stCondLst>
                                  <p:childTnLst>
                                    <p:animMotion origin="layout" path="M -0.00069 0.51635 L -1.66667E-6 0.00031 " pathEditMode="relative" rAng="0" ptsTypes="AA">
                                      <p:cBhvr>
                                        <p:cTn id="77" dur="500" fill="hold"/>
                                        <p:tgtEl>
                                          <p:spTgt spid="14"/>
                                        </p:tgtEl>
                                        <p:attrNameLst>
                                          <p:attrName>ppt_x</p:attrName>
                                          <p:attrName>ppt_y</p:attrName>
                                        </p:attrNameLst>
                                      </p:cBhvr>
                                      <p:rCtr x="-17" y="-26636"/>
                                    </p:animMotion>
                                  </p:childTnLst>
                                </p:cTn>
                              </p:par>
                              <p:par>
                                <p:cTn id="78" presetID="42" presetClass="path" presetSubtype="0" accel="50000" decel="50000" fill="hold" grpId="6" nodeType="withEffect">
                                  <p:stCondLst>
                                    <p:cond delay="0"/>
                                  </p:stCondLst>
                                  <p:childTnLst>
                                    <p:animMotion origin="layout" path="M 4.72222E-6 0.51451 L 2.77778E-6 0.00031 " pathEditMode="relative" rAng="0" ptsTypes="AA">
                                      <p:cBhvr>
                                        <p:cTn id="79" dur="500" fill="hold"/>
                                        <p:tgtEl>
                                          <p:spTgt spid="15"/>
                                        </p:tgtEl>
                                        <p:attrNameLst>
                                          <p:attrName>ppt_x</p:attrName>
                                          <p:attrName>ppt_y</p:attrName>
                                        </p:attrNameLst>
                                      </p:cBhvr>
                                      <p:rCtr x="-52" y="-25216"/>
                                    </p:animMotion>
                                  </p:childTnLst>
                                </p:cTn>
                              </p:par>
                              <p:par>
                                <p:cTn id="80" presetID="10" presetClass="entr" presetSubtype="0" fill="hold" grpId="4" nodeType="with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500"/>
                                        <p:tgtEl>
                                          <p:spTgt spid="7"/>
                                        </p:tgtEl>
                                      </p:cBhvr>
                                    </p:animEffect>
                                  </p:childTnLst>
                                </p:cTn>
                              </p:par>
                              <p:par>
                                <p:cTn id="83" presetID="10" presetClass="entr" presetSubtype="0" fill="hold" grpId="5" nodeType="with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fade">
                                      <p:cBhvr>
                                        <p:cTn id="85" dur="500"/>
                                        <p:tgtEl>
                                          <p:spTgt spid="13"/>
                                        </p:tgtEl>
                                      </p:cBhvr>
                                    </p:animEffect>
                                  </p:childTnLst>
                                </p:cTn>
                              </p:par>
                              <p:par>
                                <p:cTn id="86" presetID="10" presetClass="entr" presetSubtype="0" fill="hold" grpId="6" nodeType="with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fade">
                                      <p:cBhvr>
                                        <p:cTn id="88" dur="500"/>
                                        <p:tgtEl>
                                          <p:spTgt spid="14"/>
                                        </p:tgtEl>
                                      </p:cBhvr>
                                    </p:animEffect>
                                  </p:childTnLst>
                                </p:cTn>
                              </p:par>
                              <p:par>
                                <p:cTn id="89" presetID="10" presetClass="entr" presetSubtype="0" fill="hold" grpId="7" nodeType="with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fade">
                                      <p:cBhvr>
                                        <p:cTn id="91" dur="500"/>
                                        <p:tgtEl>
                                          <p:spTgt spid="15"/>
                                        </p:tgtEl>
                                      </p:cBhvr>
                                    </p:animEffect>
                                  </p:childTnLst>
                                </p:cTn>
                              </p:par>
                            </p:childTnLst>
                          </p:cTn>
                        </p:par>
                      </p:childTnLst>
                    </p:cTn>
                  </p:par>
                </p:childTnLst>
              </p:cTn>
              <p:nextCondLst>
                <p:cond evt="onClick" delay="0">
                  <p:tgtEl>
                    <p:spTgt spid="20"/>
                  </p:tgtEl>
                </p:cond>
              </p:nextCondLst>
            </p:seq>
          </p:childTnLst>
        </p:cTn>
      </p:par>
    </p:tnLst>
    <p:bldLst>
      <p:bldP spid="15" grpId="0" animBg="1"/>
      <p:bldP spid="15" grpId="1" animBg="1"/>
      <p:bldP spid="15" grpId="2" animBg="1"/>
      <p:bldP spid="15" grpId="3" animBg="1"/>
      <p:bldP spid="15" grpId="4" animBg="1"/>
      <p:bldP spid="15" grpId="5" animBg="1"/>
      <p:bldP spid="15" grpId="6" animBg="1"/>
      <p:bldP spid="15" grpId="7" animBg="1"/>
      <p:bldP spid="14" grpId="0" animBg="1"/>
      <p:bldP spid="14" grpId="1" animBg="1"/>
      <p:bldP spid="14" grpId="2" animBg="1"/>
      <p:bldP spid="14" grpId="3" animBg="1"/>
      <p:bldP spid="14" grpId="4" animBg="1"/>
      <p:bldP spid="14" grpId="5" animBg="1"/>
      <p:bldP spid="14" grpId="6" animBg="1"/>
      <p:bldP spid="13" grpId="0" animBg="1"/>
      <p:bldP spid="13" grpId="1" animBg="1"/>
      <p:bldP spid="13" grpId="2" animBg="1"/>
      <p:bldP spid="13" grpId="3" animBg="1"/>
      <p:bldP spid="13" grpId="4" animBg="1"/>
      <p:bldP spid="13" grpId="5" animBg="1"/>
      <p:bldP spid="7" grpId="0" animBg="1"/>
      <p:bldP spid="7" grpId="1" animBg="1"/>
      <p:bldP spid="7" grpId="2" animBg="1"/>
      <p:bldP spid="7" grpId="3" animBg="1"/>
      <p:bldP spid="7" grpId="4"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aster - Y2-R01-S09 - Easter S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54106" y="147205"/>
            <a:ext cx="609600" cy="609600"/>
          </a:xfrm>
          <a:prstGeom prst="rect">
            <a:avLst/>
          </a:prstGeom>
        </p:spPr>
      </p:pic>
      <p:pic>
        <p:nvPicPr>
          <p:cNvPr id="37" name="Picture 2" descr="Yellow, Wooden, Textures, Backgrounds, Hardwood">
            <a:extLst>
              <a:ext uri="{FF2B5EF4-FFF2-40B4-BE49-F238E27FC236}">
                <a16:creationId xmlns:a16="http://schemas.microsoft.com/office/drawing/2014/main" id="{04C540FC-41A2-48A8-96B3-9D7F7E0B84E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MOVE THIS OBJECT"/>
          <p:cNvSpPr txBox="1"/>
          <p:nvPr/>
        </p:nvSpPr>
        <p:spPr>
          <a:xfrm>
            <a:off x="0" y="64333"/>
            <a:ext cx="9144000" cy="523220"/>
          </a:xfrm>
          <a:prstGeom prst="rect">
            <a:avLst/>
          </a:prstGeom>
          <a:noFill/>
        </p:spPr>
        <p:txBody>
          <a:bodyPr wrap="square" rtlCol="0">
            <a:spAutoFit/>
          </a:bodyPr>
          <a:lstStyle/>
          <a:p>
            <a:pPr algn="ctr"/>
            <a:r>
              <a:rPr lang="en-NZ" sz="2800" dirty="0"/>
              <a:t>How Jesus’ Followers today Celebrate the joy of Easter </a:t>
            </a:r>
            <a:endParaRPr lang="en-GB" sz="4800" b="1" dirty="0">
              <a:solidFill>
                <a:srgbClr val="FF0000"/>
              </a:solidFill>
            </a:endParaRPr>
          </a:p>
        </p:txBody>
      </p:sp>
      <p:grpSp>
        <p:nvGrpSpPr>
          <p:cNvPr id="36" name="6">
            <a:extLst>
              <a:ext uri="{FF2B5EF4-FFF2-40B4-BE49-F238E27FC236}">
                <a16:creationId xmlns:a16="http://schemas.microsoft.com/office/drawing/2014/main" id="{A54E95BA-F66C-433B-9BC8-909373EA110B}"/>
              </a:ext>
            </a:extLst>
          </p:cNvPr>
          <p:cNvGrpSpPr/>
          <p:nvPr/>
        </p:nvGrpSpPr>
        <p:grpSpPr>
          <a:xfrm>
            <a:off x="1613534" y="702970"/>
            <a:ext cx="6638388" cy="3111530"/>
            <a:chOff x="1625257" y="702970"/>
            <a:chExt cx="6638388" cy="3111530"/>
          </a:xfrm>
        </p:grpSpPr>
        <p:sp>
          <p:nvSpPr>
            <p:cNvPr id="2" name="Shape: Card 6 (bottom)"/>
            <p:cNvSpPr/>
            <p:nvPr/>
          </p:nvSpPr>
          <p:spPr>
            <a:xfrm>
              <a:off x="1625257" y="702970"/>
              <a:ext cx="6638388" cy="3111530"/>
            </a:xfrm>
            <a:prstGeom prst="roundRect">
              <a:avLst/>
            </a:prstGeom>
            <a:solidFill>
              <a:schemeClr val="bg1"/>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a:t>Card 6</a:t>
              </a:r>
            </a:p>
          </p:txBody>
        </p:sp>
        <p:pic>
          <p:nvPicPr>
            <p:cNvPr id="34" name="Picture 33" descr="Image result for children painting Easter eggs">
              <a:extLst>
                <a:ext uri="{FF2B5EF4-FFF2-40B4-BE49-F238E27FC236}">
                  <a16:creationId xmlns:a16="http://schemas.microsoft.com/office/drawing/2014/main" id="{B995727B-4CFF-4A05-8B1D-85BC938BC3FD}"/>
                </a:ext>
              </a:extLst>
            </p:cNvPr>
            <p:cNvPicPr/>
            <p:nvPr/>
          </p:nvPicPr>
          <p:blipFill rotWithShape="1">
            <a:blip r:embed="rId8">
              <a:extLst>
                <a:ext uri="{28A0092B-C50C-407E-A947-70E740481C1C}">
                  <a14:useLocalDpi xmlns:a14="http://schemas.microsoft.com/office/drawing/2010/main" val="0"/>
                </a:ext>
              </a:extLst>
            </a:blip>
            <a:srcRect l="10607" t="5620" r="23535" b="1086"/>
            <a:stretch/>
          </p:blipFill>
          <p:spPr bwMode="auto">
            <a:xfrm>
              <a:off x="5104937" y="1232606"/>
              <a:ext cx="2916410" cy="1985200"/>
            </a:xfrm>
            <a:prstGeom prst="roundRect">
              <a:avLst/>
            </a:prstGeom>
            <a:noFill/>
            <a:ln>
              <a:noFill/>
            </a:ln>
            <a:extLst>
              <a:ext uri="{53640926-AAD7-44D8-BBD7-CCE9431645EC}">
                <a14:shadowObscured xmlns:a14="http://schemas.microsoft.com/office/drawing/2010/main"/>
              </a:ext>
            </a:extLst>
          </p:spPr>
        </p:pic>
        <p:sp>
          <p:nvSpPr>
            <p:cNvPr id="35" name="Rectangle 34">
              <a:extLst>
                <a:ext uri="{FF2B5EF4-FFF2-40B4-BE49-F238E27FC236}">
                  <a16:creationId xmlns:a16="http://schemas.microsoft.com/office/drawing/2014/main" id="{7ED47FC3-7DEE-42AC-878A-DA9EEC588E4B}"/>
                </a:ext>
              </a:extLst>
            </p:cNvPr>
            <p:cNvSpPr/>
            <p:nvPr/>
          </p:nvSpPr>
          <p:spPr>
            <a:xfrm>
              <a:off x="1832269" y="769016"/>
              <a:ext cx="3230594" cy="2959272"/>
            </a:xfrm>
            <a:prstGeom prst="rect">
              <a:avLst/>
            </a:prstGeom>
          </p:spPr>
          <p:txBody>
            <a:bodyPr wrap="square">
              <a:spAutoFit/>
            </a:bodyPr>
            <a:lstStyle/>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We can decorate eggs to help    us remember that Jesus rose from death and he brought new life to the world. We can see this new life when baby animals are born and new plants grow.                                                                                                                                </a:t>
              </a:r>
              <a:r>
                <a:rPr lang="en-NZ"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Have you seen a chicken come out of an egg just like Jesus came out of the tomb?</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3" name="5">
            <a:extLst>
              <a:ext uri="{FF2B5EF4-FFF2-40B4-BE49-F238E27FC236}">
                <a16:creationId xmlns:a16="http://schemas.microsoft.com/office/drawing/2014/main" id="{6AD765C1-6920-4852-8342-D4D9D3DD1BF1}"/>
              </a:ext>
            </a:extLst>
          </p:cNvPr>
          <p:cNvGrpSpPr/>
          <p:nvPr/>
        </p:nvGrpSpPr>
        <p:grpSpPr>
          <a:xfrm>
            <a:off x="1414244" y="855370"/>
            <a:ext cx="6638388" cy="3111530"/>
            <a:chOff x="1425967" y="855370"/>
            <a:chExt cx="6638388" cy="3111530"/>
          </a:xfrm>
        </p:grpSpPr>
        <p:sp>
          <p:nvSpPr>
            <p:cNvPr id="12" name="Shape: Card 5"/>
            <p:cNvSpPr/>
            <p:nvPr/>
          </p:nvSpPr>
          <p:spPr>
            <a:xfrm>
              <a:off x="1425967" y="855370"/>
              <a:ext cx="6638388" cy="3111530"/>
            </a:xfrm>
            <a:prstGeom prst="roundRect">
              <a:avLst/>
            </a:prstGeom>
            <a:solidFill>
              <a:schemeClr val="bg1"/>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a:t>Card 5</a:t>
              </a:r>
            </a:p>
          </p:txBody>
        </p:sp>
        <p:pic>
          <p:nvPicPr>
            <p:cNvPr id="31" name="Picture 30" descr="Image result for the paschal candle symbols">
              <a:extLst>
                <a:ext uri="{FF2B5EF4-FFF2-40B4-BE49-F238E27FC236}">
                  <a16:creationId xmlns:a16="http://schemas.microsoft.com/office/drawing/2014/main" id="{CAE060E9-27A0-48DB-B28B-E485C3C72A11}"/>
                </a:ext>
              </a:extLst>
            </p:cNvPr>
            <p:cNvPicPr/>
            <p:nvPr/>
          </p:nvPicPr>
          <p:blipFill rotWithShape="1">
            <a:blip r:embed="rId9">
              <a:extLst>
                <a:ext uri="{28A0092B-C50C-407E-A947-70E740481C1C}">
                  <a14:useLocalDpi xmlns:a14="http://schemas.microsoft.com/office/drawing/2010/main" val="0"/>
                </a:ext>
              </a:extLst>
            </a:blip>
            <a:srcRect l="43095" t="21635" r="43261" b="6474"/>
            <a:stretch/>
          </p:blipFill>
          <p:spPr bwMode="auto">
            <a:xfrm>
              <a:off x="2011997" y="1007770"/>
              <a:ext cx="543884" cy="2799014"/>
            </a:xfrm>
            <a:prstGeom prst="roundRect">
              <a:avLst/>
            </a:prstGeom>
            <a:noFill/>
            <a:ln>
              <a:noFill/>
            </a:ln>
            <a:extLst>
              <a:ext uri="{53640926-AAD7-44D8-BBD7-CCE9431645EC}">
                <a14:shadowObscured xmlns:a14="http://schemas.microsoft.com/office/drawing/2010/main"/>
              </a:ext>
            </a:extLst>
          </p:spPr>
        </p:pic>
        <p:sp>
          <p:nvSpPr>
            <p:cNvPr id="32" name="Rectangle 31">
              <a:extLst>
                <a:ext uri="{FF2B5EF4-FFF2-40B4-BE49-F238E27FC236}">
                  <a16:creationId xmlns:a16="http://schemas.microsoft.com/office/drawing/2014/main" id="{261DD21B-67C2-4149-BF3D-2E32093364FF}"/>
                </a:ext>
              </a:extLst>
            </p:cNvPr>
            <p:cNvSpPr/>
            <p:nvPr/>
          </p:nvSpPr>
          <p:spPr>
            <a:xfrm>
              <a:off x="2780395" y="1257025"/>
              <a:ext cx="5046832" cy="2303451"/>
            </a:xfrm>
            <a:prstGeom prst="rect">
              <a:avLst/>
            </a:prstGeom>
          </p:spPr>
          <p:txBody>
            <a:bodyPr wrap="square">
              <a:spAutoFit/>
            </a:bodyPr>
            <a:lstStyle/>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Our Church has an Easter Candle which is a symbol of Jesus. We light this candle at Mass, when people are baptised or at Funeral masses when people   have died. The Easter Candle is part of the Easter celebrations in our parish.                                                         </a:t>
              </a:r>
              <a:r>
                <a:rPr lang="en-NZ"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Where is the Easter candle in your church?                       Notice it next time you go to the church.</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0" name="4">
            <a:extLst>
              <a:ext uri="{FF2B5EF4-FFF2-40B4-BE49-F238E27FC236}">
                <a16:creationId xmlns:a16="http://schemas.microsoft.com/office/drawing/2014/main" id="{60203110-47A4-4731-9E8D-C6955ACE1CCE}"/>
              </a:ext>
            </a:extLst>
          </p:cNvPr>
          <p:cNvGrpSpPr/>
          <p:nvPr/>
        </p:nvGrpSpPr>
        <p:grpSpPr>
          <a:xfrm>
            <a:off x="1226677" y="1007770"/>
            <a:ext cx="6713107" cy="3111530"/>
            <a:chOff x="1226677" y="1007770"/>
            <a:chExt cx="6713107" cy="3111530"/>
          </a:xfrm>
        </p:grpSpPr>
        <p:sp>
          <p:nvSpPr>
            <p:cNvPr id="13" name="Shape: Card 4"/>
            <p:cNvSpPr/>
            <p:nvPr/>
          </p:nvSpPr>
          <p:spPr>
            <a:xfrm>
              <a:off x="1226677" y="1007770"/>
              <a:ext cx="6638388" cy="3111530"/>
            </a:xfrm>
            <a:prstGeom prst="roundRect">
              <a:avLst/>
            </a:prstGeom>
            <a:solidFill>
              <a:schemeClr val="bg1"/>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a:t>Card 4</a:t>
              </a:r>
            </a:p>
          </p:txBody>
        </p:sp>
        <p:pic>
          <p:nvPicPr>
            <p:cNvPr id="28" name="Picture 27" descr="Image result for images of children acting out the Holy Week and Easter stories">
              <a:extLst>
                <a:ext uri="{FF2B5EF4-FFF2-40B4-BE49-F238E27FC236}">
                  <a16:creationId xmlns:a16="http://schemas.microsoft.com/office/drawing/2014/main" id="{D2A1BD9B-1540-46B9-B570-A7E91D4B159C}"/>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3198016" y="2107346"/>
              <a:ext cx="2938073" cy="1864216"/>
            </a:xfrm>
            <a:prstGeom prst="roundRect">
              <a:avLst/>
            </a:prstGeom>
            <a:noFill/>
            <a:ln>
              <a:noFill/>
            </a:ln>
          </p:spPr>
        </p:pic>
        <p:sp>
          <p:nvSpPr>
            <p:cNvPr id="29" name="Rectangle 28">
              <a:extLst>
                <a:ext uri="{FF2B5EF4-FFF2-40B4-BE49-F238E27FC236}">
                  <a16:creationId xmlns:a16="http://schemas.microsoft.com/office/drawing/2014/main" id="{D305C91D-2576-4028-9BB4-EF9A2091111D}"/>
                </a:ext>
              </a:extLst>
            </p:cNvPr>
            <p:cNvSpPr/>
            <p:nvPr/>
          </p:nvSpPr>
          <p:spPr>
            <a:xfrm>
              <a:off x="1494715" y="1033965"/>
              <a:ext cx="6445069" cy="1047979"/>
            </a:xfrm>
            <a:prstGeom prst="rect">
              <a:avLst/>
            </a:prstGeom>
          </p:spPr>
          <p:txBody>
            <a:bodyPr wrap="square">
              <a:spAutoFit/>
            </a:bodyPr>
            <a:lstStyle/>
            <a:p>
              <a:pPr algn="ct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Families celebrate the joy of Easter by sharing an                                 Easter cake together because Jesus has risen.                                                      </a:t>
              </a:r>
              <a:r>
                <a:rPr lang="en-NZ"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What special food does your family have to celebrate Easter?</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7" name="3">
            <a:extLst>
              <a:ext uri="{FF2B5EF4-FFF2-40B4-BE49-F238E27FC236}">
                <a16:creationId xmlns:a16="http://schemas.microsoft.com/office/drawing/2014/main" id="{0E362CDA-8A36-47ED-B281-62D995655F16}"/>
              </a:ext>
            </a:extLst>
          </p:cNvPr>
          <p:cNvGrpSpPr/>
          <p:nvPr/>
        </p:nvGrpSpPr>
        <p:grpSpPr>
          <a:xfrm>
            <a:off x="1027387" y="1160170"/>
            <a:ext cx="6638388" cy="3111530"/>
            <a:chOff x="1027387" y="1160170"/>
            <a:chExt cx="6638388" cy="3111530"/>
          </a:xfrm>
        </p:grpSpPr>
        <p:sp>
          <p:nvSpPr>
            <p:cNvPr id="14" name="Shape: Card 3"/>
            <p:cNvSpPr/>
            <p:nvPr/>
          </p:nvSpPr>
          <p:spPr>
            <a:xfrm>
              <a:off x="1027387" y="1160170"/>
              <a:ext cx="6638388" cy="3111530"/>
            </a:xfrm>
            <a:prstGeom prst="roundRect">
              <a:avLst/>
            </a:prstGeom>
            <a:solidFill>
              <a:schemeClr val="bg1"/>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a:t>Card 3</a:t>
              </a:r>
            </a:p>
          </p:txBody>
        </p:sp>
        <p:pic>
          <p:nvPicPr>
            <p:cNvPr id="25" name="Picture 24" descr="Image result for easter egg hunt">
              <a:extLst>
                <a:ext uri="{FF2B5EF4-FFF2-40B4-BE49-F238E27FC236}">
                  <a16:creationId xmlns:a16="http://schemas.microsoft.com/office/drawing/2014/main" id="{6C48415C-D555-4043-9277-F6789566C59E}"/>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17250" y="1850160"/>
              <a:ext cx="2758182" cy="1761537"/>
            </a:xfrm>
            <a:prstGeom prst="roundRect">
              <a:avLst/>
            </a:prstGeom>
            <a:noFill/>
            <a:ln>
              <a:noFill/>
            </a:ln>
          </p:spPr>
        </p:pic>
        <p:sp>
          <p:nvSpPr>
            <p:cNvPr id="26" name="Rectangle 25">
              <a:extLst>
                <a:ext uri="{FF2B5EF4-FFF2-40B4-BE49-F238E27FC236}">
                  <a16:creationId xmlns:a16="http://schemas.microsoft.com/office/drawing/2014/main" id="{FD76518F-84A6-4240-9749-665346D25FBD}"/>
                </a:ext>
              </a:extLst>
            </p:cNvPr>
            <p:cNvSpPr/>
            <p:nvPr/>
          </p:nvSpPr>
          <p:spPr>
            <a:xfrm>
              <a:off x="1192712" y="1505026"/>
              <a:ext cx="3474341" cy="2431691"/>
            </a:xfrm>
            <a:prstGeom prst="rect">
              <a:avLst/>
            </a:prstGeom>
          </p:spPr>
          <p:txBody>
            <a:bodyPr wrap="square">
              <a:spAutoFit/>
            </a:bodyPr>
            <a:lstStyle/>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Children celebrate the joy of Easter Sunday with an Easter egg hunt. Eggs are a symbol of new life so that is why we have them at Easter to celebrate Jesus’ new life. </a:t>
              </a:r>
            </a:p>
            <a:p>
              <a:pPr>
                <a:lnSpc>
                  <a:spcPct val="115000"/>
                </a:lnSpc>
                <a:spcAft>
                  <a:spcPts val="1000"/>
                </a:spcAft>
              </a:pPr>
              <a:r>
                <a:rPr lang="en-NZ"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Tell a partner about an Easter egg hunt you have been to.</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4" name="2">
            <a:extLst>
              <a:ext uri="{FF2B5EF4-FFF2-40B4-BE49-F238E27FC236}">
                <a16:creationId xmlns:a16="http://schemas.microsoft.com/office/drawing/2014/main" id="{273AE63D-8E25-4110-A73B-1C27E22A3C81}"/>
              </a:ext>
            </a:extLst>
          </p:cNvPr>
          <p:cNvGrpSpPr/>
          <p:nvPr/>
        </p:nvGrpSpPr>
        <p:grpSpPr>
          <a:xfrm>
            <a:off x="828097" y="1312570"/>
            <a:ext cx="6638388" cy="3111530"/>
            <a:chOff x="828097" y="1312570"/>
            <a:chExt cx="6638388" cy="3111530"/>
          </a:xfrm>
        </p:grpSpPr>
        <p:sp>
          <p:nvSpPr>
            <p:cNvPr id="15" name="Shape: Card 2"/>
            <p:cNvSpPr/>
            <p:nvPr/>
          </p:nvSpPr>
          <p:spPr>
            <a:xfrm>
              <a:off x="828097" y="1312570"/>
              <a:ext cx="6638388" cy="3111530"/>
            </a:xfrm>
            <a:prstGeom prst="roundRect">
              <a:avLst/>
            </a:prstGeom>
            <a:solidFill>
              <a:schemeClr val="bg1"/>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a:t>Card 2</a:t>
              </a:r>
            </a:p>
          </p:txBody>
        </p:sp>
        <p:sp>
          <p:nvSpPr>
            <p:cNvPr id="10" name="Rectangle 9">
              <a:extLst>
                <a:ext uri="{FF2B5EF4-FFF2-40B4-BE49-F238E27FC236}">
                  <a16:creationId xmlns:a16="http://schemas.microsoft.com/office/drawing/2014/main" id="{AFEDF6EE-93B9-4810-9B96-820F1D20F2C8}"/>
                </a:ext>
              </a:extLst>
            </p:cNvPr>
            <p:cNvSpPr/>
            <p:nvPr/>
          </p:nvSpPr>
          <p:spPr>
            <a:xfrm>
              <a:off x="4167816" y="1811763"/>
              <a:ext cx="3225581" cy="2113143"/>
            </a:xfrm>
            <a:prstGeom prst="rect">
              <a:avLst/>
            </a:prstGeom>
          </p:spPr>
          <p:txBody>
            <a:bodyPr wrap="square">
              <a:spAutoFit/>
            </a:bodyPr>
            <a:lstStyle/>
            <a:p>
              <a:pPr>
                <a:lnSpc>
                  <a:spcPct val="115000"/>
                </a:lnSpc>
                <a:spcAft>
                  <a:spcPts val="1000"/>
                </a:spcAft>
                <a:tabLst>
                  <a:tab pos="4860925" algn="l"/>
                </a:tabLst>
              </a:pPr>
              <a:r>
                <a:rPr lang="en-NZ" dirty="0">
                  <a:latin typeface="Calibri" panose="020F0502020204030204" pitchFamily="34" charset="0"/>
                  <a:ea typeface="Calibri" panose="020F0502020204030204" pitchFamily="34" charset="0"/>
                  <a:cs typeface="Times New Roman" panose="02020603050405020304" pitchFamily="18" charset="0"/>
                </a:rPr>
                <a:t>They notice the new life in creation that Jesus brought             into the world when he rose         from the dead.</a:t>
              </a:r>
              <a:r>
                <a:rPr lang="en-NZ"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tabLst>
                  <a:tab pos="4860925" algn="l"/>
                </a:tabLst>
              </a:pPr>
              <a:r>
                <a:rPr lang="en-NZ"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Where have you seen signs        of new life growing?</a:t>
              </a:r>
              <a:endParaRPr lang="en-NZ" sz="14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3" name="Picture 22" descr="Image result for Jesus brought new life to the world images">
              <a:extLst>
                <a:ext uri="{FF2B5EF4-FFF2-40B4-BE49-F238E27FC236}">
                  <a16:creationId xmlns:a16="http://schemas.microsoft.com/office/drawing/2014/main" id="{54995E2D-6447-4D87-A0AE-C1774BAD87B0}"/>
                </a:ext>
              </a:extLst>
            </p:cNvPr>
            <p:cNvPicPr/>
            <p:nvPr/>
          </p:nvPicPr>
          <p:blipFill rotWithShape="1">
            <a:blip r:embed="rId12" cstate="print">
              <a:extLst>
                <a:ext uri="{28A0092B-C50C-407E-A947-70E740481C1C}">
                  <a14:useLocalDpi xmlns:a14="http://schemas.microsoft.com/office/drawing/2010/main" val="0"/>
                </a:ext>
              </a:extLst>
            </a:blip>
            <a:srcRect l="11801" t="19501" r="9905"/>
            <a:stretch/>
          </p:blipFill>
          <p:spPr bwMode="auto">
            <a:xfrm>
              <a:off x="1137168" y="1985319"/>
              <a:ext cx="2841902" cy="1796016"/>
            </a:xfrm>
            <a:prstGeom prst="roundRect">
              <a:avLst/>
            </a:prstGeom>
            <a:noFill/>
            <a:ln>
              <a:noFill/>
            </a:ln>
            <a:extLst>
              <a:ext uri="{53640926-AAD7-44D8-BBD7-CCE9431645EC}">
                <a14:shadowObscured xmlns:a14="http://schemas.microsoft.com/office/drawing/2010/main"/>
              </a:ext>
            </a:extLst>
          </p:spPr>
        </p:pic>
      </p:grpSp>
      <p:grpSp>
        <p:nvGrpSpPr>
          <p:cNvPr id="9" name="1">
            <a:extLst>
              <a:ext uri="{FF2B5EF4-FFF2-40B4-BE49-F238E27FC236}">
                <a16:creationId xmlns:a16="http://schemas.microsoft.com/office/drawing/2014/main" id="{ADEEC4F6-51A7-4478-9EAB-BBE5FEC6BD83}"/>
              </a:ext>
            </a:extLst>
          </p:cNvPr>
          <p:cNvGrpSpPr/>
          <p:nvPr/>
        </p:nvGrpSpPr>
        <p:grpSpPr>
          <a:xfrm>
            <a:off x="628807" y="1464970"/>
            <a:ext cx="6638388" cy="3111530"/>
            <a:chOff x="628807" y="1464970"/>
            <a:chExt cx="6638388" cy="3111530"/>
          </a:xfrm>
          <a:solidFill>
            <a:schemeClr val="bg1"/>
          </a:solidFill>
        </p:grpSpPr>
        <p:sp>
          <p:nvSpPr>
            <p:cNvPr id="16" name="Shape: Card 1 (top)"/>
            <p:cNvSpPr/>
            <p:nvPr/>
          </p:nvSpPr>
          <p:spPr>
            <a:xfrm>
              <a:off x="628807" y="1464970"/>
              <a:ext cx="6638388" cy="3111530"/>
            </a:xfrm>
            <a:prstGeom prst="roundRect">
              <a:avLst/>
            </a:prstGeom>
            <a:gr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0" name="Picture 19" descr="All-sing">
              <a:extLst>
                <a:ext uri="{FF2B5EF4-FFF2-40B4-BE49-F238E27FC236}">
                  <a16:creationId xmlns:a16="http://schemas.microsoft.com/office/drawing/2014/main" id="{690ADA12-E1DB-41DC-8E76-B00CAA915682}"/>
                </a:ext>
              </a:extLst>
            </p:cNvPr>
            <p:cNvPicPr/>
            <p:nvPr/>
          </p:nvPicPr>
          <p:blipFill>
            <a:blip r:embed="rId13">
              <a:extLst>
                <a:ext uri="{28A0092B-C50C-407E-A947-70E740481C1C}">
                  <a14:useLocalDpi xmlns:a14="http://schemas.microsoft.com/office/drawing/2010/main" val="0"/>
                </a:ext>
              </a:extLst>
            </a:blip>
            <a:srcRect/>
            <a:stretch>
              <a:fillRect/>
            </a:stretch>
          </p:blipFill>
          <p:spPr bwMode="auto">
            <a:xfrm>
              <a:off x="2527048" y="1629310"/>
              <a:ext cx="2841903" cy="1891896"/>
            </a:xfrm>
            <a:prstGeom prst="rect">
              <a:avLst/>
            </a:prstGeom>
            <a:grpFill/>
            <a:ln>
              <a:noFill/>
            </a:ln>
          </p:spPr>
        </p:pic>
        <p:sp>
          <p:nvSpPr>
            <p:cNvPr id="8" name="Rectangle 7">
              <a:extLst>
                <a:ext uri="{FF2B5EF4-FFF2-40B4-BE49-F238E27FC236}">
                  <a16:creationId xmlns:a16="http://schemas.microsoft.com/office/drawing/2014/main" id="{4E7E54C1-399D-4163-AB8D-063D55CCB185}"/>
                </a:ext>
              </a:extLst>
            </p:cNvPr>
            <p:cNvSpPr/>
            <p:nvPr/>
          </p:nvSpPr>
          <p:spPr>
            <a:xfrm>
              <a:off x="1288416" y="3556985"/>
              <a:ext cx="5319169" cy="923330"/>
            </a:xfrm>
            <a:prstGeom prst="rect">
              <a:avLst/>
            </a:prstGeom>
            <a:grpFill/>
          </p:spPr>
          <p:txBody>
            <a:bodyPr wrap="square">
              <a:spAutoFit/>
            </a:bodyPr>
            <a:lstStyle/>
            <a:p>
              <a:pPr algn="ctr"/>
              <a:r>
                <a:rPr lang="en-NZ" dirty="0"/>
                <a:t>Christians celebrate the joy of Easter by going to Mass and singing songs of joy which include Alleluia.</a:t>
              </a:r>
            </a:p>
            <a:p>
              <a:pPr algn="ctr"/>
              <a:r>
                <a:rPr lang="en-NZ" b="1" dirty="0">
                  <a:solidFill>
                    <a:srgbClr val="FFC000"/>
                  </a:solidFill>
                </a:rPr>
                <a:t>Can you sing a joyful Easter song?</a:t>
              </a:r>
              <a:endParaRPr lang="en-NZ" dirty="0">
                <a:solidFill>
                  <a:srgbClr val="FFC000"/>
                </a:solidFill>
              </a:endParaRPr>
            </a:p>
          </p:txBody>
        </p:sp>
      </p:grpSp>
      <p:sp>
        <p:nvSpPr>
          <p:cNvPr id="1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S-09</a:t>
            </a:r>
          </a:p>
        </p:txBody>
      </p:sp>
      <p:sp>
        <p:nvSpPr>
          <p:cNvPr id="1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TextBox: Tool instructions stop"/>
          <p:cNvSpPr txBox="1"/>
          <p:nvPr/>
        </p:nvSpPr>
        <p:spPr>
          <a:xfrm>
            <a:off x="3376801" y="4912668"/>
            <a:ext cx="2390399" cy="230832"/>
          </a:xfrm>
          <a:prstGeom prst="rect">
            <a:avLst/>
          </a:prstGeom>
          <a:noFill/>
        </p:spPr>
        <p:txBody>
          <a:bodyPr wrap="none" rtlCol="0">
            <a:spAutoFit/>
          </a:bodyPr>
          <a:lstStyle/>
          <a:p>
            <a:pPr algn="ctr"/>
            <a:r>
              <a:rPr lang="en-GB" sz="900" dirty="0">
                <a:latin typeface="Arial" panose="020B0604020202020204" pitchFamily="34" charset="0"/>
                <a:ea typeface="Segoe UI" pitchFamily="34" charset="0"/>
                <a:cs typeface="Arial" panose="020B0604020202020204" pitchFamily="34" charset="0"/>
              </a:rPr>
              <a:t>Click the audio button to stop </a:t>
            </a:r>
            <a:r>
              <a:rPr lang="en-GB" sz="900" dirty="0" smtClean="0">
                <a:latin typeface="Arial" panose="020B0604020202020204" pitchFamily="34" charset="0"/>
                <a:ea typeface="Segoe UI" pitchFamily="34" charset="0"/>
                <a:cs typeface="Arial" panose="020B0604020202020204" pitchFamily="34" charset="0"/>
              </a:rPr>
              <a:t>‘</a:t>
            </a:r>
            <a:r>
              <a:rPr lang="en-GB" sz="900" dirty="0" smtClean="0">
                <a:latin typeface="Arial" panose="020B0604020202020204" pitchFamily="34" charset="0"/>
                <a:cs typeface="Arial" panose="020B0604020202020204" pitchFamily="34" charset="0"/>
              </a:rPr>
              <a:t>Easter Song</a:t>
            </a:r>
            <a:r>
              <a:rPr lang="en-GB" sz="900" dirty="0" smtClean="0">
                <a:latin typeface="Arial" panose="020B0604020202020204" pitchFamily="34" charset="0"/>
                <a:ea typeface="Segoe UI" pitchFamily="34" charset="0"/>
                <a:cs typeface="Arial" panose="020B0604020202020204" pitchFamily="34" charset="0"/>
              </a:rPr>
              <a:t>’</a:t>
            </a:r>
            <a:endParaRPr lang="en-GB" sz="900" dirty="0">
              <a:latin typeface="Arial" panose="020B0604020202020204" pitchFamily="34" charset="0"/>
              <a:ea typeface="Segoe UI" pitchFamily="34" charset="0"/>
              <a:cs typeface="Arial" panose="020B0604020202020204" pitchFamily="34" charset="0"/>
            </a:endParaRPr>
          </a:p>
        </p:txBody>
      </p:sp>
      <p:sp>
        <p:nvSpPr>
          <p:cNvPr id="41" name="TextBox: Tool instructions start"/>
          <p:cNvSpPr txBox="1"/>
          <p:nvPr/>
        </p:nvSpPr>
        <p:spPr>
          <a:xfrm>
            <a:off x="3380007" y="4912668"/>
            <a:ext cx="2383986" cy="230832"/>
          </a:xfrm>
          <a:prstGeom prst="rect">
            <a:avLst/>
          </a:prstGeom>
          <a:noFill/>
        </p:spPr>
        <p:txBody>
          <a:bodyPr wrap="none" rtlCol="0">
            <a:spAutoFit/>
          </a:bodyPr>
          <a:lstStyle/>
          <a:p>
            <a:pPr algn="ctr"/>
            <a:r>
              <a:rPr lang="en-GB" sz="900" dirty="0">
                <a:latin typeface="Arial" panose="020B0604020202020204" pitchFamily="34" charset="0"/>
                <a:ea typeface="Segoe UI" pitchFamily="34" charset="0"/>
                <a:cs typeface="Arial" panose="020B0604020202020204" pitchFamily="34" charset="0"/>
              </a:rPr>
              <a:t>Click the audio button to play </a:t>
            </a:r>
            <a:r>
              <a:rPr lang="en-GB" sz="900" dirty="0" smtClean="0">
                <a:latin typeface="Arial" panose="020B0604020202020204" pitchFamily="34" charset="0"/>
                <a:ea typeface="Segoe UI" pitchFamily="34" charset="0"/>
                <a:cs typeface="Arial" panose="020B0604020202020204" pitchFamily="34" charset="0"/>
              </a:rPr>
              <a:t>‘</a:t>
            </a:r>
            <a:r>
              <a:rPr lang="en-GB" sz="900" dirty="0">
                <a:latin typeface="Arial" panose="020B0604020202020204" pitchFamily="34" charset="0"/>
                <a:cs typeface="Arial" panose="020B0604020202020204" pitchFamily="34" charset="0"/>
              </a:rPr>
              <a:t>Easter Song</a:t>
            </a:r>
            <a:r>
              <a:rPr lang="en-GB" sz="900" dirty="0" smtClean="0">
                <a:latin typeface="Arial" panose="020B0604020202020204" pitchFamily="34" charset="0"/>
                <a:ea typeface="Segoe UI" pitchFamily="34" charset="0"/>
                <a:cs typeface="Arial" panose="020B0604020202020204" pitchFamily="34" charset="0"/>
              </a:rPr>
              <a:t>’</a:t>
            </a:r>
            <a:endParaRPr lang="en-GB" sz="900" dirty="0">
              <a:latin typeface="Arial" panose="020B0604020202020204" pitchFamily="34" charset="0"/>
              <a:ea typeface="Segoe UI" pitchFamily="34" charset="0"/>
              <a:cs typeface="Arial" panose="020B0604020202020204" pitchFamily="34" charset="0"/>
            </a:endParaRPr>
          </a:p>
        </p:txBody>
      </p:sp>
      <p:sp>
        <p:nvSpPr>
          <p:cNvPr id="11" name="Textbox: Tool instructions"/>
          <p:cNvSpPr txBox="1"/>
          <p:nvPr/>
        </p:nvSpPr>
        <p:spPr>
          <a:xfrm>
            <a:off x="3787175" y="4774439"/>
            <a:ext cx="156966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top card to discard it</a:t>
            </a:r>
            <a:r>
              <a:rPr lang="en-GB" sz="900" dirty="0" smtClean="0">
                <a:latin typeface="Arial" pitchFamily="34" charset="0"/>
                <a:ea typeface="Segoe UI" pitchFamily="34" charset="0"/>
                <a:cs typeface="Arial" pitchFamily="34" charset="0"/>
              </a:rPr>
              <a:t>.</a:t>
            </a:r>
            <a:endParaRPr lang="en-GB" sz="900" dirty="0">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717529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exit" presetSubtype="9" fill="hold" nodeType="clickEffect">
                                  <p:stCondLst>
                                    <p:cond delay="0"/>
                                  </p:stCondLst>
                                  <p:childTnLst>
                                    <p:anim calcmode="lin" valueType="num">
                                      <p:cBhvr additive="base">
                                        <p:cTn id="11" dur="1000"/>
                                        <p:tgtEl>
                                          <p:spTgt spid="9"/>
                                        </p:tgtEl>
                                        <p:attrNameLst>
                                          <p:attrName>ppt_x</p:attrName>
                                        </p:attrNameLst>
                                      </p:cBhvr>
                                      <p:tavLst>
                                        <p:tav tm="0">
                                          <p:val>
                                            <p:strVal val="ppt_x"/>
                                          </p:val>
                                        </p:tav>
                                        <p:tav tm="100000">
                                          <p:val>
                                            <p:strVal val="0-ppt_w/2"/>
                                          </p:val>
                                        </p:tav>
                                      </p:tavLst>
                                    </p:anim>
                                    <p:anim calcmode="lin" valueType="num">
                                      <p:cBhvr additive="base">
                                        <p:cTn id="12" dur="1000"/>
                                        <p:tgtEl>
                                          <p:spTgt spid="9"/>
                                        </p:tgtEl>
                                        <p:attrNameLst>
                                          <p:attrName>ppt_y</p:attrName>
                                        </p:attrNameLst>
                                      </p:cBhvr>
                                      <p:tavLst>
                                        <p:tav tm="0">
                                          <p:val>
                                            <p:strVal val="ppt_y"/>
                                          </p:val>
                                        </p:tav>
                                        <p:tav tm="100000">
                                          <p:val>
                                            <p:strVal val="0-ppt_h/2"/>
                                          </p:val>
                                        </p:tav>
                                      </p:tavLst>
                                    </p:anim>
                                    <p:set>
                                      <p:cBhvr>
                                        <p:cTn id="13"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2" presetClass="exit" presetSubtype="9" fill="hold" nodeType="clickEffect">
                                  <p:stCondLst>
                                    <p:cond delay="0"/>
                                  </p:stCondLst>
                                  <p:childTnLst>
                                    <p:anim calcmode="lin" valueType="num">
                                      <p:cBhvr additive="base">
                                        <p:cTn id="18" dur="1000"/>
                                        <p:tgtEl>
                                          <p:spTgt spid="24"/>
                                        </p:tgtEl>
                                        <p:attrNameLst>
                                          <p:attrName>ppt_x</p:attrName>
                                        </p:attrNameLst>
                                      </p:cBhvr>
                                      <p:tavLst>
                                        <p:tav tm="0">
                                          <p:val>
                                            <p:strVal val="ppt_x"/>
                                          </p:val>
                                        </p:tav>
                                        <p:tav tm="100000">
                                          <p:val>
                                            <p:strVal val="0-ppt_w/2"/>
                                          </p:val>
                                        </p:tav>
                                      </p:tavLst>
                                    </p:anim>
                                    <p:anim calcmode="lin" valueType="num">
                                      <p:cBhvr additive="base">
                                        <p:cTn id="19" dur="1000"/>
                                        <p:tgtEl>
                                          <p:spTgt spid="24"/>
                                        </p:tgtEl>
                                        <p:attrNameLst>
                                          <p:attrName>ppt_y</p:attrName>
                                        </p:attrNameLst>
                                      </p:cBhvr>
                                      <p:tavLst>
                                        <p:tav tm="0">
                                          <p:val>
                                            <p:strVal val="ppt_y"/>
                                          </p:val>
                                        </p:tav>
                                        <p:tav tm="100000">
                                          <p:val>
                                            <p:strVal val="0-ppt_h/2"/>
                                          </p:val>
                                        </p:tav>
                                      </p:tavLst>
                                    </p:anim>
                                    <p:set>
                                      <p:cBhvr>
                                        <p:cTn id="20"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1" restart="whenNotActive" fill="hold" evtFilter="cancelBubble" nodeType="interactiveSeq">
                <p:stCondLst>
                  <p:cond evt="onClick" delay="0">
                    <p:tgtEl>
                      <p:spTgt spid="27"/>
                    </p:tgtEl>
                  </p:cond>
                </p:stCondLst>
                <p:endSync evt="end" delay="0">
                  <p:rtn val="all"/>
                </p:endSync>
                <p:childTnLst>
                  <p:par>
                    <p:cTn id="22" fill="hold">
                      <p:stCondLst>
                        <p:cond delay="0"/>
                      </p:stCondLst>
                      <p:childTnLst>
                        <p:par>
                          <p:cTn id="23" fill="hold">
                            <p:stCondLst>
                              <p:cond delay="0"/>
                            </p:stCondLst>
                            <p:childTnLst>
                              <p:par>
                                <p:cTn id="24" presetID="2" presetClass="exit" presetSubtype="9" fill="hold" nodeType="clickEffect">
                                  <p:stCondLst>
                                    <p:cond delay="0"/>
                                  </p:stCondLst>
                                  <p:childTnLst>
                                    <p:anim calcmode="lin" valueType="num">
                                      <p:cBhvr additive="base">
                                        <p:cTn id="25" dur="1000"/>
                                        <p:tgtEl>
                                          <p:spTgt spid="27"/>
                                        </p:tgtEl>
                                        <p:attrNameLst>
                                          <p:attrName>ppt_x</p:attrName>
                                        </p:attrNameLst>
                                      </p:cBhvr>
                                      <p:tavLst>
                                        <p:tav tm="0">
                                          <p:val>
                                            <p:strVal val="ppt_x"/>
                                          </p:val>
                                        </p:tav>
                                        <p:tav tm="100000">
                                          <p:val>
                                            <p:strVal val="0-ppt_w/2"/>
                                          </p:val>
                                        </p:tav>
                                      </p:tavLst>
                                    </p:anim>
                                    <p:anim calcmode="lin" valueType="num">
                                      <p:cBhvr additive="base">
                                        <p:cTn id="26" dur="1000"/>
                                        <p:tgtEl>
                                          <p:spTgt spid="27"/>
                                        </p:tgtEl>
                                        <p:attrNameLst>
                                          <p:attrName>ppt_y</p:attrName>
                                        </p:attrNameLst>
                                      </p:cBhvr>
                                      <p:tavLst>
                                        <p:tav tm="0">
                                          <p:val>
                                            <p:strVal val="ppt_y"/>
                                          </p:val>
                                        </p:tav>
                                        <p:tav tm="100000">
                                          <p:val>
                                            <p:strVal val="0-ppt_h/2"/>
                                          </p:val>
                                        </p:tav>
                                      </p:tavLst>
                                    </p:anim>
                                    <p:set>
                                      <p:cBhvr>
                                        <p:cTn id="27"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8" restart="whenNotActive" fill="hold" evtFilter="cancelBubble" nodeType="interactiveSeq">
                <p:stCondLst>
                  <p:cond evt="onClick" delay="0">
                    <p:tgtEl>
                      <p:spTgt spid="30"/>
                    </p:tgtEl>
                  </p:cond>
                </p:stCondLst>
                <p:endSync evt="end" delay="0">
                  <p:rtn val="all"/>
                </p:endSync>
                <p:childTnLst>
                  <p:par>
                    <p:cTn id="29" fill="hold">
                      <p:stCondLst>
                        <p:cond delay="0"/>
                      </p:stCondLst>
                      <p:childTnLst>
                        <p:par>
                          <p:cTn id="30" fill="hold">
                            <p:stCondLst>
                              <p:cond delay="0"/>
                            </p:stCondLst>
                            <p:childTnLst>
                              <p:par>
                                <p:cTn id="31" presetID="2" presetClass="exit" presetSubtype="9" fill="hold" nodeType="clickEffect">
                                  <p:stCondLst>
                                    <p:cond delay="0"/>
                                  </p:stCondLst>
                                  <p:childTnLst>
                                    <p:anim calcmode="lin" valueType="num">
                                      <p:cBhvr additive="base">
                                        <p:cTn id="32" dur="1000"/>
                                        <p:tgtEl>
                                          <p:spTgt spid="30"/>
                                        </p:tgtEl>
                                        <p:attrNameLst>
                                          <p:attrName>ppt_x</p:attrName>
                                        </p:attrNameLst>
                                      </p:cBhvr>
                                      <p:tavLst>
                                        <p:tav tm="0">
                                          <p:val>
                                            <p:strVal val="ppt_x"/>
                                          </p:val>
                                        </p:tav>
                                        <p:tav tm="100000">
                                          <p:val>
                                            <p:strVal val="0-ppt_w/2"/>
                                          </p:val>
                                        </p:tav>
                                      </p:tavLst>
                                    </p:anim>
                                    <p:anim calcmode="lin" valueType="num">
                                      <p:cBhvr additive="base">
                                        <p:cTn id="33" dur="1000"/>
                                        <p:tgtEl>
                                          <p:spTgt spid="30"/>
                                        </p:tgtEl>
                                        <p:attrNameLst>
                                          <p:attrName>ppt_y</p:attrName>
                                        </p:attrNameLst>
                                      </p:cBhvr>
                                      <p:tavLst>
                                        <p:tav tm="0">
                                          <p:val>
                                            <p:strVal val="ppt_y"/>
                                          </p:val>
                                        </p:tav>
                                        <p:tav tm="100000">
                                          <p:val>
                                            <p:strVal val="0-ppt_h/2"/>
                                          </p:val>
                                        </p:tav>
                                      </p:tavLst>
                                    </p:anim>
                                    <p:set>
                                      <p:cBhvr>
                                        <p:cTn id="34"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5" restart="whenNotActive" fill="hold" evtFilter="cancelBubble" nodeType="interactiveSeq">
                <p:stCondLst>
                  <p:cond evt="onClick" delay="0">
                    <p:tgtEl>
                      <p:spTgt spid="33"/>
                    </p:tgtEl>
                  </p:cond>
                </p:stCondLst>
                <p:endSync evt="end" delay="0">
                  <p:rtn val="all"/>
                </p:endSync>
                <p:childTnLst>
                  <p:par>
                    <p:cTn id="36" fill="hold">
                      <p:stCondLst>
                        <p:cond delay="0"/>
                      </p:stCondLst>
                      <p:childTnLst>
                        <p:par>
                          <p:cTn id="37" fill="hold">
                            <p:stCondLst>
                              <p:cond delay="0"/>
                            </p:stCondLst>
                            <p:childTnLst>
                              <p:par>
                                <p:cTn id="38" presetID="2" presetClass="exit" presetSubtype="9" fill="hold" nodeType="clickEffect">
                                  <p:stCondLst>
                                    <p:cond delay="0"/>
                                  </p:stCondLst>
                                  <p:childTnLst>
                                    <p:anim calcmode="lin" valueType="num">
                                      <p:cBhvr additive="base">
                                        <p:cTn id="39" dur="1000"/>
                                        <p:tgtEl>
                                          <p:spTgt spid="33"/>
                                        </p:tgtEl>
                                        <p:attrNameLst>
                                          <p:attrName>ppt_x</p:attrName>
                                        </p:attrNameLst>
                                      </p:cBhvr>
                                      <p:tavLst>
                                        <p:tav tm="0">
                                          <p:val>
                                            <p:strVal val="ppt_x"/>
                                          </p:val>
                                        </p:tav>
                                        <p:tav tm="100000">
                                          <p:val>
                                            <p:strVal val="0-ppt_w/2"/>
                                          </p:val>
                                        </p:tav>
                                      </p:tavLst>
                                    </p:anim>
                                    <p:anim calcmode="lin" valueType="num">
                                      <p:cBhvr additive="base">
                                        <p:cTn id="40" dur="1000"/>
                                        <p:tgtEl>
                                          <p:spTgt spid="33"/>
                                        </p:tgtEl>
                                        <p:attrNameLst>
                                          <p:attrName>ppt_y</p:attrName>
                                        </p:attrNameLst>
                                      </p:cBhvr>
                                      <p:tavLst>
                                        <p:tav tm="0">
                                          <p:val>
                                            <p:strVal val="ppt_y"/>
                                          </p:val>
                                        </p:tav>
                                        <p:tav tm="100000">
                                          <p:val>
                                            <p:strVal val="0-ppt_h/2"/>
                                          </p:val>
                                        </p:tav>
                                      </p:tavLst>
                                    </p:anim>
                                    <p:set>
                                      <p:cBhvr>
                                        <p:cTn id="41"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42" restart="whenNotActive" fill="hold" evtFilter="cancelBubble" nodeType="interactiveSeq">
                <p:stCondLst>
                  <p:cond evt="onClick" delay="0">
                    <p:tgtEl>
                      <p:spTgt spid="36"/>
                    </p:tgtEl>
                  </p:cond>
                </p:stCondLst>
                <p:endSync evt="end" delay="0">
                  <p:rtn val="all"/>
                </p:endSync>
                <p:childTnLst>
                  <p:par>
                    <p:cTn id="43" fill="hold">
                      <p:stCondLst>
                        <p:cond delay="0"/>
                      </p:stCondLst>
                      <p:childTnLst>
                        <p:par>
                          <p:cTn id="44" fill="hold">
                            <p:stCondLst>
                              <p:cond delay="0"/>
                            </p:stCondLst>
                            <p:childTnLst>
                              <p:par>
                                <p:cTn id="45" presetID="2" presetClass="exit" presetSubtype="9" fill="hold" nodeType="clickEffect">
                                  <p:stCondLst>
                                    <p:cond delay="0"/>
                                  </p:stCondLst>
                                  <p:childTnLst>
                                    <p:anim calcmode="lin" valueType="num">
                                      <p:cBhvr additive="base">
                                        <p:cTn id="46" dur="1000"/>
                                        <p:tgtEl>
                                          <p:spTgt spid="36"/>
                                        </p:tgtEl>
                                        <p:attrNameLst>
                                          <p:attrName>ppt_x</p:attrName>
                                        </p:attrNameLst>
                                      </p:cBhvr>
                                      <p:tavLst>
                                        <p:tav tm="0">
                                          <p:val>
                                            <p:strVal val="ppt_x"/>
                                          </p:val>
                                        </p:tav>
                                        <p:tav tm="100000">
                                          <p:val>
                                            <p:strVal val="0-ppt_w/2"/>
                                          </p:val>
                                        </p:tav>
                                      </p:tavLst>
                                    </p:anim>
                                    <p:anim calcmode="lin" valueType="num">
                                      <p:cBhvr additive="base">
                                        <p:cTn id="47" dur="1000"/>
                                        <p:tgtEl>
                                          <p:spTgt spid="36"/>
                                        </p:tgtEl>
                                        <p:attrNameLst>
                                          <p:attrName>ppt_y</p:attrName>
                                        </p:attrNameLst>
                                      </p:cBhvr>
                                      <p:tavLst>
                                        <p:tav tm="0">
                                          <p:val>
                                            <p:strVal val="ppt_y"/>
                                          </p:val>
                                        </p:tav>
                                        <p:tav tm="100000">
                                          <p:val>
                                            <p:strVal val="0-ppt_h/2"/>
                                          </p:val>
                                        </p:tav>
                                      </p:tavLst>
                                    </p:anim>
                                    <p:set>
                                      <p:cBhvr>
                                        <p:cTn id="48"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9" restart="whenNotActive" fill="hold" evtFilter="cancelBubble" nodeType="interactiveSeq">
                <p:stCondLst>
                  <p:cond evt="onClick" delay="0">
                    <p:tgtEl>
                      <p:spTgt spid="18"/>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30"/>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3"/>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4" restart="whenNotActive" fill="hold" evtFilter="cancelBubble" nodeType="interactiveSeq">
                <p:stCondLst>
                  <p:cond evt="onClick" delay="0">
                    <p:tgtEl>
                      <p:spTgt spid="19"/>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9" restart="whenNotActive" fill="hold" evtFilter="cancelBubble" nodeType="interactiveSeq">
                <p:stCondLst>
                  <p:cond evt="onClick" delay="0">
                    <p:tgtEl>
                      <p:spTgt spid="39"/>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grpId="0" nodeType="with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fade">
                                      <p:cBhvr>
                                        <p:cTn id="84" dur="500"/>
                                        <p:tgtEl>
                                          <p:spTgt spid="40"/>
                                        </p:tgtEl>
                                      </p:cBhvr>
                                    </p:animEffect>
                                  </p:childTnLst>
                                </p:cTn>
                              </p:par>
                              <p:par>
                                <p:cTn id="85" presetID="10" presetClass="exit" presetSubtype="0" fill="hold" grpId="1" nodeType="withEffect">
                                  <p:stCondLst>
                                    <p:cond delay="0"/>
                                  </p:stCondLst>
                                  <p:childTnLst>
                                    <p:animEffect transition="out" filter="fade">
                                      <p:cBhvr>
                                        <p:cTn id="86" dur="500"/>
                                        <p:tgtEl>
                                          <p:spTgt spid="41"/>
                                        </p:tgtEl>
                                      </p:cBhvr>
                                    </p:animEffect>
                                    <p:set>
                                      <p:cBhvr>
                                        <p:cTn id="87" dur="1" fill="hold">
                                          <p:stCondLst>
                                            <p:cond delay="499"/>
                                          </p:stCondLst>
                                        </p:cTn>
                                        <p:tgtEl>
                                          <p:spTgt spid="41"/>
                                        </p:tgtEl>
                                        <p:attrNameLst>
                                          <p:attrName>style.visibility</p:attrName>
                                        </p:attrNameLst>
                                      </p:cBhvr>
                                      <p:to>
                                        <p:strVal val="hidden"/>
                                      </p:to>
                                    </p:set>
                                  </p:childTnLst>
                                </p:cTn>
                              </p:par>
                              <p:par>
                                <p:cTn id="88" presetID="1" presetClass="mediacall" presetSubtype="0" fill="hold" nodeType="withEffect">
                                  <p:stCondLst>
                                    <p:cond delay="0"/>
                                  </p:stCondLst>
                                  <p:childTnLst>
                                    <p:cmd type="call" cmd="playFrom(0.0)">
                                      <p:cBhvr>
                                        <p:cTn id="89" dur="87856" fill="hold"/>
                                        <p:tgtEl>
                                          <p:spTgt spid="3"/>
                                        </p:tgtEl>
                                      </p:cBhvr>
                                    </p:cmd>
                                  </p:childTnLst>
                                </p:cTn>
                              </p:par>
                              <p:par>
                                <p:cTn id="90" presetID="1" presetClass="emph" presetSubtype="2" fill="hold" nodeType="withEffect">
                                  <p:stCondLst>
                                    <p:cond delay="0"/>
                                  </p:stCondLst>
                                  <p:childTnLst>
                                    <p:animClr clrSpc="rgb" dir="cw">
                                      <p:cBhvr>
                                        <p:cTn id="91" dur="1000" fill="hold"/>
                                        <p:tgtEl>
                                          <p:spTgt spid="39"/>
                                        </p:tgtEl>
                                        <p:attrNameLst>
                                          <p:attrName>fillcolor</p:attrName>
                                        </p:attrNameLst>
                                      </p:cBhvr>
                                      <p:to>
                                        <a:schemeClr val="accent2"/>
                                      </p:to>
                                    </p:animClr>
                                    <p:set>
                                      <p:cBhvr>
                                        <p:cTn id="92" dur="1000" fill="hold"/>
                                        <p:tgtEl>
                                          <p:spTgt spid="39"/>
                                        </p:tgtEl>
                                        <p:attrNameLst>
                                          <p:attrName>fill.type</p:attrName>
                                        </p:attrNameLst>
                                      </p:cBhvr>
                                      <p:to>
                                        <p:strVal val="solid"/>
                                      </p:to>
                                    </p:set>
                                    <p:set>
                                      <p:cBhvr>
                                        <p:cTn id="93" dur="1000" fill="hold"/>
                                        <p:tgtEl>
                                          <p:spTgt spid="39"/>
                                        </p:tgtEl>
                                        <p:attrNameLst>
                                          <p:attrName>fill.on</p:attrName>
                                        </p:attrNameLst>
                                      </p:cBhvr>
                                      <p:to>
                                        <p:strVal val="true"/>
                                      </p:to>
                                    </p:set>
                                  </p:childTnLst>
                                </p:cTn>
                              </p:par>
                            </p:childTnLst>
                          </p:cTn>
                        </p:par>
                      </p:childTnLst>
                    </p:cTn>
                  </p:par>
                  <p:par>
                    <p:cTn id="94" fill="hold">
                      <p:stCondLst>
                        <p:cond delay="indefinite"/>
                      </p:stCondLst>
                      <p:childTnLst>
                        <p:par>
                          <p:cTn id="95" fill="hold">
                            <p:stCondLst>
                              <p:cond delay="0"/>
                            </p:stCondLst>
                            <p:childTnLst>
                              <p:par>
                                <p:cTn id="96" presetID="3" presetClass="mediacall" presetSubtype="0" fill="hold" nodeType="clickEffect">
                                  <p:stCondLst>
                                    <p:cond delay="0"/>
                                  </p:stCondLst>
                                  <p:childTnLst>
                                    <p:cmd type="call" cmd="stop">
                                      <p:cBhvr>
                                        <p:cTn id="97" dur="1" fill="hold"/>
                                        <p:tgtEl>
                                          <p:spTgt spid="3"/>
                                        </p:tgtEl>
                                      </p:cBhvr>
                                    </p:cmd>
                                  </p:childTnLst>
                                </p:cTn>
                              </p:par>
                              <p:par>
                                <p:cTn id="98" presetID="10" presetClass="exit" presetSubtype="0" fill="hold" grpId="1" nodeType="withEffect">
                                  <p:stCondLst>
                                    <p:cond delay="0"/>
                                  </p:stCondLst>
                                  <p:childTnLst>
                                    <p:animEffect transition="out" filter="fade">
                                      <p:cBhvr>
                                        <p:cTn id="99" dur="500"/>
                                        <p:tgtEl>
                                          <p:spTgt spid="40"/>
                                        </p:tgtEl>
                                      </p:cBhvr>
                                    </p:animEffect>
                                    <p:set>
                                      <p:cBhvr>
                                        <p:cTn id="100" dur="1" fill="hold">
                                          <p:stCondLst>
                                            <p:cond delay="499"/>
                                          </p:stCondLst>
                                        </p:cTn>
                                        <p:tgtEl>
                                          <p:spTgt spid="40"/>
                                        </p:tgtEl>
                                        <p:attrNameLst>
                                          <p:attrName>style.visibility</p:attrName>
                                        </p:attrNameLst>
                                      </p:cBhvr>
                                      <p:to>
                                        <p:strVal val="hidden"/>
                                      </p:to>
                                    </p:set>
                                  </p:childTnLst>
                                </p:cTn>
                              </p:par>
                              <p:par>
                                <p:cTn id="101" presetID="10" presetClass="entr" presetSubtype="0" fill="hold" grpId="2" nodeType="withEffect">
                                  <p:stCondLst>
                                    <p:cond delay="0"/>
                                  </p:stCondLst>
                                  <p:childTnLst>
                                    <p:set>
                                      <p:cBhvr>
                                        <p:cTn id="102" dur="1" fill="hold">
                                          <p:stCondLst>
                                            <p:cond delay="0"/>
                                          </p:stCondLst>
                                        </p:cTn>
                                        <p:tgtEl>
                                          <p:spTgt spid="41"/>
                                        </p:tgtEl>
                                        <p:attrNameLst>
                                          <p:attrName>style.visibility</p:attrName>
                                        </p:attrNameLst>
                                      </p:cBhvr>
                                      <p:to>
                                        <p:strVal val="visible"/>
                                      </p:to>
                                    </p:set>
                                    <p:animEffect transition="in" filter="fade">
                                      <p:cBhvr>
                                        <p:cTn id="103" dur="500"/>
                                        <p:tgtEl>
                                          <p:spTgt spid="41"/>
                                        </p:tgtEl>
                                      </p:cBhvr>
                                    </p:animEffect>
                                  </p:childTnLst>
                                </p:cTn>
                              </p:par>
                              <p:par>
                                <p:cTn id="104" presetID="1" presetClass="emph" presetSubtype="2" fill="hold" nodeType="withEffect">
                                  <p:stCondLst>
                                    <p:cond delay="0"/>
                                  </p:stCondLst>
                                  <p:childTnLst>
                                    <p:animClr clrSpc="rgb" dir="cw">
                                      <p:cBhvr>
                                        <p:cTn id="105" dur="2000" fill="hold"/>
                                        <p:tgtEl>
                                          <p:spTgt spid="39"/>
                                        </p:tgtEl>
                                        <p:attrNameLst>
                                          <p:attrName>fillcolor</p:attrName>
                                        </p:attrNameLst>
                                      </p:cBhvr>
                                      <p:to>
                                        <a:schemeClr val="bg1"/>
                                      </p:to>
                                    </p:animClr>
                                    <p:set>
                                      <p:cBhvr>
                                        <p:cTn id="106" dur="2000" fill="hold"/>
                                        <p:tgtEl>
                                          <p:spTgt spid="39"/>
                                        </p:tgtEl>
                                        <p:attrNameLst>
                                          <p:attrName>fill.type</p:attrName>
                                        </p:attrNameLst>
                                      </p:cBhvr>
                                      <p:to>
                                        <p:strVal val="solid"/>
                                      </p:to>
                                    </p:set>
                                    <p:set>
                                      <p:cBhvr>
                                        <p:cTn id="107" dur="20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audio>
              <p:cMediaNode vol="80000">
                <p:cTn id="108" fill="hold" display="0">
                  <p:stCondLst>
                    <p:cond delay="indefinite"/>
                  </p:stCondLst>
                  <p:endCondLst>
                    <p:cond evt="onStopAudio" delay="0">
                      <p:tgtEl>
                        <p:sldTgt/>
                      </p:tgtEl>
                    </p:cond>
                  </p:endCondLst>
                </p:cTn>
                <p:tgtEl>
                  <p:spTgt spid="3"/>
                </p:tgtEl>
              </p:cMediaNode>
            </p:audio>
          </p:childTnLst>
        </p:cTn>
      </p:par>
    </p:tnLst>
    <p:bldLst>
      <p:bldP spid="40" grpId="0"/>
      <p:bldP spid="40" grpId="1"/>
      <p:bldP spid="41" grpId="0"/>
      <p:bldP spid="41" grpId="1"/>
      <p:bldP spid="41"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12219</TotalTime>
  <Words>2331</Words>
  <Application>Microsoft Office PowerPoint</Application>
  <PresentationFormat>On-screen Show (16:9)</PresentationFormat>
  <Paragraphs>203</Paragraphs>
  <Slides>11</Slides>
  <Notes>11</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Segoe UI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dc:creator>
  <cp:lastModifiedBy>Pierre Schmits</cp:lastModifiedBy>
  <cp:revision>483</cp:revision>
  <cp:lastPrinted>2016-02-02T20:22:43Z</cp:lastPrinted>
  <dcterms:created xsi:type="dcterms:W3CDTF">2015-10-21T21:04:26Z</dcterms:created>
  <dcterms:modified xsi:type="dcterms:W3CDTF">2018-03-24T00:02:24Z</dcterms:modified>
</cp:coreProperties>
</file>