
<file path=[Content_Types].xml><?xml version="1.0" encoding="utf-8"?>
<Types xmlns="http://schemas.openxmlformats.org/package/2006/content-types">
  <Default Extension="png" ContentType="image/png"/>
  <Default Extension="bin" ContentType="application/vnd.ms-office.activeX"/>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61" r:id="rId2"/>
    <p:sldId id="336" r:id="rId3"/>
    <p:sldId id="337" r:id="rId4"/>
    <p:sldId id="348" r:id="rId5"/>
    <p:sldId id="349" r:id="rId6"/>
    <p:sldId id="339" r:id="rId7"/>
    <p:sldId id="347" r:id="rId8"/>
    <p:sldId id="341" r:id="rId9"/>
    <p:sldId id="342" r:id="rId10"/>
    <p:sldId id="343" r:id="rId11"/>
    <p:sldId id="345" r:id="rId12"/>
    <p:sldId id="344" r:id="rId13"/>
    <p:sldId id="346" r:id="rId1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1" autoAdjust="0"/>
    <p:restoredTop sz="76047" autoAdjust="0"/>
  </p:normalViewPr>
  <p:slideViewPr>
    <p:cSldViewPr snapToGrid="0" snapToObjects="1">
      <p:cViewPr>
        <p:scale>
          <a:sx n="80" d="100"/>
          <a:sy n="80" d="100"/>
        </p:scale>
        <p:origin x="1416" y="600"/>
      </p:cViewPr>
      <p:guideLst>
        <p:guide orient="horz" pos="1620"/>
        <p:guide pos="2880"/>
      </p:guideLst>
    </p:cSldViewPr>
  </p:slideViewPr>
  <p:outlineViewPr>
    <p:cViewPr>
      <p:scale>
        <a:sx n="33" d="100"/>
        <a:sy n="33" d="100"/>
      </p:scale>
      <p:origin x="0" y="3492"/>
    </p:cViewPr>
  </p:outlineViewPr>
  <p:notesTextViewPr>
    <p:cViewPr>
      <p:scale>
        <a:sx n="3" d="2"/>
        <a:sy n="3" d="2"/>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24/03/2018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K3L9eXMeV1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NZ" sz="1200" b="1" kern="1200" dirty="0" smtClean="0">
                <a:solidFill>
                  <a:schemeClr val="tx1"/>
                </a:solidFill>
                <a:effectLst/>
                <a:latin typeface="+mn-lt"/>
                <a:ea typeface="+mn-ea"/>
                <a:cs typeface="+mn-cs"/>
              </a:rPr>
              <a:t>Recognising the Risen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how Jesus’ followers recognised Jesus after his Resurrection.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a:t>
            </a:r>
            <a:r>
              <a:rPr lang="en-NZ" sz="1200" b="1" kern="1200" dirty="0" smtClean="0">
                <a:solidFill>
                  <a:schemeClr val="tx1"/>
                </a:solidFill>
                <a:effectLst/>
                <a:latin typeface="+mn-lt"/>
                <a:ea typeface="+mn-ea"/>
                <a:cs typeface="+mn-cs"/>
              </a:rPr>
              <a:t>How children of our age carry on Jesus’ work today in the world</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Children suggest ways they can carry on Jesus’ work and record their ideas in appropriate spaces on the screen.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Children read their recorded ideas back.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45197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11</a:t>
            </a:fld>
            <a:endParaRPr lang="en-GB"/>
          </a:p>
        </p:txBody>
      </p:sp>
    </p:spTree>
    <p:extLst>
      <p:ext uri="{BB962C8B-B14F-4D97-AF65-F5344CB8AC3E}">
        <p14:creationId xmlns:p14="http://schemas.microsoft.com/office/powerpoint/2010/main" val="3653598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bring into their mind a time when Jesus is present in their life and listen to what Jesus asks you to do to carry on his work at home and at school when he speaks to you in your heart.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90082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Font typeface="Arial" pitchFamily="34" charset="0"/>
              <a:buNone/>
            </a:pP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1958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Create a place in the room as an Easter area, maybe a (blanket) cave with a big (pillow) stone and a white towel.  Gather stories, images, books, songs, you tube clips, art and craft materials and paper etc. for children to explore Easter. Collect some simple props and costumes children can use to create their own Easter story through drama. Have a selection of articles suitable for an Easter prayer focus and let them set up a new one each day. Remember to add ‘Alleluia, Alleluia’ to prayer during the 50 days of the Easter season. Have poems, books and bibles with a simple text of the Easter story that children can read to each other. Ask teachers from other classes to let your class visit to share their learning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it is the event and belief that our faith is based on. Be mindful that this is one of children’s early experiences to learn about the meaning of Easter. You are their spiritual guide and faith witness for your children so this is a good week to let them see how important celebrating Easter is for you and them together.</a:t>
            </a:r>
            <a:r>
              <a:rPr lang="en-GB" sz="1200" kern="1200" dirty="0" smtClean="0">
                <a:solidFill>
                  <a:schemeClr val="tx1"/>
                </a:solidFill>
                <a:effectLst/>
                <a:latin typeface="+mn-lt"/>
                <a:ea typeface="+mn-ea"/>
                <a:cs typeface="+mn-cs"/>
              </a:rPr>
              <a:t>rough </a:t>
            </a:r>
            <a:r>
              <a:rPr lang="en-GB" sz="1200" kern="1200" dirty="0">
                <a:solidFill>
                  <a:schemeClr val="tx1"/>
                </a:solidFill>
                <a:effectLst/>
                <a:latin typeface="+mn-lt"/>
                <a:ea typeface="+mn-ea"/>
                <a:cs typeface="+mn-cs"/>
              </a:rPr>
              <a:t>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3471854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Recapping the Resurrection story</a:t>
            </a:r>
            <a:br>
              <a:rPr lang="en-GB"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Let the children share their suggestions to complete the sentence as they retell the Easter story. Invite them to add any further ideas. Use the pointer button to work through them.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5772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4a Jesus appeared to his disciples in different </a:t>
            </a:r>
            <a:r>
              <a:rPr lang="en-NZ" sz="1200" b="1" kern="1200" dirty="0" smtClean="0">
                <a:solidFill>
                  <a:schemeClr val="tx1"/>
                </a:solidFill>
                <a:effectLst/>
                <a:latin typeface="+mn-lt"/>
                <a:ea typeface="+mn-ea"/>
                <a:cs typeface="+mn-cs"/>
              </a:rPr>
              <a:t>places after his Resurrection</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Read the text related to each picture and answer the questions</a:t>
            </a:r>
            <a:r>
              <a:rPr lang="en-NZ" sz="1200" b="1"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Allow time for comments and questions.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60719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4b Jesus appeared to his disciples in different </a:t>
            </a:r>
            <a:r>
              <a:rPr lang="en-NZ" sz="1200" b="1" kern="1200" dirty="0" smtClean="0">
                <a:solidFill>
                  <a:schemeClr val="tx1"/>
                </a:solidFill>
                <a:effectLst/>
                <a:latin typeface="+mn-lt"/>
                <a:ea typeface="+mn-ea"/>
                <a:cs typeface="+mn-cs"/>
              </a:rPr>
              <a:t>places after his Resurrection</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Read the text related to each picture and answer the questions</a:t>
            </a:r>
            <a:r>
              <a:rPr lang="en-NZ" sz="1200" b="1"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Allow time for comments and questions.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45819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Jesus looked different after the Resurrection</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each PIN</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and talk to the children about what the disciples would have been wondering about Jesus when they met him after his Resurrection. If you had been there what would you have been wondering about him? What would have proved to you he really was Jesus?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09911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His friends only recognised Jesus by the things he did </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ANSWERS: </a:t>
            </a:r>
            <a:r>
              <a:rPr lang="en-GB" sz="1200" kern="1200" dirty="0" smtClean="0">
                <a:solidFill>
                  <a:schemeClr val="tx1"/>
                </a:solidFill>
                <a:effectLst/>
                <a:latin typeface="+mn-lt"/>
                <a:ea typeface="+mn-ea"/>
                <a:cs typeface="+mn-cs"/>
              </a:rPr>
              <a:t>1) D, 2) B, 3) E, 4) C, 5) A</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Children read the statement and suggest the correct one to complete each sentence and check it with the word float.</a:t>
            </a:r>
            <a:r>
              <a:rPr lang="en-GB" sz="1200" kern="1200" dirty="0" smtClean="0">
                <a:solidFill>
                  <a:schemeClr val="tx1"/>
                </a:solidFill>
                <a:effectLst/>
                <a:latin typeface="+mn-lt"/>
                <a:ea typeface="+mn-ea"/>
                <a:cs typeface="+mn-cs"/>
              </a:rPr>
              <a:t>  Children r</a:t>
            </a:r>
            <a:r>
              <a:rPr lang="en-NZ" sz="1200" kern="1200" dirty="0" err="1" smtClean="0">
                <a:solidFill>
                  <a:schemeClr val="tx1"/>
                </a:solidFill>
                <a:effectLst/>
                <a:latin typeface="+mn-lt"/>
                <a:ea typeface="+mn-ea"/>
                <a:cs typeface="+mn-cs"/>
              </a:rPr>
              <a:t>ead</a:t>
            </a:r>
            <a:r>
              <a:rPr lang="en-NZ" sz="1200" kern="1200" dirty="0" smtClean="0">
                <a:solidFill>
                  <a:schemeClr val="tx1"/>
                </a:solidFill>
                <a:effectLst/>
                <a:latin typeface="+mn-lt"/>
                <a:ea typeface="+mn-ea"/>
                <a:cs typeface="+mn-cs"/>
              </a:rPr>
              <a:t> each sentence and explain what it means.  Have you ever recognised someone not by their face but by something they did?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9294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The Road to Emmaus story</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Explain that after he rose Jesus wanted to spend time with his followers. His risen body was different and it was hard for them to recognise him. He appeared to them lots of times in different places. Read the text on the slide to introduce the clip.</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You could read the Gospel text as the reading for class prayer (Luke 24:13-33).</a:t>
            </a:r>
          </a:p>
          <a:p>
            <a:r>
              <a:rPr lang="en-NZ" sz="1200" kern="1200" dirty="0" smtClean="0">
                <a:solidFill>
                  <a:schemeClr val="tx1"/>
                </a:solidFill>
                <a:effectLst/>
                <a:latin typeface="+mn-lt"/>
                <a:ea typeface="+mn-ea"/>
                <a:cs typeface="+mn-cs"/>
              </a:rPr>
              <a:t>Adapt Teaching and Learning Experience 3.</a:t>
            </a:r>
          </a:p>
          <a:p>
            <a:r>
              <a:rPr lang="en-NZ" sz="1200" kern="1200" dirty="0" smtClean="0">
                <a:solidFill>
                  <a:schemeClr val="tx1"/>
                </a:solidFill>
                <a:effectLst/>
                <a:latin typeface="+mn-lt"/>
                <a:ea typeface="+mn-ea"/>
                <a:cs typeface="+mn-cs"/>
              </a:rPr>
              <a:t>Watch the clip and take time to think about the story. Share a comment or a question, then share something new you learned about this story.</a:t>
            </a:r>
          </a:p>
          <a:p>
            <a:r>
              <a:rPr lang="en-NZ" sz="1200" u="sng" kern="1200" dirty="0" smtClean="0">
                <a:solidFill>
                  <a:schemeClr val="tx1"/>
                </a:solidFill>
                <a:effectLst/>
                <a:latin typeface="+mn-lt"/>
                <a:ea typeface="+mn-ea"/>
                <a:cs typeface="+mn-cs"/>
                <a:hlinkClick r:id="rId3"/>
              </a:rPr>
              <a:t>https://www.youtube.com/watch?v=K3L9eXMeV1A</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Road to Emmaus (2:21 minutes)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27698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How we recognise that Jesus is with us today</a:t>
            </a:r>
            <a:br>
              <a:rPr lang="en-GB"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Find each word in the sentence on the matrix and highlight it in the sentence </a:t>
            </a:r>
            <a:r>
              <a:rPr lang="en-NZ" sz="1200" b="1" kern="1200" dirty="0" smtClean="0">
                <a:solidFill>
                  <a:schemeClr val="tx1"/>
                </a:solidFill>
                <a:effectLst/>
                <a:latin typeface="+mn-lt"/>
                <a:ea typeface="+mn-ea"/>
                <a:cs typeface="+mn-cs"/>
              </a:rPr>
              <a:t>and</a:t>
            </a:r>
            <a:r>
              <a:rPr lang="en-NZ" sz="1200" kern="1200" dirty="0" smtClean="0">
                <a:solidFill>
                  <a:schemeClr val="tx1"/>
                </a:solidFill>
                <a:effectLst/>
                <a:latin typeface="+mn-lt"/>
                <a:ea typeface="+mn-ea"/>
                <a:cs typeface="+mn-cs"/>
              </a:rPr>
              <a:t> in the Word Find.  Make a copy of the worksheet for each child to complete and add to their RE Learning Journal.</a:t>
            </a:r>
            <a:r>
              <a:rPr lang="en-GB" sz="1200" kern="1200" dirty="0" smtClean="0">
                <a:solidFill>
                  <a:schemeClr val="tx1"/>
                </a:solidFill>
                <a:effectLst/>
                <a:latin typeface="+mn-lt"/>
                <a:ea typeface="+mn-ea"/>
                <a:cs typeface="+mn-cs"/>
              </a:rPr>
              <a:t> Read the sentence and ask children to share examples when they have done this. </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23018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24/03/2018</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9.jpeg"/><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18.png"/><Relationship Id="rId2" Type="http://schemas.openxmlformats.org/officeDocument/2006/relationships/control" Target="../activeX/activeX1.xml"/><Relationship Id="rId16" Type="http://schemas.openxmlformats.org/officeDocument/2006/relationships/image" Target="../media/image17.wmf"/><Relationship Id="rId1" Type="http://schemas.openxmlformats.org/officeDocument/2006/relationships/vmlDrawing" Target="../drawings/vmlDrawing1.vml"/><Relationship Id="rId6" Type="http://schemas.openxmlformats.org/officeDocument/2006/relationships/control" Target="../activeX/activeX5.xml"/><Relationship Id="rId11" Type="http://schemas.microsoft.com/office/2007/relationships/hdphoto" Target="../media/hdphoto1.wdp"/><Relationship Id="rId5" Type="http://schemas.openxmlformats.org/officeDocument/2006/relationships/control" Target="../activeX/activeX4.xml"/><Relationship Id="rId15" Type="http://schemas.openxmlformats.org/officeDocument/2006/relationships/image" Target="../media/image16.wmf"/><Relationship Id="rId10" Type="http://schemas.openxmlformats.org/officeDocument/2006/relationships/image" Target="../media/image1.png"/><Relationship Id="rId4" Type="http://schemas.openxmlformats.org/officeDocument/2006/relationships/control" Target="../activeX/activeX3.xml"/><Relationship Id="rId9" Type="http://schemas.openxmlformats.org/officeDocument/2006/relationships/notesSlide" Target="../notesSlides/notesSlide10.xml"/><Relationship Id="rId1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hyperlink" Target="http://www.tinyurl.com/NCRSfeedback" TargetMode="External"/><Relationship Id="rId5" Type="http://schemas.openxmlformats.org/officeDocument/2006/relationships/image" Target="../media/image22.png"/><Relationship Id="rId10" Type="http://schemas.openxmlformats.org/officeDocument/2006/relationships/image" Target="../media/image24.jpeg"/><Relationship Id="rId4" Type="http://schemas.openxmlformats.org/officeDocument/2006/relationships/notesSlide" Target="../notesSlides/notesSlide12.xml"/><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www.youtube.com/watch?v=K3L9eXMeV1A"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slide" Target="slide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Yellow, Wooden, Textures, Backgrounds, Hardwood">
            <a:extLst>
              <a:ext uri="{FF2B5EF4-FFF2-40B4-BE49-F238E27FC236}">
                <a16:creationId xmlns:a16="http://schemas.microsoft.com/office/drawing/2014/main" id="{FF8A7258-61B1-4E0D-852C-1D3D5EDDDB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1" y="235845"/>
            <a:ext cx="9144000" cy="830997"/>
          </a:xfrm>
          <a:prstGeom prst="rect">
            <a:avLst/>
          </a:prstGeom>
          <a:noFill/>
        </p:spPr>
        <p:txBody>
          <a:bodyPr wrap="square" rtlCol="0">
            <a:spAutoFit/>
          </a:bodyPr>
          <a:lstStyle/>
          <a:p>
            <a:pPr algn="ctr"/>
            <a:r>
              <a:rPr lang="en-NZ" sz="4800" dirty="0"/>
              <a:t>Recognising the Risen Jesus</a:t>
            </a:r>
            <a:endParaRPr lang="en-GB" sz="80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Jesus appearing to his disciples after the resurrection">
            <a:extLst>
              <a:ext uri="{FF2B5EF4-FFF2-40B4-BE49-F238E27FC236}">
                <a16:creationId xmlns:a16="http://schemas.microsoft.com/office/drawing/2014/main" id="{36960F68-097C-45FD-A96F-A3A465589E3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53761" y="1207176"/>
            <a:ext cx="4836478" cy="3548079"/>
          </a:xfrm>
          <a:prstGeom prst="rect">
            <a:avLst/>
          </a:prstGeom>
          <a:noFill/>
          <a:ln w="19050">
            <a:solidFill>
              <a:schemeClr val="bg1"/>
            </a:solid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Yellow, Wooden, Textures, Backgrounds, Hardwood">
            <a:extLst>
              <a:ext uri="{FF2B5EF4-FFF2-40B4-BE49-F238E27FC236}">
                <a16:creationId xmlns:a16="http://schemas.microsoft.com/office/drawing/2014/main" id="{ED824B42-327E-4063-9DEA-5EA113966DC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1077218"/>
          </a:xfrm>
          <a:prstGeom prst="rect">
            <a:avLst/>
          </a:prstGeom>
          <a:noFill/>
        </p:spPr>
        <p:txBody>
          <a:bodyPr wrap="square" rtlCol="0">
            <a:spAutoFit/>
          </a:bodyPr>
          <a:lstStyle/>
          <a:p>
            <a:pPr algn="ctr"/>
            <a:r>
              <a:rPr lang="en-NZ" sz="3200" dirty="0"/>
              <a:t>How children of our age carry on Jesus’ </a:t>
            </a:r>
          </a:p>
          <a:p>
            <a:pPr algn="ctr"/>
            <a:r>
              <a:rPr lang="en-NZ" sz="3200" dirty="0"/>
              <a:t>work today in the world</a:t>
            </a: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S-09</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453744" y="4912668"/>
            <a:ext cx="223651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a:t>
            </a:r>
            <a:r>
              <a:rPr lang="en-GB" sz="900">
                <a:latin typeface="Arial" pitchFamily="34" charset="0"/>
                <a:ea typeface="Segoe UI" pitchFamily="34" charset="0"/>
                <a:cs typeface="Arial" pitchFamily="34" charset="0"/>
              </a:rPr>
              <a:t>the white </a:t>
            </a:r>
            <a:r>
              <a:rPr lang="en-GB" sz="900" dirty="0">
                <a:latin typeface="Arial" pitchFamily="34" charset="0"/>
                <a:ea typeface="Segoe UI" pitchFamily="34" charset="0"/>
                <a:cs typeface="Arial" pitchFamily="34" charset="0"/>
              </a:rPr>
              <a:t>box and write your text</a:t>
            </a:r>
          </a:p>
        </p:txBody>
      </p:sp>
      <p:grpSp>
        <p:nvGrpSpPr>
          <p:cNvPr id="8" name="Group 7">
            <a:extLst>
              <a:ext uri="{FF2B5EF4-FFF2-40B4-BE49-F238E27FC236}">
                <a16:creationId xmlns:a16="http://schemas.microsoft.com/office/drawing/2014/main" id="{98478D14-01EA-4C36-8FAE-8C6CDC66FF28}"/>
              </a:ext>
            </a:extLst>
          </p:cNvPr>
          <p:cNvGrpSpPr/>
          <p:nvPr/>
        </p:nvGrpSpPr>
        <p:grpSpPr>
          <a:xfrm>
            <a:off x="205585" y="2898514"/>
            <a:ext cx="2694066" cy="1668225"/>
            <a:chOff x="1425969" y="1373393"/>
            <a:chExt cx="4594754" cy="2845172"/>
          </a:xfrm>
        </p:grpSpPr>
        <p:pic>
          <p:nvPicPr>
            <p:cNvPr id="14" name="Picture 13">
              <a:extLst>
                <a:ext uri="{FF2B5EF4-FFF2-40B4-BE49-F238E27FC236}">
                  <a16:creationId xmlns:a16="http://schemas.microsoft.com/office/drawing/2014/main" id="{900B7F99-811E-4548-9D00-32DC89B19D9A}"/>
                </a:ext>
              </a:extLst>
            </p:cNvPr>
            <p:cNvPicPr/>
            <p:nvPr/>
          </p:nvPicPr>
          <p:blipFill rotWithShape="1">
            <a:blip r:embed="rId12">
              <a:extLst>
                <a:ext uri="{28A0092B-C50C-407E-A947-70E740481C1C}">
                  <a14:useLocalDpi xmlns:a14="http://schemas.microsoft.com/office/drawing/2010/main" val="0"/>
                </a:ext>
              </a:extLst>
            </a:blip>
            <a:srcRect l="12353" r="18529"/>
            <a:stretch/>
          </p:blipFill>
          <p:spPr bwMode="auto">
            <a:xfrm>
              <a:off x="3544370" y="1373393"/>
              <a:ext cx="2476353" cy="2845172"/>
            </a:xfrm>
            <a:prstGeom prst="roundRect">
              <a:avLst>
                <a:gd name="adj" fmla="val 0"/>
              </a:avLst>
            </a:prstGeom>
            <a:ln w="76200">
              <a:solidFill>
                <a:schemeClr val="bg1"/>
              </a:solidFill>
            </a:ln>
            <a:extLst>
              <a:ext uri="{53640926-AAD7-44D8-BBD7-CCE9431645EC}">
                <a14:shadowObscured xmlns:a14="http://schemas.microsoft.com/office/drawing/2010/main"/>
              </a:ext>
            </a:extLst>
          </p:spPr>
        </p:pic>
        <p:pic>
          <p:nvPicPr>
            <p:cNvPr id="15" name="Picture 14" descr="Image result for children being kind">
              <a:extLst>
                <a:ext uri="{FF2B5EF4-FFF2-40B4-BE49-F238E27FC236}">
                  <a16:creationId xmlns:a16="http://schemas.microsoft.com/office/drawing/2014/main" id="{5B419F5E-EE31-4E6D-B6DA-4E5D074DA7CD}"/>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5969" y="1373393"/>
              <a:ext cx="2116565" cy="1407793"/>
            </a:xfrm>
            <a:prstGeom prst="rect">
              <a:avLst/>
            </a:prstGeom>
            <a:noFill/>
            <a:ln w="76200">
              <a:solidFill>
                <a:schemeClr val="bg1"/>
              </a:solidFill>
            </a:ln>
          </p:spPr>
        </p:pic>
        <p:pic>
          <p:nvPicPr>
            <p:cNvPr id="16" name="Picture 15" descr="Image result for children being kind">
              <a:extLst>
                <a:ext uri="{FF2B5EF4-FFF2-40B4-BE49-F238E27FC236}">
                  <a16:creationId xmlns:a16="http://schemas.microsoft.com/office/drawing/2014/main" id="{DF9B224B-762C-4945-BC86-E66E34AC5CD8}"/>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25969" y="2791181"/>
              <a:ext cx="2116565" cy="1427384"/>
            </a:xfrm>
            <a:prstGeom prst="rect">
              <a:avLst/>
            </a:prstGeom>
            <a:noFill/>
            <a:ln w="76200">
              <a:solidFill>
                <a:schemeClr val="bg1"/>
              </a:solidFill>
            </a:ln>
          </p:spPr>
        </p:pic>
      </p:grpSp>
      <p:sp>
        <p:nvSpPr>
          <p:cNvPr id="10" name="Rectangle 9">
            <a:extLst>
              <a:ext uri="{FF2B5EF4-FFF2-40B4-BE49-F238E27FC236}">
                <a16:creationId xmlns:a16="http://schemas.microsoft.com/office/drawing/2014/main" id="{646B81B4-757C-4307-A241-2C4889F97716}"/>
              </a:ext>
            </a:extLst>
          </p:cNvPr>
          <p:cNvSpPr/>
          <p:nvPr/>
        </p:nvSpPr>
        <p:spPr>
          <a:xfrm>
            <a:off x="205585" y="1186372"/>
            <a:ext cx="1064074" cy="369332"/>
          </a:xfrm>
          <a:prstGeom prst="rect">
            <a:avLst/>
          </a:prstGeom>
        </p:spPr>
        <p:txBody>
          <a:bodyPr wrap="none">
            <a:spAutoFit/>
          </a:bodyPr>
          <a:lstStyle/>
          <a:p>
            <a:pPr>
              <a:spcAft>
                <a:spcPts val="600"/>
              </a:spcAft>
            </a:pPr>
            <a:r>
              <a:rPr lang="en-NZ" b="1" dirty="0">
                <a:ea typeface="Calibri" panose="020F0502020204030204" pitchFamily="34" charset="0"/>
                <a:cs typeface="Times New Roman" panose="02020603050405020304" pitchFamily="18" charset="0"/>
              </a:rPr>
              <a:t>We show</a:t>
            </a:r>
            <a:endParaRPr lang="en-NZ" sz="1100" dirty="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AC14590D-1619-477F-8A55-8C60DA02E177}"/>
              </a:ext>
            </a:extLst>
          </p:cNvPr>
          <p:cNvSpPr/>
          <p:nvPr/>
        </p:nvSpPr>
        <p:spPr>
          <a:xfrm>
            <a:off x="3254601" y="1002830"/>
            <a:ext cx="826701" cy="369332"/>
          </a:xfrm>
          <a:prstGeom prst="rect">
            <a:avLst/>
          </a:prstGeom>
        </p:spPr>
        <p:txBody>
          <a:bodyPr wrap="none">
            <a:spAutoFit/>
          </a:bodyPr>
          <a:lstStyle/>
          <a:p>
            <a:pPr>
              <a:spcAft>
                <a:spcPts val="600"/>
              </a:spcAft>
            </a:pPr>
            <a:r>
              <a:rPr lang="en-NZ" b="1" dirty="0">
                <a:ea typeface="Calibri" panose="020F0502020204030204" pitchFamily="34" charset="0"/>
                <a:cs typeface="Times New Roman" panose="02020603050405020304" pitchFamily="18" charset="0"/>
              </a:rPr>
              <a:t>We try</a:t>
            </a:r>
            <a:endParaRPr lang="en-NZ" sz="1100" dirty="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E208DF0C-7D69-4A85-9A0D-9E76DD7F06C9}"/>
              </a:ext>
            </a:extLst>
          </p:cNvPr>
          <p:cNvSpPr/>
          <p:nvPr/>
        </p:nvSpPr>
        <p:spPr>
          <a:xfrm>
            <a:off x="3252337" y="2362143"/>
            <a:ext cx="1560492" cy="369332"/>
          </a:xfrm>
          <a:prstGeom prst="rect">
            <a:avLst/>
          </a:prstGeom>
        </p:spPr>
        <p:txBody>
          <a:bodyPr wrap="none">
            <a:spAutoFit/>
          </a:bodyPr>
          <a:lstStyle/>
          <a:p>
            <a:pPr>
              <a:spcAft>
                <a:spcPts val="600"/>
              </a:spcAft>
            </a:pPr>
            <a:r>
              <a:rPr lang="en-NZ" b="1" dirty="0">
                <a:ea typeface="Calibri" panose="020F0502020204030204" pitchFamily="34" charset="0"/>
                <a:cs typeface="Times New Roman" panose="02020603050405020304" pitchFamily="18" charset="0"/>
              </a:rPr>
              <a:t>We remember</a:t>
            </a:r>
            <a:endParaRPr lang="en-NZ" sz="1100" dirty="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A8237F9-0556-48D6-9073-98714817D0AE}"/>
              </a:ext>
            </a:extLst>
          </p:cNvPr>
          <p:cNvSpPr/>
          <p:nvPr/>
        </p:nvSpPr>
        <p:spPr>
          <a:xfrm>
            <a:off x="3252337" y="3693160"/>
            <a:ext cx="1248868" cy="369332"/>
          </a:xfrm>
          <a:prstGeom prst="rect">
            <a:avLst/>
          </a:prstGeom>
        </p:spPr>
        <p:txBody>
          <a:bodyPr wrap="none">
            <a:spAutoFit/>
          </a:bodyPr>
          <a:lstStyle/>
          <a:p>
            <a:pPr>
              <a:spcAft>
                <a:spcPts val="600"/>
              </a:spcAft>
            </a:pPr>
            <a:r>
              <a:rPr lang="en-NZ" b="1" dirty="0">
                <a:ea typeface="Calibri" panose="020F0502020204030204" pitchFamily="34" charset="0"/>
                <a:cs typeface="Times New Roman" panose="02020603050405020304" pitchFamily="18" charset="0"/>
              </a:rPr>
              <a:t>We include</a:t>
            </a:r>
            <a:endParaRPr lang="en-NZ" sz="1100" dirty="0">
              <a:ea typeface="Calibri" panose="020F050202020403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E3EA3336-E94C-47B6-9A68-C39EF3A799AE}"/>
              </a:ext>
            </a:extLst>
          </p:cNvPr>
          <p:cNvSpPr/>
          <p:nvPr/>
        </p:nvSpPr>
        <p:spPr>
          <a:xfrm>
            <a:off x="6291757" y="1652121"/>
            <a:ext cx="1026050" cy="369332"/>
          </a:xfrm>
          <a:prstGeom prst="rect">
            <a:avLst/>
          </a:prstGeom>
        </p:spPr>
        <p:txBody>
          <a:bodyPr wrap="none">
            <a:spAutoFit/>
          </a:bodyPr>
          <a:lstStyle/>
          <a:p>
            <a:pPr>
              <a:spcAft>
                <a:spcPts val="600"/>
              </a:spcAft>
            </a:pPr>
            <a:r>
              <a:rPr lang="en-NZ" b="1" dirty="0">
                <a:ea typeface="Calibri" panose="020F0502020204030204" pitchFamily="34" charset="0"/>
                <a:cs typeface="Times New Roman" panose="02020603050405020304" pitchFamily="18" charset="0"/>
              </a:rPr>
              <a:t>We help </a:t>
            </a:r>
            <a:endParaRPr lang="en-NZ" sz="1100" dirty="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AB6D50B0-E999-4EC9-8146-BDFD821097B5}"/>
              </a:ext>
            </a:extLst>
          </p:cNvPr>
          <p:cNvSpPr/>
          <p:nvPr/>
        </p:nvSpPr>
        <p:spPr>
          <a:xfrm>
            <a:off x="6291552" y="3012711"/>
            <a:ext cx="1077987" cy="369332"/>
          </a:xfrm>
          <a:prstGeom prst="rect">
            <a:avLst/>
          </a:prstGeom>
        </p:spPr>
        <p:txBody>
          <a:bodyPr wrap="none">
            <a:spAutoFit/>
          </a:bodyPr>
          <a:lstStyle/>
          <a:p>
            <a:pPr>
              <a:spcAft>
                <a:spcPts val="600"/>
              </a:spcAft>
            </a:pPr>
            <a:r>
              <a:rPr lang="en-NZ" b="1" dirty="0">
                <a:ea typeface="Calibri" panose="020F0502020204030204" pitchFamily="34" charset="0"/>
                <a:cs typeface="Times New Roman" panose="02020603050405020304" pitchFamily="18" charset="0"/>
              </a:rPr>
              <a:t>We share</a:t>
            </a:r>
            <a:endParaRPr lang="en-NZ" sz="1100" dirty="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8387" name="TextBox1" r:id="rId2" imgW="2695680" imgH="838080"/>
        </mc:Choice>
        <mc:Fallback>
          <p:control name="TextBox1" r:id="rId2" imgW="2695680" imgH="838080">
            <p:pic>
              <p:nvPicPr>
                <p:cNvPr id="20" name="TextBox1">
                  <a:extLst>
                    <a:ext uri="{FF2B5EF4-FFF2-40B4-BE49-F238E27FC236}">
                      <a16:creationId xmlns:a16="http://schemas.microsoft.com/office/drawing/2014/main" id="{8726868E-3EBC-4C60-83E0-E97ABD7460AF}"/>
                    </a:ext>
                  </a:extLst>
                </p:cNvPr>
                <p:cNvPicPr preferRelativeResize="0">
                  <a:picLocks noChangeArrowheads="1" noChangeShapeType="1"/>
                </p:cNvPicPr>
                <p:nvPr/>
              </p:nvPicPr>
              <p:blipFill>
                <a:blip r:embed="rId15"/>
                <a:srcRect/>
                <a:stretch>
                  <a:fillRect/>
                </a:stretch>
              </p:blipFill>
              <p:spPr bwMode="auto">
                <a:xfrm>
                  <a:off x="205585" y="1555704"/>
                  <a:ext cx="2694066" cy="836926"/>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88" name="TextBox2" r:id="rId3" imgW="2695680" imgH="838080"/>
        </mc:Choice>
        <mc:Fallback>
          <p:control name="TextBox2" r:id="rId3" imgW="2695680" imgH="838080">
            <p:pic>
              <p:nvPicPr>
                <p:cNvPr id="21" name="TextBox2">
                  <a:extLst>
                    <a:ext uri="{FF2B5EF4-FFF2-40B4-BE49-F238E27FC236}">
                      <a16:creationId xmlns:a16="http://schemas.microsoft.com/office/drawing/2014/main" id="{4A81C377-F307-4BCA-89EE-81B6EC5700AA}"/>
                    </a:ext>
                  </a:extLst>
                </p:cNvPr>
                <p:cNvPicPr preferRelativeResize="0">
                  <a:picLocks noChangeArrowheads="1" noChangeShapeType="1"/>
                </p:cNvPicPr>
                <p:nvPr/>
              </p:nvPicPr>
              <p:blipFill>
                <a:blip r:embed="rId16"/>
                <a:srcRect/>
                <a:stretch>
                  <a:fillRect/>
                </a:stretch>
              </p:blipFill>
              <p:spPr bwMode="auto">
                <a:xfrm>
                  <a:off x="3254601" y="1377315"/>
                  <a:ext cx="2694066" cy="836926"/>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89" name="TextBox3" r:id="rId4" imgW="2695680" imgH="838080"/>
        </mc:Choice>
        <mc:Fallback>
          <p:control name="TextBox3" r:id="rId4" imgW="2695680" imgH="838080">
            <p:pic>
              <p:nvPicPr>
                <p:cNvPr id="22" name="TextBox3">
                  <a:extLst>
                    <a:ext uri="{FF2B5EF4-FFF2-40B4-BE49-F238E27FC236}">
                      <a16:creationId xmlns:a16="http://schemas.microsoft.com/office/drawing/2014/main" id="{E8492CF4-C521-4542-B1A1-413C6EB4DFD1}"/>
                    </a:ext>
                  </a:extLst>
                </p:cNvPr>
                <p:cNvPicPr preferRelativeResize="0">
                  <a:picLocks noChangeArrowheads="1" noChangeShapeType="1"/>
                </p:cNvPicPr>
                <p:nvPr/>
              </p:nvPicPr>
              <p:blipFill>
                <a:blip r:embed="rId16"/>
                <a:srcRect/>
                <a:stretch>
                  <a:fillRect/>
                </a:stretch>
              </p:blipFill>
              <p:spPr bwMode="auto">
                <a:xfrm>
                  <a:off x="3254601" y="2731475"/>
                  <a:ext cx="2694066" cy="836926"/>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90" name="TextBox4" r:id="rId5" imgW="2695680" imgH="838080"/>
        </mc:Choice>
        <mc:Fallback>
          <p:control name="TextBox4" r:id="rId5" imgW="2695680" imgH="838080">
            <p:pic>
              <p:nvPicPr>
                <p:cNvPr id="24" name="TextBox4">
                  <a:extLst>
                    <a:ext uri="{FF2B5EF4-FFF2-40B4-BE49-F238E27FC236}">
                      <a16:creationId xmlns:a16="http://schemas.microsoft.com/office/drawing/2014/main" id="{99933360-4E61-4E6E-9A71-21071FC99135}"/>
                    </a:ext>
                  </a:extLst>
                </p:cNvPr>
                <p:cNvPicPr preferRelativeResize="0">
                  <a:picLocks noChangeArrowheads="1" noChangeShapeType="1"/>
                </p:cNvPicPr>
                <p:nvPr/>
              </p:nvPicPr>
              <p:blipFill>
                <a:blip r:embed="rId16"/>
                <a:srcRect/>
                <a:stretch>
                  <a:fillRect/>
                </a:stretch>
              </p:blipFill>
              <p:spPr bwMode="auto">
                <a:xfrm>
                  <a:off x="6295314" y="2024451"/>
                  <a:ext cx="2694066" cy="836926"/>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91" name="TextBox5" r:id="rId6" imgW="2695680" imgH="838080"/>
        </mc:Choice>
        <mc:Fallback>
          <p:control name="TextBox5" r:id="rId6" imgW="2695680" imgH="838080">
            <p:pic>
              <p:nvPicPr>
                <p:cNvPr id="25" name="TextBox5">
                  <a:extLst>
                    <a:ext uri="{FF2B5EF4-FFF2-40B4-BE49-F238E27FC236}">
                      <a16:creationId xmlns:a16="http://schemas.microsoft.com/office/drawing/2014/main" id="{0A4BFB54-AD63-403A-AFBE-B54D904E48C6}"/>
                    </a:ext>
                  </a:extLst>
                </p:cNvPr>
                <p:cNvPicPr preferRelativeResize="0">
                  <a:picLocks noChangeArrowheads="1" noChangeShapeType="1"/>
                </p:cNvPicPr>
                <p:nvPr/>
              </p:nvPicPr>
              <p:blipFill>
                <a:blip r:embed="rId16"/>
                <a:srcRect/>
                <a:stretch>
                  <a:fillRect/>
                </a:stretch>
              </p:blipFill>
              <p:spPr bwMode="auto">
                <a:xfrm>
                  <a:off x="6295109" y="3382986"/>
                  <a:ext cx="2694066" cy="836926"/>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92" name="TextBox6" r:id="rId7" imgW="2695680" imgH="838080"/>
        </mc:Choice>
        <mc:Fallback>
          <p:control name="TextBox6" r:id="rId7" imgW="2695680" imgH="838080">
            <p:pic>
              <p:nvPicPr>
                <p:cNvPr id="26" name="TextBox6">
                  <a:extLst>
                    <a:ext uri="{FF2B5EF4-FFF2-40B4-BE49-F238E27FC236}">
                      <a16:creationId xmlns:a16="http://schemas.microsoft.com/office/drawing/2014/main" id="{9F7BC54D-FC5F-41F8-B04E-A2506E0884B3}"/>
                    </a:ext>
                  </a:extLst>
                </p:cNvPr>
                <p:cNvPicPr preferRelativeResize="0">
                  <a:picLocks noChangeArrowheads="1" noChangeShapeType="1"/>
                </p:cNvPicPr>
                <p:nvPr/>
              </p:nvPicPr>
              <p:blipFill>
                <a:blip r:embed="rId16"/>
                <a:srcRect/>
                <a:stretch>
                  <a:fillRect/>
                </a:stretch>
              </p:blipFill>
              <p:spPr bwMode="auto">
                <a:xfrm>
                  <a:off x="3254601" y="4062492"/>
                  <a:ext cx="2694066" cy="836926"/>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9528258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Yellow, Wooden, Textures, Backgrounds, Hardwood">
            <a:extLst>
              <a:ext uri="{FF2B5EF4-FFF2-40B4-BE49-F238E27FC236}">
                <a16:creationId xmlns:a16="http://schemas.microsoft.com/office/drawing/2014/main" id="{02841191-3EA8-404E-B662-7A933E4712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707886"/>
          </a:xfrm>
          <a:prstGeom prst="rect">
            <a:avLst/>
          </a:prstGeom>
          <a:noFill/>
        </p:spPr>
        <p:txBody>
          <a:bodyPr wrap="square" rtlCol="0">
            <a:spAutoFit/>
          </a:bodyPr>
          <a:lstStyle/>
          <a:p>
            <a:pPr algn="ctr"/>
            <a:r>
              <a:rPr lang="en-GB" sz="4000" b="1" dirty="0"/>
              <a:t>Check Up</a:t>
            </a:r>
          </a:p>
        </p:txBody>
      </p:sp>
      <p:sp>
        <p:nvSpPr>
          <p:cNvPr id="30" name="Shape: Border 7">
            <a:extLst>
              <a:ext uri="{FF2B5EF4-FFF2-40B4-BE49-F238E27FC236}">
                <a16:creationId xmlns:a16="http://schemas.microsoft.com/office/drawing/2014/main" id="{5E3B05E8-1219-4D3B-B3B3-4EE03BA4AE21}"/>
              </a:ext>
            </a:extLst>
          </p:cNvPr>
          <p:cNvSpPr/>
          <p:nvPr/>
        </p:nvSpPr>
        <p:spPr>
          <a:xfrm>
            <a:off x="849444" y="4479051"/>
            <a:ext cx="6638996"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Border 6"/>
          <p:cNvSpPr/>
          <p:nvPr/>
        </p:nvSpPr>
        <p:spPr>
          <a:xfrm>
            <a:off x="849445" y="3959926"/>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hape: Border 5"/>
          <p:cNvSpPr/>
          <p:nvPr/>
        </p:nvSpPr>
        <p:spPr>
          <a:xfrm>
            <a:off x="849448" y="3241509"/>
            <a:ext cx="7992057" cy="6264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49446" y="2722383"/>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49447" y="2209330"/>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49448" y="1690204"/>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849444" y="1171078"/>
            <a:ext cx="7992057" cy="432000"/>
          </a:xfrm>
          <a:prstGeom prst="rect">
            <a:avLst/>
          </a:prstGeom>
          <a:solidFill>
            <a:schemeClr val="bg1">
              <a:alpha val="50000"/>
            </a:schemeClr>
          </a:solidFill>
          <a:ln>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Line 7">
            <a:extLst>
              <a:ext uri="{FF2B5EF4-FFF2-40B4-BE49-F238E27FC236}">
                <a16:creationId xmlns:a16="http://schemas.microsoft.com/office/drawing/2014/main" id="{5317D596-F28F-4E4B-AFB1-F30503C7E5EA}"/>
              </a:ext>
            </a:extLst>
          </p:cNvPr>
          <p:cNvSpPr txBox="1"/>
          <p:nvPr/>
        </p:nvSpPr>
        <p:spPr>
          <a:xfrm>
            <a:off x="878256" y="4518643"/>
            <a:ext cx="7467973" cy="369332"/>
          </a:xfrm>
          <a:prstGeom prst="rect">
            <a:avLst/>
          </a:prstGeom>
          <a:noFill/>
        </p:spPr>
        <p:txBody>
          <a:bodyPr wrap="square" rtlCol="0">
            <a:spAutoFit/>
          </a:bodyPr>
          <a:lstStyle/>
          <a:p>
            <a:pPr lvl="0"/>
            <a:r>
              <a:rPr lang="en-NZ" dirty="0"/>
              <a:t>Questions I would like to ask about the topics in this resource are …</a:t>
            </a:r>
          </a:p>
        </p:txBody>
      </p:sp>
      <p:sp>
        <p:nvSpPr>
          <p:cNvPr id="25" name="Textbox: Line 6"/>
          <p:cNvSpPr txBox="1"/>
          <p:nvPr/>
        </p:nvSpPr>
        <p:spPr>
          <a:xfrm>
            <a:off x="864402" y="3993055"/>
            <a:ext cx="7467973" cy="369332"/>
          </a:xfrm>
          <a:prstGeom prst="rect">
            <a:avLst/>
          </a:prstGeom>
          <a:noFill/>
        </p:spPr>
        <p:txBody>
          <a:bodyPr wrap="square" rtlCol="0">
            <a:spAutoFit/>
          </a:bodyPr>
          <a:lstStyle/>
          <a:p>
            <a:pPr lvl="0"/>
            <a:r>
              <a:rPr lang="en-NZ" dirty="0"/>
              <a:t>Which activity do you think helped you to learn best in this resource?</a:t>
            </a:r>
          </a:p>
        </p:txBody>
      </p:sp>
      <p:sp>
        <p:nvSpPr>
          <p:cNvPr id="22" name="Textbox: Line 5"/>
          <p:cNvSpPr txBox="1"/>
          <p:nvPr/>
        </p:nvSpPr>
        <p:spPr>
          <a:xfrm>
            <a:off x="878256" y="3239146"/>
            <a:ext cx="7467973" cy="646331"/>
          </a:xfrm>
          <a:prstGeom prst="rect">
            <a:avLst/>
          </a:prstGeom>
          <a:noFill/>
        </p:spPr>
        <p:txBody>
          <a:bodyPr wrap="square" rtlCol="0">
            <a:spAutoFit/>
          </a:bodyPr>
          <a:lstStyle/>
          <a:p>
            <a:pPr lvl="0"/>
            <a:r>
              <a:rPr lang="en-NZ" dirty="0"/>
              <a:t>Name 2 ways children of your age can carry on the work of Jesus in the world today. (Slide 9)</a:t>
            </a:r>
          </a:p>
        </p:txBody>
      </p:sp>
      <p:sp>
        <p:nvSpPr>
          <p:cNvPr id="33" name="Textbox: Line 4"/>
          <p:cNvSpPr txBox="1"/>
          <p:nvPr/>
        </p:nvSpPr>
        <p:spPr>
          <a:xfrm>
            <a:off x="856921" y="2760448"/>
            <a:ext cx="7467973" cy="369332"/>
          </a:xfrm>
          <a:prstGeom prst="rect">
            <a:avLst/>
          </a:prstGeom>
          <a:noFill/>
        </p:spPr>
        <p:txBody>
          <a:bodyPr wrap="square" rtlCol="0">
            <a:spAutoFit/>
          </a:bodyPr>
          <a:lstStyle/>
          <a:p>
            <a:pPr lvl="0"/>
            <a:r>
              <a:rPr lang="en-NZ" dirty="0"/>
              <a:t>How do </a:t>
            </a:r>
            <a:r>
              <a:rPr lang="en-NZ" dirty="0" smtClean="0"/>
              <a:t>you recognise </a:t>
            </a:r>
            <a:r>
              <a:rPr lang="en-NZ" dirty="0"/>
              <a:t>Jesus present in your classroom today? (Slide 8)</a:t>
            </a:r>
          </a:p>
        </p:txBody>
      </p:sp>
      <p:sp>
        <p:nvSpPr>
          <p:cNvPr id="34" name="Textbox: Line 3"/>
          <p:cNvSpPr txBox="1"/>
          <p:nvPr/>
        </p:nvSpPr>
        <p:spPr>
          <a:xfrm>
            <a:off x="864402" y="2242002"/>
            <a:ext cx="7977100" cy="369332"/>
          </a:xfrm>
          <a:prstGeom prst="rect">
            <a:avLst/>
          </a:prstGeom>
          <a:noFill/>
        </p:spPr>
        <p:txBody>
          <a:bodyPr wrap="square" rtlCol="0">
            <a:spAutoFit/>
          </a:bodyPr>
          <a:lstStyle/>
          <a:p>
            <a:pPr lvl="0"/>
            <a:r>
              <a:rPr lang="en-NZ" dirty="0"/>
              <a:t>Name 2 times Jesus appeared to his disciples after he had risen. (Slide 4)</a:t>
            </a:r>
          </a:p>
        </p:txBody>
      </p:sp>
      <p:sp>
        <p:nvSpPr>
          <p:cNvPr id="35" name="Textbox: Line 2"/>
          <p:cNvSpPr txBox="1"/>
          <p:nvPr/>
        </p:nvSpPr>
        <p:spPr>
          <a:xfrm>
            <a:off x="866534" y="1719203"/>
            <a:ext cx="7761744" cy="369332"/>
          </a:xfrm>
          <a:prstGeom prst="rect">
            <a:avLst/>
          </a:prstGeom>
          <a:noFill/>
        </p:spPr>
        <p:txBody>
          <a:bodyPr wrap="square" rtlCol="0">
            <a:spAutoFit/>
          </a:bodyPr>
          <a:lstStyle/>
          <a:p>
            <a:pPr lvl="0"/>
            <a:r>
              <a:rPr lang="en-NZ" dirty="0"/>
              <a:t>Name two ways the disciples recognised Jesus after his </a:t>
            </a:r>
            <a:r>
              <a:rPr lang="en-NZ" dirty="0" smtClean="0"/>
              <a:t>Resurrection. </a:t>
            </a:r>
            <a:r>
              <a:rPr lang="en-NZ" dirty="0"/>
              <a:t>(Slide 6) </a:t>
            </a:r>
          </a:p>
        </p:txBody>
      </p:sp>
      <p:sp>
        <p:nvSpPr>
          <p:cNvPr id="36" name="Textbox: Line 1"/>
          <p:cNvSpPr txBox="1"/>
          <p:nvPr/>
        </p:nvSpPr>
        <p:spPr>
          <a:xfrm>
            <a:off x="878256" y="1205336"/>
            <a:ext cx="7992057" cy="369332"/>
          </a:xfrm>
          <a:prstGeom prst="rect">
            <a:avLst/>
          </a:prstGeom>
          <a:noFill/>
        </p:spPr>
        <p:txBody>
          <a:bodyPr wrap="square" rtlCol="0">
            <a:spAutoFit/>
          </a:bodyPr>
          <a:lstStyle/>
          <a:p>
            <a:pPr lvl="0"/>
            <a:r>
              <a:rPr lang="en-NZ" dirty="0"/>
              <a:t>Tell a partner the story of the Road to Emmaus. (Slide7) </a:t>
            </a:r>
          </a:p>
        </p:txBody>
      </p:sp>
      <p:sp>
        <p:nvSpPr>
          <p:cNvPr id="32" name="Shape: number 7">
            <a:extLst>
              <a:ext uri="{FF2B5EF4-FFF2-40B4-BE49-F238E27FC236}">
                <a16:creationId xmlns:a16="http://schemas.microsoft.com/office/drawing/2014/main" id="{B0F5C501-539F-410E-969F-DD36847980DF}"/>
              </a:ext>
            </a:extLst>
          </p:cNvPr>
          <p:cNvSpPr txBox="1"/>
          <p:nvPr/>
        </p:nvSpPr>
        <p:spPr>
          <a:xfrm>
            <a:off x="385331" y="4462972"/>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7)</a:t>
            </a:r>
          </a:p>
        </p:txBody>
      </p:sp>
      <p:sp>
        <p:nvSpPr>
          <p:cNvPr id="41" name="Shape: number 4"/>
          <p:cNvSpPr txBox="1"/>
          <p:nvPr/>
        </p:nvSpPr>
        <p:spPr>
          <a:xfrm>
            <a:off x="385331" y="2721658"/>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85331" y="2217251"/>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67186" y="1702125"/>
            <a:ext cx="463009"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85331" y="1186098"/>
            <a:ext cx="426720"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S-10</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85331" y="3245339"/>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27" name="Shape: number 4"/>
          <p:cNvSpPr txBox="1"/>
          <p:nvPr/>
        </p:nvSpPr>
        <p:spPr>
          <a:xfrm>
            <a:off x="385331" y="395380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45" name="Picture 44" descr="Image result for Jesus appearing to his disciples after the resurrection">
            <a:extLst>
              <a:ext uri="{FF2B5EF4-FFF2-40B4-BE49-F238E27FC236}">
                <a16:creationId xmlns:a16="http://schemas.microsoft.com/office/drawing/2014/main" id="{E3D09916-C34C-4E2E-9075-41FAFB1F340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8440" y="103500"/>
            <a:ext cx="1332040" cy="977195"/>
          </a:xfrm>
          <a:prstGeom prst="rect">
            <a:avLst/>
          </a:prstGeom>
          <a:noFill/>
          <a:ln w="12700">
            <a:solidFill>
              <a:schemeClr val="bg1"/>
            </a:solidFill>
          </a:ln>
        </p:spPr>
      </p:pic>
    </p:spTree>
    <p:extLst>
      <p:ext uri="{BB962C8B-B14F-4D97-AF65-F5344CB8AC3E}">
        <p14:creationId xmlns:p14="http://schemas.microsoft.com/office/powerpoint/2010/main" val="20330248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childTnLst>
                                </p:cTn>
                              </p:par>
                              <p:par>
                                <p:cTn id="48" presetID="3" presetClass="emph" presetSubtype="2" fill="hold" grpId="4" nodeType="withEffect">
                                  <p:stCondLst>
                                    <p:cond delay="0"/>
                                  </p:stCondLst>
                                  <p:childTnLst>
                                    <p:animClr clrSpc="rgb" dir="cw">
                                      <p:cBhvr override="childStyle">
                                        <p:cTn id="49" dur="1000" fill="hold"/>
                                        <p:tgtEl>
                                          <p:spTgt spid="25"/>
                                        </p:tgtEl>
                                        <p:attrNameLst>
                                          <p:attrName>style.color</p:attrName>
                                        </p:attrNameLst>
                                      </p:cBhvr>
                                      <p:to>
                                        <a:srgbClr val="969696"/>
                                      </p:to>
                                    </p:animClr>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clickEffect">
                                  <p:stCondLst>
                                    <p:cond delay="0"/>
                                  </p:stCondLst>
                                  <p:childTnLst>
                                    <p:animClr clrSpc="rgb" dir="cw">
                                      <p:cBhvr override="childStyle">
                                        <p:cTn id="54" dur="500" fill="hold"/>
                                        <p:tgtEl>
                                          <p:spTgt spid="35"/>
                                        </p:tgtEl>
                                        <p:attrNameLst>
                                          <p:attrName>style.color</p:attrName>
                                        </p:attrNameLst>
                                      </p:cBhvr>
                                      <p:to>
                                        <a:schemeClr val="tx1"/>
                                      </p:to>
                                    </p:animClr>
                                  </p:childTnLst>
                                </p:cTn>
                              </p:par>
                              <p:par>
                                <p:cTn id="55" presetID="3" presetClass="emph" presetSubtype="2" fill="hold" grpId="2" nodeType="withEffect">
                                  <p:stCondLst>
                                    <p:cond delay="0"/>
                                  </p:stCondLst>
                                  <p:childTnLst>
                                    <p:animClr clrSpc="rgb" dir="cw">
                                      <p:cBhvr override="childStyle">
                                        <p:cTn id="56" dur="500" fill="hold"/>
                                        <p:tgtEl>
                                          <p:spTgt spid="34"/>
                                        </p:tgtEl>
                                        <p:attrNameLst>
                                          <p:attrName>style.color</p:attrName>
                                        </p:attrNameLst>
                                      </p:cBhvr>
                                      <p:to>
                                        <a:schemeClr val="tx1"/>
                                      </p:to>
                                    </p:animClr>
                                  </p:childTnLst>
                                </p:cTn>
                              </p:par>
                              <p:par>
                                <p:cTn id="57" presetID="3" presetClass="emph" presetSubtype="2" fill="hold" grpId="1" nodeType="withEffect">
                                  <p:stCondLst>
                                    <p:cond delay="0"/>
                                  </p:stCondLst>
                                  <p:childTnLst>
                                    <p:animClr clrSpc="rgb" dir="cw">
                                      <p:cBhvr override="childStyle">
                                        <p:cTn id="58" dur="500" fill="hold"/>
                                        <p:tgtEl>
                                          <p:spTgt spid="33"/>
                                        </p:tgtEl>
                                        <p:attrNameLst>
                                          <p:attrName>style.color</p:attrName>
                                        </p:attrNameLst>
                                      </p:cBhvr>
                                      <p:to>
                                        <a:schemeClr val="tx1"/>
                                      </p:to>
                                    </p:animClr>
                                  </p:childTnLst>
                                </p:cTn>
                              </p:par>
                              <p:par>
                                <p:cTn id="59" presetID="3" presetClass="emph" presetSubtype="2" fill="hold" grpId="1" nodeType="withEffect">
                                  <p:stCondLst>
                                    <p:cond delay="0"/>
                                  </p:stCondLst>
                                  <p:childTnLst>
                                    <p:animClr clrSpc="rgb" dir="cw">
                                      <p:cBhvr override="childStyle">
                                        <p:cTn id="60" dur="500" fill="hold"/>
                                        <p:tgtEl>
                                          <p:spTgt spid="36"/>
                                        </p:tgtEl>
                                        <p:attrNameLst>
                                          <p:attrName>style.color</p:attrName>
                                        </p:attrNameLst>
                                      </p:cBhvr>
                                      <p:to>
                                        <a:schemeClr val="tx1"/>
                                      </p:to>
                                    </p:animClr>
                                  </p:childTnLst>
                                </p:cTn>
                              </p:par>
                              <p:par>
                                <p:cTn id="61" presetID="3" presetClass="emph" presetSubtype="2" fill="hold" grpId="0" nodeType="withEffect">
                                  <p:stCondLst>
                                    <p:cond delay="0"/>
                                  </p:stCondLst>
                                  <p:childTnLst>
                                    <p:animClr clrSpc="rgb" dir="cw">
                                      <p:cBhvr override="childStyle">
                                        <p:cTn id="62" dur="500" fill="hold"/>
                                        <p:tgtEl>
                                          <p:spTgt spid="22"/>
                                        </p:tgtEl>
                                        <p:attrNameLst>
                                          <p:attrName>style.color</p:attrName>
                                        </p:attrNameLst>
                                      </p:cBhvr>
                                      <p:to>
                                        <a:schemeClr val="tx1"/>
                                      </p:to>
                                    </p:animClr>
                                  </p:childTnLst>
                                </p:cTn>
                              </p:par>
                              <p:par>
                                <p:cTn id="63" presetID="3" presetClass="emph" presetSubtype="2" fill="hold" grpId="5" nodeType="withEffect">
                                  <p:stCondLst>
                                    <p:cond delay="0"/>
                                  </p:stCondLst>
                                  <p:childTnLst>
                                    <p:animClr clrSpc="rgb" dir="cw">
                                      <p:cBhvr override="childStyle">
                                        <p:cTn id="64" dur="500" fill="hold"/>
                                        <p:tgtEl>
                                          <p:spTgt spid="25"/>
                                        </p:tgtEl>
                                        <p:attrNameLst>
                                          <p:attrName>style.color</p:attrName>
                                        </p:attrNameLst>
                                      </p:cBhvr>
                                      <p:to>
                                        <a:schemeClr val="tx1"/>
                                      </p:to>
                                    </p:animClr>
                                  </p:childTnLst>
                                </p:cTn>
                              </p:par>
                              <p:par>
                                <p:cTn id="65" presetID="1" presetClass="exit" presetSubtype="0" fill="hold" grpId="4"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par>
                                <p:cTn id="67" presetID="1" presetClass="exit" presetSubtype="0" fill="hold" grpId="4" nodeType="withEffect">
                                  <p:stCondLst>
                                    <p:cond delay="0"/>
                                  </p:stCondLst>
                                  <p:childTnLst>
                                    <p:set>
                                      <p:cBhvr>
                                        <p:cTn id="68" dur="1" fill="hold">
                                          <p:stCondLst>
                                            <p:cond delay="0"/>
                                          </p:stCondLst>
                                        </p:cTn>
                                        <p:tgtEl>
                                          <p:spTgt spid="34"/>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3" presetClass="emph" presetSubtype="2" fill="hold" grpId="3" nodeType="clickEffect">
                                  <p:stCondLst>
                                    <p:cond delay="0"/>
                                  </p:stCondLst>
                                  <p:childTnLst>
                                    <p:animClr clrSpc="rgb" dir="cw">
                                      <p:cBhvr override="childStyle">
                                        <p:cTn id="81" dur="500" fill="hold"/>
                                        <p:tgtEl>
                                          <p:spTgt spid="35"/>
                                        </p:tgtEl>
                                        <p:attrNameLst>
                                          <p:attrName>style.color</p:attrName>
                                        </p:attrNameLst>
                                      </p:cBhvr>
                                      <p:to>
                                        <a:schemeClr val="tx1"/>
                                      </p:to>
                                    </p:animClr>
                                  </p:childTnLst>
                                </p:cTn>
                              </p:par>
                              <p:par>
                                <p:cTn id="82" presetID="3" presetClass="emph" presetSubtype="2" fill="hold" grpId="3" nodeType="withEffect">
                                  <p:stCondLst>
                                    <p:cond delay="0"/>
                                  </p:stCondLst>
                                  <p:childTnLst>
                                    <p:animClr clrSpc="rgb" dir="cw">
                                      <p:cBhvr override="childStyle">
                                        <p:cTn id="83" dur="500" fill="hold"/>
                                        <p:tgtEl>
                                          <p:spTgt spid="34"/>
                                        </p:tgtEl>
                                        <p:attrNameLst>
                                          <p:attrName>style.color</p:attrName>
                                        </p:attrNameLst>
                                      </p:cBhvr>
                                      <p:to>
                                        <a:schemeClr val="tx1"/>
                                      </p:to>
                                    </p:animClr>
                                  </p:childTnLst>
                                </p:cTn>
                              </p:par>
                              <p:par>
                                <p:cTn id="84" presetID="3" presetClass="emph" presetSubtype="2" fill="hold" grpId="2" nodeType="withEffect">
                                  <p:stCondLst>
                                    <p:cond delay="0"/>
                                  </p:stCondLst>
                                  <p:childTnLst>
                                    <p:animClr clrSpc="rgb" dir="cw">
                                      <p:cBhvr override="childStyle">
                                        <p:cTn id="85" dur="500" fill="hold"/>
                                        <p:tgtEl>
                                          <p:spTgt spid="33"/>
                                        </p:tgtEl>
                                        <p:attrNameLst>
                                          <p:attrName>style.color</p:attrName>
                                        </p:attrNameLst>
                                      </p:cBhvr>
                                      <p:to>
                                        <a:schemeClr val="tx1"/>
                                      </p:to>
                                    </p:animClr>
                                  </p:childTnLst>
                                </p:cTn>
                              </p:par>
                              <p:par>
                                <p:cTn id="86" presetID="3" presetClass="emph" presetSubtype="2" fill="hold" grpId="2" nodeType="withEffect">
                                  <p:stCondLst>
                                    <p:cond delay="0"/>
                                  </p:stCondLst>
                                  <p:childTnLst>
                                    <p:animClr clrSpc="rgb" dir="cw">
                                      <p:cBhvr override="childStyle">
                                        <p:cTn id="87" dur="500" fill="hold"/>
                                        <p:tgtEl>
                                          <p:spTgt spid="36"/>
                                        </p:tgtEl>
                                        <p:attrNameLst>
                                          <p:attrName>style.color</p:attrName>
                                        </p:attrNameLst>
                                      </p:cBhvr>
                                      <p:to>
                                        <a:schemeClr val="tx1"/>
                                      </p:to>
                                    </p:animClr>
                                  </p:childTnLst>
                                </p:cTn>
                              </p:par>
                              <p:par>
                                <p:cTn id="88" presetID="3" presetClass="emph" presetSubtype="2" fill="hold" grpId="5" nodeType="withEffect">
                                  <p:stCondLst>
                                    <p:cond delay="0"/>
                                  </p:stCondLst>
                                  <p:childTnLst>
                                    <p:animClr clrSpc="rgb" dir="cw">
                                      <p:cBhvr override="childStyle">
                                        <p:cTn id="89" dur="500" fill="hold"/>
                                        <p:tgtEl>
                                          <p:spTgt spid="22"/>
                                        </p:tgtEl>
                                        <p:attrNameLst>
                                          <p:attrName>style.color</p:attrName>
                                        </p:attrNameLst>
                                      </p:cBhvr>
                                      <p:to>
                                        <a:schemeClr val="tx1"/>
                                      </p:to>
                                    </p:animClr>
                                  </p:childTnLst>
                                </p:cTn>
                              </p:par>
                              <p:par>
                                <p:cTn id="90" presetID="3" presetClass="emph" presetSubtype="2" fill="hold" grpId="6" nodeType="withEffect">
                                  <p:stCondLst>
                                    <p:cond delay="0"/>
                                  </p:stCondLst>
                                  <p:childTnLst>
                                    <p:animClr clrSpc="rgb" dir="cw">
                                      <p:cBhvr override="childStyle">
                                        <p:cTn id="91" dur="500" fill="hold"/>
                                        <p:tgtEl>
                                          <p:spTgt spid="25"/>
                                        </p:tgtEl>
                                        <p:attrNameLst>
                                          <p:attrName>style.color</p:attrName>
                                        </p:attrNameLst>
                                      </p:cBhvr>
                                      <p:to>
                                        <a:schemeClr val="tx1"/>
                                      </p:to>
                                    </p:animClr>
                                  </p:childTnLst>
                                </p:cTn>
                              </p:par>
                              <p:par>
                                <p:cTn id="92" presetID="1" presetClass="exit" presetSubtype="0" fill="hold" grpId="5" nodeType="withEffect">
                                  <p:stCondLst>
                                    <p:cond delay="0"/>
                                  </p:stCondLst>
                                  <p:childTnLst>
                                    <p:set>
                                      <p:cBhvr>
                                        <p:cTn id="93" dur="1" fill="hold">
                                          <p:stCondLst>
                                            <p:cond delay="0"/>
                                          </p:stCondLst>
                                        </p:cTn>
                                        <p:tgtEl>
                                          <p:spTgt spid="35"/>
                                        </p:tgtEl>
                                        <p:attrNameLst>
                                          <p:attrName>style.visibility</p:attrName>
                                        </p:attrNameLst>
                                      </p:cBhvr>
                                      <p:to>
                                        <p:strVal val="hidden"/>
                                      </p:to>
                                    </p:set>
                                  </p:childTnLst>
                                </p:cTn>
                              </p:par>
                              <p:par>
                                <p:cTn id="94" presetID="1" presetClass="exit" presetSubtype="0" fill="hold" grpId="5" nodeType="withEffect">
                                  <p:stCondLst>
                                    <p:cond delay="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grpId="4" nodeType="withEffect">
                                  <p:stCondLst>
                                    <p:cond delay="0"/>
                                  </p:stCondLst>
                                  <p:childTnLst>
                                    <p:set>
                                      <p:cBhvr>
                                        <p:cTn id="97" dur="1" fill="hold">
                                          <p:stCondLst>
                                            <p:cond delay="0"/>
                                          </p:stCondLst>
                                        </p:cTn>
                                        <p:tgtEl>
                                          <p:spTgt spid="33"/>
                                        </p:tgtEl>
                                        <p:attrNameLst>
                                          <p:attrName>style.visibility</p:attrName>
                                        </p:attrNameLst>
                                      </p:cBhvr>
                                      <p:to>
                                        <p:strVal val="hidden"/>
                                      </p:to>
                                    </p:set>
                                  </p:childTnLst>
                                </p:cTn>
                              </p:par>
                              <p:par>
                                <p:cTn id="98" presetID="1" presetClass="exit" presetSubtype="0" fill="hold" grpId="4"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1" grpId="0"/>
      <p:bldP spid="31" grpId="1"/>
      <p:bldP spid="31" grpId="2"/>
      <p:bldP spid="31" grpId="3"/>
      <p:bldP spid="25" grpId="0"/>
      <p:bldP spid="25" grpId="1"/>
      <p:bldP spid="25" grpId="2"/>
      <p:bldP spid="25" grpId="3"/>
      <p:bldP spid="25" grpId="4"/>
      <p:bldP spid="25" grpId="5"/>
      <p:bldP spid="25" grpId="6"/>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Easter (1.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7850" y="43932"/>
            <a:ext cx="609600" cy="609600"/>
          </a:xfrm>
          <a:prstGeom prst="rect">
            <a:avLst/>
          </a:prstGeom>
        </p:spPr>
      </p:pic>
      <p:pic>
        <p:nvPicPr>
          <p:cNvPr id="10" name="Picture 2" descr="Yellow, Wooden, Textures, Backgrounds, Hardwood">
            <a:extLst>
              <a:ext uri="{FF2B5EF4-FFF2-40B4-BE49-F238E27FC236}">
                <a16:creationId xmlns:a16="http://schemas.microsoft.com/office/drawing/2014/main" id="{E1E0E890-052F-4C0D-8EF2-252044AAFBD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211"/>
            <a:ext cx="9144000" cy="707886"/>
          </a:xfrm>
          <a:prstGeom prst="rect">
            <a:avLst/>
          </a:prstGeom>
          <a:no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S-11</a:t>
            </a:r>
          </a:p>
        </p:txBody>
      </p:sp>
      <p:sp>
        <p:nvSpPr>
          <p:cNvPr id="12" name="Action Button: Audio">
            <a:hlinkClick r:id="" action="ppaction://noaction" highlightClick="1">
              <a:snd r:embed="rId8" name="applause.wav"/>
            </a:hlinkClick>
          </p:cNvPr>
          <p:cNvSpPr/>
          <p:nvPr/>
        </p:nvSpPr>
        <p:spPr>
          <a:xfrm>
            <a:off x="7089401"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Back">
            <a:hlinkClick r:id="" action="ppaction://hlinkshowjump?jump=previousslide" highlightClick="1"/>
            <a:extLst>
              <a:ext uri="{FF2B5EF4-FFF2-40B4-BE49-F238E27FC236}">
                <a16:creationId xmlns:a16="http://schemas.microsoft.com/office/drawing/2014/main" id="{83F455D9-12D0-4987-8FC7-3BC17216F59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063F2D14-E18A-4A03-BA2C-A74F347EBEE1}"/>
              </a:ext>
            </a:extLst>
          </p:cNvPr>
          <p:cNvPicPr/>
          <p:nvPr/>
        </p:nvPicPr>
        <p:blipFill rotWithShape="1">
          <a:blip r:embed="rId9" cstate="print">
            <a:extLst>
              <a:ext uri="{28A0092B-C50C-407E-A947-70E740481C1C}">
                <a14:useLocalDpi xmlns:a14="http://schemas.microsoft.com/office/drawing/2010/main" val="0"/>
              </a:ext>
            </a:extLst>
          </a:blip>
          <a:srcRect l="12730" t="7548" r="9413" b="27760"/>
          <a:stretch/>
        </p:blipFill>
        <p:spPr bwMode="auto">
          <a:xfrm>
            <a:off x="4555540" y="1275152"/>
            <a:ext cx="4367178" cy="2745863"/>
          </a:xfrm>
          <a:prstGeom prst="roundRect">
            <a:avLst/>
          </a:prstGeom>
          <a:noFill/>
          <a:ln w="12700">
            <a:solidFill>
              <a:schemeClr val="bg1"/>
            </a:solid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108FFC8-E77F-4DAE-AD22-E77A3E7A08B8}"/>
              </a:ext>
            </a:extLst>
          </p:cNvPr>
          <p:cNvPicPr/>
          <p:nvPr/>
        </p:nvPicPr>
        <p:blipFill rotWithShape="1">
          <a:blip r:embed="rId10" cstate="print">
            <a:extLst>
              <a:ext uri="{28A0092B-C50C-407E-A947-70E740481C1C}">
                <a14:useLocalDpi xmlns:a14="http://schemas.microsoft.com/office/drawing/2010/main" val="0"/>
              </a:ext>
            </a:extLst>
          </a:blip>
          <a:srcRect l="7508" t="8807" r="5015" b="15006"/>
          <a:stretch/>
        </p:blipFill>
        <p:spPr bwMode="auto">
          <a:xfrm>
            <a:off x="226091" y="1275152"/>
            <a:ext cx="4125172" cy="2745863"/>
          </a:xfrm>
          <a:prstGeom prst="roundRect">
            <a:avLst/>
          </a:prstGeom>
          <a:noFill/>
          <a:ln w="12700">
            <a:solidFill>
              <a:schemeClr val="bg1"/>
            </a:solidFill>
          </a:ln>
          <a:extLst>
            <a:ext uri="{53640926-AAD7-44D8-BBD7-CCE9431645EC}">
              <a14:shadowObscured xmlns:a14="http://schemas.microsoft.com/office/drawing/2010/main"/>
            </a:ext>
          </a:extLst>
        </p:spPr>
      </p:pic>
      <p:sp>
        <p:nvSpPr>
          <p:cNvPr id="1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3398508" y="4909873"/>
            <a:ext cx="2499402" cy="230832"/>
          </a:xfrm>
          <a:prstGeom prst="rect">
            <a:avLst/>
          </a:prstGeom>
          <a:no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9" name="TextBox: Tool instructions start"/>
          <p:cNvSpPr txBox="1"/>
          <p:nvPr/>
        </p:nvSpPr>
        <p:spPr>
          <a:xfrm>
            <a:off x="3398508" y="4909873"/>
            <a:ext cx="2492990" cy="230832"/>
          </a:xfrm>
          <a:prstGeom prst="rect">
            <a:avLst/>
          </a:prstGeom>
          <a:noFill/>
        </p:spPr>
        <p:txBody>
          <a:bodyPr wrap="none"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20" name="Feedback">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80350"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3"/>
                                        </p:tgtEl>
                                        <p:attrNameLst>
                                          <p:attrName>fillcolor</p:attrName>
                                        </p:attrNameLst>
                                      </p:cBhvr>
                                      <p:to>
                                        <a:schemeClr val="accent2"/>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mph" presetSubtype="2" fill="hold" nodeType="withEffect">
                                  <p:stCondLst>
                                    <p:cond delay="0"/>
                                  </p:stCondLst>
                                  <p:childTnLst>
                                    <p:animClr clrSpc="rgb" dir="cw">
                                      <p:cBhvr>
                                        <p:cTn id="33" dur="2000" fill="hold"/>
                                        <p:tgtEl>
                                          <p:spTgt spid="13"/>
                                        </p:tgtEl>
                                        <p:attrNameLst>
                                          <p:attrName>fillcolor</p:attrName>
                                        </p:attrNameLst>
                                      </p:cBhvr>
                                      <p:to>
                                        <a:schemeClr val="bg1"/>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6" grpId="0"/>
      <p:bldP spid="16" grpId="1"/>
      <p:bldP spid="19" grpId="0"/>
      <p:bldP spid="19" grpId="1"/>
      <p:bldP spid="19"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R-2</a:t>
            </a:r>
          </a:p>
          <a:p>
            <a:pPr algn="ctr"/>
            <a:r>
              <a:rPr lang="en-GB" sz="900" b="1" dirty="0">
                <a:solidFill>
                  <a:sysClr val="windowText" lastClr="000000"/>
                </a:solidFill>
                <a:latin typeface="Arial" pitchFamily="34" charset="0"/>
                <a:cs typeface="Arial" pitchFamily="34" charset="0"/>
              </a:rPr>
              <a:t>S-08</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4" name="REMOVE THIS OBJECT">
            <a:extLst>
              <a:ext uri="{FF2B5EF4-FFF2-40B4-BE49-F238E27FC236}">
                <a16:creationId xmlns:a16="http://schemas.microsoft.com/office/drawing/2014/main" id="{AC5A1989-4654-4E86-B4AE-95D9EC7E0513}"/>
              </a:ext>
            </a:extLst>
          </p:cNvPr>
          <p:cNvSpPr txBox="1"/>
          <p:nvPr/>
        </p:nvSpPr>
        <p:spPr>
          <a:xfrm>
            <a:off x="5854264" y="468950"/>
            <a:ext cx="3293293" cy="369332"/>
          </a:xfrm>
          <a:prstGeom prst="rect">
            <a:avLst/>
          </a:prstGeom>
          <a:noFill/>
        </p:spPr>
        <p:txBody>
          <a:bodyPr wrap="square" rtlCol="0">
            <a:spAutoFit/>
          </a:bodyPr>
          <a:lstStyle/>
          <a:p>
            <a:r>
              <a:rPr lang="en-NZ" dirty="0"/>
              <a:t>Name_________ Date________</a:t>
            </a:r>
          </a:p>
        </p:txBody>
      </p:sp>
      <p:sp>
        <p:nvSpPr>
          <p:cNvPr id="12" name="Rectangle 11">
            <a:extLst>
              <a:ext uri="{FF2B5EF4-FFF2-40B4-BE49-F238E27FC236}">
                <a16:creationId xmlns:a16="http://schemas.microsoft.com/office/drawing/2014/main" id="{D141392A-17B2-4B8F-A0F5-D92BD12B0DBB}"/>
              </a:ext>
            </a:extLst>
          </p:cNvPr>
          <p:cNvSpPr/>
          <p:nvPr/>
        </p:nvSpPr>
        <p:spPr>
          <a:xfrm>
            <a:off x="217294" y="2434747"/>
            <a:ext cx="2987393" cy="2534540"/>
          </a:xfrm>
          <a:prstGeom prst="rect">
            <a:avLst/>
          </a:prstGeom>
        </p:spPr>
        <p:txBody>
          <a:bodyPr wrap="square">
            <a:spAutoFit/>
          </a:bodyPr>
          <a:lstStyle/>
          <a:p>
            <a:pPr>
              <a:lnSpc>
                <a:spcPct val="115000"/>
              </a:lnSpc>
              <a:spcAft>
                <a:spcPts val="1000"/>
              </a:spcAft>
            </a:pPr>
            <a:r>
              <a:rPr lang="en-NZ" sz="2300" dirty="0">
                <a:latin typeface="Calibri" panose="020F0502020204030204" pitchFamily="34" charset="0"/>
                <a:ea typeface="Calibri" panose="020F0502020204030204" pitchFamily="34" charset="0"/>
                <a:cs typeface="Times New Roman" panose="02020603050405020304" pitchFamily="18" charset="0"/>
              </a:rPr>
              <a:t>We recognise Jesus is    present when people care for others, speak with kindness, share what they have and serve others in need.</a:t>
            </a:r>
            <a:endParaRPr lang="en-NZ"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MOVE THIS OBJECT">
            <a:extLst>
              <a:ext uri="{FF2B5EF4-FFF2-40B4-BE49-F238E27FC236}">
                <a16:creationId xmlns:a16="http://schemas.microsoft.com/office/drawing/2014/main" id="{4CE058FD-1DC2-4843-9ACA-D9F25F93F1FC}"/>
              </a:ext>
            </a:extLst>
          </p:cNvPr>
          <p:cNvSpPr txBox="1"/>
          <p:nvPr/>
        </p:nvSpPr>
        <p:spPr>
          <a:xfrm>
            <a:off x="3557" y="-2227"/>
            <a:ext cx="9144000" cy="646331"/>
          </a:xfrm>
          <a:prstGeom prst="rect">
            <a:avLst/>
          </a:prstGeom>
          <a:noFill/>
        </p:spPr>
        <p:txBody>
          <a:bodyPr wrap="square" rtlCol="0">
            <a:spAutoFit/>
          </a:bodyPr>
          <a:lstStyle/>
          <a:p>
            <a:pPr algn="ctr"/>
            <a:r>
              <a:rPr lang="en-NZ" sz="3600" dirty="0"/>
              <a:t>How we recognise that Jesus is with us today</a:t>
            </a:r>
          </a:p>
        </p:txBody>
      </p:sp>
      <p:graphicFrame>
        <p:nvGraphicFramePr>
          <p:cNvPr id="14" name="Table 13">
            <a:extLst>
              <a:ext uri="{FF2B5EF4-FFF2-40B4-BE49-F238E27FC236}">
                <a16:creationId xmlns:a16="http://schemas.microsoft.com/office/drawing/2014/main" id="{E51FAA80-E819-4989-8CC9-2002DC761950}"/>
              </a:ext>
            </a:extLst>
          </p:cNvPr>
          <p:cNvGraphicFramePr>
            <a:graphicFrameLocks noGrp="1"/>
          </p:cNvGraphicFramePr>
          <p:nvPr>
            <p:extLst>
              <p:ext uri="{D42A27DB-BD31-4B8C-83A1-F6EECF244321}">
                <p14:modId xmlns:p14="http://schemas.microsoft.com/office/powerpoint/2010/main" val="3270112633"/>
              </p:ext>
            </p:extLst>
          </p:nvPr>
        </p:nvGraphicFramePr>
        <p:xfrm>
          <a:off x="3151940" y="838282"/>
          <a:ext cx="5748340" cy="3751630"/>
        </p:xfrm>
        <a:graphic>
          <a:graphicData uri="http://schemas.openxmlformats.org/drawingml/2006/table">
            <a:tbl>
              <a:tblPr firstRow="1" bandRow="1">
                <a:tableStyleId>{5C22544A-7EE6-4342-B048-85BDC9FD1C3A}</a:tableStyleId>
              </a:tblPr>
              <a:tblGrid>
                <a:gridCol w="574834">
                  <a:extLst>
                    <a:ext uri="{9D8B030D-6E8A-4147-A177-3AD203B41FA5}">
                      <a16:colId xmlns:a16="http://schemas.microsoft.com/office/drawing/2014/main" val="2573029439"/>
                    </a:ext>
                  </a:extLst>
                </a:gridCol>
                <a:gridCol w="574834">
                  <a:extLst>
                    <a:ext uri="{9D8B030D-6E8A-4147-A177-3AD203B41FA5}">
                      <a16:colId xmlns:a16="http://schemas.microsoft.com/office/drawing/2014/main" val="417696073"/>
                    </a:ext>
                  </a:extLst>
                </a:gridCol>
                <a:gridCol w="574834">
                  <a:extLst>
                    <a:ext uri="{9D8B030D-6E8A-4147-A177-3AD203B41FA5}">
                      <a16:colId xmlns:a16="http://schemas.microsoft.com/office/drawing/2014/main" val="3026030393"/>
                    </a:ext>
                  </a:extLst>
                </a:gridCol>
                <a:gridCol w="574834">
                  <a:extLst>
                    <a:ext uri="{9D8B030D-6E8A-4147-A177-3AD203B41FA5}">
                      <a16:colId xmlns:a16="http://schemas.microsoft.com/office/drawing/2014/main" val="2200768758"/>
                    </a:ext>
                  </a:extLst>
                </a:gridCol>
                <a:gridCol w="574834">
                  <a:extLst>
                    <a:ext uri="{9D8B030D-6E8A-4147-A177-3AD203B41FA5}">
                      <a16:colId xmlns:a16="http://schemas.microsoft.com/office/drawing/2014/main" val="300356873"/>
                    </a:ext>
                  </a:extLst>
                </a:gridCol>
                <a:gridCol w="574834">
                  <a:extLst>
                    <a:ext uri="{9D8B030D-6E8A-4147-A177-3AD203B41FA5}">
                      <a16:colId xmlns:a16="http://schemas.microsoft.com/office/drawing/2014/main" val="701638765"/>
                    </a:ext>
                  </a:extLst>
                </a:gridCol>
                <a:gridCol w="574834">
                  <a:extLst>
                    <a:ext uri="{9D8B030D-6E8A-4147-A177-3AD203B41FA5}">
                      <a16:colId xmlns:a16="http://schemas.microsoft.com/office/drawing/2014/main" val="4164222515"/>
                    </a:ext>
                  </a:extLst>
                </a:gridCol>
                <a:gridCol w="574834">
                  <a:extLst>
                    <a:ext uri="{9D8B030D-6E8A-4147-A177-3AD203B41FA5}">
                      <a16:colId xmlns:a16="http://schemas.microsoft.com/office/drawing/2014/main" val="1628890116"/>
                    </a:ext>
                  </a:extLst>
                </a:gridCol>
                <a:gridCol w="574834">
                  <a:extLst>
                    <a:ext uri="{9D8B030D-6E8A-4147-A177-3AD203B41FA5}">
                      <a16:colId xmlns:a16="http://schemas.microsoft.com/office/drawing/2014/main" val="2211287764"/>
                    </a:ext>
                  </a:extLst>
                </a:gridCol>
                <a:gridCol w="574834">
                  <a:extLst>
                    <a:ext uri="{9D8B030D-6E8A-4147-A177-3AD203B41FA5}">
                      <a16:colId xmlns:a16="http://schemas.microsoft.com/office/drawing/2014/main" val="2517015499"/>
                    </a:ext>
                  </a:extLst>
                </a:gridCol>
              </a:tblGrid>
              <a:tr h="375163">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375163">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375163">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375163">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375163">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375163">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375163">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375163">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375163">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375163">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pic>
        <p:nvPicPr>
          <p:cNvPr id="15" name="Picture 14" descr="Jesus and children drawing">
            <a:extLst>
              <a:ext uri="{FF2B5EF4-FFF2-40B4-BE49-F238E27FC236}">
                <a16:creationId xmlns:a16="http://schemas.microsoft.com/office/drawing/2014/main" id="{8F675545-32B3-4438-AA5D-DCA0D52C10CD}"/>
              </a:ext>
            </a:extLst>
          </p:cNvPr>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1689" y="653590"/>
            <a:ext cx="1660971" cy="1845523"/>
          </a:xfrm>
          <a:prstGeom prst="rect">
            <a:avLst/>
          </a:prstGeom>
          <a:noFill/>
          <a:ln>
            <a:noFill/>
          </a:ln>
        </p:spPr>
      </p:pic>
    </p:spTree>
    <p:extLst>
      <p:ext uri="{BB962C8B-B14F-4D97-AF65-F5344CB8AC3E}">
        <p14:creationId xmlns:p14="http://schemas.microsoft.com/office/powerpoint/2010/main" val="49322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Yellow, Wooden, Textures, Backgrounds, Hardwood">
            <a:extLst>
              <a:ext uri="{FF2B5EF4-FFF2-40B4-BE49-F238E27FC236}">
                <a16:creationId xmlns:a16="http://schemas.microsoft.com/office/drawing/2014/main" id="{F5D40AA0-6648-4208-9434-8D5C0E7A5A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Border 2"/>
          <p:cNvSpPr/>
          <p:nvPr/>
        </p:nvSpPr>
        <p:spPr>
          <a:xfrm>
            <a:off x="743066" y="3292185"/>
            <a:ext cx="7992057" cy="940899"/>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43067" y="2506241"/>
            <a:ext cx="7992057" cy="52648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noFill/>
        </p:spPr>
        <p:txBody>
          <a:bodyPr wrap="square" rtlCol="0">
            <a:spAutoFit/>
          </a:bodyPr>
          <a:lstStyle/>
          <a:p>
            <a:pPr algn="ctr"/>
            <a:r>
              <a:rPr lang="en-GB" sz="4000" b="1" dirty="0"/>
              <a:t>Learning Intentions</a:t>
            </a:r>
          </a:p>
        </p:txBody>
      </p:sp>
      <p:sp>
        <p:nvSpPr>
          <p:cNvPr id="35" name="Textbox: Line 2"/>
          <p:cNvSpPr txBox="1"/>
          <p:nvPr/>
        </p:nvSpPr>
        <p:spPr>
          <a:xfrm>
            <a:off x="791676" y="3328694"/>
            <a:ext cx="7467973" cy="830997"/>
          </a:xfrm>
          <a:prstGeom prst="rect">
            <a:avLst/>
          </a:prstGeom>
          <a:noFill/>
        </p:spPr>
        <p:txBody>
          <a:bodyPr wrap="square" rtlCol="0">
            <a:spAutoFit/>
          </a:bodyPr>
          <a:lstStyle/>
          <a:p>
            <a:pPr lvl="0"/>
            <a:r>
              <a:rPr lang="en-NZ" sz="2400" dirty="0"/>
              <a:t>identify times that children need to recognise the presence of Jesus in their lives.</a:t>
            </a:r>
          </a:p>
        </p:txBody>
      </p:sp>
      <p:sp>
        <p:nvSpPr>
          <p:cNvPr id="36" name="Textbox: Line 1"/>
          <p:cNvSpPr txBox="1"/>
          <p:nvPr/>
        </p:nvSpPr>
        <p:spPr>
          <a:xfrm>
            <a:off x="789330" y="2537827"/>
            <a:ext cx="7992057" cy="461665"/>
          </a:xfrm>
          <a:prstGeom prst="rect">
            <a:avLst/>
          </a:prstGeom>
          <a:noFill/>
        </p:spPr>
        <p:txBody>
          <a:bodyPr wrap="square" rtlCol="0">
            <a:spAutoFit/>
          </a:bodyPr>
          <a:lstStyle/>
          <a:p>
            <a:pPr lvl="0"/>
            <a:r>
              <a:rPr lang="en-NZ" sz="2400" dirty="0"/>
              <a:t>recall the story of the journey to Emmaus </a:t>
            </a:r>
            <a:endParaRPr lang="en-NZ" sz="3200" dirty="0"/>
          </a:p>
        </p:txBody>
      </p:sp>
      <p:sp>
        <p:nvSpPr>
          <p:cNvPr id="43" name="Shape: Number 2"/>
          <p:cNvSpPr txBox="1"/>
          <p:nvPr/>
        </p:nvSpPr>
        <p:spPr>
          <a:xfrm>
            <a:off x="213357" y="3341394"/>
            <a:ext cx="426720" cy="400110"/>
          </a:xfrm>
          <a:prstGeom prst="rect">
            <a:avLst/>
          </a:prstGeom>
          <a:no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213357" y="2541554"/>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15" name="TextBox 14"/>
          <p:cNvSpPr txBox="1"/>
          <p:nvPr/>
        </p:nvSpPr>
        <p:spPr>
          <a:xfrm>
            <a:off x="743065" y="1870943"/>
            <a:ext cx="1831169" cy="369332"/>
          </a:xfrm>
          <a:prstGeom prst="rect">
            <a:avLst/>
          </a:prstGeom>
          <a:noFill/>
        </p:spPr>
        <p:txBody>
          <a:bodyPr wrap="square" rtlCol="0">
            <a:spAutoFit/>
          </a:bodyPr>
          <a:lstStyle/>
          <a:p>
            <a:r>
              <a:rPr lang="en-NZ" dirty="0"/>
              <a:t>The children will:</a:t>
            </a:r>
          </a:p>
        </p:txBody>
      </p:sp>
      <p:pic>
        <p:nvPicPr>
          <p:cNvPr id="18" name="Picture 17" descr="Image result for Jesus appearing to his disciples after the resurrection">
            <a:extLst>
              <a:ext uri="{FF2B5EF4-FFF2-40B4-BE49-F238E27FC236}">
                <a16:creationId xmlns:a16="http://schemas.microsoft.com/office/drawing/2014/main" id="{E982382E-401F-4711-972F-118A2B300F5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5140" y="711261"/>
            <a:ext cx="2077283" cy="1523911"/>
          </a:xfrm>
          <a:prstGeom prst="rect">
            <a:avLst/>
          </a:prstGeom>
          <a:noFill/>
          <a:ln w="28575">
            <a:solidFill>
              <a:schemeClr val="bg1"/>
            </a:solidFill>
          </a:ln>
        </p:spPr>
      </p:pic>
    </p:spTree>
    <p:extLst>
      <p:ext uri="{BB962C8B-B14F-4D97-AF65-F5344CB8AC3E}">
        <p14:creationId xmlns:p14="http://schemas.microsoft.com/office/powerpoint/2010/main" val="720495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Yellow, Wooden, Textures, Backgrounds, Hardwood">
            <a:extLst>
              <a:ext uri="{FF2B5EF4-FFF2-40B4-BE49-F238E27FC236}">
                <a16:creationId xmlns:a16="http://schemas.microsoft.com/office/drawing/2014/main" id="{A23E4589-F503-439C-9DD7-24D3DF55DE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028"/>
            <a:ext cx="9144000" cy="646331"/>
          </a:xfrm>
          <a:prstGeom prst="rect">
            <a:avLst/>
          </a:prstGeom>
          <a:noFill/>
        </p:spPr>
        <p:txBody>
          <a:bodyPr wrap="square" rtlCol="0">
            <a:spAutoFit/>
          </a:bodyPr>
          <a:lstStyle/>
          <a:p>
            <a:pPr algn="ctr"/>
            <a:r>
              <a:rPr lang="en-NZ" sz="3600" dirty="0"/>
              <a:t>Recapping the Resurrection story</a:t>
            </a:r>
            <a:endParaRPr lang="en-GB" sz="60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S-03</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mage result for The Resurrection story">
            <a:extLst>
              <a:ext uri="{FF2B5EF4-FFF2-40B4-BE49-F238E27FC236}">
                <a16:creationId xmlns:a16="http://schemas.microsoft.com/office/drawing/2014/main" id="{14EA40E5-34E6-49F5-B0AB-FDE781BFF61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40300" y="949400"/>
            <a:ext cx="3394000" cy="3394000"/>
          </a:xfrm>
          <a:prstGeom prst="rect">
            <a:avLst/>
          </a:prstGeom>
          <a:noFill/>
          <a:ln w="28575">
            <a:solidFill>
              <a:schemeClr val="bg1"/>
            </a:solidFill>
          </a:ln>
        </p:spPr>
      </p:pic>
      <p:sp>
        <p:nvSpPr>
          <p:cNvPr id="2" name="Rectangle 1">
            <a:extLst>
              <a:ext uri="{FF2B5EF4-FFF2-40B4-BE49-F238E27FC236}">
                <a16:creationId xmlns:a16="http://schemas.microsoft.com/office/drawing/2014/main" id="{454C7BBE-A4A4-4802-B2A7-4EC3B127F3A3}"/>
              </a:ext>
            </a:extLst>
          </p:cNvPr>
          <p:cNvSpPr/>
          <p:nvPr/>
        </p:nvSpPr>
        <p:spPr>
          <a:xfrm>
            <a:off x="461500" y="702080"/>
            <a:ext cx="5101100" cy="4196020"/>
          </a:xfrm>
          <a:prstGeom prst="rect">
            <a:avLst/>
          </a:prstGeom>
        </p:spPr>
        <p:txBody>
          <a:bodyPr wrap="square">
            <a:spAutoFit/>
          </a:bodyPr>
          <a:lstStyle/>
          <a:p>
            <a:pPr>
              <a:spcAft>
                <a:spcPts val="1000"/>
              </a:spcAft>
            </a:pPr>
            <a:r>
              <a:rPr lang="en-NZ" sz="2000" b="1" dirty="0">
                <a:latin typeface="Calibri" panose="020F0502020204030204" pitchFamily="34" charset="0"/>
                <a:ea typeface="Calibri" panose="020F0502020204030204" pitchFamily="34" charset="0"/>
                <a:cs typeface="Times New Roman" panose="02020603050405020304" pitchFamily="18" charset="0"/>
              </a:rPr>
              <a:t>Complete the sentences to tell the story</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After Jesus died on the cross he was …</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He lay in the tomb for three days then he …</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The </a:t>
            </a:r>
            <a:r>
              <a:rPr lang="en-NZ" sz="2000" dirty="0" smtClean="0">
                <a:latin typeface="Calibri" panose="020F0502020204030204" pitchFamily="34" charset="0"/>
                <a:ea typeface="Calibri" panose="020F0502020204030204" pitchFamily="34" charset="0"/>
                <a:cs typeface="Times New Roman" panose="02020603050405020304" pitchFamily="18" charset="0"/>
              </a:rPr>
              <a:t>disciples </a:t>
            </a:r>
            <a:r>
              <a:rPr lang="en-NZ" sz="2000" dirty="0">
                <a:latin typeface="Calibri" panose="020F0502020204030204" pitchFamily="34" charset="0"/>
                <a:ea typeface="Calibri" panose="020F0502020204030204" pitchFamily="34" charset="0"/>
                <a:cs typeface="Times New Roman" panose="02020603050405020304" pitchFamily="18" charset="0"/>
              </a:rPr>
              <a:t>hid in the room where they had the Last Supper because …</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Mary and the women came to the tomb but …</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The angel told them that …</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They rushed back to …</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Jesus appeared among them …</a:t>
            </a:r>
          </a:p>
          <a:p>
            <a:pPr>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After this Jesus showed himself to the …</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Shape: Arrow">
            <a:extLst>
              <a:ext uri="{FF2B5EF4-FFF2-40B4-BE49-F238E27FC236}">
                <a16:creationId xmlns:a16="http://schemas.microsoft.com/office/drawing/2014/main" id="{FEDDC1F7-1E79-46E2-AB84-14CBC33BC645}"/>
              </a:ext>
            </a:extLst>
          </p:cNvPr>
          <p:cNvSpPr/>
          <p:nvPr/>
        </p:nvSpPr>
        <p:spPr>
          <a:xfrm>
            <a:off x="-186572" y="1196708"/>
            <a:ext cx="648072" cy="288032"/>
          </a:xfrm>
          <a:prstGeom prst="notchedRightArrow">
            <a:avLst/>
          </a:prstGeom>
          <a:solidFill>
            <a:srgbClr val="0070C0"/>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Button 1">
            <a:extLst>
              <a:ext uri="{FF2B5EF4-FFF2-40B4-BE49-F238E27FC236}">
                <a16:creationId xmlns:a16="http://schemas.microsoft.com/office/drawing/2014/main" id="{0A94DF46-CC47-4763-AAF3-CC91B8A202A9}"/>
              </a:ext>
            </a:extLst>
          </p:cNvPr>
          <p:cNvSpPr/>
          <p:nvPr/>
        </p:nvSpPr>
        <p:spPr>
          <a:xfrm>
            <a:off x="7065268" y="4715984"/>
            <a:ext cx="288032" cy="288032"/>
          </a:xfrm>
          <a:prstGeom prst="ellipse">
            <a:avLst/>
          </a:prstGeom>
          <a:solidFill>
            <a:srgbClr val="0070C0"/>
          </a:solidFill>
          <a:ln>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4" name="Textbox: Tool instructions">
            <a:extLst>
              <a:ext uri="{FF2B5EF4-FFF2-40B4-BE49-F238E27FC236}">
                <a16:creationId xmlns:a16="http://schemas.microsoft.com/office/drawing/2014/main" id="{2C94B4E3-009F-4EF0-AB8E-91ED5AED2F19}"/>
              </a:ext>
            </a:extLst>
          </p:cNvPr>
          <p:cNvSpPr txBox="1"/>
          <p:nvPr/>
        </p:nvSpPr>
        <p:spPr>
          <a:xfrm>
            <a:off x="3187653" y="4912668"/>
            <a:ext cx="276870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blue button to advance arrow to the next line.</a:t>
            </a:r>
          </a:p>
        </p:txBody>
      </p:sp>
    </p:spTree>
    <p:extLst>
      <p:ext uri="{BB962C8B-B14F-4D97-AF65-F5344CB8AC3E}">
        <p14:creationId xmlns:p14="http://schemas.microsoft.com/office/powerpoint/2010/main" val="236460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accel="50000" decel="50000" fill="hold" grpId="1" nodeType="withEffect">
                                  <p:stCondLst>
                                    <p:cond delay="0"/>
                                  </p:stCondLst>
                                  <p:childTnLst>
                                    <p:animMotion origin="layout" path="M -5.55556E-7 -3.82716E-6 L -1.11111E-6 7.40741E-7 " pathEditMode="relative" rAng="0" ptsTypes="AA">
                                      <p:cBhvr>
                                        <p:cTn id="9" dur="1500" fill="hold"/>
                                        <p:tgtEl>
                                          <p:spTgt spid="12"/>
                                        </p:tgtEl>
                                        <p:attrNameLst>
                                          <p:attrName>ppt_x</p:attrName>
                                          <p:attrName>ppt_y</p:attrName>
                                        </p:attrNameLst>
                                      </p:cBhvr>
                                      <p:rCtr x="-191" y="-62"/>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2" nodeType="clickEffect">
                                  <p:stCondLst>
                                    <p:cond delay="0"/>
                                  </p:stCondLst>
                                  <p:childTnLst>
                                    <p:animMotion origin="layout" path="M -5.55556E-7 -3.82716E-6 L 1.73472E-18 0.07716 " pathEditMode="relative" rAng="0" ptsTypes="AA">
                                      <p:cBhvr>
                                        <p:cTn id="13" dur="1500" fill="hold"/>
                                        <p:tgtEl>
                                          <p:spTgt spid="12"/>
                                        </p:tgtEl>
                                        <p:attrNameLst>
                                          <p:attrName>ppt_x</p:attrName>
                                          <p:attrName>ppt_y</p:attrName>
                                        </p:attrNameLst>
                                      </p:cBhvr>
                                      <p:rCtr x="-122" y="4630"/>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3" nodeType="clickEffect">
                                  <p:stCondLst>
                                    <p:cond delay="0"/>
                                  </p:stCondLst>
                                  <p:childTnLst>
                                    <p:animMotion origin="layout" path="M 3.33333E-6 0.07716 L -5.55556E-7 0.16791 " pathEditMode="relative" rAng="0" ptsTypes="AA">
                                      <p:cBhvr>
                                        <p:cTn id="17" dur="1500" fill="hold"/>
                                        <p:tgtEl>
                                          <p:spTgt spid="12"/>
                                        </p:tgtEl>
                                        <p:attrNameLst>
                                          <p:attrName>ppt_x</p:attrName>
                                          <p:attrName>ppt_y</p:attrName>
                                        </p:attrNameLst>
                                      </p:cBhvr>
                                      <p:rCtr x="-399" y="4136"/>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4" nodeType="clickEffect">
                                  <p:stCondLst>
                                    <p:cond delay="0"/>
                                  </p:stCondLst>
                                  <p:childTnLst>
                                    <p:animMotion origin="layout" path="M 3.33333E-6 0.1679 L 0.00087 0.3105 " pathEditMode="relative" rAng="0" ptsTypes="AA">
                                      <p:cBhvr>
                                        <p:cTn id="21" dur="2000" fill="hold"/>
                                        <p:tgtEl>
                                          <p:spTgt spid="12"/>
                                        </p:tgtEl>
                                        <p:attrNameLst>
                                          <p:attrName>ppt_x</p:attrName>
                                          <p:attrName>ppt_y</p:attrName>
                                        </p:attrNameLst>
                                      </p:cBhvr>
                                      <p:rCtr x="-365" y="7068"/>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5" nodeType="clickEffect">
                                  <p:stCondLst>
                                    <p:cond delay="0"/>
                                  </p:stCondLst>
                                  <p:childTnLst>
                                    <p:animMotion origin="layout" path="M 0.00087 0.31049 L 0.00104 0.39383 " pathEditMode="relative" rAng="0" ptsTypes="AA">
                                      <p:cBhvr>
                                        <p:cTn id="25" dur="1500" fill="hold"/>
                                        <p:tgtEl>
                                          <p:spTgt spid="12"/>
                                        </p:tgtEl>
                                        <p:attrNameLst>
                                          <p:attrName>ppt_x</p:attrName>
                                          <p:attrName>ppt_y</p:attrName>
                                        </p:attrNameLst>
                                      </p:cBhvr>
                                      <p:rCtr x="-347" y="4444"/>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6" nodeType="clickEffect">
                                  <p:stCondLst>
                                    <p:cond delay="0"/>
                                  </p:stCondLst>
                                  <p:childTnLst>
                                    <p:animMotion origin="layout" path="M 0.00105 0.39383 L 0.00104 0.48025 " pathEditMode="relative" rAng="0" ptsTypes="AA">
                                      <p:cBhvr>
                                        <p:cTn id="29" dur="1500" fill="hold"/>
                                        <p:tgtEl>
                                          <p:spTgt spid="12"/>
                                        </p:tgtEl>
                                        <p:attrNameLst>
                                          <p:attrName>ppt_x</p:attrName>
                                          <p:attrName>ppt_y</p:attrName>
                                        </p:attrNameLst>
                                      </p:cBhvr>
                                      <p:rCtr x="-347" y="4198"/>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7" nodeType="clickEffect">
                                  <p:stCondLst>
                                    <p:cond delay="0"/>
                                  </p:stCondLst>
                                  <p:childTnLst>
                                    <p:animMotion origin="layout" path="M 0.00105 0.48025 L 0.00104 0.5642 " pathEditMode="relative" rAng="0" ptsTypes="AA">
                                      <p:cBhvr>
                                        <p:cTn id="33" dur="1500" fill="hold"/>
                                        <p:tgtEl>
                                          <p:spTgt spid="12"/>
                                        </p:tgtEl>
                                        <p:attrNameLst>
                                          <p:attrName>ppt_x</p:attrName>
                                          <p:attrName>ppt_y</p:attrName>
                                        </p:attrNameLst>
                                      </p:cBhvr>
                                      <p:rCtr x="-347" y="4321"/>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8" nodeType="clickEffect">
                                  <p:stCondLst>
                                    <p:cond delay="0"/>
                                  </p:stCondLst>
                                  <p:childTnLst>
                                    <p:animMotion origin="layout" path="M 0.00105 0.5642 L 0.00226 0.64692 " pathEditMode="relative" rAng="0" ptsTypes="AA">
                                      <p:cBhvr>
                                        <p:cTn id="37" dur="1500" fill="hold"/>
                                        <p:tgtEl>
                                          <p:spTgt spid="12"/>
                                        </p:tgtEl>
                                        <p:attrNameLst>
                                          <p:attrName>ppt_x</p:attrName>
                                          <p:attrName>ppt_y</p:attrName>
                                        </p:attrNameLst>
                                      </p:cBhvr>
                                      <p:rCtr x="-295" y="4012"/>
                                    </p:animMotion>
                                  </p:childTnLst>
                                </p:cTn>
                              </p:par>
                            </p:childTnLst>
                          </p:cTn>
                        </p:par>
                      </p:childTnLst>
                    </p:cTn>
                  </p:par>
                </p:childTnLst>
              </p:cTn>
              <p:nextCondLst>
                <p:cond evt="onClick" delay="0">
                  <p:tgtEl>
                    <p:spTgt spid="13"/>
                  </p:tgtEl>
                </p:cond>
              </p:nextCondLst>
            </p:seq>
          </p:childTnLst>
        </p:cTn>
      </p:par>
    </p:tnLst>
    <p:bldLst>
      <p:bldP spid="12" grpId="0" animBg="1"/>
      <p:bldP spid="12" grpId="1" animBg="1"/>
      <p:bldP spid="12" grpId="2" animBg="1"/>
      <p:bldP spid="12" grpId="3" animBg="1"/>
      <p:bldP spid="12" grpId="4" animBg="1"/>
      <p:bldP spid="12" grpId="5" animBg="1"/>
      <p:bldP spid="12" grpId="6" animBg="1"/>
      <p:bldP spid="12" grpId="7" animBg="1"/>
      <p:bldP spid="12" grpId="8"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Yellow, Wooden, Textures, Backgrounds, Hardwood">
            <a:extLst>
              <a:ext uri="{FF2B5EF4-FFF2-40B4-BE49-F238E27FC236}">
                <a16:creationId xmlns:a16="http://schemas.microsoft.com/office/drawing/2014/main" id="{30A64928-79FE-4A3F-AC99-7EA1C13F1A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954107"/>
          </a:xfrm>
          <a:prstGeom prst="rect">
            <a:avLst/>
          </a:prstGeom>
          <a:noFill/>
        </p:spPr>
        <p:txBody>
          <a:bodyPr wrap="square" rtlCol="0">
            <a:spAutoFit/>
          </a:bodyPr>
          <a:lstStyle/>
          <a:p>
            <a:pPr algn="ctr"/>
            <a:r>
              <a:rPr lang="en-NZ" sz="2800" dirty="0"/>
              <a:t>Jesus appeared to his disciples in different </a:t>
            </a:r>
          </a:p>
          <a:p>
            <a:pPr algn="ctr"/>
            <a:r>
              <a:rPr lang="en-NZ" sz="2800" dirty="0"/>
              <a:t>places after his Resurrection</a:t>
            </a:r>
            <a:endParaRPr lang="en-GB" sz="8800" b="1" dirty="0">
              <a:solidFill>
                <a:srgbClr val="FF0000"/>
              </a:solidFill>
            </a:endParaRPr>
          </a:p>
        </p:txBody>
      </p:sp>
      <p:sp>
        <p:nvSpPr>
          <p:cNvPr id="7" name="Textbox: Line 3"/>
          <p:cNvSpPr txBox="1"/>
          <p:nvPr/>
        </p:nvSpPr>
        <p:spPr>
          <a:xfrm>
            <a:off x="2435087" y="3754668"/>
            <a:ext cx="6400800" cy="113877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b="0" dirty="0">
                <a:latin typeface="+mn-lt"/>
                <a:ea typeface="+mn-ea"/>
                <a:cs typeface="+mn-cs"/>
              </a:rPr>
              <a:t>The two disciples who walked with Jesus on the road to Emmaus did not recognise him until they were having dinner together and he broke the bread like he had done at the Last Supper. </a:t>
            </a:r>
          </a:p>
          <a:p>
            <a:r>
              <a:rPr lang="en-NZ" sz="1700" dirty="0">
                <a:latin typeface="+mn-lt"/>
                <a:ea typeface="+mn-ea"/>
                <a:cs typeface="+mn-cs"/>
              </a:rPr>
              <a:t>How do you think they felt?</a:t>
            </a:r>
          </a:p>
        </p:txBody>
      </p:sp>
      <p:sp>
        <p:nvSpPr>
          <p:cNvPr id="8" name="Textbox: Line 2"/>
          <p:cNvSpPr txBox="1"/>
          <p:nvPr/>
        </p:nvSpPr>
        <p:spPr>
          <a:xfrm>
            <a:off x="226879" y="2685630"/>
            <a:ext cx="6432339" cy="87716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b="0" dirty="0">
                <a:latin typeface="+mn-lt"/>
                <a:ea typeface="+mn-ea"/>
                <a:cs typeface="+mn-cs"/>
              </a:rPr>
              <a:t>Jesus appeared to the disciples several times in the upstairs room and they thought he was a ghost until he </a:t>
            </a:r>
            <a:r>
              <a:rPr lang="en-NZ" sz="1700" b="0" dirty="0" smtClean="0">
                <a:latin typeface="+mn-lt"/>
                <a:ea typeface="+mn-ea"/>
                <a:cs typeface="+mn-cs"/>
              </a:rPr>
              <a:t>said, </a:t>
            </a:r>
            <a:r>
              <a:rPr lang="en-NZ" sz="1700" b="0" dirty="0">
                <a:latin typeface="+mn-lt"/>
                <a:ea typeface="+mn-ea"/>
                <a:cs typeface="+mn-cs"/>
              </a:rPr>
              <a:t>“Peace be with you</a:t>
            </a:r>
            <a:r>
              <a:rPr lang="en-NZ" sz="1700" b="0" dirty="0" smtClean="0">
                <a:latin typeface="+mn-lt"/>
                <a:ea typeface="+mn-ea"/>
                <a:cs typeface="+mn-cs"/>
              </a:rPr>
              <a:t>.”   </a:t>
            </a:r>
            <a:endParaRPr lang="en-NZ" sz="1700" b="0" dirty="0">
              <a:latin typeface="+mn-lt"/>
              <a:ea typeface="+mn-ea"/>
              <a:cs typeface="+mn-cs"/>
            </a:endParaRPr>
          </a:p>
          <a:p>
            <a:r>
              <a:rPr lang="en-NZ" sz="1700" dirty="0">
                <a:latin typeface="+mn-lt"/>
                <a:ea typeface="+mn-ea"/>
                <a:cs typeface="+mn-cs"/>
              </a:rPr>
              <a:t>Do you think he looks like a ghost?</a:t>
            </a:r>
          </a:p>
        </p:txBody>
      </p:sp>
      <p:sp>
        <p:nvSpPr>
          <p:cNvPr id="6" name="Textbox: Line 1"/>
          <p:cNvSpPr txBox="1"/>
          <p:nvPr/>
        </p:nvSpPr>
        <p:spPr>
          <a:xfrm>
            <a:off x="2435087" y="1072533"/>
            <a:ext cx="6564912" cy="1400383"/>
          </a:xfrm>
          <a:prstGeom prst="rect">
            <a:avLst/>
          </a:prstGeom>
          <a:noFill/>
        </p:spPr>
        <p:txBody>
          <a:bodyPr wrap="square" rtlCol="0">
            <a:spAutoFit/>
          </a:bodyPr>
          <a:lstStyle/>
          <a:p>
            <a:r>
              <a:rPr lang="en-NZ" sz="1700" dirty="0"/>
              <a:t>The first person Jesus appeared to was Mary Magdalene in the garden near the tomb. She didn’t recognise Jesus until he said </a:t>
            </a:r>
            <a:r>
              <a:rPr lang="en-NZ" sz="1700" dirty="0" smtClean="0"/>
              <a:t>to her, “Mary!” </a:t>
            </a:r>
            <a:r>
              <a:rPr lang="en-NZ" sz="1700" dirty="0"/>
              <a:t>and she recognised his voice. He sent her to tell the other disciples to go to Galilee and they </a:t>
            </a:r>
            <a:r>
              <a:rPr lang="en-NZ" sz="1700" dirty="0" smtClean="0"/>
              <a:t>would </a:t>
            </a:r>
            <a:r>
              <a:rPr lang="en-NZ" sz="1700" dirty="0"/>
              <a:t>see him there. </a:t>
            </a:r>
          </a:p>
          <a:p>
            <a:r>
              <a:rPr lang="en-NZ" sz="1700" b="1" dirty="0"/>
              <a:t>Can you name some of the disciples? </a:t>
            </a:r>
            <a:endParaRPr lang="en-NZ" sz="1700" dirty="0"/>
          </a:p>
        </p:txBody>
      </p:sp>
      <p:sp>
        <p:nvSpPr>
          <p:cNvPr id="17" name="Shape: Button 3"/>
          <p:cNvSpPr/>
          <p:nvPr/>
        </p:nvSpPr>
        <p:spPr>
          <a:xfrm>
            <a:off x="328226" y="3795370"/>
            <a:ext cx="1962861" cy="114589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Shape: Button 2"/>
          <p:cNvSpPr/>
          <p:nvPr/>
        </p:nvSpPr>
        <p:spPr>
          <a:xfrm>
            <a:off x="6775123" y="2295745"/>
            <a:ext cx="1864877" cy="1184364"/>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hape: Button 1"/>
          <p:cNvSpPr/>
          <p:nvPr/>
        </p:nvSpPr>
        <p:spPr>
          <a:xfrm>
            <a:off x="327028" y="1182573"/>
            <a:ext cx="1944957" cy="1212956"/>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S-04a</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694196" y="4912668"/>
            <a:ext cx="175560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text</a:t>
            </a:r>
          </a:p>
        </p:txBody>
      </p:sp>
    </p:spTree>
    <p:extLst>
      <p:ext uri="{BB962C8B-B14F-4D97-AF65-F5344CB8AC3E}">
        <p14:creationId xmlns:p14="http://schemas.microsoft.com/office/powerpoint/2010/main" val="27895957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p:bldP spid="7" grpId="1"/>
      <p:bldP spid="7" grpId="2"/>
      <p:bldP spid="8" grpId="0"/>
      <p:bldP spid="8" grpId="1"/>
      <p:bldP spid="8"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Yellow, Wooden, Textures, Backgrounds, Hardwood">
            <a:extLst>
              <a:ext uri="{FF2B5EF4-FFF2-40B4-BE49-F238E27FC236}">
                <a16:creationId xmlns:a16="http://schemas.microsoft.com/office/drawing/2014/main" id="{30A64928-79FE-4A3F-AC99-7EA1C13F1A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954107"/>
          </a:xfrm>
          <a:prstGeom prst="rect">
            <a:avLst/>
          </a:prstGeom>
          <a:noFill/>
        </p:spPr>
        <p:txBody>
          <a:bodyPr wrap="square" rtlCol="0">
            <a:spAutoFit/>
          </a:bodyPr>
          <a:lstStyle/>
          <a:p>
            <a:pPr algn="ctr"/>
            <a:r>
              <a:rPr lang="en-NZ" sz="2800" dirty="0"/>
              <a:t>Jesus appeared to his disciples in different </a:t>
            </a:r>
          </a:p>
          <a:p>
            <a:pPr algn="ctr"/>
            <a:r>
              <a:rPr lang="en-NZ" sz="2800" dirty="0"/>
              <a:t>places after his Resurrection</a:t>
            </a:r>
            <a:endParaRPr lang="en-GB" sz="8800" b="1" dirty="0">
              <a:solidFill>
                <a:srgbClr val="FF0000"/>
              </a:solidFill>
            </a:endParaRPr>
          </a:p>
        </p:txBody>
      </p:sp>
      <p:sp>
        <p:nvSpPr>
          <p:cNvPr id="7" name="Textbox: Line 3"/>
          <p:cNvSpPr txBox="1"/>
          <p:nvPr/>
        </p:nvSpPr>
        <p:spPr>
          <a:xfrm>
            <a:off x="121161" y="3741389"/>
            <a:ext cx="7708447" cy="140038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b="0" dirty="0">
                <a:latin typeface="+mn-lt"/>
              </a:rPr>
              <a:t>The last appearance Jesus made to the </a:t>
            </a:r>
            <a:r>
              <a:rPr lang="en-NZ" sz="1700" b="0" dirty="0" smtClean="0">
                <a:latin typeface="+mn-lt"/>
              </a:rPr>
              <a:t>disciples </a:t>
            </a:r>
            <a:r>
              <a:rPr lang="en-NZ" sz="1700" b="0" dirty="0">
                <a:latin typeface="+mn-lt"/>
              </a:rPr>
              <a:t>was on the top of Mount Olivet. Jesus was lifted up and he disappeared from their sight into the clouds. He returned to his Father in heaven. We call this Jesus’ Ascension. Now Jesus lives with God in heaven.            </a:t>
            </a:r>
          </a:p>
          <a:p>
            <a:r>
              <a:rPr lang="en-NZ" sz="1700" dirty="0">
                <a:latin typeface="+mn-lt"/>
              </a:rPr>
              <a:t>Do you know anyone else who is in heaven with Jesus? </a:t>
            </a:r>
          </a:p>
        </p:txBody>
      </p:sp>
      <p:sp>
        <p:nvSpPr>
          <p:cNvPr id="8" name="Textbox: Line 2"/>
          <p:cNvSpPr txBox="1"/>
          <p:nvPr/>
        </p:nvSpPr>
        <p:spPr>
          <a:xfrm>
            <a:off x="2207661" y="2608279"/>
            <a:ext cx="6792339" cy="87716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b="0" dirty="0">
                <a:latin typeface="+mn-lt"/>
              </a:rPr>
              <a:t>Jesus appeared to a big crowd of people. But not much was written about this in the Bible. </a:t>
            </a:r>
            <a:r>
              <a:rPr lang="en-NZ" sz="1700" dirty="0">
                <a:latin typeface="+mn-lt"/>
              </a:rPr>
              <a:t>What do you think the people would have told their friends about Jesus who had risen?</a:t>
            </a:r>
          </a:p>
        </p:txBody>
      </p:sp>
      <p:sp>
        <p:nvSpPr>
          <p:cNvPr id="6" name="Textbox: Line 1"/>
          <p:cNvSpPr txBox="1"/>
          <p:nvPr/>
        </p:nvSpPr>
        <p:spPr>
          <a:xfrm>
            <a:off x="121161" y="951949"/>
            <a:ext cx="6792338" cy="1400383"/>
          </a:xfrm>
          <a:prstGeom prst="rect">
            <a:avLst/>
          </a:prstGeom>
          <a:noFill/>
        </p:spPr>
        <p:txBody>
          <a:bodyPr wrap="square" rtlCol="0">
            <a:spAutoFit/>
          </a:bodyPr>
          <a:lstStyle/>
          <a:p>
            <a:r>
              <a:rPr lang="en-NZ" sz="1700" dirty="0"/>
              <a:t>Jesus appeared to seven disciples on the sea shore near Lake Tiberias at sunrise one day. Peter was the first to recognise him and he jumped into the water to go and meet Jesus who had made a fire for them and he cooked them breakfast.                                           </a:t>
            </a:r>
          </a:p>
          <a:p>
            <a:r>
              <a:rPr lang="en-NZ" sz="1700" b="1" dirty="0"/>
              <a:t>Have you ever eaten fish you have caught on the beach like this?</a:t>
            </a:r>
            <a:endParaRPr lang="en-NZ" sz="1700" dirty="0"/>
          </a:p>
        </p:txBody>
      </p:sp>
      <p:sp>
        <p:nvSpPr>
          <p:cNvPr id="17" name="Shape: Button 3"/>
          <p:cNvSpPr/>
          <p:nvPr/>
        </p:nvSpPr>
        <p:spPr>
          <a:xfrm>
            <a:off x="7946572" y="3352723"/>
            <a:ext cx="855103" cy="1184364"/>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Shape: Button 2"/>
          <p:cNvSpPr/>
          <p:nvPr/>
        </p:nvSpPr>
        <p:spPr>
          <a:xfrm>
            <a:off x="344574" y="2551246"/>
            <a:ext cx="1624843" cy="1031921"/>
          </a:xfrm>
          <a:prstGeom prst="rect">
            <a:avLst/>
          </a:prstGeom>
          <a:blipFill dpi="0" rotWithShape="1">
            <a:blip r:embed="rId6">
              <a:extLst>
                <a:ext uri="{28A0092B-C50C-407E-A947-70E740481C1C}">
                  <a14:useLocalDpi xmlns:a14="http://schemas.microsoft.com/office/drawing/2010/main" val="0"/>
                </a:ext>
              </a:extLst>
            </a:blip>
            <a:srcRect/>
            <a:stretch>
              <a:fillRect t="-14000" r="-16000" b="-32000"/>
            </a:stretch>
          </a:bli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hape: Button 1"/>
          <p:cNvSpPr/>
          <p:nvPr/>
        </p:nvSpPr>
        <p:spPr>
          <a:xfrm>
            <a:off x="6966376" y="1112309"/>
            <a:ext cx="1876946" cy="111322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S-04b</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694196" y="4912668"/>
            <a:ext cx="175560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text</a:t>
            </a:r>
          </a:p>
        </p:txBody>
      </p:sp>
    </p:spTree>
    <p:extLst>
      <p:ext uri="{BB962C8B-B14F-4D97-AF65-F5344CB8AC3E}">
        <p14:creationId xmlns:p14="http://schemas.microsoft.com/office/powerpoint/2010/main" val="40110858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p:bldP spid="7" grpId="1"/>
      <p:bldP spid="7" grpId="2"/>
      <p:bldP spid="8" grpId="0"/>
      <p:bldP spid="8" grpId="1"/>
      <p:bldP spid="8"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Yellow, Wooden, Textures, Backgrounds, Hardwood">
            <a:extLst>
              <a:ext uri="{FF2B5EF4-FFF2-40B4-BE49-F238E27FC236}">
                <a16:creationId xmlns:a16="http://schemas.microsoft.com/office/drawing/2014/main" id="{A3992782-D356-4862-AD70-086D09CDAB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584775"/>
          </a:xfrm>
          <a:prstGeom prst="rect">
            <a:avLst/>
          </a:prstGeom>
          <a:noFill/>
        </p:spPr>
        <p:txBody>
          <a:bodyPr wrap="square" rtlCol="0">
            <a:spAutoFit/>
          </a:bodyPr>
          <a:lstStyle/>
          <a:p>
            <a:pPr algn="ctr"/>
            <a:r>
              <a:rPr lang="en-NZ" sz="3200" dirty="0"/>
              <a:t>Jesus looked different after the Resurrection</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93581" y="532462"/>
            <a:ext cx="2910434" cy="265903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1038134">
            <a:off x="6415637" y="956086"/>
            <a:ext cx="2329101" cy="1815882"/>
          </a:xfrm>
          <a:prstGeom prst="rect">
            <a:avLst/>
          </a:prstGeom>
          <a:noFill/>
        </p:spPr>
        <p:txBody>
          <a:bodyPr wrap="square" rtlCol="0">
            <a:spAutoFit/>
          </a:bodyPr>
          <a:lstStyle/>
          <a:p>
            <a:r>
              <a:rPr lang="en-NZ" sz="1400" dirty="0"/>
              <a:t>He used this time with them to remind them to pass on all he had taught them when he was with them. He told them he was going back to his Father and that he would send his Holy Spirit to help them carry on his work. </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02883" y="527036"/>
            <a:ext cx="3173530" cy="28994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690460" y="1016200"/>
            <a:ext cx="2470284" cy="2031325"/>
          </a:xfrm>
          <a:prstGeom prst="rect">
            <a:avLst/>
          </a:prstGeom>
          <a:noFill/>
        </p:spPr>
        <p:txBody>
          <a:bodyPr wrap="square" rtlCol="0">
            <a:spAutoFit/>
          </a:bodyPr>
          <a:lstStyle/>
          <a:p>
            <a:r>
              <a:rPr lang="en-NZ" sz="1400" dirty="0"/>
              <a:t>His heavenly body was bright shining white and he could pass through doors without opening them. This made the disciples a bit scared of him. When he spoke they recognised his voice and they knew it was Jesus their </a:t>
            </a:r>
          </a:p>
          <a:p>
            <a:r>
              <a:rPr lang="en-NZ" sz="1400" dirty="0"/>
              <a:t>teacher and friend.</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61631" y="455960"/>
            <a:ext cx="3030146" cy="27684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1047549">
            <a:off x="585435" y="874336"/>
            <a:ext cx="2234708" cy="2031325"/>
          </a:xfrm>
          <a:prstGeom prst="rect">
            <a:avLst/>
          </a:prstGeom>
          <a:noFill/>
        </p:spPr>
        <p:txBody>
          <a:bodyPr wrap="square" rtlCol="0">
            <a:spAutoFit/>
          </a:bodyPr>
          <a:lstStyle/>
          <a:p>
            <a:r>
              <a:rPr lang="en-NZ" sz="1400" dirty="0"/>
              <a:t>When Jesus was born he had an earthly body like ours with skin and bones. When he died and rose again he had a heavenly body. He still had skin so the disciples would know it was him from the marks on his hands and feet. </a:t>
            </a:r>
          </a:p>
        </p:txBody>
      </p:sp>
      <p:pic>
        <p:nvPicPr>
          <p:cNvPr id="14"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33253" y="4308458"/>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695599" y="2779482"/>
            <a:ext cx="2551125" cy="233076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1910817" y="3174897"/>
            <a:ext cx="1881435" cy="1600438"/>
          </a:xfrm>
          <a:prstGeom prst="rect">
            <a:avLst/>
          </a:prstGeom>
          <a:noFill/>
        </p:spPr>
        <p:txBody>
          <a:bodyPr wrap="square" rtlCol="0">
            <a:spAutoFit/>
          </a:bodyPr>
          <a:lstStyle/>
          <a:p>
            <a:r>
              <a:rPr lang="en-NZ" sz="1400" dirty="0"/>
              <a:t>Jesus was on earth for 40 days after he rose from death and returned to his Father in heaven. He appeared to his friends about 12 times. </a:t>
            </a:r>
          </a:p>
        </p:txBody>
      </p:sp>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33253" y="3613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33253" y="2918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33253" y="2223627"/>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83838" y="4912668"/>
            <a:ext cx="25763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left to reveal post-it notes.</a:t>
            </a:r>
          </a:p>
        </p:txBody>
      </p:sp>
      <p:pic>
        <p:nvPicPr>
          <p:cNvPr id="34" name="Picture 33" descr="Related image">
            <a:extLst>
              <a:ext uri="{FF2B5EF4-FFF2-40B4-BE49-F238E27FC236}">
                <a16:creationId xmlns:a16="http://schemas.microsoft.com/office/drawing/2014/main" id="{C261911E-3774-46B0-BC4C-0FBCC76E5BBF}"/>
              </a:ext>
            </a:extLst>
          </p:cNvPr>
          <p:cNvPicPr/>
          <p:nvPr/>
        </p:nvPicPr>
        <p:blipFill rotWithShape="1">
          <a:blip r:embed="rId8" cstate="print">
            <a:extLst>
              <a:ext uri="{28A0092B-C50C-407E-A947-70E740481C1C}">
                <a14:useLocalDpi xmlns:a14="http://schemas.microsoft.com/office/drawing/2010/main" val="0"/>
              </a:ext>
            </a:extLst>
          </a:blip>
          <a:srcRect l="18947" r="21223"/>
          <a:stretch/>
        </p:blipFill>
        <p:spPr bwMode="auto">
          <a:xfrm>
            <a:off x="5074357" y="3309167"/>
            <a:ext cx="2292655" cy="1580658"/>
          </a:xfrm>
          <a:prstGeom prst="rect">
            <a:avLst/>
          </a:prstGeom>
          <a:noFill/>
          <a:ln w="28575">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47917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6" grpId="0"/>
      <p:bldP spid="26" grpId="1"/>
      <p:bldP spid="26" grpId="2"/>
      <p:bldP spid="6" grpId="0"/>
      <p:bldP spid="6" grpId="1"/>
      <p:bldP spid="6" grpId="2"/>
      <p:bldP spid="27" grpId="0"/>
      <p:bldP spid="27" grpId="1"/>
      <p:bldP spid="2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Yellow, Wooden, Textures, Backgrounds, Hardwood">
            <a:extLst>
              <a:ext uri="{FF2B5EF4-FFF2-40B4-BE49-F238E27FC236}">
                <a16:creationId xmlns:a16="http://schemas.microsoft.com/office/drawing/2014/main" id="{1E17E116-4BC3-4882-A08B-0338060C25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AC018FF-1A7E-4802-A73D-63C8F0B24F1E}"/>
              </a:ext>
            </a:extLst>
          </p:cNvPr>
          <p:cNvGrpSpPr/>
          <p:nvPr/>
        </p:nvGrpSpPr>
        <p:grpSpPr>
          <a:xfrm>
            <a:off x="0" y="3860706"/>
            <a:ext cx="9144001" cy="930330"/>
            <a:chOff x="108784" y="3959188"/>
            <a:chExt cx="8878969" cy="930330"/>
          </a:xfrm>
        </p:grpSpPr>
        <p:sp>
          <p:nvSpPr>
            <p:cNvPr id="21" name="Shape: Word list border"/>
            <p:cNvSpPr/>
            <p:nvPr/>
          </p:nvSpPr>
          <p:spPr>
            <a:xfrm>
              <a:off x="108784" y="3959188"/>
              <a:ext cx="7236008" cy="930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Rectangle: Rounded Corners 33">
              <a:extLst>
                <a:ext uri="{FF2B5EF4-FFF2-40B4-BE49-F238E27FC236}">
                  <a16:creationId xmlns:a16="http://schemas.microsoft.com/office/drawing/2014/main" id="{F85B9A0F-03D3-4ED2-9B21-49AF62B7D3C3}"/>
                </a:ext>
              </a:extLst>
            </p:cNvPr>
            <p:cNvSpPr/>
            <p:nvPr/>
          </p:nvSpPr>
          <p:spPr>
            <a:xfrm>
              <a:off x="5732130" y="3959188"/>
              <a:ext cx="3255623" cy="759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sp>
        <p:nvSpPr>
          <p:cNvPr id="8" name="REMOVE THIS OBJECT"/>
          <p:cNvSpPr txBox="1"/>
          <p:nvPr/>
        </p:nvSpPr>
        <p:spPr>
          <a:xfrm>
            <a:off x="0" y="-232"/>
            <a:ext cx="9144000" cy="584775"/>
          </a:xfrm>
          <a:prstGeom prst="rect">
            <a:avLst/>
          </a:prstGeom>
          <a:noFill/>
        </p:spPr>
        <p:txBody>
          <a:bodyPr wrap="square" rtlCol="0">
            <a:spAutoFit/>
          </a:bodyPr>
          <a:lstStyle/>
          <a:p>
            <a:pPr algn="ctr"/>
            <a:r>
              <a:rPr lang="en-NZ" sz="3200" dirty="0"/>
              <a:t>His friends only recognised Jesus by the things he did</a:t>
            </a:r>
            <a:endParaRPr lang="en-NZ" sz="4800" dirty="0"/>
          </a:p>
        </p:txBody>
      </p:sp>
      <p:sp>
        <p:nvSpPr>
          <p:cNvPr id="20" name="TextBox: Fifth word"/>
          <p:cNvSpPr txBox="1"/>
          <p:nvPr/>
        </p:nvSpPr>
        <p:spPr>
          <a:xfrm>
            <a:off x="9952" y="3849131"/>
            <a:ext cx="6120000" cy="244800"/>
          </a:xfrm>
          <a:prstGeom prst="rect">
            <a:avLst/>
          </a:prstGeom>
          <a:noFill/>
        </p:spPr>
        <p:txBody>
          <a:bodyPr wrap="none" rtlCol="0">
            <a:noAutofit/>
          </a:bodyPr>
          <a:lstStyle>
            <a:defPPr>
              <a:defRPr lang="en-US"/>
            </a:defPPr>
          </a:lstStyle>
          <a:p>
            <a:pPr lvl="0"/>
            <a:r>
              <a:rPr lang="en-NZ" sz="1500" dirty="0"/>
              <a:t>a) called them by their </a:t>
            </a:r>
            <a:r>
              <a:rPr lang="en-NZ" sz="1500" dirty="0" smtClean="0"/>
              <a:t>names.</a:t>
            </a:r>
            <a:endParaRPr lang="en-NZ" sz="1500" dirty="0"/>
          </a:p>
        </p:txBody>
      </p:sp>
      <p:sp>
        <p:nvSpPr>
          <p:cNvPr id="19" name="TextBox: Fourth word"/>
          <p:cNvSpPr txBox="1"/>
          <p:nvPr/>
        </p:nvSpPr>
        <p:spPr>
          <a:xfrm>
            <a:off x="9952" y="4153287"/>
            <a:ext cx="6120000" cy="244800"/>
          </a:xfrm>
          <a:prstGeom prst="rect">
            <a:avLst/>
          </a:prstGeom>
          <a:noFill/>
        </p:spPr>
        <p:txBody>
          <a:bodyPr wrap="none" rtlCol="0">
            <a:noAutofit/>
          </a:bodyPr>
          <a:lstStyle>
            <a:defPPr>
              <a:defRPr lang="en-US"/>
            </a:defPPr>
          </a:lstStyle>
          <a:p>
            <a:r>
              <a:rPr lang="en-NZ" sz="1500" dirty="0"/>
              <a:t>c) he wanted them to carry this work on in the world.</a:t>
            </a:r>
          </a:p>
          <a:p>
            <a:r>
              <a:rPr lang="en-NZ" sz="1500" dirty="0"/>
              <a:t>.</a:t>
            </a:r>
          </a:p>
        </p:txBody>
      </p:sp>
      <p:sp>
        <p:nvSpPr>
          <p:cNvPr id="18" name="TextBox: Third word"/>
          <p:cNvSpPr txBox="1"/>
          <p:nvPr/>
        </p:nvSpPr>
        <p:spPr>
          <a:xfrm>
            <a:off x="20300" y="4457443"/>
            <a:ext cx="6120000" cy="244800"/>
          </a:xfrm>
          <a:prstGeom prst="rect">
            <a:avLst/>
          </a:prstGeom>
          <a:noFill/>
        </p:spPr>
        <p:txBody>
          <a:bodyPr wrap="none" rtlCol="0">
            <a:noAutofit/>
          </a:bodyPr>
          <a:lstStyle>
            <a:defPPr>
              <a:defRPr lang="en-US"/>
            </a:defPPr>
          </a:lstStyle>
          <a:p>
            <a:r>
              <a:rPr lang="en-NZ" sz="1500" dirty="0"/>
              <a:t>e) hands and feet so this helped the disciples to recognise him.</a:t>
            </a:r>
          </a:p>
          <a:p>
            <a:pPr lvl="0"/>
            <a:endParaRPr lang="en-NZ" sz="1500" dirty="0"/>
          </a:p>
        </p:txBody>
      </p:sp>
      <p:sp>
        <p:nvSpPr>
          <p:cNvPr id="17" name="TextBox: Second word"/>
          <p:cNvSpPr txBox="1"/>
          <p:nvPr/>
        </p:nvSpPr>
        <p:spPr>
          <a:xfrm>
            <a:off x="4851632" y="3851157"/>
            <a:ext cx="6120000" cy="244800"/>
          </a:xfrm>
          <a:prstGeom prst="rect">
            <a:avLst/>
          </a:prstGeom>
          <a:noFill/>
        </p:spPr>
        <p:txBody>
          <a:bodyPr wrap="none" rtlCol="0">
            <a:noAutofit/>
          </a:bodyPr>
          <a:lstStyle>
            <a:defPPr>
              <a:defRPr lang="en-US"/>
            </a:defPPr>
          </a:lstStyle>
          <a:p>
            <a:r>
              <a:rPr lang="en-NZ" sz="1500" dirty="0"/>
              <a:t>b) a meal with his </a:t>
            </a:r>
            <a:r>
              <a:rPr lang="en-NZ" sz="1500" dirty="0" smtClean="0"/>
              <a:t>friends.</a:t>
            </a:r>
            <a:endParaRPr lang="en-NZ" sz="1500" dirty="0"/>
          </a:p>
          <a:p>
            <a:pPr lvl="0"/>
            <a:endParaRPr lang="en-NZ" sz="1500" dirty="0"/>
          </a:p>
        </p:txBody>
      </p:sp>
      <p:sp>
        <p:nvSpPr>
          <p:cNvPr id="16" name="TextBox: First word"/>
          <p:cNvSpPr txBox="1"/>
          <p:nvPr/>
        </p:nvSpPr>
        <p:spPr>
          <a:xfrm>
            <a:off x="4869675" y="4157338"/>
            <a:ext cx="3406818" cy="361190"/>
          </a:xfrm>
          <a:prstGeom prst="rect">
            <a:avLst/>
          </a:prstGeom>
          <a:noFill/>
        </p:spPr>
        <p:txBody>
          <a:bodyPr wrap="none" rtlCol="0">
            <a:noAutofit/>
          </a:bodyPr>
          <a:lstStyle>
            <a:defPPr>
              <a:defRPr lang="en-US"/>
            </a:defPPr>
          </a:lstStyle>
          <a:p>
            <a:pPr lvl="0"/>
            <a:r>
              <a:rPr lang="en-NZ" sz="1500" dirty="0"/>
              <a:t>d) always greet them by </a:t>
            </a:r>
            <a:r>
              <a:rPr lang="en-NZ" sz="1500" dirty="0" smtClean="0"/>
              <a:t>saying, </a:t>
            </a:r>
            <a:r>
              <a:rPr lang="en-NZ" sz="1500" dirty="0"/>
              <a:t>“Peace be with you.</a:t>
            </a:r>
            <a:r>
              <a:rPr lang="en-NZ" sz="1500" b="1" dirty="0"/>
              <a:t>”</a:t>
            </a:r>
            <a:endParaRPr lang="en-NZ" sz="1500" dirty="0"/>
          </a:p>
          <a:p>
            <a:pPr lvl="0"/>
            <a:endParaRPr lang="en-NZ" sz="1500" dirty="0"/>
          </a:p>
        </p:txBody>
      </p:sp>
      <p:sp>
        <p:nvSpPr>
          <p:cNvPr id="23" name="Shape: Fifth position"/>
          <p:cNvSpPr/>
          <p:nvPr/>
        </p:nvSpPr>
        <p:spPr>
          <a:xfrm>
            <a:off x="734543" y="3483668"/>
            <a:ext cx="5480156" cy="31338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called them by their names.</a:t>
            </a:r>
          </a:p>
        </p:txBody>
      </p:sp>
      <p:sp>
        <p:nvSpPr>
          <p:cNvPr id="69" name="Shape: Fourth position"/>
          <p:cNvSpPr/>
          <p:nvPr/>
        </p:nvSpPr>
        <p:spPr>
          <a:xfrm>
            <a:off x="734543" y="2857260"/>
            <a:ext cx="6101927" cy="254042"/>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he wanted them to carry this work on in the world.</a:t>
            </a:r>
          </a:p>
        </p:txBody>
      </p:sp>
      <p:sp>
        <p:nvSpPr>
          <p:cNvPr id="68" name="Shape: Third position"/>
          <p:cNvSpPr/>
          <p:nvPr/>
        </p:nvSpPr>
        <p:spPr>
          <a:xfrm>
            <a:off x="734543" y="2183279"/>
            <a:ext cx="5950755" cy="30161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hands and feet so this helped the disciples to recognise him.</a:t>
            </a:r>
          </a:p>
        </p:txBody>
      </p:sp>
      <p:sp>
        <p:nvSpPr>
          <p:cNvPr id="70" name="Shape: Second position"/>
          <p:cNvSpPr/>
          <p:nvPr/>
        </p:nvSpPr>
        <p:spPr>
          <a:xfrm>
            <a:off x="746266" y="1533912"/>
            <a:ext cx="4692124" cy="276999"/>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a meal with his </a:t>
            </a:r>
            <a:r>
              <a:rPr lang="en-NZ" dirty="0" smtClean="0">
                <a:solidFill>
                  <a:schemeClr val="tx1"/>
                </a:solidFill>
              </a:rPr>
              <a:t>friends.</a:t>
            </a:r>
            <a:endParaRPr lang="en-NZ" dirty="0">
              <a:solidFill>
                <a:schemeClr val="tx1"/>
              </a:solidFill>
            </a:endParaRPr>
          </a:p>
        </p:txBody>
      </p:sp>
      <p:sp>
        <p:nvSpPr>
          <p:cNvPr id="71" name="Shape: First position"/>
          <p:cNvSpPr/>
          <p:nvPr/>
        </p:nvSpPr>
        <p:spPr>
          <a:xfrm>
            <a:off x="734542" y="884547"/>
            <a:ext cx="5640287"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always greet them by </a:t>
            </a:r>
            <a:r>
              <a:rPr lang="en-NZ" dirty="0" smtClean="0">
                <a:solidFill>
                  <a:schemeClr val="tx1"/>
                </a:solidFill>
              </a:rPr>
              <a:t>saying, </a:t>
            </a:r>
            <a:r>
              <a:rPr lang="en-NZ" dirty="0">
                <a:solidFill>
                  <a:schemeClr val="tx1"/>
                </a:solidFill>
              </a:rPr>
              <a:t>“Peace be with you.</a:t>
            </a:r>
            <a:r>
              <a:rPr lang="en-NZ" b="1" dirty="0">
                <a:solidFill>
                  <a:schemeClr val="tx1"/>
                </a:solidFill>
              </a:rPr>
              <a:t>”</a:t>
            </a:r>
            <a:endParaRPr lang="en-NZ" dirty="0">
              <a:solidFill>
                <a:schemeClr val="tx1"/>
              </a:solidFill>
            </a:endParaRP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S-06</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679362" y="4914343"/>
            <a:ext cx="3785277" cy="229157"/>
          </a:xfrm>
          <a:prstGeom prst="rect">
            <a:avLst/>
          </a:prstGeom>
          <a:noFill/>
        </p:spPr>
        <p:txBody>
          <a:bodyPr wrap="square" rtlCol="0">
            <a:spAutoFit/>
          </a:bodyPr>
          <a:lstStyle/>
          <a:p>
            <a:pPr algn="ctr"/>
            <a:r>
              <a:rPr lang="en-GB" sz="900" dirty="0">
                <a:latin typeface="Arial" pitchFamily="34" charset="0"/>
                <a:ea typeface="Segoe UI" pitchFamily="34" charset="0"/>
                <a:cs typeface="Arial" pitchFamily="34" charset="0"/>
              </a:rPr>
              <a:t>Click a sentence ending from the white box to correctly position it. </a:t>
            </a:r>
          </a:p>
        </p:txBody>
      </p:sp>
      <p:sp>
        <p:nvSpPr>
          <p:cNvPr id="11" name="Rectangle 10">
            <a:extLst>
              <a:ext uri="{FF2B5EF4-FFF2-40B4-BE49-F238E27FC236}">
                <a16:creationId xmlns:a16="http://schemas.microsoft.com/office/drawing/2014/main" id="{FF31E2F7-ACA9-4500-8C3E-61F6A0081DF9}"/>
              </a:ext>
            </a:extLst>
          </p:cNvPr>
          <p:cNvSpPr/>
          <p:nvPr/>
        </p:nvSpPr>
        <p:spPr>
          <a:xfrm>
            <a:off x="263945" y="602846"/>
            <a:ext cx="5995708" cy="369332"/>
          </a:xfrm>
          <a:prstGeom prst="rect">
            <a:avLst/>
          </a:prstGeom>
        </p:spPr>
        <p:txBody>
          <a:bodyPr wrap="square">
            <a:spAutoFit/>
          </a:bodyPr>
          <a:lstStyle/>
          <a:p>
            <a:r>
              <a:rPr lang="en-NZ" dirty="0"/>
              <a:t>1.    They recognised Jesus because he used to</a:t>
            </a:r>
          </a:p>
        </p:txBody>
      </p:sp>
      <p:sp>
        <p:nvSpPr>
          <p:cNvPr id="14" name="Rectangle 13">
            <a:extLst>
              <a:ext uri="{FF2B5EF4-FFF2-40B4-BE49-F238E27FC236}">
                <a16:creationId xmlns:a16="http://schemas.microsoft.com/office/drawing/2014/main" id="{6A0D1FA8-56EC-40A0-B379-CCA0CA3485E5}"/>
              </a:ext>
            </a:extLst>
          </p:cNvPr>
          <p:cNvSpPr/>
          <p:nvPr/>
        </p:nvSpPr>
        <p:spPr>
          <a:xfrm>
            <a:off x="263945" y="1223978"/>
            <a:ext cx="6246440" cy="410882"/>
          </a:xfrm>
          <a:prstGeom prst="rect">
            <a:avLst/>
          </a:prstGeom>
        </p:spPr>
        <p:txBody>
          <a:bodyPr wrap="squar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2.    </a:t>
            </a:r>
            <a:r>
              <a:rPr lang="en-NZ" dirty="0"/>
              <a:t>Jesus always liked to share </a:t>
            </a:r>
          </a:p>
        </p:txBody>
      </p:sp>
      <p:sp>
        <p:nvSpPr>
          <p:cNvPr id="22" name="Rectangle 21">
            <a:extLst>
              <a:ext uri="{FF2B5EF4-FFF2-40B4-BE49-F238E27FC236}">
                <a16:creationId xmlns:a16="http://schemas.microsoft.com/office/drawing/2014/main" id="{82ED45B5-8128-439F-B003-CF0C9FBCF593}"/>
              </a:ext>
            </a:extLst>
          </p:cNvPr>
          <p:cNvSpPr/>
          <p:nvPr/>
        </p:nvSpPr>
        <p:spPr>
          <a:xfrm>
            <a:off x="263945" y="1867937"/>
            <a:ext cx="5725620" cy="410882"/>
          </a:xfrm>
          <a:prstGeom prst="rect">
            <a:avLst/>
          </a:prstGeom>
        </p:spPr>
        <p:txBody>
          <a:bodyPr wrap="squar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3.    </a:t>
            </a:r>
            <a:r>
              <a:rPr lang="en-NZ" dirty="0"/>
              <a:t>Jesus had the marks of the nails in his </a:t>
            </a:r>
          </a:p>
        </p:txBody>
      </p:sp>
      <p:sp>
        <p:nvSpPr>
          <p:cNvPr id="24" name="Rectangle 23">
            <a:extLst>
              <a:ext uri="{FF2B5EF4-FFF2-40B4-BE49-F238E27FC236}">
                <a16:creationId xmlns:a16="http://schemas.microsoft.com/office/drawing/2014/main" id="{0DC155BF-BC69-4BDD-85A0-A0353E8313DC}"/>
              </a:ext>
            </a:extLst>
          </p:cNvPr>
          <p:cNvSpPr/>
          <p:nvPr/>
        </p:nvSpPr>
        <p:spPr>
          <a:xfrm>
            <a:off x="255898" y="2530619"/>
            <a:ext cx="5121851" cy="392159"/>
          </a:xfrm>
          <a:prstGeom prst="rect">
            <a:avLst/>
          </a:prstGeom>
        </p:spPr>
        <p:txBody>
          <a:bodyPr wrap="non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4.    </a:t>
            </a:r>
            <a:r>
              <a:rPr lang="en-NZ" dirty="0"/>
              <a:t>He continued to teach them about God and how</a:t>
            </a:r>
          </a:p>
        </p:txBody>
      </p:sp>
      <p:sp>
        <p:nvSpPr>
          <p:cNvPr id="33" name="Rectangle 32">
            <a:extLst>
              <a:ext uri="{FF2B5EF4-FFF2-40B4-BE49-F238E27FC236}">
                <a16:creationId xmlns:a16="http://schemas.microsoft.com/office/drawing/2014/main" id="{0D6BB6B5-E9DF-48B4-97AB-E8439861BD21}"/>
              </a:ext>
            </a:extLst>
          </p:cNvPr>
          <p:cNvSpPr/>
          <p:nvPr/>
        </p:nvSpPr>
        <p:spPr>
          <a:xfrm>
            <a:off x="263945" y="3193303"/>
            <a:ext cx="6714000" cy="392159"/>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5.    </a:t>
            </a:r>
            <a:r>
              <a:rPr lang="en-NZ" dirty="0"/>
              <a:t>He knew all their names and he always</a:t>
            </a:r>
          </a:p>
        </p:txBody>
      </p:sp>
      <p:pic>
        <p:nvPicPr>
          <p:cNvPr id="29" name="Picture 28" descr="http://www.gerhardy.id.au/images/thomas030307_01.jpg">
            <a:extLst>
              <a:ext uri="{FF2B5EF4-FFF2-40B4-BE49-F238E27FC236}">
                <a16:creationId xmlns:a16="http://schemas.microsoft.com/office/drawing/2014/main" id="{E998EA3A-EC5F-43DC-8FC1-A75E524BB7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7545" y="1148273"/>
            <a:ext cx="2362510" cy="1771882"/>
          </a:xfrm>
          <a:prstGeom prst="rect">
            <a:avLst/>
          </a:prstGeom>
          <a:noFill/>
          <a:ln w="28575">
            <a:solidFill>
              <a:schemeClr val="bg1"/>
            </a:solidFill>
          </a:ln>
        </p:spPr>
      </p:pic>
    </p:spTree>
    <p:extLst>
      <p:ext uri="{BB962C8B-B14F-4D97-AF65-F5344CB8AC3E}">
        <p14:creationId xmlns:p14="http://schemas.microsoft.com/office/powerpoint/2010/main" val="464381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grpId="0" nodeType="clickEffect">
                                  <p:stCondLst>
                                    <p:cond delay="0"/>
                                  </p:stCondLst>
                                  <p:childTnLst>
                                    <p:animEffect transition="out" filter="fade">
                                      <p:cBhvr>
                                        <p:cTn id="19" dur="1000"/>
                                        <p:tgtEl>
                                          <p:spTgt spid="17"/>
                                        </p:tgtEl>
                                      </p:cBhvr>
                                    </p:animEffect>
                                    <p:anim calcmode="lin" valueType="num">
                                      <p:cBhvr>
                                        <p:cTn id="20" dur="1000"/>
                                        <p:tgtEl>
                                          <p:spTgt spid="17"/>
                                        </p:tgtEl>
                                        <p:attrNameLst>
                                          <p:attrName>ppt_x</p:attrName>
                                        </p:attrNameLst>
                                      </p:cBhvr>
                                      <p:tavLst>
                                        <p:tav tm="0">
                                          <p:val>
                                            <p:strVal val="ppt_x"/>
                                          </p:val>
                                        </p:tav>
                                        <p:tav tm="100000">
                                          <p:val>
                                            <p:strVal val="ppt_x"/>
                                          </p:val>
                                        </p:tav>
                                      </p:tavLst>
                                    </p:anim>
                                    <p:anim calcmode="lin" valueType="num">
                                      <p:cBhvr>
                                        <p:cTn id="21" dur="1000"/>
                                        <p:tgtEl>
                                          <p:spTgt spid="17"/>
                                        </p:tgtEl>
                                        <p:attrNameLst>
                                          <p:attrName>ppt_y</p:attrName>
                                        </p:attrNameLst>
                                      </p:cBhvr>
                                      <p:tavLst>
                                        <p:tav tm="0">
                                          <p:val>
                                            <p:strVal val="ppt_y"/>
                                          </p:val>
                                        </p:tav>
                                        <p:tav tm="100000">
                                          <p:val>
                                            <p:strVal val="ppt_y-.1"/>
                                          </p:val>
                                        </p:tav>
                                      </p:tavLst>
                                    </p:anim>
                                    <p:set>
                                      <p:cBhvr>
                                        <p:cTn id="22" dur="1" fill="hold">
                                          <p:stCondLst>
                                            <p:cond delay="999"/>
                                          </p:stCondLst>
                                        </p:cTn>
                                        <p:tgtEl>
                                          <p:spTgt spid="1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5" dur="1000"/>
                                        <p:tgtEl>
                                          <p:spTgt spid="70">
                                            <p:txEl>
                                              <p:charRg st="4294967295" end="4294967295"/>
                                            </p:txEl>
                                          </p:spTgt>
                                        </p:tgtEl>
                                      </p:cBhvr>
                                    </p:animEffect>
                                    <p:anim calcmode="lin" valueType="num">
                                      <p:cBhvr>
                                        <p:cTn id="26"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7"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8"/>
                                        </p:tgtEl>
                                      </p:cBhvr>
                                    </p:animEffect>
                                    <p:anim calcmode="lin" valueType="num">
                                      <p:cBhvr>
                                        <p:cTn id="33" dur="1000"/>
                                        <p:tgtEl>
                                          <p:spTgt spid="18"/>
                                        </p:tgtEl>
                                        <p:attrNameLst>
                                          <p:attrName>ppt_x</p:attrName>
                                        </p:attrNameLst>
                                      </p:cBhvr>
                                      <p:tavLst>
                                        <p:tav tm="0">
                                          <p:val>
                                            <p:strVal val="ppt_x"/>
                                          </p:val>
                                        </p:tav>
                                        <p:tav tm="100000">
                                          <p:val>
                                            <p:strVal val="ppt_x"/>
                                          </p:val>
                                        </p:tav>
                                      </p:tavLst>
                                    </p:anim>
                                    <p:anim calcmode="lin" valueType="num">
                                      <p:cBhvr>
                                        <p:cTn id="34" dur="1000"/>
                                        <p:tgtEl>
                                          <p:spTgt spid="18"/>
                                        </p:tgtEl>
                                        <p:attrNameLst>
                                          <p:attrName>ppt_y</p:attrName>
                                        </p:attrNameLst>
                                      </p:cBhvr>
                                      <p:tavLst>
                                        <p:tav tm="0">
                                          <p:val>
                                            <p:strVal val="ppt_y"/>
                                          </p:val>
                                        </p:tav>
                                        <p:tav tm="100000">
                                          <p:val>
                                            <p:strVal val="ppt_y-.1"/>
                                          </p:val>
                                        </p:tav>
                                      </p:tavLst>
                                    </p:anim>
                                    <p:set>
                                      <p:cBhvr>
                                        <p:cTn id="35" dur="1" fill="hold">
                                          <p:stCondLst>
                                            <p:cond delay="999"/>
                                          </p:stCondLst>
                                        </p:cTn>
                                        <p:tgtEl>
                                          <p:spTgt spid="18"/>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38" dur="1000"/>
                                        <p:tgtEl>
                                          <p:spTgt spid="68">
                                            <p:txEl>
                                              <p:charRg st="4294967295" end="4294967295"/>
                                            </p:txEl>
                                          </p:spTgt>
                                        </p:tgtEl>
                                      </p:cBhvr>
                                    </p:animEffect>
                                    <p:anim calcmode="lin" valueType="num">
                                      <p:cBhvr>
                                        <p:cTn id="39"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grpId="0" nodeType="clickEffect">
                                  <p:stCondLst>
                                    <p:cond delay="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51" dur="1000"/>
                                        <p:tgtEl>
                                          <p:spTgt spid="69">
                                            <p:txEl>
                                              <p:charRg st="4294967295" end="4294967295"/>
                                            </p:txEl>
                                          </p:spTgt>
                                        </p:tgtEl>
                                      </p:cBhvr>
                                    </p:animEffect>
                                    <p:anim calcmode="lin" valueType="num">
                                      <p:cBhvr>
                                        <p:cTn id="52"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53"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20"/>
                                        </p:tgtEl>
                                      </p:cBhvr>
                                    </p:animEffect>
                                    <p:anim calcmode="lin" valueType="num">
                                      <p:cBhvr>
                                        <p:cTn id="59" dur="1000"/>
                                        <p:tgtEl>
                                          <p:spTgt spid="20"/>
                                        </p:tgtEl>
                                        <p:attrNameLst>
                                          <p:attrName>ppt_x</p:attrName>
                                        </p:attrNameLst>
                                      </p:cBhvr>
                                      <p:tavLst>
                                        <p:tav tm="0">
                                          <p:val>
                                            <p:strVal val="ppt_x"/>
                                          </p:val>
                                        </p:tav>
                                        <p:tav tm="100000">
                                          <p:val>
                                            <p:strVal val="ppt_x"/>
                                          </p:val>
                                        </p:tav>
                                      </p:tavLst>
                                    </p:anim>
                                    <p:anim calcmode="lin" valueType="num">
                                      <p:cBhvr>
                                        <p:cTn id="60" dur="1000"/>
                                        <p:tgtEl>
                                          <p:spTgt spid="20"/>
                                        </p:tgtEl>
                                        <p:attrNameLst>
                                          <p:attrName>ppt_y</p:attrName>
                                        </p:attrNameLst>
                                      </p:cBhvr>
                                      <p:tavLst>
                                        <p:tav tm="0">
                                          <p:val>
                                            <p:strVal val="ppt_y"/>
                                          </p:val>
                                        </p:tav>
                                        <p:tav tm="100000">
                                          <p:val>
                                            <p:strVal val="ppt_y-.1"/>
                                          </p:val>
                                        </p:tav>
                                      </p:tavLst>
                                    </p:anim>
                                    <p:set>
                                      <p:cBhvr>
                                        <p:cTn id="61" dur="1" fill="hold">
                                          <p:stCondLst>
                                            <p:cond delay="999"/>
                                          </p:stCondLst>
                                        </p:cTn>
                                        <p:tgtEl>
                                          <p:spTgt spid="20"/>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64" dur="1000"/>
                                        <p:tgtEl>
                                          <p:spTgt spid="23">
                                            <p:txEl>
                                              <p:charRg st="4294967295" end="4294967295"/>
                                            </p:txEl>
                                          </p:spTgt>
                                        </p:tgtEl>
                                      </p:cBhvr>
                                    </p:animEffect>
                                    <p:anim calcmode="lin" valueType="num">
                                      <p:cBhvr>
                                        <p:cTn id="6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par>
                                <p:cTn id="80" presetID="1" presetClass="exit" presetSubtype="0" fill="hold" grpId="1" nodeType="withEffect">
                                  <p:stCondLst>
                                    <p:cond delay="0"/>
                                  </p:stCondLst>
                                  <p:childTnLst>
                                    <p:set>
                                      <p:cBhvr>
                                        <p:cTn id="81" dur="1" fill="hold">
                                          <p:stCondLst>
                                            <p:cond delay="0"/>
                                          </p:stCondLst>
                                        </p:cTn>
                                        <p:tgtEl>
                                          <p:spTgt spid="70">
                                            <p:txEl>
                                              <p:charRg st="4294967295" end="4294967295"/>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71">
                                            <p:txEl>
                                              <p:charRg st="4294967295" end="4294967295"/>
                                            </p:txEl>
                                          </p:spTgt>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68">
                                            <p:txEl>
                                              <p:charRg st="4294967295" end="4294967295"/>
                                            </p:txEl>
                                          </p:spTgt>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69">
                                            <p:txEl>
                                              <p:charRg st="4294967295" end="4294967295"/>
                                            </p:txEl>
                                          </p:spTgt>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xit" presetSubtype="0" fill="hold" grpId="2" nodeType="withEffect">
                                  <p:stCondLst>
                                    <p:cond delay="0"/>
                                  </p:stCondLst>
                                  <p:childTnLst>
                                    <p:set>
                                      <p:cBhvr>
                                        <p:cTn id="104" dur="1" fill="hold">
                                          <p:stCondLst>
                                            <p:cond delay="0"/>
                                          </p:stCondLst>
                                        </p:cTn>
                                        <p:tgtEl>
                                          <p:spTgt spid="70">
                                            <p:txEl>
                                              <p:charRg st="4294967295" end="4294967295"/>
                                            </p:txEl>
                                          </p:spTgt>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71">
                                            <p:txEl>
                                              <p:charRg st="4294967295" end="4294967295"/>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68">
                                            <p:txEl>
                                              <p:charRg st="4294967295" end="4294967295"/>
                                            </p:txEl>
                                          </p:spTgt>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69">
                                            <p:txEl>
                                              <p:charRg st="4294967295" end="4294967295"/>
                                            </p:txEl>
                                          </p:spTgt>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19" grpId="0"/>
      <p:bldP spid="19" grpId="1"/>
      <p:bldP spid="19" grpId="2"/>
      <p:bldP spid="18" grpId="0"/>
      <p:bldP spid="18" grpId="1"/>
      <p:bldP spid="18" grpId="2"/>
      <p:bldP spid="17" grpId="0"/>
      <p:bldP spid="17" grpId="1"/>
      <p:bldP spid="17" grpId="2"/>
      <p:bldP spid="16" grpId="0"/>
      <p:bldP spid="16" grpId="1"/>
      <p:bldP spid="16" grpId="2"/>
      <p:bldP spid="23" grpId="0" autoUpdateAnimBg="0"/>
      <p:bldP spid="23" grpId="1" autoUpdateAnimBg="0"/>
      <p:bldP spid="23" grpId="2" autoUpdateAnimBg="0"/>
      <p:bldP spid="69" grpId="0" autoUpdateAnimBg="0"/>
      <p:bldP spid="69" grpId="1" autoUpdateAnimBg="0"/>
      <p:bldP spid="69" grpId="2" autoUpdateAnimBg="0"/>
      <p:bldP spid="68" grpId="0" autoUpdateAnimBg="0"/>
      <p:bldP spid="68" grpId="1" autoUpdateAnimBg="0"/>
      <p:bldP spid="68" grpId="2" autoUpdateAnimBg="0"/>
      <p:bldP spid="70" grpId="0" autoUpdateAnimBg="0"/>
      <p:bldP spid="70" grpId="1" autoUpdateAnimBg="0"/>
      <p:bldP spid="70" grpId="2" autoUpdateAnimBg="0"/>
      <p:bldP spid="71" grpId="0" autoUpdateAnimBg="0"/>
      <p:bldP spid="71" grpId="1" autoUpdateAnimBg="0"/>
      <p:bldP spid="71" grpId="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Yellow, Wooden, Textures, Backgrounds, Hardwood">
            <a:extLst>
              <a:ext uri="{FF2B5EF4-FFF2-40B4-BE49-F238E27FC236}">
                <a16:creationId xmlns:a16="http://schemas.microsoft.com/office/drawing/2014/main" id="{4F020E8C-D92C-4E8D-B3D7-6EFA35489E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MOVE THIS OBJECT"/>
          <p:cNvSpPr txBox="1"/>
          <p:nvPr/>
        </p:nvSpPr>
        <p:spPr>
          <a:xfrm>
            <a:off x="0" y="40328"/>
            <a:ext cx="9144000" cy="707886"/>
          </a:xfrm>
          <a:prstGeom prst="rect">
            <a:avLst/>
          </a:prstGeom>
          <a:noFill/>
        </p:spPr>
        <p:txBody>
          <a:bodyPr wrap="square" rtlCol="0">
            <a:spAutoFit/>
          </a:bodyPr>
          <a:lstStyle/>
          <a:p>
            <a:pPr algn="ctr"/>
            <a:r>
              <a:rPr lang="en-NZ" sz="4000" dirty="0"/>
              <a:t>The Road to Emmaus story</a:t>
            </a:r>
            <a:endParaRPr lang="en-GB" sz="6600" b="1" dirty="0">
              <a:solidFill>
                <a:srgbClr val="FF0000"/>
              </a:solidFill>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S-07</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105895" y="4897279"/>
            <a:ext cx="2932213" cy="246221"/>
          </a:xfrm>
          <a:prstGeom prst="rect">
            <a:avLst/>
          </a:prstGeom>
          <a:noFill/>
        </p:spPr>
        <p:txBody>
          <a:bodyPr wrap="none" rtlCol="0">
            <a:spAutoFit/>
          </a:bodyPr>
          <a:lstStyle/>
          <a:p>
            <a:pPr algn="ctr"/>
            <a:r>
              <a:rPr lang="en-GB" sz="1000" dirty="0"/>
              <a:t>Click the video button to play ‘The Road to Emmaus.’</a:t>
            </a:r>
          </a:p>
        </p:txBody>
      </p:sp>
      <p:pic>
        <p:nvPicPr>
          <p:cNvPr id="8" name="Picture 7" descr="Related image">
            <a:extLst>
              <a:ext uri="{FF2B5EF4-FFF2-40B4-BE49-F238E27FC236}">
                <a16:creationId xmlns:a16="http://schemas.microsoft.com/office/drawing/2014/main" id="{21C08E56-523F-4B13-AF8F-05AB00D4FD1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708857" y="1257566"/>
            <a:ext cx="4223658" cy="2792218"/>
          </a:xfrm>
          <a:prstGeom prst="rect">
            <a:avLst/>
          </a:prstGeom>
          <a:noFill/>
          <a:ln w="38100">
            <a:solidFill>
              <a:schemeClr val="bg1"/>
            </a:solidFill>
          </a:ln>
        </p:spPr>
      </p:pic>
      <p:sp>
        <p:nvSpPr>
          <p:cNvPr id="2" name="Rectangle 1">
            <a:extLst>
              <a:ext uri="{FF2B5EF4-FFF2-40B4-BE49-F238E27FC236}">
                <a16:creationId xmlns:a16="http://schemas.microsoft.com/office/drawing/2014/main" id="{4810C6CF-36B4-4246-9057-9FE09992825B}"/>
              </a:ext>
            </a:extLst>
          </p:cNvPr>
          <p:cNvSpPr/>
          <p:nvPr/>
        </p:nvSpPr>
        <p:spPr>
          <a:xfrm>
            <a:off x="202058" y="965005"/>
            <a:ext cx="4326400" cy="3465244"/>
          </a:xfrm>
          <a:prstGeom prst="rect">
            <a:avLst/>
          </a:prstGeom>
        </p:spPr>
        <p:txBody>
          <a:bodyPr wrap="square">
            <a:spAutoFit/>
          </a:bodyPr>
          <a:lstStyle/>
          <a:p>
            <a:pPr algn="ctr">
              <a:lnSpc>
                <a:spcPct val="115000"/>
              </a:lnSpc>
              <a:spcAft>
                <a:spcPts val="1000"/>
              </a:spcAft>
            </a:pPr>
            <a:r>
              <a:rPr lang="en-NZ" sz="2400" dirty="0">
                <a:latin typeface="Calibri" panose="020F0502020204030204" pitchFamily="34" charset="0"/>
                <a:ea typeface="Calibri" panose="020F0502020204030204" pitchFamily="34" charset="0"/>
                <a:cs typeface="Calibri" panose="020F0502020204030204" pitchFamily="34" charset="0"/>
              </a:rPr>
              <a:t>The story of the Road to Emmaus is a very well-known story about one of Jesus’ appearances after his Resurrection. It shows how the disciples recognised Jesus when he did something that they had seen him do when they had shared meals with him.</a:t>
            </a:r>
            <a:endParaRPr lang="en-NZ"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14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descr="Yellow, Wooden, Textures, Backgrounds, Hardwood">
            <a:extLst>
              <a:ext uri="{FF2B5EF4-FFF2-40B4-BE49-F238E27FC236}">
                <a16:creationId xmlns:a16="http://schemas.microsoft.com/office/drawing/2014/main" id="{E948F063-0108-4815-909D-4284BB0AD9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9C14FB1-7B4B-4DFA-BCA2-1C04C3604651}"/>
              </a:ext>
            </a:extLst>
          </p:cNvPr>
          <p:cNvSpPr/>
          <p:nvPr/>
        </p:nvSpPr>
        <p:spPr>
          <a:xfrm>
            <a:off x="217294" y="2434747"/>
            <a:ext cx="2987393" cy="2534540"/>
          </a:xfrm>
          <a:prstGeom prst="rect">
            <a:avLst/>
          </a:prstGeom>
        </p:spPr>
        <p:txBody>
          <a:bodyPr wrap="square">
            <a:spAutoFit/>
          </a:bodyPr>
          <a:lstStyle/>
          <a:p>
            <a:pPr>
              <a:lnSpc>
                <a:spcPct val="115000"/>
              </a:lnSpc>
              <a:spcAft>
                <a:spcPts val="1000"/>
              </a:spcAft>
            </a:pPr>
            <a:r>
              <a:rPr lang="en-NZ" sz="2300" dirty="0">
                <a:latin typeface="Calibri" panose="020F0502020204030204" pitchFamily="34" charset="0"/>
                <a:ea typeface="Calibri" panose="020F0502020204030204" pitchFamily="34" charset="0"/>
                <a:cs typeface="Times New Roman" panose="02020603050405020304" pitchFamily="18" charset="0"/>
              </a:rPr>
              <a:t>We recognise Jesus is    present when people care for others, speak with kindness, share what they have and serve others in need.</a:t>
            </a:r>
            <a:endParaRPr lang="en-NZ" sz="2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REMOVE THIS OBJECT"/>
          <p:cNvSpPr txBox="1"/>
          <p:nvPr/>
        </p:nvSpPr>
        <p:spPr>
          <a:xfrm>
            <a:off x="3557" y="-2227"/>
            <a:ext cx="9144000" cy="646331"/>
          </a:xfrm>
          <a:prstGeom prst="rect">
            <a:avLst/>
          </a:prstGeom>
          <a:noFill/>
        </p:spPr>
        <p:txBody>
          <a:bodyPr wrap="square" rtlCol="0">
            <a:spAutoFit/>
          </a:bodyPr>
          <a:lstStyle/>
          <a:p>
            <a:pPr algn="ctr"/>
            <a:r>
              <a:rPr lang="en-NZ" sz="3600" dirty="0"/>
              <a:t>How we recognise that Jesus is with us today</a:t>
            </a:r>
          </a:p>
        </p:txBody>
      </p:sp>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R-2</a:t>
            </a:r>
          </a:p>
          <a:p>
            <a:pPr algn="ctr"/>
            <a:r>
              <a:rPr lang="en-GB" sz="900" b="1" dirty="0">
                <a:solidFill>
                  <a:srgbClr val="002060"/>
                </a:solidFill>
                <a:latin typeface="Arial" pitchFamily="34" charset="0"/>
                <a:cs typeface="Arial" pitchFamily="34" charset="0"/>
              </a:rPr>
              <a:t>S-08</a:t>
            </a: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p:cNvSpPr/>
          <p:nvPr/>
        </p:nvSpPr>
        <p:spPr>
          <a:xfrm>
            <a:off x="6072382" y="2046441"/>
            <a:ext cx="2973033" cy="2595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993642" y="4912668"/>
            <a:ext cx="607089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words in the sentence to reveal its position in the Word Find. Click the worksheet button to go to worksheet</a:t>
            </a:r>
          </a:p>
        </p:txBody>
      </p:sp>
      <p:graphicFrame>
        <p:nvGraphicFramePr>
          <p:cNvPr id="4" name="Table 3"/>
          <p:cNvGraphicFramePr>
            <a:graphicFrameLocks noGrp="1"/>
          </p:cNvGraphicFramePr>
          <p:nvPr>
            <p:extLst>
              <p:ext uri="{D42A27DB-BD31-4B8C-83A1-F6EECF244321}">
                <p14:modId xmlns:p14="http://schemas.microsoft.com/office/powerpoint/2010/main" val="488208783"/>
              </p:ext>
            </p:extLst>
          </p:nvPr>
        </p:nvGraphicFramePr>
        <p:xfrm>
          <a:off x="3151940" y="655669"/>
          <a:ext cx="5748340" cy="3934240"/>
        </p:xfrm>
        <a:graphic>
          <a:graphicData uri="http://schemas.openxmlformats.org/drawingml/2006/table">
            <a:tbl>
              <a:tblPr firstRow="1" bandRow="1">
                <a:tableStyleId>{5C22544A-7EE6-4342-B048-85BDC9FD1C3A}</a:tableStyleId>
              </a:tblPr>
              <a:tblGrid>
                <a:gridCol w="574834">
                  <a:extLst>
                    <a:ext uri="{9D8B030D-6E8A-4147-A177-3AD203B41FA5}">
                      <a16:colId xmlns:a16="http://schemas.microsoft.com/office/drawing/2014/main" val="2573029439"/>
                    </a:ext>
                  </a:extLst>
                </a:gridCol>
                <a:gridCol w="574834">
                  <a:extLst>
                    <a:ext uri="{9D8B030D-6E8A-4147-A177-3AD203B41FA5}">
                      <a16:colId xmlns:a16="http://schemas.microsoft.com/office/drawing/2014/main" val="417696073"/>
                    </a:ext>
                  </a:extLst>
                </a:gridCol>
                <a:gridCol w="574834">
                  <a:extLst>
                    <a:ext uri="{9D8B030D-6E8A-4147-A177-3AD203B41FA5}">
                      <a16:colId xmlns:a16="http://schemas.microsoft.com/office/drawing/2014/main" val="3026030393"/>
                    </a:ext>
                  </a:extLst>
                </a:gridCol>
                <a:gridCol w="574834">
                  <a:extLst>
                    <a:ext uri="{9D8B030D-6E8A-4147-A177-3AD203B41FA5}">
                      <a16:colId xmlns:a16="http://schemas.microsoft.com/office/drawing/2014/main" val="2200768758"/>
                    </a:ext>
                  </a:extLst>
                </a:gridCol>
                <a:gridCol w="574834">
                  <a:extLst>
                    <a:ext uri="{9D8B030D-6E8A-4147-A177-3AD203B41FA5}">
                      <a16:colId xmlns:a16="http://schemas.microsoft.com/office/drawing/2014/main" val="300356873"/>
                    </a:ext>
                  </a:extLst>
                </a:gridCol>
                <a:gridCol w="574834">
                  <a:extLst>
                    <a:ext uri="{9D8B030D-6E8A-4147-A177-3AD203B41FA5}">
                      <a16:colId xmlns:a16="http://schemas.microsoft.com/office/drawing/2014/main" val="701638765"/>
                    </a:ext>
                  </a:extLst>
                </a:gridCol>
                <a:gridCol w="574834">
                  <a:extLst>
                    <a:ext uri="{9D8B030D-6E8A-4147-A177-3AD203B41FA5}">
                      <a16:colId xmlns:a16="http://schemas.microsoft.com/office/drawing/2014/main" val="4164222515"/>
                    </a:ext>
                  </a:extLst>
                </a:gridCol>
                <a:gridCol w="574834">
                  <a:extLst>
                    <a:ext uri="{9D8B030D-6E8A-4147-A177-3AD203B41FA5}">
                      <a16:colId xmlns:a16="http://schemas.microsoft.com/office/drawing/2014/main" val="1628890116"/>
                    </a:ext>
                  </a:extLst>
                </a:gridCol>
                <a:gridCol w="574834">
                  <a:extLst>
                    <a:ext uri="{9D8B030D-6E8A-4147-A177-3AD203B41FA5}">
                      <a16:colId xmlns:a16="http://schemas.microsoft.com/office/drawing/2014/main" val="2211287764"/>
                    </a:ext>
                  </a:extLst>
                </a:gridCol>
                <a:gridCol w="574834">
                  <a:extLst>
                    <a:ext uri="{9D8B030D-6E8A-4147-A177-3AD203B41FA5}">
                      <a16:colId xmlns:a16="http://schemas.microsoft.com/office/drawing/2014/main" val="2517015499"/>
                    </a:ext>
                  </a:extLst>
                </a:gridCol>
              </a:tblGrid>
              <a:tr h="393424">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393424">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393424">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393424">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393424">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393424">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393424">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393424">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393424">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393424">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sp>
        <p:nvSpPr>
          <p:cNvPr id="13" name="THE"/>
          <p:cNvSpPr/>
          <p:nvPr/>
        </p:nvSpPr>
        <p:spPr>
          <a:xfrm>
            <a:off x="152410" y="2547131"/>
            <a:ext cx="554765"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HOLY"/>
          <p:cNvSpPr/>
          <p:nvPr/>
        </p:nvSpPr>
        <p:spPr>
          <a:xfrm>
            <a:off x="764550" y="2510971"/>
            <a:ext cx="1188558" cy="362353"/>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SPIRIT"/>
          <p:cNvSpPr/>
          <p:nvPr/>
        </p:nvSpPr>
        <p:spPr>
          <a:xfrm>
            <a:off x="1988964" y="2534603"/>
            <a:ext cx="608138" cy="357104"/>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6" name="HELPS"/>
          <p:cNvSpPr/>
          <p:nvPr/>
        </p:nvSpPr>
        <p:spPr>
          <a:xfrm>
            <a:off x="2600201" y="2534603"/>
            <a:ext cx="389906" cy="304863"/>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7" name="PEOPLE"/>
          <p:cNvSpPr/>
          <p:nvPr/>
        </p:nvSpPr>
        <p:spPr>
          <a:xfrm>
            <a:off x="200519" y="2931638"/>
            <a:ext cx="982524" cy="357373"/>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8" name="TO"/>
          <p:cNvSpPr/>
          <p:nvPr/>
        </p:nvSpPr>
        <p:spPr>
          <a:xfrm>
            <a:off x="1227625" y="2964418"/>
            <a:ext cx="724698" cy="290016"/>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9" name="FOLLOW"/>
          <p:cNvSpPr/>
          <p:nvPr/>
        </p:nvSpPr>
        <p:spPr>
          <a:xfrm>
            <a:off x="1992930" y="2964794"/>
            <a:ext cx="913030" cy="304863"/>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0" name="JESUS"/>
          <p:cNvSpPr/>
          <p:nvPr/>
        </p:nvSpPr>
        <p:spPr>
          <a:xfrm>
            <a:off x="225935" y="3348213"/>
            <a:ext cx="606357" cy="310012"/>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1" name="BY"/>
          <p:cNvSpPr/>
          <p:nvPr/>
        </p:nvSpPr>
        <p:spPr>
          <a:xfrm>
            <a:off x="821124" y="3344290"/>
            <a:ext cx="482204" cy="293117"/>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p:txBody>
      </p:sp>
      <p:sp>
        <p:nvSpPr>
          <p:cNvPr id="55" name="KIND"/>
          <p:cNvSpPr/>
          <p:nvPr/>
        </p:nvSpPr>
        <p:spPr>
          <a:xfrm>
            <a:off x="2100086" y="3342744"/>
            <a:ext cx="805874"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3" name="BEING"/>
          <p:cNvSpPr/>
          <p:nvPr/>
        </p:nvSpPr>
        <p:spPr>
          <a:xfrm>
            <a:off x="1289010" y="3337666"/>
            <a:ext cx="786658"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p:txBody>
      </p:sp>
      <p:sp>
        <p:nvSpPr>
          <p:cNvPr id="57" name="AND"/>
          <p:cNvSpPr/>
          <p:nvPr/>
        </p:nvSpPr>
        <p:spPr>
          <a:xfrm>
            <a:off x="217696" y="3727263"/>
            <a:ext cx="614596" cy="362352"/>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5" name="LOVING"/>
          <p:cNvSpPr/>
          <p:nvPr/>
        </p:nvSpPr>
        <p:spPr>
          <a:xfrm>
            <a:off x="861552" y="3725053"/>
            <a:ext cx="1150151" cy="362352"/>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6" name="TO 2"/>
          <p:cNvSpPr/>
          <p:nvPr/>
        </p:nvSpPr>
        <p:spPr>
          <a:xfrm>
            <a:off x="130226" y="4154010"/>
            <a:ext cx="793406" cy="337889"/>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7" name="OTHERS"/>
          <p:cNvSpPr/>
          <p:nvPr/>
        </p:nvSpPr>
        <p:spPr>
          <a:xfrm>
            <a:off x="923514" y="4149602"/>
            <a:ext cx="608222" cy="37814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8" name="ESPECIALLY"/>
          <p:cNvSpPr/>
          <p:nvPr/>
        </p:nvSpPr>
        <p:spPr>
          <a:xfrm>
            <a:off x="1545386" y="4149470"/>
            <a:ext cx="608222" cy="363757"/>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9" name="WHEN"/>
          <p:cNvSpPr/>
          <p:nvPr/>
        </p:nvSpPr>
        <p:spPr>
          <a:xfrm>
            <a:off x="2197490" y="4151772"/>
            <a:ext cx="529898" cy="33103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0" name="THEY"/>
          <p:cNvSpPr/>
          <p:nvPr/>
        </p:nvSpPr>
        <p:spPr>
          <a:xfrm>
            <a:off x="182614" y="4537879"/>
            <a:ext cx="811028" cy="370892"/>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1" name="ARE"/>
          <p:cNvSpPr/>
          <p:nvPr/>
        </p:nvSpPr>
        <p:spPr>
          <a:xfrm>
            <a:off x="2045513" y="3723872"/>
            <a:ext cx="740728" cy="362352"/>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2" name="SAD"/>
          <p:cNvSpPr/>
          <p:nvPr/>
        </p:nvSpPr>
        <p:spPr>
          <a:xfrm>
            <a:off x="1006482" y="4527741"/>
            <a:ext cx="763508" cy="378141"/>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3" name="OR"/>
          <p:cNvSpPr/>
          <p:nvPr/>
        </p:nvSpPr>
        <p:spPr>
          <a:xfrm>
            <a:off x="1776855" y="4552984"/>
            <a:ext cx="298814" cy="34378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4" name="LONELY"/>
          <p:cNvSpPr/>
          <p:nvPr/>
        </p:nvSpPr>
        <p:spPr>
          <a:xfrm>
            <a:off x="2097791" y="4549100"/>
            <a:ext cx="740727" cy="34378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76" name="ar 2"/>
          <p:cNvCxnSpPr>
            <a:cxnSpLocks/>
          </p:cNvCxnSpPr>
          <p:nvPr/>
        </p:nvCxnSpPr>
        <p:spPr>
          <a:xfrm>
            <a:off x="3366521" y="2819571"/>
            <a:ext cx="473387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ar 1"/>
          <p:cNvCxnSpPr>
            <a:cxnSpLocks/>
          </p:cNvCxnSpPr>
          <p:nvPr/>
        </p:nvCxnSpPr>
        <p:spPr>
          <a:xfrm>
            <a:off x="6855198" y="3986008"/>
            <a:ext cx="67467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3" name="ar lonely"/>
          <p:cNvCxnSpPr>
            <a:cxnSpLocks/>
          </p:cNvCxnSpPr>
          <p:nvPr/>
        </p:nvCxnSpPr>
        <p:spPr>
          <a:xfrm>
            <a:off x="4558936" y="2027391"/>
            <a:ext cx="18326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7" name="ar spirit"/>
          <p:cNvCxnSpPr>
            <a:cxnSpLocks/>
          </p:cNvCxnSpPr>
          <p:nvPr/>
        </p:nvCxnSpPr>
        <p:spPr>
          <a:xfrm>
            <a:off x="3439800" y="823340"/>
            <a:ext cx="0" cy="1665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8" name="ar helps"/>
          <p:cNvCxnSpPr>
            <a:cxnSpLocks/>
          </p:cNvCxnSpPr>
          <p:nvPr/>
        </p:nvCxnSpPr>
        <p:spPr>
          <a:xfrm>
            <a:off x="8042562" y="794843"/>
            <a:ext cx="0" cy="48737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9" name="ar people"/>
          <p:cNvCxnSpPr>
            <a:cxnSpLocks/>
          </p:cNvCxnSpPr>
          <p:nvPr/>
        </p:nvCxnSpPr>
        <p:spPr>
          <a:xfrm>
            <a:off x="3406781" y="3213831"/>
            <a:ext cx="353972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0" name="ar to 2"/>
          <p:cNvCxnSpPr>
            <a:cxnSpLocks/>
          </p:cNvCxnSpPr>
          <p:nvPr/>
        </p:nvCxnSpPr>
        <p:spPr>
          <a:xfrm>
            <a:off x="5043230" y="3594366"/>
            <a:ext cx="193422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1" name="ar follow"/>
          <p:cNvCxnSpPr>
            <a:cxnSpLocks/>
          </p:cNvCxnSpPr>
          <p:nvPr/>
        </p:nvCxnSpPr>
        <p:spPr>
          <a:xfrm>
            <a:off x="3930294" y="856013"/>
            <a:ext cx="306167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2" name="ar Jesus"/>
          <p:cNvCxnSpPr>
            <a:cxnSpLocks/>
          </p:cNvCxnSpPr>
          <p:nvPr/>
        </p:nvCxnSpPr>
        <p:spPr>
          <a:xfrm>
            <a:off x="4014574" y="1211947"/>
            <a:ext cx="0" cy="1299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3" name="ar by"/>
          <p:cNvCxnSpPr>
            <a:cxnSpLocks/>
          </p:cNvCxnSpPr>
          <p:nvPr/>
        </p:nvCxnSpPr>
        <p:spPr>
          <a:xfrm flipV="1">
            <a:off x="3366521" y="3594366"/>
            <a:ext cx="1379650" cy="43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4" name="ar being"/>
          <p:cNvCxnSpPr>
            <a:cxnSpLocks/>
          </p:cNvCxnSpPr>
          <p:nvPr/>
        </p:nvCxnSpPr>
        <p:spPr>
          <a:xfrm>
            <a:off x="4566063" y="2410473"/>
            <a:ext cx="2932138" cy="136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5" name="ar kind"/>
          <p:cNvCxnSpPr>
            <a:cxnSpLocks/>
          </p:cNvCxnSpPr>
          <p:nvPr/>
        </p:nvCxnSpPr>
        <p:spPr>
          <a:xfrm>
            <a:off x="4517298" y="1233130"/>
            <a:ext cx="247466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6" name="ar and"/>
          <p:cNvCxnSpPr>
            <a:cxnSpLocks/>
          </p:cNvCxnSpPr>
          <p:nvPr/>
        </p:nvCxnSpPr>
        <p:spPr>
          <a:xfrm>
            <a:off x="8042562" y="3174064"/>
            <a:ext cx="0" cy="12792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 name="ar loving"/>
          <p:cNvCxnSpPr>
            <a:cxnSpLocks/>
          </p:cNvCxnSpPr>
          <p:nvPr/>
        </p:nvCxnSpPr>
        <p:spPr>
          <a:xfrm>
            <a:off x="8610831" y="1656207"/>
            <a:ext cx="0" cy="27971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ar to"/>
          <p:cNvCxnSpPr>
            <a:cxnSpLocks/>
          </p:cNvCxnSpPr>
          <p:nvPr/>
        </p:nvCxnSpPr>
        <p:spPr>
          <a:xfrm>
            <a:off x="7466514" y="3174380"/>
            <a:ext cx="0" cy="12789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ar others"/>
          <p:cNvCxnSpPr>
            <a:cxnSpLocks/>
          </p:cNvCxnSpPr>
          <p:nvPr/>
        </p:nvCxnSpPr>
        <p:spPr>
          <a:xfrm flipH="1">
            <a:off x="7453029" y="823340"/>
            <a:ext cx="10632" cy="128512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7" name="ar especially"/>
          <p:cNvCxnSpPr>
            <a:cxnSpLocks/>
          </p:cNvCxnSpPr>
          <p:nvPr/>
        </p:nvCxnSpPr>
        <p:spPr>
          <a:xfrm>
            <a:off x="5079014" y="4378771"/>
            <a:ext cx="189843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8" name="ar when"/>
          <p:cNvCxnSpPr>
            <a:cxnSpLocks/>
          </p:cNvCxnSpPr>
          <p:nvPr/>
        </p:nvCxnSpPr>
        <p:spPr>
          <a:xfrm flipV="1">
            <a:off x="3341918" y="4382214"/>
            <a:ext cx="1373032" cy="60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0" name="ar are"/>
          <p:cNvCxnSpPr>
            <a:cxnSpLocks/>
          </p:cNvCxnSpPr>
          <p:nvPr/>
        </p:nvCxnSpPr>
        <p:spPr>
          <a:xfrm>
            <a:off x="8042562" y="1194669"/>
            <a:ext cx="0" cy="173696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9" name="ar they"/>
          <p:cNvCxnSpPr>
            <a:cxnSpLocks/>
          </p:cNvCxnSpPr>
          <p:nvPr/>
        </p:nvCxnSpPr>
        <p:spPr>
          <a:xfrm>
            <a:off x="5079014" y="1641693"/>
            <a:ext cx="245300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1" name="ar sad"/>
          <p:cNvCxnSpPr>
            <a:cxnSpLocks/>
          </p:cNvCxnSpPr>
          <p:nvPr/>
        </p:nvCxnSpPr>
        <p:spPr>
          <a:xfrm>
            <a:off x="3359733" y="3987040"/>
            <a:ext cx="3031807" cy="67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2" name="ar or"/>
          <p:cNvCxnSpPr>
            <a:cxnSpLocks/>
          </p:cNvCxnSpPr>
          <p:nvPr/>
        </p:nvCxnSpPr>
        <p:spPr>
          <a:xfrm flipH="1">
            <a:off x="8611692" y="769696"/>
            <a:ext cx="4128" cy="56835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88" name="Picture 87" descr="Jesus and children drawing">
            <a:extLst>
              <a:ext uri="{FF2B5EF4-FFF2-40B4-BE49-F238E27FC236}">
                <a16:creationId xmlns:a16="http://schemas.microsoft.com/office/drawing/2014/main" id="{2C93A9F5-8496-443D-80CC-004855C2FF6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21689" y="653590"/>
            <a:ext cx="1660971" cy="1845523"/>
          </a:xfrm>
          <a:prstGeom prst="rect">
            <a:avLst/>
          </a:prstGeom>
          <a:noFill/>
          <a:ln>
            <a:noFill/>
          </a:ln>
        </p:spPr>
      </p:pic>
    </p:spTree>
    <p:extLst>
      <p:ext uri="{BB962C8B-B14F-4D97-AF65-F5344CB8AC3E}">
        <p14:creationId xmlns:p14="http://schemas.microsoft.com/office/powerpoint/2010/main" val="900753244"/>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1000"/>
                                        <p:tgtEl>
                                          <p:spTgt spid="81"/>
                                        </p:tgtEl>
                                      </p:cBhvr>
                                    </p:animEffec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nodeType="clickEffect">
                                  <p:stCondLst>
                                    <p:cond delay="250"/>
                                  </p:stCondLst>
                                  <p:childTnLst>
                                    <p:set>
                                      <p:cBhvr>
                                        <p:cTn id="12" dur="1" fill="hold">
                                          <p:stCondLst>
                                            <p:cond delay="0"/>
                                          </p:stCondLst>
                                        </p:cTn>
                                        <p:tgtEl>
                                          <p:spTgt spid="77"/>
                                        </p:tgtEl>
                                        <p:attrNameLst>
                                          <p:attrName>style.visibility</p:attrName>
                                        </p:attrNameLst>
                                      </p:cBhvr>
                                      <p:to>
                                        <p:strVal val="visible"/>
                                      </p:to>
                                    </p:set>
                                    <p:animEffect transition="in" filter="wipe(up)">
                                      <p:cBhvr>
                                        <p:cTn id="13" dur="1000"/>
                                        <p:tgtEl>
                                          <p:spTgt spid="77"/>
                                        </p:tgtEl>
                                      </p:cBhvr>
                                    </p:animEffect>
                                  </p:childTnLst>
                                </p:cTn>
                              </p:par>
                            </p:childTnLst>
                          </p:cTn>
                        </p:par>
                      </p:childTnLst>
                    </p:cTn>
                  </p:par>
                </p:childTnLst>
              </p:cTn>
              <p:nextCondLst>
                <p:cond evt="onClick" delay="0">
                  <p:tgtEl>
                    <p:spTgt spid="4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25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1000"/>
                                        <p:tgtEl>
                                          <p:spTgt spid="75"/>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53"/>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25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1000"/>
                                        <p:tgtEl>
                                          <p:spTgt spid="84"/>
                                        </p:tgtEl>
                                      </p:cBhvr>
                                    </p:animEffect>
                                  </p:childTnLst>
                                </p:cTn>
                              </p:par>
                            </p:childTnLst>
                          </p:cTn>
                        </p:par>
                      </p:childTnLst>
                    </p:cTn>
                  </p:par>
                </p:childTnLst>
              </p:cTn>
              <p:nextCondLst>
                <p:cond evt="onClick" delay="0">
                  <p:tgtEl>
                    <p:spTgt spid="53"/>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250"/>
                                  </p:stCondLst>
                                  <p:childTnLst>
                                    <p:set>
                                      <p:cBhvr>
                                        <p:cTn id="30" dur="1" fill="hold">
                                          <p:stCondLst>
                                            <p:cond delay="0"/>
                                          </p:stCondLst>
                                        </p:cTn>
                                        <p:tgtEl>
                                          <p:spTgt spid="83"/>
                                        </p:tgtEl>
                                        <p:attrNameLst>
                                          <p:attrName>style.visibility</p:attrName>
                                        </p:attrNameLst>
                                      </p:cBhvr>
                                      <p:to>
                                        <p:strVal val="visible"/>
                                      </p:to>
                                    </p:set>
                                    <p:animEffect transition="in" filter="wipe(left)">
                                      <p:cBhvr>
                                        <p:cTn id="31" dur="1000"/>
                                        <p:tgtEl>
                                          <p:spTgt spid="83"/>
                                        </p:tgtEl>
                                      </p:cBhvr>
                                    </p:animEffec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nodeType="clickEffect">
                                  <p:stCondLst>
                                    <p:cond delay="250"/>
                                  </p:stCondLst>
                                  <p:childTnLst>
                                    <p:set>
                                      <p:cBhvr>
                                        <p:cTn id="36" dur="1" fill="hold">
                                          <p:stCondLst>
                                            <p:cond delay="0"/>
                                          </p:stCondLst>
                                        </p:cTn>
                                        <p:tgtEl>
                                          <p:spTgt spid="110"/>
                                        </p:tgtEl>
                                        <p:attrNameLst>
                                          <p:attrName>style.visibility</p:attrName>
                                        </p:attrNameLst>
                                      </p:cBhvr>
                                      <p:to>
                                        <p:strVal val="visible"/>
                                      </p:to>
                                    </p:set>
                                    <p:animEffect transition="in" filter="wipe(up)">
                                      <p:cBhvr>
                                        <p:cTn id="37" dur="1000"/>
                                        <p:tgtEl>
                                          <p:spTgt spid="110"/>
                                        </p:tgtEl>
                                      </p:cBhvr>
                                    </p:animEffect>
                                  </p:childTnLst>
                                </p:cTn>
                              </p:par>
                            </p:childTnLst>
                          </p:cTn>
                        </p:par>
                      </p:childTnLst>
                    </p:cTn>
                  </p:par>
                </p:childTnLst>
              </p:cTn>
              <p:nextCondLst>
                <p:cond evt="onClick" delay="0">
                  <p:tgtEl>
                    <p:spTgt spid="71"/>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25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1000"/>
                                        <p:tgtEl>
                                          <p:spTgt spid="85"/>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250"/>
                                  </p:stCondLst>
                                  <p:childTnLst>
                                    <p:set>
                                      <p:cBhvr>
                                        <p:cTn id="48" dur="1" fill="hold">
                                          <p:stCondLst>
                                            <p:cond delay="0"/>
                                          </p:stCondLst>
                                        </p:cTn>
                                        <p:tgtEl>
                                          <p:spTgt spid="82"/>
                                        </p:tgtEl>
                                        <p:attrNameLst>
                                          <p:attrName>style.visibility</p:attrName>
                                        </p:attrNameLst>
                                      </p:cBhvr>
                                      <p:to>
                                        <p:strVal val="visible"/>
                                      </p:to>
                                    </p:set>
                                    <p:animEffect transition="in" filter="wipe(up)">
                                      <p:cBhvr>
                                        <p:cTn id="49" dur="1000"/>
                                        <p:tgtEl>
                                          <p:spTgt spid="82"/>
                                        </p:tgtEl>
                                      </p:cBhvr>
                                    </p:animEffect>
                                  </p:child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nodeType="clickEffect">
                                  <p:stCondLst>
                                    <p:cond delay="250"/>
                                  </p:stCondLst>
                                  <p:childTnLst>
                                    <p:set>
                                      <p:cBhvr>
                                        <p:cTn id="54" dur="1" fill="hold">
                                          <p:stCondLst>
                                            <p:cond delay="0"/>
                                          </p:stCondLst>
                                        </p:cTn>
                                        <p:tgtEl>
                                          <p:spTgt spid="105"/>
                                        </p:tgtEl>
                                        <p:attrNameLst>
                                          <p:attrName>style.visibility</p:attrName>
                                        </p:attrNameLst>
                                      </p:cBhvr>
                                      <p:to>
                                        <p:strVal val="visible"/>
                                      </p:to>
                                    </p:set>
                                    <p:animEffect transition="in" filter="wipe(up)">
                                      <p:cBhvr>
                                        <p:cTn id="55" dur="1000"/>
                                        <p:tgtEl>
                                          <p:spTgt spid="105"/>
                                        </p:tgtEl>
                                      </p:cBhvr>
                                    </p:animEffec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nodeType="clickEffect">
                                  <p:stCondLst>
                                    <p:cond delay="250"/>
                                  </p:stCondLst>
                                  <p:childTnLst>
                                    <p:set>
                                      <p:cBhvr>
                                        <p:cTn id="60" dur="1" fill="hold">
                                          <p:stCondLst>
                                            <p:cond delay="0"/>
                                          </p:stCondLst>
                                        </p:cTn>
                                        <p:tgtEl>
                                          <p:spTgt spid="78"/>
                                        </p:tgtEl>
                                        <p:attrNameLst>
                                          <p:attrName>style.visibility</p:attrName>
                                        </p:attrNameLst>
                                      </p:cBhvr>
                                      <p:to>
                                        <p:strVal val="visible"/>
                                      </p:to>
                                    </p:set>
                                    <p:animEffect transition="in" filter="wipe(up)">
                                      <p:cBhvr>
                                        <p:cTn id="61" dur="1000"/>
                                        <p:tgtEl>
                                          <p:spTgt spid="78"/>
                                        </p:tgtEl>
                                      </p:cBhvr>
                                    </p:animEffect>
                                  </p:child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250"/>
                                  </p:stCondLst>
                                  <p:childTnLst>
                                    <p:set>
                                      <p:cBhvr>
                                        <p:cTn id="66" dur="1" fill="hold">
                                          <p:stCondLst>
                                            <p:cond delay="0"/>
                                          </p:stCondLst>
                                        </p:cTn>
                                        <p:tgtEl>
                                          <p:spTgt spid="86"/>
                                        </p:tgtEl>
                                        <p:attrNameLst>
                                          <p:attrName>style.visibility</p:attrName>
                                        </p:attrNameLst>
                                      </p:cBhvr>
                                      <p:to>
                                        <p:strVal val="visible"/>
                                      </p:to>
                                    </p:set>
                                    <p:animEffect transition="in" filter="wipe(up)">
                                      <p:cBhvr>
                                        <p:cTn id="67" dur="1000"/>
                                        <p:tgtEl>
                                          <p:spTgt spid="86"/>
                                        </p:tgtEl>
                                      </p:cBhvr>
                                    </p:animEffect>
                                  </p:childTnLst>
                                </p:cTn>
                              </p:par>
                            </p:childTnLst>
                          </p:cTn>
                        </p:par>
                      </p:childTnLst>
                    </p:cTn>
                  </p:par>
                </p:childTnLst>
              </p:cTn>
              <p:nextCondLst>
                <p:cond evt="onClick" delay="0">
                  <p:tgtEl>
                    <p:spTgt spid="57"/>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22" presetClass="entr" presetSubtype="8" fill="hold" nodeType="clickEffect">
                                  <p:stCondLst>
                                    <p:cond delay="250"/>
                                  </p:stCondLst>
                                  <p:childTnLst>
                                    <p:set>
                                      <p:cBhvr>
                                        <p:cTn id="72" dur="1" fill="hold">
                                          <p:stCondLst>
                                            <p:cond delay="0"/>
                                          </p:stCondLst>
                                        </p:cTn>
                                        <p:tgtEl>
                                          <p:spTgt spid="111"/>
                                        </p:tgtEl>
                                        <p:attrNameLst>
                                          <p:attrName>style.visibility</p:attrName>
                                        </p:attrNameLst>
                                      </p:cBhvr>
                                      <p:to>
                                        <p:strVal val="visible"/>
                                      </p:to>
                                    </p:set>
                                    <p:animEffect transition="in" filter="wipe(left)">
                                      <p:cBhvr>
                                        <p:cTn id="73" dur="1000"/>
                                        <p:tgtEl>
                                          <p:spTgt spid="111"/>
                                        </p:tgtEl>
                                      </p:cBhvr>
                                    </p:animEffec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22" presetClass="entr" presetSubtype="8" fill="hold" nodeType="clickEffect">
                                  <p:stCondLst>
                                    <p:cond delay="250"/>
                                  </p:stCondLst>
                                  <p:childTnLst>
                                    <p:set>
                                      <p:cBhvr>
                                        <p:cTn id="78" dur="1" fill="hold">
                                          <p:stCondLst>
                                            <p:cond delay="0"/>
                                          </p:stCondLst>
                                        </p:cTn>
                                        <p:tgtEl>
                                          <p:spTgt spid="113"/>
                                        </p:tgtEl>
                                        <p:attrNameLst>
                                          <p:attrName>style.visibility</p:attrName>
                                        </p:attrNameLst>
                                      </p:cBhvr>
                                      <p:to>
                                        <p:strVal val="visible"/>
                                      </p:to>
                                    </p:set>
                                    <p:animEffect transition="in" filter="wipe(left)">
                                      <p:cBhvr>
                                        <p:cTn id="79" dur="1000"/>
                                        <p:tgtEl>
                                          <p:spTgt spid="113"/>
                                        </p:tgtEl>
                                      </p:cBhvr>
                                    </p:animEffec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65"/>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nodeType="clickEffect">
                                  <p:stCondLst>
                                    <p:cond delay="250"/>
                                  </p:stCondLst>
                                  <p:childTnLst>
                                    <p:set>
                                      <p:cBhvr>
                                        <p:cTn id="84" dur="1" fill="hold">
                                          <p:stCondLst>
                                            <p:cond delay="0"/>
                                          </p:stCondLst>
                                        </p:cTn>
                                        <p:tgtEl>
                                          <p:spTgt spid="104"/>
                                        </p:tgtEl>
                                        <p:attrNameLst>
                                          <p:attrName>style.visibility</p:attrName>
                                        </p:attrNameLst>
                                      </p:cBhvr>
                                      <p:to>
                                        <p:strVal val="visible"/>
                                      </p:to>
                                    </p:set>
                                    <p:animEffect transition="in" filter="wipe(up)">
                                      <p:cBhvr>
                                        <p:cTn id="85" dur="1000"/>
                                        <p:tgtEl>
                                          <p:spTgt spid="104"/>
                                        </p:tgtEl>
                                      </p:cBhvr>
                                    </p:animEffect>
                                  </p:childTnLst>
                                </p:cTn>
                              </p:par>
                            </p:childTnLst>
                          </p:cTn>
                        </p:par>
                      </p:childTnLst>
                    </p:cTn>
                  </p:par>
                </p:childTnLst>
              </p:cTn>
              <p:nextCondLst>
                <p:cond evt="onClick" delay="0">
                  <p:tgtEl>
                    <p:spTgt spid="65"/>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22" presetClass="entr" presetSubtype="8" fill="hold" nodeType="clickEffect">
                                  <p:stCondLst>
                                    <p:cond delay="250"/>
                                  </p:stCondLst>
                                  <p:childTnLst>
                                    <p:set>
                                      <p:cBhvr>
                                        <p:cTn id="90" dur="1" fill="hold">
                                          <p:stCondLst>
                                            <p:cond delay="0"/>
                                          </p:stCondLst>
                                        </p:cTn>
                                        <p:tgtEl>
                                          <p:spTgt spid="76"/>
                                        </p:tgtEl>
                                        <p:attrNameLst>
                                          <p:attrName>style.visibility</p:attrName>
                                        </p:attrNameLst>
                                      </p:cBhvr>
                                      <p:to>
                                        <p:strVal val="visible"/>
                                      </p:to>
                                    </p:set>
                                    <p:animEffect transition="in" filter="wipe(left)">
                                      <p:cBhvr>
                                        <p:cTn id="91" dur="1000"/>
                                        <p:tgtEl>
                                          <p:spTgt spid="76"/>
                                        </p:tgtEl>
                                      </p:cBhvr>
                                    </p:animEffect>
                                  </p:childTnLst>
                                </p:cTn>
                              </p:par>
                            </p:childTnLst>
                          </p:cTn>
                        </p:par>
                      </p:childTnLst>
                    </p:cTn>
                  </p:par>
                </p:childTnLst>
              </p:cTn>
              <p:nextCondLst>
                <p:cond evt="onClick" delay="0">
                  <p:tgtEl>
                    <p:spTgt spid="44"/>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nodeType="clickEffect">
                                  <p:stCondLst>
                                    <p:cond delay="250"/>
                                  </p:stCondLst>
                                  <p:childTnLst>
                                    <p:set>
                                      <p:cBhvr>
                                        <p:cTn id="96" dur="1" fill="hold">
                                          <p:stCondLst>
                                            <p:cond delay="0"/>
                                          </p:stCondLst>
                                        </p:cTn>
                                        <p:tgtEl>
                                          <p:spTgt spid="79"/>
                                        </p:tgtEl>
                                        <p:attrNameLst>
                                          <p:attrName>style.visibility</p:attrName>
                                        </p:attrNameLst>
                                      </p:cBhvr>
                                      <p:to>
                                        <p:strVal val="visible"/>
                                      </p:to>
                                    </p:set>
                                    <p:animEffect transition="in" filter="wipe(left)">
                                      <p:cBhvr>
                                        <p:cTn id="97" dur="1000"/>
                                        <p:tgtEl>
                                          <p:spTgt spid="79"/>
                                        </p:tgtEl>
                                      </p:cBhvr>
                                    </p:animEffect>
                                  </p:childTnLst>
                                </p:cTn>
                              </p:par>
                            </p:childTnLst>
                          </p:cTn>
                        </p:par>
                      </p:childTnLst>
                    </p:cTn>
                  </p:par>
                </p:childTnLst>
              </p:cTn>
              <p:nextCondLst>
                <p:cond evt="onClick" delay="0">
                  <p:tgtEl>
                    <p:spTgt spid="47"/>
                  </p:tgtEl>
                </p:cond>
              </p:nextCondLst>
            </p:seq>
            <p:seq concurrent="1" nextAc="seek">
              <p:cTn id="98" restart="whenNotActive" fill="hold" evtFilter="cancelBubble" nodeType="interactiveSeq">
                <p:stCondLst>
                  <p:cond evt="onClick" delay="0">
                    <p:tgtEl>
                      <p:spTgt spid="67"/>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1" fill="hold" nodeType="clickEffect">
                                  <p:stCondLst>
                                    <p:cond delay="250"/>
                                  </p:stCondLst>
                                  <p:childTnLst>
                                    <p:set>
                                      <p:cBhvr>
                                        <p:cTn id="102" dur="1" fill="hold">
                                          <p:stCondLst>
                                            <p:cond delay="0"/>
                                          </p:stCondLst>
                                        </p:cTn>
                                        <p:tgtEl>
                                          <p:spTgt spid="106"/>
                                        </p:tgtEl>
                                        <p:attrNameLst>
                                          <p:attrName>style.visibility</p:attrName>
                                        </p:attrNameLst>
                                      </p:cBhvr>
                                      <p:to>
                                        <p:strVal val="visible"/>
                                      </p:to>
                                    </p:set>
                                    <p:animEffect transition="in" filter="wipe(up)">
                                      <p:cBhvr>
                                        <p:cTn id="103" dur="1000"/>
                                        <p:tgtEl>
                                          <p:spTgt spid="106"/>
                                        </p:tgtEl>
                                      </p:cBhvr>
                                    </p:animEffect>
                                  </p:childTnLst>
                                </p:cTn>
                              </p:par>
                            </p:childTnLst>
                          </p:cTn>
                        </p:par>
                      </p:childTnLst>
                    </p:cTn>
                  </p:par>
                </p:childTnLst>
              </p:cTn>
              <p:nextCondLst>
                <p:cond evt="onClick" delay="0">
                  <p:tgtEl>
                    <p:spTgt spid="67"/>
                  </p:tgtEl>
                </p:cond>
              </p:nextCondLst>
            </p:seq>
            <p:seq concurrent="1" nextAc="seek">
              <p:cTn id="104" restart="whenNotActive" fill="hold" evtFilter="cancelBubble" nodeType="interactiveSeq">
                <p:stCondLst>
                  <p:cond evt="onClick" delay="0">
                    <p:tgtEl>
                      <p:spTgt spid="68"/>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8" fill="hold" nodeType="clickEffect">
                                  <p:stCondLst>
                                    <p:cond delay="250"/>
                                  </p:stCondLst>
                                  <p:childTnLst>
                                    <p:set>
                                      <p:cBhvr>
                                        <p:cTn id="108" dur="1" fill="hold">
                                          <p:stCondLst>
                                            <p:cond delay="0"/>
                                          </p:stCondLst>
                                        </p:cTn>
                                        <p:tgtEl>
                                          <p:spTgt spid="107"/>
                                        </p:tgtEl>
                                        <p:attrNameLst>
                                          <p:attrName>style.visibility</p:attrName>
                                        </p:attrNameLst>
                                      </p:cBhvr>
                                      <p:to>
                                        <p:strVal val="visible"/>
                                      </p:to>
                                    </p:set>
                                    <p:animEffect transition="in" filter="wipe(left)">
                                      <p:cBhvr>
                                        <p:cTn id="109" dur="1000"/>
                                        <p:tgtEl>
                                          <p:spTgt spid="107"/>
                                        </p:tgtEl>
                                      </p:cBhvr>
                                    </p:animEffect>
                                  </p:childTnLst>
                                </p:cTn>
                              </p:par>
                            </p:childTnLst>
                          </p:cTn>
                        </p:par>
                      </p:childTnLst>
                    </p:cTn>
                  </p:par>
                </p:childTnLst>
              </p:cTn>
              <p:nextCondLst>
                <p:cond evt="onClick" delay="0">
                  <p:tgtEl>
                    <p:spTgt spid="68"/>
                  </p:tgtEl>
                </p:cond>
              </p:nextCondLst>
            </p:seq>
            <p:seq concurrent="1" nextAc="seek">
              <p:cTn id="110" restart="whenNotActive" fill="hold" evtFilter="cancelBubble" nodeType="interactiveSeq">
                <p:stCondLst>
                  <p:cond evt="onClick" delay="0">
                    <p:tgtEl>
                      <p:spTgt spid="70"/>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8" fill="hold" nodeType="clickEffect">
                                  <p:stCondLst>
                                    <p:cond delay="250"/>
                                  </p:stCondLst>
                                  <p:childTnLst>
                                    <p:set>
                                      <p:cBhvr>
                                        <p:cTn id="114" dur="1" fill="hold">
                                          <p:stCondLst>
                                            <p:cond delay="0"/>
                                          </p:stCondLst>
                                        </p:cTn>
                                        <p:tgtEl>
                                          <p:spTgt spid="109"/>
                                        </p:tgtEl>
                                        <p:attrNameLst>
                                          <p:attrName>style.visibility</p:attrName>
                                        </p:attrNameLst>
                                      </p:cBhvr>
                                      <p:to>
                                        <p:strVal val="visible"/>
                                      </p:to>
                                    </p:set>
                                    <p:animEffect transition="in" filter="wipe(left)">
                                      <p:cBhvr>
                                        <p:cTn id="115" dur="1000"/>
                                        <p:tgtEl>
                                          <p:spTgt spid="109"/>
                                        </p:tgtEl>
                                      </p:cBhvr>
                                    </p:animEffec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69"/>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8" fill="hold" nodeType="clickEffect">
                                  <p:stCondLst>
                                    <p:cond delay="250"/>
                                  </p:stCondLst>
                                  <p:childTnLst>
                                    <p:set>
                                      <p:cBhvr>
                                        <p:cTn id="120" dur="1" fill="hold">
                                          <p:stCondLst>
                                            <p:cond delay="0"/>
                                          </p:stCondLst>
                                        </p:cTn>
                                        <p:tgtEl>
                                          <p:spTgt spid="108"/>
                                        </p:tgtEl>
                                        <p:attrNameLst>
                                          <p:attrName>style.visibility</p:attrName>
                                        </p:attrNameLst>
                                      </p:cBhvr>
                                      <p:to>
                                        <p:strVal val="visible"/>
                                      </p:to>
                                    </p:set>
                                    <p:animEffect transition="in" filter="wipe(left)">
                                      <p:cBhvr>
                                        <p:cTn id="121" dur="1000"/>
                                        <p:tgtEl>
                                          <p:spTgt spid="108"/>
                                        </p:tgtEl>
                                      </p:cBhvr>
                                    </p:animEffect>
                                  </p:childTnLst>
                                </p:cTn>
                              </p:par>
                            </p:childTnLst>
                          </p:cTn>
                        </p:par>
                      </p:childTnLst>
                    </p:cTn>
                  </p:par>
                </p:childTnLst>
              </p:cTn>
              <p:nextCondLst>
                <p:cond evt="onClick" delay="0">
                  <p:tgtEl>
                    <p:spTgt spid="69"/>
                  </p:tgtEl>
                </p:cond>
              </p:nextCondLst>
            </p:seq>
            <p:seq concurrent="1" nextAc="seek">
              <p:cTn id="122" restart="whenNotActive" fill="hold" evtFilter="cancelBubble" nodeType="interactiveSeq">
                <p:stCondLst>
                  <p:cond evt="onClick" delay="0">
                    <p:tgtEl>
                      <p:spTgt spid="73"/>
                    </p:tgtEl>
                  </p:cond>
                </p:stCondLst>
                <p:endSync evt="end" delay="0">
                  <p:rtn val="all"/>
                </p:endSync>
                <p:childTnLst>
                  <p:par>
                    <p:cTn id="123" fill="hold">
                      <p:stCondLst>
                        <p:cond delay="0"/>
                      </p:stCondLst>
                      <p:childTnLst>
                        <p:par>
                          <p:cTn id="124" fill="hold">
                            <p:stCondLst>
                              <p:cond delay="0"/>
                            </p:stCondLst>
                            <p:childTnLst>
                              <p:par>
                                <p:cTn id="125" presetID="22" presetClass="entr" presetSubtype="1" fill="hold" nodeType="clickEffect">
                                  <p:stCondLst>
                                    <p:cond delay="250"/>
                                  </p:stCondLst>
                                  <p:childTnLst>
                                    <p:set>
                                      <p:cBhvr>
                                        <p:cTn id="126" dur="1" fill="hold">
                                          <p:stCondLst>
                                            <p:cond delay="0"/>
                                          </p:stCondLst>
                                        </p:cTn>
                                        <p:tgtEl>
                                          <p:spTgt spid="112"/>
                                        </p:tgtEl>
                                        <p:attrNameLst>
                                          <p:attrName>style.visibility</p:attrName>
                                        </p:attrNameLst>
                                      </p:cBhvr>
                                      <p:to>
                                        <p:strVal val="visible"/>
                                      </p:to>
                                    </p:set>
                                    <p:animEffect transition="in" filter="wipe(up)">
                                      <p:cBhvr>
                                        <p:cTn id="127" dur="1000"/>
                                        <p:tgtEl>
                                          <p:spTgt spid="112"/>
                                        </p:tgtEl>
                                      </p:cBhvr>
                                    </p:animEffect>
                                  </p:childTnLst>
                                </p:cTn>
                              </p:par>
                            </p:childTnLst>
                          </p:cTn>
                        </p:par>
                      </p:childTnLst>
                    </p:cTn>
                  </p:par>
                </p:childTnLst>
              </p:cTn>
              <p:nextCondLst>
                <p:cond evt="onClick" delay="0">
                  <p:tgtEl>
                    <p:spTgt spid="73"/>
                  </p:tgtEl>
                </p:cond>
              </p:nextCondLst>
            </p:seq>
            <p:seq concurrent="1" nextAc="seek">
              <p:cTn id="128" restart="whenNotActive" fill="hold" evtFilter="cancelBubble" nodeType="interactiveSeq">
                <p:stCondLst>
                  <p:cond evt="onClick" delay="0">
                    <p:tgtEl>
                      <p:spTgt spid="66"/>
                    </p:tgtEl>
                  </p:cond>
                </p:stCondLst>
                <p:endSync evt="end" delay="0">
                  <p:rtn val="all"/>
                </p:endSync>
                <p:childTnLst>
                  <p:par>
                    <p:cTn id="129" fill="hold">
                      <p:stCondLst>
                        <p:cond delay="0"/>
                      </p:stCondLst>
                      <p:childTnLst>
                        <p:par>
                          <p:cTn id="130" fill="hold">
                            <p:stCondLst>
                              <p:cond delay="0"/>
                            </p:stCondLst>
                            <p:childTnLst>
                              <p:par>
                                <p:cTn id="131" presetID="22" presetClass="entr" presetSubtype="8" fill="hold" nodeType="clickEffect">
                                  <p:stCondLst>
                                    <p:cond delay="200"/>
                                  </p:stCondLst>
                                  <p:childTnLst>
                                    <p:set>
                                      <p:cBhvr>
                                        <p:cTn id="132" dur="1" fill="hold">
                                          <p:stCondLst>
                                            <p:cond delay="0"/>
                                          </p:stCondLst>
                                        </p:cTn>
                                        <p:tgtEl>
                                          <p:spTgt spid="80"/>
                                        </p:tgtEl>
                                        <p:attrNameLst>
                                          <p:attrName>style.visibility</p:attrName>
                                        </p:attrNameLst>
                                      </p:cBhvr>
                                      <p:to>
                                        <p:strVal val="visible"/>
                                      </p:to>
                                    </p:set>
                                    <p:animEffect transition="in" filter="wipe(left)">
                                      <p:cBhvr>
                                        <p:cTn id="133" dur="1000"/>
                                        <p:tgtEl>
                                          <p:spTgt spid="80"/>
                                        </p:tgtEl>
                                      </p:cBhvr>
                                    </p:animEffect>
                                  </p:childTnLst>
                                </p:cTn>
                              </p:par>
                            </p:childTnLst>
                          </p:cTn>
                        </p:par>
                      </p:childTnLst>
                    </p:cTn>
                  </p:par>
                </p:childTnLst>
              </p:cTn>
              <p:nextCondLst>
                <p:cond evt="onClick" delay="0">
                  <p:tgtEl>
                    <p:spTgt spid="66"/>
                  </p:tgtEl>
                </p:cond>
              </p:nextCondLst>
            </p:seq>
            <p:seq concurrent="1" nextAc="seek">
              <p:cTn id="134" restart="whenNotActive" fill="hold" evtFilter="cancelBubble" nodeType="interactiveSeq">
                <p:stCondLst>
                  <p:cond evt="onClick" delay="0">
                    <p:tgtEl>
                      <p:spTgt spid="41"/>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81"/>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77"/>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75"/>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84"/>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83"/>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10"/>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85"/>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82"/>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105"/>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78"/>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86"/>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11"/>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113"/>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104"/>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76"/>
                                        </p:tgtEl>
                                        <p:attrNameLst>
                                          <p:attrName>style.visibility</p:attrName>
                                        </p:attrNameLst>
                                      </p:cBhvr>
                                      <p:to>
                                        <p:strVal val="hidden"/>
                                      </p:to>
                                    </p:set>
                                  </p:childTnLst>
                                </p:cTn>
                              </p:par>
                              <p:par>
                                <p:cTn id="167" presetID="1" presetClass="exit" presetSubtype="0" fill="hold" nodeType="withEffect">
                                  <p:stCondLst>
                                    <p:cond delay="0"/>
                                  </p:stCondLst>
                                  <p:childTnLst>
                                    <p:set>
                                      <p:cBhvr>
                                        <p:cTn id="168" dur="1" fill="hold">
                                          <p:stCondLst>
                                            <p:cond delay="0"/>
                                          </p:stCondLst>
                                        </p:cTn>
                                        <p:tgtEl>
                                          <p:spTgt spid="79"/>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106"/>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107"/>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109"/>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08"/>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112"/>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81" restart="whenNotActive" fill="hold" evtFilter="cancelBubble" nodeType="interactiveSeq">
                <p:stCondLst>
                  <p:cond evt="onClick" delay="0">
                    <p:tgtEl>
                      <p:spTgt spid="40"/>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nodeType="clickEffect">
                                  <p:stCondLst>
                                    <p:cond delay="0"/>
                                  </p:stCondLst>
                                  <p:childTnLst>
                                    <p:set>
                                      <p:cBhvr>
                                        <p:cTn id="185" dur="1" fill="hold">
                                          <p:stCondLst>
                                            <p:cond delay="0"/>
                                          </p:stCondLst>
                                        </p:cTn>
                                        <p:tgtEl>
                                          <p:spTgt spid="81"/>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77"/>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75"/>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84"/>
                                        </p:tgtEl>
                                        <p:attrNameLst>
                                          <p:attrName>style.visibility</p:attrName>
                                        </p:attrNameLst>
                                      </p:cBhvr>
                                      <p:to>
                                        <p:strVal val="hidden"/>
                                      </p:to>
                                    </p:set>
                                  </p:childTnLst>
                                </p:cTn>
                              </p:par>
                              <p:par>
                                <p:cTn id="192" presetID="1" presetClass="exit" presetSubtype="0" fill="hold" nodeType="withEffect">
                                  <p:stCondLst>
                                    <p:cond delay="0"/>
                                  </p:stCondLst>
                                  <p:childTnLst>
                                    <p:set>
                                      <p:cBhvr>
                                        <p:cTn id="193" dur="1" fill="hold">
                                          <p:stCondLst>
                                            <p:cond delay="0"/>
                                          </p:stCondLst>
                                        </p:cTn>
                                        <p:tgtEl>
                                          <p:spTgt spid="83"/>
                                        </p:tgtEl>
                                        <p:attrNameLst>
                                          <p:attrName>style.visibility</p:attrName>
                                        </p:attrNameLst>
                                      </p:cBhvr>
                                      <p:to>
                                        <p:strVal val="hidden"/>
                                      </p:to>
                                    </p:set>
                                  </p:childTnLst>
                                </p:cTn>
                              </p:par>
                              <p:par>
                                <p:cTn id="194" presetID="1" presetClass="exit" presetSubtype="0" fill="hold" nodeType="withEffect">
                                  <p:stCondLst>
                                    <p:cond delay="0"/>
                                  </p:stCondLst>
                                  <p:childTnLst>
                                    <p:set>
                                      <p:cBhvr>
                                        <p:cTn id="195" dur="1" fill="hold">
                                          <p:stCondLst>
                                            <p:cond delay="0"/>
                                          </p:stCondLst>
                                        </p:cTn>
                                        <p:tgtEl>
                                          <p:spTgt spid="110"/>
                                        </p:tgtEl>
                                        <p:attrNameLst>
                                          <p:attrName>style.visibility</p:attrName>
                                        </p:attrNameLst>
                                      </p:cBhvr>
                                      <p:to>
                                        <p:strVal val="hidden"/>
                                      </p:to>
                                    </p:set>
                                  </p:childTnLst>
                                </p:cTn>
                              </p:par>
                              <p:par>
                                <p:cTn id="196" presetID="1" presetClass="exit" presetSubtype="0" fill="hold" nodeType="withEffect">
                                  <p:stCondLst>
                                    <p:cond delay="0"/>
                                  </p:stCondLst>
                                  <p:childTnLst>
                                    <p:set>
                                      <p:cBhvr>
                                        <p:cTn id="197" dur="1" fill="hold">
                                          <p:stCondLst>
                                            <p:cond delay="0"/>
                                          </p:stCondLst>
                                        </p:cTn>
                                        <p:tgtEl>
                                          <p:spTgt spid="85"/>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82"/>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105"/>
                                        </p:tgtEl>
                                        <p:attrNameLst>
                                          <p:attrName>style.visibility</p:attrName>
                                        </p:attrNameLst>
                                      </p:cBhvr>
                                      <p:to>
                                        <p:strVal val="hidden"/>
                                      </p:to>
                                    </p:set>
                                  </p:childTnLst>
                                </p:cTn>
                              </p:par>
                              <p:par>
                                <p:cTn id="202" presetID="1" presetClass="exit" presetSubtype="0" fill="hold" nodeType="withEffect">
                                  <p:stCondLst>
                                    <p:cond delay="0"/>
                                  </p:stCondLst>
                                  <p:childTnLst>
                                    <p:set>
                                      <p:cBhvr>
                                        <p:cTn id="203" dur="1" fill="hold">
                                          <p:stCondLst>
                                            <p:cond delay="0"/>
                                          </p:stCondLst>
                                        </p:cTn>
                                        <p:tgtEl>
                                          <p:spTgt spid="78"/>
                                        </p:tgtEl>
                                        <p:attrNameLst>
                                          <p:attrName>style.visibility</p:attrName>
                                        </p:attrNameLst>
                                      </p:cBhvr>
                                      <p:to>
                                        <p:strVal val="hidden"/>
                                      </p:to>
                                    </p:set>
                                  </p:childTnLst>
                                </p:cTn>
                              </p:par>
                              <p:par>
                                <p:cTn id="204" presetID="1" presetClass="exit" presetSubtype="0" fill="hold" nodeType="withEffect">
                                  <p:stCondLst>
                                    <p:cond delay="0"/>
                                  </p:stCondLst>
                                  <p:childTnLst>
                                    <p:set>
                                      <p:cBhvr>
                                        <p:cTn id="205" dur="1" fill="hold">
                                          <p:stCondLst>
                                            <p:cond delay="0"/>
                                          </p:stCondLst>
                                        </p:cTn>
                                        <p:tgtEl>
                                          <p:spTgt spid="86"/>
                                        </p:tgtEl>
                                        <p:attrNameLst>
                                          <p:attrName>style.visibility</p:attrName>
                                        </p:attrNameLst>
                                      </p:cBhvr>
                                      <p:to>
                                        <p:strVal val="hidden"/>
                                      </p:to>
                                    </p:set>
                                  </p:childTnLst>
                                </p:cTn>
                              </p:par>
                              <p:par>
                                <p:cTn id="206" presetID="1" presetClass="exit" presetSubtype="0" fill="hold" nodeType="withEffect">
                                  <p:stCondLst>
                                    <p:cond delay="0"/>
                                  </p:stCondLst>
                                  <p:childTnLst>
                                    <p:set>
                                      <p:cBhvr>
                                        <p:cTn id="207" dur="1" fill="hold">
                                          <p:stCondLst>
                                            <p:cond delay="0"/>
                                          </p:stCondLst>
                                        </p:cTn>
                                        <p:tgtEl>
                                          <p:spTgt spid="111"/>
                                        </p:tgtEl>
                                        <p:attrNameLst>
                                          <p:attrName>style.visibility</p:attrName>
                                        </p:attrNameLst>
                                      </p:cBhvr>
                                      <p:to>
                                        <p:strVal val="hidden"/>
                                      </p:to>
                                    </p:set>
                                  </p:childTnLst>
                                </p:cTn>
                              </p:par>
                              <p:par>
                                <p:cTn id="208" presetID="1" presetClass="exit" presetSubtype="0" fill="hold" nodeType="withEffect">
                                  <p:stCondLst>
                                    <p:cond delay="0"/>
                                  </p:stCondLst>
                                  <p:childTnLst>
                                    <p:set>
                                      <p:cBhvr>
                                        <p:cTn id="209" dur="1" fill="hold">
                                          <p:stCondLst>
                                            <p:cond delay="0"/>
                                          </p:stCondLst>
                                        </p:cTn>
                                        <p:tgtEl>
                                          <p:spTgt spid="113"/>
                                        </p:tgtEl>
                                        <p:attrNameLst>
                                          <p:attrName>style.visibility</p:attrName>
                                        </p:attrNameLst>
                                      </p:cBhvr>
                                      <p:to>
                                        <p:strVal val="hidden"/>
                                      </p:to>
                                    </p:set>
                                  </p:childTnLst>
                                </p:cTn>
                              </p:par>
                              <p:par>
                                <p:cTn id="210" presetID="1" presetClass="exit" presetSubtype="0" fill="hold" nodeType="withEffect">
                                  <p:stCondLst>
                                    <p:cond delay="0"/>
                                  </p:stCondLst>
                                  <p:childTnLst>
                                    <p:set>
                                      <p:cBhvr>
                                        <p:cTn id="211" dur="1" fill="hold">
                                          <p:stCondLst>
                                            <p:cond delay="0"/>
                                          </p:stCondLst>
                                        </p:cTn>
                                        <p:tgtEl>
                                          <p:spTgt spid="104"/>
                                        </p:tgtEl>
                                        <p:attrNameLst>
                                          <p:attrName>style.visibility</p:attrName>
                                        </p:attrNameLst>
                                      </p:cBhvr>
                                      <p:to>
                                        <p:strVal val="hidden"/>
                                      </p:to>
                                    </p:set>
                                  </p:childTnLst>
                                </p:cTn>
                              </p:par>
                              <p:par>
                                <p:cTn id="212" presetID="1" presetClass="exit" presetSubtype="0" fill="hold" nodeType="withEffect">
                                  <p:stCondLst>
                                    <p:cond delay="0"/>
                                  </p:stCondLst>
                                  <p:childTnLst>
                                    <p:set>
                                      <p:cBhvr>
                                        <p:cTn id="213" dur="1" fill="hold">
                                          <p:stCondLst>
                                            <p:cond delay="0"/>
                                          </p:stCondLst>
                                        </p:cTn>
                                        <p:tgtEl>
                                          <p:spTgt spid="76"/>
                                        </p:tgtEl>
                                        <p:attrNameLst>
                                          <p:attrName>style.visibility</p:attrName>
                                        </p:attrNameLst>
                                      </p:cBhvr>
                                      <p:to>
                                        <p:strVal val="hidden"/>
                                      </p:to>
                                    </p:set>
                                  </p:childTnLst>
                                </p:cTn>
                              </p:par>
                              <p:par>
                                <p:cTn id="214" presetID="1" presetClass="exit" presetSubtype="0" fill="hold" nodeType="withEffect">
                                  <p:stCondLst>
                                    <p:cond delay="0"/>
                                  </p:stCondLst>
                                  <p:childTnLst>
                                    <p:set>
                                      <p:cBhvr>
                                        <p:cTn id="215" dur="1" fill="hold">
                                          <p:stCondLst>
                                            <p:cond delay="0"/>
                                          </p:stCondLst>
                                        </p:cTn>
                                        <p:tgtEl>
                                          <p:spTgt spid="79"/>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106"/>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07"/>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109"/>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108"/>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112"/>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12098</TotalTime>
  <Words>2168</Words>
  <Application>Microsoft Office PowerPoint</Application>
  <PresentationFormat>On-screen Show (16:9)</PresentationFormat>
  <Paragraphs>395</Paragraphs>
  <Slides>13</Slides>
  <Notes>13</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479</cp:revision>
  <cp:lastPrinted>2016-02-02T20:22:43Z</cp:lastPrinted>
  <dcterms:created xsi:type="dcterms:W3CDTF">2015-10-21T21:04:26Z</dcterms:created>
  <dcterms:modified xsi:type="dcterms:W3CDTF">2018-03-24T04:48:35Z</dcterms:modified>
</cp:coreProperties>
</file>