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336" r:id="rId3"/>
    <p:sldId id="337" r:id="rId4"/>
    <p:sldId id="338" r:id="rId5"/>
    <p:sldId id="340" r:id="rId6"/>
    <p:sldId id="342" r:id="rId7"/>
    <p:sldId id="343" r:id="rId8"/>
    <p:sldId id="344" r:id="rId9"/>
    <p:sldId id="346" r:id="rId10"/>
    <p:sldId id="347" r:id="rId11"/>
    <p:sldId id="348" r:id="rId12"/>
    <p:sldId id="349" r:id="rId13"/>
    <p:sldId id="341" r:id="rId14"/>
    <p:sldId id="345" r:id="rId15"/>
    <p:sldId id="35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69496" autoAdjust="0"/>
  </p:normalViewPr>
  <p:slideViewPr>
    <p:cSldViewPr snapToGrid="0" snapToObjects="1">
      <p:cViewPr>
        <p:scale>
          <a:sx n="90" d="100"/>
          <a:sy n="90" d="100"/>
        </p:scale>
        <p:origin x="480" y="264"/>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26/03/2018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K3L9eXMeV1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ftRF2xVDD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NZ" sz="1200" b="1" kern="1200" smtClean="0">
                <a:solidFill>
                  <a:schemeClr val="tx1"/>
                </a:solidFill>
                <a:effectLst/>
                <a:latin typeface="+mn-lt"/>
                <a:ea typeface="+mn-ea"/>
                <a:cs typeface="+mn-cs"/>
              </a:rPr>
              <a:t>God’s People are Easter People</a:t>
            </a:r>
            <a:br>
              <a:rPr lang="en-NZ" sz="1200" b="1" kern="1200" smtClean="0">
                <a:solidFill>
                  <a:schemeClr val="tx1"/>
                </a:solidFill>
                <a:effectLst/>
                <a:latin typeface="+mn-lt"/>
                <a:ea typeface="+mn-ea"/>
                <a:cs typeface="+mn-cs"/>
              </a:rPr>
            </a:br>
            <a:r>
              <a:rPr lang="en-GB" sz="1200" kern="1200" smtClean="0">
                <a:solidFill>
                  <a:schemeClr val="tx1"/>
                </a:solidFill>
                <a:effectLst/>
                <a:latin typeface="+mn-lt"/>
                <a:ea typeface="+mn-ea"/>
                <a:cs typeface="+mn-cs"/>
              </a:rPr>
              <a:t>Use this slide as a focussing strategy to introduce the resource topic. </a:t>
            </a:r>
            <a:r>
              <a:rPr lang="en-GB" sz="1200" kern="1200" dirty="0" smtClean="0">
                <a:solidFill>
                  <a:schemeClr val="tx1"/>
                </a:solidFill>
                <a:effectLst/>
                <a:latin typeface="+mn-lt"/>
                <a:ea typeface="+mn-ea"/>
                <a:cs typeface="+mn-cs"/>
              </a:rPr>
              <a:t>Read the title together and invite children to share something they know about how the friends of Jesus recognised him after he had risen.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smtClean="0">
                <a:solidFill>
                  <a:schemeClr val="tx1"/>
                </a:solidFill>
                <a:effectLst/>
                <a:latin typeface="+mn-lt"/>
                <a:ea typeface="+mn-ea"/>
                <a:cs typeface="+mn-cs"/>
              </a:rPr>
              <a:t>Slide 10 Check Up</a:t>
            </a:r>
            <a:br>
              <a:rPr lang="en-GB" sz="1200" b="1" kern="1200" smtClean="0">
                <a:solidFill>
                  <a:schemeClr val="tx1"/>
                </a:solidFill>
                <a:effectLst/>
                <a:latin typeface="+mn-lt"/>
                <a:ea typeface="+mn-ea"/>
                <a:cs typeface="+mn-cs"/>
              </a:rPr>
            </a:br>
            <a:r>
              <a:rPr lang="en-GB" sz="1200" kern="1200" smtClean="0">
                <a:solidFill>
                  <a:schemeClr val="tx1"/>
                </a:solidFill>
                <a:effectLst/>
                <a:latin typeface="+mn-lt"/>
                <a:ea typeface="+mn-ea"/>
                <a:cs typeface="+mn-cs"/>
              </a:rPr>
              <a:t>This formative assessment strategy will help teachers to identify how well children have achieved the Learning Intentions of the resource.</a:t>
            </a:r>
            <a:br>
              <a:rPr lang="en-GB" sz="1200" kern="120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Teachers can choose how they use the slide in their range of assessment options.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worksheet of this slide is available for children in Years 5-8 to complete.</a:t>
            </a:r>
            <a:br>
              <a:rPr lang="en-GB" sz="1200" kern="1200" dirty="0" smtClean="0">
                <a:solidFill>
                  <a:schemeClr val="tx1"/>
                </a:solidFill>
                <a:effectLst/>
                <a:latin typeface="+mn-lt"/>
                <a:ea typeface="+mn-ea"/>
                <a:cs typeface="+mn-cs"/>
              </a:rPr>
            </a:br>
            <a:r>
              <a:rPr lang="en-NZ" sz="1200" kern="1200" smtClean="0">
                <a:solidFill>
                  <a:schemeClr val="tx1"/>
                </a:solidFill>
                <a:effectLst/>
                <a:latin typeface="+mn-lt"/>
                <a:ea typeface="+mn-ea"/>
                <a:cs typeface="+mn-cs"/>
              </a:rPr>
              <a:t>The last two items are feed forward for the teacher.</a:t>
            </a:r>
            <a:br>
              <a:rPr lang="en-NZ" sz="1200" kern="120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10</a:t>
            </a:fld>
            <a:endParaRPr lang="en-GB"/>
          </a:p>
        </p:txBody>
      </p:sp>
    </p:spTree>
    <p:extLst>
      <p:ext uri="{BB962C8B-B14F-4D97-AF65-F5344CB8AC3E}">
        <p14:creationId xmlns:p14="http://schemas.microsoft.com/office/powerpoint/2010/main" val="314604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11 Time for Reflection</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bring in their mind the ways they can show they are Easter People who celebrate Easter because Jesus is risen from the dead.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3495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12 Sharing our Learning about EASTER with family whānau, other classes and parish</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a:t>
            </a:r>
          </a:p>
          <a:p>
            <a:r>
              <a:rPr lang="en-NZ" sz="1200" kern="1200" dirty="0" smtClean="0">
                <a:solidFill>
                  <a:schemeClr val="tx1"/>
                </a:solidFill>
                <a:effectLst/>
                <a:latin typeface="+mn-lt"/>
                <a:ea typeface="+mn-ea"/>
                <a:cs typeface="+mn-cs"/>
              </a:rPr>
              <a:t>The slide is focussed on the Year 2 </a:t>
            </a:r>
            <a:r>
              <a:rPr lang="en-NZ" sz="1200" b="1" kern="1200" dirty="0" smtClean="0">
                <a:solidFill>
                  <a:schemeClr val="tx1"/>
                </a:solidFill>
                <a:effectLst/>
                <a:latin typeface="+mn-lt"/>
                <a:ea typeface="+mn-ea"/>
                <a:cs typeface="+mn-cs"/>
              </a:rPr>
              <a:t>EASTER</a:t>
            </a:r>
            <a:r>
              <a:rPr lang="en-NZ" sz="1200" kern="1200" dirty="0" smtClean="0">
                <a:solidFill>
                  <a:schemeClr val="tx1"/>
                </a:solidFill>
                <a:effectLst/>
                <a:latin typeface="+mn-lt"/>
                <a:ea typeface="+mn-ea"/>
                <a:cs typeface="+mn-cs"/>
              </a:rPr>
              <a:t> Achievement Objective which is covered in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Resource 1-3 </a:t>
            </a:r>
            <a:r>
              <a:rPr lang="en-NZ" sz="1200" b="1" kern="1200" dirty="0" smtClean="0">
                <a:solidFill>
                  <a:schemeClr val="tx1"/>
                </a:solidFill>
                <a:effectLst/>
                <a:latin typeface="+mn-lt"/>
                <a:ea typeface="+mn-ea"/>
                <a:cs typeface="+mn-cs"/>
              </a:rPr>
              <a:t>Year 2 EASTER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AOs 1-2</a:t>
            </a:r>
            <a:r>
              <a:rPr lang="en-NZ"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Children will be able to:</a:t>
            </a:r>
          </a:p>
          <a:p>
            <a:r>
              <a:rPr lang="en-NZ" sz="1200" kern="1200" dirty="0" smtClean="0">
                <a:solidFill>
                  <a:schemeClr val="tx1"/>
                </a:solidFill>
                <a:effectLst/>
                <a:latin typeface="+mn-lt"/>
                <a:ea typeface="+mn-ea"/>
                <a:cs typeface="+mn-cs"/>
              </a:rPr>
              <a:t>recognise that because Jesus rose from the dead Easter </a:t>
            </a:r>
            <a:r>
              <a:rPr lang="en-NZ" sz="1200" kern="1200" dirty="0" err="1" smtClean="0">
                <a:solidFill>
                  <a:schemeClr val="tx1"/>
                </a:solidFill>
                <a:effectLst/>
                <a:latin typeface="+mn-lt"/>
                <a:ea typeface="+mn-ea"/>
                <a:cs typeface="+mn-cs"/>
              </a:rPr>
              <a:t>Te</a:t>
            </a:r>
            <a:r>
              <a:rPr lang="en-NZ" sz="1200" kern="1200" dirty="0" smtClean="0">
                <a:solidFill>
                  <a:schemeClr val="tx1"/>
                </a:solidFill>
                <a:effectLst/>
                <a:latin typeface="+mn-lt"/>
                <a:ea typeface="+mn-ea"/>
                <a:cs typeface="+mn-cs"/>
              </a:rPr>
              <a:t> </a:t>
            </a:r>
            <a:r>
              <a:rPr lang="en-NZ" sz="1200" kern="1200" dirty="0" err="1" smtClean="0">
                <a:solidFill>
                  <a:schemeClr val="tx1"/>
                </a:solidFill>
                <a:effectLst/>
                <a:latin typeface="+mn-lt"/>
                <a:ea typeface="+mn-ea"/>
                <a:cs typeface="+mn-cs"/>
              </a:rPr>
              <a:t>Aranga</a:t>
            </a:r>
            <a:r>
              <a:rPr lang="en-NZ" sz="1200" kern="1200" dirty="0" smtClean="0">
                <a:solidFill>
                  <a:schemeClr val="tx1"/>
                </a:solidFill>
                <a:effectLst/>
                <a:latin typeface="+mn-lt"/>
                <a:ea typeface="+mn-ea"/>
                <a:cs typeface="+mn-cs"/>
              </a:rPr>
              <a:t> is a season of joy.</a:t>
            </a:r>
          </a:p>
          <a:p>
            <a:r>
              <a:rPr lang="en-NZ" sz="1200" kern="1200" dirty="0" smtClean="0">
                <a:solidFill>
                  <a:schemeClr val="tx1"/>
                </a:solidFill>
                <a:effectLst/>
                <a:latin typeface="+mn-lt"/>
                <a:ea typeface="+mn-ea"/>
                <a:cs typeface="+mn-cs"/>
              </a:rPr>
              <a:t>relate aspects of the Easter event to their own lives.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9087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Make copies for each child to write in and when completed add to their RE Learning Journals.</a:t>
            </a:r>
          </a:p>
          <a:p>
            <a:pPr marL="171450" lvl="0" indent="-171450">
              <a:buFont typeface="Arial" pitchFamily="34" charset="0"/>
              <a:buChar char="•"/>
            </a:pP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02906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Make copies for each child to write in and when completed add to their RE Learning Journals.</a:t>
            </a:r>
          </a:p>
          <a:p>
            <a:pPr marL="171450" lvl="0" indent="-171450">
              <a:buFont typeface="Arial" pitchFamily="34" charset="0"/>
              <a:buChar char="•"/>
            </a:pP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3453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5495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F141A1-81D0-4D2D-B1DC-AE8E1B744140}"/>
              </a:ext>
            </a:extLst>
          </p:cNvPr>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  </a:t>
            </a:r>
            <a:r>
              <a:rPr lang="en-NZ" sz="1200" kern="1200" dirty="0" smtClean="0">
                <a:solidFill>
                  <a:schemeClr val="tx1"/>
                </a:solidFill>
                <a:effectLst/>
                <a:latin typeface="+mn-lt"/>
                <a:ea typeface="+mn-ea"/>
                <a:cs typeface="+mn-cs"/>
              </a:rPr>
              <a:t>Continue to give attention to the Easter Prayer focus and remember to add ‘Alleluia, Alleluia’ to prayer during the 50 days of the Easter season. Give children time to spend in the Easter space with the poems, books and bibles with the Easter story with a simple text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that this event and our belief in it belief is what our faith is based on. This is one of children’s early experiences to learn about the meaning of Easter. You are their spiritual guide and faith witness for your children so this is a good week to let them see how important celebrating Easter is for you and them together.</a:t>
            </a:r>
            <a:endParaRPr lang="en-NZ" dirty="0"/>
          </a:p>
        </p:txBody>
      </p:sp>
    </p:spTree>
    <p:extLst>
      <p:ext uri="{BB962C8B-B14F-4D97-AF65-F5344CB8AC3E}">
        <p14:creationId xmlns:p14="http://schemas.microsoft.com/office/powerpoint/2010/main" val="141802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3 Remembering the Road to Emmaus story and how the disciples recognised Jesus</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 1.</a:t>
            </a: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https://www.youtube.com/watch?v=K3L9eXMeV1A</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Road to Emmaus (2:21 minutes)</a:t>
            </a:r>
          </a:p>
          <a:p>
            <a:r>
              <a:rPr lang="en-NZ" sz="1200" u="sng" kern="1200" dirty="0" smtClean="0">
                <a:solidFill>
                  <a:schemeClr val="tx1"/>
                </a:solidFill>
                <a:effectLst/>
                <a:latin typeface="+mn-lt"/>
                <a:ea typeface="+mn-ea"/>
                <a:cs typeface="+mn-cs"/>
              </a:rPr>
              <a:t>Suggested responses</a:t>
            </a:r>
            <a:r>
              <a:rPr lang="en-NZ" sz="1200" kern="1200" dirty="0" smtClean="0">
                <a:solidFill>
                  <a:schemeClr val="tx1"/>
                </a:solidFill>
                <a:effectLst/>
                <a:latin typeface="+mn-lt"/>
                <a:ea typeface="+mn-ea"/>
                <a:cs typeface="+mn-cs"/>
              </a:rPr>
              <a:t>:</a:t>
            </a:r>
          </a:p>
          <a:p>
            <a:r>
              <a:rPr lang="en-NZ" sz="1200" u="sng" kern="1200" dirty="0" smtClean="0">
                <a:solidFill>
                  <a:schemeClr val="tx1"/>
                </a:solidFill>
                <a:effectLst/>
                <a:latin typeface="+mn-lt"/>
                <a:ea typeface="+mn-ea"/>
                <a:cs typeface="+mn-cs"/>
              </a:rPr>
              <a:t>Who was walking along the</a:t>
            </a:r>
            <a:r>
              <a:rPr lang="en-NZ" sz="1200" kern="1200" dirty="0" smtClean="0">
                <a:solidFill>
                  <a:schemeClr val="tx1"/>
                </a:solidFill>
                <a:effectLst/>
                <a:latin typeface="+mn-lt"/>
                <a:ea typeface="+mn-ea"/>
                <a:cs typeface="+mn-cs"/>
              </a:rPr>
              <a:t> road – two unnamed disciples of Jesus and a man who was a stranger who joined them.</a:t>
            </a:r>
          </a:p>
          <a:p>
            <a:r>
              <a:rPr lang="en-NZ" sz="1200" u="sng" kern="1200" dirty="0" smtClean="0">
                <a:solidFill>
                  <a:schemeClr val="tx1"/>
                </a:solidFill>
                <a:effectLst/>
                <a:latin typeface="+mn-lt"/>
                <a:ea typeface="+mn-ea"/>
                <a:cs typeface="+mn-cs"/>
              </a:rPr>
              <a:t>Where were they going</a:t>
            </a:r>
            <a:r>
              <a:rPr lang="en-NZ" sz="1200" kern="1200" dirty="0" smtClean="0">
                <a:solidFill>
                  <a:schemeClr val="tx1"/>
                </a:solidFill>
                <a:effectLst/>
                <a:latin typeface="+mn-lt"/>
                <a:ea typeface="+mn-ea"/>
                <a:cs typeface="+mn-cs"/>
              </a:rPr>
              <a:t> - to the village of Emmaus which was 7 miles from Jerusalem.</a:t>
            </a:r>
          </a:p>
          <a:p>
            <a:r>
              <a:rPr lang="en-NZ" sz="1200" u="sng" kern="1200" dirty="0" smtClean="0">
                <a:solidFill>
                  <a:schemeClr val="tx1"/>
                </a:solidFill>
                <a:effectLst/>
                <a:latin typeface="+mn-lt"/>
                <a:ea typeface="+mn-ea"/>
                <a:cs typeface="+mn-cs"/>
              </a:rPr>
              <a:t>What were they talking about</a:t>
            </a:r>
            <a:r>
              <a:rPr lang="en-NZ" sz="1200" kern="1200" dirty="0" smtClean="0">
                <a:solidFill>
                  <a:schemeClr val="tx1"/>
                </a:solidFill>
                <a:effectLst/>
                <a:latin typeface="+mn-lt"/>
                <a:ea typeface="+mn-ea"/>
                <a:cs typeface="+mn-cs"/>
              </a:rPr>
              <a:t> - the events of the last week.</a:t>
            </a:r>
          </a:p>
          <a:p>
            <a:r>
              <a:rPr lang="en-NZ" sz="1200" u="sng" kern="1200" dirty="0" smtClean="0">
                <a:solidFill>
                  <a:schemeClr val="tx1"/>
                </a:solidFill>
                <a:effectLst/>
                <a:latin typeface="+mn-lt"/>
                <a:ea typeface="+mn-ea"/>
                <a:cs typeface="+mn-cs"/>
              </a:rPr>
              <a:t>Where did they stop and what did they do</a:t>
            </a:r>
            <a:r>
              <a:rPr lang="en-NZ" sz="1200" kern="1200" dirty="0" smtClean="0">
                <a:solidFill>
                  <a:schemeClr val="tx1"/>
                </a:solidFill>
                <a:effectLst/>
                <a:latin typeface="+mn-lt"/>
                <a:ea typeface="+mn-ea"/>
                <a:cs typeface="+mn-cs"/>
              </a:rPr>
              <a:t>  – outside the village of Emmaus and they asked the stranger to join them for dinner and he agreed.</a:t>
            </a:r>
          </a:p>
          <a:p>
            <a:r>
              <a:rPr lang="en-NZ" sz="1200" u="sng" kern="1200" dirty="0" smtClean="0">
                <a:solidFill>
                  <a:schemeClr val="tx1"/>
                </a:solidFill>
                <a:effectLst/>
                <a:latin typeface="+mn-lt"/>
                <a:ea typeface="+mn-ea"/>
                <a:cs typeface="+mn-cs"/>
              </a:rPr>
              <a:t>What happened while they were eating together</a:t>
            </a:r>
            <a:r>
              <a:rPr lang="en-NZ" sz="1200" kern="1200" dirty="0" smtClean="0">
                <a:solidFill>
                  <a:schemeClr val="tx1"/>
                </a:solidFill>
                <a:effectLst/>
                <a:latin typeface="+mn-lt"/>
                <a:ea typeface="+mn-ea"/>
                <a:cs typeface="+mn-cs"/>
              </a:rPr>
              <a:t> – the stranger broke blessed and the bread and the disciples realised the man was not a stranger but Jesus and he vanished from their sight.</a:t>
            </a:r>
          </a:p>
          <a:p>
            <a:r>
              <a:rPr lang="en-NZ" sz="1200" u="sng" kern="1200" dirty="0" smtClean="0">
                <a:solidFill>
                  <a:schemeClr val="tx1"/>
                </a:solidFill>
                <a:effectLst/>
                <a:latin typeface="+mn-lt"/>
                <a:ea typeface="+mn-ea"/>
                <a:cs typeface="+mn-cs"/>
              </a:rPr>
              <a:t>What happened next</a:t>
            </a:r>
            <a:r>
              <a:rPr lang="en-NZ" sz="1200" kern="1200" dirty="0" smtClean="0">
                <a:solidFill>
                  <a:schemeClr val="tx1"/>
                </a:solidFill>
                <a:effectLst/>
                <a:latin typeface="+mn-lt"/>
                <a:ea typeface="+mn-ea"/>
                <a:cs typeface="+mn-cs"/>
              </a:rPr>
              <a:t> – the disciples hurried back to Jerusalem and told the others what happened and as they talked Jesus appeared among them.</a:t>
            </a:r>
          </a:p>
          <a:p>
            <a:r>
              <a:rPr lang="en-NZ" sz="1200" kern="1200" dirty="0" smtClean="0">
                <a:solidFill>
                  <a:schemeClr val="tx1"/>
                </a:solidFill>
                <a:effectLst/>
                <a:latin typeface="+mn-lt"/>
                <a:ea typeface="+mn-ea"/>
                <a:cs typeface="+mn-cs"/>
              </a:rPr>
              <a:t>Remind children this is a very important story to help them realise Jesus is present with us today in the people who help us, care for us and comfort us when we are anxious or sad. You may not recognise people who are friends of Jesus by the way they look but by what they do and say. </a:t>
            </a:r>
          </a:p>
          <a:p>
            <a:r>
              <a:rPr lang="en-NZ" sz="1200" kern="1200" dirty="0" smtClean="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0692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4 Breakfast by the Sea – another after Easter story</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Read John 21:1-12.   </a:t>
            </a:r>
            <a:r>
              <a:rPr lang="en-GB" sz="1200" kern="1200" dirty="0" smtClean="0">
                <a:solidFill>
                  <a:schemeClr val="tx1"/>
                </a:solidFill>
                <a:effectLst/>
                <a:latin typeface="+mn-lt"/>
                <a:ea typeface="+mn-ea"/>
                <a:cs typeface="+mn-cs"/>
              </a:rPr>
              <a:t>Use the questions on the PINs to help process the story with the children.</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Then watch the clip </a:t>
            </a:r>
            <a:r>
              <a:rPr lang="en-NZ" sz="1200" b="1" u="sng" kern="1200" dirty="0" smtClean="0">
                <a:solidFill>
                  <a:schemeClr val="tx1"/>
                </a:solidFill>
                <a:effectLst/>
                <a:latin typeface="+mn-lt"/>
                <a:ea typeface="+mn-ea"/>
                <a:cs typeface="+mn-cs"/>
                <a:hlinkClick r:id="rId3"/>
              </a:rPr>
              <a:t>https://www.youtube.com/watch?v=PftRF2xVDD4</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6:51 minutes</a:t>
            </a:r>
          </a:p>
          <a:p>
            <a:r>
              <a:rPr lang="en-NZ" sz="1200" b="1" kern="1200" dirty="0" smtClean="0">
                <a:solidFill>
                  <a:schemeClr val="tx1"/>
                </a:solidFill>
                <a:effectLst/>
                <a:latin typeface="+mn-lt"/>
                <a:ea typeface="+mn-ea"/>
                <a:cs typeface="+mn-cs"/>
              </a:rPr>
              <a:t>NOTE WELL - Stop the clip at 3:02 – the end of this story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Invite children to make a comment or ask a question about the clip.</a:t>
            </a:r>
          </a:p>
          <a:p>
            <a:r>
              <a:rPr lang="en-NZ" sz="1200" kern="1200" dirty="0" smtClean="0">
                <a:solidFill>
                  <a:schemeClr val="tx1"/>
                </a:solidFill>
                <a:effectLst/>
                <a:latin typeface="+mn-lt"/>
                <a:ea typeface="+mn-ea"/>
                <a:cs typeface="+mn-cs"/>
              </a:rPr>
              <a:t>Adapt Teaching and Learning Experience 3</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1013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5 Slowly the disciples believed that …</a:t>
            </a:r>
            <a:br>
              <a:rPr lang="en-GB" sz="1200" b="1" kern="1200" smtClean="0">
                <a:solidFill>
                  <a:schemeClr val="tx1"/>
                </a:solidFill>
                <a:effectLst/>
                <a:latin typeface="+mn-lt"/>
                <a:ea typeface="+mn-ea"/>
                <a:cs typeface="+mn-cs"/>
              </a:rPr>
            </a:br>
            <a:r>
              <a:rPr lang="en-NZ" sz="1200" kern="1200" smtClean="0">
                <a:solidFill>
                  <a:schemeClr val="tx1"/>
                </a:solidFill>
                <a:effectLst/>
                <a:latin typeface="+mn-lt"/>
                <a:ea typeface="+mn-ea"/>
                <a:cs typeface="+mn-cs"/>
              </a:rPr>
              <a:t>Read the revealed text and talk about each one and what it means. </a:t>
            </a:r>
            <a:r>
              <a:rPr lang="en-NZ" sz="1200" kern="1200" dirty="0" smtClean="0">
                <a:solidFill>
                  <a:schemeClr val="tx1"/>
                </a:solidFill>
                <a:effectLst/>
                <a:latin typeface="+mn-lt"/>
                <a:ea typeface="+mn-ea"/>
                <a:cs typeface="+mn-cs"/>
              </a:rPr>
              <a:t>Ask children to think about a time they have slowly realised something and how good it felt. Share your experience and how just being given a bit more time to work it out was so good and helpful for you – and the disciples if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7087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6 Now the disciples understood in a new way all Jesus had taught them                                                                                        </a:t>
            </a:r>
            <a:r>
              <a:rPr lang="en-NZ" sz="1200" kern="1200" smtClean="0">
                <a:solidFill>
                  <a:schemeClr val="tx1"/>
                </a:solidFill>
                <a:effectLst/>
                <a:latin typeface="+mn-lt"/>
                <a:ea typeface="+mn-ea"/>
                <a:cs typeface="+mn-cs"/>
              </a:rPr>
              <a:t>Make copies for each child to write in the thinking balloons and when completed, share what they wrote add to their RE Learning Journals. </a:t>
            </a:r>
            <a:r>
              <a:rPr lang="en-NZ" sz="1200" kern="1200" dirty="0" smtClean="0">
                <a:solidFill>
                  <a:schemeClr val="tx1"/>
                </a:solidFill>
                <a:effectLst/>
                <a:latin typeface="+mn-lt"/>
                <a:ea typeface="+mn-ea"/>
                <a:cs typeface="+mn-cs"/>
              </a:rPr>
              <a:t>Ask children to name the disciples.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6849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7 Jesus taught his disciples important things about God and his Kingdom</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Use the arrow to show </a:t>
            </a:r>
            <a:r>
              <a:rPr lang="en-GB" sz="1200" kern="1200" smtClean="0">
                <a:solidFill>
                  <a:schemeClr val="tx1"/>
                </a:solidFill>
                <a:effectLst/>
                <a:latin typeface="+mn-lt"/>
                <a:ea typeface="+mn-ea"/>
                <a:cs typeface="+mn-cs"/>
              </a:rPr>
              <a:t>the blind reveals and talk about each one. </a:t>
            </a:r>
            <a:r>
              <a:rPr lang="en-GB" sz="1200" kern="1200" dirty="0" smtClean="0">
                <a:solidFill>
                  <a:schemeClr val="tx1"/>
                </a:solidFill>
                <a:effectLst/>
                <a:latin typeface="+mn-lt"/>
                <a:ea typeface="+mn-ea"/>
                <a:cs typeface="+mn-cs"/>
              </a:rPr>
              <a:t>Give each child time to name one way they know that will help to build God’s kingdom in the classroom and in their home. Say the Our Father together and note the part about the </a:t>
            </a:r>
            <a:r>
              <a:rPr lang="en-GB" sz="1200" u="sng" kern="1200" dirty="0" smtClean="0">
                <a:solidFill>
                  <a:schemeClr val="tx1"/>
                </a:solidFill>
                <a:effectLst/>
                <a:latin typeface="+mn-lt"/>
                <a:ea typeface="+mn-ea"/>
                <a:cs typeface="+mn-cs"/>
              </a:rPr>
              <a:t>kingdom on earth as it is in heaven</a:t>
            </a:r>
            <a:r>
              <a:rPr lang="en-GB" sz="1200" kern="1200" dirty="0" smtClean="0">
                <a:solidFill>
                  <a:schemeClr val="tx1"/>
                </a:solidFill>
                <a:effectLst/>
                <a:latin typeface="+mn-lt"/>
                <a:ea typeface="+mn-ea"/>
                <a:cs typeface="+mn-cs"/>
              </a:rPr>
              <a:t>. This week take time at the end of each day to reflect with the children how you have all done something to build God’s Kingdom of love, peace and joy in their classroom and their school.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7</a:t>
            </a:fld>
            <a:endParaRPr lang="en-GB"/>
          </a:p>
        </p:txBody>
      </p:sp>
    </p:spTree>
    <p:extLst>
      <p:ext uri="{BB962C8B-B14F-4D97-AF65-F5344CB8AC3E}">
        <p14:creationId xmlns:p14="http://schemas.microsoft.com/office/powerpoint/2010/main" val="127869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We follow the Risen Jesus – that is why we are the EASTER PEOPLE</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sentence together then </a:t>
            </a:r>
            <a:r>
              <a:rPr lang="en-NZ" sz="1200" kern="1200" dirty="0" smtClean="0">
                <a:solidFill>
                  <a:schemeClr val="tx1"/>
                </a:solidFill>
                <a:effectLst/>
                <a:latin typeface="+mn-lt"/>
                <a:ea typeface="+mn-ea"/>
                <a:cs typeface="+mn-cs"/>
              </a:rPr>
              <a:t>find each word in the sentence on the matrix and highlight it in the sentence </a:t>
            </a:r>
            <a:r>
              <a:rPr lang="en-NZ" sz="1200" b="1" kern="1200" dirty="0" smtClean="0">
                <a:solidFill>
                  <a:schemeClr val="tx1"/>
                </a:solidFill>
                <a:effectLst/>
                <a:latin typeface="+mn-lt"/>
                <a:ea typeface="+mn-ea"/>
                <a:cs typeface="+mn-cs"/>
              </a:rPr>
              <a:t>and</a:t>
            </a:r>
            <a:r>
              <a:rPr lang="en-NZ" sz="1200" kern="1200" dirty="0" smtClean="0">
                <a:solidFill>
                  <a:schemeClr val="tx1"/>
                </a:solidFill>
                <a:effectLst/>
                <a:latin typeface="+mn-lt"/>
                <a:ea typeface="+mn-ea"/>
                <a:cs typeface="+mn-cs"/>
              </a:rPr>
              <a:t> in the Word Find worksheet.  Talk about what the sentence means.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Print each child a copy of the worksheet to complete and add to their RE Learning Journal.</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0642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Slide 9 How can we show that we are Easter People?</a:t>
            </a:r>
            <a:br>
              <a:rPr lang="en-GB" sz="1200" b="1" kern="120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read text and share an example of a time they have shown they are one of the Easter People. </a:t>
            </a:r>
            <a:endParaRPr lang="en-NZ" sz="1200" kern="120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Children make frozen statues of themselves being Easter People. Teacher photographs them and makes a power point to share with families. Add text about the slides so families can share it with their children.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Title it - How we show we are EASTER PEOPLE.</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Make ALLELUIA and JESUS IS RISEN bunting to decorate the classroom.</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Adapt Teaching and Learning Experiences 5&amp; 6.</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Sing using the MP3 ‘We are the Easter People.’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2373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26/03/2018</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hyperlink" Target="http://www.tinyurl.com/NCRSfeedback" TargetMode="External"/><Relationship Id="rId4" Type="http://schemas.openxmlformats.org/officeDocument/2006/relationships/notesSlide" Target="../notesSlides/notesSlide11.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slide" Target="slide15.xml"/><Relationship Id="rId4" Type="http://schemas.microsoft.com/office/2007/relationships/hdphoto" Target="../media/hdphoto1.wdp"/><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youtube.com/watch?v=K3L9eXMeV1A" TargetMode="External"/><Relationship Id="rId5" Type="http://schemas.openxmlformats.org/officeDocument/2006/relationships/image" Target="../media/image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hyperlink" Target="https://www.youtube.com/watch?v=PftRF2xVDD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9.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image" Target="../media/image1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notesSlide" Target="../notesSlides/notesSlide9.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ellow, Wooden, Textures, Backgrounds, Hardwood">
            <a:extLst>
              <a:ext uri="{FF2B5EF4-FFF2-40B4-BE49-F238E27FC236}">
                <a16:creationId xmlns:a16="http://schemas.microsoft.com/office/drawing/2014/main" id="{C6E8C211-C763-493F-BD8B-3DA09BDF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3861230" y="1694587"/>
            <a:ext cx="4935324" cy="1754326"/>
          </a:xfrm>
          <a:prstGeom prst="rect">
            <a:avLst/>
          </a:prstGeom>
          <a:noFill/>
        </p:spPr>
        <p:txBody>
          <a:bodyPr wrap="square" rtlCol="0">
            <a:spAutoFit/>
          </a:bodyPr>
          <a:lstStyle/>
          <a:p>
            <a:pPr algn="ctr"/>
            <a:r>
              <a:rPr lang="en-NZ" sz="5400" dirty="0"/>
              <a:t>God’s People are Easter People</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The Easter Vigil">
            <a:extLst>
              <a:ext uri="{FF2B5EF4-FFF2-40B4-BE49-F238E27FC236}">
                <a16:creationId xmlns:a16="http://schemas.microsoft.com/office/drawing/2014/main" id="{FBA26AB1-F0BE-43EC-A6D0-6CA9E7BC026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9352" y="830152"/>
            <a:ext cx="3025108" cy="3483196"/>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Yellow, Wooden, Textures, Backgrounds, Hardwood">
            <a:extLst>
              <a:ext uri="{FF2B5EF4-FFF2-40B4-BE49-F238E27FC236}">
                <a16:creationId xmlns:a16="http://schemas.microsoft.com/office/drawing/2014/main" id="{02841191-3EA8-404E-B662-7A933E4712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noFill/>
        </p:spPr>
        <p:txBody>
          <a:bodyPr wrap="square" rtlCol="0">
            <a:spAutoFit/>
          </a:bodyPr>
          <a:lstStyle/>
          <a:p>
            <a:pPr algn="ctr"/>
            <a:r>
              <a:rPr lang="en-GB" sz="4000" b="1" dirty="0"/>
              <a:t>Check Up</a:t>
            </a:r>
          </a:p>
        </p:txBody>
      </p:sp>
      <p:sp>
        <p:nvSpPr>
          <p:cNvPr id="30" name="Shape: Border 7">
            <a:extLst>
              <a:ext uri="{FF2B5EF4-FFF2-40B4-BE49-F238E27FC236}">
                <a16:creationId xmlns:a16="http://schemas.microsoft.com/office/drawing/2014/main" id="{5E3B05E8-1219-4D3B-B3B3-4EE03BA4AE21}"/>
              </a:ext>
            </a:extLst>
          </p:cNvPr>
          <p:cNvSpPr/>
          <p:nvPr/>
        </p:nvSpPr>
        <p:spPr>
          <a:xfrm>
            <a:off x="849444" y="4479051"/>
            <a:ext cx="6638996"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Border 6"/>
          <p:cNvSpPr/>
          <p:nvPr/>
        </p:nvSpPr>
        <p:spPr>
          <a:xfrm>
            <a:off x="849445" y="3959926"/>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Border 5"/>
          <p:cNvSpPr/>
          <p:nvPr/>
        </p:nvSpPr>
        <p:spPr>
          <a:xfrm>
            <a:off x="849448" y="3440800"/>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6" y="2921674"/>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2209330"/>
            <a:ext cx="7992057" cy="625218"/>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49448" y="1690204"/>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849444" y="1171078"/>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Line 7">
            <a:extLst>
              <a:ext uri="{FF2B5EF4-FFF2-40B4-BE49-F238E27FC236}">
                <a16:creationId xmlns:a16="http://schemas.microsoft.com/office/drawing/2014/main" id="{5317D596-F28F-4E4B-AFB1-F30503C7E5EA}"/>
              </a:ext>
            </a:extLst>
          </p:cNvPr>
          <p:cNvSpPr txBox="1"/>
          <p:nvPr/>
        </p:nvSpPr>
        <p:spPr>
          <a:xfrm>
            <a:off x="878256" y="4495197"/>
            <a:ext cx="7467973" cy="369332"/>
          </a:xfrm>
          <a:prstGeom prst="rect">
            <a:avLst/>
          </a:prstGeom>
          <a:noFill/>
        </p:spPr>
        <p:txBody>
          <a:bodyPr wrap="square" rtlCol="0">
            <a:spAutoFit/>
          </a:bodyPr>
          <a:lstStyle/>
          <a:p>
            <a:pPr lvl="0"/>
            <a:r>
              <a:rPr lang="en-NZ" dirty="0"/>
              <a:t>Questions I would like to ask about the topics in this resource are …</a:t>
            </a:r>
          </a:p>
        </p:txBody>
      </p:sp>
      <p:sp>
        <p:nvSpPr>
          <p:cNvPr id="25" name="Textbox: Line 6"/>
          <p:cNvSpPr txBox="1"/>
          <p:nvPr/>
        </p:nvSpPr>
        <p:spPr>
          <a:xfrm>
            <a:off x="864402" y="3993055"/>
            <a:ext cx="7467973" cy="369332"/>
          </a:xfrm>
          <a:prstGeom prst="rect">
            <a:avLst/>
          </a:prstGeom>
          <a:noFill/>
        </p:spPr>
        <p:txBody>
          <a:bodyPr wrap="square" rtlCol="0">
            <a:spAutoFit/>
          </a:bodyPr>
          <a:lstStyle/>
          <a:p>
            <a:pPr lvl="0"/>
            <a:r>
              <a:rPr lang="en-NZ" dirty="0"/>
              <a:t>Which activity do you think helped you to learn best in this resource?</a:t>
            </a:r>
          </a:p>
        </p:txBody>
      </p:sp>
      <p:sp>
        <p:nvSpPr>
          <p:cNvPr id="22" name="Textbox: Line 5"/>
          <p:cNvSpPr txBox="1"/>
          <p:nvPr/>
        </p:nvSpPr>
        <p:spPr>
          <a:xfrm>
            <a:off x="878256" y="3461883"/>
            <a:ext cx="7467973" cy="369332"/>
          </a:xfrm>
          <a:prstGeom prst="rect">
            <a:avLst/>
          </a:prstGeom>
          <a:noFill/>
        </p:spPr>
        <p:txBody>
          <a:bodyPr wrap="square" rtlCol="0">
            <a:spAutoFit/>
          </a:bodyPr>
          <a:lstStyle/>
          <a:p>
            <a:pPr lvl="0"/>
            <a:r>
              <a:rPr lang="en-NZ" dirty="0"/>
              <a:t>How can we show that we are Easter People? (Slide 9) </a:t>
            </a:r>
          </a:p>
        </p:txBody>
      </p:sp>
      <p:sp>
        <p:nvSpPr>
          <p:cNvPr id="33" name="Textbox: Line 4"/>
          <p:cNvSpPr txBox="1"/>
          <p:nvPr/>
        </p:nvSpPr>
        <p:spPr>
          <a:xfrm>
            <a:off x="856921" y="2959739"/>
            <a:ext cx="7467973" cy="369332"/>
          </a:xfrm>
          <a:prstGeom prst="rect">
            <a:avLst/>
          </a:prstGeom>
          <a:noFill/>
        </p:spPr>
        <p:txBody>
          <a:bodyPr wrap="square" rtlCol="0">
            <a:spAutoFit/>
          </a:bodyPr>
          <a:lstStyle/>
          <a:p>
            <a:r>
              <a:rPr lang="en-NZ" dirty="0"/>
              <a:t>What do Easter people believe about Jesus? (Slide 8) </a:t>
            </a:r>
          </a:p>
        </p:txBody>
      </p:sp>
      <p:sp>
        <p:nvSpPr>
          <p:cNvPr id="34" name="Textbox: Line 3"/>
          <p:cNvSpPr txBox="1"/>
          <p:nvPr/>
        </p:nvSpPr>
        <p:spPr>
          <a:xfrm>
            <a:off x="864402" y="2195110"/>
            <a:ext cx="7977100" cy="646331"/>
          </a:xfrm>
          <a:prstGeom prst="rect">
            <a:avLst/>
          </a:prstGeom>
          <a:noFill/>
        </p:spPr>
        <p:txBody>
          <a:bodyPr wrap="square" rtlCol="0">
            <a:spAutoFit/>
          </a:bodyPr>
          <a:lstStyle/>
          <a:p>
            <a:pPr lvl="0"/>
            <a:r>
              <a:rPr lang="en-NZ" dirty="0"/>
              <a:t>Can you name one important thing Jesus taught his disciples about </a:t>
            </a:r>
          </a:p>
          <a:p>
            <a:pPr lvl="0"/>
            <a:r>
              <a:rPr lang="en-NZ" dirty="0"/>
              <a:t>God’s Kingdom? (Slide 7) </a:t>
            </a:r>
          </a:p>
        </p:txBody>
      </p:sp>
      <p:sp>
        <p:nvSpPr>
          <p:cNvPr id="35" name="Textbox: Line 2"/>
          <p:cNvSpPr txBox="1"/>
          <p:nvPr/>
        </p:nvSpPr>
        <p:spPr>
          <a:xfrm>
            <a:off x="878257" y="1707480"/>
            <a:ext cx="7761744" cy="369332"/>
          </a:xfrm>
          <a:prstGeom prst="rect">
            <a:avLst/>
          </a:prstGeom>
          <a:noFill/>
        </p:spPr>
        <p:txBody>
          <a:bodyPr wrap="square" rtlCol="0">
            <a:spAutoFit/>
          </a:bodyPr>
          <a:lstStyle/>
          <a:p>
            <a:pPr lvl="0"/>
            <a:r>
              <a:rPr lang="en-NZ" dirty="0"/>
              <a:t>Retell the story of Breakfast by the Sea to a partner. (Slides 4&amp;5) </a:t>
            </a:r>
          </a:p>
        </p:txBody>
      </p:sp>
      <p:sp>
        <p:nvSpPr>
          <p:cNvPr id="36" name="Textbox: Line 1"/>
          <p:cNvSpPr txBox="1"/>
          <p:nvPr/>
        </p:nvSpPr>
        <p:spPr>
          <a:xfrm>
            <a:off x="878256" y="1205336"/>
            <a:ext cx="7992057" cy="369332"/>
          </a:xfrm>
          <a:prstGeom prst="rect">
            <a:avLst/>
          </a:prstGeom>
          <a:noFill/>
        </p:spPr>
        <p:txBody>
          <a:bodyPr wrap="square" rtlCol="0">
            <a:spAutoFit/>
          </a:bodyPr>
          <a:lstStyle/>
          <a:p>
            <a:pPr lvl="0"/>
            <a:r>
              <a:rPr lang="en-NZ" dirty="0"/>
              <a:t>Name 2 ways Jesus’ disciples recognised Jesus after he had risen. (Slides 3,4,5) </a:t>
            </a:r>
          </a:p>
        </p:txBody>
      </p:sp>
      <p:sp>
        <p:nvSpPr>
          <p:cNvPr id="32" name="Shape: number 7">
            <a:extLst>
              <a:ext uri="{FF2B5EF4-FFF2-40B4-BE49-F238E27FC236}">
                <a16:creationId xmlns:a16="http://schemas.microsoft.com/office/drawing/2014/main" id="{B0F5C501-539F-410E-969F-DD36847980DF}"/>
              </a:ext>
            </a:extLst>
          </p:cNvPr>
          <p:cNvSpPr txBox="1"/>
          <p:nvPr/>
        </p:nvSpPr>
        <p:spPr>
          <a:xfrm>
            <a:off x="385331" y="446297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7)</a:t>
            </a:r>
          </a:p>
        </p:txBody>
      </p:sp>
      <p:sp>
        <p:nvSpPr>
          <p:cNvPr id="41" name="Shape: number 4"/>
          <p:cNvSpPr txBox="1"/>
          <p:nvPr/>
        </p:nvSpPr>
        <p:spPr>
          <a:xfrm>
            <a:off x="385331" y="292094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85331" y="2217251"/>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67186" y="1702125"/>
            <a:ext cx="463009"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85331" y="1186098"/>
            <a:ext cx="426720"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85331" y="344463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27" name="Shape: number 4"/>
          <p:cNvSpPr txBox="1"/>
          <p:nvPr/>
        </p:nvSpPr>
        <p:spPr>
          <a:xfrm>
            <a:off x="385331" y="395380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49" name="Picture 48" descr="Image result for The Easter Vigil">
            <a:extLst>
              <a:ext uri="{FF2B5EF4-FFF2-40B4-BE49-F238E27FC236}">
                <a16:creationId xmlns:a16="http://schemas.microsoft.com/office/drawing/2014/main" id="{BD8FDAF0-104D-4F61-84B7-3F707C9B9B7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5051" y="105709"/>
            <a:ext cx="861940" cy="992463"/>
          </a:xfrm>
          <a:prstGeom prst="rect">
            <a:avLst/>
          </a:prstGeom>
          <a:noFill/>
          <a:ln>
            <a:solidFill>
              <a:schemeClr val="bg1"/>
            </a:solidFill>
          </a:ln>
        </p:spPr>
      </p:pic>
    </p:spTree>
    <p:extLst>
      <p:ext uri="{BB962C8B-B14F-4D97-AF65-F5344CB8AC3E}">
        <p14:creationId xmlns:p14="http://schemas.microsoft.com/office/powerpoint/2010/main" val="2033024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par>
                                <p:cTn id="48" presetID="3" presetClass="emph" presetSubtype="2" fill="hold" grpId="4" nodeType="withEffect">
                                  <p:stCondLst>
                                    <p:cond delay="0"/>
                                  </p:stCondLst>
                                  <p:childTnLst>
                                    <p:animClr clrSpc="rgb" dir="cw">
                                      <p:cBhvr override="childStyle">
                                        <p:cTn id="49" dur="1000" fill="hold"/>
                                        <p:tgtEl>
                                          <p:spTgt spid="25"/>
                                        </p:tgtEl>
                                        <p:attrNameLst>
                                          <p:attrName>style.color</p:attrName>
                                        </p:attrNameLst>
                                      </p:cBhvr>
                                      <p:to>
                                        <a:srgbClr val="969696"/>
                                      </p:to>
                                    </p:animClr>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clickEffect">
                                  <p:stCondLst>
                                    <p:cond delay="0"/>
                                  </p:stCondLst>
                                  <p:childTnLst>
                                    <p:animClr clrSpc="rgb" dir="cw">
                                      <p:cBhvr override="childStyle">
                                        <p:cTn id="54" dur="500" fill="hold"/>
                                        <p:tgtEl>
                                          <p:spTgt spid="35"/>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500" fill="hold"/>
                                        <p:tgtEl>
                                          <p:spTgt spid="34"/>
                                        </p:tgtEl>
                                        <p:attrNameLst>
                                          <p:attrName>style.color</p:attrName>
                                        </p:attrNameLst>
                                      </p:cBhvr>
                                      <p:to>
                                        <a:schemeClr val="tx1"/>
                                      </p:to>
                                    </p:animClr>
                                  </p:childTnLst>
                                </p:cTn>
                              </p:par>
                              <p:par>
                                <p:cTn id="57" presetID="3" presetClass="emph" presetSubtype="2" fill="hold" grpId="1" nodeType="withEffect">
                                  <p:stCondLst>
                                    <p:cond delay="0"/>
                                  </p:stCondLst>
                                  <p:childTnLst>
                                    <p:animClr clrSpc="rgb" dir="cw">
                                      <p:cBhvr override="childStyle">
                                        <p:cTn id="58" dur="500" fill="hold"/>
                                        <p:tgtEl>
                                          <p:spTgt spid="33"/>
                                        </p:tgtEl>
                                        <p:attrNameLst>
                                          <p:attrName>style.color</p:attrName>
                                        </p:attrNameLst>
                                      </p:cBhvr>
                                      <p:to>
                                        <a:schemeClr val="tx1"/>
                                      </p:to>
                                    </p:animClr>
                                  </p:childTnLst>
                                </p:cTn>
                              </p:par>
                              <p:par>
                                <p:cTn id="59" presetID="3" presetClass="emph" presetSubtype="2" fill="hold" grpId="1" nodeType="withEffect">
                                  <p:stCondLst>
                                    <p:cond delay="0"/>
                                  </p:stCondLst>
                                  <p:childTnLst>
                                    <p:animClr clrSpc="rgb" dir="cw">
                                      <p:cBhvr override="childStyle">
                                        <p:cTn id="60" dur="500" fill="hold"/>
                                        <p:tgtEl>
                                          <p:spTgt spid="36"/>
                                        </p:tgtEl>
                                        <p:attrNameLst>
                                          <p:attrName>style.color</p:attrName>
                                        </p:attrNameLst>
                                      </p:cBhvr>
                                      <p:to>
                                        <a:schemeClr val="tx1"/>
                                      </p:to>
                                    </p:animClr>
                                  </p:childTnLst>
                                </p:cTn>
                              </p:par>
                              <p:par>
                                <p:cTn id="61" presetID="3" presetClass="emph" presetSubtype="2" fill="hold" grpId="0" nodeType="withEffect">
                                  <p:stCondLst>
                                    <p:cond delay="0"/>
                                  </p:stCondLst>
                                  <p:childTnLst>
                                    <p:animClr clrSpc="rgb" dir="cw">
                                      <p:cBhvr override="childStyle">
                                        <p:cTn id="62" dur="500" fill="hold"/>
                                        <p:tgtEl>
                                          <p:spTgt spid="22"/>
                                        </p:tgtEl>
                                        <p:attrNameLst>
                                          <p:attrName>style.color</p:attrName>
                                        </p:attrNameLst>
                                      </p:cBhvr>
                                      <p:to>
                                        <a:schemeClr val="tx1"/>
                                      </p:to>
                                    </p:animClr>
                                  </p:childTnLst>
                                </p:cTn>
                              </p:par>
                              <p:par>
                                <p:cTn id="63" presetID="3" presetClass="emph" presetSubtype="2" fill="hold" grpId="5" nodeType="withEffect">
                                  <p:stCondLst>
                                    <p:cond delay="0"/>
                                  </p:stCondLst>
                                  <p:childTnLst>
                                    <p:animClr clrSpc="rgb" dir="cw">
                                      <p:cBhvr override="childStyle">
                                        <p:cTn id="64" dur="500" fill="hold"/>
                                        <p:tgtEl>
                                          <p:spTgt spid="25"/>
                                        </p:tgtEl>
                                        <p:attrNameLst>
                                          <p:attrName>style.color</p:attrName>
                                        </p:attrNameLst>
                                      </p:cBhvr>
                                      <p:to>
                                        <a:schemeClr val="tx1"/>
                                      </p:to>
                                    </p:animClr>
                                  </p:childTnLst>
                                </p:cTn>
                              </p:par>
                              <p:par>
                                <p:cTn id="65" presetID="1" presetClass="exit" presetSubtype="0" fill="hold" grpId="4"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 presetClass="exit" presetSubtype="0" fill="hold" grpId="4"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3" nodeType="clickEffect">
                                  <p:stCondLst>
                                    <p:cond delay="0"/>
                                  </p:stCondLst>
                                  <p:childTnLst>
                                    <p:animClr clrSpc="rgb" dir="cw">
                                      <p:cBhvr override="childStyle">
                                        <p:cTn id="81" dur="500" fill="hold"/>
                                        <p:tgtEl>
                                          <p:spTgt spid="35"/>
                                        </p:tgtEl>
                                        <p:attrNameLst>
                                          <p:attrName>style.color</p:attrName>
                                        </p:attrNameLst>
                                      </p:cBhvr>
                                      <p:to>
                                        <a:schemeClr val="tx1"/>
                                      </p:to>
                                    </p:animClr>
                                  </p:childTnLst>
                                </p:cTn>
                              </p:par>
                              <p:par>
                                <p:cTn id="82" presetID="3" presetClass="emph" presetSubtype="2" fill="hold" grpId="3" nodeType="withEffect">
                                  <p:stCondLst>
                                    <p:cond delay="0"/>
                                  </p:stCondLst>
                                  <p:childTnLst>
                                    <p:animClr clrSpc="rgb" dir="cw">
                                      <p:cBhvr override="childStyle">
                                        <p:cTn id="83" dur="500" fill="hold"/>
                                        <p:tgtEl>
                                          <p:spTgt spid="34"/>
                                        </p:tgtEl>
                                        <p:attrNameLst>
                                          <p:attrName>style.color</p:attrName>
                                        </p:attrNameLst>
                                      </p:cBhvr>
                                      <p:to>
                                        <a:schemeClr val="tx1"/>
                                      </p:to>
                                    </p:animClr>
                                  </p:childTnLst>
                                </p:cTn>
                              </p:par>
                              <p:par>
                                <p:cTn id="84" presetID="3" presetClass="emph" presetSubtype="2" fill="hold" grpId="2" nodeType="withEffect">
                                  <p:stCondLst>
                                    <p:cond delay="0"/>
                                  </p:stCondLst>
                                  <p:childTnLst>
                                    <p:animClr clrSpc="rgb" dir="cw">
                                      <p:cBhvr override="childStyle">
                                        <p:cTn id="85" dur="500" fill="hold"/>
                                        <p:tgtEl>
                                          <p:spTgt spid="33"/>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500" fill="hold"/>
                                        <p:tgtEl>
                                          <p:spTgt spid="36"/>
                                        </p:tgtEl>
                                        <p:attrNameLst>
                                          <p:attrName>style.color</p:attrName>
                                        </p:attrNameLst>
                                      </p:cBhvr>
                                      <p:to>
                                        <a:schemeClr val="tx1"/>
                                      </p:to>
                                    </p:animClr>
                                  </p:childTnLst>
                                </p:cTn>
                              </p:par>
                              <p:par>
                                <p:cTn id="88" presetID="3" presetClass="emph" presetSubtype="2" fill="hold" grpId="5" nodeType="withEffect">
                                  <p:stCondLst>
                                    <p:cond delay="0"/>
                                  </p:stCondLst>
                                  <p:childTnLst>
                                    <p:animClr clrSpc="rgb" dir="cw">
                                      <p:cBhvr override="childStyle">
                                        <p:cTn id="89" dur="500" fill="hold"/>
                                        <p:tgtEl>
                                          <p:spTgt spid="22"/>
                                        </p:tgtEl>
                                        <p:attrNameLst>
                                          <p:attrName>style.color</p:attrName>
                                        </p:attrNameLst>
                                      </p:cBhvr>
                                      <p:to>
                                        <a:schemeClr val="tx1"/>
                                      </p:to>
                                    </p:animClr>
                                  </p:childTnLst>
                                </p:cTn>
                              </p:par>
                              <p:par>
                                <p:cTn id="90" presetID="3" presetClass="emph" presetSubtype="2" fill="hold" grpId="6" nodeType="withEffect">
                                  <p:stCondLst>
                                    <p:cond delay="0"/>
                                  </p:stCondLst>
                                  <p:childTnLst>
                                    <p:animClr clrSpc="rgb" dir="cw">
                                      <p:cBhvr override="childStyle">
                                        <p:cTn id="91" dur="500" fill="hold"/>
                                        <p:tgtEl>
                                          <p:spTgt spid="25"/>
                                        </p:tgtEl>
                                        <p:attrNameLst>
                                          <p:attrName>style.color</p:attrName>
                                        </p:attrNameLst>
                                      </p:cBhvr>
                                      <p:to>
                                        <a:schemeClr val="tx1"/>
                                      </p:to>
                                    </p:animClr>
                                  </p:childTnLst>
                                </p:cTn>
                              </p:par>
                              <p:par>
                                <p:cTn id="92" presetID="1" presetClass="exit" presetSubtype="0" fill="hold" grpId="5" nodeType="withEffect">
                                  <p:stCondLst>
                                    <p:cond delay="0"/>
                                  </p:stCondLst>
                                  <p:childTnLst>
                                    <p:set>
                                      <p:cBhvr>
                                        <p:cTn id="93" dur="1" fill="hold">
                                          <p:stCondLst>
                                            <p:cond delay="0"/>
                                          </p:stCondLst>
                                        </p:cTn>
                                        <p:tgtEl>
                                          <p:spTgt spid="35"/>
                                        </p:tgtEl>
                                        <p:attrNameLst>
                                          <p:attrName>style.visibility</p:attrName>
                                        </p:attrNameLst>
                                      </p:cBhvr>
                                      <p:to>
                                        <p:strVal val="hidden"/>
                                      </p:to>
                                    </p:set>
                                  </p:childTnLst>
                                </p:cTn>
                              </p:par>
                              <p:par>
                                <p:cTn id="94" presetID="1" presetClass="exit" presetSubtype="0" fill="hold" grpId="5" nodeType="withEffect">
                                  <p:stCondLst>
                                    <p:cond delay="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grpId="4" nodeType="withEffect">
                                  <p:stCondLst>
                                    <p:cond delay="0"/>
                                  </p:stCondLst>
                                  <p:childTnLst>
                                    <p:set>
                                      <p:cBhvr>
                                        <p:cTn id="97" dur="1" fill="hold">
                                          <p:stCondLst>
                                            <p:cond delay="0"/>
                                          </p:stCondLst>
                                        </p:cTn>
                                        <p:tgtEl>
                                          <p:spTgt spid="33"/>
                                        </p:tgtEl>
                                        <p:attrNameLst>
                                          <p:attrName>style.visibility</p:attrName>
                                        </p:attrNameLst>
                                      </p:cBhvr>
                                      <p:to>
                                        <p:strVal val="hidden"/>
                                      </p:to>
                                    </p:set>
                                  </p:childTnLst>
                                </p:cTn>
                              </p:par>
                              <p:par>
                                <p:cTn id="98" presetID="1" presetClass="exit" presetSubtype="0" fill="hold" grpId="4"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p:bldP spid="31" grpId="1"/>
      <p:bldP spid="31" grpId="2"/>
      <p:bldP spid="31" grpId="3"/>
      <p:bldP spid="25" grpId="0"/>
      <p:bldP spid="25" grpId="1"/>
      <p:bldP spid="25" grpId="2"/>
      <p:bldP spid="25" grpId="3"/>
      <p:bldP spid="25" grpId="4"/>
      <p:bldP spid="25" grpId="5"/>
      <p:bldP spid="25" grpId="6"/>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flective Music - Easter (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4106" y="147205"/>
            <a:ext cx="609600" cy="609600"/>
          </a:xfrm>
          <a:prstGeom prst="rect">
            <a:avLst/>
          </a:prstGeom>
        </p:spPr>
      </p:pic>
      <p:pic>
        <p:nvPicPr>
          <p:cNvPr id="10" name="Picture 2" descr="Yellow, Wooden, Textures, Backgrounds, Hardwood">
            <a:extLst>
              <a:ext uri="{FF2B5EF4-FFF2-40B4-BE49-F238E27FC236}">
                <a16:creationId xmlns:a16="http://schemas.microsoft.com/office/drawing/2014/main" id="{E1E0E890-052F-4C0D-8EF2-252044AAFBD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211"/>
            <a:ext cx="9144000" cy="707886"/>
          </a:xfrm>
          <a:prstGeom prst="rect">
            <a:avLst/>
          </a:prstGeom>
          <a:no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S-11</a:t>
            </a:r>
          </a:p>
        </p:txBody>
      </p:sp>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63F2D14-E18A-4A03-BA2C-A74F347EBEE1}"/>
              </a:ext>
            </a:extLst>
          </p:cNvPr>
          <p:cNvPicPr/>
          <p:nvPr/>
        </p:nvPicPr>
        <p:blipFill rotWithShape="1">
          <a:blip r:embed="rId8" cstate="print">
            <a:extLst>
              <a:ext uri="{28A0092B-C50C-407E-A947-70E740481C1C}">
                <a14:useLocalDpi xmlns:a14="http://schemas.microsoft.com/office/drawing/2010/main" val="0"/>
              </a:ext>
            </a:extLst>
          </a:blip>
          <a:srcRect l="12730" t="7548" r="9413" b="27760"/>
          <a:stretch/>
        </p:blipFill>
        <p:spPr bwMode="auto">
          <a:xfrm>
            <a:off x="4555540" y="1275152"/>
            <a:ext cx="4367178" cy="2745863"/>
          </a:xfrm>
          <a:prstGeom prst="roundRect">
            <a:avLst/>
          </a:prstGeom>
          <a:noFill/>
          <a:ln w="12700">
            <a:solidFill>
              <a:schemeClr val="bg1"/>
            </a:solid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108FFC8-E77F-4DAE-AD22-E77A3E7A08B8}"/>
              </a:ext>
            </a:extLst>
          </p:cNvPr>
          <p:cNvPicPr/>
          <p:nvPr/>
        </p:nvPicPr>
        <p:blipFill rotWithShape="1">
          <a:blip r:embed="rId9" cstate="print">
            <a:extLst>
              <a:ext uri="{28A0092B-C50C-407E-A947-70E740481C1C}">
                <a14:useLocalDpi xmlns:a14="http://schemas.microsoft.com/office/drawing/2010/main" val="0"/>
              </a:ext>
            </a:extLst>
          </a:blip>
          <a:srcRect l="7508" t="8807" r="5015" b="15006"/>
          <a:stretch/>
        </p:blipFill>
        <p:spPr bwMode="auto">
          <a:xfrm>
            <a:off x="226091" y="1275152"/>
            <a:ext cx="4125172" cy="2745863"/>
          </a:xfrm>
          <a:prstGeom prst="roundRect">
            <a:avLst/>
          </a:prstGeom>
          <a:noFill/>
          <a:ln w="12700">
            <a:solidFill>
              <a:schemeClr val="bg1"/>
            </a:solidFill>
          </a:ln>
          <a:extLst>
            <a:ext uri="{53640926-AAD7-44D8-BBD7-CCE9431645EC}">
              <a14:shadowObscured xmlns:a14="http://schemas.microsoft.com/office/drawing/2010/main"/>
            </a:ext>
          </a:extLst>
        </p:spPr>
      </p:pic>
      <p:sp>
        <p:nvSpPr>
          <p:cNvPr id="13" name="Action Button: Forward">
            <a:hlinkClick r:id="" action="ppaction://hlinkshowjump?jump=nextslide" highlightClick="1"/>
            <a:extLst>
              <a:ext uri="{FF2B5EF4-FFF2-40B4-BE49-F238E27FC236}">
                <a16:creationId xmlns:a16="http://schemas.microsoft.com/office/drawing/2014/main" id="{24774938-1A6B-4B7D-86DC-644564B43344}"/>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Tool instructions stop"/>
          <p:cNvSpPr txBox="1"/>
          <p:nvPr/>
        </p:nvSpPr>
        <p:spPr>
          <a:xfrm>
            <a:off x="3274210" y="4912668"/>
            <a:ext cx="2595582"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‘Reflective Music’</a:t>
            </a:r>
            <a:endParaRPr lang="en-GB" sz="900" dirty="0">
              <a:latin typeface="Arial" panose="020B0604020202020204" pitchFamily="34" charset="0"/>
              <a:ea typeface="Segoe UI" pitchFamily="34" charset="0"/>
              <a:cs typeface="Arial" panose="020B0604020202020204" pitchFamily="34" charset="0"/>
            </a:endParaRPr>
          </a:p>
        </p:txBody>
      </p:sp>
      <p:sp>
        <p:nvSpPr>
          <p:cNvPr id="20" name="TextBox: Tool instructions start"/>
          <p:cNvSpPr txBox="1"/>
          <p:nvPr/>
        </p:nvSpPr>
        <p:spPr>
          <a:xfrm>
            <a:off x="3277415" y="4912668"/>
            <a:ext cx="2589171"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‘Reflective Music’</a:t>
            </a:r>
          </a:p>
        </p:txBody>
      </p:sp>
      <p:pic>
        <p:nvPicPr>
          <p:cNvPr id="21" name="Feedback">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xit" presetSubtype="0" fill="hold" grpId="1"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0350"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 presetClass="emph" presetSubtype="2" fill="hold" nodeType="withEffect">
                                  <p:stCondLst>
                                    <p:cond delay="0"/>
                                  </p:stCondLst>
                                  <p:childTnLst>
                                    <p:animClr clrSpc="rgb" dir="cw">
                                      <p:cBhvr>
                                        <p:cTn id="33" dur="2000" fill="hold"/>
                                        <p:tgtEl>
                                          <p:spTgt spid="16"/>
                                        </p:tgtEl>
                                        <p:attrNameLst>
                                          <p:attrName>fillcolor</p:attrName>
                                        </p:attrNameLst>
                                      </p:cBhvr>
                                      <p:to>
                                        <a:schemeClr val="bg1"/>
                                      </p:to>
                                    </p:animClr>
                                    <p:set>
                                      <p:cBhvr>
                                        <p:cTn id="34" dur="2000" fill="hold"/>
                                        <p:tgtEl>
                                          <p:spTgt spid="16"/>
                                        </p:tgtEl>
                                        <p:attrNameLst>
                                          <p:attrName>fill.type</p:attrName>
                                        </p:attrNameLst>
                                      </p:cBhvr>
                                      <p:to>
                                        <p:strVal val="solid"/>
                                      </p:to>
                                    </p:set>
                                    <p:set>
                                      <p:cBhvr>
                                        <p:cTn id="3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9" grpId="0"/>
      <p:bldP spid="19" grpId="1"/>
      <p:bldP spid="20" grpId="0"/>
      <p:bldP spid="20" grpId="1"/>
      <p:bldP spid="2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Yellow, Wooden, Textures, Backgrounds, Hardwood">
            <a:extLst>
              <a:ext uri="{FF2B5EF4-FFF2-40B4-BE49-F238E27FC236}">
                <a16:creationId xmlns:a16="http://schemas.microsoft.com/office/drawing/2014/main" id="{72B33C43-9ED4-432A-9B04-2DE7268DD0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S-12</a:t>
            </a:r>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MOVE THIS OBJECT">
            <a:extLst>
              <a:ext uri="{FF2B5EF4-FFF2-40B4-BE49-F238E27FC236}">
                <a16:creationId xmlns:a16="http://schemas.microsoft.com/office/drawing/2014/main" id="{D9306A08-639F-4DEB-B278-F1BA788793BF}"/>
              </a:ext>
            </a:extLst>
          </p:cNvPr>
          <p:cNvSpPr txBox="1"/>
          <p:nvPr/>
        </p:nvSpPr>
        <p:spPr>
          <a:xfrm>
            <a:off x="0" y="32320"/>
            <a:ext cx="9144000" cy="415498"/>
          </a:xfrm>
          <a:prstGeom prst="rect">
            <a:avLst/>
          </a:prstGeom>
          <a:noFill/>
        </p:spPr>
        <p:txBody>
          <a:bodyPr wrap="square" rtlCol="0">
            <a:spAutoFit/>
          </a:bodyPr>
          <a:lstStyle/>
          <a:p>
            <a:pPr algn="ctr"/>
            <a:r>
              <a:rPr lang="en-NZ" sz="2100" b="1" dirty="0"/>
              <a:t>Sharing our Learning about LENT with family whānau, other classes and parish</a:t>
            </a:r>
            <a:endParaRPr lang="en-NZ" sz="2100" dirty="0"/>
          </a:p>
        </p:txBody>
      </p:sp>
      <p:sp>
        <p:nvSpPr>
          <p:cNvPr id="18" name="Textbox: Tool instructions">
            <a:extLst>
              <a:ext uri="{FF2B5EF4-FFF2-40B4-BE49-F238E27FC236}">
                <a16:creationId xmlns:a16="http://schemas.microsoft.com/office/drawing/2014/main" id="{6A0C8B57-8962-4D8F-9710-246CDF11ED17}"/>
              </a:ext>
            </a:extLst>
          </p:cNvPr>
          <p:cNvSpPr txBox="1"/>
          <p:nvPr/>
        </p:nvSpPr>
        <p:spPr>
          <a:xfrm>
            <a:off x="3219724" y="493368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2" name="Rectangle 21">
            <a:extLst>
              <a:ext uri="{FF2B5EF4-FFF2-40B4-BE49-F238E27FC236}">
                <a16:creationId xmlns:a16="http://schemas.microsoft.com/office/drawing/2014/main" id="{155082A7-94F8-4DF8-97ED-F3C1B95C9643}"/>
              </a:ext>
            </a:extLst>
          </p:cNvPr>
          <p:cNvSpPr/>
          <p:nvPr/>
        </p:nvSpPr>
        <p:spPr>
          <a:xfrm>
            <a:off x="0" y="436810"/>
            <a:ext cx="9144000" cy="738664"/>
          </a:xfrm>
          <a:prstGeom prst="rect">
            <a:avLst/>
          </a:prstGeom>
        </p:spPr>
        <p:txBody>
          <a:bodyPr wrap="square">
            <a:spAutoFit/>
          </a:bodyPr>
          <a:lstStyle/>
          <a:p>
            <a:pPr marL="285750" lvl="0" indent="-285750">
              <a:buFont typeface="Wingdings" panose="05000000000000000000" pitchFamily="2" charset="2"/>
              <a:buChar char="v"/>
            </a:pPr>
            <a:r>
              <a:rPr lang="en-NZ" sz="1400" b="1" dirty="0"/>
              <a:t>Talk about, skype or telephone your family</a:t>
            </a:r>
            <a:r>
              <a:rPr lang="en-NZ" sz="1400" dirty="0"/>
              <a:t> to tell them what you have learned about what Easter means and how, when Jesus rose from the dead, he brought new life back into the world. We have Easter eggs because they are a sign of new life.</a:t>
            </a:r>
          </a:p>
        </p:txBody>
      </p:sp>
      <p:sp>
        <p:nvSpPr>
          <p:cNvPr id="24" name="Rectangle 23">
            <a:extLst>
              <a:ext uri="{FF2B5EF4-FFF2-40B4-BE49-F238E27FC236}">
                <a16:creationId xmlns:a16="http://schemas.microsoft.com/office/drawing/2014/main" id="{C4DA31B7-4CB3-43A7-9E80-AD00EF18D42D}"/>
              </a:ext>
            </a:extLst>
          </p:cNvPr>
          <p:cNvSpPr/>
          <p:nvPr/>
        </p:nvSpPr>
        <p:spPr>
          <a:xfrm>
            <a:off x="0" y="1164757"/>
            <a:ext cx="9649496" cy="307777"/>
          </a:xfrm>
          <a:prstGeom prst="rect">
            <a:avLst/>
          </a:prstGeom>
        </p:spPr>
        <p:txBody>
          <a:bodyPr wrap="square">
            <a:spAutoFit/>
          </a:bodyPr>
          <a:lstStyle/>
          <a:p>
            <a:pPr marL="285750" indent="-285750">
              <a:buFont typeface="Wingdings" panose="05000000000000000000" pitchFamily="2" charset="2"/>
              <a:buChar char="v"/>
            </a:pPr>
            <a:r>
              <a:rPr lang="en-NZ" sz="1400" b="1" dirty="0"/>
              <a:t>Ask your teacher to take photographs to share of </a:t>
            </a:r>
            <a:r>
              <a:rPr lang="en-NZ" sz="1400" dirty="0"/>
              <a:t>children in your class showing kindness like Jesus did.</a:t>
            </a:r>
          </a:p>
        </p:txBody>
      </p:sp>
      <p:sp>
        <p:nvSpPr>
          <p:cNvPr id="25" name="Rectangle 24">
            <a:extLst>
              <a:ext uri="{FF2B5EF4-FFF2-40B4-BE49-F238E27FC236}">
                <a16:creationId xmlns:a16="http://schemas.microsoft.com/office/drawing/2014/main" id="{409E1D05-56FB-43DE-B513-543831A8F2A2}"/>
              </a:ext>
            </a:extLst>
          </p:cNvPr>
          <p:cNvSpPr/>
          <p:nvPr/>
        </p:nvSpPr>
        <p:spPr>
          <a:xfrm>
            <a:off x="-1" y="1461817"/>
            <a:ext cx="9293995" cy="307777"/>
          </a:xfrm>
          <a:prstGeom prst="rect">
            <a:avLst/>
          </a:prstGeom>
        </p:spPr>
        <p:txBody>
          <a:bodyPr wrap="square">
            <a:spAutoFit/>
          </a:bodyPr>
          <a:lstStyle/>
          <a:p>
            <a:pPr marL="285750" indent="-285750">
              <a:buFont typeface="Wingdings" panose="05000000000000000000" pitchFamily="2" charset="2"/>
              <a:buChar char="v"/>
            </a:pPr>
            <a:r>
              <a:rPr lang="en-NZ" sz="1400" b="1" dirty="0"/>
              <a:t>Plan what Easter celebration</a:t>
            </a:r>
            <a:r>
              <a:rPr lang="en-NZ" sz="1400" dirty="0"/>
              <a:t> your family whānau is going to attend in the church where you will be for Easter. </a:t>
            </a:r>
          </a:p>
        </p:txBody>
      </p:sp>
      <p:sp>
        <p:nvSpPr>
          <p:cNvPr id="26" name="Rectangle 25">
            <a:extLst>
              <a:ext uri="{FF2B5EF4-FFF2-40B4-BE49-F238E27FC236}">
                <a16:creationId xmlns:a16="http://schemas.microsoft.com/office/drawing/2014/main" id="{01AD77C6-F3E3-4710-9184-D149A349BED4}"/>
              </a:ext>
            </a:extLst>
          </p:cNvPr>
          <p:cNvSpPr/>
          <p:nvPr/>
        </p:nvSpPr>
        <p:spPr>
          <a:xfrm>
            <a:off x="0" y="1758877"/>
            <a:ext cx="9144000" cy="523220"/>
          </a:xfrm>
          <a:prstGeom prst="rect">
            <a:avLst/>
          </a:prstGeom>
        </p:spPr>
        <p:txBody>
          <a:bodyPr wrap="square">
            <a:spAutoFit/>
          </a:bodyPr>
          <a:lstStyle/>
          <a:p>
            <a:pPr marL="285750" indent="-285750">
              <a:buFont typeface="Wingdings" panose="05000000000000000000" pitchFamily="2" charset="2"/>
              <a:buChar char="v"/>
            </a:pPr>
            <a:r>
              <a:rPr lang="en-NZ" sz="1400" b="1" dirty="0"/>
              <a:t>Read the famous story of the Road to Emmaus </a:t>
            </a:r>
            <a:r>
              <a:rPr lang="en-NZ" sz="1400" dirty="0"/>
              <a:t>(Luke 24:13-33) with someone at home and talk about when the disciples recognised Jesus</a:t>
            </a:r>
            <a:r>
              <a:rPr lang="en-NZ" sz="1400" b="1" dirty="0"/>
              <a:t>.</a:t>
            </a:r>
          </a:p>
        </p:txBody>
      </p:sp>
      <p:sp>
        <p:nvSpPr>
          <p:cNvPr id="27" name="Rectangle 26">
            <a:extLst>
              <a:ext uri="{FF2B5EF4-FFF2-40B4-BE49-F238E27FC236}">
                <a16:creationId xmlns:a16="http://schemas.microsoft.com/office/drawing/2014/main" id="{F47B9198-20B8-4B30-840A-6DC5A520A278}"/>
              </a:ext>
            </a:extLst>
          </p:cNvPr>
          <p:cNvSpPr/>
          <p:nvPr/>
        </p:nvSpPr>
        <p:spPr>
          <a:xfrm>
            <a:off x="-1" y="2271380"/>
            <a:ext cx="9530669" cy="307777"/>
          </a:xfrm>
          <a:prstGeom prst="rect">
            <a:avLst/>
          </a:prstGeom>
        </p:spPr>
        <p:txBody>
          <a:bodyPr wrap="square">
            <a:spAutoFit/>
          </a:bodyPr>
          <a:lstStyle/>
          <a:p>
            <a:pPr marL="285750" indent="-285750">
              <a:buFont typeface="Wingdings" panose="05000000000000000000" pitchFamily="2" charset="2"/>
              <a:buChar char="v"/>
            </a:pPr>
            <a:r>
              <a:rPr lang="en-NZ" sz="1400" b="1" dirty="0"/>
              <a:t>Sing Easter songs at home</a:t>
            </a:r>
            <a:r>
              <a:rPr lang="en-NZ" sz="1400" dirty="0"/>
              <a:t> to share the joy of the Easter season.</a:t>
            </a:r>
          </a:p>
        </p:txBody>
      </p:sp>
      <p:sp>
        <p:nvSpPr>
          <p:cNvPr id="31" name="Action Button: Worksheet">
            <a:hlinkClick r:id="rId5" action="ppaction://hlinksldjump" highlightClick="1"/>
            <a:extLst>
              <a:ext uri="{FF2B5EF4-FFF2-40B4-BE49-F238E27FC236}">
                <a16:creationId xmlns:a16="http://schemas.microsoft.com/office/drawing/2014/main" id="{5826DF4C-87CB-43C6-AF2F-2296397727BB}"/>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289BBBF-2E70-4AA9-855A-BE30BE900D57}"/>
              </a:ext>
            </a:extLst>
          </p:cNvPr>
          <p:cNvSpPr/>
          <p:nvPr/>
        </p:nvSpPr>
        <p:spPr>
          <a:xfrm>
            <a:off x="-1" y="2568440"/>
            <a:ext cx="9144001" cy="523220"/>
          </a:xfrm>
          <a:prstGeom prst="rect">
            <a:avLst/>
          </a:prstGeom>
        </p:spPr>
        <p:txBody>
          <a:bodyPr wrap="square">
            <a:spAutoFit/>
          </a:bodyPr>
          <a:lstStyle/>
          <a:p>
            <a:pPr marL="285750" indent="-285750">
              <a:buFont typeface="Wingdings" panose="05000000000000000000" pitchFamily="2" charset="2"/>
              <a:buChar char="v"/>
            </a:pPr>
            <a:r>
              <a:rPr lang="en-NZ" sz="1400" b="1" dirty="0"/>
              <a:t>Share your worksheets </a:t>
            </a:r>
            <a:r>
              <a:rPr lang="en-NZ" sz="1400" dirty="0"/>
              <a:t>R1, Slide 5 and R3 Slides 6&amp;8 with your family whānau and plan some ways you could celebrate the real joy of Easter this year together. </a:t>
            </a:r>
          </a:p>
        </p:txBody>
      </p:sp>
      <p:sp>
        <p:nvSpPr>
          <p:cNvPr id="20" name="Rectangle 19">
            <a:extLst>
              <a:ext uri="{FF2B5EF4-FFF2-40B4-BE49-F238E27FC236}">
                <a16:creationId xmlns:a16="http://schemas.microsoft.com/office/drawing/2014/main" id="{935573F2-FC62-4FDB-8778-5412265B4112}"/>
              </a:ext>
            </a:extLst>
          </p:cNvPr>
          <p:cNvSpPr/>
          <p:nvPr/>
        </p:nvSpPr>
        <p:spPr>
          <a:xfrm>
            <a:off x="-1" y="3080943"/>
            <a:ext cx="9144001" cy="523220"/>
          </a:xfrm>
          <a:prstGeom prst="rect">
            <a:avLst/>
          </a:prstGeom>
        </p:spPr>
        <p:txBody>
          <a:bodyPr wrap="square">
            <a:spAutoFit/>
          </a:bodyPr>
          <a:lstStyle/>
          <a:p>
            <a:pPr marL="285750" indent="-285750">
              <a:buFont typeface="Wingdings" panose="05000000000000000000" pitchFamily="2" charset="2"/>
              <a:buChar char="v"/>
            </a:pPr>
            <a:r>
              <a:rPr lang="en-NZ" sz="1400" b="1" dirty="0"/>
              <a:t>Make a poster or power point </a:t>
            </a:r>
            <a:r>
              <a:rPr lang="en-NZ" sz="1400" dirty="0"/>
              <a:t>to share that what shows how children of your age with their family whānau celebrate the joy of Easter as the followers of Jesus today. (Slide 9, Check up item 4) </a:t>
            </a:r>
          </a:p>
        </p:txBody>
      </p:sp>
      <p:sp>
        <p:nvSpPr>
          <p:cNvPr id="21" name="Rectangle 20">
            <a:extLst>
              <a:ext uri="{FF2B5EF4-FFF2-40B4-BE49-F238E27FC236}">
                <a16:creationId xmlns:a16="http://schemas.microsoft.com/office/drawing/2014/main" id="{5E88A2C0-3AE6-42FA-93E2-64DD2B1F739E}"/>
              </a:ext>
            </a:extLst>
          </p:cNvPr>
          <p:cNvSpPr/>
          <p:nvPr/>
        </p:nvSpPr>
        <p:spPr>
          <a:xfrm>
            <a:off x="-1" y="3593446"/>
            <a:ext cx="9530669" cy="307777"/>
          </a:xfrm>
          <a:prstGeom prst="rect">
            <a:avLst/>
          </a:prstGeom>
        </p:spPr>
        <p:txBody>
          <a:bodyPr wrap="square">
            <a:spAutoFit/>
          </a:bodyPr>
          <a:lstStyle/>
          <a:p>
            <a:pPr marL="285750" indent="-285750">
              <a:buFont typeface="Wingdings" panose="05000000000000000000" pitchFamily="2" charset="2"/>
              <a:buChar char="v"/>
            </a:pPr>
            <a:r>
              <a:rPr lang="en-NZ" sz="1400" dirty="0"/>
              <a:t>Share the ‘</a:t>
            </a:r>
            <a:r>
              <a:rPr lang="en-NZ" sz="1400" b="1" dirty="0"/>
              <a:t>How we show we are EASTER PEOPLE’</a:t>
            </a:r>
            <a:r>
              <a:rPr lang="en-NZ" sz="1400" dirty="0"/>
              <a:t> power point with families. (R3 Slide 9)</a:t>
            </a:r>
          </a:p>
        </p:txBody>
      </p:sp>
      <p:sp>
        <p:nvSpPr>
          <p:cNvPr id="3" name="Rectangle 2">
            <a:extLst>
              <a:ext uri="{FF2B5EF4-FFF2-40B4-BE49-F238E27FC236}">
                <a16:creationId xmlns:a16="http://schemas.microsoft.com/office/drawing/2014/main" id="{615560A7-2C60-4C1B-971E-119CBC81C4F5}"/>
              </a:ext>
            </a:extLst>
          </p:cNvPr>
          <p:cNvSpPr/>
          <p:nvPr/>
        </p:nvSpPr>
        <p:spPr>
          <a:xfrm>
            <a:off x="0" y="3890508"/>
            <a:ext cx="9144000" cy="307777"/>
          </a:xfrm>
          <a:prstGeom prst="rect">
            <a:avLst/>
          </a:prstGeom>
        </p:spPr>
        <p:txBody>
          <a:bodyPr wrap="square">
            <a:spAutoFit/>
          </a:bodyPr>
          <a:lstStyle/>
          <a:p>
            <a:pPr marL="285750" indent="-285750">
              <a:buFont typeface="Wingdings" panose="05000000000000000000" pitchFamily="2" charset="2"/>
              <a:buChar char="v"/>
            </a:pPr>
            <a:r>
              <a:rPr lang="en-NZ" sz="1400" b="1" dirty="0"/>
              <a:t>Make up your own way </a:t>
            </a:r>
            <a:r>
              <a:rPr lang="en-NZ" sz="1400" dirty="0"/>
              <a:t>of showing and sharing what you have learned and decide who you would like to share it with. </a:t>
            </a:r>
          </a:p>
        </p:txBody>
      </p:sp>
      <p:pic>
        <p:nvPicPr>
          <p:cNvPr id="23" name="Picture 22" descr="Image result for religious easter clipart black and white">
            <a:extLst>
              <a:ext uri="{FF2B5EF4-FFF2-40B4-BE49-F238E27FC236}">
                <a16:creationId xmlns:a16="http://schemas.microsoft.com/office/drawing/2014/main" id="{F98A8F6B-C2B1-4B0C-A56F-C1401349112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252" y="4198141"/>
            <a:ext cx="665021" cy="880014"/>
          </a:xfrm>
          <a:prstGeom prst="rect">
            <a:avLst/>
          </a:prstGeom>
          <a:noFill/>
          <a:ln>
            <a:noFill/>
          </a:ln>
        </p:spPr>
      </p:pic>
      <p:pic>
        <p:nvPicPr>
          <p:cNvPr id="32" name="Picture 31" descr="Image result for religious easter clipart black and white">
            <a:extLst>
              <a:ext uri="{FF2B5EF4-FFF2-40B4-BE49-F238E27FC236}">
                <a16:creationId xmlns:a16="http://schemas.microsoft.com/office/drawing/2014/main" id="{E10FEF27-D8DB-4713-8E9A-58AF971F682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9928" y="4198141"/>
            <a:ext cx="744394" cy="880014"/>
          </a:xfrm>
          <a:prstGeom prst="rect">
            <a:avLst/>
          </a:prstGeom>
          <a:noFill/>
          <a:ln>
            <a:noFill/>
          </a:ln>
        </p:spPr>
      </p:pic>
      <p:pic>
        <p:nvPicPr>
          <p:cNvPr id="33" name="Picture 32" descr="Related image">
            <a:extLst>
              <a:ext uri="{FF2B5EF4-FFF2-40B4-BE49-F238E27FC236}">
                <a16:creationId xmlns:a16="http://schemas.microsoft.com/office/drawing/2014/main" id="{AE057CEE-D6A4-42C0-8637-F9E3A610A7A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6617" y="4270711"/>
            <a:ext cx="671512" cy="662304"/>
          </a:xfrm>
          <a:prstGeom prst="rect">
            <a:avLst/>
          </a:prstGeom>
          <a:noFill/>
          <a:ln>
            <a:noFill/>
          </a:ln>
        </p:spPr>
      </p:pic>
      <p:pic>
        <p:nvPicPr>
          <p:cNvPr id="34" name="Picture 33" descr="Image result for religious easter clipart black and white">
            <a:extLst>
              <a:ext uri="{FF2B5EF4-FFF2-40B4-BE49-F238E27FC236}">
                <a16:creationId xmlns:a16="http://schemas.microsoft.com/office/drawing/2014/main" id="{D9F0B611-29C0-446C-8A94-A7851DA4713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0657" y="4226040"/>
            <a:ext cx="814160" cy="765030"/>
          </a:xfrm>
          <a:prstGeom prst="rect">
            <a:avLst/>
          </a:prstGeom>
          <a:noFill/>
          <a:ln>
            <a:noFill/>
          </a:ln>
        </p:spPr>
      </p:pic>
    </p:spTree>
    <p:extLst>
      <p:ext uri="{BB962C8B-B14F-4D97-AF65-F5344CB8AC3E}">
        <p14:creationId xmlns:p14="http://schemas.microsoft.com/office/powerpoint/2010/main" val="14439777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descr="Speech Balloon - Comic Book Balloons | Funtastic">
            <a:extLst>
              <a:ext uri="{FF2B5EF4-FFF2-40B4-BE49-F238E27FC236}">
                <a16:creationId xmlns:a16="http://schemas.microsoft.com/office/drawing/2014/main" id="{F4002A68-4D0B-4F04-B7CE-853B32921FA0}"/>
              </a:ext>
            </a:extLst>
          </p:cNvPr>
          <p:cNvPicPr/>
          <p:nvPr/>
        </p:nvPicPr>
        <p:blipFill>
          <a:blip r:embed="rId3" cstate="print">
            <a:extLst>
              <a:ext uri="{BEBA8EAE-BF5A-486C-A8C5-ECC9F3942E4B}">
                <a14:imgProps xmlns:a14="http://schemas.microsoft.com/office/drawing/2010/main">
                  <a14:imgLayer r:embed="rId4">
                    <a14:imgEffect>
                      <a14:backgroundRemoval t="6915" b="94415" l="3542" r="95000">
                        <a14:foregroundMark x1="69583" y1="6915" x2="69583" y2="6915"/>
                        <a14:foregroundMark x1="91875" y1="35638" x2="91875" y2="35638"/>
                        <a14:foregroundMark x1="95208" y1="44415" x2="95208" y2="44415"/>
                        <a14:foregroundMark x1="3542" y1="35638" x2="3542" y2="35638"/>
                        <a14:foregroundMark x1="79167" y1="77128" x2="79167" y2="77128"/>
                        <a14:foregroundMark x1="86875" y1="85372" x2="86875" y2="85372"/>
                        <a14:foregroundMark x1="87500" y1="87766" x2="87500" y2="87766"/>
                        <a14:foregroundMark x1="93125" y1="94415" x2="93125" y2="94415"/>
                        <a14:backgroundMark x1="81458" y1="81649" x2="81458" y2="81649"/>
                        <a14:backgroundMark x1="79167" y1="77394" x2="79167" y2="77394"/>
                        <a14:backgroundMark x1="81667" y1="80053" x2="81667" y2="80053"/>
                        <a14:backgroundMark x1="87708" y1="88298" x2="87708" y2="88298"/>
                        <a14:backgroundMark x1="85833" y1="85904" x2="85833" y2="85904"/>
                        <a14:backgroundMark x1="84167" y1="89096" x2="84167" y2="89096"/>
                        <a14:backgroundMark x1="84375" y1="88564" x2="84375" y2="88564"/>
                        <a14:backgroundMark x1="83542" y1="88298" x2="83542" y2="88298"/>
                        <a14:backgroundMark x1="92083" y1="97606" x2="92083" y2="97606"/>
                        <a14:backgroundMark x1="93333" y1="96543" x2="93333" y2="96543"/>
                        <a14:backgroundMark x1="93542" y1="97340" x2="93542" y2="97340"/>
                      </a14:backgroundRemoval>
                    </a14:imgEffect>
                  </a14:imgLayer>
                </a14:imgProps>
              </a:ext>
              <a:ext uri="{28A0092B-C50C-407E-A947-70E740481C1C}">
                <a14:useLocalDpi xmlns:a14="http://schemas.microsoft.com/office/drawing/2010/main" val="0"/>
              </a:ext>
            </a:extLst>
          </a:blip>
          <a:srcRect/>
          <a:stretch>
            <a:fillRect/>
          </a:stretch>
        </p:blipFill>
        <p:spPr bwMode="auto">
          <a:xfrm rot="5996348">
            <a:off x="5793265" y="1185935"/>
            <a:ext cx="3463239" cy="3447208"/>
          </a:xfrm>
          <a:prstGeom prst="rect">
            <a:avLst/>
          </a:prstGeom>
          <a:noFill/>
          <a:ln>
            <a:noFill/>
          </a:ln>
        </p:spPr>
      </p:pic>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S-06</a:t>
            </a:r>
          </a:p>
        </p:txBody>
      </p:sp>
      <p:sp>
        <p:nvSpPr>
          <p:cNvPr id="10"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2" name="Title">
            <a:extLst>
              <a:ext uri="{FF2B5EF4-FFF2-40B4-BE49-F238E27FC236}">
                <a16:creationId xmlns:a16="http://schemas.microsoft.com/office/drawing/2014/main" id="{50C7181B-27A8-4953-B59E-AFCDF7D61AAA}"/>
              </a:ext>
            </a:extLst>
          </p:cNvPr>
          <p:cNvSpPr txBox="1"/>
          <p:nvPr/>
        </p:nvSpPr>
        <p:spPr>
          <a:xfrm>
            <a:off x="0" y="20372"/>
            <a:ext cx="9144000" cy="461665"/>
          </a:xfrm>
          <a:prstGeom prst="rect">
            <a:avLst/>
          </a:prstGeom>
          <a:noFill/>
        </p:spPr>
        <p:txBody>
          <a:bodyPr wrap="square" rtlCol="0">
            <a:spAutoFit/>
          </a:bodyPr>
          <a:lstStyle/>
          <a:p>
            <a:pPr algn="ctr"/>
            <a:r>
              <a:rPr lang="en-NZ" sz="2400" dirty="0"/>
              <a:t>Now the disciples understood in a new way</a:t>
            </a:r>
            <a:r>
              <a:rPr lang="en-NZ" sz="2400" b="1" dirty="0"/>
              <a:t> </a:t>
            </a:r>
            <a:r>
              <a:rPr lang="en-NZ" sz="2400" dirty="0"/>
              <a:t>all Jesus had taught them </a:t>
            </a:r>
            <a:endParaRPr lang="en-GB" sz="4400" b="1" dirty="0">
              <a:solidFill>
                <a:srgbClr val="00B050"/>
              </a:solidFill>
            </a:endParaRPr>
          </a:p>
        </p:txBody>
      </p:sp>
      <p:pic>
        <p:nvPicPr>
          <p:cNvPr id="13" name="Picture 12" descr="Image result for Recognising the risen Jesus">
            <a:extLst>
              <a:ext uri="{FF2B5EF4-FFF2-40B4-BE49-F238E27FC236}">
                <a16:creationId xmlns:a16="http://schemas.microsoft.com/office/drawing/2014/main" id="{0A34F7BA-DB5C-4303-908E-6E19DCE25A85}"/>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29700" y="2459281"/>
            <a:ext cx="2910000" cy="1874712"/>
          </a:xfrm>
          <a:prstGeom prst="rect">
            <a:avLst/>
          </a:prstGeom>
          <a:noFill/>
          <a:ln>
            <a:noFill/>
          </a:ln>
        </p:spPr>
      </p:pic>
      <p:pic>
        <p:nvPicPr>
          <p:cNvPr id="15" name="Picture 14" descr="Speech Balloon - Comic Book Balloons | Funtastic">
            <a:extLst>
              <a:ext uri="{FF2B5EF4-FFF2-40B4-BE49-F238E27FC236}">
                <a16:creationId xmlns:a16="http://schemas.microsoft.com/office/drawing/2014/main" id="{609032DD-670F-4872-B138-7FD21CF7BF49}"/>
              </a:ext>
            </a:extLst>
          </p:cNvPr>
          <p:cNvPicPr/>
          <p:nvPr/>
        </p:nvPicPr>
        <p:blipFill>
          <a:blip r:embed="rId3" cstate="print">
            <a:extLst>
              <a:ext uri="{BEBA8EAE-BF5A-486C-A8C5-ECC9F3942E4B}">
                <a14:imgProps xmlns:a14="http://schemas.microsoft.com/office/drawing/2010/main">
                  <a14:imgLayer r:embed="rId4">
                    <a14:imgEffect>
                      <a14:backgroundRemoval t="6915" b="94415" l="3542" r="95000">
                        <a14:foregroundMark x1="69583" y1="6915" x2="69583" y2="6915"/>
                        <a14:foregroundMark x1="91875" y1="35638" x2="91875" y2="35638"/>
                        <a14:foregroundMark x1="95208" y1="44415" x2="95208" y2="44415"/>
                        <a14:foregroundMark x1="3542" y1="35638" x2="3542" y2="35638"/>
                        <a14:foregroundMark x1="79167" y1="77128" x2="79167" y2="77128"/>
                        <a14:foregroundMark x1="86875" y1="85372" x2="86875" y2="85372"/>
                        <a14:foregroundMark x1="87500" y1="87766" x2="87500" y2="87766"/>
                        <a14:foregroundMark x1="93125" y1="94415" x2="93125" y2="94415"/>
                        <a14:backgroundMark x1="81458" y1="81649" x2="81458" y2="81649"/>
                        <a14:backgroundMark x1="79167" y1="77394" x2="79167" y2="77394"/>
                        <a14:backgroundMark x1="81667" y1="80053" x2="81667" y2="80053"/>
                        <a14:backgroundMark x1="87708" y1="88298" x2="87708" y2="88298"/>
                        <a14:backgroundMark x1="85833" y1="85904" x2="85833" y2="85904"/>
                        <a14:backgroundMark x1="84167" y1="89096" x2="84167" y2="89096"/>
                        <a14:backgroundMark x1="84375" y1="88564" x2="84375" y2="88564"/>
                        <a14:backgroundMark x1="83542" y1="88298" x2="83542" y2="88298"/>
                        <a14:backgroundMark x1="92083" y1="97606" x2="92083" y2="97606"/>
                        <a14:backgroundMark x1="93333" y1="96543" x2="93333" y2="96543"/>
                        <a14:backgroundMark x1="93542" y1="97340" x2="93542" y2="97340"/>
                      </a14:backgroundRemoval>
                    </a14:imgEffect>
                  </a14:imgLayer>
                </a14:imgProps>
              </a:ext>
              <a:ext uri="{28A0092B-C50C-407E-A947-70E740481C1C}">
                <a14:useLocalDpi xmlns:a14="http://schemas.microsoft.com/office/drawing/2010/main" val="0"/>
              </a:ext>
            </a:extLst>
          </a:blip>
          <a:srcRect/>
          <a:stretch>
            <a:fillRect/>
          </a:stretch>
        </p:blipFill>
        <p:spPr bwMode="auto">
          <a:xfrm rot="16919998">
            <a:off x="-115832" y="1145595"/>
            <a:ext cx="3569950" cy="3464562"/>
          </a:xfrm>
          <a:prstGeom prst="rect">
            <a:avLst/>
          </a:prstGeom>
          <a:noFill/>
          <a:ln>
            <a:noFill/>
          </a:ln>
        </p:spPr>
      </p:pic>
      <p:pic>
        <p:nvPicPr>
          <p:cNvPr id="18" name="Picture 17" descr="Speech Balloon - Comic Book Balloons | Funtastic">
            <a:extLst>
              <a:ext uri="{FF2B5EF4-FFF2-40B4-BE49-F238E27FC236}">
                <a16:creationId xmlns:a16="http://schemas.microsoft.com/office/drawing/2014/main" id="{A3EBF080-714B-4A3D-B76A-53F8C79E63DD}"/>
              </a:ext>
            </a:extLst>
          </p:cNvPr>
          <p:cNvPicPr/>
          <p:nvPr/>
        </p:nvPicPr>
        <p:blipFill>
          <a:blip r:embed="rId3" cstate="print">
            <a:extLst>
              <a:ext uri="{BEBA8EAE-BF5A-486C-A8C5-ECC9F3942E4B}">
                <a14:imgProps xmlns:a14="http://schemas.microsoft.com/office/drawing/2010/main">
                  <a14:imgLayer r:embed="rId4">
                    <a14:imgEffect>
                      <a14:backgroundRemoval t="6915" b="94415" l="3542" r="95000">
                        <a14:foregroundMark x1="69583" y1="6915" x2="69583" y2="6915"/>
                        <a14:foregroundMark x1="91875" y1="35638" x2="91875" y2="35638"/>
                        <a14:foregroundMark x1="95208" y1="44415" x2="95208" y2="44415"/>
                        <a14:foregroundMark x1="3542" y1="35638" x2="3542" y2="35638"/>
                        <a14:foregroundMark x1="79167" y1="77128" x2="79167" y2="77128"/>
                        <a14:foregroundMark x1="86875" y1="85372" x2="86875" y2="85372"/>
                        <a14:foregroundMark x1="87500" y1="87766" x2="87500" y2="87766"/>
                        <a14:foregroundMark x1="93125" y1="94415" x2="93125" y2="94415"/>
                        <a14:backgroundMark x1="81458" y1="81649" x2="81458" y2="81649"/>
                        <a14:backgroundMark x1="79167" y1="77394" x2="79167" y2="77394"/>
                        <a14:backgroundMark x1="81667" y1="80053" x2="81667" y2="80053"/>
                        <a14:backgroundMark x1="87708" y1="88298" x2="87708" y2="88298"/>
                        <a14:backgroundMark x1="85833" y1="85904" x2="85833" y2="85904"/>
                        <a14:backgroundMark x1="84167" y1="89096" x2="84167" y2="89096"/>
                        <a14:backgroundMark x1="84375" y1="88564" x2="84375" y2="88564"/>
                        <a14:backgroundMark x1="83542" y1="88298" x2="83542" y2="88298"/>
                        <a14:backgroundMark x1="92083" y1="97606" x2="92083" y2="97606"/>
                        <a14:backgroundMark x1="93333" y1="96543" x2="93333" y2="96543"/>
                        <a14:backgroundMark x1="93542" y1="97340" x2="93542" y2="97340"/>
                      </a14:backgroundRemoval>
                    </a14:imgEffect>
                  </a14:imgLayer>
                </a14:imgProps>
              </a:ext>
              <a:ext uri="{28A0092B-C50C-407E-A947-70E740481C1C}">
                <a14:useLocalDpi xmlns:a14="http://schemas.microsoft.com/office/drawing/2010/main" val="0"/>
              </a:ext>
            </a:extLst>
          </a:blip>
          <a:srcRect/>
          <a:stretch>
            <a:fillRect/>
          </a:stretch>
        </p:blipFill>
        <p:spPr bwMode="auto">
          <a:xfrm rot="326563">
            <a:off x="2523839" y="309762"/>
            <a:ext cx="4178433" cy="2445990"/>
          </a:xfrm>
          <a:prstGeom prst="rect">
            <a:avLst/>
          </a:prstGeom>
          <a:noFill/>
          <a:ln>
            <a:noFill/>
          </a:ln>
        </p:spPr>
      </p:pic>
      <p:sp>
        <p:nvSpPr>
          <p:cNvPr id="4" name="Rectangle 3">
            <a:extLst>
              <a:ext uri="{FF2B5EF4-FFF2-40B4-BE49-F238E27FC236}">
                <a16:creationId xmlns:a16="http://schemas.microsoft.com/office/drawing/2014/main" id="{8F626C2B-954F-4F13-AD02-50CAB507A7D0}"/>
              </a:ext>
            </a:extLst>
          </p:cNvPr>
          <p:cNvSpPr/>
          <p:nvPr/>
        </p:nvSpPr>
        <p:spPr>
          <a:xfrm>
            <a:off x="2307464" y="4268734"/>
            <a:ext cx="4572000" cy="729430"/>
          </a:xfrm>
          <a:prstGeom prst="rect">
            <a:avLst/>
          </a:prstGeom>
        </p:spPr>
        <p:txBody>
          <a:bodyPr>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Look at the disciples’ faces                                        What do you think they are thinking?</a:t>
            </a:r>
            <a:endParaRPr lang="en-NZ" sz="1000" b="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EE72FEB0-EFE3-4E40-B69B-D29422314C6C}"/>
              </a:ext>
            </a:extLst>
          </p:cNvPr>
          <p:cNvGrpSpPr/>
          <p:nvPr/>
        </p:nvGrpSpPr>
        <p:grpSpPr>
          <a:xfrm rot="20895446">
            <a:off x="2929980" y="2865006"/>
            <a:ext cx="450239" cy="227419"/>
            <a:chOff x="1145700" y="609304"/>
            <a:chExt cx="450239" cy="227419"/>
          </a:xfrm>
        </p:grpSpPr>
        <p:sp>
          <p:nvSpPr>
            <p:cNvPr id="5" name="Oval 4">
              <a:extLst>
                <a:ext uri="{FF2B5EF4-FFF2-40B4-BE49-F238E27FC236}">
                  <a16:creationId xmlns:a16="http://schemas.microsoft.com/office/drawing/2014/main" id="{BA842F13-2376-4123-A86B-33062FFDB724}"/>
                </a:ext>
              </a:extLst>
            </p:cNvPr>
            <p:cNvSpPr/>
            <p:nvPr/>
          </p:nvSpPr>
          <p:spPr>
            <a:xfrm>
              <a:off x="1145700" y="609304"/>
              <a:ext cx="146464" cy="1248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Oval 19">
              <a:extLst>
                <a:ext uri="{FF2B5EF4-FFF2-40B4-BE49-F238E27FC236}">
                  <a16:creationId xmlns:a16="http://schemas.microsoft.com/office/drawing/2014/main" id="{E866C4C7-D5CC-444E-8209-77F37D614D5E}"/>
                </a:ext>
              </a:extLst>
            </p:cNvPr>
            <p:cNvSpPr/>
            <p:nvPr/>
          </p:nvSpPr>
          <p:spPr>
            <a:xfrm>
              <a:off x="1344496" y="699977"/>
              <a:ext cx="102523" cy="874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Oval 20">
              <a:extLst>
                <a:ext uri="{FF2B5EF4-FFF2-40B4-BE49-F238E27FC236}">
                  <a16:creationId xmlns:a16="http://schemas.microsoft.com/office/drawing/2014/main" id="{85646798-27A3-4B4C-86B3-A4E8FD7D7942}"/>
                </a:ext>
              </a:extLst>
            </p:cNvPr>
            <p:cNvSpPr/>
            <p:nvPr/>
          </p:nvSpPr>
          <p:spPr>
            <a:xfrm>
              <a:off x="1519739" y="771746"/>
              <a:ext cx="76200" cy="649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grpSp>
        <p:nvGrpSpPr>
          <p:cNvPr id="22" name="Group 21">
            <a:extLst>
              <a:ext uri="{FF2B5EF4-FFF2-40B4-BE49-F238E27FC236}">
                <a16:creationId xmlns:a16="http://schemas.microsoft.com/office/drawing/2014/main" id="{76E4005B-D538-4924-A40D-A1B6DB826FD8}"/>
              </a:ext>
            </a:extLst>
          </p:cNvPr>
          <p:cNvGrpSpPr/>
          <p:nvPr/>
        </p:nvGrpSpPr>
        <p:grpSpPr>
          <a:xfrm rot="1527657">
            <a:off x="3862669" y="2271297"/>
            <a:ext cx="450239" cy="227419"/>
            <a:chOff x="1145700" y="609304"/>
            <a:chExt cx="450239" cy="227419"/>
          </a:xfrm>
        </p:grpSpPr>
        <p:sp>
          <p:nvSpPr>
            <p:cNvPr id="23" name="Oval 22">
              <a:extLst>
                <a:ext uri="{FF2B5EF4-FFF2-40B4-BE49-F238E27FC236}">
                  <a16:creationId xmlns:a16="http://schemas.microsoft.com/office/drawing/2014/main" id="{D714B5DF-67C8-4C5D-B521-9FD2E16DF81A}"/>
                </a:ext>
              </a:extLst>
            </p:cNvPr>
            <p:cNvSpPr/>
            <p:nvPr/>
          </p:nvSpPr>
          <p:spPr>
            <a:xfrm>
              <a:off x="1145700" y="609304"/>
              <a:ext cx="146464" cy="1248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4" name="Oval 23">
              <a:extLst>
                <a:ext uri="{FF2B5EF4-FFF2-40B4-BE49-F238E27FC236}">
                  <a16:creationId xmlns:a16="http://schemas.microsoft.com/office/drawing/2014/main" id="{8E54D7CA-29A1-4082-AF8B-F812051A7B01}"/>
                </a:ext>
              </a:extLst>
            </p:cNvPr>
            <p:cNvSpPr/>
            <p:nvPr/>
          </p:nvSpPr>
          <p:spPr>
            <a:xfrm>
              <a:off x="1344496" y="699977"/>
              <a:ext cx="102523" cy="874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Oval 24">
              <a:extLst>
                <a:ext uri="{FF2B5EF4-FFF2-40B4-BE49-F238E27FC236}">
                  <a16:creationId xmlns:a16="http://schemas.microsoft.com/office/drawing/2014/main" id="{D49B75CD-99E7-48E1-B29E-74436C50DD3E}"/>
                </a:ext>
              </a:extLst>
            </p:cNvPr>
            <p:cNvSpPr/>
            <p:nvPr/>
          </p:nvSpPr>
          <p:spPr>
            <a:xfrm>
              <a:off x="1519739" y="771746"/>
              <a:ext cx="76200" cy="649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grpSp>
        <p:nvGrpSpPr>
          <p:cNvPr id="26" name="Group 25">
            <a:extLst>
              <a:ext uri="{FF2B5EF4-FFF2-40B4-BE49-F238E27FC236}">
                <a16:creationId xmlns:a16="http://schemas.microsoft.com/office/drawing/2014/main" id="{8CAB1ACA-27F0-459C-9A2C-7AA1D85504F4}"/>
              </a:ext>
            </a:extLst>
          </p:cNvPr>
          <p:cNvGrpSpPr/>
          <p:nvPr/>
        </p:nvGrpSpPr>
        <p:grpSpPr>
          <a:xfrm rot="9758275">
            <a:off x="5773160" y="2572894"/>
            <a:ext cx="456586" cy="210094"/>
            <a:chOff x="1145700" y="609304"/>
            <a:chExt cx="450239" cy="227419"/>
          </a:xfrm>
        </p:grpSpPr>
        <p:sp>
          <p:nvSpPr>
            <p:cNvPr id="27" name="Oval 26">
              <a:extLst>
                <a:ext uri="{FF2B5EF4-FFF2-40B4-BE49-F238E27FC236}">
                  <a16:creationId xmlns:a16="http://schemas.microsoft.com/office/drawing/2014/main" id="{9EF79FA1-1C0C-4870-8865-4BC71E5DC940}"/>
                </a:ext>
              </a:extLst>
            </p:cNvPr>
            <p:cNvSpPr/>
            <p:nvPr/>
          </p:nvSpPr>
          <p:spPr>
            <a:xfrm>
              <a:off x="1145700" y="609304"/>
              <a:ext cx="146464" cy="1248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8" name="Oval 27">
              <a:extLst>
                <a:ext uri="{FF2B5EF4-FFF2-40B4-BE49-F238E27FC236}">
                  <a16:creationId xmlns:a16="http://schemas.microsoft.com/office/drawing/2014/main" id="{DFE189FD-3977-42E4-A775-B5C45E78D4E6}"/>
                </a:ext>
              </a:extLst>
            </p:cNvPr>
            <p:cNvSpPr/>
            <p:nvPr/>
          </p:nvSpPr>
          <p:spPr>
            <a:xfrm>
              <a:off x="1344496" y="699977"/>
              <a:ext cx="102523" cy="874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9" name="Oval 28">
              <a:extLst>
                <a:ext uri="{FF2B5EF4-FFF2-40B4-BE49-F238E27FC236}">
                  <a16:creationId xmlns:a16="http://schemas.microsoft.com/office/drawing/2014/main" id="{FD4C5A66-D1CB-4BAE-B419-67D1A899751D}"/>
                </a:ext>
              </a:extLst>
            </p:cNvPr>
            <p:cNvSpPr/>
            <p:nvPr/>
          </p:nvSpPr>
          <p:spPr>
            <a:xfrm>
              <a:off x="1519739" y="771746"/>
              <a:ext cx="76200" cy="649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30" name="REMOVE THIS OBJECT">
            <a:extLst>
              <a:ext uri="{FF2B5EF4-FFF2-40B4-BE49-F238E27FC236}">
                <a16:creationId xmlns:a16="http://schemas.microsoft.com/office/drawing/2014/main" id="{1F3B6C5B-B8C6-43D4-8591-36FBC0A5356D}"/>
              </a:ext>
            </a:extLst>
          </p:cNvPr>
          <p:cNvSpPr txBox="1"/>
          <p:nvPr/>
        </p:nvSpPr>
        <p:spPr>
          <a:xfrm>
            <a:off x="6167471" y="509557"/>
            <a:ext cx="3293293" cy="369332"/>
          </a:xfrm>
          <a:prstGeom prst="rect">
            <a:avLst/>
          </a:prstGeom>
          <a:noFill/>
        </p:spPr>
        <p:txBody>
          <a:bodyPr wrap="square" rtlCol="0">
            <a:spAutoFit/>
          </a:bodyPr>
          <a:lstStyle/>
          <a:p>
            <a:r>
              <a:rPr lang="en-NZ" dirty="0"/>
              <a:t>Name________ Date_______</a:t>
            </a:r>
          </a:p>
        </p:txBody>
      </p:sp>
    </p:spTree>
    <p:extLst>
      <p:ext uri="{BB962C8B-B14F-4D97-AF65-F5344CB8AC3E}">
        <p14:creationId xmlns:p14="http://schemas.microsoft.com/office/powerpoint/2010/main" val="173125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B8DE6D9-3BBC-4424-9A5E-99693F24E603}"/>
              </a:ext>
            </a:extLst>
          </p:cNvPr>
          <p:cNvSpPr/>
          <p:nvPr/>
        </p:nvSpPr>
        <p:spPr>
          <a:xfrm>
            <a:off x="5969887" y="1872455"/>
            <a:ext cx="3100600" cy="3046988"/>
          </a:xfrm>
          <a:prstGeom prst="rect">
            <a:avLst/>
          </a:prstGeom>
        </p:spPr>
        <p:txBody>
          <a:bodyPr wrap="square">
            <a:spAutoFit/>
          </a:bodyPr>
          <a:lstStyle/>
          <a:p>
            <a:r>
              <a:rPr lang="en-NZ" sz="2400" dirty="0"/>
              <a:t>We are the Easter people because we believe that Jesus rose on Easter Sunday and  we are filled with hope that when we die we will be with Jesus in heaven forever. </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S-08</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pic>
        <p:nvPicPr>
          <p:cNvPr id="30" name="Picture 29" descr="Image result for people receiving communion at the Easter vigil">
            <a:extLst>
              <a:ext uri="{FF2B5EF4-FFF2-40B4-BE49-F238E27FC236}">
                <a16:creationId xmlns:a16="http://schemas.microsoft.com/office/drawing/2014/main" id="{0C48C2AA-5A3F-4445-9C6E-33E5AF81AF9D}"/>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8647" y="881518"/>
            <a:ext cx="2996707" cy="1017273"/>
          </a:xfrm>
          <a:prstGeom prst="rect">
            <a:avLst/>
          </a:prstGeom>
          <a:noFill/>
          <a:ln w="28575">
            <a:solidFill>
              <a:schemeClr val="bg1"/>
            </a:solidFill>
          </a:ln>
        </p:spPr>
      </p:pic>
      <p:sp>
        <p:nvSpPr>
          <p:cNvPr id="31" name="REMOVE THIS OBJECT">
            <a:extLst>
              <a:ext uri="{FF2B5EF4-FFF2-40B4-BE49-F238E27FC236}">
                <a16:creationId xmlns:a16="http://schemas.microsoft.com/office/drawing/2014/main" id="{452573EF-56FC-4142-B1C1-2096450B66CD}"/>
              </a:ext>
            </a:extLst>
          </p:cNvPr>
          <p:cNvSpPr txBox="1"/>
          <p:nvPr/>
        </p:nvSpPr>
        <p:spPr>
          <a:xfrm>
            <a:off x="3557" y="-23493"/>
            <a:ext cx="9144000" cy="492443"/>
          </a:xfrm>
          <a:prstGeom prst="rect">
            <a:avLst/>
          </a:prstGeom>
          <a:noFill/>
        </p:spPr>
        <p:txBody>
          <a:bodyPr wrap="square" rtlCol="0">
            <a:spAutoFit/>
          </a:bodyPr>
          <a:lstStyle/>
          <a:p>
            <a:r>
              <a:rPr lang="en-NZ" sz="2600" dirty="0"/>
              <a:t>We follow the Risen Jesus – that is why we are the EASTER PEOPLE</a:t>
            </a:r>
          </a:p>
        </p:txBody>
      </p:sp>
      <p:graphicFrame>
        <p:nvGraphicFramePr>
          <p:cNvPr id="32" name="Table 31">
            <a:extLst>
              <a:ext uri="{FF2B5EF4-FFF2-40B4-BE49-F238E27FC236}">
                <a16:creationId xmlns:a16="http://schemas.microsoft.com/office/drawing/2014/main" id="{9ADA3441-33FE-4004-8B8D-A0AF98374C3E}"/>
              </a:ext>
            </a:extLst>
          </p:cNvPr>
          <p:cNvGraphicFramePr>
            <a:graphicFrameLocks noGrp="1"/>
          </p:cNvGraphicFramePr>
          <p:nvPr>
            <p:extLst>
              <p:ext uri="{D42A27DB-BD31-4B8C-83A1-F6EECF244321}">
                <p14:modId xmlns:p14="http://schemas.microsoft.com/office/powerpoint/2010/main" val="974833787"/>
              </p:ext>
            </p:extLst>
          </p:nvPr>
        </p:nvGraphicFramePr>
        <p:xfrm>
          <a:off x="190877" y="473402"/>
          <a:ext cx="5630064" cy="4376383"/>
        </p:xfrm>
        <a:graphic>
          <a:graphicData uri="http://schemas.openxmlformats.org/drawingml/2006/table">
            <a:tbl>
              <a:tblPr firstRow="1" bandRow="1">
                <a:tableStyleId>{5C22544A-7EE6-4342-B048-85BDC9FD1C3A}</a:tableStyleId>
              </a:tblPr>
              <a:tblGrid>
                <a:gridCol w="511824">
                  <a:extLst>
                    <a:ext uri="{9D8B030D-6E8A-4147-A177-3AD203B41FA5}">
                      <a16:colId xmlns:a16="http://schemas.microsoft.com/office/drawing/2014/main" val="2573029439"/>
                    </a:ext>
                  </a:extLst>
                </a:gridCol>
                <a:gridCol w="511824">
                  <a:extLst>
                    <a:ext uri="{9D8B030D-6E8A-4147-A177-3AD203B41FA5}">
                      <a16:colId xmlns:a16="http://schemas.microsoft.com/office/drawing/2014/main" val="417696073"/>
                    </a:ext>
                  </a:extLst>
                </a:gridCol>
                <a:gridCol w="511824">
                  <a:extLst>
                    <a:ext uri="{9D8B030D-6E8A-4147-A177-3AD203B41FA5}">
                      <a16:colId xmlns:a16="http://schemas.microsoft.com/office/drawing/2014/main" val="3026030393"/>
                    </a:ext>
                  </a:extLst>
                </a:gridCol>
                <a:gridCol w="511824">
                  <a:extLst>
                    <a:ext uri="{9D8B030D-6E8A-4147-A177-3AD203B41FA5}">
                      <a16:colId xmlns:a16="http://schemas.microsoft.com/office/drawing/2014/main" val="2200768758"/>
                    </a:ext>
                  </a:extLst>
                </a:gridCol>
                <a:gridCol w="511824">
                  <a:extLst>
                    <a:ext uri="{9D8B030D-6E8A-4147-A177-3AD203B41FA5}">
                      <a16:colId xmlns:a16="http://schemas.microsoft.com/office/drawing/2014/main" val="300356873"/>
                    </a:ext>
                  </a:extLst>
                </a:gridCol>
                <a:gridCol w="511824">
                  <a:extLst>
                    <a:ext uri="{9D8B030D-6E8A-4147-A177-3AD203B41FA5}">
                      <a16:colId xmlns:a16="http://schemas.microsoft.com/office/drawing/2014/main" val="701638765"/>
                    </a:ext>
                  </a:extLst>
                </a:gridCol>
                <a:gridCol w="511824">
                  <a:extLst>
                    <a:ext uri="{9D8B030D-6E8A-4147-A177-3AD203B41FA5}">
                      <a16:colId xmlns:a16="http://schemas.microsoft.com/office/drawing/2014/main" val="4164222515"/>
                    </a:ext>
                  </a:extLst>
                </a:gridCol>
                <a:gridCol w="511824">
                  <a:extLst>
                    <a:ext uri="{9D8B030D-6E8A-4147-A177-3AD203B41FA5}">
                      <a16:colId xmlns:a16="http://schemas.microsoft.com/office/drawing/2014/main" val="1628890116"/>
                    </a:ext>
                  </a:extLst>
                </a:gridCol>
                <a:gridCol w="511824">
                  <a:extLst>
                    <a:ext uri="{9D8B030D-6E8A-4147-A177-3AD203B41FA5}">
                      <a16:colId xmlns:a16="http://schemas.microsoft.com/office/drawing/2014/main" val="2211287764"/>
                    </a:ext>
                  </a:extLst>
                </a:gridCol>
                <a:gridCol w="511824">
                  <a:extLst>
                    <a:ext uri="{9D8B030D-6E8A-4147-A177-3AD203B41FA5}">
                      <a16:colId xmlns:a16="http://schemas.microsoft.com/office/drawing/2014/main" val="2517015499"/>
                    </a:ext>
                  </a:extLst>
                </a:gridCol>
                <a:gridCol w="511824">
                  <a:extLst>
                    <a:ext uri="{9D8B030D-6E8A-4147-A177-3AD203B41FA5}">
                      <a16:colId xmlns:a16="http://schemas.microsoft.com/office/drawing/2014/main" val="3345469953"/>
                    </a:ext>
                  </a:extLst>
                </a:gridCol>
              </a:tblGrid>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924611"/>
                  </a:ext>
                </a:extLst>
              </a:tr>
              <a:tr h="397853">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97853">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97853">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97853">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97853">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97853">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97853">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34" name="REMOVE THIS OBJECT">
            <a:extLst>
              <a:ext uri="{FF2B5EF4-FFF2-40B4-BE49-F238E27FC236}">
                <a16:creationId xmlns:a16="http://schemas.microsoft.com/office/drawing/2014/main" id="{AC5A1989-4654-4E86-B4AE-95D9EC7E0513}"/>
              </a:ext>
            </a:extLst>
          </p:cNvPr>
          <p:cNvSpPr txBox="1"/>
          <p:nvPr/>
        </p:nvSpPr>
        <p:spPr>
          <a:xfrm>
            <a:off x="5854264" y="468950"/>
            <a:ext cx="3293293" cy="369332"/>
          </a:xfrm>
          <a:prstGeom prst="rect">
            <a:avLst/>
          </a:prstGeom>
          <a:noFill/>
        </p:spPr>
        <p:txBody>
          <a:bodyPr wrap="square" rtlCol="0">
            <a:spAutoFit/>
          </a:bodyPr>
          <a:lstStyle/>
          <a:p>
            <a:r>
              <a:rPr lang="en-NZ" dirty="0"/>
              <a:t>Name_________ Date________</a:t>
            </a:r>
          </a:p>
        </p:txBody>
      </p:sp>
    </p:spTree>
    <p:extLst>
      <p:ext uri="{BB962C8B-B14F-4D97-AF65-F5344CB8AC3E}">
        <p14:creationId xmlns:p14="http://schemas.microsoft.com/office/powerpoint/2010/main" val="49322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S-12</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REMOVE THIS OBJECT">
            <a:extLst>
              <a:ext uri="{FF2B5EF4-FFF2-40B4-BE49-F238E27FC236}">
                <a16:creationId xmlns:a16="http://schemas.microsoft.com/office/drawing/2014/main" id="{5C40D77B-B7AB-4391-9EC7-F23B41319A5F}"/>
              </a:ext>
            </a:extLst>
          </p:cNvPr>
          <p:cNvSpPr txBox="1"/>
          <p:nvPr/>
        </p:nvSpPr>
        <p:spPr>
          <a:xfrm>
            <a:off x="0" y="32320"/>
            <a:ext cx="9144000" cy="415498"/>
          </a:xfrm>
          <a:prstGeom prst="rect">
            <a:avLst/>
          </a:prstGeom>
          <a:noFill/>
        </p:spPr>
        <p:txBody>
          <a:bodyPr wrap="square" rtlCol="0">
            <a:spAutoFit/>
          </a:bodyPr>
          <a:lstStyle/>
          <a:p>
            <a:pPr algn="ctr"/>
            <a:r>
              <a:rPr lang="en-NZ" sz="2100" b="1" dirty="0"/>
              <a:t>Sharing our Learning about LENT with family whānau, other classes and parish</a:t>
            </a:r>
            <a:endParaRPr lang="en-NZ" sz="2100" dirty="0"/>
          </a:p>
        </p:txBody>
      </p:sp>
      <p:sp>
        <p:nvSpPr>
          <p:cNvPr id="16" name="Rectangle 15">
            <a:extLst>
              <a:ext uri="{FF2B5EF4-FFF2-40B4-BE49-F238E27FC236}">
                <a16:creationId xmlns:a16="http://schemas.microsoft.com/office/drawing/2014/main" id="{167F02E5-E5D8-473B-B17B-D8FE454F196F}"/>
              </a:ext>
            </a:extLst>
          </p:cNvPr>
          <p:cNvSpPr/>
          <p:nvPr/>
        </p:nvSpPr>
        <p:spPr>
          <a:xfrm>
            <a:off x="0" y="436810"/>
            <a:ext cx="9144000" cy="738664"/>
          </a:xfrm>
          <a:prstGeom prst="rect">
            <a:avLst/>
          </a:prstGeom>
        </p:spPr>
        <p:txBody>
          <a:bodyPr wrap="square">
            <a:spAutoFit/>
          </a:bodyPr>
          <a:lstStyle/>
          <a:p>
            <a:pPr marL="285750" lvl="0" indent="-285750">
              <a:buFont typeface="Wingdings" panose="05000000000000000000" pitchFamily="2" charset="2"/>
              <a:buChar char="v"/>
            </a:pPr>
            <a:r>
              <a:rPr lang="en-NZ" sz="1400" b="1" dirty="0"/>
              <a:t>Talk about, skype or telephone your family</a:t>
            </a:r>
            <a:r>
              <a:rPr lang="en-NZ" sz="1400" dirty="0"/>
              <a:t> to tell them what you have learned about what Easter means and how, when Jesus rose from the dead, he brought new life back into the world. We have Easter eggs because they are a sign of new life.</a:t>
            </a:r>
          </a:p>
        </p:txBody>
      </p:sp>
      <p:sp>
        <p:nvSpPr>
          <p:cNvPr id="17" name="Rectangle 16">
            <a:extLst>
              <a:ext uri="{FF2B5EF4-FFF2-40B4-BE49-F238E27FC236}">
                <a16:creationId xmlns:a16="http://schemas.microsoft.com/office/drawing/2014/main" id="{C3CF2DE9-98C3-4E07-8600-A90008F94961}"/>
              </a:ext>
            </a:extLst>
          </p:cNvPr>
          <p:cNvSpPr/>
          <p:nvPr/>
        </p:nvSpPr>
        <p:spPr>
          <a:xfrm>
            <a:off x="0" y="1164757"/>
            <a:ext cx="9649496" cy="307777"/>
          </a:xfrm>
          <a:prstGeom prst="rect">
            <a:avLst/>
          </a:prstGeom>
        </p:spPr>
        <p:txBody>
          <a:bodyPr wrap="square">
            <a:spAutoFit/>
          </a:bodyPr>
          <a:lstStyle/>
          <a:p>
            <a:pPr marL="285750" indent="-285750">
              <a:buFont typeface="Wingdings" panose="05000000000000000000" pitchFamily="2" charset="2"/>
              <a:buChar char="v"/>
            </a:pPr>
            <a:r>
              <a:rPr lang="en-NZ" sz="1400" b="1" dirty="0"/>
              <a:t>Ask your teacher to take photographs to share of </a:t>
            </a:r>
            <a:r>
              <a:rPr lang="en-NZ" sz="1400" dirty="0"/>
              <a:t>children in your class showing kindness like Jesus did.</a:t>
            </a:r>
          </a:p>
        </p:txBody>
      </p:sp>
      <p:sp>
        <p:nvSpPr>
          <p:cNvPr id="21" name="Rectangle 20">
            <a:extLst>
              <a:ext uri="{FF2B5EF4-FFF2-40B4-BE49-F238E27FC236}">
                <a16:creationId xmlns:a16="http://schemas.microsoft.com/office/drawing/2014/main" id="{B7292D49-1AC4-4108-8374-57257F09F6F7}"/>
              </a:ext>
            </a:extLst>
          </p:cNvPr>
          <p:cNvSpPr/>
          <p:nvPr/>
        </p:nvSpPr>
        <p:spPr>
          <a:xfrm>
            <a:off x="-1" y="1461817"/>
            <a:ext cx="9293995" cy="307777"/>
          </a:xfrm>
          <a:prstGeom prst="rect">
            <a:avLst/>
          </a:prstGeom>
        </p:spPr>
        <p:txBody>
          <a:bodyPr wrap="square">
            <a:spAutoFit/>
          </a:bodyPr>
          <a:lstStyle/>
          <a:p>
            <a:pPr marL="285750" indent="-285750">
              <a:buFont typeface="Wingdings" panose="05000000000000000000" pitchFamily="2" charset="2"/>
              <a:buChar char="v"/>
            </a:pPr>
            <a:r>
              <a:rPr lang="en-NZ" sz="1400" b="1" dirty="0"/>
              <a:t>Plan what Easter celebration</a:t>
            </a:r>
            <a:r>
              <a:rPr lang="en-NZ" sz="1400" dirty="0"/>
              <a:t> your family whānau is going to attend in the church where you will be for Easter. </a:t>
            </a:r>
          </a:p>
        </p:txBody>
      </p:sp>
      <p:sp>
        <p:nvSpPr>
          <p:cNvPr id="22" name="Rectangle 21">
            <a:extLst>
              <a:ext uri="{FF2B5EF4-FFF2-40B4-BE49-F238E27FC236}">
                <a16:creationId xmlns:a16="http://schemas.microsoft.com/office/drawing/2014/main" id="{C44E156E-62E4-44BD-B324-6145384676EA}"/>
              </a:ext>
            </a:extLst>
          </p:cNvPr>
          <p:cNvSpPr/>
          <p:nvPr/>
        </p:nvSpPr>
        <p:spPr>
          <a:xfrm>
            <a:off x="0" y="1758877"/>
            <a:ext cx="9144000" cy="523220"/>
          </a:xfrm>
          <a:prstGeom prst="rect">
            <a:avLst/>
          </a:prstGeom>
        </p:spPr>
        <p:txBody>
          <a:bodyPr wrap="square">
            <a:spAutoFit/>
          </a:bodyPr>
          <a:lstStyle/>
          <a:p>
            <a:pPr marL="285750" indent="-285750">
              <a:buFont typeface="Wingdings" panose="05000000000000000000" pitchFamily="2" charset="2"/>
              <a:buChar char="v"/>
            </a:pPr>
            <a:r>
              <a:rPr lang="en-NZ" sz="1400" b="1" dirty="0"/>
              <a:t>Read the famous story of the Road to Emmaus </a:t>
            </a:r>
            <a:r>
              <a:rPr lang="en-NZ" sz="1400" dirty="0"/>
              <a:t>(Luke 24:13-33) with someone at home and talk about when the disciples recognised Jesus</a:t>
            </a:r>
            <a:r>
              <a:rPr lang="en-NZ" sz="1400" b="1" dirty="0"/>
              <a:t>.</a:t>
            </a:r>
          </a:p>
        </p:txBody>
      </p:sp>
      <p:sp>
        <p:nvSpPr>
          <p:cNvPr id="28" name="Rectangle 27">
            <a:extLst>
              <a:ext uri="{FF2B5EF4-FFF2-40B4-BE49-F238E27FC236}">
                <a16:creationId xmlns:a16="http://schemas.microsoft.com/office/drawing/2014/main" id="{1D4CBA85-5FEA-49F4-B7F4-4922498D652C}"/>
              </a:ext>
            </a:extLst>
          </p:cNvPr>
          <p:cNvSpPr/>
          <p:nvPr/>
        </p:nvSpPr>
        <p:spPr>
          <a:xfrm>
            <a:off x="-1" y="2271380"/>
            <a:ext cx="9530669" cy="307777"/>
          </a:xfrm>
          <a:prstGeom prst="rect">
            <a:avLst/>
          </a:prstGeom>
        </p:spPr>
        <p:txBody>
          <a:bodyPr wrap="square">
            <a:spAutoFit/>
          </a:bodyPr>
          <a:lstStyle/>
          <a:p>
            <a:pPr marL="285750" indent="-285750">
              <a:buFont typeface="Wingdings" panose="05000000000000000000" pitchFamily="2" charset="2"/>
              <a:buChar char="v"/>
            </a:pPr>
            <a:r>
              <a:rPr lang="en-NZ" sz="1400" b="1" dirty="0"/>
              <a:t>Sing Easter songs at home</a:t>
            </a:r>
            <a:r>
              <a:rPr lang="en-NZ" sz="1400" dirty="0"/>
              <a:t> to share the joy of the Easter season.</a:t>
            </a:r>
          </a:p>
        </p:txBody>
      </p:sp>
      <p:sp>
        <p:nvSpPr>
          <p:cNvPr id="29" name="Rectangle 28">
            <a:extLst>
              <a:ext uri="{FF2B5EF4-FFF2-40B4-BE49-F238E27FC236}">
                <a16:creationId xmlns:a16="http://schemas.microsoft.com/office/drawing/2014/main" id="{50441DBF-DC5B-44A1-9103-2B3C0EBCE07B}"/>
              </a:ext>
            </a:extLst>
          </p:cNvPr>
          <p:cNvSpPr/>
          <p:nvPr/>
        </p:nvSpPr>
        <p:spPr>
          <a:xfrm>
            <a:off x="-1" y="2568440"/>
            <a:ext cx="9144001" cy="523220"/>
          </a:xfrm>
          <a:prstGeom prst="rect">
            <a:avLst/>
          </a:prstGeom>
        </p:spPr>
        <p:txBody>
          <a:bodyPr wrap="square">
            <a:spAutoFit/>
          </a:bodyPr>
          <a:lstStyle/>
          <a:p>
            <a:pPr marL="285750" indent="-285750">
              <a:buFont typeface="Wingdings" panose="05000000000000000000" pitchFamily="2" charset="2"/>
              <a:buChar char="v"/>
            </a:pPr>
            <a:r>
              <a:rPr lang="en-NZ" sz="1400" b="1" dirty="0"/>
              <a:t>Share your worksheets </a:t>
            </a:r>
            <a:r>
              <a:rPr lang="en-NZ" sz="1400" dirty="0"/>
              <a:t>R1, Slide 5 and R3 Slides 6&amp;8 with your family whānau and plan some ways you could celebrate the real joy of Easter this year together. </a:t>
            </a:r>
          </a:p>
        </p:txBody>
      </p:sp>
      <p:sp>
        <p:nvSpPr>
          <p:cNvPr id="30" name="Rectangle 29">
            <a:extLst>
              <a:ext uri="{FF2B5EF4-FFF2-40B4-BE49-F238E27FC236}">
                <a16:creationId xmlns:a16="http://schemas.microsoft.com/office/drawing/2014/main" id="{7A3BF1CA-9660-49E6-8F7B-6FEE16810B7D}"/>
              </a:ext>
            </a:extLst>
          </p:cNvPr>
          <p:cNvSpPr/>
          <p:nvPr/>
        </p:nvSpPr>
        <p:spPr>
          <a:xfrm>
            <a:off x="-1" y="3080943"/>
            <a:ext cx="9144001" cy="523220"/>
          </a:xfrm>
          <a:prstGeom prst="rect">
            <a:avLst/>
          </a:prstGeom>
        </p:spPr>
        <p:txBody>
          <a:bodyPr wrap="square">
            <a:spAutoFit/>
          </a:bodyPr>
          <a:lstStyle/>
          <a:p>
            <a:pPr marL="285750" indent="-285750">
              <a:buFont typeface="Wingdings" panose="05000000000000000000" pitchFamily="2" charset="2"/>
              <a:buChar char="v"/>
            </a:pPr>
            <a:r>
              <a:rPr lang="en-NZ" sz="1400" b="1" dirty="0"/>
              <a:t>Make a poster or power point </a:t>
            </a:r>
            <a:r>
              <a:rPr lang="en-NZ" sz="1400" dirty="0"/>
              <a:t>to share that shows how children of your age with their family whānau celebrate the joy of Easter as the followers of Jesus today. (Slide 9, Check up item 4) </a:t>
            </a:r>
          </a:p>
        </p:txBody>
      </p:sp>
      <p:sp>
        <p:nvSpPr>
          <p:cNvPr id="31" name="Rectangle 30">
            <a:extLst>
              <a:ext uri="{FF2B5EF4-FFF2-40B4-BE49-F238E27FC236}">
                <a16:creationId xmlns:a16="http://schemas.microsoft.com/office/drawing/2014/main" id="{2754BCD9-4EA6-43DD-AD6A-87600F463A4D}"/>
              </a:ext>
            </a:extLst>
          </p:cNvPr>
          <p:cNvSpPr/>
          <p:nvPr/>
        </p:nvSpPr>
        <p:spPr>
          <a:xfrm>
            <a:off x="-1" y="3593446"/>
            <a:ext cx="9530669" cy="307777"/>
          </a:xfrm>
          <a:prstGeom prst="rect">
            <a:avLst/>
          </a:prstGeom>
        </p:spPr>
        <p:txBody>
          <a:bodyPr wrap="square">
            <a:spAutoFit/>
          </a:bodyPr>
          <a:lstStyle/>
          <a:p>
            <a:pPr marL="285750" indent="-285750">
              <a:buFont typeface="Wingdings" panose="05000000000000000000" pitchFamily="2" charset="2"/>
              <a:buChar char="v"/>
            </a:pPr>
            <a:r>
              <a:rPr lang="en-NZ" sz="1400" dirty="0"/>
              <a:t>Share the ‘How we show we are EASTER PEOPLE’ power point with families. (R3 Slide 9)</a:t>
            </a:r>
          </a:p>
        </p:txBody>
      </p:sp>
      <p:sp>
        <p:nvSpPr>
          <p:cNvPr id="32" name="Rectangle 31">
            <a:extLst>
              <a:ext uri="{FF2B5EF4-FFF2-40B4-BE49-F238E27FC236}">
                <a16:creationId xmlns:a16="http://schemas.microsoft.com/office/drawing/2014/main" id="{6062FAF9-32CA-42C1-9A9B-8A1CA7AF2C2D}"/>
              </a:ext>
            </a:extLst>
          </p:cNvPr>
          <p:cNvSpPr/>
          <p:nvPr/>
        </p:nvSpPr>
        <p:spPr>
          <a:xfrm>
            <a:off x="0" y="3890508"/>
            <a:ext cx="9144000" cy="307777"/>
          </a:xfrm>
          <a:prstGeom prst="rect">
            <a:avLst/>
          </a:prstGeom>
        </p:spPr>
        <p:txBody>
          <a:bodyPr wrap="square">
            <a:spAutoFit/>
          </a:bodyPr>
          <a:lstStyle/>
          <a:p>
            <a:pPr marL="285750" indent="-285750">
              <a:buFont typeface="Wingdings" panose="05000000000000000000" pitchFamily="2" charset="2"/>
              <a:buChar char="v"/>
            </a:pPr>
            <a:r>
              <a:rPr lang="en-NZ" sz="1400" b="1" dirty="0"/>
              <a:t>Make up your own way </a:t>
            </a:r>
            <a:r>
              <a:rPr lang="en-NZ" sz="1400" dirty="0"/>
              <a:t>of showing and sharing what you have learned and decide who you would like to share it with. </a:t>
            </a:r>
          </a:p>
        </p:txBody>
      </p:sp>
      <p:pic>
        <p:nvPicPr>
          <p:cNvPr id="33" name="Picture 32" descr="Image result for religious easter clipart black and white">
            <a:extLst>
              <a:ext uri="{FF2B5EF4-FFF2-40B4-BE49-F238E27FC236}">
                <a16:creationId xmlns:a16="http://schemas.microsoft.com/office/drawing/2014/main" id="{C0845933-4BC1-4571-9273-8294F483DF7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53" y="4154600"/>
            <a:ext cx="531492" cy="703316"/>
          </a:xfrm>
          <a:prstGeom prst="rect">
            <a:avLst/>
          </a:prstGeom>
          <a:noFill/>
          <a:ln>
            <a:noFill/>
          </a:ln>
        </p:spPr>
      </p:pic>
      <p:pic>
        <p:nvPicPr>
          <p:cNvPr id="34" name="Picture 33" descr="Image result for religious easter clipart black and white">
            <a:extLst>
              <a:ext uri="{FF2B5EF4-FFF2-40B4-BE49-F238E27FC236}">
                <a16:creationId xmlns:a16="http://schemas.microsoft.com/office/drawing/2014/main" id="{C0D0156F-FD70-45B7-97A0-2F351CCD1C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928" y="4198141"/>
            <a:ext cx="744394" cy="880014"/>
          </a:xfrm>
          <a:prstGeom prst="rect">
            <a:avLst/>
          </a:prstGeom>
          <a:noFill/>
          <a:ln>
            <a:noFill/>
          </a:ln>
        </p:spPr>
      </p:pic>
      <p:pic>
        <p:nvPicPr>
          <p:cNvPr id="35" name="Picture 34" descr="Related image">
            <a:extLst>
              <a:ext uri="{FF2B5EF4-FFF2-40B4-BE49-F238E27FC236}">
                <a16:creationId xmlns:a16="http://schemas.microsoft.com/office/drawing/2014/main" id="{778058D0-E364-496F-B23C-AB29854710D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6617" y="4241683"/>
            <a:ext cx="671512" cy="662304"/>
          </a:xfrm>
          <a:prstGeom prst="rect">
            <a:avLst/>
          </a:prstGeom>
          <a:noFill/>
          <a:ln>
            <a:noFill/>
          </a:ln>
        </p:spPr>
      </p:pic>
      <p:pic>
        <p:nvPicPr>
          <p:cNvPr id="36" name="Picture 35" descr="Image result for religious easter clipart black and white">
            <a:extLst>
              <a:ext uri="{FF2B5EF4-FFF2-40B4-BE49-F238E27FC236}">
                <a16:creationId xmlns:a16="http://schemas.microsoft.com/office/drawing/2014/main" id="{C225E9D9-31C1-41EB-82D4-DF160F8039E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0657" y="4226040"/>
            <a:ext cx="814160" cy="765030"/>
          </a:xfrm>
          <a:prstGeom prst="rect">
            <a:avLst/>
          </a:prstGeom>
          <a:noFill/>
          <a:ln>
            <a:noFill/>
          </a:ln>
        </p:spPr>
      </p:pic>
    </p:spTree>
    <p:extLst>
      <p:ext uri="{BB962C8B-B14F-4D97-AF65-F5344CB8AC3E}">
        <p14:creationId xmlns:p14="http://schemas.microsoft.com/office/powerpoint/2010/main" val="3042603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Yellow, Wooden, Textures, Backgrounds, Hardwood">
            <a:extLst>
              <a:ext uri="{FF2B5EF4-FFF2-40B4-BE49-F238E27FC236}">
                <a16:creationId xmlns:a16="http://schemas.microsoft.com/office/drawing/2014/main" id="{DA6EEEE6-E60C-4DA9-9512-BF84BFF3F4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mage result for The Easter Vigil">
            <a:extLst>
              <a:ext uri="{FF2B5EF4-FFF2-40B4-BE49-F238E27FC236}">
                <a16:creationId xmlns:a16="http://schemas.microsoft.com/office/drawing/2014/main" id="{CCCCAD00-3704-45FC-B4DD-C28F6DF90F2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7394" y="325050"/>
            <a:ext cx="1349064" cy="1553351"/>
          </a:xfrm>
          <a:prstGeom prst="rect">
            <a:avLst/>
          </a:prstGeom>
          <a:noFill/>
          <a:ln>
            <a:noFill/>
          </a:ln>
        </p:spPr>
      </p:pic>
      <p:sp>
        <p:nvSpPr>
          <p:cNvPr id="17" name="REMOVE THIS OBJECT"/>
          <p:cNvSpPr txBox="1"/>
          <p:nvPr/>
        </p:nvSpPr>
        <p:spPr>
          <a:xfrm>
            <a:off x="2555064" y="443955"/>
            <a:ext cx="4033872" cy="646331"/>
          </a:xfrm>
          <a:prstGeom prst="rect">
            <a:avLst/>
          </a:prstGeom>
          <a:noFill/>
        </p:spPr>
        <p:txBody>
          <a:bodyPr wrap="square" rtlCol="0">
            <a:spAutoFit/>
          </a:bodyPr>
          <a:lstStyle/>
          <a:p>
            <a:pPr algn="ctr"/>
            <a:r>
              <a:rPr lang="en-GB" sz="3600" b="1" dirty="0"/>
              <a:t>Learning Intentions</a:t>
            </a:r>
          </a:p>
        </p:txBody>
      </p:sp>
      <p:sp>
        <p:nvSpPr>
          <p:cNvPr id="38" name="Shape: Border 3"/>
          <p:cNvSpPr/>
          <p:nvPr/>
        </p:nvSpPr>
        <p:spPr>
          <a:xfrm>
            <a:off x="848053" y="3772872"/>
            <a:ext cx="7992057" cy="707886"/>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64401" y="3171901"/>
            <a:ext cx="7975709" cy="417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570990"/>
            <a:ext cx="7992057" cy="417539"/>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Line 3"/>
          <p:cNvSpPr txBox="1"/>
          <p:nvPr/>
        </p:nvSpPr>
        <p:spPr>
          <a:xfrm>
            <a:off x="864401" y="3764584"/>
            <a:ext cx="6439076" cy="707886"/>
          </a:xfrm>
          <a:prstGeom prst="rect">
            <a:avLst/>
          </a:prstGeom>
          <a:noFill/>
        </p:spPr>
        <p:txBody>
          <a:bodyPr wrap="square" rtlCol="0">
            <a:spAutoFit/>
          </a:bodyPr>
          <a:lstStyle/>
          <a:p>
            <a:pPr lvl="0"/>
            <a:r>
              <a:rPr lang="en-NZ" sz="2000" dirty="0"/>
              <a:t>recognise reasons why the followers of Jesus today can be called Easter people. </a:t>
            </a:r>
          </a:p>
        </p:txBody>
      </p:sp>
      <p:sp>
        <p:nvSpPr>
          <p:cNvPr id="35" name="Textbox: Line 2"/>
          <p:cNvSpPr txBox="1"/>
          <p:nvPr/>
        </p:nvSpPr>
        <p:spPr>
          <a:xfrm>
            <a:off x="848052" y="3173992"/>
            <a:ext cx="7763655" cy="400110"/>
          </a:xfrm>
          <a:prstGeom prst="rect">
            <a:avLst/>
          </a:prstGeom>
          <a:noFill/>
        </p:spPr>
        <p:txBody>
          <a:bodyPr wrap="square" rtlCol="0">
            <a:spAutoFit/>
          </a:bodyPr>
          <a:lstStyle>
            <a:defPPr>
              <a:defRPr lang="en-US"/>
            </a:defPPr>
            <a:lvl1pPr>
              <a:spcAft>
                <a:spcPts val="1200"/>
              </a:spcAft>
              <a:defRPr sz="2400" b="1"/>
            </a:lvl1pPr>
          </a:lstStyle>
          <a:p>
            <a:pPr lvl="0"/>
            <a:r>
              <a:rPr lang="en-NZ" sz="2000" b="0" dirty="0"/>
              <a:t>retell the story about breakfast by the sea</a:t>
            </a:r>
          </a:p>
        </p:txBody>
      </p:sp>
      <p:sp>
        <p:nvSpPr>
          <p:cNvPr id="36" name="Textbox: Line 1"/>
          <p:cNvSpPr txBox="1"/>
          <p:nvPr/>
        </p:nvSpPr>
        <p:spPr>
          <a:xfrm>
            <a:off x="848053" y="2583399"/>
            <a:ext cx="7901142" cy="400110"/>
          </a:xfrm>
          <a:prstGeom prst="rect">
            <a:avLst/>
          </a:prstGeom>
          <a:noFill/>
        </p:spPr>
        <p:txBody>
          <a:bodyPr wrap="square" rtlCol="0">
            <a:spAutoFit/>
          </a:bodyPr>
          <a:lstStyle/>
          <a:p>
            <a:r>
              <a:rPr lang="en-NZ" sz="2000" dirty="0"/>
              <a:t>identify ways the friends of Jesus recognised him after he had risen</a:t>
            </a:r>
          </a:p>
        </p:txBody>
      </p:sp>
      <p:sp>
        <p:nvSpPr>
          <p:cNvPr id="42" name="Shape: Number 3"/>
          <p:cNvSpPr txBox="1"/>
          <p:nvPr/>
        </p:nvSpPr>
        <p:spPr>
          <a:xfrm>
            <a:off x="394805" y="3789400"/>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94805" y="3174623"/>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8873" y="2564973"/>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814268"/>
            <a:ext cx="1951884" cy="379828"/>
          </a:xfrm>
          <a:prstGeom prst="rect">
            <a:avLst/>
          </a:prstGeom>
          <a:noFill/>
        </p:spPr>
        <p:txBody>
          <a:bodyPr wrap="square" rtlCol="0">
            <a:spAutoFit/>
          </a:bodyPr>
          <a:lstStyle/>
          <a:p>
            <a:r>
              <a:rPr lang="en-NZ" b="1" dirty="0"/>
              <a:t>The children will:</a:t>
            </a:r>
          </a:p>
        </p:txBody>
      </p:sp>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35"/>
                                        </p:tgtEl>
                                        <p:attrNameLst>
                                          <p:attrName>style.color</p:attrName>
                                        </p:attrNameLst>
                                      </p:cBhvr>
                                      <p:to>
                                        <a:schemeClr val="tx1"/>
                                      </p:to>
                                    </p:animClr>
                                  </p:childTnLst>
                                </p:cTn>
                              </p:par>
                              <p:par>
                                <p:cTn id="23" presetID="3" presetClass="emph" presetSubtype="2" fill="hold" grpId="1" nodeType="withEffect">
                                  <p:stCondLst>
                                    <p:cond delay="0"/>
                                  </p:stCondLst>
                                  <p:childTnLst>
                                    <p:animClr clrSpc="rgb" dir="cw">
                                      <p:cBhvr override="childStyle">
                                        <p:cTn id="24" dur="500" fill="hold"/>
                                        <p:tgtEl>
                                          <p:spTgt spid="34"/>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500" fill="hold"/>
                                        <p:tgtEl>
                                          <p:spTgt spid="36"/>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3" nodeType="clickEffect">
                                  <p:stCondLst>
                                    <p:cond delay="0"/>
                                  </p:stCondLst>
                                  <p:childTnLst>
                                    <p:animClr clrSpc="rgb" dir="cw">
                                      <p:cBhvr override="childStyle">
                                        <p:cTn id="35" dur="500" fill="hold"/>
                                        <p:tgtEl>
                                          <p:spTgt spid="35"/>
                                        </p:tgtEl>
                                        <p:attrNameLst>
                                          <p:attrName>style.color</p:attrName>
                                        </p:attrNameLst>
                                      </p:cBhvr>
                                      <p:to>
                                        <a:schemeClr val="tx1"/>
                                      </p:to>
                                    </p:animClr>
                                  </p:childTnLst>
                                </p:cTn>
                              </p:par>
                              <p:par>
                                <p:cTn id="36" presetID="3" presetClass="emph" presetSubtype="2" fill="hold" grpId="2" nodeType="withEffect">
                                  <p:stCondLst>
                                    <p:cond delay="0"/>
                                  </p:stCondLst>
                                  <p:childTnLst>
                                    <p:animClr clrSpc="rgb" dir="cw">
                                      <p:cBhvr override="childStyle">
                                        <p:cTn id="37" dur="500" fill="hold"/>
                                        <p:tgtEl>
                                          <p:spTgt spid="34"/>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500" fill="hold"/>
                                        <p:tgtEl>
                                          <p:spTgt spid="36"/>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35"/>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1"/>
      <p:bldP spid="34" grpId="2"/>
      <p:bldP spid="34" grpId="3"/>
      <p:bldP spid="34" grpId="4"/>
      <p:bldP spid="35" grpId="0"/>
      <p:bldP spid="35" grpId="1"/>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Yellow, Wooden, Textures, Backgrounds, Hardwood">
            <a:extLst>
              <a:ext uri="{FF2B5EF4-FFF2-40B4-BE49-F238E27FC236}">
                <a16:creationId xmlns:a16="http://schemas.microsoft.com/office/drawing/2014/main" id="{A4159349-F794-4266-A310-874B6313A5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1077218"/>
          </a:xfrm>
          <a:prstGeom prst="rect">
            <a:avLst/>
          </a:prstGeom>
          <a:noFill/>
        </p:spPr>
        <p:txBody>
          <a:bodyPr wrap="square" rtlCol="0">
            <a:spAutoFit/>
          </a:bodyPr>
          <a:lstStyle/>
          <a:p>
            <a:pPr algn="ctr"/>
            <a:r>
              <a:rPr lang="en-NZ" sz="3200" dirty="0"/>
              <a:t>Remembering the Road to Emmaus story and         how the disciples recognised Jesus</a:t>
            </a:r>
            <a:endParaRPr lang="en-GB" sz="54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S-03</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the Road to Emmaus">
            <a:extLst>
              <a:ext uri="{FF2B5EF4-FFF2-40B4-BE49-F238E27FC236}">
                <a16:creationId xmlns:a16="http://schemas.microsoft.com/office/drawing/2014/main" id="{A7B3D11F-A308-41BC-BB45-795F63EB489F}"/>
              </a:ext>
            </a:extLst>
          </p:cNvPr>
          <p:cNvPicPr/>
          <p:nvPr/>
        </p:nvPicPr>
        <p:blipFill rotWithShape="1">
          <a:blip r:embed="rId5">
            <a:extLst>
              <a:ext uri="{28A0092B-C50C-407E-A947-70E740481C1C}">
                <a14:useLocalDpi xmlns:a14="http://schemas.microsoft.com/office/drawing/2010/main" val="0"/>
              </a:ext>
            </a:extLst>
          </a:blip>
          <a:srcRect l="9814" r="6428"/>
          <a:stretch/>
        </p:blipFill>
        <p:spPr bwMode="auto">
          <a:xfrm>
            <a:off x="403759" y="1416306"/>
            <a:ext cx="4239491" cy="2916582"/>
          </a:xfrm>
          <a:prstGeom prst="rect">
            <a:avLst/>
          </a:prstGeom>
          <a:noFill/>
          <a:ln w="19050">
            <a:solidFill>
              <a:schemeClr val="bg1"/>
            </a:solidFill>
          </a:ln>
        </p:spPr>
      </p:pic>
      <p:sp>
        <p:nvSpPr>
          <p:cNvPr id="2" name="Rectangle 1">
            <a:extLst>
              <a:ext uri="{FF2B5EF4-FFF2-40B4-BE49-F238E27FC236}">
                <a16:creationId xmlns:a16="http://schemas.microsoft.com/office/drawing/2014/main" id="{AB0A36BC-982F-46B4-88FE-B94D4792DFC0}"/>
              </a:ext>
            </a:extLst>
          </p:cNvPr>
          <p:cNvSpPr/>
          <p:nvPr/>
        </p:nvSpPr>
        <p:spPr>
          <a:xfrm>
            <a:off x="4832620" y="1429786"/>
            <a:ext cx="4443510" cy="2903102"/>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Who was walking along the road?</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Where were they going?</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What were they talking about?</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Where did they stop and what                did they do?</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What happened while they were           eating together?</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2000" dirty="0">
                <a:latin typeface="Calibri" panose="020F0502020204030204" pitchFamily="34" charset="0"/>
                <a:ea typeface="Calibri" panose="020F0502020204030204" pitchFamily="34" charset="0"/>
                <a:cs typeface="Calibri" panose="020F0502020204030204" pitchFamily="34" charset="0"/>
              </a:rPr>
              <a:t>What happened next?</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Action Button: Video">
            <a:hlinkClick r:id="rId6" highlightClick="1"/>
            <a:extLst>
              <a:ext uri="{FF2B5EF4-FFF2-40B4-BE49-F238E27FC236}">
                <a16:creationId xmlns:a16="http://schemas.microsoft.com/office/drawing/2014/main" id="{48FFBD54-CD0F-4F79-8C56-6DF81F6BF8D9}"/>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a:extLst>
              <a:ext uri="{FF2B5EF4-FFF2-40B4-BE49-F238E27FC236}">
                <a16:creationId xmlns:a16="http://schemas.microsoft.com/office/drawing/2014/main" id="{FAA8DE44-1845-4D75-B8FF-1D7FE45B2BCD}"/>
              </a:ext>
            </a:extLst>
          </p:cNvPr>
          <p:cNvSpPr txBox="1"/>
          <p:nvPr/>
        </p:nvSpPr>
        <p:spPr>
          <a:xfrm>
            <a:off x="3121926" y="4897279"/>
            <a:ext cx="2900153" cy="246221"/>
          </a:xfrm>
          <a:prstGeom prst="rect">
            <a:avLst/>
          </a:prstGeom>
          <a:noFill/>
        </p:spPr>
        <p:txBody>
          <a:bodyPr wrap="none" rtlCol="0">
            <a:spAutoFit/>
          </a:bodyPr>
          <a:lstStyle/>
          <a:p>
            <a:pPr algn="ctr"/>
            <a:r>
              <a:rPr lang="en-GB" sz="1000" dirty="0"/>
              <a:t>Click the video button to play ‘The Road to Emmaus’</a:t>
            </a:r>
          </a:p>
        </p:txBody>
      </p:sp>
    </p:spTree>
    <p:extLst>
      <p:ext uri="{BB962C8B-B14F-4D97-AF65-F5344CB8AC3E}">
        <p14:creationId xmlns:p14="http://schemas.microsoft.com/office/powerpoint/2010/main" val="106703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Yellow, Wooden, Textures, Backgrounds, Hardwood">
            <a:extLst>
              <a:ext uri="{FF2B5EF4-FFF2-40B4-BE49-F238E27FC236}">
                <a16:creationId xmlns:a16="http://schemas.microsoft.com/office/drawing/2014/main" id="{CF2B9E89-A880-4BB0-8956-5232C6D0F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584775"/>
          </a:xfrm>
          <a:prstGeom prst="rect">
            <a:avLst/>
          </a:prstGeom>
          <a:noFill/>
        </p:spPr>
        <p:txBody>
          <a:bodyPr wrap="square" rtlCol="0">
            <a:spAutoFit/>
          </a:bodyPr>
          <a:lstStyle/>
          <a:p>
            <a:pPr algn="ctr"/>
            <a:r>
              <a:rPr lang="en-NZ" sz="3200" dirty="0"/>
              <a:t>Breakfast by the Sea – another after Easter story</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225099" y="1379804"/>
            <a:ext cx="2640311" cy="24122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507943" y="1797975"/>
            <a:ext cx="1947210" cy="1600438"/>
          </a:xfrm>
          <a:prstGeom prst="rect">
            <a:avLst/>
          </a:prstGeom>
          <a:noFill/>
        </p:spPr>
        <p:txBody>
          <a:bodyPr wrap="square" rtlCol="0">
            <a:spAutoFit/>
          </a:bodyPr>
          <a:lstStyle/>
          <a:p>
            <a:r>
              <a:rPr lang="en-NZ" sz="1400" dirty="0"/>
              <a:t>How did the disciples know Jesus was the same person they had known when he lived on earth with them even though he looked different?</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2971" y="2619325"/>
            <a:ext cx="2640311" cy="24122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483506" y="3221488"/>
            <a:ext cx="1947209" cy="1169551"/>
          </a:xfrm>
          <a:prstGeom prst="rect">
            <a:avLst/>
          </a:prstGeom>
          <a:noFill/>
        </p:spPr>
        <p:txBody>
          <a:bodyPr wrap="square" rtlCol="0">
            <a:spAutoFit/>
          </a:bodyPr>
          <a:lstStyle/>
          <a:p>
            <a:r>
              <a:rPr lang="en-NZ" sz="1400" dirty="0"/>
              <a:t>How did the disciples feel when they realised it was Jesus who was with them? What did they want to do next?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2225" y="526016"/>
            <a:ext cx="2640311" cy="24122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18880" y="969256"/>
            <a:ext cx="1947210" cy="1600438"/>
          </a:xfrm>
          <a:prstGeom prst="rect">
            <a:avLst/>
          </a:prstGeom>
          <a:noFill/>
        </p:spPr>
        <p:txBody>
          <a:bodyPr wrap="square" rtlCol="0">
            <a:spAutoFit/>
          </a:bodyPr>
          <a:lstStyle/>
          <a:p>
            <a:r>
              <a:rPr lang="en-NZ" sz="1400" dirty="0"/>
              <a:t>What happened in this story that also happened in the Road to Emmaus story? What did Jesus do that helped the disciples to recognise him?</a:t>
            </a:r>
          </a:p>
        </p:txBody>
      </p:sp>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557" y="440004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557" y="370510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557" y="3010162"/>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S-04</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062353" y="4912668"/>
            <a:ext cx="501932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left to reveal post-it notes. Click the video button to play ‘John Chapter 21’</a:t>
            </a:r>
          </a:p>
        </p:txBody>
      </p:sp>
      <p:sp>
        <p:nvSpPr>
          <p:cNvPr id="2" name="Rectangle 1">
            <a:extLst>
              <a:ext uri="{FF2B5EF4-FFF2-40B4-BE49-F238E27FC236}">
                <a16:creationId xmlns:a16="http://schemas.microsoft.com/office/drawing/2014/main" id="{1E166765-C5C3-43FF-8DA5-1A122116B27F}"/>
              </a:ext>
            </a:extLst>
          </p:cNvPr>
          <p:cNvSpPr/>
          <p:nvPr/>
        </p:nvSpPr>
        <p:spPr>
          <a:xfrm>
            <a:off x="2402893" y="530378"/>
            <a:ext cx="6322196" cy="861774"/>
          </a:xfrm>
          <a:prstGeom prst="rect">
            <a:avLst/>
          </a:prstGeom>
        </p:spPr>
        <p:txBody>
          <a:bodyPr wrap="square">
            <a:spAutoFit/>
          </a:bodyPr>
          <a:lstStyle/>
          <a:p>
            <a:pPr algn="ctr">
              <a:spcAft>
                <a:spcPts val="0"/>
              </a:spcAft>
            </a:pPr>
            <a:r>
              <a:rPr lang="en-NZ" dirty="0">
                <a:latin typeface="Calibri" panose="020F0502020204030204" pitchFamily="34" charset="0"/>
                <a:ea typeface="Calibri" panose="020F0502020204030204" pitchFamily="34" charset="0"/>
                <a:cs typeface="Times New Roman" panose="02020603050405020304" pitchFamily="18" charset="0"/>
              </a:rPr>
              <a:t>Listen to the story Breakfast by the Sea from the Bible on the clip. </a:t>
            </a:r>
          </a:p>
          <a:p>
            <a:pPr algn="ctr">
              <a:spcAft>
                <a:spcPts val="0"/>
              </a:spcAft>
            </a:pPr>
            <a:r>
              <a:rPr lang="en-NZ" sz="1600" dirty="0">
                <a:latin typeface="Calibri" panose="020F0502020204030204" pitchFamily="34" charset="0"/>
                <a:ea typeface="Calibri" panose="020F0502020204030204" pitchFamily="34" charset="0"/>
                <a:cs typeface="Times New Roman" panose="02020603050405020304" pitchFamily="18" charset="0"/>
              </a:rPr>
              <a:t>Written by John </a:t>
            </a:r>
          </a:p>
          <a:p>
            <a:pPr algn="ctr">
              <a:spcAft>
                <a:spcPts val="0"/>
              </a:spcAft>
            </a:pPr>
            <a:r>
              <a:rPr lang="en-NZ" sz="1600" dirty="0">
                <a:latin typeface="Calibri" panose="020F0502020204030204" pitchFamily="34" charset="0"/>
                <a:ea typeface="Calibri" panose="020F0502020204030204" pitchFamily="34" charset="0"/>
                <a:cs typeface="Times New Roman" panose="02020603050405020304" pitchFamily="18" charset="0"/>
              </a:rPr>
              <a:t>Chapter 21 Verses 1-12</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3" descr="Image result for Jesus cooked the fish for breakfast">
            <a:extLst>
              <a:ext uri="{FF2B5EF4-FFF2-40B4-BE49-F238E27FC236}">
                <a16:creationId xmlns:a16="http://schemas.microsoft.com/office/drawing/2014/main" id="{BF7EDD60-1780-4553-B675-D8502639789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920103" y="1700297"/>
            <a:ext cx="3079897" cy="2311976"/>
          </a:xfrm>
          <a:prstGeom prst="rect">
            <a:avLst/>
          </a:prstGeom>
          <a:noFill/>
          <a:ln w="19050">
            <a:solidFill>
              <a:schemeClr val="bg1"/>
            </a:solidFill>
          </a:ln>
        </p:spPr>
      </p:pic>
      <p:sp>
        <p:nvSpPr>
          <p:cNvPr id="35" name="Action Button: Video">
            <a:hlinkClick r:id="rId9" highlightClick="1"/>
            <a:extLst>
              <a:ext uri="{FF2B5EF4-FFF2-40B4-BE49-F238E27FC236}">
                <a16:creationId xmlns:a16="http://schemas.microsoft.com/office/drawing/2014/main" id="{A38654F7-76CD-4384-AF94-F1F648ADF380}"/>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0385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19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8196"/>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26"/>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1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26" grpId="0"/>
      <p:bldP spid="26" grpId="1"/>
      <p:bldP spid="26"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Yellow, Wooden, Textures, Backgrounds, Hardwood">
            <a:extLst>
              <a:ext uri="{FF2B5EF4-FFF2-40B4-BE49-F238E27FC236}">
                <a16:creationId xmlns:a16="http://schemas.microsoft.com/office/drawing/2014/main" id="{FF666108-9456-48B6-8113-2926F2FCBE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646331"/>
          </a:xfrm>
          <a:prstGeom prst="rect">
            <a:avLst/>
          </a:prstGeom>
          <a:noFill/>
        </p:spPr>
        <p:txBody>
          <a:bodyPr wrap="square" rtlCol="0">
            <a:spAutoFit/>
          </a:bodyPr>
          <a:lstStyle/>
          <a:p>
            <a:pPr algn="ctr"/>
            <a:r>
              <a:rPr lang="en-NZ" sz="3600" dirty="0"/>
              <a:t>Slowly the disciples believed that …</a:t>
            </a:r>
          </a:p>
        </p:txBody>
      </p:sp>
      <p:sp>
        <p:nvSpPr>
          <p:cNvPr id="7" name="Textbox: Line 3"/>
          <p:cNvSpPr txBox="1"/>
          <p:nvPr/>
        </p:nvSpPr>
        <p:spPr>
          <a:xfrm>
            <a:off x="1374097" y="2324729"/>
            <a:ext cx="3972604"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They knew it was him because he did the things he did before he died.</a:t>
            </a:r>
            <a:endParaRPr lang="en-NZ" sz="2100" b="0" dirty="0">
              <a:latin typeface="+mn-lt"/>
            </a:endParaRPr>
          </a:p>
        </p:txBody>
      </p:sp>
      <p:sp>
        <p:nvSpPr>
          <p:cNvPr id="8" name="Textbox: Line 2"/>
          <p:cNvSpPr txBox="1"/>
          <p:nvPr/>
        </p:nvSpPr>
        <p:spPr>
          <a:xfrm>
            <a:off x="454513" y="1447653"/>
            <a:ext cx="3666313"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Jesus was alive even though he looked different.</a:t>
            </a:r>
          </a:p>
        </p:txBody>
      </p:sp>
      <p:sp>
        <p:nvSpPr>
          <p:cNvPr id="6" name="Textbox: Line 1"/>
          <p:cNvSpPr txBox="1"/>
          <p:nvPr/>
        </p:nvSpPr>
        <p:spPr>
          <a:xfrm>
            <a:off x="1374096" y="816798"/>
            <a:ext cx="4175173" cy="400110"/>
          </a:xfrm>
          <a:prstGeom prst="rect">
            <a:avLst/>
          </a:prstGeom>
          <a:noFill/>
        </p:spPr>
        <p:txBody>
          <a:bodyPr wrap="square" rtlCol="0">
            <a:spAutoFit/>
          </a:bodyPr>
          <a:lstStyle/>
          <a:p>
            <a:r>
              <a:rPr lang="en-NZ" sz="2000" dirty="0"/>
              <a:t>Jesus truly had risen from the dead. </a:t>
            </a:r>
          </a:p>
        </p:txBody>
      </p:sp>
      <p:sp>
        <p:nvSpPr>
          <p:cNvPr id="17" name="Shape: Button 3"/>
          <p:cNvSpPr/>
          <p:nvPr/>
        </p:nvSpPr>
        <p:spPr>
          <a:xfrm>
            <a:off x="579080" y="2321068"/>
            <a:ext cx="600272" cy="665994"/>
          </a:xfrm>
          <a:prstGeom prst="ellipse">
            <a:avLst/>
          </a:prstGeom>
          <a:blipFill dpi="0" rotWithShape="1">
            <a:blip r:embed="rId5">
              <a:extLst>
                <a:ext uri="{28A0092B-C50C-407E-A947-70E740481C1C}">
                  <a14:useLocalDpi xmlns:a14="http://schemas.microsoft.com/office/drawing/2010/main" val="0"/>
                </a:ext>
              </a:extLst>
            </a:blip>
            <a:srcRect/>
            <a:stretch>
              <a:fillRect l="-213000" t="-4000" r="-47000" b="-11300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16" name="Shape: Button 2"/>
          <p:cNvSpPr/>
          <p:nvPr/>
        </p:nvSpPr>
        <p:spPr>
          <a:xfrm>
            <a:off x="4459917" y="1453785"/>
            <a:ext cx="600272" cy="666969"/>
          </a:xfrm>
          <a:prstGeom prst="ellipse">
            <a:avLst/>
          </a:prstGeom>
          <a:blipFill dpi="0" rotWithShape="1">
            <a:blip r:embed="rId5">
              <a:extLst>
                <a:ext uri="{28A0092B-C50C-407E-A947-70E740481C1C}">
                  <a14:useLocalDpi xmlns:a14="http://schemas.microsoft.com/office/drawing/2010/main" val="0"/>
                </a:ext>
              </a:extLst>
            </a:blip>
            <a:srcRect/>
            <a:stretch>
              <a:fillRect l="-213000" t="-4000" r="-47000" b="-11300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2" name="Shape: Button 1"/>
          <p:cNvSpPr/>
          <p:nvPr/>
        </p:nvSpPr>
        <p:spPr>
          <a:xfrm>
            <a:off x="579080" y="650002"/>
            <a:ext cx="600272" cy="666969"/>
          </a:xfrm>
          <a:prstGeom prst="ellipse">
            <a:avLst/>
          </a:prstGeom>
          <a:blipFill dpi="0" rotWithShape="1">
            <a:blip r:embed="rId5">
              <a:extLst>
                <a:ext uri="{28A0092B-C50C-407E-A947-70E740481C1C}">
                  <a14:useLocalDpi xmlns:a14="http://schemas.microsoft.com/office/drawing/2010/main" val="0"/>
                </a:ext>
              </a:extLst>
            </a:blip>
            <a:srcRect/>
            <a:stretch>
              <a:fillRect l="-213000" t="-4000" r="-47000" b="-11300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S-05</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367183" y="4912668"/>
            <a:ext cx="240963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circular image to reveal a line of text</a:t>
            </a:r>
          </a:p>
        </p:txBody>
      </p:sp>
      <p:sp>
        <p:nvSpPr>
          <p:cNvPr id="20" name="Shape: Button 4"/>
          <p:cNvSpPr/>
          <p:nvPr/>
        </p:nvSpPr>
        <p:spPr>
          <a:xfrm>
            <a:off x="7645868" y="3161976"/>
            <a:ext cx="600272" cy="666969"/>
          </a:xfrm>
          <a:prstGeom prst="ellipse">
            <a:avLst/>
          </a:prstGeom>
          <a:blipFill dpi="0" rotWithShape="1">
            <a:blip r:embed="rId5">
              <a:extLst>
                <a:ext uri="{28A0092B-C50C-407E-A947-70E740481C1C}">
                  <a14:useLocalDpi xmlns:a14="http://schemas.microsoft.com/office/drawing/2010/main" val="0"/>
                </a:ext>
              </a:extLst>
            </a:blip>
            <a:srcRect/>
            <a:stretch>
              <a:fillRect l="-213000" t="-4000" r="-47000" b="-11300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21" name="Textbox: Line 4"/>
          <p:cNvSpPr txBox="1"/>
          <p:nvPr/>
        </p:nvSpPr>
        <p:spPr>
          <a:xfrm>
            <a:off x="454513" y="3201805"/>
            <a:ext cx="6941272"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They remembered he had told them he would die and come back to life and he had kept his promise.</a:t>
            </a:r>
            <a:endParaRPr lang="en-NZ" sz="2100" b="0" dirty="0">
              <a:latin typeface="+mn-lt"/>
            </a:endParaRPr>
          </a:p>
        </p:txBody>
      </p:sp>
      <p:sp>
        <p:nvSpPr>
          <p:cNvPr id="23" name="Shape: Button 5"/>
          <p:cNvSpPr/>
          <p:nvPr/>
        </p:nvSpPr>
        <p:spPr>
          <a:xfrm>
            <a:off x="579080" y="4097894"/>
            <a:ext cx="600272" cy="666969"/>
          </a:xfrm>
          <a:prstGeom prst="ellipse">
            <a:avLst/>
          </a:prstGeom>
          <a:blipFill dpi="0" rotWithShape="1">
            <a:blip r:embed="rId5">
              <a:extLst>
                <a:ext uri="{28A0092B-C50C-407E-A947-70E740481C1C}">
                  <a14:useLocalDpi xmlns:a14="http://schemas.microsoft.com/office/drawing/2010/main" val="0"/>
                </a:ext>
              </a:extLst>
            </a:blip>
            <a:srcRect/>
            <a:stretch>
              <a:fillRect l="-213000" t="-4000" r="-47000" b="-11300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24" name="Textbox: Line 5"/>
          <p:cNvSpPr txBox="1"/>
          <p:nvPr/>
        </p:nvSpPr>
        <p:spPr>
          <a:xfrm>
            <a:off x="1374096" y="4078881"/>
            <a:ext cx="7190635"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They began to understand some of the things he had spoken about when he was teaching them before he died and rose.</a:t>
            </a:r>
            <a:endParaRPr lang="en-NZ" sz="2100" b="0" dirty="0">
              <a:latin typeface="+mn-lt"/>
            </a:endParaRPr>
          </a:p>
        </p:txBody>
      </p:sp>
      <p:pic>
        <p:nvPicPr>
          <p:cNvPr id="22" name="Picture 21" descr="Image result for Jesus served breakfast by the sea">
            <a:extLst>
              <a:ext uri="{FF2B5EF4-FFF2-40B4-BE49-F238E27FC236}">
                <a16:creationId xmlns:a16="http://schemas.microsoft.com/office/drawing/2014/main" id="{8605608C-71DB-4D29-B0E5-EFA058EF928E}"/>
              </a:ext>
            </a:extLst>
          </p:cNvPr>
          <p:cNvPicPr/>
          <p:nvPr/>
        </p:nvPicPr>
        <p:blipFill rotWithShape="1">
          <a:blip r:embed="rId6">
            <a:extLst>
              <a:ext uri="{28A0092B-C50C-407E-A947-70E740481C1C}">
                <a14:useLocalDpi xmlns:a14="http://schemas.microsoft.com/office/drawing/2010/main" val="0"/>
              </a:ext>
            </a:extLst>
          </a:blip>
          <a:srcRect l="2363" t="12500" r="3273" b="6604"/>
          <a:stretch/>
        </p:blipFill>
        <p:spPr bwMode="auto">
          <a:xfrm>
            <a:off x="5608428" y="869151"/>
            <a:ext cx="3014843" cy="1992265"/>
          </a:xfrm>
          <a:prstGeom prst="rect">
            <a:avLst/>
          </a:prstGeom>
          <a:noFill/>
          <a:ln w="28575">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1965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8" grpId="2"/>
      <p:bldP spid="6" grpId="0"/>
      <p:bldP spid="6" grpId="1"/>
      <p:bldP spid="6" grpId="2"/>
      <p:bldP spid="21" grpId="0"/>
      <p:bldP spid="21" grpId="1"/>
      <p:bldP spid="21" grpId="2"/>
      <p:bldP spid="24" grpId="0"/>
      <p:bldP spid="24" grpId="1"/>
      <p:bldP spid="2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Yellow, Wooden, Textures, Backgrounds, Hardwood">
            <a:extLst>
              <a:ext uri="{FF2B5EF4-FFF2-40B4-BE49-F238E27FC236}">
                <a16:creationId xmlns:a16="http://schemas.microsoft.com/office/drawing/2014/main" id="{8614A740-46BA-443D-8E0A-3B354F0B31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028"/>
            <a:ext cx="9144000" cy="1077218"/>
          </a:xfrm>
          <a:prstGeom prst="rect">
            <a:avLst/>
          </a:prstGeom>
          <a:noFill/>
        </p:spPr>
        <p:txBody>
          <a:bodyPr wrap="square" rtlCol="0">
            <a:spAutoFit/>
          </a:bodyPr>
          <a:lstStyle/>
          <a:p>
            <a:pPr algn="ctr"/>
            <a:r>
              <a:rPr lang="en-NZ" sz="3200" dirty="0"/>
              <a:t>Now the disciples understood in a new way</a:t>
            </a:r>
            <a:r>
              <a:rPr lang="en-NZ" sz="3200" b="1" dirty="0"/>
              <a:t>                </a:t>
            </a:r>
            <a:r>
              <a:rPr lang="en-NZ" sz="3200" dirty="0"/>
              <a:t>all Jesus had taught them </a:t>
            </a:r>
            <a:endParaRPr lang="en-GB" sz="54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S-06</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Recognising the risen Jesus">
            <a:extLst>
              <a:ext uri="{FF2B5EF4-FFF2-40B4-BE49-F238E27FC236}">
                <a16:creationId xmlns:a16="http://schemas.microsoft.com/office/drawing/2014/main" id="{5EDC1285-BA23-4F88-93C5-5DFFA68E496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95500" y="1128712"/>
            <a:ext cx="4953000" cy="3190875"/>
          </a:xfrm>
          <a:prstGeom prst="rect">
            <a:avLst/>
          </a:prstGeom>
          <a:noFill/>
          <a:ln w="28575">
            <a:solidFill>
              <a:schemeClr val="bg1"/>
            </a:solidFill>
          </a:ln>
        </p:spPr>
      </p:pic>
      <p:sp>
        <p:nvSpPr>
          <p:cNvPr id="2" name="Rectangle 1">
            <a:extLst>
              <a:ext uri="{FF2B5EF4-FFF2-40B4-BE49-F238E27FC236}">
                <a16:creationId xmlns:a16="http://schemas.microsoft.com/office/drawing/2014/main" id="{96E2EFBB-2976-4B38-B497-0D6B989A775A}"/>
              </a:ext>
            </a:extLst>
          </p:cNvPr>
          <p:cNvSpPr/>
          <p:nvPr/>
        </p:nvSpPr>
        <p:spPr>
          <a:xfrm>
            <a:off x="2197100" y="4281487"/>
            <a:ext cx="4572000" cy="729430"/>
          </a:xfrm>
          <a:prstGeom prst="rect">
            <a:avLst/>
          </a:prstGeom>
        </p:spPr>
        <p:txBody>
          <a:bodyPr>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Look at the disciples’ faces                                      What do you think they are thinking?</a:t>
            </a:r>
            <a:endParaRPr lang="en-NZ"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ction Button: Worksheet">
            <a:hlinkClick r:id="rId6" action="ppaction://hlinksldjump" highlightClick="1"/>
            <a:extLst>
              <a:ext uri="{FF2B5EF4-FFF2-40B4-BE49-F238E27FC236}">
                <a16:creationId xmlns:a16="http://schemas.microsoft.com/office/drawing/2014/main" id="{5030501C-5342-47A3-A46E-C001EE25DD50}"/>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a:extLst>
              <a:ext uri="{FF2B5EF4-FFF2-40B4-BE49-F238E27FC236}">
                <a16:creationId xmlns:a16="http://schemas.microsoft.com/office/drawing/2014/main" id="{F7493F48-2E14-42E1-91C7-EFDD850BC266}"/>
              </a:ext>
            </a:extLst>
          </p:cNvPr>
          <p:cNvSpPr txBox="1"/>
          <p:nvPr/>
        </p:nvSpPr>
        <p:spPr>
          <a:xfrm>
            <a:off x="3491880" y="4931946"/>
            <a:ext cx="2160240" cy="215444"/>
          </a:xfrm>
          <a:prstGeom prst="rect">
            <a:avLst/>
          </a:prstGeom>
          <a:noFill/>
        </p:spPr>
        <p:txBody>
          <a:bodyPr wrap="square" rtlCol="0">
            <a:spAutoFit/>
          </a:bodyPr>
          <a:lstStyle/>
          <a:p>
            <a:pPr algn="ctr"/>
            <a:r>
              <a:rPr lang="en-GB" sz="800" dirty="0">
                <a:latin typeface="Arial" pitchFamily="34" charset="0"/>
                <a:ea typeface="Segoe UI" pitchFamily="34" charset="0"/>
                <a:cs typeface="Arial" pitchFamily="34" charset="0"/>
              </a:rPr>
              <a:t>Click worksheet button to go to worksheet</a:t>
            </a:r>
          </a:p>
        </p:txBody>
      </p:sp>
    </p:spTree>
    <p:extLst>
      <p:ext uri="{BB962C8B-B14F-4D97-AF65-F5344CB8AC3E}">
        <p14:creationId xmlns:p14="http://schemas.microsoft.com/office/powerpoint/2010/main" val="42374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Yellow, Wooden, Textures, Backgrounds, Hardwood">
            <a:extLst>
              <a:ext uri="{FF2B5EF4-FFF2-40B4-BE49-F238E27FC236}">
                <a16:creationId xmlns:a16="http://schemas.microsoft.com/office/drawing/2014/main" id="{9468844B-53FB-4DE0-84A2-66B4B4D36A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MOVE THIS OBJECT"/>
          <p:cNvSpPr txBox="1"/>
          <p:nvPr/>
        </p:nvSpPr>
        <p:spPr>
          <a:xfrm>
            <a:off x="3557" y="3375"/>
            <a:ext cx="9144000" cy="954107"/>
          </a:xfrm>
          <a:prstGeom prst="rect">
            <a:avLst/>
          </a:prstGeom>
          <a:noFill/>
        </p:spPr>
        <p:txBody>
          <a:bodyPr wrap="square" rtlCol="0">
            <a:spAutoFit/>
          </a:bodyPr>
          <a:lstStyle/>
          <a:p>
            <a:pPr algn="ctr"/>
            <a:r>
              <a:rPr lang="en-NZ" sz="2800" dirty="0"/>
              <a:t>Jesus taught his disciples important things                                     about God and his Kingdom</a:t>
            </a:r>
          </a:p>
        </p:txBody>
      </p:sp>
      <p:sp>
        <p:nvSpPr>
          <p:cNvPr id="2" name="Textbox: Text Lines"/>
          <p:cNvSpPr txBox="1"/>
          <p:nvPr/>
        </p:nvSpPr>
        <p:spPr>
          <a:xfrm>
            <a:off x="214880" y="1077474"/>
            <a:ext cx="8174694" cy="4062651"/>
          </a:xfrm>
          <a:prstGeom prst="rect">
            <a:avLst/>
          </a:prstGeom>
          <a:noFill/>
        </p:spPr>
        <p:txBody>
          <a:bodyPr wrap="square" rtlCol="0">
            <a:spAutoFit/>
          </a:bodyPr>
          <a:lstStyle/>
          <a:p>
            <a:r>
              <a:rPr lang="en-NZ" dirty="0"/>
              <a:t>Jesus came to earth to teach people about God’s kingdom and how people can help to build it here on earth.</a:t>
            </a:r>
          </a:p>
          <a:p>
            <a:endParaRPr lang="en-NZ" sz="1100" dirty="0"/>
          </a:p>
          <a:p>
            <a:r>
              <a:rPr lang="en-NZ" dirty="0"/>
              <a:t>God’s kingdom is already in heaven so people who follow Jesus help to build it here on earth – not with nails and wood but with love and kindness – just like Jesus did.</a:t>
            </a:r>
          </a:p>
          <a:p>
            <a:endParaRPr lang="en-NZ" sz="1100" dirty="0"/>
          </a:p>
          <a:p>
            <a:r>
              <a:rPr lang="en-NZ" dirty="0"/>
              <a:t>God’s kingdom will come at the end of time and there will be no more pain or suffering, no more mean words or actions just people who love God and each other.</a:t>
            </a:r>
          </a:p>
          <a:p>
            <a:endParaRPr lang="en-NZ" sz="1100" dirty="0"/>
          </a:p>
          <a:p>
            <a:r>
              <a:rPr lang="en-NZ" dirty="0"/>
              <a:t>God’s kingdom will last forever and all people who follow Jesus will be in it when they die. Jesus promised this when he lived on earth and we know he keeps his promises.</a:t>
            </a:r>
          </a:p>
          <a:p>
            <a:endParaRPr lang="en-NZ" sz="1100" dirty="0"/>
          </a:p>
          <a:p>
            <a:r>
              <a:rPr lang="en-NZ" dirty="0"/>
              <a:t>Now it is our job to build God’s kingdom in our homes and our school by doing what Jesus did – caring for people, sharing what we have, helping people in need. This is the way we can help to build God’s kingdom on earth as it is in heaven.</a:t>
            </a:r>
          </a:p>
          <a:p>
            <a:pPr>
              <a:spcAft>
                <a:spcPts val="1800"/>
              </a:spcAft>
            </a:pPr>
            <a:endParaRPr lang="en-GB" b="1" dirty="0">
              <a:latin typeface="Segoe UI" pitchFamily="34" charset="0"/>
              <a:ea typeface="Segoe UI" pitchFamily="34" charset="0"/>
              <a:cs typeface="Segoe UI" pitchFamily="34" charset="0"/>
            </a:endParaRPr>
          </a:p>
        </p:txBody>
      </p:sp>
      <p:grpSp>
        <p:nvGrpSpPr>
          <p:cNvPr id="3" name="Shape: Slider"/>
          <p:cNvGrpSpPr/>
          <p:nvPr/>
        </p:nvGrpSpPr>
        <p:grpSpPr>
          <a:xfrm>
            <a:off x="2" y="1042312"/>
            <a:ext cx="9144000" cy="4977488"/>
            <a:chOff x="2" y="1182012"/>
            <a:chExt cx="9144000" cy="4430587"/>
          </a:xfrm>
        </p:grpSpPr>
        <p:sp>
          <p:nvSpPr>
            <p:cNvPr id="6" name="Slider: Image"/>
            <p:cNvSpPr/>
            <p:nvPr/>
          </p:nvSpPr>
          <p:spPr>
            <a:xfrm>
              <a:off x="2" y="1182012"/>
              <a:ext cx="9144000" cy="443058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1" name="Shape: Sider Down 5"/>
          <p:cNvSpPr/>
          <p:nvPr/>
        </p:nvSpPr>
        <p:spPr>
          <a:xfrm rot="5400000">
            <a:off x="8289261" y="1165270"/>
            <a:ext cx="648072" cy="564533"/>
          </a:xfrm>
          <a:prstGeom prst="homePlate">
            <a:avLst/>
          </a:prstGeom>
          <a:solidFill>
            <a:schemeClr val="bg1">
              <a:alpha val="78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7273" y="1165269"/>
            <a:ext cx="648072" cy="564533"/>
          </a:xfrm>
          <a:prstGeom prst="homePlate">
            <a:avLst/>
          </a:prstGeom>
          <a:solidFill>
            <a:schemeClr val="bg1">
              <a:alpha val="52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165269"/>
            <a:ext cx="648072" cy="564533"/>
          </a:xfrm>
          <a:prstGeom prst="homePlate">
            <a:avLst/>
          </a:prstGeom>
          <a:solidFill>
            <a:schemeClr val="bg1">
              <a:alpha val="52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1652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1652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S-07</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p:txBody>
      </p:sp>
    </p:spTree>
    <p:extLst>
      <p:ext uri="{BB962C8B-B14F-4D97-AF65-F5344CB8AC3E}">
        <p14:creationId xmlns:p14="http://schemas.microsoft.com/office/powerpoint/2010/main" val="19456464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7037E-6 L 0 0.14352 " pathEditMode="relative" rAng="0" ptsTypes="AA">
                                      <p:cBhvr>
                                        <p:cTn id="8" dur="2000" fill="hold"/>
                                        <p:tgtEl>
                                          <p:spTgt spid="3"/>
                                        </p:tgtEl>
                                        <p:attrNameLst>
                                          <p:attrName>ppt_x</p:attrName>
                                          <p:attrName>ppt_y</p:attrName>
                                        </p:attrNameLst>
                                      </p:cBhvr>
                                      <p:rCtr x="0" y="6296"/>
                                    </p:animMotion>
                                  </p:childTnLst>
                                </p:cTn>
                              </p:par>
                              <p:par>
                                <p:cTn id="9" presetID="42" presetClass="path" presetSubtype="0" accel="50000" decel="50000" fill="hold" grpId="1" nodeType="withEffect">
                                  <p:stCondLst>
                                    <p:cond delay="0"/>
                                  </p:stCondLst>
                                  <p:childTnLst>
                                    <p:animMotion origin="layout" path="M 3.33333E-6 0.00031 L 3.33333E-6 0.16976 " pathEditMode="relative" rAng="0" ptsTypes="AA">
                                      <p:cBhvr>
                                        <p:cTn id="10" dur="2000" fill="hold"/>
                                        <p:tgtEl>
                                          <p:spTgt spid="13"/>
                                        </p:tgtEl>
                                        <p:attrNameLst>
                                          <p:attrName>ppt_x</p:attrName>
                                          <p:attrName>ppt_y</p:attrName>
                                        </p:attrNameLst>
                                      </p:cBhvr>
                                      <p:rCtr x="0" y="8457"/>
                                    </p:animMotion>
                                  </p:childTnLst>
                                </p:cTn>
                              </p:par>
                              <p:par>
                                <p:cTn id="11" presetID="42" presetClass="path" presetSubtype="0" accel="50000" decel="50000" fill="hold" grpId="1" nodeType="withEffect">
                                  <p:stCondLst>
                                    <p:cond delay="0"/>
                                  </p:stCondLst>
                                  <p:childTnLst>
                                    <p:animMotion origin="layout" path="M 3.33333E-6 0.00031 L 3.33333E-6 0.16914 " pathEditMode="relative" rAng="0" ptsTypes="AA">
                                      <p:cBhvr>
                                        <p:cTn id="12" dur="2000" fill="hold"/>
                                        <p:tgtEl>
                                          <p:spTgt spid="14"/>
                                        </p:tgtEl>
                                        <p:attrNameLst>
                                          <p:attrName>ppt_x</p:attrName>
                                          <p:attrName>ppt_y</p:attrName>
                                        </p:attrNameLst>
                                      </p:cBhvr>
                                      <p:rCtr x="0" y="8426"/>
                                    </p:animMotion>
                                  </p:childTnLst>
                                </p:cTn>
                              </p:par>
                              <p:par>
                                <p:cTn id="13" presetID="42" presetClass="path" presetSubtype="0" accel="50000" decel="50000" fill="hold" grpId="1" nodeType="withEffect">
                                  <p:stCondLst>
                                    <p:cond delay="0"/>
                                  </p:stCondLst>
                                  <p:childTnLst>
                                    <p:animMotion origin="layout" path="M 3.33333E-6 0.00031 L 3.33333E-6 0.1679 " pathEditMode="relative" rAng="0" ptsTypes="AA">
                                      <p:cBhvr>
                                        <p:cTn id="14" dur="2000" fill="hold"/>
                                        <p:tgtEl>
                                          <p:spTgt spid="15"/>
                                        </p:tgtEl>
                                        <p:attrNameLst>
                                          <p:attrName>ppt_x</p:attrName>
                                          <p:attrName>ppt_y</p:attrName>
                                        </p:attrNameLst>
                                      </p:cBhvr>
                                      <p:rCtr x="0" y="8364"/>
                                    </p:animMotion>
                                  </p:childTnLst>
                                </p:cTn>
                              </p:par>
                              <p:par>
                                <p:cTn id="15" presetID="64" presetClass="path" presetSubtype="0" accel="50000" decel="50000" fill="hold" grpId="5" nodeType="withEffect">
                                  <p:stCondLst>
                                    <p:cond delay="0"/>
                                  </p:stCondLst>
                                  <p:childTnLst>
                                    <p:animMotion origin="layout" path="M -0.00034 0.00031 L -0.00035 0.16975 " pathEditMode="relative" rAng="0" ptsTypes="AA">
                                      <p:cBhvr>
                                        <p:cTn id="16" dur="2000" fill="hold"/>
                                        <p:tgtEl>
                                          <p:spTgt spid="21"/>
                                        </p:tgtEl>
                                        <p:attrNameLst>
                                          <p:attrName>ppt_x</p:attrName>
                                          <p:attrName>ppt_y</p:attrName>
                                        </p:attrNameLst>
                                      </p:cBhvr>
                                      <p:rCtr x="-35" y="8611"/>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4352 L 0 0.28488 " pathEditMode="relative" rAng="0" ptsTypes="AA">
                                      <p:cBhvr>
                                        <p:cTn id="23" dur="2000" fill="hold"/>
                                        <p:tgtEl>
                                          <p:spTgt spid="3"/>
                                        </p:tgtEl>
                                        <p:attrNameLst>
                                          <p:attrName>ppt_x</p:attrName>
                                          <p:attrName>ppt_y</p:attrName>
                                        </p:attrNameLst>
                                      </p:cBhvr>
                                      <p:rCtr x="0" y="7315"/>
                                    </p:animMotion>
                                  </p:childTnLst>
                                </p:cTn>
                              </p:par>
                              <p:par>
                                <p:cTn id="24" presetID="42" presetClass="path" presetSubtype="0" accel="50000" decel="50000" fill="hold" grpId="2" nodeType="withEffect">
                                  <p:stCondLst>
                                    <p:cond delay="0"/>
                                  </p:stCondLst>
                                  <p:childTnLst>
                                    <p:animMotion origin="layout" path="M 4.72222E-6 0.16975 L 3.33333E-6 0.31235 " pathEditMode="relative" rAng="0" ptsTypes="AA">
                                      <p:cBhvr>
                                        <p:cTn id="25" dur="2000" fill="hold"/>
                                        <p:tgtEl>
                                          <p:spTgt spid="14"/>
                                        </p:tgtEl>
                                        <p:attrNameLst>
                                          <p:attrName>ppt_x</p:attrName>
                                          <p:attrName>ppt_y</p:attrName>
                                        </p:attrNameLst>
                                      </p:cBhvr>
                                      <p:rCtr x="-174" y="7469"/>
                                    </p:animMotion>
                                  </p:childTnLst>
                                </p:cTn>
                              </p:par>
                              <p:par>
                                <p:cTn id="26" presetID="42" presetClass="path" presetSubtype="0" accel="50000" decel="50000" fill="hold" grpId="2" nodeType="withEffect">
                                  <p:stCondLst>
                                    <p:cond delay="0"/>
                                  </p:stCondLst>
                                  <p:childTnLst>
                                    <p:animMotion origin="layout" path="M 4.72222E-6 0.16976 L 3.33333E-6 0.30741 " pathEditMode="relative" rAng="0" ptsTypes="AA">
                                      <p:cBhvr>
                                        <p:cTn id="27" dur="2000" fill="hold"/>
                                        <p:tgtEl>
                                          <p:spTgt spid="15"/>
                                        </p:tgtEl>
                                        <p:attrNameLst>
                                          <p:attrName>ppt_x</p:attrName>
                                          <p:attrName>ppt_y</p:attrName>
                                        </p:attrNameLst>
                                      </p:cBhvr>
                                      <p:rCtr x="-174" y="7593"/>
                                    </p:animMotion>
                                  </p:childTnLst>
                                </p:cTn>
                              </p:par>
                              <p:par>
                                <p:cTn id="28" presetID="42" presetClass="path" presetSubtype="0" accel="50000" decel="50000" fill="hold" grpId="6" nodeType="withEffect">
                                  <p:stCondLst>
                                    <p:cond delay="0"/>
                                  </p:stCondLst>
                                  <p:childTnLst>
                                    <p:animMotion origin="layout" path="M -0.00034 0.16975 L -0.00017 0.30926 " pathEditMode="relative" rAng="0" ptsTypes="AA">
                                      <p:cBhvr>
                                        <p:cTn id="29" dur="2000" fill="hold"/>
                                        <p:tgtEl>
                                          <p:spTgt spid="21"/>
                                        </p:tgtEl>
                                        <p:attrNameLst>
                                          <p:attrName>ppt_x</p:attrName>
                                          <p:attrName>ppt_y</p:attrName>
                                        </p:attrNameLst>
                                      </p:cBhvr>
                                      <p:rCtr x="-156" y="7315"/>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28488 L 0 0.42685 " pathEditMode="relative" rAng="0" ptsTypes="AA">
                                      <p:cBhvr>
                                        <p:cTn id="36" dur="2000" fill="hold"/>
                                        <p:tgtEl>
                                          <p:spTgt spid="3"/>
                                        </p:tgtEl>
                                        <p:attrNameLst>
                                          <p:attrName>ppt_x</p:attrName>
                                          <p:attrName>ppt_y</p:attrName>
                                        </p:attrNameLst>
                                      </p:cBhvr>
                                      <p:rCtr x="0" y="7901"/>
                                    </p:animMotion>
                                  </p:childTnLst>
                                </p:cTn>
                              </p:par>
                              <p:par>
                                <p:cTn id="37" presetID="42" presetClass="path" presetSubtype="0" accel="50000" decel="50000" fill="hold" grpId="3" nodeType="withEffect">
                                  <p:stCondLst>
                                    <p:cond delay="0"/>
                                  </p:stCondLst>
                                  <p:childTnLst>
                                    <p:animMotion origin="layout" path="M 4.72222E-6 0.30247 L 3.33333E-6 0.44074 " pathEditMode="relative" rAng="0" ptsTypes="AA">
                                      <p:cBhvr>
                                        <p:cTn id="38" dur="2000" fill="hold"/>
                                        <p:tgtEl>
                                          <p:spTgt spid="15"/>
                                        </p:tgtEl>
                                        <p:attrNameLst>
                                          <p:attrName>ppt_x</p:attrName>
                                          <p:attrName>ppt_y</p:attrName>
                                        </p:attrNameLst>
                                      </p:cBhvr>
                                      <p:rCtr x="-174" y="6296"/>
                                    </p:animMotion>
                                  </p:childTnLst>
                                </p:cTn>
                              </p:par>
                              <p:par>
                                <p:cTn id="39" presetID="42" presetClass="path" presetSubtype="0" accel="50000" decel="50000" fill="hold" grpId="7" nodeType="withEffect">
                                  <p:stCondLst>
                                    <p:cond delay="0"/>
                                  </p:stCondLst>
                                  <p:childTnLst>
                                    <p:animMotion origin="layout" path="M -0.00034 0.30494 L -0.00034 0.44074 " pathEditMode="relative" rAng="0" ptsTypes="AA">
                                      <p:cBhvr>
                                        <p:cTn id="40" dur="2000" fill="hold"/>
                                        <p:tgtEl>
                                          <p:spTgt spid="21"/>
                                        </p:tgtEl>
                                        <p:attrNameLst>
                                          <p:attrName>ppt_x</p:attrName>
                                          <p:attrName>ppt_y</p:attrName>
                                        </p:attrNameLst>
                                      </p:cBhvr>
                                      <p:rCtr x="156" y="6636"/>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2686 L 0 0.56389 " pathEditMode="relative" rAng="0" ptsTypes="AA">
                                      <p:cBhvr>
                                        <p:cTn id="47" dur="2000" fill="hold"/>
                                        <p:tgtEl>
                                          <p:spTgt spid="3"/>
                                        </p:tgtEl>
                                        <p:attrNameLst>
                                          <p:attrName>ppt_x</p:attrName>
                                          <p:attrName>ppt_y</p:attrName>
                                        </p:attrNameLst>
                                      </p:cBhvr>
                                      <p:rCtr x="0" y="7562"/>
                                    </p:animMotion>
                                  </p:childTnLst>
                                </p:cTn>
                              </p:par>
                              <p:par>
                                <p:cTn id="48" presetID="42" presetClass="path" presetSubtype="0" accel="50000" decel="50000" fill="hold" grpId="8" nodeType="withEffect">
                                  <p:stCondLst>
                                    <p:cond delay="0"/>
                                  </p:stCondLst>
                                  <p:childTnLst>
                                    <p:animMotion origin="layout" path="M -0.00034 0.44074 L -0.00034 0.54938 " pathEditMode="relative" rAng="0" ptsTypes="AA">
                                      <p:cBhvr>
                                        <p:cTn id="49" dur="2000" fill="hold"/>
                                        <p:tgtEl>
                                          <p:spTgt spid="21"/>
                                        </p:tgtEl>
                                        <p:attrNameLst>
                                          <p:attrName>ppt_x</p:attrName>
                                          <p:attrName>ppt_y</p:attrName>
                                        </p:attrNameLst>
                                      </p:cBhvr>
                                      <p:rCtr x="0" y="5432"/>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6388 L 0.00052 0.76111 " pathEditMode="relative" rAng="0" ptsTypes="AA">
                                      <p:cBhvr>
                                        <p:cTn id="56" dur="2000" fill="hold"/>
                                        <p:tgtEl>
                                          <p:spTgt spid="3"/>
                                        </p:tgtEl>
                                        <p:attrNameLst>
                                          <p:attrName>ppt_x</p:attrName>
                                          <p:attrName>ppt_y</p:attrName>
                                        </p:attrNameLst>
                                      </p:cBhvr>
                                      <p:rCtr x="17" y="10154"/>
                                    </p:animMotion>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52 0.76111 L 0 0.00062 " pathEditMode="relative" rAng="0" ptsTypes="AA">
                                      <p:cBhvr>
                                        <p:cTn id="61" dur="500" fill="hold"/>
                                        <p:tgtEl>
                                          <p:spTgt spid="3"/>
                                        </p:tgtEl>
                                        <p:attrNameLst>
                                          <p:attrName>ppt_x</p:attrName>
                                          <p:attrName>ppt_y</p:attrName>
                                        </p:attrNameLst>
                                      </p:cBhvr>
                                      <p:rCtr x="0" y="-37500"/>
                                    </p:animMotion>
                                  </p:childTnLst>
                                </p:cTn>
                              </p:par>
                              <p:par>
                                <p:cTn id="62" presetID="42" presetClass="path" presetSubtype="0" accel="50000" decel="50000" fill="hold" grpId="2" nodeType="withEffect">
                                  <p:stCondLst>
                                    <p:cond delay="0"/>
                                  </p:stCondLst>
                                  <p:childTnLst>
                                    <p:animMotion origin="layout" path="M 3.33333E-6 0.54846 L 3.33333E-6 0.00185 " pathEditMode="relative" rAng="0" ptsTypes="AA">
                                      <p:cBhvr>
                                        <p:cTn id="63" dur="500" fill="hold"/>
                                        <p:tgtEl>
                                          <p:spTgt spid="7"/>
                                        </p:tgtEl>
                                        <p:attrNameLst>
                                          <p:attrName>ppt_x</p:attrName>
                                          <p:attrName>ppt_y</p:attrName>
                                        </p:attrNameLst>
                                      </p:cBhvr>
                                      <p:rCtr x="0" y="-27346"/>
                                    </p:animMotion>
                                  </p:childTnLst>
                                </p:cTn>
                              </p:par>
                              <p:par>
                                <p:cTn id="64" presetID="42" presetClass="path" presetSubtype="0" accel="50000" decel="50000" fill="hold" grpId="3" nodeType="withEffect">
                                  <p:stCondLst>
                                    <p:cond delay="0"/>
                                  </p:stCondLst>
                                  <p:childTnLst>
                                    <p:animMotion origin="layout" path="M 3.33333E-6 0.54938 L 3.33333E-6 0.0003 " pathEditMode="relative" rAng="0" ptsTypes="AA">
                                      <p:cBhvr>
                                        <p:cTn id="65" dur="500" fill="hold"/>
                                        <p:tgtEl>
                                          <p:spTgt spid="13"/>
                                        </p:tgtEl>
                                        <p:attrNameLst>
                                          <p:attrName>ppt_x</p:attrName>
                                          <p:attrName>ppt_y</p:attrName>
                                        </p:attrNameLst>
                                      </p:cBhvr>
                                      <p:rCtr x="0" y="-27469"/>
                                    </p:animMotion>
                                  </p:childTnLst>
                                </p:cTn>
                              </p:par>
                              <p:par>
                                <p:cTn id="66" presetID="42" presetClass="path" presetSubtype="0" accel="50000" decel="50000" fill="hold" grpId="4" nodeType="withEffect">
                                  <p:stCondLst>
                                    <p:cond delay="0"/>
                                  </p:stCondLst>
                                  <p:childTnLst>
                                    <p:animMotion origin="layout" path="M 3.33333E-6 0.54846 L 3.33333E-6 -1.97531E-6 " pathEditMode="relative" rAng="0" ptsTypes="AA">
                                      <p:cBhvr>
                                        <p:cTn id="67" dur="500" fill="hold"/>
                                        <p:tgtEl>
                                          <p:spTgt spid="14"/>
                                        </p:tgtEl>
                                        <p:attrNameLst>
                                          <p:attrName>ppt_x</p:attrName>
                                          <p:attrName>ppt_y</p:attrName>
                                        </p:attrNameLst>
                                      </p:cBhvr>
                                      <p:rCtr x="0" y="-27438"/>
                                    </p:animMotion>
                                  </p:childTnLst>
                                </p:cTn>
                              </p:par>
                              <p:par>
                                <p:cTn id="68" presetID="42" presetClass="path" presetSubtype="0" accel="50000" decel="50000" fill="hold" grpId="5" nodeType="withEffect">
                                  <p:stCondLst>
                                    <p:cond delay="0"/>
                                  </p:stCondLst>
                                  <p:childTnLst>
                                    <p:animMotion origin="layout" path="M 3.33333E-6 0.54846 L 3.33333E-6 -6.17284E-7 " pathEditMode="relative" rAng="0" ptsTypes="AA">
                                      <p:cBhvr>
                                        <p:cTn id="69" dur="500" fill="hold"/>
                                        <p:tgtEl>
                                          <p:spTgt spid="15"/>
                                        </p:tgtEl>
                                        <p:attrNameLst>
                                          <p:attrName>ppt_x</p:attrName>
                                          <p:attrName>ppt_y</p:attrName>
                                        </p:attrNameLst>
                                      </p:cBhvr>
                                      <p:rCtr x="0" y="-27438"/>
                                    </p:animMotion>
                                  </p:childTnLst>
                                </p:cTn>
                              </p:par>
                              <p:par>
                                <p:cTn id="70" presetID="42" presetClass="path" presetSubtype="0" accel="50000" decel="50000" fill="hold" grpId="1" nodeType="withEffect">
                                  <p:stCondLst>
                                    <p:cond delay="0"/>
                                  </p:stCondLst>
                                  <p:childTnLst>
                                    <p:animMotion origin="layout" path="M -0.00035 0.54938 L -0.00035 -0.00031 " pathEditMode="relative" rAng="0" ptsTypes="AA">
                                      <p:cBhvr>
                                        <p:cTn id="71" dur="500" fill="hold"/>
                                        <p:tgtEl>
                                          <p:spTgt spid="21"/>
                                        </p:tgtEl>
                                        <p:attrNameLst>
                                          <p:attrName>ppt_x</p:attrName>
                                          <p:attrName>ppt_y</p:attrName>
                                        </p:attrNameLst>
                                      </p:cBhvr>
                                      <p:rCtr x="0" y="-27500"/>
                                    </p:animMotion>
                                  </p:childTnLst>
                                </p:cTn>
                              </p:par>
                              <p:par>
                                <p:cTn id="72" presetID="10" presetClass="entr"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52 0.76111 L 0 0.00185 " pathEditMode="relative" rAng="0" ptsTypes="AA">
                                      <p:cBhvr>
                                        <p:cTn id="91" dur="500" fill="hold"/>
                                        <p:tgtEl>
                                          <p:spTgt spid="3"/>
                                        </p:tgtEl>
                                        <p:attrNameLst>
                                          <p:attrName>ppt_x</p:attrName>
                                          <p:attrName>ppt_y</p:attrName>
                                        </p:attrNameLst>
                                      </p:cBhvr>
                                      <p:rCtr x="0" y="-37438"/>
                                    </p:animMotion>
                                  </p:childTnLst>
                                </p:cTn>
                              </p:par>
                              <p:par>
                                <p:cTn id="92" presetID="42" presetClass="path" presetSubtype="0" accel="50000" decel="50000" fill="hold" grpId="3" nodeType="withEffect">
                                  <p:stCondLst>
                                    <p:cond delay="0"/>
                                  </p:stCondLst>
                                  <p:childTnLst>
                                    <p:animMotion origin="layout" path="M 3.33333E-6 0.54938 L 3.33333E-6 0.00092 " pathEditMode="relative" rAng="0" ptsTypes="AA">
                                      <p:cBhvr>
                                        <p:cTn id="93" dur="500" fill="hold"/>
                                        <p:tgtEl>
                                          <p:spTgt spid="7"/>
                                        </p:tgtEl>
                                        <p:attrNameLst>
                                          <p:attrName>ppt_x</p:attrName>
                                          <p:attrName>ppt_y</p:attrName>
                                        </p:attrNameLst>
                                      </p:cBhvr>
                                      <p:rCtr x="0" y="-27438"/>
                                    </p:animMotion>
                                  </p:childTnLst>
                                </p:cTn>
                              </p:par>
                              <p:par>
                                <p:cTn id="94" presetID="42" presetClass="path" presetSubtype="0" accel="50000" decel="50000" fill="hold" grpId="4" nodeType="withEffect">
                                  <p:stCondLst>
                                    <p:cond delay="0"/>
                                  </p:stCondLst>
                                  <p:childTnLst>
                                    <p:animMotion origin="layout" path="M 3.33333E-6 0.54938 L -0.00035 0.00061 " pathEditMode="relative" rAng="0" ptsTypes="AA">
                                      <p:cBhvr>
                                        <p:cTn id="95" dur="500" fill="hold"/>
                                        <p:tgtEl>
                                          <p:spTgt spid="13"/>
                                        </p:tgtEl>
                                        <p:attrNameLst>
                                          <p:attrName>ppt_x</p:attrName>
                                          <p:attrName>ppt_y</p:attrName>
                                        </p:attrNameLst>
                                      </p:cBhvr>
                                      <p:rCtr x="-17" y="-27438"/>
                                    </p:animMotion>
                                  </p:childTnLst>
                                </p:cTn>
                              </p:par>
                              <p:par>
                                <p:cTn id="96" presetID="42" presetClass="path" presetSubtype="0" accel="50000" decel="50000" fill="hold" grpId="5" nodeType="withEffect">
                                  <p:stCondLst>
                                    <p:cond delay="0"/>
                                  </p:stCondLst>
                                  <p:childTnLst>
                                    <p:animMotion origin="layout" path="M 3.33333E-6 0.54938 L 3.33333E-6 0.00092 " pathEditMode="relative" rAng="0" ptsTypes="AA">
                                      <p:cBhvr>
                                        <p:cTn id="97" dur="500" fill="hold"/>
                                        <p:tgtEl>
                                          <p:spTgt spid="14"/>
                                        </p:tgtEl>
                                        <p:attrNameLst>
                                          <p:attrName>ppt_x</p:attrName>
                                          <p:attrName>ppt_y</p:attrName>
                                        </p:attrNameLst>
                                      </p:cBhvr>
                                      <p:rCtr x="0" y="-27438"/>
                                    </p:animMotion>
                                  </p:childTnLst>
                                </p:cTn>
                              </p:par>
                              <p:par>
                                <p:cTn id="98" presetID="42" presetClass="path" presetSubtype="0" accel="50000" decel="50000" fill="hold" grpId="6" nodeType="withEffect">
                                  <p:stCondLst>
                                    <p:cond delay="0"/>
                                  </p:stCondLst>
                                  <p:childTnLst>
                                    <p:animMotion origin="layout" path="M 3.33333E-6 0.54938 L -0.00035 -0.00031 " pathEditMode="relative" rAng="0" ptsTypes="AA">
                                      <p:cBhvr>
                                        <p:cTn id="99" dur="500" fill="hold"/>
                                        <p:tgtEl>
                                          <p:spTgt spid="15"/>
                                        </p:tgtEl>
                                        <p:attrNameLst>
                                          <p:attrName>ppt_x</p:attrName>
                                          <p:attrName>ppt_y</p:attrName>
                                        </p:attrNameLst>
                                      </p:cBhvr>
                                      <p:rCtr x="-17" y="-27500"/>
                                    </p:animMotion>
                                  </p:childTnLst>
                                </p:cTn>
                              </p:par>
                              <p:par>
                                <p:cTn id="100" presetID="42" presetClass="path" presetSubtype="0" accel="50000" decel="50000" fill="hold" grpId="2" nodeType="withEffect">
                                  <p:stCondLst>
                                    <p:cond delay="0"/>
                                  </p:stCondLst>
                                  <p:childTnLst>
                                    <p:animMotion origin="layout" path="M -0.00034 0.54938 L -0.00034 -0.00031 " pathEditMode="relative" rAng="0" ptsTypes="AA">
                                      <p:cBhvr>
                                        <p:cTn id="101" dur="500" fill="hold"/>
                                        <p:tgtEl>
                                          <p:spTgt spid="21"/>
                                        </p:tgtEl>
                                        <p:attrNameLst>
                                          <p:attrName>ppt_x</p:attrName>
                                          <p:attrName>ppt_y</p:attrName>
                                        </p:attrNameLst>
                                      </p:cBhvr>
                                      <p:rCtr x="0" y="-27500"/>
                                    </p:animMotion>
                                  </p:childTnLst>
                                </p:cTn>
                              </p:par>
                              <p:par>
                                <p:cTn id="102" presetID="10" presetClass="entr" presetSubtype="0" fill="hold" grpId="4"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nextCondLst>
                <p:cond evt="onClick" delay="0">
                  <p:tgtEl>
                    <p:spTgt spid="20"/>
                  </p:tgtEl>
                </p:cond>
              </p:nextCondLst>
            </p:seq>
          </p:childTnLst>
        </p:cTn>
      </p:par>
    </p:tnLst>
    <p:bldLst>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descr="Yellow, Wooden, Textures, Backgrounds, Hardwood">
            <a:extLst>
              <a:ext uri="{FF2B5EF4-FFF2-40B4-BE49-F238E27FC236}">
                <a16:creationId xmlns:a16="http://schemas.microsoft.com/office/drawing/2014/main" id="{C0F587E2-D1DE-4264-9CD2-079B4844B6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Image result for people receiving communion at the Easter vigil">
            <a:extLst>
              <a:ext uri="{FF2B5EF4-FFF2-40B4-BE49-F238E27FC236}">
                <a16:creationId xmlns:a16="http://schemas.microsoft.com/office/drawing/2014/main" id="{6BE2BDCE-2FE7-42E0-8C57-7C1D47F75F4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8647" y="591235"/>
            <a:ext cx="2996707" cy="1017273"/>
          </a:xfrm>
          <a:prstGeom prst="rect">
            <a:avLst/>
          </a:prstGeom>
          <a:noFill/>
          <a:ln w="28575">
            <a:solidFill>
              <a:schemeClr val="bg1"/>
            </a:solidFill>
          </a:ln>
        </p:spPr>
      </p:pic>
      <p:sp>
        <p:nvSpPr>
          <p:cNvPr id="52" name="REMOVE THIS OBJECT"/>
          <p:cNvSpPr txBox="1"/>
          <p:nvPr/>
        </p:nvSpPr>
        <p:spPr>
          <a:xfrm>
            <a:off x="3557" y="-23493"/>
            <a:ext cx="9144000" cy="492443"/>
          </a:xfrm>
          <a:prstGeom prst="rect">
            <a:avLst/>
          </a:prstGeom>
          <a:noFill/>
        </p:spPr>
        <p:txBody>
          <a:bodyPr wrap="square" rtlCol="0">
            <a:spAutoFit/>
          </a:bodyPr>
          <a:lstStyle/>
          <a:p>
            <a:r>
              <a:rPr lang="en-NZ" sz="2600" dirty="0"/>
              <a:t>We follow the Risen Jesus – that is why we are the EASTER PEOPLE</a:t>
            </a:r>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S-08</a:t>
            </a: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p:cNvSpPr/>
          <p:nvPr/>
        </p:nvSpPr>
        <p:spPr>
          <a:xfrm>
            <a:off x="6072382" y="2046441"/>
            <a:ext cx="2973033" cy="2595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993642" y="4912668"/>
            <a:ext cx="607089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words in the sentence to reveal its position in the Word Find. Click the worksheet button to go to worksheet</a:t>
            </a:r>
          </a:p>
        </p:txBody>
      </p:sp>
      <p:graphicFrame>
        <p:nvGraphicFramePr>
          <p:cNvPr id="4" name="Table 3"/>
          <p:cNvGraphicFramePr>
            <a:graphicFrameLocks noGrp="1"/>
          </p:cNvGraphicFramePr>
          <p:nvPr>
            <p:extLst>
              <p:ext uri="{D42A27DB-BD31-4B8C-83A1-F6EECF244321}">
                <p14:modId xmlns:p14="http://schemas.microsoft.com/office/powerpoint/2010/main" val="2465136123"/>
              </p:ext>
            </p:extLst>
          </p:nvPr>
        </p:nvGraphicFramePr>
        <p:xfrm>
          <a:off x="190877" y="502430"/>
          <a:ext cx="5630064" cy="4376383"/>
        </p:xfrm>
        <a:graphic>
          <a:graphicData uri="http://schemas.openxmlformats.org/drawingml/2006/table">
            <a:tbl>
              <a:tblPr firstRow="1" bandRow="1">
                <a:tableStyleId>{5C22544A-7EE6-4342-B048-85BDC9FD1C3A}</a:tableStyleId>
              </a:tblPr>
              <a:tblGrid>
                <a:gridCol w="511824">
                  <a:extLst>
                    <a:ext uri="{9D8B030D-6E8A-4147-A177-3AD203B41FA5}">
                      <a16:colId xmlns:a16="http://schemas.microsoft.com/office/drawing/2014/main" val="2573029439"/>
                    </a:ext>
                  </a:extLst>
                </a:gridCol>
                <a:gridCol w="511824">
                  <a:extLst>
                    <a:ext uri="{9D8B030D-6E8A-4147-A177-3AD203B41FA5}">
                      <a16:colId xmlns:a16="http://schemas.microsoft.com/office/drawing/2014/main" val="417696073"/>
                    </a:ext>
                  </a:extLst>
                </a:gridCol>
                <a:gridCol w="511824">
                  <a:extLst>
                    <a:ext uri="{9D8B030D-6E8A-4147-A177-3AD203B41FA5}">
                      <a16:colId xmlns:a16="http://schemas.microsoft.com/office/drawing/2014/main" val="3026030393"/>
                    </a:ext>
                  </a:extLst>
                </a:gridCol>
                <a:gridCol w="511824">
                  <a:extLst>
                    <a:ext uri="{9D8B030D-6E8A-4147-A177-3AD203B41FA5}">
                      <a16:colId xmlns:a16="http://schemas.microsoft.com/office/drawing/2014/main" val="2200768758"/>
                    </a:ext>
                  </a:extLst>
                </a:gridCol>
                <a:gridCol w="511824">
                  <a:extLst>
                    <a:ext uri="{9D8B030D-6E8A-4147-A177-3AD203B41FA5}">
                      <a16:colId xmlns:a16="http://schemas.microsoft.com/office/drawing/2014/main" val="300356873"/>
                    </a:ext>
                  </a:extLst>
                </a:gridCol>
                <a:gridCol w="511824">
                  <a:extLst>
                    <a:ext uri="{9D8B030D-6E8A-4147-A177-3AD203B41FA5}">
                      <a16:colId xmlns:a16="http://schemas.microsoft.com/office/drawing/2014/main" val="701638765"/>
                    </a:ext>
                  </a:extLst>
                </a:gridCol>
                <a:gridCol w="511824">
                  <a:extLst>
                    <a:ext uri="{9D8B030D-6E8A-4147-A177-3AD203B41FA5}">
                      <a16:colId xmlns:a16="http://schemas.microsoft.com/office/drawing/2014/main" val="4164222515"/>
                    </a:ext>
                  </a:extLst>
                </a:gridCol>
                <a:gridCol w="511824">
                  <a:extLst>
                    <a:ext uri="{9D8B030D-6E8A-4147-A177-3AD203B41FA5}">
                      <a16:colId xmlns:a16="http://schemas.microsoft.com/office/drawing/2014/main" val="1628890116"/>
                    </a:ext>
                  </a:extLst>
                </a:gridCol>
                <a:gridCol w="511824">
                  <a:extLst>
                    <a:ext uri="{9D8B030D-6E8A-4147-A177-3AD203B41FA5}">
                      <a16:colId xmlns:a16="http://schemas.microsoft.com/office/drawing/2014/main" val="2211287764"/>
                    </a:ext>
                  </a:extLst>
                </a:gridCol>
                <a:gridCol w="511824">
                  <a:extLst>
                    <a:ext uri="{9D8B030D-6E8A-4147-A177-3AD203B41FA5}">
                      <a16:colId xmlns:a16="http://schemas.microsoft.com/office/drawing/2014/main" val="2517015499"/>
                    </a:ext>
                  </a:extLst>
                </a:gridCol>
                <a:gridCol w="511824">
                  <a:extLst>
                    <a:ext uri="{9D8B030D-6E8A-4147-A177-3AD203B41FA5}">
                      <a16:colId xmlns:a16="http://schemas.microsoft.com/office/drawing/2014/main" val="3345469953"/>
                    </a:ext>
                  </a:extLst>
                </a:gridCol>
              </a:tblGrid>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924611"/>
                  </a:ext>
                </a:extLst>
              </a:tr>
              <a:tr h="397853">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97853">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97853">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97853">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97853">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97853">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97853">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9" name="Rectangle 8"/>
          <p:cNvSpPr/>
          <p:nvPr/>
        </p:nvSpPr>
        <p:spPr>
          <a:xfrm>
            <a:off x="5969887" y="1640228"/>
            <a:ext cx="3100600" cy="3046988"/>
          </a:xfrm>
          <a:prstGeom prst="rect">
            <a:avLst/>
          </a:prstGeom>
        </p:spPr>
        <p:txBody>
          <a:bodyPr wrap="square">
            <a:spAutoFit/>
          </a:bodyPr>
          <a:lstStyle/>
          <a:p>
            <a:r>
              <a:rPr lang="en-NZ" sz="2400" dirty="0"/>
              <a:t>We are the Easter people because we believe that Jesus rose on Easter Sunday and  we are filled with hope that when we die we will be with Jesus in heaven forever. </a:t>
            </a:r>
          </a:p>
        </p:txBody>
      </p:sp>
      <p:sp>
        <p:nvSpPr>
          <p:cNvPr id="13" name="THE"/>
          <p:cNvSpPr/>
          <p:nvPr/>
        </p:nvSpPr>
        <p:spPr>
          <a:xfrm>
            <a:off x="6960745" y="3201548"/>
            <a:ext cx="655551"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HOLY"/>
          <p:cNvSpPr/>
          <p:nvPr/>
        </p:nvSpPr>
        <p:spPr>
          <a:xfrm>
            <a:off x="8033322" y="2109508"/>
            <a:ext cx="499118"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PIRIT"/>
          <p:cNvSpPr/>
          <p:nvPr/>
        </p:nvSpPr>
        <p:spPr>
          <a:xfrm>
            <a:off x="6630572" y="3563398"/>
            <a:ext cx="694178"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6" name="HELPS"/>
          <p:cNvSpPr/>
          <p:nvPr/>
        </p:nvSpPr>
        <p:spPr>
          <a:xfrm>
            <a:off x="5948647" y="3559262"/>
            <a:ext cx="630049"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PEOPLE"/>
          <p:cNvSpPr/>
          <p:nvPr/>
        </p:nvSpPr>
        <p:spPr>
          <a:xfrm>
            <a:off x="8303257" y="2466241"/>
            <a:ext cx="676896"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TO"/>
          <p:cNvSpPr/>
          <p:nvPr/>
        </p:nvSpPr>
        <p:spPr>
          <a:xfrm>
            <a:off x="6042083" y="2093389"/>
            <a:ext cx="918661"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9" name="FOLLOW"/>
          <p:cNvSpPr/>
          <p:nvPr/>
        </p:nvSpPr>
        <p:spPr>
          <a:xfrm>
            <a:off x="7573549" y="2461656"/>
            <a:ext cx="701377"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0" name="JESUS"/>
          <p:cNvSpPr/>
          <p:nvPr/>
        </p:nvSpPr>
        <p:spPr>
          <a:xfrm>
            <a:off x="8274926" y="3556889"/>
            <a:ext cx="458830"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1" name="BY"/>
          <p:cNvSpPr/>
          <p:nvPr/>
        </p:nvSpPr>
        <p:spPr>
          <a:xfrm>
            <a:off x="8207166" y="2841523"/>
            <a:ext cx="582291"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5" name="KIND"/>
          <p:cNvSpPr/>
          <p:nvPr/>
        </p:nvSpPr>
        <p:spPr>
          <a:xfrm>
            <a:off x="7376139" y="3559262"/>
            <a:ext cx="394819"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3" name="BEING"/>
          <p:cNvSpPr/>
          <p:nvPr/>
        </p:nvSpPr>
        <p:spPr>
          <a:xfrm>
            <a:off x="8239995" y="3208149"/>
            <a:ext cx="740158"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7" name="AND"/>
          <p:cNvSpPr/>
          <p:nvPr/>
        </p:nvSpPr>
        <p:spPr>
          <a:xfrm>
            <a:off x="7818511" y="3556889"/>
            <a:ext cx="421484"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5" name="LOVING"/>
          <p:cNvSpPr/>
          <p:nvPr/>
        </p:nvSpPr>
        <p:spPr>
          <a:xfrm>
            <a:off x="6523767" y="3924561"/>
            <a:ext cx="392528"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6" name="TO 2"/>
          <p:cNvSpPr/>
          <p:nvPr/>
        </p:nvSpPr>
        <p:spPr>
          <a:xfrm>
            <a:off x="7291628" y="2829231"/>
            <a:ext cx="873945"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7" name="OTHERS"/>
          <p:cNvSpPr/>
          <p:nvPr/>
        </p:nvSpPr>
        <p:spPr>
          <a:xfrm>
            <a:off x="7477434" y="1715954"/>
            <a:ext cx="891865"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8" name="ESPECIALLY"/>
          <p:cNvSpPr/>
          <p:nvPr/>
        </p:nvSpPr>
        <p:spPr>
          <a:xfrm>
            <a:off x="5980031" y="2461067"/>
            <a:ext cx="980714"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9" name="WHEN"/>
          <p:cNvSpPr/>
          <p:nvPr/>
        </p:nvSpPr>
        <p:spPr>
          <a:xfrm>
            <a:off x="5980031" y="2828745"/>
            <a:ext cx="442650"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0" name="THEY"/>
          <p:cNvSpPr/>
          <p:nvPr/>
        </p:nvSpPr>
        <p:spPr>
          <a:xfrm>
            <a:off x="6960744" y="2099463"/>
            <a:ext cx="1067304"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1" name="ARE"/>
          <p:cNvSpPr/>
          <p:nvPr/>
        </p:nvSpPr>
        <p:spPr>
          <a:xfrm>
            <a:off x="5912860" y="3911741"/>
            <a:ext cx="606357"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2" name="SAD"/>
          <p:cNvSpPr/>
          <p:nvPr/>
        </p:nvSpPr>
        <p:spPr>
          <a:xfrm>
            <a:off x="6528593" y="1700770"/>
            <a:ext cx="432151"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3" name="OR"/>
          <p:cNvSpPr/>
          <p:nvPr/>
        </p:nvSpPr>
        <p:spPr>
          <a:xfrm>
            <a:off x="6072382" y="1709537"/>
            <a:ext cx="432151"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4" name="LONELY"/>
          <p:cNvSpPr/>
          <p:nvPr/>
        </p:nvSpPr>
        <p:spPr>
          <a:xfrm>
            <a:off x="7659180" y="3206558"/>
            <a:ext cx="550516"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76" name="ar 2"/>
          <p:cNvCxnSpPr>
            <a:cxnSpLocks/>
          </p:cNvCxnSpPr>
          <p:nvPr/>
        </p:nvCxnSpPr>
        <p:spPr>
          <a:xfrm>
            <a:off x="3511903" y="4172401"/>
            <a:ext cx="6859" cy="6028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ar 1"/>
          <p:cNvCxnSpPr>
            <a:cxnSpLocks/>
          </p:cNvCxnSpPr>
          <p:nvPr/>
        </p:nvCxnSpPr>
        <p:spPr>
          <a:xfrm>
            <a:off x="868974" y="1100985"/>
            <a:ext cx="271078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3" name="ar lonely"/>
          <p:cNvCxnSpPr>
            <a:cxnSpLocks/>
          </p:cNvCxnSpPr>
          <p:nvPr/>
        </p:nvCxnSpPr>
        <p:spPr>
          <a:xfrm flipV="1">
            <a:off x="2492135" y="1487447"/>
            <a:ext cx="1527683" cy="74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ar spirit"/>
          <p:cNvCxnSpPr>
            <a:cxnSpLocks/>
          </p:cNvCxnSpPr>
          <p:nvPr/>
        </p:nvCxnSpPr>
        <p:spPr>
          <a:xfrm flipV="1">
            <a:off x="3468039" y="4273620"/>
            <a:ext cx="1672582" cy="3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ar helps"/>
          <p:cNvCxnSpPr>
            <a:cxnSpLocks/>
          </p:cNvCxnSpPr>
          <p:nvPr/>
        </p:nvCxnSpPr>
        <p:spPr>
          <a:xfrm flipV="1">
            <a:off x="349599" y="3087920"/>
            <a:ext cx="1645391" cy="15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ar people"/>
          <p:cNvCxnSpPr>
            <a:cxnSpLocks/>
          </p:cNvCxnSpPr>
          <p:nvPr/>
        </p:nvCxnSpPr>
        <p:spPr>
          <a:xfrm flipH="1">
            <a:off x="4549630" y="2254296"/>
            <a:ext cx="5912" cy="12660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0" name="ar to 2"/>
          <p:cNvCxnSpPr>
            <a:cxnSpLocks/>
          </p:cNvCxnSpPr>
          <p:nvPr/>
        </p:nvCxnSpPr>
        <p:spPr>
          <a:xfrm flipV="1">
            <a:off x="868974" y="696113"/>
            <a:ext cx="2710785"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1" name="ar follow"/>
          <p:cNvCxnSpPr>
            <a:cxnSpLocks/>
          </p:cNvCxnSpPr>
          <p:nvPr/>
        </p:nvCxnSpPr>
        <p:spPr>
          <a:xfrm>
            <a:off x="919381" y="4282826"/>
            <a:ext cx="208652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ar Jesus"/>
          <p:cNvCxnSpPr>
            <a:cxnSpLocks/>
          </p:cNvCxnSpPr>
          <p:nvPr/>
        </p:nvCxnSpPr>
        <p:spPr>
          <a:xfrm flipV="1">
            <a:off x="3941863" y="1882047"/>
            <a:ext cx="621101" cy="2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ar by"/>
          <p:cNvCxnSpPr>
            <a:cxnSpLocks/>
          </p:cNvCxnSpPr>
          <p:nvPr/>
        </p:nvCxnSpPr>
        <p:spPr>
          <a:xfrm>
            <a:off x="3977978" y="3887418"/>
            <a:ext cx="11626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4" name="ar being"/>
          <p:cNvCxnSpPr>
            <a:cxnSpLocks/>
          </p:cNvCxnSpPr>
          <p:nvPr/>
        </p:nvCxnSpPr>
        <p:spPr>
          <a:xfrm>
            <a:off x="1901262" y="1882047"/>
            <a:ext cx="171750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ar kind"/>
          <p:cNvCxnSpPr>
            <a:cxnSpLocks/>
          </p:cNvCxnSpPr>
          <p:nvPr/>
        </p:nvCxnSpPr>
        <p:spPr>
          <a:xfrm>
            <a:off x="4019818" y="1823554"/>
            <a:ext cx="9270" cy="5347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6" name="ar and"/>
          <p:cNvCxnSpPr>
            <a:cxnSpLocks/>
          </p:cNvCxnSpPr>
          <p:nvPr/>
        </p:nvCxnSpPr>
        <p:spPr>
          <a:xfrm>
            <a:off x="4541028" y="1092600"/>
            <a:ext cx="0" cy="7817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 name="ar loving"/>
          <p:cNvCxnSpPr>
            <a:cxnSpLocks/>
          </p:cNvCxnSpPr>
          <p:nvPr/>
        </p:nvCxnSpPr>
        <p:spPr>
          <a:xfrm flipH="1">
            <a:off x="948764" y="3466585"/>
            <a:ext cx="1866" cy="452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ar to"/>
          <p:cNvCxnSpPr>
            <a:cxnSpLocks/>
          </p:cNvCxnSpPr>
          <p:nvPr/>
        </p:nvCxnSpPr>
        <p:spPr>
          <a:xfrm>
            <a:off x="457250" y="691655"/>
            <a:ext cx="0" cy="20994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ar others"/>
          <p:cNvCxnSpPr>
            <a:cxnSpLocks/>
          </p:cNvCxnSpPr>
          <p:nvPr/>
        </p:nvCxnSpPr>
        <p:spPr>
          <a:xfrm>
            <a:off x="926345" y="3887418"/>
            <a:ext cx="27035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ar especially"/>
          <p:cNvCxnSpPr>
            <a:cxnSpLocks/>
          </p:cNvCxnSpPr>
          <p:nvPr/>
        </p:nvCxnSpPr>
        <p:spPr>
          <a:xfrm>
            <a:off x="5575978" y="1816464"/>
            <a:ext cx="0" cy="25429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8" name="ar when"/>
          <p:cNvCxnSpPr>
            <a:cxnSpLocks/>
          </p:cNvCxnSpPr>
          <p:nvPr/>
        </p:nvCxnSpPr>
        <p:spPr>
          <a:xfrm flipV="1">
            <a:off x="4052213" y="4673032"/>
            <a:ext cx="561710"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0" name="ar are"/>
          <p:cNvCxnSpPr>
            <a:cxnSpLocks/>
          </p:cNvCxnSpPr>
          <p:nvPr/>
        </p:nvCxnSpPr>
        <p:spPr>
          <a:xfrm flipH="1">
            <a:off x="957184" y="1488981"/>
            <a:ext cx="11058" cy="12143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ar they"/>
          <p:cNvCxnSpPr>
            <a:cxnSpLocks/>
          </p:cNvCxnSpPr>
          <p:nvPr/>
        </p:nvCxnSpPr>
        <p:spPr>
          <a:xfrm>
            <a:off x="457250" y="4676157"/>
            <a:ext cx="3027999" cy="65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1" name="ar sad"/>
          <p:cNvCxnSpPr>
            <a:cxnSpLocks/>
          </p:cNvCxnSpPr>
          <p:nvPr/>
        </p:nvCxnSpPr>
        <p:spPr>
          <a:xfrm>
            <a:off x="1463629" y="1841096"/>
            <a:ext cx="6788" cy="9401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2" name="ar or"/>
          <p:cNvCxnSpPr>
            <a:cxnSpLocks/>
          </p:cNvCxnSpPr>
          <p:nvPr/>
        </p:nvCxnSpPr>
        <p:spPr>
          <a:xfrm>
            <a:off x="896798" y="1490222"/>
            <a:ext cx="644364" cy="28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7" name="5 WEEK">
            <a:extLst>
              <a:ext uri="{FF2B5EF4-FFF2-40B4-BE49-F238E27FC236}">
                <a16:creationId xmlns:a16="http://schemas.microsoft.com/office/drawing/2014/main" id="{6227101D-73B7-44DF-91B9-182E0580FFB9}"/>
              </a:ext>
            </a:extLst>
          </p:cNvPr>
          <p:cNvSpPr/>
          <p:nvPr/>
        </p:nvSpPr>
        <p:spPr>
          <a:xfrm>
            <a:off x="6996741" y="2464438"/>
            <a:ext cx="550517"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8" name="ar 5  week">
            <a:extLst>
              <a:ext uri="{FF2B5EF4-FFF2-40B4-BE49-F238E27FC236}">
                <a16:creationId xmlns:a16="http://schemas.microsoft.com/office/drawing/2014/main" id="{F6F76815-30B4-4397-8C5A-71C4B79D6E7B}"/>
              </a:ext>
            </a:extLst>
          </p:cNvPr>
          <p:cNvCxnSpPr>
            <a:cxnSpLocks/>
          </p:cNvCxnSpPr>
          <p:nvPr/>
        </p:nvCxnSpPr>
        <p:spPr>
          <a:xfrm>
            <a:off x="442736" y="3037533"/>
            <a:ext cx="0" cy="12875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0" name="4 WEEK">
            <a:extLst>
              <a:ext uri="{FF2B5EF4-FFF2-40B4-BE49-F238E27FC236}">
                <a16:creationId xmlns:a16="http://schemas.microsoft.com/office/drawing/2014/main" id="{179B1A4A-E714-47E7-8C34-C61C07941E8B}"/>
              </a:ext>
            </a:extLst>
          </p:cNvPr>
          <p:cNvSpPr/>
          <p:nvPr/>
        </p:nvSpPr>
        <p:spPr>
          <a:xfrm>
            <a:off x="6457687" y="2829231"/>
            <a:ext cx="781331" cy="3168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02" name="ar 4 week">
            <a:extLst>
              <a:ext uri="{FF2B5EF4-FFF2-40B4-BE49-F238E27FC236}">
                <a16:creationId xmlns:a16="http://schemas.microsoft.com/office/drawing/2014/main" id="{8A6007D5-6DA2-4D71-BA40-26195CE25D55}"/>
              </a:ext>
            </a:extLst>
          </p:cNvPr>
          <p:cNvCxnSpPr>
            <a:cxnSpLocks/>
          </p:cNvCxnSpPr>
          <p:nvPr/>
        </p:nvCxnSpPr>
        <p:spPr>
          <a:xfrm>
            <a:off x="1901262" y="2288495"/>
            <a:ext cx="267073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3" name="3 WEEK">
            <a:extLst>
              <a:ext uri="{FF2B5EF4-FFF2-40B4-BE49-F238E27FC236}">
                <a16:creationId xmlns:a16="http://schemas.microsoft.com/office/drawing/2014/main" id="{E451816A-0959-484D-AEE7-9DD75151C6C4}"/>
              </a:ext>
            </a:extLst>
          </p:cNvPr>
          <p:cNvSpPr/>
          <p:nvPr/>
        </p:nvSpPr>
        <p:spPr>
          <a:xfrm>
            <a:off x="6984303" y="1706594"/>
            <a:ext cx="454081" cy="3168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14" name="ar 3  week">
            <a:extLst>
              <a:ext uri="{FF2B5EF4-FFF2-40B4-BE49-F238E27FC236}">
                <a16:creationId xmlns:a16="http://schemas.microsoft.com/office/drawing/2014/main" id="{6FD7C4C0-C252-4F8F-A880-86E9015E4B1F}"/>
              </a:ext>
            </a:extLst>
          </p:cNvPr>
          <p:cNvCxnSpPr>
            <a:cxnSpLocks/>
          </p:cNvCxnSpPr>
          <p:nvPr/>
        </p:nvCxnSpPr>
        <p:spPr>
          <a:xfrm>
            <a:off x="1994990" y="1476281"/>
            <a:ext cx="0" cy="8267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2 WEEK">
            <a:extLst>
              <a:ext uri="{FF2B5EF4-FFF2-40B4-BE49-F238E27FC236}">
                <a16:creationId xmlns:a16="http://schemas.microsoft.com/office/drawing/2014/main" id="{AD32F1C5-7614-423B-99D3-67B837C4AADF}"/>
              </a:ext>
            </a:extLst>
          </p:cNvPr>
          <p:cNvSpPr/>
          <p:nvPr/>
        </p:nvSpPr>
        <p:spPr>
          <a:xfrm>
            <a:off x="6460839" y="3201548"/>
            <a:ext cx="474506" cy="3168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16" name="ar 2 week">
            <a:extLst>
              <a:ext uri="{FF2B5EF4-FFF2-40B4-BE49-F238E27FC236}">
                <a16:creationId xmlns:a16="http://schemas.microsoft.com/office/drawing/2014/main" id="{D5CE4D22-031A-4C6F-A530-A65C96E94DFE}"/>
              </a:ext>
            </a:extLst>
          </p:cNvPr>
          <p:cNvCxnSpPr>
            <a:cxnSpLocks/>
          </p:cNvCxnSpPr>
          <p:nvPr/>
        </p:nvCxnSpPr>
        <p:spPr>
          <a:xfrm>
            <a:off x="5564242" y="694978"/>
            <a:ext cx="0" cy="8882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7" name="1 WEEK">
            <a:extLst>
              <a:ext uri="{FF2B5EF4-FFF2-40B4-BE49-F238E27FC236}">
                <a16:creationId xmlns:a16="http://schemas.microsoft.com/office/drawing/2014/main" id="{A3783B54-F9DA-488D-8611-ADFDE855D383}"/>
              </a:ext>
            </a:extLst>
          </p:cNvPr>
          <p:cNvSpPr/>
          <p:nvPr/>
        </p:nvSpPr>
        <p:spPr>
          <a:xfrm>
            <a:off x="5912860" y="3203507"/>
            <a:ext cx="533823" cy="3168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18" name="ar 1 week">
            <a:extLst>
              <a:ext uri="{FF2B5EF4-FFF2-40B4-BE49-F238E27FC236}">
                <a16:creationId xmlns:a16="http://schemas.microsoft.com/office/drawing/2014/main" id="{B75BCA70-7F12-487A-BC90-BCD6322B27A9}"/>
              </a:ext>
            </a:extLst>
          </p:cNvPr>
          <p:cNvCxnSpPr>
            <a:cxnSpLocks/>
          </p:cNvCxnSpPr>
          <p:nvPr/>
        </p:nvCxnSpPr>
        <p:spPr>
          <a:xfrm>
            <a:off x="4987037" y="4673033"/>
            <a:ext cx="667062" cy="31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9" name="LOVING 2">
            <a:extLst>
              <a:ext uri="{FF2B5EF4-FFF2-40B4-BE49-F238E27FC236}">
                <a16:creationId xmlns:a16="http://schemas.microsoft.com/office/drawing/2014/main" id="{8B7E346F-BF7F-4BB1-BEEE-256B637AB03E}"/>
              </a:ext>
            </a:extLst>
          </p:cNvPr>
          <p:cNvSpPr/>
          <p:nvPr/>
        </p:nvSpPr>
        <p:spPr>
          <a:xfrm>
            <a:off x="6942840" y="3938747"/>
            <a:ext cx="579268" cy="31680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0" name="ar loving 2">
            <a:extLst>
              <a:ext uri="{FF2B5EF4-FFF2-40B4-BE49-F238E27FC236}">
                <a16:creationId xmlns:a16="http://schemas.microsoft.com/office/drawing/2014/main" id="{9D5082D6-9312-41DD-A9DA-04E3F86A33A5}"/>
              </a:ext>
            </a:extLst>
          </p:cNvPr>
          <p:cNvCxnSpPr>
            <a:cxnSpLocks/>
          </p:cNvCxnSpPr>
          <p:nvPr/>
        </p:nvCxnSpPr>
        <p:spPr>
          <a:xfrm>
            <a:off x="2465237" y="3072861"/>
            <a:ext cx="158697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7" name="111">
            <a:extLst>
              <a:ext uri="{FF2B5EF4-FFF2-40B4-BE49-F238E27FC236}">
                <a16:creationId xmlns:a16="http://schemas.microsoft.com/office/drawing/2014/main" id="{51CF946B-4CD6-4B0F-8E08-47DD10D09CDC}"/>
              </a:ext>
            </a:extLst>
          </p:cNvPr>
          <p:cNvSpPr/>
          <p:nvPr/>
        </p:nvSpPr>
        <p:spPr>
          <a:xfrm>
            <a:off x="7531081" y="3902551"/>
            <a:ext cx="664192" cy="340676"/>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1" name="1ar">
            <a:extLst>
              <a:ext uri="{FF2B5EF4-FFF2-40B4-BE49-F238E27FC236}">
                <a16:creationId xmlns:a16="http://schemas.microsoft.com/office/drawing/2014/main" id="{B87D347D-F35D-4C60-A43E-8F9C255E8D75}"/>
              </a:ext>
            </a:extLst>
          </p:cNvPr>
          <p:cNvCxnSpPr>
            <a:cxnSpLocks/>
          </p:cNvCxnSpPr>
          <p:nvPr/>
        </p:nvCxnSpPr>
        <p:spPr>
          <a:xfrm>
            <a:off x="1901262" y="2703321"/>
            <a:ext cx="215095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2" name="222">
            <a:extLst>
              <a:ext uri="{FF2B5EF4-FFF2-40B4-BE49-F238E27FC236}">
                <a16:creationId xmlns:a16="http://schemas.microsoft.com/office/drawing/2014/main" id="{24D685D6-E5E5-4D11-BBB6-D78D780C1EF2}"/>
              </a:ext>
            </a:extLst>
          </p:cNvPr>
          <p:cNvSpPr/>
          <p:nvPr/>
        </p:nvSpPr>
        <p:spPr>
          <a:xfrm>
            <a:off x="8225572" y="3924561"/>
            <a:ext cx="392528" cy="30398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3" name="2 ar">
            <a:extLst>
              <a:ext uri="{FF2B5EF4-FFF2-40B4-BE49-F238E27FC236}">
                <a16:creationId xmlns:a16="http://schemas.microsoft.com/office/drawing/2014/main" id="{0E0C1F1F-3A7A-4711-96D0-FB4E5823502B}"/>
              </a:ext>
            </a:extLst>
          </p:cNvPr>
          <p:cNvCxnSpPr>
            <a:cxnSpLocks/>
          </p:cNvCxnSpPr>
          <p:nvPr/>
        </p:nvCxnSpPr>
        <p:spPr>
          <a:xfrm>
            <a:off x="4029088" y="664750"/>
            <a:ext cx="0" cy="539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4" name="333">
            <a:extLst>
              <a:ext uri="{FF2B5EF4-FFF2-40B4-BE49-F238E27FC236}">
                <a16:creationId xmlns:a16="http://schemas.microsoft.com/office/drawing/2014/main" id="{BDB70D35-2389-4A00-87EB-7DA1242C68EA}"/>
              </a:ext>
            </a:extLst>
          </p:cNvPr>
          <p:cNvSpPr/>
          <p:nvPr/>
        </p:nvSpPr>
        <p:spPr>
          <a:xfrm>
            <a:off x="5980647" y="4269235"/>
            <a:ext cx="1016094" cy="343876"/>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5" name="3 ar">
            <a:extLst>
              <a:ext uri="{FF2B5EF4-FFF2-40B4-BE49-F238E27FC236}">
                <a16:creationId xmlns:a16="http://schemas.microsoft.com/office/drawing/2014/main" id="{680749A4-3621-4D39-A962-E99C0D83ACBF}"/>
              </a:ext>
            </a:extLst>
          </p:cNvPr>
          <p:cNvCxnSpPr>
            <a:cxnSpLocks/>
          </p:cNvCxnSpPr>
          <p:nvPr/>
        </p:nvCxnSpPr>
        <p:spPr>
          <a:xfrm>
            <a:off x="1418933" y="3484496"/>
            <a:ext cx="263328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6" name="444">
            <a:extLst>
              <a:ext uri="{FF2B5EF4-FFF2-40B4-BE49-F238E27FC236}">
                <a16:creationId xmlns:a16="http://schemas.microsoft.com/office/drawing/2014/main" id="{7FDB9CB3-8EF3-4890-BB2A-FD0A2D05923C}"/>
              </a:ext>
            </a:extLst>
          </p:cNvPr>
          <p:cNvSpPr/>
          <p:nvPr/>
        </p:nvSpPr>
        <p:spPr>
          <a:xfrm>
            <a:off x="7022920" y="4271568"/>
            <a:ext cx="1077471" cy="34154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9" name="4 ar">
            <a:extLst>
              <a:ext uri="{FF2B5EF4-FFF2-40B4-BE49-F238E27FC236}">
                <a16:creationId xmlns:a16="http://schemas.microsoft.com/office/drawing/2014/main" id="{41F2E566-94AC-4E98-84DC-00DE71332454}"/>
              </a:ext>
            </a:extLst>
          </p:cNvPr>
          <p:cNvCxnSpPr>
            <a:cxnSpLocks/>
          </p:cNvCxnSpPr>
          <p:nvPr/>
        </p:nvCxnSpPr>
        <p:spPr>
          <a:xfrm>
            <a:off x="5060235" y="681600"/>
            <a:ext cx="0" cy="24499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75324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250"/>
                                  </p:stCondLst>
                                  <p:childTnLst>
                                    <p:set>
                                      <p:cBhvr>
                                        <p:cTn id="12" dur="1" fill="hold">
                                          <p:stCondLst>
                                            <p:cond delay="0"/>
                                          </p:stCondLst>
                                        </p:cTn>
                                        <p:tgtEl>
                                          <p:spTgt spid="77"/>
                                        </p:tgtEl>
                                        <p:attrNameLst>
                                          <p:attrName>style.visibility</p:attrName>
                                        </p:attrNameLst>
                                      </p:cBhvr>
                                      <p:to>
                                        <p:strVal val="visible"/>
                                      </p:to>
                                    </p:set>
                                    <p:animEffect transition="in" filter="wipe(left)">
                                      <p:cBhvr>
                                        <p:cTn id="13" dur="1000"/>
                                        <p:tgtEl>
                                          <p:spTgt spid="77"/>
                                        </p:tgtEl>
                                      </p:cBhvr>
                                    </p:animEffect>
                                  </p:childTnLst>
                                </p:cTn>
                              </p:par>
                            </p:childTnLst>
                          </p:cTn>
                        </p:par>
                      </p:childTnLst>
                    </p:cTn>
                  </p:par>
                </p:childTnLst>
              </p:cTn>
              <p:nextCondLst>
                <p:cond evt="onClick" delay="0">
                  <p:tgtEl>
                    <p:spTgt spid="4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25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1000"/>
                                        <p:tgtEl>
                                          <p:spTgt spid="7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1000"/>
                                        <p:tgtEl>
                                          <p:spTgt spid="84"/>
                                        </p:tgtEl>
                                      </p:cBhvr>
                                    </p:animEffect>
                                  </p:childTnLst>
                                </p:cTn>
                              </p:par>
                            </p:childTnLst>
                          </p:cTn>
                        </p:par>
                      </p:childTnLst>
                    </p:cTn>
                  </p:par>
                </p:childTnLst>
              </p:cTn>
              <p:nextCondLst>
                <p:cond evt="onClick" delay="0">
                  <p:tgtEl>
                    <p:spTgt spid="53"/>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25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1000"/>
                                        <p:tgtEl>
                                          <p:spTgt spid="83"/>
                                        </p:tgtEl>
                                      </p:cBhvr>
                                    </p:animEffec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nodeType="clickEffect">
                                  <p:stCondLst>
                                    <p:cond delay="250"/>
                                  </p:stCondLst>
                                  <p:childTnLst>
                                    <p:set>
                                      <p:cBhvr>
                                        <p:cTn id="36" dur="1" fill="hold">
                                          <p:stCondLst>
                                            <p:cond delay="0"/>
                                          </p:stCondLst>
                                        </p:cTn>
                                        <p:tgtEl>
                                          <p:spTgt spid="110"/>
                                        </p:tgtEl>
                                        <p:attrNameLst>
                                          <p:attrName>style.visibility</p:attrName>
                                        </p:attrNameLst>
                                      </p:cBhvr>
                                      <p:to>
                                        <p:strVal val="visible"/>
                                      </p:to>
                                    </p:set>
                                    <p:animEffect transition="in" filter="wipe(up)">
                                      <p:cBhvr>
                                        <p:cTn id="37" dur="1000"/>
                                        <p:tgtEl>
                                          <p:spTgt spid="110"/>
                                        </p:tgtEl>
                                      </p:cBhvr>
                                    </p:animEffect>
                                  </p:child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nodeType="click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up)">
                                      <p:cBhvr>
                                        <p:cTn id="43" dur="1000"/>
                                        <p:tgtEl>
                                          <p:spTgt spid="85"/>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nodeType="clickEffect">
                                  <p:stCondLst>
                                    <p:cond delay="250"/>
                                  </p:stCondLst>
                                  <p:childTnLst>
                                    <p:set>
                                      <p:cBhvr>
                                        <p:cTn id="48" dur="1" fill="hold">
                                          <p:stCondLst>
                                            <p:cond delay="0"/>
                                          </p:stCondLst>
                                        </p:cTn>
                                        <p:tgtEl>
                                          <p:spTgt spid="82"/>
                                        </p:tgtEl>
                                        <p:attrNameLst>
                                          <p:attrName>style.visibility</p:attrName>
                                        </p:attrNameLst>
                                      </p:cBhvr>
                                      <p:to>
                                        <p:strVal val="visible"/>
                                      </p:to>
                                    </p:set>
                                    <p:animEffect transition="in" filter="wipe(left)">
                                      <p:cBhvr>
                                        <p:cTn id="49" dur="1000"/>
                                        <p:tgtEl>
                                          <p:spTgt spid="82"/>
                                        </p:tgtEl>
                                      </p:cBhvr>
                                    </p:animEffec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250"/>
                                  </p:stCondLst>
                                  <p:childTnLst>
                                    <p:set>
                                      <p:cBhvr>
                                        <p:cTn id="54" dur="1" fill="hold">
                                          <p:stCondLst>
                                            <p:cond delay="0"/>
                                          </p:stCondLst>
                                        </p:cTn>
                                        <p:tgtEl>
                                          <p:spTgt spid="105"/>
                                        </p:tgtEl>
                                        <p:attrNameLst>
                                          <p:attrName>style.visibility</p:attrName>
                                        </p:attrNameLst>
                                      </p:cBhvr>
                                      <p:to>
                                        <p:strVal val="visible"/>
                                      </p:to>
                                    </p:set>
                                    <p:animEffect transition="in" filter="wipe(up)">
                                      <p:cBhvr>
                                        <p:cTn id="55" dur="1000"/>
                                        <p:tgtEl>
                                          <p:spTgt spid="105"/>
                                        </p:tgtEl>
                                      </p:cBhvr>
                                    </p:animEffec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nodeType="clickEffect">
                                  <p:stCondLst>
                                    <p:cond delay="250"/>
                                  </p:stCondLst>
                                  <p:childTnLst>
                                    <p:set>
                                      <p:cBhvr>
                                        <p:cTn id="60" dur="1" fill="hold">
                                          <p:stCondLst>
                                            <p:cond delay="0"/>
                                          </p:stCondLst>
                                        </p:cTn>
                                        <p:tgtEl>
                                          <p:spTgt spid="78"/>
                                        </p:tgtEl>
                                        <p:attrNameLst>
                                          <p:attrName>style.visibility</p:attrName>
                                        </p:attrNameLst>
                                      </p:cBhvr>
                                      <p:to>
                                        <p:strVal val="visible"/>
                                      </p:to>
                                    </p:set>
                                    <p:animEffect transition="in" filter="wipe(left)">
                                      <p:cBhvr>
                                        <p:cTn id="61" dur="1000"/>
                                        <p:tgtEl>
                                          <p:spTgt spid="78"/>
                                        </p:tgtEl>
                                      </p:cBhvr>
                                    </p:animEffec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250"/>
                                  </p:stCondLst>
                                  <p:childTnLst>
                                    <p:set>
                                      <p:cBhvr>
                                        <p:cTn id="66" dur="1" fill="hold">
                                          <p:stCondLst>
                                            <p:cond delay="0"/>
                                          </p:stCondLst>
                                        </p:cTn>
                                        <p:tgtEl>
                                          <p:spTgt spid="86"/>
                                        </p:tgtEl>
                                        <p:attrNameLst>
                                          <p:attrName>style.visibility</p:attrName>
                                        </p:attrNameLst>
                                      </p:cBhvr>
                                      <p:to>
                                        <p:strVal val="visible"/>
                                      </p:to>
                                    </p:set>
                                    <p:animEffect transition="in" filter="wipe(up)">
                                      <p:cBhvr>
                                        <p:cTn id="67" dur="1000"/>
                                        <p:tgtEl>
                                          <p:spTgt spid="86"/>
                                        </p:tgtEl>
                                      </p:cBhvr>
                                    </p:animEffect>
                                  </p:child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nodeType="clickEffect">
                                  <p:stCondLst>
                                    <p:cond delay="250"/>
                                  </p:stCondLst>
                                  <p:childTnLst>
                                    <p:set>
                                      <p:cBhvr>
                                        <p:cTn id="72" dur="1" fill="hold">
                                          <p:stCondLst>
                                            <p:cond delay="0"/>
                                          </p:stCondLst>
                                        </p:cTn>
                                        <p:tgtEl>
                                          <p:spTgt spid="111"/>
                                        </p:tgtEl>
                                        <p:attrNameLst>
                                          <p:attrName>style.visibility</p:attrName>
                                        </p:attrNameLst>
                                      </p:cBhvr>
                                      <p:to>
                                        <p:strVal val="visible"/>
                                      </p:to>
                                    </p:set>
                                    <p:animEffect transition="in" filter="wipe(up)">
                                      <p:cBhvr>
                                        <p:cTn id="73" dur="1000"/>
                                        <p:tgtEl>
                                          <p:spTgt spid="111"/>
                                        </p:tgtEl>
                                      </p:cBhvr>
                                    </p:animEffec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nodeType="clickEffect">
                                  <p:stCondLst>
                                    <p:cond delay="25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1000"/>
                                        <p:tgtEl>
                                          <p:spTgt spid="113"/>
                                        </p:tgtEl>
                                      </p:cBhvr>
                                    </p:animEffec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65"/>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nodeType="clickEffect">
                                  <p:stCondLst>
                                    <p:cond delay="250"/>
                                  </p:stCondLst>
                                  <p:childTnLst>
                                    <p:set>
                                      <p:cBhvr>
                                        <p:cTn id="84" dur="1" fill="hold">
                                          <p:stCondLst>
                                            <p:cond delay="0"/>
                                          </p:stCondLst>
                                        </p:cTn>
                                        <p:tgtEl>
                                          <p:spTgt spid="104"/>
                                        </p:tgtEl>
                                        <p:attrNameLst>
                                          <p:attrName>style.visibility</p:attrName>
                                        </p:attrNameLst>
                                      </p:cBhvr>
                                      <p:to>
                                        <p:strVal val="visible"/>
                                      </p:to>
                                    </p:set>
                                    <p:animEffect transition="in" filter="wipe(up)">
                                      <p:cBhvr>
                                        <p:cTn id="85" dur="1000"/>
                                        <p:tgtEl>
                                          <p:spTgt spid="104"/>
                                        </p:tgtEl>
                                      </p:cBhvr>
                                    </p:animEffect>
                                  </p:childTnLst>
                                </p:cTn>
                              </p:par>
                            </p:childTnLst>
                          </p:cTn>
                        </p:par>
                      </p:childTnLst>
                    </p:cTn>
                  </p:par>
                </p:childTnLst>
              </p:cTn>
              <p:nextCondLst>
                <p:cond evt="onClick" delay="0">
                  <p:tgtEl>
                    <p:spTgt spid="65"/>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22" presetClass="entr" presetSubtype="1" fill="hold" nodeType="clickEffect">
                                  <p:stCondLst>
                                    <p:cond delay="250"/>
                                  </p:stCondLst>
                                  <p:childTnLst>
                                    <p:set>
                                      <p:cBhvr>
                                        <p:cTn id="90" dur="1" fill="hold">
                                          <p:stCondLst>
                                            <p:cond delay="0"/>
                                          </p:stCondLst>
                                        </p:cTn>
                                        <p:tgtEl>
                                          <p:spTgt spid="76"/>
                                        </p:tgtEl>
                                        <p:attrNameLst>
                                          <p:attrName>style.visibility</p:attrName>
                                        </p:attrNameLst>
                                      </p:cBhvr>
                                      <p:to>
                                        <p:strVal val="visible"/>
                                      </p:to>
                                    </p:set>
                                    <p:animEffect transition="in" filter="wipe(up)">
                                      <p:cBhvr>
                                        <p:cTn id="91" dur="1000"/>
                                        <p:tgtEl>
                                          <p:spTgt spid="76"/>
                                        </p:tgtEl>
                                      </p:cBhvr>
                                    </p:animEffect>
                                  </p:childTnLst>
                                </p:cTn>
                              </p:par>
                            </p:childTnLst>
                          </p:cTn>
                        </p:par>
                      </p:childTnLst>
                    </p:cTn>
                  </p:par>
                </p:childTnLst>
              </p:cTn>
              <p:nextCondLst>
                <p:cond evt="onClick" delay="0">
                  <p:tgtEl>
                    <p:spTgt spid="44"/>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nodeType="clickEffect">
                                  <p:stCondLst>
                                    <p:cond delay="250"/>
                                  </p:stCondLst>
                                  <p:childTnLst>
                                    <p:set>
                                      <p:cBhvr>
                                        <p:cTn id="96" dur="1" fill="hold">
                                          <p:stCondLst>
                                            <p:cond delay="0"/>
                                          </p:stCondLst>
                                        </p:cTn>
                                        <p:tgtEl>
                                          <p:spTgt spid="79"/>
                                        </p:tgtEl>
                                        <p:attrNameLst>
                                          <p:attrName>style.visibility</p:attrName>
                                        </p:attrNameLst>
                                      </p:cBhvr>
                                      <p:to>
                                        <p:strVal val="visible"/>
                                      </p:to>
                                    </p:set>
                                    <p:animEffect transition="in" filter="wipe(up)">
                                      <p:cBhvr>
                                        <p:cTn id="97" dur="1000"/>
                                        <p:tgtEl>
                                          <p:spTgt spid="79"/>
                                        </p:tgtEl>
                                      </p:cBhvr>
                                    </p:animEffect>
                                  </p:childTnLst>
                                </p:cTn>
                              </p:par>
                            </p:childTnLst>
                          </p:cTn>
                        </p:par>
                      </p:childTnLst>
                    </p:cTn>
                  </p:par>
                </p:childTnLst>
              </p:cTn>
              <p:nextCondLst>
                <p:cond evt="onClick" delay="0">
                  <p:tgtEl>
                    <p:spTgt spid="47"/>
                  </p:tgtEl>
                </p:cond>
              </p:nextCondLst>
            </p:seq>
            <p:seq concurrent="1" nextAc="seek">
              <p:cTn id="98" restart="whenNotActive" fill="hold" evtFilter="cancelBubble" nodeType="interactiveSeq">
                <p:stCondLst>
                  <p:cond evt="onClick" delay="0">
                    <p:tgtEl>
                      <p:spTgt spid="67"/>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8" fill="hold" nodeType="clickEffect">
                                  <p:stCondLst>
                                    <p:cond delay="250"/>
                                  </p:stCondLst>
                                  <p:childTnLst>
                                    <p:set>
                                      <p:cBhvr>
                                        <p:cTn id="102" dur="1" fill="hold">
                                          <p:stCondLst>
                                            <p:cond delay="0"/>
                                          </p:stCondLst>
                                        </p:cTn>
                                        <p:tgtEl>
                                          <p:spTgt spid="106"/>
                                        </p:tgtEl>
                                        <p:attrNameLst>
                                          <p:attrName>style.visibility</p:attrName>
                                        </p:attrNameLst>
                                      </p:cBhvr>
                                      <p:to>
                                        <p:strVal val="visible"/>
                                      </p:to>
                                    </p:set>
                                    <p:animEffect transition="in" filter="wipe(left)">
                                      <p:cBhvr>
                                        <p:cTn id="103" dur="1000"/>
                                        <p:tgtEl>
                                          <p:spTgt spid="106"/>
                                        </p:tgtEl>
                                      </p:cBhvr>
                                    </p:animEffect>
                                  </p:childTnLst>
                                </p:cTn>
                              </p:par>
                            </p:childTnLst>
                          </p:cTn>
                        </p:par>
                      </p:childTnLst>
                    </p:cTn>
                  </p:par>
                </p:childTnLst>
              </p:cTn>
              <p:nextCondLst>
                <p:cond evt="onClick" delay="0">
                  <p:tgtEl>
                    <p:spTgt spid="67"/>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1" fill="hold" nodeType="clickEffect">
                                  <p:stCondLst>
                                    <p:cond delay="250"/>
                                  </p:stCondLst>
                                  <p:childTnLst>
                                    <p:set>
                                      <p:cBhvr>
                                        <p:cTn id="108" dur="1" fill="hold">
                                          <p:stCondLst>
                                            <p:cond delay="0"/>
                                          </p:stCondLst>
                                        </p:cTn>
                                        <p:tgtEl>
                                          <p:spTgt spid="107"/>
                                        </p:tgtEl>
                                        <p:attrNameLst>
                                          <p:attrName>style.visibility</p:attrName>
                                        </p:attrNameLst>
                                      </p:cBhvr>
                                      <p:to>
                                        <p:strVal val="visible"/>
                                      </p:to>
                                    </p:set>
                                    <p:animEffect transition="in" filter="wipe(up)">
                                      <p:cBhvr>
                                        <p:cTn id="109" dur="1000"/>
                                        <p:tgtEl>
                                          <p:spTgt spid="107"/>
                                        </p:tgtEl>
                                      </p:cBhvr>
                                    </p:animEffect>
                                  </p:childTnLst>
                                </p:cTn>
                              </p:par>
                            </p:childTnLst>
                          </p:cTn>
                        </p:par>
                      </p:childTnLst>
                    </p:cTn>
                  </p:par>
                </p:childTnLst>
              </p:cTn>
              <p:nextCondLst>
                <p:cond evt="onClick" delay="0">
                  <p:tgtEl>
                    <p:spTgt spid="68"/>
                  </p:tgtEl>
                </p:cond>
              </p:nextCondLst>
            </p:seq>
            <p:seq concurrent="1" nextAc="seek">
              <p:cTn id="110" restart="whenNotActive" fill="hold" evtFilter="cancelBubble" nodeType="interactiveSeq">
                <p:stCondLst>
                  <p:cond evt="onClick" delay="0">
                    <p:tgtEl>
                      <p:spTgt spid="7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nodeType="clickEffect">
                                  <p:stCondLst>
                                    <p:cond delay="250"/>
                                  </p:stCondLst>
                                  <p:childTnLst>
                                    <p:set>
                                      <p:cBhvr>
                                        <p:cTn id="114" dur="1" fill="hold">
                                          <p:stCondLst>
                                            <p:cond delay="0"/>
                                          </p:stCondLst>
                                        </p:cTn>
                                        <p:tgtEl>
                                          <p:spTgt spid="109"/>
                                        </p:tgtEl>
                                        <p:attrNameLst>
                                          <p:attrName>style.visibility</p:attrName>
                                        </p:attrNameLst>
                                      </p:cBhvr>
                                      <p:to>
                                        <p:strVal val="visible"/>
                                      </p:to>
                                    </p:set>
                                    <p:animEffect transition="in" filter="wipe(left)">
                                      <p:cBhvr>
                                        <p:cTn id="115" dur="1000"/>
                                        <p:tgtEl>
                                          <p:spTgt spid="10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69"/>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nodeType="clickEffect">
                                  <p:stCondLst>
                                    <p:cond delay="250"/>
                                  </p:stCondLst>
                                  <p:childTnLst>
                                    <p:set>
                                      <p:cBhvr>
                                        <p:cTn id="120" dur="1" fill="hold">
                                          <p:stCondLst>
                                            <p:cond delay="0"/>
                                          </p:stCondLst>
                                        </p:cTn>
                                        <p:tgtEl>
                                          <p:spTgt spid="108"/>
                                        </p:tgtEl>
                                        <p:attrNameLst>
                                          <p:attrName>style.visibility</p:attrName>
                                        </p:attrNameLst>
                                      </p:cBhvr>
                                      <p:to>
                                        <p:strVal val="visible"/>
                                      </p:to>
                                    </p:set>
                                    <p:animEffect transition="in" filter="wipe(left)">
                                      <p:cBhvr>
                                        <p:cTn id="121" dur="1000"/>
                                        <p:tgtEl>
                                          <p:spTgt spid="108"/>
                                        </p:tgtEl>
                                      </p:cBhvr>
                                    </p:animEffect>
                                  </p:childTnLst>
                                </p:cTn>
                              </p:par>
                            </p:childTnLst>
                          </p:cTn>
                        </p:par>
                      </p:childTnLst>
                    </p:cTn>
                  </p:par>
                </p:childTnLst>
              </p:cTn>
              <p:nextCondLst>
                <p:cond evt="onClick" delay="0">
                  <p:tgtEl>
                    <p:spTgt spid="69"/>
                  </p:tgtEl>
                </p:cond>
              </p:nextCondLst>
            </p:seq>
            <p:seq concurrent="1" nextAc="seek">
              <p:cTn id="122" restart="whenNotActive" fill="hold" evtFilter="cancelBubble" nodeType="interactiveSeq">
                <p:stCondLst>
                  <p:cond evt="onClick" delay="0">
                    <p:tgtEl>
                      <p:spTgt spid="73"/>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8" fill="hold" nodeType="clickEffect">
                                  <p:stCondLst>
                                    <p:cond delay="250"/>
                                  </p:stCondLst>
                                  <p:childTnLst>
                                    <p:set>
                                      <p:cBhvr>
                                        <p:cTn id="126" dur="1" fill="hold">
                                          <p:stCondLst>
                                            <p:cond delay="0"/>
                                          </p:stCondLst>
                                        </p:cTn>
                                        <p:tgtEl>
                                          <p:spTgt spid="112"/>
                                        </p:tgtEl>
                                        <p:attrNameLst>
                                          <p:attrName>style.visibility</p:attrName>
                                        </p:attrNameLst>
                                      </p:cBhvr>
                                      <p:to>
                                        <p:strVal val="visible"/>
                                      </p:to>
                                    </p:set>
                                    <p:animEffect transition="in" filter="wipe(left)">
                                      <p:cBhvr>
                                        <p:cTn id="127" dur="1000"/>
                                        <p:tgtEl>
                                          <p:spTgt spid="112"/>
                                        </p:tgtEl>
                                      </p:cBhvr>
                                    </p:animEffect>
                                  </p:childTnLst>
                                </p:cTn>
                              </p:par>
                            </p:childTnLst>
                          </p:cTn>
                        </p:par>
                      </p:childTnLst>
                    </p:cTn>
                  </p:par>
                </p:childTnLst>
              </p:cTn>
              <p:nextCondLst>
                <p:cond evt="onClick" delay="0">
                  <p:tgtEl>
                    <p:spTgt spid="73"/>
                  </p:tgtEl>
                </p:cond>
              </p:nextCondLst>
            </p:seq>
            <p:seq concurrent="1" nextAc="seek">
              <p:cTn id="128" restart="whenNotActive" fill="hold" evtFilter="cancelBubble" nodeType="interactiveSeq">
                <p:stCondLst>
                  <p:cond evt="onClick" delay="0">
                    <p:tgtEl>
                      <p:spTgt spid="66"/>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8" fill="hold" nodeType="clickEffect">
                                  <p:stCondLst>
                                    <p:cond delay="200"/>
                                  </p:stCondLst>
                                  <p:childTnLst>
                                    <p:set>
                                      <p:cBhvr>
                                        <p:cTn id="132" dur="1" fill="hold">
                                          <p:stCondLst>
                                            <p:cond delay="0"/>
                                          </p:stCondLst>
                                        </p:cTn>
                                        <p:tgtEl>
                                          <p:spTgt spid="80"/>
                                        </p:tgtEl>
                                        <p:attrNameLst>
                                          <p:attrName>style.visibility</p:attrName>
                                        </p:attrNameLst>
                                      </p:cBhvr>
                                      <p:to>
                                        <p:strVal val="visible"/>
                                      </p:to>
                                    </p:set>
                                    <p:animEffect transition="in" filter="wipe(left)">
                                      <p:cBhvr>
                                        <p:cTn id="133" dur="1000"/>
                                        <p:tgtEl>
                                          <p:spTgt spid="80"/>
                                        </p:tgtEl>
                                      </p:cBhvr>
                                    </p:animEffect>
                                  </p:childTnLst>
                                </p:cTn>
                              </p:par>
                            </p:childTnLst>
                          </p:cTn>
                        </p:par>
                      </p:childTnLst>
                    </p:cTn>
                  </p:par>
                </p:childTnLst>
              </p:cTn>
              <p:nextCondLst>
                <p:cond evt="onClick" delay="0">
                  <p:tgtEl>
                    <p:spTgt spid="66"/>
                  </p:tgtEl>
                </p:cond>
              </p:nextCondLst>
            </p:seq>
            <p:seq concurrent="1" nextAc="seek">
              <p:cTn id="134" restart="whenNotActive" fill="hold" evtFilter="cancelBubble" nodeType="interactiveSeq">
                <p:stCondLst>
                  <p:cond evt="onClick" delay="0">
                    <p:tgtEl>
                      <p:spTgt spid="97"/>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1" fill="hold" nodeType="clickEffect">
                                  <p:stCondLst>
                                    <p:cond delay="200"/>
                                  </p:stCondLst>
                                  <p:childTnLst>
                                    <p:set>
                                      <p:cBhvr>
                                        <p:cTn id="138" dur="1" fill="hold">
                                          <p:stCondLst>
                                            <p:cond delay="0"/>
                                          </p:stCondLst>
                                        </p:cTn>
                                        <p:tgtEl>
                                          <p:spTgt spid="98"/>
                                        </p:tgtEl>
                                        <p:attrNameLst>
                                          <p:attrName>style.visibility</p:attrName>
                                        </p:attrNameLst>
                                      </p:cBhvr>
                                      <p:to>
                                        <p:strVal val="visible"/>
                                      </p:to>
                                    </p:set>
                                    <p:animEffect transition="in" filter="wipe(up)">
                                      <p:cBhvr>
                                        <p:cTn id="139" dur="1000"/>
                                        <p:tgtEl>
                                          <p:spTgt spid="98"/>
                                        </p:tgtEl>
                                      </p:cBhvr>
                                    </p:animEffect>
                                  </p:childTnLst>
                                </p:cTn>
                              </p:par>
                            </p:childTnLst>
                          </p:cTn>
                        </p:par>
                      </p:childTnLst>
                    </p:cTn>
                  </p:par>
                </p:childTnLst>
              </p:cTn>
              <p:nextCondLst>
                <p:cond evt="onClick" delay="0">
                  <p:tgtEl>
                    <p:spTgt spid="97"/>
                  </p:tgtEl>
                </p:cond>
              </p:nextCondLst>
            </p:seq>
            <p:seq concurrent="1" nextAc="seek">
              <p:cTn id="140" restart="whenNotActive" fill="hold" evtFilter="cancelBubble" nodeType="interactiveSeq">
                <p:stCondLst>
                  <p:cond evt="onClick" delay="0">
                    <p:tgtEl>
                      <p:spTgt spid="10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200"/>
                                  </p:stCondLst>
                                  <p:childTnLst>
                                    <p:set>
                                      <p:cBhvr>
                                        <p:cTn id="144" dur="1" fill="hold">
                                          <p:stCondLst>
                                            <p:cond delay="0"/>
                                          </p:stCondLst>
                                        </p:cTn>
                                        <p:tgtEl>
                                          <p:spTgt spid="102"/>
                                        </p:tgtEl>
                                        <p:attrNameLst>
                                          <p:attrName>style.visibility</p:attrName>
                                        </p:attrNameLst>
                                      </p:cBhvr>
                                      <p:to>
                                        <p:strVal val="visible"/>
                                      </p:to>
                                    </p:set>
                                    <p:animEffect transition="in" filter="wipe(left)">
                                      <p:cBhvr>
                                        <p:cTn id="145" dur="1000"/>
                                        <p:tgtEl>
                                          <p:spTgt spid="102"/>
                                        </p:tgtEl>
                                      </p:cBhvr>
                                    </p:animEffect>
                                  </p:childTnLst>
                                </p:cTn>
                              </p:par>
                            </p:childTnLst>
                          </p:cTn>
                        </p:par>
                      </p:childTnLst>
                    </p:cTn>
                  </p:par>
                </p:childTnLst>
              </p:cTn>
              <p:nextCondLst>
                <p:cond evt="onClick" delay="0">
                  <p:tgtEl>
                    <p:spTgt spid="100"/>
                  </p:tgtEl>
                </p:cond>
              </p:nextCondLst>
            </p:seq>
            <p:seq concurrent="1" nextAc="seek">
              <p:cTn id="146" restart="whenNotActive" fill="hold" evtFilter="cancelBubble" nodeType="interactiveSeq">
                <p:stCondLst>
                  <p:cond evt="onClick" delay="0">
                    <p:tgtEl>
                      <p:spTgt spid="103"/>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1" fill="hold" nodeType="clickEffect">
                                  <p:stCondLst>
                                    <p:cond delay="200"/>
                                  </p:stCondLst>
                                  <p:childTnLst>
                                    <p:set>
                                      <p:cBhvr>
                                        <p:cTn id="150" dur="1" fill="hold">
                                          <p:stCondLst>
                                            <p:cond delay="0"/>
                                          </p:stCondLst>
                                        </p:cTn>
                                        <p:tgtEl>
                                          <p:spTgt spid="114"/>
                                        </p:tgtEl>
                                        <p:attrNameLst>
                                          <p:attrName>style.visibility</p:attrName>
                                        </p:attrNameLst>
                                      </p:cBhvr>
                                      <p:to>
                                        <p:strVal val="visible"/>
                                      </p:to>
                                    </p:set>
                                    <p:animEffect transition="in" filter="wipe(up)">
                                      <p:cBhvr>
                                        <p:cTn id="151" dur="1000"/>
                                        <p:tgtEl>
                                          <p:spTgt spid="114"/>
                                        </p:tgtEl>
                                      </p:cBhvr>
                                    </p:animEffect>
                                  </p:childTnLst>
                                </p:cTn>
                              </p:par>
                            </p:childTnLst>
                          </p:cTn>
                        </p:par>
                      </p:childTnLst>
                    </p:cTn>
                  </p:par>
                </p:childTnLst>
              </p:cTn>
              <p:nextCondLst>
                <p:cond evt="onClick" delay="0">
                  <p:tgtEl>
                    <p:spTgt spid="103"/>
                  </p:tgtEl>
                </p:cond>
              </p:nextCondLst>
            </p:seq>
            <p:seq concurrent="1" nextAc="seek">
              <p:cTn id="152" restart="whenNotActive" fill="hold" evtFilter="cancelBubble" nodeType="interactiveSeq">
                <p:stCondLst>
                  <p:cond evt="onClick" delay="0">
                    <p:tgtEl>
                      <p:spTgt spid="115"/>
                    </p:tgtEl>
                  </p:cond>
                </p:stCondLst>
                <p:endSync evt="end" delay="0">
                  <p:rtn val="all"/>
                </p:endSync>
                <p:childTnLst>
                  <p:par>
                    <p:cTn id="153" fill="hold">
                      <p:stCondLst>
                        <p:cond delay="0"/>
                      </p:stCondLst>
                      <p:childTnLst>
                        <p:par>
                          <p:cTn id="154" fill="hold">
                            <p:stCondLst>
                              <p:cond delay="0"/>
                            </p:stCondLst>
                            <p:childTnLst>
                              <p:par>
                                <p:cTn id="155" presetID="22" presetClass="entr" presetSubtype="1" fill="hold" nodeType="clickEffect">
                                  <p:stCondLst>
                                    <p:cond delay="200"/>
                                  </p:stCondLst>
                                  <p:childTnLst>
                                    <p:set>
                                      <p:cBhvr>
                                        <p:cTn id="156" dur="1" fill="hold">
                                          <p:stCondLst>
                                            <p:cond delay="0"/>
                                          </p:stCondLst>
                                        </p:cTn>
                                        <p:tgtEl>
                                          <p:spTgt spid="116"/>
                                        </p:tgtEl>
                                        <p:attrNameLst>
                                          <p:attrName>style.visibility</p:attrName>
                                        </p:attrNameLst>
                                      </p:cBhvr>
                                      <p:to>
                                        <p:strVal val="visible"/>
                                      </p:to>
                                    </p:set>
                                    <p:animEffect transition="in" filter="wipe(up)">
                                      <p:cBhvr>
                                        <p:cTn id="157" dur="1000"/>
                                        <p:tgtEl>
                                          <p:spTgt spid="116"/>
                                        </p:tgtEl>
                                      </p:cBhvr>
                                    </p:animEffect>
                                  </p:childTnLst>
                                </p:cTn>
                              </p:par>
                            </p:childTnLst>
                          </p:cTn>
                        </p:par>
                      </p:childTnLst>
                    </p:cTn>
                  </p:par>
                </p:childTnLst>
              </p:cTn>
              <p:nextCondLst>
                <p:cond evt="onClick" delay="0">
                  <p:tgtEl>
                    <p:spTgt spid="115"/>
                  </p:tgtEl>
                </p:cond>
              </p:nextCondLst>
            </p:seq>
            <p:seq concurrent="1" nextAc="seek">
              <p:cTn id="158" restart="whenNotActive" fill="hold" evtFilter="cancelBubble" nodeType="interactiveSeq">
                <p:stCondLst>
                  <p:cond evt="onClick" delay="0">
                    <p:tgtEl>
                      <p:spTgt spid="117"/>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8" fill="hold" nodeType="clickEffect">
                                  <p:stCondLst>
                                    <p:cond delay="200"/>
                                  </p:stCondLst>
                                  <p:childTnLst>
                                    <p:set>
                                      <p:cBhvr>
                                        <p:cTn id="162" dur="1" fill="hold">
                                          <p:stCondLst>
                                            <p:cond delay="0"/>
                                          </p:stCondLst>
                                        </p:cTn>
                                        <p:tgtEl>
                                          <p:spTgt spid="118"/>
                                        </p:tgtEl>
                                        <p:attrNameLst>
                                          <p:attrName>style.visibility</p:attrName>
                                        </p:attrNameLst>
                                      </p:cBhvr>
                                      <p:to>
                                        <p:strVal val="visible"/>
                                      </p:to>
                                    </p:set>
                                    <p:animEffect transition="in" filter="wipe(left)">
                                      <p:cBhvr>
                                        <p:cTn id="163" dur="1000"/>
                                        <p:tgtEl>
                                          <p:spTgt spid="118"/>
                                        </p:tgtEl>
                                      </p:cBhvr>
                                    </p:animEffect>
                                  </p:childTnLst>
                                </p:cTn>
                              </p:par>
                            </p:childTnLst>
                          </p:cTn>
                        </p:par>
                      </p:childTnLst>
                    </p:cTn>
                  </p:par>
                </p:childTnLst>
              </p:cTn>
              <p:nextCondLst>
                <p:cond evt="onClick" delay="0">
                  <p:tgtEl>
                    <p:spTgt spid="117"/>
                  </p:tgtEl>
                </p:cond>
              </p:nextCondLst>
            </p:seq>
            <p:seq concurrent="1" nextAc="seek">
              <p:cTn id="164" restart="whenNotActive" fill="hold" evtFilter="cancelBubble" nodeType="interactiveSeq">
                <p:stCondLst>
                  <p:cond evt="onClick" delay="0">
                    <p:tgtEl>
                      <p:spTgt spid="89"/>
                    </p:tgtEl>
                  </p:cond>
                </p:stCondLst>
                <p:endSync evt="end" delay="0">
                  <p:rtn val="all"/>
                </p:endSync>
                <p:childTnLst>
                  <p:par>
                    <p:cTn id="165" fill="hold">
                      <p:stCondLst>
                        <p:cond delay="0"/>
                      </p:stCondLst>
                      <p:childTnLst>
                        <p:par>
                          <p:cTn id="166" fill="hold">
                            <p:stCondLst>
                              <p:cond delay="0"/>
                            </p:stCondLst>
                            <p:childTnLst>
                              <p:par>
                                <p:cTn id="167" presetID="22" presetClass="entr" presetSubtype="8" fill="hold" nodeType="clickEffect">
                                  <p:stCondLst>
                                    <p:cond delay="0"/>
                                  </p:stCondLst>
                                  <p:childTnLst>
                                    <p:set>
                                      <p:cBhvr>
                                        <p:cTn id="168" dur="1" fill="hold">
                                          <p:stCondLst>
                                            <p:cond delay="0"/>
                                          </p:stCondLst>
                                        </p:cTn>
                                        <p:tgtEl>
                                          <p:spTgt spid="90"/>
                                        </p:tgtEl>
                                        <p:attrNameLst>
                                          <p:attrName>style.visibility</p:attrName>
                                        </p:attrNameLst>
                                      </p:cBhvr>
                                      <p:to>
                                        <p:strVal val="visible"/>
                                      </p:to>
                                    </p:set>
                                    <p:animEffect transition="in" filter="wipe(left)">
                                      <p:cBhvr>
                                        <p:cTn id="169" dur="1000"/>
                                        <p:tgtEl>
                                          <p:spTgt spid="90"/>
                                        </p:tgtEl>
                                      </p:cBhvr>
                                    </p:animEffect>
                                  </p:childTnLst>
                                </p:cTn>
                              </p:par>
                            </p:childTnLst>
                          </p:cTn>
                        </p:par>
                      </p:childTnLst>
                    </p:cTn>
                  </p:par>
                </p:childTnLst>
              </p:cTn>
              <p:nextCondLst>
                <p:cond evt="onClick" delay="0">
                  <p:tgtEl>
                    <p:spTgt spid="89"/>
                  </p:tgtEl>
                </p:cond>
              </p:nextCondLst>
            </p:seq>
            <p:seq concurrent="1" nextAc="seek">
              <p:cTn id="170" restart="whenNotActive" fill="hold" evtFilter="cancelBubble" nodeType="interactiveSeq">
                <p:stCondLst>
                  <p:cond evt="onClick" delay="0">
                    <p:tgtEl>
                      <p:spTgt spid="87"/>
                    </p:tgtEl>
                  </p:cond>
                </p:stCondLst>
                <p:endSync evt="end" delay="0">
                  <p:rtn val="all"/>
                </p:endSync>
                <p:childTnLst>
                  <p:par>
                    <p:cTn id="171" fill="hold">
                      <p:stCondLst>
                        <p:cond delay="0"/>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91"/>
                                        </p:tgtEl>
                                        <p:attrNameLst>
                                          <p:attrName>style.visibility</p:attrName>
                                        </p:attrNameLst>
                                      </p:cBhvr>
                                      <p:to>
                                        <p:strVal val="visible"/>
                                      </p:to>
                                    </p:set>
                                    <p:animEffect transition="in" filter="wipe(left)">
                                      <p:cBhvr>
                                        <p:cTn id="175" dur="1000"/>
                                        <p:tgtEl>
                                          <p:spTgt spid="91"/>
                                        </p:tgtEl>
                                      </p:cBhvr>
                                    </p:animEffect>
                                  </p:childTnLst>
                                </p:cTn>
                              </p:par>
                            </p:childTnLst>
                          </p:cTn>
                        </p:par>
                      </p:childTnLst>
                    </p:cTn>
                  </p:par>
                </p:childTnLst>
              </p:cTn>
              <p:nextCondLst>
                <p:cond evt="onClick" delay="0">
                  <p:tgtEl>
                    <p:spTgt spid="87"/>
                  </p:tgtEl>
                </p:cond>
              </p:nextCondLst>
            </p:seq>
            <p:seq concurrent="1" nextAc="seek">
              <p:cTn id="176" restart="whenNotActive" fill="hold" evtFilter="cancelBubble" nodeType="interactiveSeq">
                <p:stCondLst>
                  <p:cond evt="onClick" delay="0">
                    <p:tgtEl>
                      <p:spTgt spid="92"/>
                    </p:tgtEl>
                  </p:cond>
                </p:stCondLst>
                <p:endSync evt="end" delay="0">
                  <p:rtn val="all"/>
                </p:endSync>
                <p:childTnLst>
                  <p:par>
                    <p:cTn id="177" fill="hold">
                      <p:stCondLst>
                        <p:cond delay="0"/>
                      </p:stCondLst>
                      <p:childTnLst>
                        <p:par>
                          <p:cTn id="178" fill="hold">
                            <p:stCondLst>
                              <p:cond delay="0"/>
                            </p:stCondLst>
                            <p:childTnLst>
                              <p:par>
                                <p:cTn id="179" presetID="22" presetClass="entr" presetSubtype="1"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wipe(up)">
                                      <p:cBhvr>
                                        <p:cTn id="181" dur="1000"/>
                                        <p:tgtEl>
                                          <p:spTgt spid="93"/>
                                        </p:tgtEl>
                                      </p:cBhvr>
                                    </p:animEffect>
                                  </p:childTnLst>
                                </p:cTn>
                              </p:par>
                            </p:childTnLst>
                          </p:cTn>
                        </p:par>
                      </p:childTnLst>
                    </p:cTn>
                  </p:par>
                </p:childTnLst>
              </p:cTn>
              <p:nextCondLst>
                <p:cond evt="onClick" delay="0">
                  <p:tgtEl>
                    <p:spTgt spid="92"/>
                  </p:tgtEl>
                </p:cond>
              </p:nextCondLst>
            </p:seq>
            <p:seq concurrent="1" nextAc="seek">
              <p:cTn id="182" restart="whenNotActive" fill="hold" evtFilter="cancelBubble" nodeType="interactiveSeq">
                <p:stCondLst>
                  <p:cond evt="onClick" delay="0">
                    <p:tgtEl>
                      <p:spTgt spid="94"/>
                    </p:tgtEl>
                  </p:cond>
                </p:stCondLst>
                <p:endSync evt="end" delay="0">
                  <p:rtn val="all"/>
                </p:endSync>
                <p:childTnLst>
                  <p:par>
                    <p:cTn id="183" fill="hold">
                      <p:stCondLst>
                        <p:cond delay="0"/>
                      </p:stCondLst>
                      <p:childTnLst>
                        <p:par>
                          <p:cTn id="184" fill="hold">
                            <p:stCondLst>
                              <p:cond delay="0"/>
                            </p:stCondLst>
                            <p:childTnLst>
                              <p:par>
                                <p:cTn id="185" presetID="22" presetClass="entr" presetSubtype="8" fill="hold" nodeType="clickEffect">
                                  <p:stCondLst>
                                    <p:cond delay="0"/>
                                  </p:stCondLst>
                                  <p:childTnLst>
                                    <p:set>
                                      <p:cBhvr>
                                        <p:cTn id="186" dur="1" fill="hold">
                                          <p:stCondLst>
                                            <p:cond delay="0"/>
                                          </p:stCondLst>
                                        </p:cTn>
                                        <p:tgtEl>
                                          <p:spTgt spid="95"/>
                                        </p:tgtEl>
                                        <p:attrNameLst>
                                          <p:attrName>style.visibility</p:attrName>
                                        </p:attrNameLst>
                                      </p:cBhvr>
                                      <p:to>
                                        <p:strVal val="visible"/>
                                      </p:to>
                                    </p:set>
                                    <p:animEffect transition="in" filter="wipe(left)">
                                      <p:cBhvr>
                                        <p:cTn id="187" dur="1000"/>
                                        <p:tgtEl>
                                          <p:spTgt spid="95"/>
                                        </p:tgtEl>
                                      </p:cBhvr>
                                    </p:animEffect>
                                  </p:childTnLst>
                                </p:cTn>
                              </p:par>
                            </p:childTnLst>
                          </p:cTn>
                        </p:par>
                      </p:childTnLst>
                    </p:cTn>
                  </p:par>
                </p:childTnLst>
              </p:cTn>
              <p:nextCondLst>
                <p:cond evt="onClick" delay="0">
                  <p:tgtEl>
                    <p:spTgt spid="94"/>
                  </p:tgtEl>
                </p:cond>
              </p:nextCondLst>
            </p:seq>
            <p:seq concurrent="1" nextAc="seek">
              <p:cTn id="188" restart="whenNotActive" fill="hold" evtFilter="cancelBubble" nodeType="interactiveSeq">
                <p:stCondLst>
                  <p:cond evt="onClick" delay="0">
                    <p:tgtEl>
                      <p:spTgt spid="96"/>
                    </p:tgtEl>
                  </p:cond>
                </p:stCondLst>
                <p:endSync evt="end" delay="0">
                  <p:rtn val="all"/>
                </p:endSync>
                <p:childTnLst>
                  <p:par>
                    <p:cTn id="189" fill="hold">
                      <p:stCondLst>
                        <p:cond delay="0"/>
                      </p:stCondLst>
                      <p:childTnLst>
                        <p:par>
                          <p:cTn id="190" fill="hold">
                            <p:stCondLst>
                              <p:cond delay="0"/>
                            </p:stCondLst>
                            <p:childTnLst>
                              <p:par>
                                <p:cTn id="191" presetID="22" presetClass="entr" presetSubtype="1" fill="hold" nodeType="clickEffect">
                                  <p:stCondLst>
                                    <p:cond delay="0"/>
                                  </p:stCondLst>
                                  <p:childTnLst>
                                    <p:set>
                                      <p:cBhvr>
                                        <p:cTn id="192" dur="1" fill="hold">
                                          <p:stCondLst>
                                            <p:cond delay="0"/>
                                          </p:stCondLst>
                                        </p:cTn>
                                        <p:tgtEl>
                                          <p:spTgt spid="99"/>
                                        </p:tgtEl>
                                        <p:attrNameLst>
                                          <p:attrName>style.visibility</p:attrName>
                                        </p:attrNameLst>
                                      </p:cBhvr>
                                      <p:to>
                                        <p:strVal val="visible"/>
                                      </p:to>
                                    </p:set>
                                    <p:animEffect transition="in" filter="wipe(up)">
                                      <p:cBhvr>
                                        <p:cTn id="193" dur="1000"/>
                                        <p:tgtEl>
                                          <p:spTgt spid="99"/>
                                        </p:tgtEl>
                                      </p:cBhvr>
                                    </p:animEffect>
                                  </p:childTnLst>
                                </p:cTn>
                              </p:par>
                            </p:childTnLst>
                          </p:cTn>
                        </p:par>
                      </p:childTnLst>
                    </p:cTn>
                  </p:par>
                </p:childTnLst>
              </p:cTn>
              <p:nextCondLst>
                <p:cond evt="onClick" delay="0">
                  <p:tgtEl>
                    <p:spTgt spid="96"/>
                  </p:tgtEl>
                </p:cond>
              </p:nextCondLst>
            </p:seq>
            <p:seq concurrent="1" nextAc="seek">
              <p:cTn id="194" restart="whenNotActive" fill="hold" evtFilter="cancelBubble" nodeType="interactiveSeq">
                <p:stCondLst>
                  <p:cond evt="onClick" delay="0">
                    <p:tgtEl>
                      <p:spTgt spid="41"/>
                    </p:tgtEl>
                  </p:cond>
                </p:stCondLst>
                <p:endSync evt="end" delay="0">
                  <p:rtn val="all"/>
                </p:endSync>
                <p:childTnLst>
                  <p:par>
                    <p:cTn id="195" fill="hold">
                      <p:stCondLst>
                        <p:cond delay="0"/>
                      </p:stCondLst>
                      <p:childTnLst>
                        <p:par>
                          <p:cTn id="196" fill="hold">
                            <p:stCondLst>
                              <p:cond delay="0"/>
                            </p:stCondLst>
                            <p:childTnLst>
                              <p:par>
                                <p:cTn id="197" presetID="1" presetClass="exit" presetSubtype="0" fill="hold" nodeType="clickEffect">
                                  <p:stCondLst>
                                    <p:cond delay="0"/>
                                  </p:stCondLst>
                                  <p:childTnLst>
                                    <p:set>
                                      <p:cBhvr>
                                        <p:cTn id="198" dur="1" fill="hold">
                                          <p:stCondLst>
                                            <p:cond delay="0"/>
                                          </p:stCondLst>
                                        </p:cTn>
                                        <p:tgtEl>
                                          <p:spTgt spid="81"/>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77"/>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75"/>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84"/>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83"/>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110"/>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85"/>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82"/>
                                        </p:tgtEl>
                                        <p:attrNameLst>
                                          <p:attrName>style.visibility</p:attrName>
                                        </p:attrNameLst>
                                      </p:cBhvr>
                                      <p:to>
                                        <p:strVal val="hidden"/>
                                      </p:to>
                                    </p:set>
                                  </p:childTnLst>
                                </p:cTn>
                              </p:par>
                              <p:par>
                                <p:cTn id="213" presetID="1" presetClass="exit" presetSubtype="0" fill="hold" nodeType="withEffect">
                                  <p:stCondLst>
                                    <p:cond delay="0"/>
                                  </p:stCondLst>
                                  <p:childTnLst>
                                    <p:set>
                                      <p:cBhvr>
                                        <p:cTn id="214" dur="1" fill="hold">
                                          <p:stCondLst>
                                            <p:cond delay="0"/>
                                          </p:stCondLst>
                                        </p:cTn>
                                        <p:tgtEl>
                                          <p:spTgt spid="105"/>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78"/>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86"/>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11"/>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113"/>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104"/>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76"/>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79"/>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106"/>
                                        </p:tgtEl>
                                        <p:attrNameLst>
                                          <p:attrName>style.visibility</p:attrName>
                                        </p:attrNameLst>
                                      </p:cBhvr>
                                      <p:to>
                                        <p:strVal val="hidden"/>
                                      </p:to>
                                    </p:set>
                                  </p:childTnLst>
                                </p:cTn>
                              </p:par>
                              <p:par>
                                <p:cTn id="231" presetID="1" presetClass="exit" presetSubtype="0" fill="hold" nodeType="withEffect">
                                  <p:stCondLst>
                                    <p:cond delay="0"/>
                                  </p:stCondLst>
                                  <p:childTnLst>
                                    <p:set>
                                      <p:cBhvr>
                                        <p:cTn id="232" dur="1" fill="hold">
                                          <p:stCondLst>
                                            <p:cond delay="0"/>
                                          </p:stCondLst>
                                        </p:cTn>
                                        <p:tgtEl>
                                          <p:spTgt spid="107"/>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109"/>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108"/>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112"/>
                                        </p:tgtEl>
                                        <p:attrNameLst>
                                          <p:attrName>style.visibility</p:attrName>
                                        </p:attrNameLst>
                                      </p:cBhvr>
                                      <p:to>
                                        <p:strVal val="hidden"/>
                                      </p:to>
                                    </p:set>
                                  </p:childTnLst>
                                </p:cTn>
                              </p:par>
                              <p:par>
                                <p:cTn id="239" presetID="1" presetClass="exit" presetSubtype="0" fill="hold" nodeType="withEffect">
                                  <p:stCondLst>
                                    <p:cond delay="0"/>
                                  </p:stCondLst>
                                  <p:childTnLst>
                                    <p:set>
                                      <p:cBhvr>
                                        <p:cTn id="240" dur="1" fill="hold">
                                          <p:stCondLst>
                                            <p:cond delay="0"/>
                                          </p:stCondLst>
                                        </p:cTn>
                                        <p:tgtEl>
                                          <p:spTgt spid="80"/>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98"/>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102"/>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118"/>
                                        </p:tgtEl>
                                        <p:attrNameLst>
                                          <p:attrName>style.visibility</p:attrName>
                                        </p:attrNameLst>
                                      </p:cBhvr>
                                      <p:to>
                                        <p:strVal val="hidden"/>
                                      </p:to>
                                    </p:set>
                                  </p:childTnLst>
                                </p:cTn>
                              </p:par>
                              <p:par>
                                <p:cTn id="247" presetID="1" presetClass="exit" presetSubtype="0" fill="hold" nodeType="withEffect">
                                  <p:stCondLst>
                                    <p:cond delay="0"/>
                                  </p:stCondLst>
                                  <p:childTnLst>
                                    <p:set>
                                      <p:cBhvr>
                                        <p:cTn id="248" dur="1" fill="hold">
                                          <p:stCondLst>
                                            <p:cond delay="0"/>
                                          </p:stCondLst>
                                        </p:cTn>
                                        <p:tgtEl>
                                          <p:spTgt spid="116"/>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114"/>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90"/>
                                        </p:tgtEl>
                                        <p:attrNameLst>
                                          <p:attrName>style.visibility</p:attrName>
                                        </p:attrNameLst>
                                      </p:cBhvr>
                                      <p:to>
                                        <p:strVal val="hidden"/>
                                      </p:to>
                                    </p:set>
                                  </p:childTnLst>
                                </p:cTn>
                              </p:par>
                              <p:par>
                                <p:cTn id="253" presetID="1" presetClass="exit" presetSubtype="0" fill="hold" nodeType="withEffect">
                                  <p:stCondLst>
                                    <p:cond delay="0"/>
                                  </p:stCondLst>
                                  <p:childTnLst>
                                    <p:set>
                                      <p:cBhvr>
                                        <p:cTn id="254" dur="1" fill="hold">
                                          <p:stCondLst>
                                            <p:cond delay="0"/>
                                          </p:stCondLst>
                                        </p:cTn>
                                        <p:tgtEl>
                                          <p:spTgt spid="90"/>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91"/>
                                        </p:tgtEl>
                                        <p:attrNameLst>
                                          <p:attrName>style.visibility</p:attrName>
                                        </p:attrNameLst>
                                      </p:cBhvr>
                                      <p:to>
                                        <p:strVal val="hidden"/>
                                      </p:to>
                                    </p:set>
                                  </p:childTnLst>
                                </p:cTn>
                              </p:par>
                              <p:par>
                                <p:cTn id="257" presetID="1" presetClass="exit" presetSubtype="0" fill="hold" nodeType="withEffect">
                                  <p:stCondLst>
                                    <p:cond delay="0"/>
                                  </p:stCondLst>
                                  <p:childTnLst>
                                    <p:set>
                                      <p:cBhvr>
                                        <p:cTn id="258" dur="1" fill="hold">
                                          <p:stCondLst>
                                            <p:cond delay="0"/>
                                          </p:stCondLst>
                                        </p:cTn>
                                        <p:tgtEl>
                                          <p:spTgt spid="93"/>
                                        </p:tgtEl>
                                        <p:attrNameLst>
                                          <p:attrName>style.visibility</p:attrName>
                                        </p:attrNameLst>
                                      </p:cBhvr>
                                      <p:to>
                                        <p:strVal val="hidden"/>
                                      </p:to>
                                    </p:set>
                                  </p:childTnLst>
                                </p:cTn>
                              </p:par>
                              <p:par>
                                <p:cTn id="259" presetID="1" presetClass="exit" presetSubtype="0" fill="hold" nodeType="withEffect">
                                  <p:stCondLst>
                                    <p:cond delay="0"/>
                                  </p:stCondLst>
                                  <p:childTnLst>
                                    <p:set>
                                      <p:cBhvr>
                                        <p:cTn id="260" dur="1" fill="hold">
                                          <p:stCondLst>
                                            <p:cond delay="0"/>
                                          </p:stCondLst>
                                        </p:cTn>
                                        <p:tgtEl>
                                          <p:spTgt spid="95"/>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3" restart="whenNotActive" fill="hold" evtFilter="cancelBubble" nodeType="interactiveSeq">
                <p:stCondLst>
                  <p:cond evt="onClick" delay="0">
                    <p:tgtEl>
                      <p:spTgt spid="40"/>
                    </p:tgtEl>
                  </p:cond>
                </p:stCondLst>
                <p:endSync evt="end" delay="0">
                  <p:rtn val="all"/>
                </p:endSync>
                <p:childTnLst>
                  <p:par>
                    <p:cTn id="264" fill="hold">
                      <p:stCondLst>
                        <p:cond delay="0"/>
                      </p:stCondLst>
                      <p:childTnLst>
                        <p:par>
                          <p:cTn id="265" fill="hold">
                            <p:stCondLst>
                              <p:cond delay="0"/>
                            </p:stCondLst>
                            <p:childTnLst>
                              <p:par>
                                <p:cTn id="266" presetID="1" presetClass="exit" presetSubtype="0" fill="hold" nodeType="clickEffect">
                                  <p:stCondLst>
                                    <p:cond delay="0"/>
                                  </p:stCondLst>
                                  <p:childTnLst>
                                    <p:set>
                                      <p:cBhvr>
                                        <p:cTn id="267" dur="1" fill="hold">
                                          <p:stCondLst>
                                            <p:cond delay="0"/>
                                          </p:stCondLst>
                                        </p:cTn>
                                        <p:tgtEl>
                                          <p:spTgt spid="81"/>
                                        </p:tgtEl>
                                        <p:attrNameLst>
                                          <p:attrName>style.visibility</p:attrName>
                                        </p:attrNameLst>
                                      </p:cBhvr>
                                      <p:to>
                                        <p:strVal val="hidden"/>
                                      </p:to>
                                    </p:set>
                                  </p:childTnLst>
                                </p:cTn>
                              </p:par>
                              <p:par>
                                <p:cTn id="268" presetID="1" presetClass="exit" presetSubtype="0" fill="hold" nodeType="withEffect">
                                  <p:stCondLst>
                                    <p:cond delay="0"/>
                                  </p:stCondLst>
                                  <p:childTnLst>
                                    <p:set>
                                      <p:cBhvr>
                                        <p:cTn id="269" dur="1" fill="hold">
                                          <p:stCondLst>
                                            <p:cond delay="0"/>
                                          </p:stCondLst>
                                        </p:cTn>
                                        <p:tgtEl>
                                          <p:spTgt spid="77"/>
                                        </p:tgtEl>
                                        <p:attrNameLst>
                                          <p:attrName>style.visibility</p:attrName>
                                        </p:attrNameLst>
                                      </p:cBhvr>
                                      <p:to>
                                        <p:strVal val="hidden"/>
                                      </p:to>
                                    </p:set>
                                  </p:childTnLst>
                                </p:cTn>
                              </p:par>
                              <p:par>
                                <p:cTn id="270" presetID="1" presetClass="exit" presetSubtype="0" fill="hold" nodeType="withEffect">
                                  <p:stCondLst>
                                    <p:cond delay="0"/>
                                  </p:stCondLst>
                                  <p:childTnLst>
                                    <p:set>
                                      <p:cBhvr>
                                        <p:cTn id="271" dur="1" fill="hold">
                                          <p:stCondLst>
                                            <p:cond delay="0"/>
                                          </p:stCondLst>
                                        </p:cTn>
                                        <p:tgtEl>
                                          <p:spTgt spid="75"/>
                                        </p:tgtEl>
                                        <p:attrNameLst>
                                          <p:attrName>style.visibility</p:attrName>
                                        </p:attrNameLst>
                                      </p:cBhvr>
                                      <p:to>
                                        <p:strVal val="hidden"/>
                                      </p:to>
                                    </p:set>
                                  </p:childTnLst>
                                </p:cTn>
                              </p:par>
                              <p:par>
                                <p:cTn id="272" presetID="1" presetClass="exit" presetSubtype="0" fill="hold" nodeType="withEffect">
                                  <p:stCondLst>
                                    <p:cond delay="0"/>
                                  </p:stCondLst>
                                  <p:childTnLst>
                                    <p:set>
                                      <p:cBhvr>
                                        <p:cTn id="273" dur="1" fill="hold">
                                          <p:stCondLst>
                                            <p:cond delay="0"/>
                                          </p:stCondLst>
                                        </p:cTn>
                                        <p:tgtEl>
                                          <p:spTgt spid="84"/>
                                        </p:tgtEl>
                                        <p:attrNameLst>
                                          <p:attrName>style.visibility</p:attrName>
                                        </p:attrNameLst>
                                      </p:cBhvr>
                                      <p:to>
                                        <p:strVal val="hidden"/>
                                      </p:to>
                                    </p:set>
                                  </p:childTnLst>
                                </p:cTn>
                              </p:par>
                              <p:par>
                                <p:cTn id="274" presetID="1" presetClass="exit" presetSubtype="0" fill="hold" nodeType="withEffect">
                                  <p:stCondLst>
                                    <p:cond delay="0"/>
                                  </p:stCondLst>
                                  <p:childTnLst>
                                    <p:set>
                                      <p:cBhvr>
                                        <p:cTn id="275" dur="1" fill="hold">
                                          <p:stCondLst>
                                            <p:cond delay="0"/>
                                          </p:stCondLst>
                                        </p:cTn>
                                        <p:tgtEl>
                                          <p:spTgt spid="83"/>
                                        </p:tgtEl>
                                        <p:attrNameLst>
                                          <p:attrName>style.visibility</p:attrName>
                                        </p:attrNameLst>
                                      </p:cBhvr>
                                      <p:to>
                                        <p:strVal val="hidden"/>
                                      </p:to>
                                    </p:set>
                                  </p:childTnLst>
                                </p:cTn>
                              </p:par>
                              <p:par>
                                <p:cTn id="276" presetID="1" presetClass="exit" presetSubtype="0" fill="hold" nodeType="withEffect">
                                  <p:stCondLst>
                                    <p:cond delay="0"/>
                                  </p:stCondLst>
                                  <p:childTnLst>
                                    <p:set>
                                      <p:cBhvr>
                                        <p:cTn id="277" dur="1" fill="hold">
                                          <p:stCondLst>
                                            <p:cond delay="0"/>
                                          </p:stCondLst>
                                        </p:cTn>
                                        <p:tgtEl>
                                          <p:spTgt spid="85"/>
                                        </p:tgtEl>
                                        <p:attrNameLst>
                                          <p:attrName>style.visibility</p:attrName>
                                        </p:attrNameLst>
                                      </p:cBhvr>
                                      <p:to>
                                        <p:strVal val="hidden"/>
                                      </p:to>
                                    </p:set>
                                  </p:childTnLst>
                                </p:cTn>
                              </p:par>
                              <p:par>
                                <p:cTn id="278" presetID="1" presetClass="exit" presetSubtype="0" fill="hold" nodeType="withEffect">
                                  <p:stCondLst>
                                    <p:cond delay="0"/>
                                  </p:stCondLst>
                                  <p:childTnLst>
                                    <p:set>
                                      <p:cBhvr>
                                        <p:cTn id="279" dur="1" fill="hold">
                                          <p:stCondLst>
                                            <p:cond delay="0"/>
                                          </p:stCondLst>
                                        </p:cTn>
                                        <p:tgtEl>
                                          <p:spTgt spid="82"/>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105"/>
                                        </p:tgtEl>
                                        <p:attrNameLst>
                                          <p:attrName>style.visibility</p:attrName>
                                        </p:attrNameLst>
                                      </p:cBhvr>
                                      <p:to>
                                        <p:strVal val="hidden"/>
                                      </p:to>
                                    </p:set>
                                  </p:childTnLst>
                                </p:cTn>
                              </p:par>
                              <p:par>
                                <p:cTn id="282" presetID="1" presetClass="exit" presetSubtype="0" fill="hold" nodeType="withEffect">
                                  <p:stCondLst>
                                    <p:cond delay="0"/>
                                  </p:stCondLst>
                                  <p:childTnLst>
                                    <p:set>
                                      <p:cBhvr>
                                        <p:cTn id="283" dur="1" fill="hold">
                                          <p:stCondLst>
                                            <p:cond delay="0"/>
                                          </p:stCondLst>
                                        </p:cTn>
                                        <p:tgtEl>
                                          <p:spTgt spid="78"/>
                                        </p:tgtEl>
                                        <p:attrNameLst>
                                          <p:attrName>style.visibility</p:attrName>
                                        </p:attrNameLst>
                                      </p:cBhvr>
                                      <p:to>
                                        <p:strVal val="hidden"/>
                                      </p:to>
                                    </p:set>
                                  </p:childTnLst>
                                </p:cTn>
                              </p:par>
                              <p:par>
                                <p:cTn id="284" presetID="1" presetClass="exit" presetSubtype="0" fill="hold" nodeType="withEffect">
                                  <p:stCondLst>
                                    <p:cond delay="0"/>
                                  </p:stCondLst>
                                  <p:childTnLst>
                                    <p:set>
                                      <p:cBhvr>
                                        <p:cTn id="285" dur="1" fill="hold">
                                          <p:stCondLst>
                                            <p:cond delay="0"/>
                                          </p:stCondLst>
                                        </p:cTn>
                                        <p:tgtEl>
                                          <p:spTgt spid="86"/>
                                        </p:tgtEl>
                                        <p:attrNameLst>
                                          <p:attrName>style.visibility</p:attrName>
                                        </p:attrNameLst>
                                      </p:cBhvr>
                                      <p:to>
                                        <p:strVal val="hidden"/>
                                      </p:to>
                                    </p:set>
                                  </p:childTnLst>
                                </p:cTn>
                              </p:par>
                              <p:par>
                                <p:cTn id="286" presetID="1" presetClass="exit" presetSubtype="0" fill="hold" nodeType="withEffect">
                                  <p:stCondLst>
                                    <p:cond delay="0"/>
                                  </p:stCondLst>
                                  <p:childTnLst>
                                    <p:set>
                                      <p:cBhvr>
                                        <p:cTn id="287" dur="1" fill="hold">
                                          <p:stCondLst>
                                            <p:cond delay="0"/>
                                          </p:stCondLst>
                                        </p:cTn>
                                        <p:tgtEl>
                                          <p:spTgt spid="111"/>
                                        </p:tgtEl>
                                        <p:attrNameLst>
                                          <p:attrName>style.visibility</p:attrName>
                                        </p:attrNameLst>
                                      </p:cBhvr>
                                      <p:to>
                                        <p:strVal val="hidden"/>
                                      </p:to>
                                    </p:set>
                                  </p:childTnLst>
                                </p:cTn>
                              </p:par>
                              <p:par>
                                <p:cTn id="288" presetID="1" presetClass="exit" presetSubtype="0" fill="hold" nodeType="withEffect">
                                  <p:stCondLst>
                                    <p:cond delay="0"/>
                                  </p:stCondLst>
                                  <p:childTnLst>
                                    <p:set>
                                      <p:cBhvr>
                                        <p:cTn id="289" dur="1" fill="hold">
                                          <p:stCondLst>
                                            <p:cond delay="0"/>
                                          </p:stCondLst>
                                        </p:cTn>
                                        <p:tgtEl>
                                          <p:spTgt spid="113"/>
                                        </p:tgtEl>
                                        <p:attrNameLst>
                                          <p:attrName>style.visibility</p:attrName>
                                        </p:attrNameLst>
                                      </p:cBhvr>
                                      <p:to>
                                        <p:strVal val="hidden"/>
                                      </p:to>
                                    </p:set>
                                  </p:childTnLst>
                                </p:cTn>
                              </p:par>
                              <p:par>
                                <p:cTn id="290" presetID="1" presetClass="exit" presetSubtype="0" fill="hold" nodeType="withEffect">
                                  <p:stCondLst>
                                    <p:cond delay="0"/>
                                  </p:stCondLst>
                                  <p:childTnLst>
                                    <p:set>
                                      <p:cBhvr>
                                        <p:cTn id="291" dur="1" fill="hold">
                                          <p:stCondLst>
                                            <p:cond delay="0"/>
                                          </p:stCondLst>
                                        </p:cTn>
                                        <p:tgtEl>
                                          <p:spTgt spid="104"/>
                                        </p:tgtEl>
                                        <p:attrNameLst>
                                          <p:attrName>style.visibility</p:attrName>
                                        </p:attrNameLst>
                                      </p:cBhvr>
                                      <p:to>
                                        <p:strVal val="hidden"/>
                                      </p:to>
                                    </p:set>
                                  </p:childTnLst>
                                </p:cTn>
                              </p:par>
                              <p:par>
                                <p:cTn id="292" presetID="1" presetClass="exit" presetSubtype="0" fill="hold" nodeType="withEffect">
                                  <p:stCondLst>
                                    <p:cond delay="0"/>
                                  </p:stCondLst>
                                  <p:childTnLst>
                                    <p:set>
                                      <p:cBhvr>
                                        <p:cTn id="293" dur="1" fill="hold">
                                          <p:stCondLst>
                                            <p:cond delay="0"/>
                                          </p:stCondLst>
                                        </p:cTn>
                                        <p:tgtEl>
                                          <p:spTgt spid="76"/>
                                        </p:tgtEl>
                                        <p:attrNameLst>
                                          <p:attrName>style.visibility</p:attrName>
                                        </p:attrNameLst>
                                      </p:cBhvr>
                                      <p:to>
                                        <p:strVal val="hidden"/>
                                      </p:to>
                                    </p:set>
                                  </p:childTnLst>
                                </p:cTn>
                              </p:par>
                              <p:par>
                                <p:cTn id="294" presetID="1" presetClass="exit" presetSubtype="0" fill="hold" nodeType="withEffect">
                                  <p:stCondLst>
                                    <p:cond delay="0"/>
                                  </p:stCondLst>
                                  <p:childTnLst>
                                    <p:set>
                                      <p:cBhvr>
                                        <p:cTn id="295" dur="1" fill="hold">
                                          <p:stCondLst>
                                            <p:cond delay="0"/>
                                          </p:stCondLst>
                                        </p:cTn>
                                        <p:tgtEl>
                                          <p:spTgt spid="79"/>
                                        </p:tgtEl>
                                        <p:attrNameLst>
                                          <p:attrName>style.visibility</p:attrName>
                                        </p:attrNameLst>
                                      </p:cBhvr>
                                      <p:to>
                                        <p:strVal val="hidden"/>
                                      </p:to>
                                    </p:set>
                                  </p:childTnLst>
                                </p:cTn>
                              </p:par>
                              <p:par>
                                <p:cTn id="296" presetID="1" presetClass="exit" presetSubtype="0" fill="hold" nodeType="withEffect">
                                  <p:stCondLst>
                                    <p:cond delay="0"/>
                                  </p:stCondLst>
                                  <p:childTnLst>
                                    <p:set>
                                      <p:cBhvr>
                                        <p:cTn id="297" dur="1" fill="hold">
                                          <p:stCondLst>
                                            <p:cond delay="0"/>
                                          </p:stCondLst>
                                        </p:cTn>
                                        <p:tgtEl>
                                          <p:spTgt spid="106"/>
                                        </p:tgtEl>
                                        <p:attrNameLst>
                                          <p:attrName>style.visibility</p:attrName>
                                        </p:attrNameLst>
                                      </p:cBhvr>
                                      <p:to>
                                        <p:strVal val="hidden"/>
                                      </p:to>
                                    </p:set>
                                  </p:childTnLst>
                                </p:cTn>
                              </p:par>
                              <p:par>
                                <p:cTn id="298" presetID="1" presetClass="exit" presetSubtype="0" fill="hold" nodeType="withEffect">
                                  <p:stCondLst>
                                    <p:cond delay="0"/>
                                  </p:stCondLst>
                                  <p:childTnLst>
                                    <p:set>
                                      <p:cBhvr>
                                        <p:cTn id="299" dur="1" fill="hold">
                                          <p:stCondLst>
                                            <p:cond delay="0"/>
                                          </p:stCondLst>
                                        </p:cTn>
                                        <p:tgtEl>
                                          <p:spTgt spid="107"/>
                                        </p:tgtEl>
                                        <p:attrNameLst>
                                          <p:attrName>style.visibility</p:attrName>
                                        </p:attrNameLst>
                                      </p:cBhvr>
                                      <p:to>
                                        <p:strVal val="hidden"/>
                                      </p:to>
                                    </p:set>
                                  </p:childTnLst>
                                </p:cTn>
                              </p:par>
                              <p:par>
                                <p:cTn id="300" presetID="1" presetClass="exit" presetSubtype="0" fill="hold" nodeType="withEffect">
                                  <p:stCondLst>
                                    <p:cond delay="0"/>
                                  </p:stCondLst>
                                  <p:childTnLst>
                                    <p:set>
                                      <p:cBhvr>
                                        <p:cTn id="301" dur="1" fill="hold">
                                          <p:stCondLst>
                                            <p:cond delay="0"/>
                                          </p:stCondLst>
                                        </p:cTn>
                                        <p:tgtEl>
                                          <p:spTgt spid="109"/>
                                        </p:tgtEl>
                                        <p:attrNameLst>
                                          <p:attrName>style.visibility</p:attrName>
                                        </p:attrNameLst>
                                      </p:cBhvr>
                                      <p:to>
                                        <p:strVal val="hidden"/>
                                      </p:to>
                                    </p:set>
                                  </p:childTnLst>
                                </p:cTn>
                              </p:par>
                              <p:par>
                                <p:cTn id="302" presetID="1" presetClass="exit" presetSubtype="0" fill="hold" nodeType="withEffect">
                                  <p:stCondLst>
                                    <p:cond delay="0"/>
                                  </p:stCondLst>
                                  <p:childTnLst>
                                    <p:set>
                                      <p:cBhvr>
                                        <p:cTn id="303" dur="1" fill="hold">
                                          <p:stCondLst>
                                            <p:cond delay="0"/>
                                          </p:stCondLst>
                                        </p:cTn>
                                        <p:tgtEl>
                                          <p:spTgt spid="108"/>
                                        </p:tgtEl>
                                        <p:attrNameLst>
                                          <p:attrName>style.visibility</p:attrName>
                                        </p:attrNameLst>
                                      </p:cBhvr>
                                      <p:to>
                                        <p:strVal val="hidden"/>
                                      </p:to>
                                    </p:set>
                                  </p:childTnLst>
                                </p:cTn>
                              </p:par>
                              <p:par>
                                <p:cTn id="304" presetID="1" presetClass="exit" presetSubtype="0" fill="hold" nodeType="withEffect">
                                  <p:stCondLst>
                                    <p:cond delay="0"/>
                                  </p:stCondLst>
                                  <p:childTnLst>
                                    <p:set>
                                      <p:cBhvr>
                                        <p:cTn id="305" dur="1" fill="hold">
                                          <p:stCondLst>
                                            <p:cond delay="0"/>
                                          </p:stCondLst>
                                        </p:cTn>
                                        <p:tgtEl>
                                          <p:spTgt spid="112"/>
                                        </p:tgtEl>
                                        <p:attrNameLst>
                                          <p:attrName>style.visibility</p:attrName>
                                        </p:attrNameLst>
                                      </p:cBhvr>
                                      <p:to>
                                        <p:strVal val="hidden"/>
                                      </p:to>
                                    </p:set>
                                  </p:childTnLst>
                                </p:cTn>
                              </p:par>
                              <p:par>
                                <p:cTn id="306" presetID="1" presetClass="exit" presetSubtype="0" fill="hold" nodeType="withEffect">
                                  <p:stCondLst>
                                    <p:cond delay="0"/>
                                  </p:stCondLst>
                                  <p:childTnLst>
                                    <p:set>
                                      <p:cBhvr>
                                        <p:cTn id="307" dur="1" fill="hold">
                                          <p:stCondLst>
                                            <p:cond delay="0"/>
                                          </p:stCondLst>
                                        </p:cTn>
                                        <p:tgtEl>
                                          <p:spTgt spid="80"/>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98"/>
                                        </p:tgtEl>
                                        <p:attrNameLst>
                                          <p:attrName>style.visibility</p:attrName>
                                        </p:attrNameLst>
                                      </p:cBhvr>
                                      <p:to>
                                        <p:strVal val="hidden"/>
                                      </p:to>
                                    </p:set>
                                  </p:childTnLst>
                                </p:cTn>
                              </p:par>
                              <p:par>
                                <p:cTn id="310" presetID="1" presetClass="exit" presetSubtype="0" fill="hold" nodeType="withEffect">
                                  <p:stCondLst>
                                    <p:cond delay="0"/>
                                  </p:stCondLst>
                                  <p:childTnLst>
                                    <p:set>
                                      <p:cBhvr>
                                        <p:cTn id="311" dur="1" fill="hold">
                                          <p:stCondLst>
                                            <p:cond delay="0"/>
                                          </p:stCondLst>
                                        </p:cTn>
                                        <p:tgtEl>
                                          <p:spTgt spid="11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102"/>
                                        </p:tgtEl>
                                        <p:attrNameLst>
                                          <p:attrName>style.visibility</p:attrName>
                                        </p:attrNameLst>
                                      </p:cBhvr>
                                      <p:to>
                                        <p:strVal val="hidden"/>
                                      </p:to>
                                    </p:set>
                                  </p:childTnLst>
                                </p:cTn>
                              </p:par>
                              <p:par>
                                <p:cTn id="314" presetID="1" presetClass="exit" presetSubtype="0" fill="hold" nodeType="withEffect">
                                  <p:stCondLst>
                                    <p:cond delay="0"/>
                                  </p:stCondLst>
                                  <p:childTnLst>
                                    <p:set>
                                      <p:cBhvr>
                                        <p:cTn id="315" dur="1" fill="hold">
                                          <p:stCondLst>
                                            <p:cond delay="0"/>
                                          </p:stCondLst>
                                        </p:cTn>
                                        <p:tgtEl>
                                          <p:spTgt spid="114"/>
                                        </p:tgtEl>
                                        <p:attrNameLst>
                                          <p:attrName>style.visibility</p:attrName>
                                        </p:attrNameLst>
                                      </p:cBhvr>
                                      <p:to>
                                        <p:strVal val="hidden"/>
                                      </p:to>
                                    </p:set>
                                  </p:childTnLst>
                                </p:cTn>
                              </p:par>
                              <p:par>
                                <p:cTn id="316" presetID="1" presetClass="exit" presetSubtype="0" fill="hold" nodeType="withEffect">
                                  <p:stCondLst>
                                    <p:cond delay="0"/>
                                  </p:stCondLst>
                                  <p:childTnLst>
                                    <p:set>
                                      <p:cBhvr>
                                        <p:cTn id="317" dur="1" fill="hold">
                                          <p:stCondLst>
                                            <p:cond delay="0"/>
                                          </p:stCondLst>
                                        </p:cTn>
                                        <p:tgtEl>
                                          <p:spTgt spid="118"/>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110"/>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91"/>
                                        </p:tgtEl>
                                        <p:attrNameLst>
                                          <p:attrName>style.visibility</p:attrName>
                                        </p:attrNameLst>
                                      </p:cBhvr>
                                      <p:to>
                                        <p:strVal val="hidden"/>
                                      </p:to>
                                    </p:set>
                                  </p:childTnLst>
                                </p:cTn>
                              </p:par>
                              <p:par>
                                <p:cTn id="322" presetID="1" presetClass="exit" presetSubtype="0" fill="hold" nodeType="withEffect">
                                  <p:stCondLst>
                                    <p:cond delay="0"/>
                                  </p:stCondLst>
                                  <p:childTnLst>
                                    <p:set>
                                      <p:cBhvr>
                                        <p:cTn id="323" dur="1" fill="hold">
                                          <p:stCondLst>
                                            <p:cond delay="0"/>
                                          </p:stCondLst>
                                        </p:cTn>
                                        <p:tgtEl>
                                          <p:spTgt spid="93"/>
                                        </p:tgtEl>
                                        <p:attrNameLst>
                                          <p:attrName>style.visibility</p:attrName>
                                        </p:attrNameLst>
                                      </p:cBhvr>
                                      <p:to>
                                        <p:strVal val="hidden"/>
                                      </p:to>
                                    </p:set>
                                  </p:childTnLst>
                                </p:cTn>
                              </p:par>
                              <p:par>
                                <p:cTn id="324" presetID="1" presetClass="exit" presetSubtype="0" fill="hold" nodeType="withEffect">
                                  <p:stCondLst>
                                    <p:cond delay="0"/>
                                  </p:stCondLst>
                                  <p:childTnLst>
                                    <p:set>
                                      <p:cBhvr>
                                        <p:cTn id="325" dur="1" fill="hold">
                                          <p:stCondLst>
                                            <p:cond delay="0"/>
                                          </p:stCondLst>
                                        </p:cTn>
                                        <p:tgtEl>
                                          <p:spTgt spid="95"/>
                                        </p:tgtEl>
                                        <p:attrNameLst>
                                          <p:attrName>style.visibility</p:attrName>
                                        </p:attrNameLst>
                                      </p:cBhvr>
                                      <p:to>
                                        <p:strVal val="hidden"/>
                                      </p:to>
                                    </p:set>
                                  </p:childTnLst>
                                </p:cTn>
                              </p:par>
                              <p:par>
                                <p:cTn id="326" presetID="1" presetClass="exit" presetSubtype="0" fill="hold" nodeType="withEffect">
                                  <p:stCondLst>
                                    <p:cond delay="0"/>
                                  </p:stCondLst>
                                  <p:childTnLst>
                                    <p:set>
                                      <p:cBhvr>
                                        <p:cTn id="327"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2-R03-S09 - We are Easter Peop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0549" y="147205"/>
            <a:ext cx="609600" cy="609600"/>
          </a:xfrm>
          <a:prstGeom prst="rect">
            <a:avLst/>
          </a:prstGeom>
        </p:spPr>
      </p:pic>
      <p:pic>
        <p:nvPicPr>
          <p:cNvPr id="25" name="Picture 2" descr="Yellow, Wooden, Textures, Backgrounds, Hardwood">
            <a:extLst>
              <a:ext uri="{FF2B5EF4-FFF2-40B4-BE49-F238E27FC236}">
                <a16:creationId xmlns:a16="http://schemas.microsoft.com/office/drawing/2014/main" id="{FF666108-9456-48B6-8113-2926F2FCBEE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646331"/>
          </a:xfrm>
          <a:prstGeom prst="rect">
            <a:avLst/>
          </a:prstGeom>
          <a:noFill/>
        </p:spPr>
        <p:txBody>
          <a:bodyPr wrap="square" rtlCol="0">
            <a:spAutoFit/>
          </a:bodyPr>
          <a:lstStyle/>
          <a:p>
            <a:pPr algn="ctr"/>
            <a:r>
              <a:rPr lang="en-NZ" sz="3600" dirty="0"/>
              <a:t>How can we show that we are Easter People?</a:t>
            </a:r>
            <a:endParaRPr lang="en-NZ" sz="6000" dirty="0"/>
          </a:p>
        </p:txBody>
      </p:sp>
      <p:sp>
        <p:nvSpPr>
          <p:cNvPr id="7" name="Textbox: Line 3"/>
          <p:cNvSpPr txBox="1"/>
          <p:nvPr/>
        </p:nvSpPr>
        <p:spPr>
          <a:xfrm>
            <a:off x="330728" y="2882245"/>
            <a:ext cx="7158344"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We show we are Easter people when we …</a:t>
            </a:r>
          </a:p>
          <a:p>
            <a:r>
              <a:rPr lang="en-NZ" dirty="0"/>
              <a:t>notice people who need help and offer to help them willingly. </a:t>
            </a:r>
          </a:p>
        </p:txBody>
      </p:sp>
      <p:sp>
        <p:nvSpPr>
          <p:cNvPr id="8" name="Textbox: Line 2"/>
          <p:cNvSpPr txBox="1"/>
          <p:nvPr/>
        </p:nvSpPr>
        <p:spPr>
          <a:xfrm>
            <a:off x="1435927" y="1848009"/>
            <a:ext cx="5094756"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We show we are Easter people when we …</a:t>
            </a:r>
          </a:p>
          <a:p>
            <a:r>
              <a:rPr lang="en-NZ" dirty="0"/>
              <a:t>recognise Jesus in people who act like he did.</a:t>
            </a:r>
          </a:p>
        </p:txBody>
      </p:sp>
      <p:sp>
        <p:nvSpPr>
          <p:cNvPr id="6" name="Textbox: Line 1"/>
          <p:cNvSpPr txBox="1"/>
          <p:nvPr/>
        </p:nvSpPr>
        <p:spPr>
          <a:xfrm>
            <a:off x="330728" y="813773"/>
            <a:ext cx="4175173" cy="646331"/>
          </a:xfrm>
          <a:prstGeom prst="rect">
            <a:avLst/>
          </a:prstGeom>
          <a:noFill/>
        </p:spPr>
        <p:txBody>
          <a:bodyPr wrap="square" rtlCol="0">
            <a:spAutoFit/>
          </a:bodyPr>
          <a:lstStyle/>
          <a:p>
            <a:r>
              <a:rPr lang="en-NZ" dirty="0"/>
              <a:t>We show we are Easter people when we …</a:t>
            </a:r>
          </a:p>
          <a:p>
            <a:r>
              <a:rPr lang="en-NZ" b="1" dirty="0"/>
              <a:t>act like Jesus towards people we meet.</a:t>
            </a:r>
            <a:endParaRPr lang="en-NZ" dirty="0"/>
          </a:p>
        </p:txBody>
      </p:sp>
      <p:sp>
        <p:nvSpPr>
          <p:cNvPr id="17" name="Shape: Button 3"/>
          <p:cNvSpPr/>
          <p:nvPr/>
        </p:nvSpPr>
        <p:spPr>
          <a:xfrm>
            <a:off x="7305719" y="3157027"/>
            <a:ext cx="669150" cy="84072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dirty="0"/>
          </a:p>
        </p:txBody>
      </p:sp>
      <p:sp>
        <p:nvSpPr>
          <p:cNvPr id="16" name="Shape: Button 2"/>
          <p:cNvSpPr/>
          <p:nvPr/>
        </p:nvSpPr>
        <p:spPr>
          <a:xfrm>
            <a:off x="446802" y="1731107"/>
            <a:ext cx="669150" cy="841957"/>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2" name="Shape: Button 1"/>
          <p:cNvSpPr/>
          <p:nvPr/>
        </p:nvSpPr>
        <p:spPr>
          <a:xfrm>
            <a:off x="4895153" y="725791"/>
            <a:ext cx="669150" cy="841957"/>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S-09</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309475" y="4774168"/>
            <a:ext cx="2525050"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each white image to reveal a line of text</a:t>
            </a:r>
            <a:r>
              <a:rPr lang="en-GB" sz="900" dirty="0" smtClean="0">
                <a:latin typeface="Arial" pitchFamily="34" charset="0"/>
                <a:ea typeface="Segoe UI" pitchFamily="34" charset="0"/>
                <a:cs typeface="Arial" pitchFamily="34" charset="0"/>
              </a:rPr>
              <a:t>.</a:t>
            </a:r>
          </a:p>
          <a:p>
            <a:pPr algn="ctr"/>
            <a:endParaRPr lang="en-GB" sz="900" dirty="0">
              <a:latin typeface="Arial" pitchFamily="34" charset="0"/>
              <a:ea typeface="Segoe UI" pitchFamily="34" charset="0"/>
              <a:cs typeface="Arial" pitchFamily="34" charset="0"/>
            </a:endParaRPr>
          </a:p>
        </p:txBody>
      </p:sp>
      <p:sp>
        <p:nvSpPr>
          <p:cNvPr id="20" name="Shape: Button 4"/>
          <p:cNvSpPr/>
          <p:nvPr/>
        </p:nvSpPr>
        <p:spPr>
          <a:xfrm>
            <a:off x="446802" y="3804152"/>
            <a:ext cx="669150" cy="841957"/>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en-GB" dirty="0"/>
          </a:p>
        </p:txBody>
      </p:sp>
      <p:sp>
        <p:nvSpPr>
          <p:cNvPr id="21" name="Textbox: Line 4"/>
          <p:cNvSpPr txBox="1"/>
          <p:nvPr/>
        </p:nvSpPr>
        <p:spPr>
          <a:xfrm>
            <a:off x="1375144" y="3916480"/>
            <a:ext cx="6941272"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t>We show we are Easter people when we …</a:t>
            </a:r>
          </a:p>
          <a:p>
            <a:r>
              <a:rPr lang="en-NZ" dirty="0"/>
              <a:t>are joyful and sing ALLELUIA songs to show we are happy.</a:t>
            </a:r>
          </a:p>
        </p:txBody>
      </p:sp>
      <p:pic>
        <p:nvPicPr>
          <p:cNvPr id="26" name="Picture 25">
            <a:extLst>
              <a:ext uri="{FF2B5EF4-FFF2-40B4-BE49-F238E27FC236}">
                <a16:creationId xmlns:a16="http://schemas.microsoft.com/office/drawing/2014/main" id="{ED4FF440-5743-4C9B-8668-A263C05ECED9}"/>
              </a:ext>
            </a:extLst>
          </p:cNvPr>
          <p:cNvPicPr/>
          <p:nvPr/>
        </p:nvPicPr>
        <p:blipFill rotWithShape="1">
          <a:blip r:embed="rId9" cstate="print">
            <a:extLst>
              <a:ext uri="{28A0092B-C50C-407E-A947-70E740481C1C}">
                <a14:useLocalDpi xmlns:a14="http://schemas.microsoft.com/office/drawing/2010/main" val="0"/>
              </a:ext>
            </a:extLst>
          </a:blip>
          <a:srcRect l="15997"/>
          <a:stretch/>
        </p:blipFill>
        <p:spPr bwMode="auto">
          <a:xfrm rot="5400000">
            <a:off x="6769399" y="950359"/>
            <a:ext cx="2085248" cy="1861829"/>
          </a:xfrm>
          <a:prstGeom prst="rect">
            <a:avLst/>
          </a:prstGeom>
          <a:noFill/>
          <a:ln w="28575">
            <a:solidFill>
              <a:schemeClr val="bg1"/>
            </a:solidFill>
          </a:ln>
          <a:extLst>
            <a:ext uri="{53640926-AAD7-44D8-BBD7-CCE9431645EC}">
              <a14:shadowObscured xmlns:a14="http://schemas.microsoft.com/office/drawing/2010/main"/>
            </a:ext>
          </a:extLst>
        </p:spPr>
      </p:pic>
      <p:sp>
        <p:nvSpPr>
          <p:cNvPr id="27" name="Action Button: Audio">
            <a:hlinkClick r:id="" action="ppaction://noaction" highlightClick="1">
              <a:snd r:embed="rId10" name="applause.wav"/>
            </a:hlinkClick>
            <a:extLst>
              <a:ext uri="{FF2B5EF4-FFF2-40B4-BE49-F238E27FC236}">
                <a16:creationId xmlns:a16="http://schemas.microsoft.com/office/drawing/2014/main" id="{09D2F2E8-BCD1-49E3-9086-C7B5FD8D2C0F}"/>
              </a:ext>
            </a:extLst>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Tool instructions stop"/>
          <p:cNvSpPr txBox="1"/>
          <p:nvPr/>
        </p:nvSpPr>
        <p:spPr>
          <a:xfrm>
            <a:off x="3129938" y="4912668"/>
            <a:ext cx="2884124"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a:t>
            </a:r>
            <a:r>
              <a:rPr lang="en-GB" sz="900" dirty="0" smtClean="0">
                <a:latin typeface="Arial" panose="020B0604020202020204" pitchFamily="34" charset="0"/>
                <a:cs typeface="Arial" panose="020B0604020202020204" pitchFamily="34" charset="0"/>
              </a:rPr>
              <a:t>We are Easter People</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28" name="TextBox: Tool instructions start"/>
          <p:cNvSpPr txBox="1"/>
          <p:nvPr/>
        </p:nvSpPr>
        <p:spPr>
          <a:xfrm>
            <a:off x="3133145" y="4912668"/>
            <a:ext cx="2877711"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a:t>
            </a:r>
            <a:r>
              <a:rPr lang="en-GB" sz="900" dirty="0">
                <a:latin typeface="Arial" panose="020B0604020202020204" pitchFamily="34" charset="0"/>
                <a:cs typeface="Arial" panose="020B0604020202020204" pitchFamily="34" charset="0"/>
              </a:rPr>
              <a:t>We are Easter People</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2804570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nextCondLst>
                <p:cond evt="onClick" delay="0">
                  <p:tgtEl>
                    <p:spTgt spid="17"/>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2"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xit" presetSubtype="0" fill="hold" grpId="1"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155697" fill="hold"/>
                                        <p:tgtEl>
                                          <p:spTgt spid="3"/>
                                        </p:tgtEl>
                                      </p:cBhvr>
                                    </p:cmd>
                                  </p:childTnLst>
                                </p:cTn>
                              </p:par>
                              <p:par>
                                <p:cTn id="64" presetID="1" presetClass="emph" presetSubtype="2" fill="hold" nodeType="withEffect">
                                  <p:stCondLst>
                                    <p:cond delay="0"/>
                                  </p:stCondLst>
                                  <p:childTnLst>
                                    <p:animClr clrSpc="rgb" dir="cw">
                                      <p:cBhvr>
                                        <p:cTn id="65" dur="1000" fill="hold"/>
                                        <p:tgtEl>
                                          <p:spTgt spid="23"/>
                                        </p:tgtEl>
                                        <p:attrNameLst>
                                          <p:attrName>fillcolor</p:attrName>
                                        </p:attrNameLst>
                                      </p:cBhvr>
                                      <p:to>
                                        <a:schemeClr val="accent2"/>
                                      </p:to>
                                    </p:animClr>
                                    <p:set>
                                      <p:cBhvr>
                                        <p:cTn id="66" dur="1000" fill="hold"/>
                                        <p:tgtEl>
                                          <p:spTgt spid="23"/>
                                        </p:tgtEl>
                                        <p:attrNameLst>
                                          <p:attrName>fill.type</p:attrName>
                                        </p:attrNameLst>
                                      </p:cBhvr>
                                      <p:to>
                                        <p:strVal val="solid"/>
                                      </p:to>
                                    </p:set>
                                    <p:set>
                                      <p:cBhvr>
                                        <p:cTn id="67" dur="1000" fill="hold"/>
                                        <p:tgtEl>
                                          <p:spTgt spid="23"/>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3"/>
                                        </p:tgtEl>
                                      </p:cBhvr>
                                    </p:cmd>
                                  </p:childTnLst>
                                </p:cTn>
                              </p:par>
                              <p:par>
                                <p:cTn id="72" presetID="10" presetClass="exit" presetSubtype="0" fill="hold" grpId="1"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ntr" presetSubtype="0" fill="hold" grpId="2"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 presetClass="emph" presetSubtype="2" fill="hold" nodeType="withEffect">
                                  <p:stCondLst>
                                    <p:cond delay="0"/>
                                  </p:stCondLst>
                                  <p:childTnLst>
                                    <p:animClr clrSpc="rgb" dir="cw">
                                      <p:cBhvr>
                                        <p:cTn id="79" dur="2000" fill="hold"/>
                                        <p:tgtEl>
                                          <p:spTgt spid="23"/>
                                        </p:tgtEl>
                                        <p:attrNameLst>
                                          <p:attrName>fillcolor</p:attrName>
                                        </p:attrNameLst>
                                      </p:cBhvr>
                                      <p:to>
                                        <a:schemeClr val="bg1"/>
                                      </p:to>
                                    </p:animClr>
                                    <p:set>
                                      <p:cBhvr>
                                        <p:cTn id="80" dur="2000" fill="hold"/>
                                        <p:tgtEl>
                                          <p:spTgt spid="23"/>
                                        </p:tgtEl>
                                        <p:attrNameLst>
                                          <p:attrName>fill.type</p:attrName>
                                        </p:attrNameLst>
                                      </p:cBhvr>
                                      <p:to>
                                        <p:strVal val="solid"/>
                                      </p:to>
                                    </p:set>
                                    <p:set>
                                      <p:cBhvr>
                                        <p:cTn id="81"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7" grpId="0"/>
      <p:bldP spid="7" grpId="1"/>
      <p:bldP spid="7" grpId="2"/>
      <p:bldP spid="8" grpId="0"/>
      <p:bldP spid="8" grpId="1"/>
      <p:bldP spid="8" grpId="2"/>
      <p:bldP spid="6" grpId="0"/>
      <p:bldP spid="6" grpId="1"/>
      <p:bldP spid="6" grpId="2"/>
      <p:bldP spid="21" grpId="0"/>
      <p:bldP spid="21" grpId="1"/>
      <p:bldP spid="21" grpId="2"/>
      <p:bldP spid="24" grpId="0"/>
      <p:bldP spid="24" grpId="1"/>
      <p:bldP spid="28" grpId="0"/>
      <p:bldP spid="28" grpId="1"/>
      <p:bldP spid="2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12249</TotalTime>
  <Words>2599</Words>
  <Application>Microsoft Office PowerPoint</Application>
  <PresentationFormat>On-screen Show (16:9)</PresentationFormat>
  <Paragraphs>472</Paragraphs>
  <Slides>15</Slides>
  <Notes>15</Notes>
  <HiddenSlides>3</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472</cp:revision>
  <cp:lastPrinted>2016-02-02T20:22:43Z</cp:lastPrinted>
  <dcterms:created xsi:type="dcterms:W3CDTF">2015-10-21T21:04:26Z</dcterms:created>
  <dcterms:modified xsi:type="dcterms:W3CDTF">2018-03-26T02:17:41Z</dcterms:modified>
</cp:coreProperties>
</file>