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5" r:id="rId9"/>
    <p:sldId id="263" r:id="rId10"/>
    <p:sldId id="264"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4651" autoAdjust="0"/>
  </p:normalViewPr>
  <p:slideViewPr>
    <p:cSldViewPr snapToGrid="0">
      <p:cViewPr varScale="1">
        <p:scale>
          <a:sx n="71" d="100"/>
          <a:sy n="71" d="100"/>
        </p:scale>
        <p:origin x="197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1AE87-94DD-42BC-9B21-381B680C6C84}" type="datetimeFigureOut">
              <a:rPr lang="en-NZ" smtClean="0"/>
              <a:t>24/03/2018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987F5E-4997-4D5D-B009-2F2565653DBE}" type="slidenum">
              <a:rPr lang="en-NZ" smtClean="0"/>
              <a:t>‹#›</a:t>
            </a:fld>
            <a:endParaRPr lang="en-NZ"/>
          </a:p>
        </p:txBody>
      </p:sp>
    </p:spTree>
    <p:extLst>
      <p:ext uri="{BB962C8B-B14F-4D97-AF65-F5344CB8AC3E}">
        <p14:creationId xmlns:p14="http://schemas.microsoft.com/office/powerpoint/2010/main" val="3797649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Q4bJ8D6lvrk&amp;frags=w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8pzYDDNKJb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a:t>
            </a:r>
            <a:r>
              <a:rPr lang="en-US" sz="1200" b="1" kern="1200" dirty="0" smtClean="0">
                <a:solidFill>
                  <a:schemeClr val="tx1"/>
                </a:solidFill>
                <a:effectLst/>
                <a:latin typeface="+mn-lt"/>
                <a:ea typeface="+mn-ea"/>
                <a:cs typeface="+mn-cs"/>
              </a:rPr>
              <a:t>What does the Resurrection mean?</a:t>
            </a:r>
            <a:br>
              <a:rPr lang="en-US"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what the Resurrection means.</a:t>
            </a:r>
            <a:endParaRPr lang="en-NZ" dirty="0"/>
          </a:p>
        </p:txBody>
      </p:sp>
      <p:sp>
        <p:nvSpPr>
          <p:cNvPr id="4" name="Slide Number Placeholder 3"/>
          <p:cNvSpPr>
            <a:spLocks noGrp="1"/>
          </p:cNvSpPr>
          <p:nvPr>
            <p:ph type="sldNum" sz="quarter" idx="10"/>
          </p:nvPr>
        </p:nvSpPr>
        <p:spPr/>
        <p:txBody>
          <a:bodyPr/>
          <a:lstStyle/>
          <a:p>
            <a:fld id="{9F987F5E-4997-4D5D-B009-2F2565653DBE}" type="slidenum">
              <a:rPr lang="en-NZ" smtClean="0"/>
              <a:t>1</a:t>
            </a:fld>
            <a:endParaRPr lang="en-NZ"/>
          </a:p>
        </p:txBody>
      </p:sp>
    </p:spTree>
    <p:extLst>
      <p:ext uri="{BB962C8B-B14F-4D97-AF65-F5344CB8AC3E}">
        <p14:creationId xmlns:p14="http://schemas.microsoft.com/office/powerpoint/2010/main" val="3432591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the children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fld id="{9F987F5E-4997-4D5D-B009-2F2565653DBE}" type="slidenum">
              <a:rPr lang="en-NZ" smtClean="0"/>
              <a:t>10</a:t>
            </a:fld>
            <a:endParaRPr lang="en-NZ"/>
          </a:p>
        </p:txBody>
      </p:sp>
    </p:spTree>
    <p:extLst>
      <p:ext uri="{BB962C8B-B14F-4D97-AF65-F5344CB8AC3E}">
        <p14:creationId xmlns:p14="http://schemas.microsoft.com/office/powerpoint/2010/main" val="2189059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a:t>
            </a:r>
            <a:r>
              <a:rPr lang="en-GB" sz="1200" i="1" kern="1200" dirty="0" smtClean="0">
                <a:solidFill>
                  <a:schemeClr val="tx1"/>
                </a:solidFill>
                <a:effectLst/>
                <a:latin typeface="+mn-lt"/>
                <a:ea typeface="+mn-ea"/>
                <a:cs typeface="+mn-cs"/>
              </a:rPr>
              <a:t> reflect on why the Resurrection is such an important event for all Christians. Thank Jesus for his promise of everlasting new life for us after we die.</a:t>
            </a:r>
            <a:endParaRPr lang="en-NZ" dirty="0"/>
          </a:p>
        </p:txBody>
      </p:sp>
      <p:sp>
        <p:nvSpPr>
          <p:cNvPr id="4" name="Slide Number Placeholder 3"/>
          <p:cNvSpPr>
            <a:spLocks noGrp="1"/>
          </p:cNvSpPr>
          <p:nvPr>
            <p:ph type="sldNum" sz="quarter" idx="10"/>
          </p:nvPr>
        </p:nvSpPr>
        <p:spPr/>
        <p:txBody>
          <a:bodyPr/>
          <a:lstStyle/>
          <a:p>
            <a:fld id="{9F987F5E-4997-4D5D-B009-2F2565653DBE}" type="slidenum">
              <a:rPr lang="en-NZ" smtClean="0"/>
              <a:t>11</a:t>
            </a:fld>
            <a:endParaRPr lang="en-NZ"/>
          </a:p>
        </p:txBody>
      </p:sp>
    </p:spTree>
    <p:extLst>
      <p:ext uri="{BB962C8B-B14F-4D97-AF65-F5344CB8AC3E}">
        <p14:creationId xmlns:p14="http://schemas.microsoft.com/office/powerpoint/2010/main" val="989697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Answers 1) YES, 2) YES, 3) YES, 4) NO, 5) NO, 6) YES, 7) NO, 8) YES, 9) NO, 10) YES</a:t>
            </a:r>
          </a:p>
          <a:p>
            <a:r>
              <a:rPr lang="en-NZ" sz="1200" u="sng" kern="1200" dirty="0">
                <a:solidFill>
                  <a:schemeClr val="tx1"/>
                </a:solidFill>
                <a:effectLst/>
                <a:latin typeface="+mn-lt"/>
                <a:ea typeface="+mn-ea"/>
                <a:cs typeface="+mn-cs"/>
              </a:rPr>
              <a:t>NO </a:t>
            </a:r>
            <a:r>
              <a:rPr lang="en-NZ" sz="1200" kern="1200" dirty="0">
                <a:solidFill>
                  <a:schemeClr val="tx1"/>
                </a:solidFill>
                <a:effectLst/>
                <a:latin typeface="+mn-lt"/>
                <a:ea typeface="+mn-ea"/>
                <a:cs typeface="+mn-cs"/>
              </a:rPr>
              <a:t>4) first season, 5) Easter, 7) 50 days, 9) winter and autumn</a:t>
            </a:r>
          </a:p>
          <a:p>
            <a:r>
              <a:rPr lang="en-NZ" sz="1200" kern="1200" dirty="0">
                <a:solidFill>
                  <a:schemeClr val="tx1"/>
                </a:solidFill>
                <a:effectLst/>
                <a:latin typeface="+mn-lt"/>
                <a:ea typeface="+mn-ea"/>
                <a:cs typeface="+mn-cs"/>
              </a:rPr>
              <a:t>Make a copy of the worksheet for each child to complete and add to their RE Learning Journals. Check answers (Share worksheet Sharing our Learning, R3 Slide 12 )</a:t>
            </a:r>
          </a:p>
          <a:p>
            <a:endParaRPr lang="en-NZ" dirty="0"/>
          </a:p>
        </p:txBody>
      </p:sp>
      <p:sp>
        <p:nvSpPr>
          <p:cNvPr id="4" name="Slide Number Placeholder 3"/>
          <p:cNvSpPr>
            <a:spLocks noGrp="1"/>
          </p:cNvSpPr>
          <p:nvPr>
            <p:ph type="sldNum" sz="quarter" idx="10"/>
          </p:nvPr>
        </p:nvSpPr>
        <p:spPr/>
        <p:txBody>
          <a:bodyPr/>
          <a:lstStyle/>
          <a:p>
            <a:fld id="{9F987F5E-4997-4D5D-B009-2F2565653DBE}" type="slidenum">
              <a:rPr lang="en-NZ" smtClean="0"/>
              <a:t>12</a:t>
            </a:fld>
            <a:endParaRPr lang="en-NZ"/>
          </a:p>
        </p:txBody>
      </p:sp>
    </p:spTree>
    <p:extLst>
      <p:ext uri="{BB962C8B-B14F-4D97-AF65-F5344CB8AC3E}">
        <p14:creationId xmlns:p14="http://schemas.microsoft.com/office/powerpoint/2010/main" val="3696870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043627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Outcomes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Create a place in the room as an Easter area, maybe a (blanket) cave with a big (pillow) stone and a white towel.  Gather for children to explore Easter through </a:t>
            </a:r>
            <a:r>
              <a:rPr lang="en-GB" sz="1200" kern="1200" dirty="0" err="1" smtClean="0">
                <a:solidFill>
                  <a:schemeClr val="tx1"/>
                </a:solidFill>
                <a:effectLst/>
                <a:latin typeface="+mn-lt"/>
                <a:ea typeface="+mn-ea"/>
                <a:cs typeface="+mn-cs"/>
              </a:rPr>
              <a:t>dramatisation</a:t>
            </a:r>
            <a:r>
              <a:rPr lang="en-GB" sz="1200" kern="1200" dirty="0" smtClean="0">
                <a:solidFill>
                  <a:schemeClr val="tx1"/>
                </a:solidFill>
                <a:effectLst/>
                <a:latin typeface="+mn-lt"/>
                <a:ea typeface="+mn-ea"/>
                <a:cs typeface="+mn-cs"/>
              </a:rPr>
              <a:t>, stories, images, books, songs, you tube clips, art and craft materials and paper etc. Have some simple props and costumes children can use to create their own Easter story drama. Have a selection of articles suitable for an Easter prayer focus and let them set up a new one each day. Remember to add “Alleluia, Alleluia” to prayer during the 50 days of the Easter season. Have poems, books and bibles with the Easter story with a simple text that children can read to each other. Ask teachers from other classes to let your class visit to share their learning together. If possible take the children to the church to see the Paschal Candle and the bright joyful yellow and white flowers, candles and altar cloths. Children can pick up a lot about the feast and season of Easter from exploring their local church. Make children aware that this is the greatest feast in the Liturgical Year and it is the event and belief that our faith is based on. This is one of children’s early experiences to learn about the meaning of Easter. You are their spiritual guide and faith witness for your children so this is a good week to let them see how important celebrating Easter is for you and them together.</a:t>
            </a:r>
            <a:endParaRPr lang="en-NZ" dirty="0"/>
          </a:p>
        </p:txBody>
      </p:sp>
      <p:sp>
        <p:nvSpPr>
          <p:cNvPr id="4" name="Slide Number Placeholder 3"/>
          <p:cNvSpPr>
            <a:spLocks noGrp="1"/>
          </p:cNvSpPr>
          <p:nvPr>
            <p:ph type="sldNum" sz="quarter" idx="10"/>
          </p:nvPr>
        </p:nvSpPr>
        <p:spPr/>
        <p:txBody>
          <a:bodyPr/>
          <a:lstStyle/>
          <a:p>
            <a:fld id="{9F987F5E-4997-4D5D-B009-2F2565653DBE}" type="slidenum">
              <a:rPr lang="en-NZ" smtClean="0"/>
              <a:t>2</a:t>
            </a:fld>
            <a:endParaRPr lang="en-NZ"/>
          </a:p>
        </p:txBody>
      </p:sp>
    </p:spTree>
    <p:extLst>
      <p:ext uri="{BB962C8B-B14F-4D97-AF65-F5344CB8AC3E}">
        <p14:creationId xmlns:p14="http://schemas.microsoft.com/office/powerpoint/2010/main" val="43510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What do you know about the Liturgical Year?</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Make a copy of the worksheet for each child to complete and add to their RE Learning Journals.  Use the quiz to help children recap what they know about the Liturgical Year. </a:t>
            </a:r>
          </a:p>
          <a:p>
            <a:r>
              <a:rPr lang="en-NZ" sz="1200" kern="1200" dirty="0" smtClean="0">
                <a:solidFill>
                  <a:schemeClr val="tx1"/>
                </a:solidFill>
                <a:effectLst/>
                <a:latin typeface="+mn-lt"/>
                <a:ea typeface="+mn-ea"/>
                <a:cs typeface="+mn-cs"/>
              </a:rPr>
              <a:t>Check answers. Share worksheet, refer to Sharing our Learning, R3 Slide 12. </a:t>
            </a:r>
          </a:p>
          <a:p>
            <a:r>
              <a:rPr lang="en-NZ" sz="1200" kern="1200" dirty="0" smtClean="0">
                <a:solidFill>
                  <a:schemeClr val="tx1"/>
                </a:solidFill>
                <a:effectLst/>
                <a:latin typeface="+mn-lt"/>
                <a:ea typeface="+mn-ea"/>
                <a:cs typeface="+mn-cs"/>
              </a:rPr>
              <a:t>Children record their score – quiz could be repeated later.</a:t>
            </a:r>
          </a:p>
          <a:p>
            <a:r>
              <a:rPr lang="en-NZ" sz="1200" kern="1200" dirty="0" smtClean="0">
                <a:solidFill>
                  <a:schemeClr val="tx1"/>
                </a:solidFill>
                <a:effectLst/>
                <a:latin typeface="+mn-lt"/>
                <a:ea typeface="+mn-ea"/>
                <a:cs typeface="+mn-cs"/>
              </a:rPr>
              <a:t>Answers 1) YES, 2) YES, 3) YES, 4) NO, 5) NO, 6) YES, 7) NO, 8) YES, 9) NO, 10) YES</a:t>
            </a:r>
          </a:p>
          <a:p>
            <a:r>
              <a:rPr lang="en-NZ" sz="1200" u="sng" kern="1200" dirty="0" smtClean="0">
                <a:solidFill>
                  <a:schemeClr val="tx1"/>
                </a:solidFill>
                <a:effectLst/>
                <a:latin typeface="+mn-lt"/>
                <a:ea typeface="+mn-ea"/>
                <a:cs typeface="+mn-cs"/>
              </a:rPr>
              <a:t>NO RESPONSES </a:t>
            </a:r>
            <a:r>
              <a:rPr lang="en-NZ" sz="1200" kern="1200" dirty="0" smtClean="0">
                <a:solidFill>
                  <a:schemeClr val="tx1"/>
                </a:solidFill>
                <a:effectLst/>
                <a:latin typeface="+mn-lt"/>
                <a:ea typeface="+mn-ea"/>
                <a:cs typeface="+mn-cs"/>
              </a:rPr>
              <a:t>4) first season, 5) Easter comes after Lent, 7) for 50 days, 9) in winter and autumn. Children record their score – quiz could be repeated later.</a:t>
            </a:r>
          </a:p>
          <a:p>
            <a:r>
              <a:rPr lang="en-NZ" sz="1200" kern="1200" dirty="0" smtClean="0">
                <a:solidFill>
                  <a:schemeClr val="tx1"/>
                </a:solidFill>
                <a:effectLst/>
                <a:latin typeface="+mn-lt"/>
                <a:ea typeface="+mn-ea"/>
                <a:cs typeface="+mn-cs"/>
              </a:rPr>
              <a:t>Adapt Teaching and Learning Experience 1.</a:t>
            </a:r>
            <a:endParaRPr lang="en-NZ" dirty="0"/>
          </a:p>
        </p:txBody>
      </p:sp>
      <p:sp>
        <p:nvSpPr>
          <p:cNvPr id="4" name="Slide Number Placeholder 3"/>
          <p:cNvSpPr>
            <a:spLocks noGrp="1"/>
          </p:cNvSpPr>
          <p:nvPr>
            <p:ph type="sldNum" sz="quarter" idx="10"/>
          </p:nvPr>
        </p:nvSpPr>
        <p:spPr/>
        <p:txBody>
          <a:bodyPr/>
          <a:lstStyle/>
          <a:p>
            <a:fld id="{9F987F5E-4997-4D5D-B009-2F2565653DBE}" type="slidenum">
              <a:rPr lang="en-NZ" smtClean="0"/>
              <a:t>3</a:t>
            </a:fld>
            <a:endParaRPr lang="en-NZ"/>
          </a:p>
        </p:txBody>
      </p:sp>
    </p:spTree>
    <p:extLst>
      <p:ext uri="{BB962C8B-B14F-4D97-AF65-F5344CB8AC3E}">
        <p14:creationId xmlns:p14="http://schemas.microsoft.com/office/powerpoint/2010/main" val="2992567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What I know already about Jesus’ life, death and Resurrection</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Make a copy of the Mind Map worksheet for each child and give them time to write something they know in some of the spaces. They can leave some for writing in later, as they work through the resource.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Complete the</a:t>
            </a:r>
            <a:r>
              <a:rPr lang="en-NZ" sz="1200" kern="1200" dirty="0" smtClean="0">
                <a:solidFill>
                  <a:schemeClr val="tx1"/>
                </a:solidFill>
                <a:effectLst/>
                <a:latin typeface="+mn-lt"/>
                <a:ea typeface="+mn-ea"/>
                <a:cs typeface="+mn-cs"/>
              </a:rPr>
              <a:t> mind map at the end of this work.</a:t>
            </a:r>
            <a:r>
              <a:rPr lang="en-GB" sz="1200" kern="1200" dirty="0" smtClean="0">
                <a:solidFill>
                  <a:schemeClr val="tx1"/>
                </a:solidFill>
                <a:effectLst/>
                <a:latin typeface="+mn-lt"/>
                <a:ea typeface="+mn-ea"/>
                <a:cs typeface="+mn-cs"/>
              </a:rPr>
              <a:t>  To get started look closely at the images on the slide to get ideas of what happened in Jesus’ life, his death and his Resurrection.</a:t>
            </a:r>
            <a:br>
              <a:rPr lang="en-GB"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Share it with someone at home.  Refer to Sharing our Learning, R3 Slide 12.</a:t>
            </a:r>
          </a:p>
          <a:p>
            <a:r>
              <a:rPr lang="en-NZ" sz="1200" kern="1200" dirty="0" smtClean="0">
                <a:solidFill>
                  <a:schemeClr val="tx1"/>
                </a:solidFill>
                <a:effectLst/>
                <a:latin typeface="+mn-lt"/>
                <a:ea typeface="+mn-ea"/>
                <a:cs typeface="+mn-cs"/>
              </a:rPr>
              <a:t>Note which aspects of the topic has least understanding and decide how you can address this – using older children/RE buddies, reading/telling bible stories, you tube clips, theme work.</a:t>
            </a:r>
            <a:endParaRPr lang="en-NZ" dirty="0"/>
          </a:p>
        </p:txBody>
      </p:sp>
      <p:sp>
        <p:nvSpPr>
          <p:cNvPr id="4" name="Slide Number Placeholder 3"/>
          <p:cNvSpPr>
            <a:spLocks noGrp="1"/>
          </p:cNvSpPr>
          <p:nvPr>
            <p:ph type="sldNum" sz="quarter" idx="10"/>
          </p:nvPr>
        </p:nvSpPr>
        <p:spPr/>
        <p:txBody>
          <a:bodyPr/>
          <a:lstStyle/>
          <a:p>
            <a:fld id="{9F987F5E-4997-4D5D-B009-2F2565653DBE}" type="slidenum">
              <a:rPr lang="en-NZ" smtClean="0"/>
              <a:t>4</a:t>
            </a:fld>
            <a:endParaRPr lang="en-NZ"/>
          </a:p>
        </p:txBody>
      </p:sp>
    </p:spTree>
    <p:extLst>
      <p:ext uri="{BB962C8B-B14F-4D97-AF65-F5344CB8AC3E}">
        <p14:creationId xmlns:p14="http://schemas.microsoft.com/office/powerpoint/2010/main" val="1787854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The Resurrection of Jesus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Look at the picture and give children time to say what they can see and what Jesus is doing. Who else is present?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that the story of Jesus’ Resurrection is in the Bible – show children where it is and read the Resurrection story Matthew 28:1-10. Look closely at the slide image and let children share what they see. Allow time for children’s questions and comments.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Adapt Teaching and Learning Experiences 2 &amp;3. </a:t>
            </a:r>
          </a:p>
          <a:p>
            <a:r>
              <a:rPr lang="en-NZ" sz="1200" kern="1200" dirty="0" smtClean="0">
                <a:solidFill>
                  <a:schemeClr val="tx1"/>
                </a:solidFill>
                <a:effectLst/>
                <a:latin typeface="+mn-lt"/>
                <a:ea typeface="+mn-ea"/>
                <a:cs typeface="+mn-cs"/>
              </a:rPr>
              <a:t>Sing a response to the story using the clip</a:t>
            </a:r>
          </a:p>
          <a:p>
            <a:r>
              <a:rPr lang="en-NZ" sz="1200" b="1" u="sng" kern="1200" dirty="0" smtClean="0">
                <a:solidFill>
                  <a:schemeClr val="tx1"/>
                </a:solidFill>
                <a:effectLst/>
                <a:latin typeface="+mn-lt"/>
                <a:ea typeface="+mn-ea"/>
                <a:cs typeface="+mn-cs"/>
                <a:hlinkClick r:id="rId3"/>
              </a:rPr>
              <a:t>https://www.youtube.com/watch?v=Q4bJ8D6lvrk&amp;frags=wn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Alleluia He is Risen Michael </a:t>
            </a:r>
            <a:r>
              <a:rPr lang="en-NZ" sz="1200" kern="1200" dirty="0" err="1" smtClean="0">
                <a:solidFill>
                  <a:schemeClr val="tx1"/>
                </a:solidFill>
                <a:effectLst/>
                <a:latin typeface="+mn-lt"/>
                <a:ea typeface="+mn-ea"/>
                <a:cs typeface="+mn-cs"/>
              </a:rPr>
              <a:t>Mangan</a:t>
            </a:r>
            <a:r>
              <a:rPr lang="en-NZ" sz="1200" kern="1200" dirty="0" smtClean="0">
                <a:solidFill>
                  <a:schemeClr val="tx1"/>
                </a:solidFill>
                <a:effectLst/>
                <a:latin typeface="+mn-lt"/>
                <a:ea typeface="+mn-ea"/>
                <a:cs typeface="+mn-cs"/>
              </a:rPr>
              <a:t> (1:48 minutes)</a:t>
            </a:r>
            <a:endParaRPr lang="en-NZ" dirty="0"/>
          </a:p>
        </p:txBody>
      </p:sp>
      <p:sp>
        <p:nvSpPr>
          <p:cNvPr id="4" name="Slide Number Placeholder 3"/>
          <p:cNvSpPr>
            <a:spLocks noGrp="1"/>
          </p:cNvSpPr>
          <p:nvPr>
            <p:ph type="sldNum" sz="quarter" idx="10"/>
          </p:nvPr>
        </p:nvSpPr>
        <p:spPr/>
        <p:txBody>
          <a:bodyPr/>
          <a:lstStyle/>
          <a:p>
            <a:fld id="{9F987F5E-4997-4D5D-B009-2F2565653DBE}" type="slidenum">
              <a:rPr lang="en-NZ" smtClean="0"/>
              <a:t>5</a:t>
            </a:fld>
            <a:endParaRPr lang="en-NZ"/>
          </a:p>
        </p:txBody>
      </p:sp>
    </p:spTree>
    <p:extLst>
      <p:ext uri="{BB962C8B-B14F-4D97-AF65-F5344CB8AC3E}">
        <p14:creationId xmlns:p14="http://schemas.microsoft.com/office/powerpoint/2010/main" val="3839332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Jesus appeared to his disciples after his Resurrection</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Use the text on the blind reveal to recap with children what Jesus had been doing before he died on the cross and rose again. They may be able to add ideas about this. Read each piece of the revealed text and talk about it and ask questions - Did Jesus miss his friends? Look at the picture on the slide and see what is happening? Do you think this is before or after Jesus has risen? How do you know?</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Watch the clip </a:t>
            </a:r>
          </a:p>
          <a:p>
            <a:r>
              <a:rPr lang="en-NZ" sz="1200" u="sng" kern="1200" dirty="0" smtClean="0">
                <a:solidFill>
                  <a:schemeClr val="tx1"/>
                </a:solidFill>
                <a:effectLst/>
                <a:latin typeface="+mn-lt"/>
                <a:ea typeface="+mn-ea"/>
                <a:cs typeface="+mn-cs"/>
                <a:hlinkClick r:id="rId3"/>
              </a:rPr>
              <a:t>https://www.youtube.com/watch?v=8pzYDDNKJbE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Resurrected Jesus Appears to His Disciples (1:55 Minutes)</a:t>
            </a:r>
          </a:p>
          <a:p>
            <a:r>
              <a:rPr lang="en-NZ" sz="1200" kern="1200" dirty="0" smtClean="0">
                <a:solidFill>
                  <a:schemeClr val="tx1"/>
                </a:solidFill>
                <a:effectLst/>
                <a:latin typeface="+mn-lt"/>
                <a:ea typeface="+mn-ea"/>
                <a:cs typeface="+mn-cs"/>
              </a:rPr>
              <a:t>Take time for children to respond to what they saw in the clip and make comments or ask questions. Keep a record of their questions to ensure they have been answered and as an indicator of the level of understanding and interest of the children’s thinking – surface or deeper.</a:t>
            </a:r>
            <a:endParaRPr lang="en-NZ" dirty="0"/>
          </a:p>
        </p:txBody>
      </p:sp>
      <p:sp>
        <p:nvSpPr>
          <p:cNvPr id="4" name="Slide Number Placeholder 3"/>
          <p:cNvSpPr>
            <a:spLocks noGrp="1"/>
          </p:cNvSpPr>
          <p:nvPr>
            <p:ph type="sldNum" sz="quarter" idx="10"/>
          </p:nvPr>
        </p:nvSpPr>
        <p:spPr/>
        <p:txBody>
          <a:bodyPr/>
          <a:lstStyle/>
          <a:p>
            <a:fld id="{9F987F5E-4997-4D5D-B009-2F2565653DBE}" type="slidenum">
              <a:rPr lang="en-NZ" smtClean="0"/>
              <a:t>6</a:t>
            </a:fld>
            <a:endParaRPr lang="en-NZ"/>
          </a:p>
        </p:txBody>
      </p:sp>
    </p:spTree>
    <p:extLst>
      <p:ext uri="{BB962C8B-B14F-4D97-AF65-F5344CB8AC3E}">
        <p14:creationId xmlns:p14="http://schemas.microsoft.com/office/powerpoint/2010/main" val="12051601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Jesus’ Resurrection is very important because…</a:t>
            </a:r>
            <a:br>
              <a:rPr lang="en-GB" sz="1200" b="1"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Make enough copies of the Worksheet ‘What does the Resurrection mean?’ See copy after slides &amp; p.32 Teacher’s book.</a:t>
            </a:r>
            <a:br>
              <a:rPr lang="en-NZ" sz="1200" kern="1200" dirty="0" smtClean="0">
                <a:solidFill>
                  <a:schemeClr val="tx1"/>
                </a:solidFill>
                <a:effectLst/>
                <a:latin typeface="+mn-lt"/>
                <a:ea typeface="+mn-ea"/>
                <a:cs typeface="+mn-cs"/>
              </a:rPr>
            </a:br>
            <a:r>
              <a:rPr lang="en-NZ" sz="1200" b="1" u="sng" kern="1200" dirty="0" smtClean="0">
                <a:solidFill>
                  <a:schemeClr val="tx1"/>
                </a:solidFill>
                <a:effectLst/>
                <a:latin typeface="+mn-lt"/>
                <a:ea typeface="+mn-ea"/>
                <a:cs typeface="+mn-cs"/>
              </a:rPr>
              <a:t>ANSWERS</a:t>
            </a:r>
            <a:r>
              <a:rPr lang="en-GB" sz="1200" b="1" u="sng" kern="1200" dirty="0" smtClean="0">
                <a:solidFill>
                  <a:schemeClr val="tx1"/>
                </a:solidFill>
                <a:effectLst/>
                <a:latin typeface="+mn-lt"/>
                <a:ea typeface="+mn-ea"/>
                <a:cs typeface="+mn-cs"/>
              </a:rPr>
              <a:t>  </a:t>
            </a:r>
            <a:r>
              <a:rPr lang="en-NZ" sz="1200" kern="1200" dirty="0" smtClean="0">
                <a:solidFill>
                  <a:schemeClr val="tx1"/>
                </a:solidFill>
                <a:effectLst/>
                <a:latin typeface="+mn-lt"/>
                <a:ea typeface="+mn-ea"/>
                <a:cs typeface="+mn-cs"/>
              </a:rPr>
              <a:t>1) C, 2) E, 3) A, 4) D, 5) B</a:t>
            </a:r>
          </a:p>
          <a:p>
            <a:r>
              <a:rPr lang="en-NZ" sz="1200" kern="1200" dirty="0" smtClean="0">
                <a:solidFill>
                  <a:schemeClr val="tx1"/>
                </a:solidFill>
                <a:effectLst/>
                <a:latin typeface="+mn-lt"/>
                <a:ea typeface="+mn-ea"/>
                <a:cs typeface="+mn-cs"/>
              </a:rPr>
              <a:t>Encourage children to find the statement that completes the sentence correctly then check them with the floater tool. Let each sentence generate class discussion, questions and comments.</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Work through the worksheet with the class and use it to consolidate concepts covered in the resource. When it is completed children add it to their RE Learning Journal.</a:t>
            </a:r>
            <a:endParaRPr lang="en-NZ" dirty="0"/>
          </a:p>
        </p:txBody>
      </p:sp>
      <p:sp>
        <p:nvSpPr>
          <p:cNvPr id="4" name="Slide Number Placeholder 3"/>
          <p:cNvSpPr>
            <a:spLocks noGrp="1"/>
          </p:cNvSpPr>
          <p:nvPr>
            <p:ph type="sldNum" sz="quarter" idx="10"/>
          </p:nvPr>
        </p:nvSpPr>
        <p:spPr/>
        <p:txBody>
          <a:bodyPr/>
          <a:lstStyle/>
          <a:p>
            <a:fld id="{9F987F5E-4997-4D5D-B009-2F2565653DBE}" type="slidenum">
              <a:rPr lang="en-NZ" smtClean="0"/>
              <a:t>7</a:t>
            </a:fld>
            <a:endParaRPr lang="en-NZ"/>
          </a:p>
        </p:txBody>
      </p:sp>
    </p:spTree>
    <p:extLst>
      <p:ext uri="{BB962C8B-B14F-4D97-AF65-F5344CB8AC3E}">
        <p14:creationId xmlns:p14="http://schemas.microsoft.com/office/powerpoint/2010/main" val="990770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Slide 8 Jesus tried to prepare his followers for what would happen to him</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Read each PIN with the children and talk about how Jesus tried to prepare his followers for what was going to happen to him. He thought this would help them to cope better with what was to come.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Do you cope better when you have been prepared for something that is going to happen?   Do you know why this is?    Share some examples.</a:t>
            </a:r>
            <a:br>
              <a:rPr lang="en-GB"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Make a poster or a power point to show how Jesus tried to prepare his disciples for his death and Resurrection. Share your poster with your family </a:t>
            </a:r>
            <a:r>
              <a:rPr lang="en-NZ" sz="1200" kern="1200" dirty="0" err="1" smtClean="0">
                <a:solidFill>
                  <a:schemeClr val="tx1"/>
                </a:solidFill>
                <a:effectLst/>
                <a:latin typeface="+mn-lt"/>
                <a:ea typeface="+mn-ea"/>
                <a:cs typeface="+mn-cs"/>
              </a:rPr>
              <a:t>whānau</a:t>
            </a:r>
            <a:r>
              <a:rPr lang="en-NZ" sz="1200" kern="1200" dirty="0" smtClean="0">
                <a:solidFill>
                  <a:schemeClr val="tx1"/>
                </a:solidFill>
                <a:effectLst/>
                <a:latin typeface="+mn-lt"/>
                <a:ea typeface="+mn-ea"/>
                <a:cs typeface="+mn-cs"/>
              </a:rPr>
              <a:t>. Refer to Sharing our Learning, R3 Slide 12.</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8581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We will share in the everlasting life of the risen Jesus in heaven when we die</a:t>
            </a:r>
            <a:br>
              <a:rPr lang="en-GB" sz="1200" b="1"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Work through the questions and answers on the slides and discuss what they mean. What do you think it will be like to live an everlasting life in heaven with God and the people you love?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Sing using the MP3 ‘I am the Bread of Life’.</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F987F5E-4997-4D5D-B009-2F2565653DBE}" type="slidenum">
              <a:rPr lang="en-NZ" smtClean="0"/>
              <a:t>9</a:t>
            </a:fld>
            <a:endParaRPr lang="en-NZ"/>
          </a:p>
        </p:txBody>
      </p:sp>
    </p:spTree>
    <p:extLst>
      <p:ext uri="{BB962C8B-B14F-4D97-AF65-F5344CB8AC3E}">
        <p14:creationId xmlns:p14="http://schemas.microsoft.com/office/powerpoint/2010/main" val="3523974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D3467-77EC-4CA3-87F4-8AE4E52ABA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71B2D92D-5709-4F1F-8F86-10C4F77F31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AE09F158-94BF-408C-AEE1-AA181D895251}"/>
              </a:ext>
            </a:extLst>
          </p:cNvPr>
          <p:cNvSpPr>
            <a:spLocks noGrp="1"/>
          </p:cNvSpPr>
          <p:nvPr>
            <p:ph type="dt" sz="half" idx="10"/>
          </p:nvPr>
        </p:nvSpPr>
        <p:spPr/>
        <p:txBody>
          <a:bodyPr/>
          <a:lstStyle/>
          <a:p>
            <a:fld id="{A2F71479-0A42-423B-9B23-132E85DC2B1C}" type="datetimeFigureOut">
              <a:rPr lang="en-NZ" smtClean="0"/>
              <a:t>24/03/2018</a:t>
            </a:fld>
            <a:endParaRPr lang="en-NZ"/>
          </a:p>
        </p:txBody>
      </p:sp>
      <p:sp>
        <p:nvSpPr>
          <p:cNvPr id="5" name="Footer Placeholder 4">
            <a:extLst>
              <a:ext uri="{FF2B5EF4-FFF2-40B4-BE49-F238E27FC236}">
                <a16:creationId xmlns:a16="http://schemas.microsoft.com/office/drawing/2014/main" id="{93BAF9E3-0D03-4833-96CC-E8D3E38996B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27219AA-1206-4A82-B978-F5D08C363C63}"/>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2847160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F03CD-0F2B-4B39-A133-6A591C763AD2}"/>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A4026691-6D1B-4358-8F0A-47C821F539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7CF4DAB3-407E-4FF3-9DDA-C193EC7DB4D6}"/>
              </a:ext>
            </a:extLst>
          </p:cNvPr>
          <p:cNvSpPr>
            <a:spLocks noGrp="1"/>
          </p:cNvSpPr>
          <p:nvPr>
            <p:ph type="dt" sz="half" idx="10"/>
          </p:nvPr>
        </p:nvSpPr>
        <p:spPr/>
        <p:txBody>
          <a:bodyPr/>
          <a:lstStyle/>
          <a:p>
            <a:fld id="{A2F71479-0A42-423B-9B23-132E85DC2B1C}" type="datetimeFigureOut">
              <a:rPr lang="en-NZ" smtClean="0"/>
              <a:t>24/03/2018</a:t>
            </a:fld>
            <a:endParaRPr lang="en-NZ"/>
          </a:p>
        </p:txBody>
      </p:sp>
      <p:sp>
        <p:nvSpPr>
          <p:cNvPr id="5" name="Footer Placeholder 4">
            <a:extLst>
              <a:ext uri="{FF2B5EF4-FFF2-40B4-BE49-F238E27FC236}">
                <a16:creationId xmlns:a16="http://schemas.microsoft.com/office/drawing/2014/main" id="{EB1BDD71-9887-4059-A325-9242E4A013D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102F4B0-6993-43F6-AEA0-CCF02B848E3E}"/>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1267042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20BE1D-5966-4104-A635-1CAD2312269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45CDE4D-6334-481F-BF09-559B525A7E2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69BDF4D-43C9-456D-AA0B-8B375B179207}"/>
              </a:ext>
            </a:extLst>
          </p:cNvPr>
          <p:cNvSpPr>
            <a:spLocks noGrp="1"/>
          </p:cNvSpPr>
          <p:nvPr>
            <p:ph type="dt" sz="half" idx="10"/>
          </p:nvPr>
        </p:nvSpPr>
        <p:spPr/>
        <p:txBody>
          <a:bodyPr/>
          <a:lstStyle/>
          <a:p>
            <a:fld id="{A2F71479-0A42-423B-9B23-132E85DC2B1C}" type="datetimeFigureOut">
              <a:rPr lang="en-NZ" smtClean="0"/>
              <a:t>24/03/2018</a:t>
            </a:fld>
            <a:endParaRPr lang="en-NZ"/>
          </a:p>
        </p:txBody>
      </p:sp>
      <p:sp>
        <p:nvSpPr>
          <p:cNvPr id="5" name="Footer Placeholder 4">
            <a:extLst>
              <a:ext uri="{FF2B5EF4-FFF2-40B4-BE49-F238E27FC236}">
                <a16:creationId xmlns:a16="http://schemas.microsoft.com/office/drawing/2014/main" id="{09CAA3DE-9447-4428-9C41-54E966825F3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053EB75-89CB-428B-A3C0-82BDF8C67256}"/>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2967927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30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D6D15-02EC-4C95-AAD3-02501E65151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CF6ADF13-37EF-475B-9E1C-7E78FF51FF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0577896-79D8-4907-B486-831AEAFAFACA}"/>
              </a:ext>
            </a:extLst>
          </p:cNvPr>
          <p:cNvSpPr>
            <a:spLocks noGrp="1"/>
          </p:cNvSpPr>
          <p:nvPr>
            <p:ph type="dt" sz="half" idx="10"/>
          </p:nvPr>
        </p:nvSpPr>
        <p:spPr/>
        <p:txBody>
          <a:bodyPr/>
          <a:lstStyle/>
          <a:p>
            <a:fld id="{A2F71479-0A42-423B-9B23-132E85DC2B1C}" type="datetimeFigureOut">
              <a:rPr lang="en-NZ" smtClean="0"/>
              <a:t>24/03/2018</a:t>
            </a:fld>
            <a:endParaRPr lang="en-NZ"/>
          </a:p>
        </p:txBody>
      </p:sp>
      <p:sp>
        <p:nvSpPr>
          <p:cNvPr id="5" name="Footer Placeholder 4">
            <a:extLst>
              <a:ext uri="{FF2B5EF4-FFF2-40B4-BE49-F238E27FC236}">
                <a16:creationId xmlns:a16="http://schemas.microsoft.com/office/drawing/2014/main" id="{7E3071D8-BE0A-426D-91CD-0B40445E35D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FD840C8-C65C-4059-AE59-9B0613C4650C}"/>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28784688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0D2CA-0D17-476E-8ED7-91919B4D22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BED813B7-CCEF-4F9F-A2B9-EAA48C47CC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02C2C1-C193-4E35-954D-C8B25031788D}"/>
              </a:ext>
            </a:extLst>
          </p:cNvPr>
          <p:cNvSpPr>
            <a:spLocks noGrp="1"/>
          </p:cNvSpPr>
          <p:nvPr>
            <p:ph type="dt" sz="half" idx="10"/>
          </p:nvPr>
        </p:nvSpPr>
        <p:spPr/>
        <p:txBody>
          <a:bodyPr/>
          <a:lstStyle/>
          <a:p>
            <a:fld id="{A2F71479-0A42-423B-9B23-132E85DC2B1C}" type="datetimeFigureOut">
              <a:rPr lang="en-NZ" smtClean="0"/>
              <a:t>24/03/2018</a:t>
            </a:fld>
            <a:endParaRPr lang="en-NZ"/>
          </a:p>
        </p:txBody>
      </p:sp>
      <p:sp>
        <p:nvSpPr>
          <p:cNvPr id="5" name="Footer Placeholder 4">
            <a:extLst>
              <a:ext uri="{FF2B5EF4-FFF2-40B4-BE49-F238E27FC236}">
                <a16:creationId xmlns:a16="http://schemas.microsoft.com/office/drawing/2014/main" id="{4876DFD5-44E7-4DA7-8F93-308296AAA97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7755026A-9D15-4336-A58D-169C97F86913}"/>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3802569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15F9A-CECA-4256-A901-6E3E81D9B037}"/>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59D4518C-3862-4CA4-8FFE-7313068880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3F13C347-66FA-4163-A49F-4AD15E78404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464E391C-86ED-4FCC-B553-F4DAF55FC6F1}"/>
              </a:ext>
            </a:extLst>
          </p:cNvPr>
          <p:cNvSpPr>
            <a:spLocks noGrp="1"/>
          </p:cNvSpPr>
          <p:nvPr>
            <p:ph type="dt" sz="half" idx="10"/>
          </p:nvPr>
        </p:nvSpPr>
        <p:spPr/>
        <p:txBody>
          <a:bodyPr/>
          <a:lstStyle/>
          <a:p>
            <a:fld id="{A2F71479-0A42-423B-9B23-132E85DC2B1C}" type="datetimeFigureOut">
              <a:rPr lang="en-NZ" smtClean="0"/>
              <a:t>24/03/2018</a:t>
            </a:fld>
            <a:endParaRPr lang="en-NZ"/>
          </a:p>
        </p:txBody>
      </p:sp>
      <p:sp>
        <p:nvSpPr>
          <p:cNvPr id="6" name="Footer Placeholder 5">
            <a:extLst>
              <a:ext uri="{FF2B5EF4-FFF2-40B4-BE49-F238E27FC236}">
                <a16:creationId xmlns:a16="http://schemas.microsoft.com/office/drawing/2014/main" id="{CE6C6405-0CAE-4F66-87F0-844461D44AC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E433C0E7-18FC-493D-9CF2-5CE73ECBB82D}"/>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359299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D48A1-D1C3-4F3B-B50E-A9CE8B119191}"/>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652E702C-AEA2-4355-B8BB-676DEBF58A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07274A8-E4E7-4DC3-8B50-9A0FFEDA6ED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C19341D2-2C43-41E7-93BF-CF10183542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73E27D-3B05-4FC2-8972-22A8AE3DEC7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609989DF-EE21-4AB4-AB8C-3D6D30F1A2DF}"/>
              </a:ext>
            </a:extLst>
          </p:cNvPr>
          <p:cNvSpPr>
            <a:spLocks noGrp="1"/>
          </p:cNvSpPr>
          <p:nvPr>
            <p:ph type="dt" sz="half" idx="10"/>
          </p:nvPr>
        </p:nvSpPr>
        <p:spPr/>
        <p:txBody>
          <a:bodyPr/>
          <a:lstStyle/>
          <a:p>
            <a:fld id="{A2F71479-0A42-423B-9B23-132E85DC2B1C}" type="datetimeFigureOut">
              <a:rPr lang="en-NZ" smtClean="0"/>
              <a:t>24/03/2018</a:t>
            </a:fld>
            <a:endParaRPr lang="en-NZ"/>
          </a:p>
        </p:txBody>
      </p:sp>
      <p:sp>
        <p:nvSpPr>
          <p:cNvPr id="8" name="Footer Placeholder 7">
            <a:extLst>
              <a:ext uri="{FF2B5EF4-FFF2-40B4-BE49-F238E27FC236}">
                <a16:creationId xmlns:a16="http://schemas.microsoft.com/office/drawing/2014/main" id="{C89E8D7A-EB73-4DF9-BE1F-E41292290B34}"/>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D8619E54-608B-4064-99A2-F156196305DA}"/>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3913883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5F90-C155-4616-97F7-056A93EE58B5}"/>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B66EB270-D33B-4B82-8127-06A661D9A0AE}"/>
              </a:ext>
            </a:extLst>
          </p:cNvPr>
          <p:cNvSpPr>
            <a:spLocks noGrp="1"/>
          </p:cNvSpPr>
          <p:nvPr>
            <p:ph type="dt" sz="half" idx="10"/>
          </p:nvPr>
        </p:nvSpPr>
        <p:spPr/>
        <p:txBody>
          <a:bodyPr/>
          <a:lstStyle/>
          <a:p>
            <a:fld id="{A2F71479-0A42-423B-9B23-132E85DC2B1C}" type="datetimeFigureOut">
              <a:rPr lang="en-NZ" smtClean="0"/>
              <a:t>24/03/2018</a:t>
            </a:fld>
            <a:endParaRPr lang="en-NZ"/>
          </a:p>
        </p:txBody>
      </p:sp>
      <p:sp>
        <p:nvSpPr>
          <p:cNvPr id="4" name="Footer Placeholder 3">
            <a:extLst>
              <a:ext uri="{FF2B5EF4-FFF2-40B4-BE49-F238E27FC236}">
                <a16:creationId xmlns:a16="http://schemas.microsoft.com/office/drawing/2014/main" id="{7EB32FFA-DB8B-4CA3-917C-53FD83DE58E9}"/>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ABF78D05-988C-4E1C-BFF9-69CEFF267288}"/>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346344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A420F5-44FE-43A0-9690-528D19DEF679}"/>
              </a:ext>
            </a:extLst>
          </p:cNvPr>
          <p:cNvSpPr>
            <a:spLocks noGrp="1"/>
          </p:cNvSpPr>
          <p:nvPr>
            <p:ph type="dt" sz="half" idx="10"/>
          </p:nvPr>
        </p:nvSpPr>
        <p:spPr/>
        <p:txBody>
          <a:bodyPr/>
          <a:lstStyle/>
          <a:p>
            <a:fld id="{A2F71479-0A42-423B-9B23-132E85DC2B1C}" type="datetimeFigureOut">
              <a:rPr lang="en-NZ" smtClean="0"/>
              <a:t>24/03/2018</a:t>
            </a:fld>
            <a:endParaRPr lang="en-NZ"/>
          </a:p>
        </p:txBody>
      </p:sp>
      <p:sp>
        <p:nvSpPr>
          <p:cNvPr id="3" name="Footer Placeholder 2">
            <a:extLst>
              <a:ext uri="{FF2B5EF4-FFF2-40B4-BE49-F238E27FC236}">
                <a16:creationId xmlns:a16="http://schemas.microsoft.com/office/drawing/2014/main" id="{9172C04D-968C-4676-95C9-01B2EA879A6D}"/>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345A9758-4011-4B61-A30F-67ED293C3E7D}"/>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3775421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CA95C-95EC-48D4-9150-52A8F76B26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B7E60BFF-1F5D-49FF-9074-A7FB4C18AB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5652B381-8A68-4FBA-A1E8-86739D6DC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AA8CBF-226B-4D5B-BC5A-9FC7B442CA2E}"/>
              </a:ext>
            </a:extLst>
          </p:cNvPr>
          <p:cNvSpPr>
            <a:spLocks noGrp="1"/>
          </p:cNvSpPr>
          <p:nvPr>
            <p:ph type="dt" sz="half" idx="10"/>
          </p:nvPr>
        </p:nvSpPr>
        <p:spPr/>
        <p:txBody>
          <a:bodyPr/>
          <a:lstStyle/>
          <a:p>
            <a:fld id="{A2F71479-0A42-423B-9B23-132E85DC2B1C}" type="datetimeFigureOut">
              <a:rPr lang="en-NZ" smtClean="0"/>
              <a:t>24/03/2018</a:t>
            </a:fld>
            <a:endParaRPr lang="en-NZ"/>
          </a:p>
        </p:txBody>
      </p:sp>
      <p:sp>
        <p:nvSpPr>
          <p:cNvPr id="6" name="Footer Placeholder 5">
            <a:extLst>
              <a:ext uri="{FF2B5EF4-FFF2-40B4-BE49-F238E27FC236}">
                <a16:creationId xmlns:a16="http://schemas.microsoft.com/office/drawing/2014/main" id="{E5778B7B-AB99-4372-B1F5-E42F4B7EC1A8}"/>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08DD698-4254-4AD4-9375-112BEEDB3241}"/>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1734080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26D27-DF44-4913-847D-88D1444107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F5CE9838-C6D9-4FC7-83D7-33824F66BE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293ADFF1-E2BB-4B2A-96B8-94E6A3A0B6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124A87-C939-4F0A-9EA3-E0F5ADCB09C7}"/>
              </a:ext>
            </a:extLst>
          </p:cNvPr>
          <p:cNvSpPr>
            <a:spLocks noGrp="1"/>
          </p:cNvSpPr>
          <p:nvPr>
            <p:ph type="dt" sz="half" idx="10"/>
          </p:nvPr>
        </p:nvSpPr>
        <p:spPr/>
        <p:txBody>
          <a:bodyPr/>
          <a:lstStyle/>
          <a:p>
            <a:fld id="{A2F71479-0A42-423B-9B23-132E85DC2B1C}" type="datetimeFigureOut">
              <a:rPr lang="en-NZ" smtClean="0"/>
              <a:t>24/03/2018</a:t>
            </a:fld>
            <a:endParaRPr lang="en-NZ"/>
          </a:p>
        </p:txBody>
      </p:sp>
      <p:sp>
        <p:nvSpPr>
          <p:cNvPr id="6" name="Footer Placeholder 5">
            <a:extLst>
              <a:ext uri="{FF2B5EF4-FFF2-40B4-BE49-F238E27FC236}">
                <a16:creationId xmlns:a16="http://schemas.microsoft.com/office/drawing/2014/main" id="{1FD9E26B-CD63-4558-9DD8-79784C2126E8}"/>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6E7EFC4E-82C2-47A9-914F-89EA9A1FDBB9}"/>
              </a:ext>
            </a:extLst>
          </p:cNvPr>
          <p:cNvSpPr>
            <a:spLocks noGrp="1"/>
          </p:cNvSpPr>
          <p:nvPr>
            <p:ph type="sldNum" sz="quarter" idx="12"/>
          </p:nvPr>
        </p:nvSpPr>
        <p:spPr/>
        <p:txBody>
          <a:bodyPr/>
          <a:lstStyle/>
          <a:p>
            <a:fld id="{38C06208-B7EA-4D1D-999D-314547F9896D}" type="slidenum">
              <a:rPr lang="en-NZ" smtClean="0"/>
              <a:t>‹#›</a:t>
            </a:fld>
            <a:endParaRPr lang="en-NZ"/>
          </a:p>
        </p:txBody>
      </p:sp>
    </p:spTree>
    <p:extLst>
      <p:ext uri="{BB962C8B-B14F-4D97-AF65-F5344CB8AC3E}">
        <p14:creationId xmlns:p14="http://schemas.microsoft.com/office/powerpoint/2010/main" val="471778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extLst>
              <a:ext uri="{BEBA8EAE-BF5A-486C-A8C5-ECC9F3942E4B}">
                <a14:imgProps xmlns:a14="http://schemas.microsoft.com/office/drawing/2010/main">
                  <a14:imgLayer r:embed="rId15">
                    <a14:imgEffect>
                      <a14:artisticGlass/>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6E-F824-4FE0-A059-DA4012EC0A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912407F7-EEB9-4F5D-AEFF-8934389B09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A944E2C-75A1-473A-817A-BFB47B485D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F71479-0A42-423B-9B23-132E85DC2B1C}" type="datetimeFigureOut">
              <a:rPr lang="en-NZ" smtClean="0"/>
              <a:t>24/03/2018</a:t>
            </a:fld>
            <a:endParaRPr lang="en-NZ"/>
          </a:p>
        </p:txBody>
      </p:sp>
      <p:sp>
        <p:nvSpPr>
          <p:cNvPr id="5" name="Footer Placeholder 4">
            <a:extLst>
              <a:ext uri="{FF2B5EF4-FFF2-40B4-BE49-F238E27FC236}">
                <a16:creationId xmlns:a16="http://schemas.microsoft.com/office/drawing/2014/main" id="{FB7FC28B-2AD3-494D-9D6E-83A4D3E364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37E76612-14CE-4284-86A9-2F82425F4C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C06208-B7EA-4D1D-999D-314547F9896D}" type="slidenum">
              <a:rPr lang="en-NZ" smtClean="0"/>
              <a:t>‹#›</a:t>
            </a:fld>
            <a:endParaRPr lang="en-NZ"/>
          </a:p>
        </p:txBody>
      </p:sp>
    </p:spTree>
    <p:extLst>
      <p:ext uri="{BB962C8B-B14F-4D97-AF65-F5344CB8AC3E}">
        <p14:creationId xmlns:p14="http://schemas.microsoft.com/office/powerpoint/2010/main" val="3775827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www.tinyurl.com/NCRSfeedback" TargetMode="External"/><Relationship Id="rId5" Type="http://schemas.openxmlformats.org/officeDocument/2006/relationships/image" Target="../media/image15.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slide" Target="slide12.xml"/></Relationships>
</file>

<file path=ppt/slides/_rels/slide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Q4bJ8D6lvrk&amp;frags=wn"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www.youtube.com/watch?v=8pzYDDNKJb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5D6FD1-5111-46ED-89C8-E9DB3A551824}"/>
              </a:ext>
            </a:extLst>
          </p:cNvPr>
          <p:cNvSpPr/>
          <p:nvPr/>
        </p:nvSpPr>
        <p:spPr>
          <a:xfrm>
            <a:off x="0" y="0"/>
            <a:ext cx="12191980" cy="6858000"/>
          </a:xfrm>
          <a:prstGeom prst="rect">
            <a:avLst/>
          </a:prstGeom>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Freeform: Shape 10">
            <a:extLst>
              <a:ext uri="{FF2B5EF4-FFF2-40B4-BE49-F238E27FC236}">
                <a16:creationId xmlns:a16="http://schemas.microsoft.com/office/drawing/2014/main" id="{2C6334C2-F73F-4B3B-A626-DD5F69DF6ED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chemeClr val="accent4">
              <a:lumMod val="50000"/>
              <a:alpha val="80000"/>
            </a:schemeClr>
          </a:solidFill>
          <a:ln>
            <a:noFill/>
          </a:ln>
          <a:effectLst>
            <a:glow rad="749300">
              <a:schemeClr val="accent4">
                <a:lumMod val="75000"/>
                <a:alpha val="6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newspaper&#10;&#10;Description generated with high confidence">
            <a:extLst>
              <a:ext uri="{FF2B5EF4-FFF2-40B4-BE49-F238E27FC236}">
                <a16:creationId xmlns:a16="http://schemas.microsoft.com/office/drawing/2014/main" id="{B0D0A8F4-6B4A-4706-AED6-5D8AD153A571}"/>
              </a:ext>
            </a:extLst>
          </p:cNvPr>
          <p:cNvPicPr>
            <a:picLocks noChangeAspect="1"/>
          </p:cNvPicPr>
          <p:nvPr/>
        </p:nvPicPr>
        <p:blipFill rotWithShape="1">
          <a:blip r:embed="rId3">
            <a:extLst>
              <a:ext uri="{28A0092B-C50C-407E-A947-70E740481C1C}">
                <a14:useLocalDpi xmlns:a14="http://schemas.microsoft.com/office/drawing/2010/main" val="0"/>
              </a:ext>
            </a:extLst>
          </a:blip>
          <a:srcRect t="3760" r="1" b="136"/>
          <a:stretch/>
        </p:blipFill>
        <p:spPr>
          <a:xfrm>
            <a:off x="20" y="10"/>
            <a:ext cx="5234499" cy="621061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a:scene3d>
            <a:camera prst="orthographicFront"/>
            <a:lightRig rig="threePt" dir="t"/>
          </a:scene3d>
          <a:sp3d>
            <a:bevelT w="165100" prst="coolSlant"/>
          </a:sp3d>
        </p:spPr>
      </p:pic>
      <p:sp>
        <p:nvSpPr>
          <p:cNvPr id="4" name="Title 3">
            <a:extLst>
              <a:ext uri="{FF2B5EF4-FFF2-40B4-BE49-F238E27FC236}">
                <a16:creationId xmlns:a16="http://schemas.microsoft.com/office/drawing/2014/main" id="{BA48C47E-45DF-479B-A2A6-2C6E1C667AFB}"/>
              </a:ext>
            </a:extLst>
          </p:cNvPr>
          <p:cNvSpPr>
            <a:spLocks noGrp="1"/>
          </p:cNvSpPr>
          <p:nvPr>
            <p:ph type="title"/>
          </p:nvPr>
        </p:nvSpPr>
        <p:spPr>
          <a:xfrm>
            <a:off x="6235545" y="3429000"/>
            <a:ext cx="5574535" cy="2335575"/>
          </a:xfrm>
        </p:spPr>
        <p:txBody>
          <a:bodyPr vert="horz" lIns="91440" tIns="45720" rIns="91440" bIns="45720" rtlCol="0" anchor="t">
            <a:normAutofit/>
            <a:scene3d>
              <a:camera prst="orthographicFront"/>
              <a:lightRig rig="soft" dir="t">
                <a:rot lat="0" lon="0" rev="15600000"/>
              </a:lightRig>
            </a:scene3d>
            <a:sp3d extrusionH="57150" prstMaterial="softEdge">
              <a:bevelT w="25400" h="38100"/>
            </a:sp3d>
          </a:bodyPr>
          <a:lstStyle/>
          <a:p>
            <a:r>
              <a:rPr lang="en-US" sz="5400" b="1" kern="1200" dirty="0">
                <a:ln/>
                <a:solidFill>
                  <a:schemeClr val="accent4">
                    <a:lumMod val="50000"/>
                  </a:schemeClr>
                </a:solidFill>
                <a:latin typeface="Lucida Calligraphy" panose="03010101010101010101" pitchFamily="66" charset="0"/>
              </a:rPr>
              <a:t>What does the Resurrection mean?</a:t>
            </a:r>
          </a:p>
        </p:txBody>
      </p:sp>
      <p:sp>
        <p:nvSpPr>
          <p:cNvPr id="12" name="TextBox: PageNumber">
            <a:extLst>
              <a:ext uri="{FF2B5EF4-FFF2-40B4-BE49-F238E27FC236}">
                <a16:creationId xmlns:a16="http://schemas.microsoft.com/office/drawing/2014/main" id="{91B25BAE-292A-4A65-B63A-333139BF84D2}"/>
              </a:ext>
            </a:extLst>
          </p:cNvPr>
          <p:cNvSpPr txBox="1">
            <a:spLocks/>
          </p:cNvSpPr>
          <p:nvPr/>
        </p:nvSpPr>
        <p:spPr>
          <a:xfrm>
            <a:off x="11520000" y="6240000"/>
            <a:ext cx="480000" cy="480000"/>
          </a:xfrm>
          <a:prstGeom prst="rect">
            <a:avLst/>
          </a:prstGeom>
          <a:solidFill>
            <a:schemeClr val="bg1">
              <a:lumMod val="95000"/>
            </a:schemeClr>
          </a:solidFill>
          <a:ln w="25400">
            <a:solidFill>
              <a:schemeClr val="accent4">
                <a:lumMod val="20000"/>
                <a:lumOff val="80000"/>
              </a:schemeClr>
            </a:solidFill>
          </a:ln>
        </p:spPr>
        <p:txBody>
          <a:bodyPr wrap="none" rtlCol="0" anchor="ctr" anchorCtr="1">
            <a:noAutofit/>
          </a:bodyPr>
          <a:lstStyle/>
          <a:p>
            <a:pPr algn="ctr"/>
            <a:r>
              <a:rPr lang="en-GB" sz="1200" b="1" dirty="0">
                <a:solidFill>
                  <a:schemeClr val="accent4">
                    <a:lumMod val="20000"/>
                    <a:lumOff val="80000"/>
                  </a:schemeClr>
                </a:solidFill>
                <a:latin typeface="Arial" pitchFamily="34" charset="0"/>
                <a:cs typeface="Arial" pitchFamily="34" charset="0"/>
              </a:rPr>
              <a:t>R-1</a:t>
            </a:r>
          </a:p>
          <a:p>
            <a:pPr algn="ctr"/>
            <a:r>
              <a:rPr lang="en-GB" sz="1200" b="1" dirty="0">
                <a:solidFill>
                  <a:schemeClr val="accent4">
                    <a:lumMod val="20000"/>
                    <a:lumOff val="80000"/>
                  </a:schemeClr>
                </a:solidFill>
                <a:latin typeface="Arial" pitchFamily="34" charset="0"/>
                <a:cs typeface="Arial" pitchFamily="34" charset="0"/>
              </a:rPr>
              <a:t>S-01</a:t>
            </a:r>
          </a:p>
        </p:txBody>
      </p:sp>
      <p:sp>
        <p:nvSpPr>
          <p:cNvPr id="13" name="Action Button: Forward">
            <a:hlinkClick r:id="" action="ppaction://hlinkshowjump?jump=nextslide" highlightClick="1"/>
            <a:extLst>
              <a:ext uri="{FF2B5EF4-FFF2-40B4-BE49-F238E27FC236}">
                <a16:creationId xmlns:a16="http://schemas.microsoft.com/office/drawing/2014/main" id="{537B09D6-E811-49AA-9309-FF184475799C}"/>
              </a:ext>
            </a:extLst>
          </p:cNvPr>
          <p:cNvSpPr/>
          <p:nvPr/>
        </p:nvSpPr>
        <p:spPr>
          <a:xfrm>
            <a:off x="10800523" y="6240000"/>
            <a:ext cx="576064" cy="480000"/>
          </a:xfrm>
          <a:prstGeom prst="actionButtonForwardNext">
            <a:avLst/>
          </a:prstGeom>
          <a:solidFill>
            <a:schemeClr val="bg1">
              <a:lumMod val="95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Tree>
    <p:extLst>
      <p:ext uri="{BB962C8B-B14F-4D97-AF65-F5344CB8AC3E}">
        <p14:creationId xmlns:p14="http://schemas.microsoft.com/office/powerpoint/2010/main" val="17003758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65A366B-0F15-4386-BF68-3368BE0C7A4C}"/>
              </a:ext>
            </a:extLst>
          </p:cNvPr>
          <p:cNvSpPr>
            <a:spLocks noGrp="1"/>
          </p:cNvSpPr>
          <p:nvPr>
            <p:ph type="title"/>
          </p:nvPr>
        </p:nvSpPr>
        <p:spPr>
          <a:xfrm>
            <a:off x="860987" y="157075"/>
            <a:ext cx="10515600" cy="1325563"/>
          </a:xfrm>
        </p:spPr>
        <p:txBody>
          <a:bodyPr/>
          <a:lstStyle/>
          <a:p>
            <a:pPr algn="ct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Check Up</a:t>
            </a:r>
          </a:p>
        </p:txBody>
      </p:sp>
      <p:sp>
        <p:nvSpPr>
          <p:cNvPr id="3" name="Rectangle 1">
            <a:extLst>
              <a:ext uri="{FF2B5EF4-FFF2-40B4-BE49-F238E27FC236}">
                <a16:creationId xmlns:a16="http://schemas.microsoft.com/office/drawing/2014/main" id="{F4DD6E92-B136-4F44-99F7-2D54D9D93FFE}"/>
              </a:ext>
            </a:extLst>
          </p:cNvPr>
          <p:cNvSpPr/>
          <p:nvPr/>
        </p:nvSpPr>
        <p:spPr>
          <a:xfrm>
            <a:off x="1364254" y="1621471"/>
            <a:ext cx="9463490" cy="714058"/>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What does Resurrection mean and why is Jesus’ Resurrection so important? (Slide 7)</a:t>
            </a:r>
          </a:p>
        </p:txBody>
      </p:sp>
      <p:sp>
        <p:nvSpPr>
          <p:cNvPr id="4" name="Rectangle 2">
            <a:extLst>
              <a:ext uri="{FF2B5EF4-FFF2-40B4-BE49-F238E27FC236}">
                <a16:creationId xmlns:a16="http://schemas.microsoft.com/office/drawing/2014/main" id="{2D7F99E0-E461-49F7-93AE-33C4B247316E}"/>
              </a:ext>
            </a:extLst>
          </p:cNvPr>
          <p:cNvSpPr/>
          <p:nvPr/>
        </p:nvSpPr>
        <p:spPr>
          <a:xfrm>
            <a:off x="1364254" y="2443976"/>
            <a:ext cx="9463490" cy="714058"/>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How did Jesus prepare his first followers for what was going to happen to him? (Slide 8)</a:t>
            </a:r>
          </a:p>
        </p:txBody>
      </p:sp>
      <p:sp>
        <p:nvSpPr>
          <p:cNvPr id="5" name="Rectangle 3">
            <a:extLst>
              <a:ext uri="{FF2B5EF4-FFF2-40B4-BE49-F238E27FC236}">
                <a16:creationId xmlns:a16="http://schemas.microsoft.com/office/drawing/2014/main" id="{A4AE7823-79D2-4A22-A0AA-25C74BCEEF57}"/>
              </a:ext>
            </a:extLst>
          </p:cNvPr>
          <p:cNvSpPr/>
          <p:nvPr/>
        </p:nvSpPr>
        <p:spPr>
          <a:xfrm>
            <a:off x="1364254" y="3261039"/>
            <a:ext cx="9463490" cy="407624"/>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What does everlasting life mean? (Slide 9)</a:t>
            </a:r>
          </a:p>
        </p:txBody>
      </p:sp>
      <p:sp>
        <p:nvSpPr>
          <p:cNvPr id="6" name="Rectangle 4">
            <a:extLst>
              <a:ext uri="{FF2B5EF4-FFF2-40B4-BE49-F238E27FC236}">
                <a16:creationId xmlns:a16="http://schemas.microsoft.com/office/drawing/2014/main" id="{E1EA60ED-25FE-4653-81F6-A2CE6023FB0F}"/>
              </a:ext>
            </a:extLst>
          </p:cNvPr>
          <p:cNvSpPr/>
          <p:nvPr/>
        </p:nvSpPr>
        <p:spPr>
          <a:xfrm>
            <a:off x="1364254" y="3766649"/>
            <a:ext cx="9463490" cy="680697"/>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Explain the idea that Jesus death was not the end of his life but the beginning of his new life? (Slide 9)</a:t>
            </a:r>
          </a:p>
        </p:txBody>
      </p:sp>
      <p:sp>
        <p:nvSpPr>
          <p:cNvPr id="7" name="Rectangle 5">
            <a:extLst>
              <a:ext uri="{FF2B5EF4-FFF2-40B4-BE49-F238E27FC236}">
                <a16:creationId xmlns:a16="http://schemas.microsoft.com/office/drawing/2014/main" id="{F34F18F0-AEAA-4DB7-ACCC-E0B52BD6B817}"/>
              </a:ext>
            </a:extLst>
          </p:cNvPr>
          <p:cNvSpPr/>
          <p:nvPr/>
        </p:nvSpPr>
        <p:spPr>
          <a:xfrm>
            <a:off x="1364254" y="4544815"/>
            <a:ext cx="9463490" cy="407624"/>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How do Jesus’ followers benefit from his Resurrection? (Slide 9)</a:t>
            </a:r>
          </a:p>
        </p:txBody>
      </p:sp>
      <p:sp>
        <p:nvSpPr>
          <p:cNvPr id="8" name="Rectangle 6">
            <a:extLst>
              <a:ext uri="{FF2B5EF4-FFF2-40B4-BE49-F238E27FC236}">
                <a16:creationId xmlns:a16="http://schemas.microsoft.com/office/drawing/2014/main" id="{7A17FBA7-B1BD-4AAD-8528-64776F24D11F}"/>
              </a:ext>
            </a:extLst>
          </p:cNvPr>
          <p:cNvSpPr/>
          <p:nvPr/>
        </p:nvSpPr>
        <p:spPr>
          <a:xfrm>
            <a:off x="1364255" y="5050830"/>
            <a:ext cx="9463490" cy="407624"/>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Which activity do you think helped you to learn best in this resource?</a:t>
            </a:r>
          </a:p>
        </p:txBody>
      </p:sp>
      <p:sp>
        <p:nvSpPr>
          <p:cNvPr id="9" name="Rectangle 7">
            <a:extLst>
              <a:ext uri="{FF2B5EF4-FFF2-40B4-BE49-F238E27FC236}">
                <a16:creationId xmlns:a16="http://schemas.microsoft.com/office/drawing/2014/main" id="{54DD1A4C-3B36-46EE-9375-B24F74F890BE}"/>
              </a:ext>
            </a:extLst>
          </p:cNvPr>
          <p:cNvSpPr/>
          <p:nvPr/>
        </p:nvSpPr>
        <p:spPr>
          <a:xfrm>
            <a:off x="1364255" y="5557403"/>
            <a:ext cx="9463490" cy="407624"/>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Questions I would like to ask about the topics in this resource are …</a:t>
            </a:r>
          </a:p>
        </p:txBody>
      </p:sp>
      <p:sp>
        <p:nvSpPr>
          <p:cNvPr id="10" name="1)">
            <a:extLst>
              <a:ext uri="{FF2B5EF4-FFF2-40B4-BE49-F238E27FC236}">
                <a16:creationId xmlns:a16="http://schemas.microsoft.com/office/drawing/2014/main" id="{9B585AFB-0D80-4366-AB9E-61D88CC03FA7}"/>
              </a:ext>
            </a:extLst>
          </p:cNvPr>
          <p:cNvSpPr/>
          <p:nvPr/>
        </p:nvSpPr>
        <p:spPr>
          <a:xfrm>
            <a:off x="921743" y="1552003"/>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1)</a:t>
            </a:r>
          </a:p>
        </p:txBody>
      </p:sp>
      <p:sp>
        <p:nvSpPr>
          <p:cNvPr id="11" name="2)">
            <a:extLst>
              <a:ext uri="{FF2B5EF4-FFF2-40B4-BE49-F238E27FC236}">
                <a16:creationId xmlns:a16="http://schemas.microsoft.com/office/drawing/2014/main" id="{F4A8A04E-3C57-49D1-A43E-8721BD9D117C}"/>
              </a:ext>
            </a:extLst>
          </p:cNvPr>
          <p:cNvSpPr/>
          <p:nvPr/>
        </p:nvSpPr>
        <p:spPr>
          <a:xfrm>
            <a:off x="921743" y="2399639"/>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2)</a:t>
            </a:r>
          </a:p>
        </p:txBody>
      </p:sp>
      <p:sp>
        <p:nvSpPr>
          <p:cNvPr id="12" name="3)">
            <a:extLst>
              <a:ext uri="{FF2B5EF4-FFF2-40B4-BE49-F238E27FC236}">
                <a16:creationId xmlns:a16="http://schemas.microsoft.com/office/drawing/2014/main" id="{A39462B3-D834-420A-8803-4AA8B92F00C0}"/>
              </a:ext>
            </a:extLst>
          </p:cNvPr>
          <p:cNvSpPr/>
          <p:nvPr/>
        </p:nvSpPr>
        <p:spPr>
          <a:xfrm>
            <a:off x="921743" y="3207037"/>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3)</a:t>
            </a:r>
          </a:p>
        </p:txBody>
      </p:sp>
      <p:sp>
        <p:nvSpPr>
          <p:cNvPr id="13" name="4)">
            <a:extLst>
              <a:ext uri="{FF2B5EF4-FFF2-40B4-BE49-F238E27FC236}">
                <a16:creationId xmlns:a16="http://schemas.microsoft.com/office/drawing/2014/main" id="{3F252153-F0CA-412C-8BE0-BA4180467C80}"/>
              </a:ext>
            </a:extLst>
          </p:cNvPr>
          <p:cNvSpPr/>
          <p:nvPr/>
        </p:nvSpPr>
        <p:spPr>
          <a:xfrm>
            <a:off x="921742" y="3698187"/>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4)</a:t>
            </a:r>
          </a:p>
        </p:txBody>
      </p:sp>
      <p:sp>
        <p:nvSpPr>
          <p:cNvPr id="14" name="5)">
            <a:extLst>
              <a:ext uri="{FF2B5EF4-FFF2-40B4-BE49-F238E27FC236}">
                <a16:creationId xmlns:a16="http://schemas.microsoft.com/office/drawing/2014/main" id="{3160F5D3-A192-4CE2-9AB0-556B28414B6E}"/>
              </a:ext>
            </a:extLst>
          </p:cNvPr>
          <p:cNvSpPr/>
          <p:nvPr/>
        </p:nvSpPr>
        <p:spPr>
          <a:xfrm>
            <a:off x="921741" y="4495700"/>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5)</a:t>
            </a:r>
          </a:p>
        </p:txBody>
      </p:sp>
      <p:sp>
        <p:nvSpPr>
          <p:cNvPr id="15" name="6)">
            <a:extLst>
              <a:ext uri="{FF2B5EF4-FFF2-40B4-BE49-F238E27FC236}">
                <a16:creationId xmlns:a16="http://schemas.microsoft.com/office/drawing/2014/main" id="{16223A95-30D6-4415-BE3B-CC98B4D623BE}"/>
              </a:ext>
            </a:extLst>
          </p:cNvPr>
          <p:cNvSpPr/>
          <p:nvPr/>
        </p:nvSpPr>
        <p:spPr>
          <a:xfrm>
            <a:off x="921739" y="5001153"/>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6)</a:t>
            </a:r>
          </a:p>
        </p:txBody>
      </p:sp>
      <p:sp>
        <p:nvSpPr>
          <p:cNvPr id="16" name="7)">
            <a:extLst>
              <a:ext uri="{FF2B5EF4-FFF2-40B4-BE49-F238E27FC236}">
                <a16:creationId xmlns:a16="http://schemas.microsoft.com/office/drawing/2014/main" id="{9C8D1153-21F7-4889-A4BD-D89D26C795FA}"/>
              </a:ext>
            </a:extLst>
          </p:cNvPr>
          <p:cNvSpPr/>
          <p:nvPr/>
        </p:nvSpPr>
        <p:spPr>
          <a:xfrm>
            <a:off x="921739" y="5512237"/>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7)</a:t>
            </a:r>
          </a:p>
        </p:txBody>
      </p:sp>
      <p:sp>
        <p:nvSpPr>
          <p:cNvPr id="17" name="TextBox: PageNumber">
            <a:extLst>
              <a:ext uri="{FF2B5EF4-FFF2-40B4-BE49-F238E27FC236}">
                <a16:creationId xmlns:a16="http://schemas.microsoft.com/office/drawing/2014/main" id="{F9E76F27-F46E-420D-8ADF-25DAC8C1A286}"/>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R-1</a:t>
            </a:r>
          </a:p>
          <a:p>
            <a:pPr algn="ctr"/>
            <a:r>
              <a:rPr lang="en-GB" sz="1200" b="1" dirty="0">
                <a:solidFill>
                  <a:srgbClr val="002060"/>
                </a:solidFill>
                <a:latin typeface="Arial" pitchFamily="34" charset="0"/>
                <a:cs typeface="Arial" pitchFamily="34" charset="0"/>
              </a:rPr>
              <a:t>S-10</a:t>
            </a:r>
          </a:p>
        </p:txBody>
      </p:sp>
      <p:sp>
        <p:nvSpPr>
          <p:cNvPr id="18" name="Action Button: Forward">
            <a:hlinkClick r:id="" action="ppaction://hlinkshowjump?jump=nextslide" highlightClick="1"/>
            <a:extLst>
              <a:ext uri="{FF2B5EF4-FFF2-40B4-BE49-F238E27FC236}">
                <a16:creationId xmlns:a16="http://schemas.microsoft.com/office/drawing/2014/main" id="{706B103B-DAF8-4739-892F-432F5F588ECA}"/>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Action Button: Back">
            <a:hlinkClick r:id="" action="ppaction://hlinkshowjump?jump=previousslide" highlightClick="1"/>
            <a:extLst>
              <a:ext uri="{FF2B5EF4-FFF2-40B4-BE49-F238E27FC236}">
                <a16:creationId xmlns:a16="http://schemas.microsoft.com/office/drawing/2014/main" id="{8DA04500-87CD-4617-8319-01C6DA81D089}"/>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21" name="Picture" descr="A close up of a newspaper&#10;&#10;Description generated with high confidence">
            <a:extLst>
              <a:ext uri="{FF2B5EF4-FFF2-40B4-BE49-F238E27FC236}">
                <a16:creationId xmlns:a16="http://schemas.microsoft.com/office/drawing/2014/main" id="{1C6425BA-7358-4047-8F05-008C0E5DE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3795" y="132835"/>
            <a:ext cx="1123950" cy="1390650"/>
          </a:xfrm>
          <a:prstGeom prst="rect">
            <a:avLst/>
          </a:prstGeom>
          <a:ln>
            <a:noFill/>
          </a:ln>
          <a:effectLst>
            <a:softEdge rad="112500"/>
          </a:effectLst>
        </p:spPr>
      </p:pic>
      <p:sp>
        <p:nvSpPr>
          <p:cNvPr id="22" name="Textbox: Tool instructions">
            <a:extLst>
              <a:ext uri="{FF2B5EF4-FFF2-40B4-BE49-F238E27FC236}">
                <a16:creationId xmlns:a16="http://schemas.microsoft.com/office/drawing/2014/main" id="{89C64E0F-E27C-413B-8E69-83DAA87673EA}"/>
              </a:ext>
            </a:extLst>
          </p:cNvPr>
          <p:cNvSpPr txBox="1"/>
          <p:nvPr/>
        </p:nvSpPr>
        <p:spPr>
          <a:xfrm>
            <a:off x="5000202" y="6550225"/>
            <a:ext cx="2191627"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3175013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1000"/>
                                        <p:tgtEl>
                                          <p:spTgt spid="4">
                                            <p:txEl>
                                              <p:pRg st="0" end="0"/>
                                            </p:txEl>
                                          </p:spTgt>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10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10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wipe(left)">
                                      <p:cBhvr>
                                        <p:cTn id="31" dur="100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wipe(left)">
                                      <p:cBhvr>
                                        <p:cTn id="37" dur="10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wipe(left)">
                                      <p:cBhvr>
                                        <p:cTn id="43" dur="10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
                                            <p:txEl>
                                              <p:pRg st="0" end="0"/>
                                            </p:txEl>
                                          </p:spTgt>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4">
                                            <p:txEl>
                                              <p:pRg st="0" end="0"/>
                                            </p:txEl>
                                          </p:spTgt>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5">
                                            <p:txEl>
                                              <p:pRg st="0" end="0"/>
                                            </p:txEl>
                                          </p:spTgt>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6">
                                            <p:txEl>
                                              <p:pRg st="0" end="0"/>
                                            </p:txEl>
                                          </p:spTgt>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7">
                                            <p:txEl>
                                              <p:pRg st="0" end="0"/>
                                            </p:txEl>
                                          </p:spTgt>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8">
                                            <p:txEl>
                                              <p:pRg st="0" end="0"/>
                                            </p:txEl>
                                          </p:spTgt>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9">
                                            <p:txEl>
                                              <p:pRg st="0" end="0"/>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3">
                                            <p:txEl>
                                              <p:pRg st="0" end="0"/>
                                            </p:txEl>
                                          </p:spTgt>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4">
                                            <p:txEl>
                                              <p:pRg st="0" end="0"/>
                                            </p:txEl>
                                          </p:spTgt>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5">
                                            <p:txEl>
                                              <p:pRg st="0" end="0"/>
                                            </p:txEl>
                                          </p:spTgt>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6">
                                            <p:txEl>
                                              <p:pRg st="0" end="0"/>
                                            </p:txEl>
                                          </p:spTgt>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7">
                                            <p:txEl>
                                              <p:pRg st="0" end="0"/>
                                            </p:txEl>
                                          </p:spTgt>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8">
                                            <p:txEl>
                                              <p:pRg st="0" end="0"/>
                                            </p:txEl>
                                          </p:spTgt>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9">
                                            <p:txEl>
                                              <p:pRg st="0" end="0"/>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3" grpId="0" uiExpand="1" build="allAtOnce"/>
      <p:bldP spid="3" grpId="1" uiExpand="1" build="allAtOnce"/>
      <p:bldP spid="4" grpId="0" uiExpand="1" build="allAtOnce"/>
      <p:bldP spid="4" grpId="1" uiExpand="1" build="allAtOnce"/>
      <p:bldP spid="5" grpId="0" uiExpand="1" build="allAtOnce"/>
      <p:bldP spid="5" grpId="1" uiExpand="1" build="allAtOnce"/>
      <p:bldP spid="6" grpId="0" uiExpand="1" build="allAtOnce"/>
      <p:bldP spid="6" grpId="1" uiExpand="1" build="allAtOnce"/>
      <p:bldP spid="7" grpId="0" uiExpand="1" build="allAtOnce"/>
      <p:bldP spid="7" grpId="1" uiExpand="1" build="allAtOnce"/>
      <p:bldP spid="8" grpId="0" uiExpand="1" build="allAtOnce"/>
      <p:bldP spid="8" grpId="1" uiExpand="1" build="allAtOnce"/>
      <p:bldP spid="9" grpId="0" uiExpand="1" build="allAtOnce"/>
      <p:bldP spid="9" grpId="1"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34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ACFA7-9279-4093-9BF0-4125570B0709}"/>
              </a:ext>
            </a:extLst>
          </p:cNvPr>
          <p:cNvSpPr>
            <a:spLocks noGrp="1"/>
          </p:cNvSpPr>
          <p:nvPr>
            <p:ph type="title"/>
          </p:nvPr>
        </p:nvSpPr>
        <p:spPr>
          <a:xfrm>
            <a:off x="0" y="365125"/>
            <a:ext cx="12192000" cy="1325563"/>
          </a:xfrm>
          <a:solidFill>
            <a:schemeClr val="accent4">
              <a:lumMod val="75000"/>
              <a:alpha val="32000"/>
            </a:schemeClr>
          </a:solidFill>
          <a:ln>
            <a:solidFill>
              <a:schemeClr val="accent4">
                <a:lumMod val="50000"/>
              </a:schemeClr>
            </a:solidFill>
            <a:prstDash val="lgDashDotDot"/>
          </a:ln>
        </p:spPr>
        <p:txBody>
          <a:bodyPr/>
          <a:lstStyle/>
          <a:p>
            <a:pPr algn="ctr"/>
            <a:r>
              <a:rPr lang="en-NZ" b="1" dirty="0">
                <a:ln w="9525">
                  <a:solidFill>
                    <a:sysClr val="windowText" lastClr="000000"/>
                  </a:solidFill>
                  <a:prstDash val="solid"/>
                </a:ln>
                <a:solidFill>
                  <a:schemeClr val="accent4">
                    <a:lumMod val="20000"/>
                    <a:lumOff val="80000"/>
                  </a:schemeClr>
                </a:solidFill>
                <a:effectLst>
                  <a:outerShdw blurRad="12700" dist="38100" dir="2700000" algn="tl" rotWithShape="0">
                    <a:schemeClr val="bg1">
                      <a:lumMod val="50000"/>
                    </a:schemeClr>
                  </a:outerShdw>
                </a:effectLst>
                <a:latin typeface="Lucida Calligraphy" panose="03010101010101010101" pitchFamily="66" charset="0"/>
              </a:rPr>
              <a:t>Time For Reflection</a:t>
            </a:r>
          </a:p>
        </p:txBody>
      </p:sp>
      <p:sp>
        <p:nvSpPr>
          <p:cNvPr id="3" name="TextBox: PageNumber">
            <a:extLst>
              <a:ext uri="{FF2B5EF4-FFF2-40B4-BE49-F238E27FC236}">
                <a16:creationId xmlns:a16="http://schemas.microsoft.com/office/drawing/2014/main" id="{6721252F-BDD9-46EA-945D-0A7FB08DFF23}"/>
              </a:ext>
            </a:extLst>
          </p:cNvPr>
          <p:cNvSpPr txBox="1">
            <a:spLocks/>
          </p:cNvSpPr>
          <p:nvPr/>
        </p:nvSpPr>
        <p:spPr>
          <a:xfrm>
            <a:off x="11520000" y="6240000"/>
            <a:ext cx="480000" cy="480000"/>
          </a:xfrm>
          <a:prstGeom prst="rect">
            <a:avLst/>
          </a:prstGeom>
          <a:solidFill>
            <a:schemeClr val="accent4">
              <a:lumMod val="50000"/>
            </a:schemeClr>
          </a:solidFill>
          <a:ln w="25400">
            <a:solidFill>
              <a:schemeClr val="accent4">
                <a:lumMod val="20000"/>
                <a:lumOff val="80000"/>
              </a:schemeClr>
            </a:solidFill>
          </a:ln>
        </p:spPr>
        <p:txBody>
          <a:bodyPr wrap="none" rtlCol="0" anchor="ctr" anchorCtr="1">
            <a:noAutofit/>
          </a:bodyPr>
          <a:lstStyle/>
          <a:p>
            <a:pPr algn="ctr"/>
            <a:r>
              <a:rPr lang="en-GB" sz="1200" b="1" dirty="0">
                <a:solidFill>
                  <a:schemeClr val="accent4">
                    <a:lumMod val="20000"/>
                    <a:lumOff val="80000"/>
                  </a:schemeClr>
                </a:solidFill>
                <a:latin typeface="Arial" pitchFamily="34" charset="0"/>
                <a:cs typeface="Arial" pitchFamily="34" charset="0"/>
              </a:rPr>
              <a:t>R-1</a:t>
            </a:r>
          </a:p>
          <a:p>
            <a:pPr algn="ctr"/>
            <a:r>
              <a:rPr lang="en-GB" sz="1200" b="1" dirty="0">
                <a:solidFill>
                  <a:schemeClr val="accent4">
                    <a:lumMod val="20000"/>
                    <a:lumOff val="80000"/>
                  </a:schemeClr>
                </a:solidFill>
                <a:latin typeface="Arial" pitchFamily="34" charset="0"/>
                <a:cs typeface="Arial" pitchFamily="34" charset="0"/>
              </a:rPr>
              <a:t>S-11</a:t>
            </a:r>
          </a:p>
        </p:txBody>
      </p:sp>
      <p:sp>
        <p:nvSpPr>
          <p:cNvPr id="4" name="Action Button: Back">
            <a:hlinkClick r:id="" action="ppaction://hlinkshowjump?jump=previousslide" highlightClick="1"/>
            <a:extLst>
              <a:ext uri="{FF2B5EF4-FFF2-40B4-BE49-F238E27FC236}">
                <a16:creationId xmlns:a16="http://schemas.microsoft.com/office/drawing/2014/main" id="{20E39DD3-F99C-4D18-97E0-ABC541179CF3}"/>
              </a:ext>
            </a:extLst>
          </p:cNvPr>
          <p:cNvSpPr/>
          <p:nvPr/>
        </p:nvSpPr>
        <p:spPr>
          <a:xfrm>
            <a:off x="10855113" y="6239711"/>
            <a:ext cx="576064" cy="480000"/>
          </a:xfrm>
          <a:prstGeom prst="actionButtonBackPrevious">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Action Button: Audio">
            <a:hlinkClick r:id="" action="ppaction://noaction" highlightClick="1"/>
          </p:cNvPr>
          <p:cNvSpPr/>
          <p:nvPr/>
        </p:nvSpPr>
        <p:spPr>
          <a:xfrm>
            <a:off x="10191600" y="6238800"/>
            <a:ext cx="576000" cy="4788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Tool instructions stop"/>
          <p:cNvSpPr txBox="1"/>
          <p:nvPr/>
        </p:nvSpPr>
        <p:spPr>
          <a:xfrm>
            <a:off x="4699630" y="6627168"/>
            <a:ext cx="2792752" cy="246221"/>
          </a:xfrm>
          <a:prstGeom prst="rect">
            <a:avLst/>
          </a:prstGeom>
          <a:noFill/>
        </p:spPr>
        <p:txBody>
          <a:bodyPr wrap="none" rtlCol="0">
            <a:spAutoFit/>
          </a:bodyPr>
          <a:lstStyle/>
          <a:p>
            <a:pPr algn="ctr"/>
            <a:r>
              <a:rPr lang="en-GB" sz="1000" dirty="0">
                <a:solidFill>
                  <a:prstClr val="black"/>
                </a:solidFill>
                <a:latin typeface="Arial" pitchFamily="34" charset="0"/>
                <a:ea typeface="Segoe UI" pitchFamily="34" charset="0"/>
                <a:cs typeface="Arial" pitchFamily="34" charset="0"/>
              </a:rPr>
              <a:t>Click the audio button to stop </a:t>
            </a:r>
            <a:r>
              <a:rPr lang="en-GB" sz="1000" dirty="0" smtClean="0">
                <a:solidFill>
                  <a:prstClr val="black"/>
                </a:solidFill>
                <a:latin typeface="Arial" pitchFamily="34" charset="0"/>
                <a:ea typeface="Segoe UI" pitchFamily="34" charset="0"/>
                <a:cs typeface="Arial" pitchFamily="34" charset="0"/>
              </a:rPr>
              <a:t>Reflective Music</a:t>
            </a:r>
            <a:endParaRPr lang="en-GB" sz="1000" dirty="0">
              <a:solidFill>
                <a:prstClr val="black"/>
              </a:solidFill>
              <a:latin typeface="Arial" pitchFamily="34" charset="0"/>
              <a:ea typeface="Segoe UI" pitchFamily="34" charset="0"/>
              <a:cs typeface="Arial" pitchFamily="34" charset="0"/>
            </a:endParaRPr>
          </a:p>
        </p:txBody>
      </p:sp>
      <p:sp>
        <p:nvSpPr>
          <p:cNvPr id="10" name="TextBox: Tool instructions start"/>
          <p:cNvSpPr txBox="1"/>
          <p:nvPr/>
        </p:nvSpPr>
        <p:spPr>
          <a:xfrm>
            <a:off x="4702831" y="6627168"/>
            <a:ext cx="2786340" cy="246221"/>
          </a:xfrm>
          <a:prstGeom prst="rect">
            <a:avLst/>
          </a:prstGeom>
          <a:noFill/>
        </p:spPr>
        <p:txBody>
          <a:bodyPr wrap="none" rtlCol="0">
            <a:spAutoFit/>
          </a:bodyPr>
          <a:lstStyle/>
          <a:p>
            <a:pPr algn="ctr"/>
            <a:r>
              <a:rPr lang="en-GB" sz="1000" dirty="0">
                <a:solidFill>
                  <a:prstClr val="black"/>
                </a:solidFill>
                <a:latin typeface="Arial" pitchFamily="34" charset="0"/>
                <a:ea typeface="Segoe UI" pitchFamily="34" charset="0"/>
                <a:cs typeface="Arial" pitchFamily="34" charset="0"/>
              </a:rPr>
              <a:t>Click the audio button to play Reflective Music</a:t>
            </a:r>
          </a:p>
        </p:txBody>
      </p:sp>
      <p:pic>
        <p:nvPicPr>
          <p:cNvPr id="11" name="Feedback">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61" y="5884917"/>
            <a:ext cx="1170335" cy="835083"/>
          </a:xfrm>
          <a:prstGeom prst="rect">
            <a:avLst/>
          </a:prstGeom>
        </p:spPr>
      </p:pic>
      <p:pic>
        <p:nvPicPr>
          <p:cNvPr id="12" name="Reflective Music - Easter (2.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881810" y="191181"/>
            <a:ext cx="609600" cy="609600"/>
          </a:xfrm>
          <a:prstGeom prst="rect">
            <a:avLst/>
          </a:prstGeom>
        </p:spPr>
      </p:pic>
    </p:spTree>
    <p:extLst>
      <p:ext uri="{BB962C8B-B14F-4D97-AF65-F5344CB8AC3E}">
        <p14:creationId xmlns:p14="http://schemas.microsoft.com/office/powerpoint/2010/main" val="3985257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xit" presetSubtype="0" fill="hold" grpId="1"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372496" fill="hold"/>
                                        <p:tgtEl>
                                          <p:spTgt spid="12"/>
                                        </p:tgtEl>
                                      </p:cBhvr>
                                    </p:cmd>
                                  </p:childTnLst>
                                </p:cTn>
                              </p:par>
                              <p:par>
                                <p:cTn id="18" presetID="1" presetClass="emph" presetSubtype="2" fill="hold" nodeType="withEffect">
                                  <p:stCondLst>
                                    <p:cond delay="0"/>
                                  </p:stCondLst>
                                  <p:childTnLst>
                                    <p:animClr clrSpc="rgb" dir="cw">
                                      <p:cBhvr>
                                        <p:cTn id="19" dur="1000" fill="hold"/>
                                        <p:tgtEl>
                                          <p:spTgt spid="8"/>
                                        </p:tgtEl>
                                        <p:attrNameLst>
                                          <p:attrName>fillcolor</p:attrName>
                                        </p:attrNameLst>
                                      </p:cBhvr>
                                      <p:to>
                                        <a:schemeClr val="accent2"/>
                                      </p:to>
                                    </p:animClr>
                                    <p:set>
                                      <p:cBhvr>
                                        <p:cTn id="20" dur="1000" fill="hold"/>
                                        <p:tgtEl>
                                          <p:spTgt spid="8"/>
                                        </p:tgtEl>
                                        <p:attrNameLst>
                                          <p:attrName>fill.type</p:attrName>
                                        </p:attrNameLst>
                                      </p:cBhvr>
                                      <p:to>
                                        <p:strVal val="solid"/>
                                      </p:to>
                                    </p:set>
                                    <p:set>
                                      <p:cBhvr>
                                        <p:cTn id="21" dur="1000" fill="hold"/>
                                        <p:tgtEl>
                                          <p:spTgt spid="8"/>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2"/>
                                        </p:tgtEl>
                                      </p:cBhvr>
                                    </p:cmd>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mph" presetSubtype="2" fill="hold" nodeType="withEffect">
                                  <p:stCondLst>
                                    <p:cond delay="0"/>
                                  </p:stCondLst>
                                  <p:childTnLst>
                                    <p:animClr clrSpc="rgb" dir="cw">
                                      <p:cBhvr>
                                        <p:cTn id="33" dur="2000" fill="hold"/>
                                        <p:tgtEl>
                                          <p:spTgt spid="8"/>
                                        </p:tgtEl>
                                        <p:attrNameLst>
                                          <p:attrName>fillcolor</p:attrName>
                                        </p:attrNameLst>
                                      </p:cBhvr>
                                      <p:to>
                                        <a:schemeClr val="bg1"/>
                                      </p:to>
                                    </p:animClr>
                                    <p:set>
                                      <p:cBhvr>
                                        <p:cTn id="34" dur="2000" fill="hold"/>
                                        <p:tgtEl>
                                          <p:spTgt spid="8"/>
                                        </p:tgtEl>
                                        <p:attrNameLst>
                                          <p:attrName>fill.type</p:attrName>
                                        </p:attrNameLst>
                                      </p:cBhvr>
                                      <p:to>
                                        <p:strVal val="solid"/>
                                      </p:to>
                                    </p:set>
                                    <p:set>
                                      <p:cBhvr>
                                        <p:cTn id="35" dur="20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audio>
              <p:cMediaNode vol="80000">
                <p:cTn id="36" fill="hold" display="0">
                  <p:stCondLst>
                    <p:cond delay="indefinite"/>
                  </p:stCondLst>
                  <p:endCondLst>
                    <p:cond evt="onStopAudio" delay="0">
                      <p:tgtEl>
                        <p:sldTgt/>
                      </p:tgtEl>
                    </p:cond>
                  </p:endCondLst>
                </p:cTn>
                <p:tgtEl>
                  <p:spTgt spid="12"/>
                </p:tgtEl>
              </p:cMediaNode>
            </p:audio>
          </p:childTnLst>
        </p:cTn>
      </p:par>
    </p:tnLst>
    <p:bldLst>
      <p:bldP spid="9" grpId="0"/>
      <p:bldP spid="9" grpId="1"/>
      <p:bldP spid="10" grpId="0"/>
      <p:bldP spid="10" grpId="1"/>
      <p:bldP spid="10" grpId="2"/>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57353FB6-E6DF-44DF-8D0C-5154BD1CB7A8}"/>
              </a:ext>
            </a:extLst>
          </p:cNvPr>
          <p:cNvGraphicFramePr>
            <a:graphicFrameLocks noGrp="1"/>
          </p:cNvGraphicFramePr>
          <p:nvPr>
            <p:extLst>
              <p:ext uri="{D42A27DB-BD31-4B8C-83A1-F6EECF244321}">
                <p14:modId xmlns:p14="http://schemas.microsoft.com/office/powerpoint/2010/main" val="218780932"/>
              </p:ext>
            </p:extLst>
          </p:nvPr>
        </p:nvGraphicFramePr>
        <p:xfrm>
          <a:off x="1648193" y="1554634"/>
          <a:ext cx="8895614" cy="4079240"/>
        </p:xfrm>
        <a:graphic>
          <a:graphicData uri="http://schemas.openxmlformats.org/drawingml/2006/table">
            <a:tbl>
              <a:tblPr firstRow="1" bandRow="1">
                <a:tableStyleId>{5C22544A-7EE6-4342-B048-85BDC9FD1C3A}</a:tableStyleId>
              </a:tblPr>
              <a:tblGrid>
                <a:gridCol w="575132">
                  <a:extLst>
                    <a:ext uri="{9D8B030D-6E8A-4147-A177-3AD203B41FA5}">
                      <a16:colId xmlns:a16="http://schemas.microsoft.com/office/drawing/2014/main" val="1751273269"/>
                    </a:ext>
                  </a:extLst>
                </a:gridCol>
                <a:gridCol w="7082646">
                  <a:extLst>
                    <a:ext uri="{9D8B030D-6E8A-4147-A177-3AD203B41FA5}">
                      <a16:colId xmlns:a16="http://schemas.microsoft.com/office/drawing/2014/main" val="756474279"/>
                    </a:ext>
                  </a:extLst>
                </a:gridCol>
                <a:gridCol w="648258">
                  <a:extLst>
                    <a:ext uri="{9D8B030D-6E8A-4147-A177-3AD203B41FA5}">
                      <a16:colId xmlns:a16="http://schemas.microsoft.com/office/drawing/2014/main" val="471657000"/>
                    </a:ext>
                  </a:extLst>
                </a:gridCol>
                <a:gridCol w="589578">
                  <a:extLst>
                    <a:ext uri="{9D8B030D-6E8A-4147-A177-3AD203B41FA5}">
                      <a16:colId xmlns:a16="http://schemas.microsoft.com/office/drawing/2014/main" val="1828627030"/>
                    </a:ext>
                  </a:extLst>
                </a:gridCol>
              </a:tblGrid>
              <a:tr h="370840">
                <a:tc gridSpan="4">
                  <a:txBody>
                    <a:bodyPr/>
                    <a:lstStyle/>
                    <a:p>
                      <a:pPr algn="ctr"/>
                      <a:r>
                        <a:rPr lang="en-NZ" sz="1600" baseline="0" dirty="0">
                          <a:solidFill>
                            <a:schemeClr val="tx1"/>
                          </a:solidFill>
                          <a:latin typeface="Arial" panose="020B0604020202020204" pitchFamily="34" charset="0"/>
                        </a:rPr>
                        <a:t>Highlight Yes or No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NZ" dirty="0"/>
                    </a:p>
                  </a:txBody>
                  <a:tcPr/>
                </a:tc>
                <a:tc hMerge="1">
                  <a:txBody>
                    <a:bodyPr/>
                    <a:lstStyle/>
                    <a:p>
                      <a:endParaRPr lang="en-NZ" dirty="0"/>
                    </a:p>
                  </a:txBody>
                  <a:tcPr/>
                </a:tc>
                <a:tc hMerge="1">
                  <a:txBody>
                    <a:bodyPr/>
                    <a:lstStyle/>
                    <a:p>
                      <a:endParaRPr lang="en-NZ" dirty="0"/>
                    </a:p>
                  </a:txBody>
                  <a:tcPr/>
                </a:tc>
                <a:extLst>
                  <a:ext uri="{0D108BD9-81ED-4DB2-BD59-A6C34878D82A}">
                    <a16:rowId xmlns:a16="http://schemas.microsoft.com/office/drawing/2014/main" val="2578036478"/>
                  </a:ext>
                </a:extLst>
              </a:tr>
              <a:tr h="370840">
                <a:tc>
                  <a:txBody>
                    <a:bodyPr/>
                    <a:lstStyle/>
                    <a:p>
                      <a:r>
                        <a:rPr lang="en-NZ" sz="1600" baseline="0" dirty="0">
                          <a:latin typeface="Arial" panose="020B0604020202020204" pitchFamily="34" charset="0"/>
                        </a:rPr>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1600" dirty="0">
                          <a:solidFill>
                            <a:schemeClr val="tx1"/>
                          </a:solidFill>
                          <a:latin typeface="Arial" panose="020B0604020202020204" pitchFamily="34" charset="0"/>
                          <a:ea typeface="Calibri" panose="020F0502020204030204" pitchFamily="34" charset="0"/>
                          <a:cs typeface="Arial" panose="020B0604020202020204" pitchFamily="34" charset="0"/>
                        </a:rPr>
                        <a:t>The Liturgical Calendar marks the feast and seasons in the Church’s year </a:t>
                      </a:r>
                      <a:endParaRPr lang="en-NZ" sz="1600" baseline="0" dirty="0">
                        <a:solidFill>
                          <a:schemeClr val="tx1"/>
                        </a:solidFill>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1600" baseline="0" dirty="0">
                          <a:latin typeface="Arial" panose="020B0604020202020204" pitchFamily="34" charset="0"/>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1600" baseline="0" dirty="0">
                          <a:latin typeface="Arial" panose="020B0604020202020204" pitchFamily="34" charset="0"/>
                        </a:rPr>
                        <a:t>NO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2591217"/>
                  </a:ext>
                </a:extLst>
              </a:tr>
              <a:tr h="370840">
                <a:tc>
                  <a:txBody>
                    <a:bodyPr/>
                    <a:lstStyle/>
                    <a:p>
                      <a:r>
                        <a:rPr lang="en-NZ" sz="1600" baseline="0" dirty="0">
                          <a:latin typeface="Arial" panose="020B0604020202020204" pitchFamily="34" charset="0"/>
                        </a:rPr>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1600" dirty="0">
                          <a:latin typeface="Arial" panose="020B0604020202020204" pitchFamily="34" charset="0"/>
                          <a:ea typeface="Calibri" panose="020F0502020204030204" pitchFamily="34" charset="0"/>
                          <a:cs typeface="Arial" panose="020B0604020202020204" pitchFamily="34" charset="0"/>
                        </a:rPr>
                        <a:t>Ordinary Time is the longest season in the Liturgical Year </a:t>
                      </a:r>
                      <a:endParaRPr lang="en-NZ" sz="1600" baseline="0" dirty="0">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600" baseline="0" dirty="0">
                          <a:latin typeface="Arial" panose="020B0604020202020204" pitchFamily="34" charset="0"/>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NO</a:t>
                      </a:r>
                      <a:endParaRPr kumimoji="0" lang="en-NZ"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0598273"/>
                  </a:ext>
                </a:extLst>
              </a:tr>
              <a:tr h="370840">
                <a:tc>
                  <a:txBody>
                    <a:bodyPr/>
                    <a:lstStyle/>
                    <a:p>
                      <a:r>
                        <a:rPr lang="en-NZ" sz="1600" baseline="0" dirty="0">
                          <a:latin typeface="Arial" panose="020B0604020202020204" pitchFamily="34" charset="0"/>
                        </a:rPr>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1600" dirty="0">
                          <a:latin typeface="Arial" panose="020B0604020202020204" pitchFamily="34" charset="0"/>
                          <a:ea typeface="Calibri" panose="020F0502020204030204" pitchFamily="34" charset="0"/>
                          <a:cs typeface="Arial" panose="020B0604020202020204" pitchFamily="34" charset="0"/>
                        </a:rPr>
                        <a:t>Easter is a feast and a season</a:t>
                      </a:r>
                      <a:endParaRPr lang="en-NZ" sz="1600" baseline="0" dirty="0">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600" baseline="0" dirty="0">
                          <a:latin typeface="Arial" panose="020B0604020202020204" pitchFamily="34" charset="0"/>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NO</a:t>
                      </a:r>
                      <a:endParaRPr kumimoji="0" lang="en-NZ"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92656911"/>
                  </a:ext>
                </a:extLst>
              </a:tr>
              <a:tr h="370840">
                <a:tc>
                  <a:txBody>
                    <a:bodyPr/>
                    <a:lstStyle/>
                    <a:p>
                      <a:r>
                        <a:rPr lang="en-NZ" sz="1600" baseline="0" dirty="0">
                          <a:latin typeface="Arial" panose="020B0604020202020204" pitchFamily="34" charset="0"/>
                        </a:rP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1600" dirty="0">
                          <a:latin typeface="Arial" panose="020B0604020202020204" pitchFamily="34" charset="0"/>
                          <a:ea typeface="Calibri" panose="020F0502020204030204" pitchFamily="34" charset="0"/>
                          <a:cs typeface="Arial" panose="020B0604020202020204" pitchFamily="34" charset="0"/>
                        </a:rPr>
                        <a:t>Advent is the last season of the Liturgical Year</a:t>
                      </a:r>
                      <a:endParaRPr lang="en-NZ" sz="1600" baseline="0" dirty="0">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600" baseline="0" dirty="0">
                          <a:latin typeface="Arial" panose="020B0604020202020204" pitchFamily="34" charset="0"/>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NO</a:t>
                      </a:r>
                      <a:endParaRPr kumimoji="0" lang="en-NZ"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7078593"/>
                  </a:ext>
                </a:extLst>
              </a:tr>
              <a:tr h="370840">
                <a:tc>
                  <a:txBody>
                    <a:bodyPr/>
                    <a:lstStyle/>
                    <a:p>
                      <a:r>
                        <a:rPr lang="en-NZ" sz="1600" baseline="0" dirty="0">
                          <a:latin typeface="Arial" panose="020B0604020202020204" pitchFamily="34" charset="0"/>
                        </a:rPr>
                        <a:t>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1600" dirty="0">
                          <a:latin typeface="Arial" panose="020B0604020202020204" pitchFamily="34" charset="0"/>
                          <a:ea typeface="Calibri" panose="020F0502020204030204" pitchFamily="34" charset="0"/>
                          <a:cs typeface="Arial" panose="020B0604020202020204" pitchFamily="34" charset="0"/>
                        </a:rPr>
                        <a:t>Christmas comes after Lent</a:t>
                      </a:r>
                      <a:endParaRPr lang="en-NZ" sz="1600" baseline="0" dirty="0">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600" baseline="0" dirty="0">
                          <a:latin typeface="Arial" panose="020B0604020202020204" pitchFamily="34" charset="0"/>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NO</a:t>
                      </a:r>
                      <a:endParaRPr kumimoji="0" lang="en-NZ"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6251982"/>
                  </a:ext>
                </a:extLst>
              </a:tr>
              <a:tr h="370840">
                <a:tc>
                  <a:txBody>
                    <a:bodyPr/>
                    <a:lstStyle/>
                    <a:p>
                      <a:r>
                        <a:rPr lang="en-NZ" sz="1600" baseline="0" dirty="0">
                          <a:latin typeface="Arial" panose="020B0604020202020204" pitchFamily="34" charset="0"/>
                        </a:rPr>
                        <a:t>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1600" dirty="0">
                          <a:latin typeface="Arial" panose="020B0604020202020204" pitchFamily="34" charset="0"/>
                          <a:ea typeface="Calibri" panose="020F0502020204030204" pitchFamily="34" charset="0"/>
                          <a:cs typeface="Arial" panose="020B0604020202020204" pitchFamily="34" charset="0"/>
                        </a:rPr>
                        <a:t>Easter is the most important feast and season in the whole year</a:t>
                      </a:r>
                      <a:endParaRPr lang="en-NZ" sz="1600" baseline="0" dirty="0">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600" baseline="0" dirty="0">
                          <a:latin typeface="Arial" panose="020B0604020202020204" pitchFamily="34" charset="0"/>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NO</a:t>
                      </a:r>
                      <a:endParaRPr kumimoji="0" lang="en-NZ"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918378"/>
                  </a:ext>
                </a:extLst>
              </a:tr>
              <a:tr h="370840">
                <a:tc>
                  <a:txBody>
                    <a:bodyPr/>
                    <a:lstStyle/>
                    <a:p>
                      <a:r>
                        <a:rPr lang="en-NZ" sz="1600" baseline="0" dirty="0">
                          <a:latin typeface="Arial" panose="020B0604020202020204" pitchFamily="34" charset="0"/>
                        </a:rPr>
                        <a:t>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1600" dirty="0">
                          <a:latin typeface="Arial" panose="020B0604020202020204" pitchFamily="34" charset="0"/>
                          <a:ea typeface="Calibri" panose="020F0502020204030204" pitchFamily="34" charset="0"/>
                          <a:cs typeface="Arial" panose="020B0604020202020204" pitchFamily="34" charset="0"/>
                        </a:rPr>
                        <a:t>Easter lasts for 20 days</a:t>
                      </a:r>
                      <a:endParaRPr lang="en-NZ" sz="1600" baseline="0" dirty="0">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600" baseline="0" dirty="0">
                          <a:latin typeface="Arial" panose="020B0604020202020204" pitchFamily="34" charset="0"/>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NO</a:t>
                      </a:r>
                      <a:endParaRPr kumimoji="0" lang="en-NZ"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9642872"/>
                  </a:ext>
                </a:extLst>
              </a:tr>
              <a:tr h="370840">
                <a:tc>
                  <a:txBody>
                    <a:bodyPr/>
                    <a:lstStyle/>
                    <a:p>
                      <a:r>
                        <a:rPr lang="en-NZ" sz="1600" baseline="0" dirty="0">
                          <a:latin typeface="Arial" panose="020B0604020202020204" pitchFamily="34" charset="0"/>
                        </a:rPr>
                        <a:t>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1600" dirty="0">
                          <a:latin typeface="Arial" panose="020B0604020202020204" pitchFamily="34" charset="0"/>
                          <a:ea typeface="Calibri" panose="020F0502020204030204" pitchFamily="34" charset="0"/>
                          <a:cs typeface="Arial" panose="020B0604020202020204" pitchFamily="34" charset="0"/>
                        </a:rPr>
                        <a:t>White, yellow or gold are the colours for the celebrating seasons </a:t>
                      </a:r>
                      <a:endParaRPr lang="en-NZ" sz="1600" baseline="0" dirty="0">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600" baseline="0" dirty="0">
                          <a:latin typeface="Arial" panose="020B0604020202020204" pitchFamily="34" charset="0"/>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NO</a:t>
                      </a:r>
                      <a:endParaRPr kumimoji="0" lang="en-NZ"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3503553"/>
                  </a:ext>
                </a:extLst>
              </a:tr>
              <a:tr h="370840">
                <a:tc>
                  <a:txBody>
                    <a:bodyPr/>
                    <a:lstStyle/>
                    <a:p>
                      <a:r>
                        <a:rPr lang="en-NZ" sz="1600" baseline="0" dirty="0">
                          <a:latin typeface="Arial" panose="020B0604020202020204" pitchFamily="34" charset="0"/>
                        </a:rPr>
                        <a:t>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1600" dirty="0">
                          <a:latin typeface="Arial" panose="020B0604020202020204" pitchFamily="34" charset="0"/>
                          <a:ea typeface="Calibri" panose="020F0502020204030204" pitchFamily="34" charset="0"/>
                          <a:cs typeface="Arial" panose="020B0604020202020204" pitchFamily="34" charset="0"/>
                        </a:rPr>
                        <a:t>Most of Ordinary Time is in spring and summer</a:t>
                      </a:r>
                      <a:endParaRPr lang="en-NZ" sz="1600" baseline="0" dirty="0">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600" baseline="0" dirty="0">
                          <a:latin typeface="Arial" panose="020B0604020202020204" pitchFamily="34" charset="0"/>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t>NO</a:t>
                      </a:r>
                      <a:endParaRPr kumimoji="0" lang="en-NZ"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4439931"/>
                  </a:ext>
                </a:extLst>
              </a:tr>
              <a:tr h="370840">
                <a:tc>
                  <a:txBody>
                    <a:bodyPr/>
                    <a:lstStyle/>
                    <a:p>
                      <a:r>
                        <a:rPr lang="en-NZ" sz="1600" baseline="0" dirty="0">
                          <a:latin typeface="Arial" panose="020B0604020202020204" pitchFamily="34" charset="0"/>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NZ" sz="1600" dirty="0">
                          <a:latin typeface="Arial" panose="020B0604020202020204" pitchFamily="34" charset="0"/>
                          <a:ea typeface="Calibri" panose="020F0502020204030204" pitchFamily="34" charset="0"/>
                          <a:cs typeface="Arial" panose="020B0604020202020204" pitchFamily="34" charset="0"/>
                        </a:rPr>
                        <a:t>The Liturgical Calendar retells and celebrates the life of Jesus each year</a:t>
                      </a:r>
                      <a:endParaRPr lang="en-NZ" sz="1600" baseline="0" dirty="0">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600" baseline="0" dirty="0">
                          <a:latin typeface="Arial" panose="020B0604020202020204" pitchFamily="34" charset="0"/>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80026467"/>
                  </a:ext>
                </a:extLst>
              </a:tr>
            </a:tbl>
          </a:graphicData>
        </a:graphic>
      </p:graphicFrame>
      <p:sp>
        <p:nvSpPr>
          <p:cNvPr id="2" name="Title 1">
            <a:extLst>
              <a:ext uri="{FF2B5EF4-FFF2-40B4-BE49-F238E27FC236}">
                <a16:creationId xmlns:a16="http://schemas.microsoft.com/office/drawing/2014/main" id="{CDB68050-2696-47B2-8E75-375327DCC4DE}"/>
              </a:ext>
            </a:extLst>
          </p:cNvPr>
          <p:cNvSpPr>
            <a:spLocks noGrp="1"/>
          </p:cNvSpPr>
          <p:nvPr>
            <p:ph type="title"/>
          </p:nvPr>
        </p:nvSpPr>
        <p:spPr>
          <a:xfrm>
            <a:off x="2368627" y="230617"/>
            <a:ext cx="9485522" cy="1127259"/>
          </a:xfrm>
        </p:spPr>
        <p:txBody>
          <a:bodyPr>
            <a:normAutofit/>
          </a:bodyPr>
          <a:lstStyle/>
          <a:p>
            <a:r>
              <a:rPr lang="en-NZ" dirty="0">
                <a:latin typeface="Arial Narrow" panose="020B0606020202030204" pitchFamily="34" charset="0"/>
              </a:rPr>
              <a:t>What do you know about the Liturgical Year?</a:t>
            </a:r>
          </a:p>
        </p:txBody>
      </p:sp>
      <p:sp>
        <p:nvSpPr>
          <p:cNvPr id="4" name="TextBox: PageNumber">
            <a:extLst>
              <a:ext uri="{FF2B5EF4-FFF2-40B4-BE49-F238E27FC236}">
                <a16:creationId xmlns:a16="http://schemas.microsoft.com/office/drawing/2014/main" id="{53812AA0-D07F-4C87-AE39-189FBD66C99B}"/>
              </a:ext>
            </a:extLst>
          </p:cNvPr>
          <p:cNvSpPr txBox="1">
            <a:spLocks/>
          </p:cNvSpPr>
          <p:nvPr/>
        </p:nvSpPr>
        <p:spPr>
          <a:xfrm>
            <a:off x="11520000" y="6240000"/>
            <a:ext cx="480000" cy="480000"/>
          </a:xfrm>
          <a:prstGeom prst="rect">
            <a:avLst/>
          </a:prstGeom>
          <a:solidFill>
            <a:schemeClr val="bg1"/>
          </a:solidFill>
          <a:ln w="25400">
            <a:solidFill>
              <a:schemeClr val="tx1"/>
            </a:solidFill>
          </a:ln>
        </p:spPr>
        <p:txBody>
          <a:bodyPr wrap="none" rtlCol="0" anchor="ctr" anchorCtr="1">
            <a:noAutofit/>
          </a:bodyPr>
          <a:lstStyle/>
          <a:p>
            <a:pPr algn="ctr"/>
            <a:r>
              <a:rPr lang="en-GB" sz="1200" b="1" dirty="0">
                <a:latin typeface="Arial" pitchFamily="34" charset="0"/>
                <a:cs typeface="Arial" pitchFamily="34" charset="0"/>
              </a:rPr>
              <a:t>R-1</a:t>
            </a:r>
          </a:p>
          <a:p>
            <a:pPr algn="ctr"/>
            <a:r>
              <a:rPr lang="en-GB" sz="1200" b="1" dirty="0">
                <a:latin typeface="Arial" pitchFamily="34" charset="0"/>
                <a:cs typeface="Arial" pitchFamily="34" charset="0"/>
              </a:rPr>
              <a:t>S-3</a:t>
            </a:r>
          </a:p>
        </p:txBody>
      </p:sp>
      <p:sp>
        <p:nvSpPr>
          <p:cNvPr id="5" name="Action Button: Forward">
            <a:hlinkClick r:id="rId3" action="ppaction://hlinksldjump" highlightClick="1"/>
            <a:extLst>
              <a:ext uri="{FF2B5EF4-FFF2-40B4-BE49-F238E27FC236}">
                <a16:creationId xmlns:a16="http://schemas.microsoft.com/office/drawing/2014/main" id="{C926F637-A6BD-42AA-8C5F-965D96B77A11}"/>
              </a:ext>
            </a:extLst>
          </p:cNvPr>
          <p:cNvSpPr/>
          <p:nvPr/>
        </p:nvSpPr>
        <p:spPr>
          <a:xfrm rot="16200000">
            <a:off x="10848555" y="6240000"/>
            <a:ext cx="480000" cy="48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0" name="Picture 9" descr="A close up of a logo&#10;&#10;Description generated with high confidence">
            <a:extLst>
              <a:ext uri="{FF2B5EF4-FFF2-40B4-BE49-F238E27FC236}">
                <a16:creationId xmlns:a16="http://schemas.microsoft.com/office/drawing/2014/main" id="{67E508D5-C7FB-4283-8EA0-3CFE696BA03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189" t="2342" r="2266" b="2113"/>
          <a:stretch/>
        </p:blipFill>
        <p:spPr>
          <a:xfrm>
            <a:off x="337851" y="230617"/>
            <a:ext cx="1598184" cy="1598184"/>
          </a:xfrm>
          <a:prstGeom prst="ellipse">
            <a:avLst/>
          </a:prstGeom>
          <a:ln>
            <a:solidFill>
              <a:schemeClr val="tx1"/>
            </a:solidFill>
          </a:ln>
        </p:spPr>
      </p:pic>
      <p:sp>
        <p:nvSpPr>
          <p:cNvPr id="9" name="Rectangle 8">
            <a:extLst>
              <a:ext uri="{FF2B5EF4-FFF2-40B4-BE49-F238E27FC236}">
                <a16:creationId xmlns:a16="http://schemas.microsoft.com/office/drawing/2014/main" id="{9B6056DE-C83A-4250-9817-0AB679BB5075}"/>
              </a:ext>
            </a:extLst>
          </p:cNvPr>
          <p:cNvSpPr/>
          <p:nvPr/>
        </p:nvSpPr>
        <p:spPr>
          <a:xfrm>
            <a:off x="3942202" y="5810679"/>
            <a:ext cx="4307595" cy="6693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NZ" sz="1600" i="1" dirty="0">
                <a:solidFill>
                  <a:schemeClr val="tx1"/>
                </a:solidFill>
                <a:latin typeface="Arial" panose="020B0604020202020204" pitchFamily="34" charset="0"/>
                <a:ea typeface="Calibri" panose="020F0502020204030204" pitchFamily="34" charset="0"/>
                <a:cs typeface="Arial" panose="020B0604020202020204" pitchFamily="34" charset="0"/>
              </a:rPr>
              <a:t>How well do you know the Liturgical Year?</a:t>
            </a:r>
          </a:p>
          <a:p>
            <a:pPr algn="ctr"/>
            <a:r>
              <a:rPr lang="en-NZ" sz="1600" i="1" dirty="0">
                <a:solidFill>
                  <a:schemeClr val="tx1"/>
                </a:solidFill>
                <a:latin typeface="Arial" panose="020B0604020202020204" pitchFamily="34" charset="0"/>
                <a:ea typeface="Calibri" panose="020F0502020204030204" pitchFamily="34" charset="0"/>
                <a:cs typeface="Arial" panose="020B0604020202020204" pitchFamily="34" charset="0"/>
              </a:rPr>
              <a:t>My score was __/10</a:t>
            </a:r>
            <a:endParaRPr lang="en-NZ" sz="1200" i="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Worksheet Indication">
            <a:extLst>
              <a:ext uri="{FF2B5EF4-FFF2-40B4-BE49-F238E27FC236}">
                <a16:creationId xmlns:a16="http://schemas.microsoft.com/office/drawing/2014/main" id="{3DA4E7DF-F35A-4B1C-8E73-3CB1C42C703D}"/>
              </a:ext>
            </a:extLst>
          </p:cNvPr>
          <p:cNvSpPr txBox="1"/>
          <p:nvPr/>
        </p:nvSpPr>
        <p:spPr>
          <a:xfrm>
            <a:off x="0" y="6378000"/>
            <a:ext cx="1680000" cy="480000"/>
          </a:xfrm>
          <a:prstGeom prst="rect">
            <a:avLst/>
          </a:prstGeom>
          <a:noFill/>
          <a:ln w="0">
            <a:noFill/>
          </a:ln>
        </p:spPr>
        <p:txBody>
          <a:bodyPr wrap="square" rtlCol="0">
            <a:noAutofit/>
          </a:bodyPr>
          <a:lstStyle/>
          <a:p>
            <a:pPr defTabSz="1219170"/>
            <a:r>
              <a:rPr lang="en-GB" sz="2133" b="1" dirty="0">
                <a:solidFill>
                  <a:prstClr val="black"/>
                </a:solidFill>
                <a:latin typeface="Arial" pitchFamily="34" charset="0"/>
                <a:cs typeface="Arial" pitchFamily="34" charset="0"/>
              </a:rPr>
              <a:t>Worksheet</a:t>
            </a:r>
          </a:p>
        </p:txBody>
      </p:sp>
      <p:sp>
        <p:nvSpPr>
          <p:cNvPr id="12" name="Textbox: Tool instructions">
            <a:extLst>
              <a:ext uri="{FF2B5EF4-FFF2-40B4-BE49-F238E27FC236}">
                <a16:creationId xmlns:a16="http://schemas.microsoft.com/office/drawing/2014/main" id="{ED96BF1E-579C-423A-8B56-EE966F439250}"/>
              </a:ext>
            </a:extLst>
          </p:cNvPr>
          <p:cNvSpPr txBox="1"/>
          <p:nvPr/>
        </p:nvSpPr>
        <p:spPr>
          <a:xfrm>
            <a:off x="4382247" y="6550225"/>
            <a:ext cx="3427541"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up arrow to return to the presentation.</a:t>
            </a:r>
          </a:p>
        </p:txBody>
      </p:sp>
      <p:sp>
        <p:nvSpPr>
          <p:cNvPr id="13" name="TextBox 12">
            <a:extLst>
              <a:ext uri="{FF2B5EF4-FFF2-40B4-BE49-F238E27FC236}">
                <a16:creationId xmlns:a16="http://schemas.microsoft.com/office/drawing/2014/main" id="{16149943-3FFA-4445-83F9-2ACF6F552373}"/>
              </a:ext>
            </a:extLst>
          </p:cNvPr>
          <p:cNvSpPr txBox="1"/>
          <p:nvPr/>
        </p:nvSpPr>
        <p:spPr>
          <a:xfrm>
            <a:off x="3655154" y="35783"/>
            <a:ext cx="4881692" cy="307777"/>
          </a:xfrm>
          <a:prstGeom prst="rect">
            <a:avLst/>
          </a:prstGeom>
          <a:noFill/>
        </p:spPr>
        <p:txBody>
          <a:bodyPr wrap="square" rtlCol="0">
            <a:spAutoFit/>
          </a:bodyPr>
          <a:lstStyle/>
          <a:p>
            <a:r>
              <a:rPr lang="en-NZ" sz="1400" dirty="0">
                <a:latin typeface="Arial" panose="020B0604020202020204" pitchFamily="34" charset="0"/>
                <a:cs typeface="Arial" panose="020B0604020202020204" pitchFamily="34" charset="0"/>
              </a:rPr>
              <a:t>Name_________________________ Date_____________</a:t>
            </a:r>
          </a:p>
        </p:txBody>
      </p:sp>
    </p:spTree>
    <p:extLst>
      <p:ext uri="{BB962C8B-B14F-4D97-AF65-F5344CB8AC3E}">
        <p14:creationId xmlns:p14="http://schemas.microsoft.com/office/powerpoint/2010/main" val="4237441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4" name="Rectangle: Bottom-Right"/>
          <p:cNvSpPr/>
          <p:nvPr/>
        </p:nvSpPr>
        <p:spPr>
          <a:xfrm>
            <a:off x="8352251" y="4677139"/>
            <a:ext cx="2667143" cy="129614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1" name="Rectangle: Bottom-Middle"/>
          <p:cNvSpPr/>
          <p:nvPr/>
        </p:nvSpPr>
        <p:spPr>
          <a:xfrm>
            <a:off x="4762439" y="4677139"/>
            <a:ext cx="2667143" cy="129614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2" name="Rectangle: Bottom-Left"/>
          <p:cNvSpPr/>
          <p:nvPr/>
        </p:nvSpPr>
        <p:spPr>
          <a:xfrm>
            <a:off x="1343471" y="4677139"/>
            <a:ext cx="2667143" cy="129614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9" name="Rectangle: Middle-Right"/>
          <p:cNvSpPr/>
          <p:nvPr/>
        </p:nvSpPr>
        <p:spPr>
          <a:xfrm>
            <a:off x="8352251" y="2757639"/>
            <a:ext cx="2667143" cy="129614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Rectangle: Middel-Middle"/>
          <p:cNvSpPr/>
          <p:nvPr/>
        </p:nvSpPr>
        <p:spPr>
          <a:xfrm>
            <a:off x="4762439" y="2757639"/>
            <a:ext cx="2667143" cy="1296144"/>
          </a:xfrm>
          <a:prstGeom prst="roundRect">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b="1" dirty="0">
                <a:solidFill>
                  <a:schemeClr val="tx1"/>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Jesus’ life, death and Resurrection</a:t>
            </a:r>
            <a:endParaRPr lang="en-GB" sz="3200" b="1" dirty="0">
              <a:solidFill>
                <a:schemeClr val="tx1"/>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endParaRPr>
          </a:p>
        </p:txBody>
      </p:sp>
      <p:sp>
        <p:nvSpPr>
          <p:cNvPr id="40" name="Rectangle: Middel-Left"/>
          <p:cNvSpPr/>
          <p:nvPr/>
        </p:nvSpPr>
        <p:spPr>
          <a:xfrm>
            <a:off x="1343473" y="2757639"/>
            <a:ext cx="2667143" cy="129614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5" name="Rectangle: Top-Right"/>
          <p:cNvSpPr/>
          <p:nvPr/>
        </p:nvSpPr>
        <p:spPr>
          <a:xfrm>
            <a:off x="8352251" y="838137"/>
            <a:ext cx="2667143" cy="129614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8" name="Rectangle: Top-Middle"/>
          <p:cNvSpPr/>
          <p:nvPr/>
        </p:nvSpPr>
        <p:spPr>
          <a:xfrm>
            <a:off x="4762439" y="838137"/>
            <a:ext cx="2667143" cy="129614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43" name="Rectangle: Top-Left"/>
          <p:cNvSpPr/>
          <p:nvPr/>
        </p:nvSpPr>
        <p:spPr>
          <a:xfrm>
            <a:off x="1343470" y="838137"/>
            <a:ext cx="2667143" cy="1296144"/>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cxnSp>
        <p:nvCxnSpPr>
          <p:cNvPr id="48" name="Connector: North-West"/>
          <p:cNvCxnSpPr/>
          <p:nvPr/>
        </p:nvCxnSpPr>
        <p:spPr>
          <a:xfrm flipH="1" flipV="1">
            <a:off x="3953347" y="2076262"/>
            <a:ext cx="894515" cy="754457"/>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ctor: West"/>
          <p:cNvCxnSpPr>
            <a:endCxn id="40" idx="3"/>
          </p:cNvCxnSpPr>
          <p:nvPr/>
        </p:nvCxnSpPr>
        <p:spPr>
          <a:xfrm flipH="1" flipV="1">
            <a:off x="4010615" y="3405712"/>
            <a:ext cx="751824" cy="8017"/>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Connector: South-West"/>
          <p:cNvCxnSpPr/>
          <p:nvPr/>
        </p:nvCxnSpPr>
        <p:spPr>
          <a:xfrm flipH="1">
            <a:off x="3953347" y="3983526"/>
            <a:ext cx="894516" cy="766527"/>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ctor: South"/>
          <p:cNvCxnSpPr>
            <a:endCxn id="41" idx="0"/>
          </p:cNvCxnSpPr>
          <p:nvPr/>
        </p:nvCxnSpPr>
        <p:spPr>
          <a:xfrm>
            <a:off x="6096000" y="4071253"/>
            <a:ext cx="11" cy="605887"/>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Connector: South-East"/>
          <p:cNvCxnSpPr/>
          <p:nvPr/>
        </p:nvCxnSpPr>
        <p:spPr>
          <a:xfrm>
            <a:off x="7389674" y="3983526"/>
            <a:ext cx="1011943" cy="766527"/>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or: East"/>
          <p:cNvCxnSpPr>
            <a:stCxn id="3" idx="3"/>
            <a:endCxn id="39" idx="1"/>
          </p:cNvCxnSpPr>
          <p:nvPr/>
        </p:nvCxnSpPr>
        <p:spPr>
          <a:xfrm>
            <a:off x="7429582" y="3405711"/>
            <a:ext cx="922669" cy="0"/>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Connector: North East"/>
          <p:cNvCxnSpPr/>
          <p:nvPr/>
        </p:nvCxnSpPr>
        <p:spPr>
          <a:xfrm flipV="1">
            <a:off x="7389674" y="2076262"/>
            <a:ext cx="1011943" cy="754457"/>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Connector: North"/>
          <p:cNvCxnSpPr>
            <a:endCxn id="38" idx="2"/>
          </p:cNvCxnSpPr>
          <p:nvPr/>
        </p:nvCxnSpPr>
        <p:spPr>
          <a:xfrm flipV="1">
            <a:off x="6096011" y="2134281"/>
            <a:ext cx="0" cy="607747"/>
          </a:xfrm>
          <a:prstGeom prst="straightConnector1">
            <a:avLst/>
          </a:prstGeom>
          <a:ln w="317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PageNumber"/>
          <p:cNvSpPr txBox="1">
            <a:spLocks/>
          </p:cNvSpPr>
          <p:nvPr/>
        </p:nvSpPr>
        <p:spPr>
          <a:xfrm>
            <a:off x="11520000" y="6240000"/>
            <a:ext cx="480000" cy="480000"/>
          </a:xfrm>
          <a:prstGeom prst="rect">
            <a:avLst/>
          </a:prstGeom>
          <a:solidFill>
            <a:schemeClr val="bg1"/>
          </a:solidFill>
          <a:ln w="25400">
            <a:solidFill>
              <a:schemeClr val="tx1"/>
            </a:solidFill>
          </a:ln>
        </p:spPr>
        <p:txBody>
          <a:bodyPr wrap="none" rtlCol="0" anchor="ctr" anchorCtr="1">
            <a:noAutofit/>
          </a:bodyPr>
          <a:lstStyle/>
          <a:p>
            <a:pPr algn="ctr"/>
            <a:r>
              <a:rPr lang="en-GB" sz="1200" b="1" dirty="0">
                <a:latin typeface="Arial" pitchFamily="34" charset="0"/>
                <a:cs typeface="Arial" pitchFamily="34" charset="0"/>
              </a:rPr>
              <a:t>R-1</a:t>
            </a:r>
          </a:p>
          <a:p>
            <a:pPr algn="ctr"/>
            <a:r>
              <a:rPr lang="en-GB" sz="1200" b="1" dirty="0">
                <a:latin typeface="Arial" pitchFamily="34" charset="0"/>
                <a:cs typeface="Arial" pitchFamily="34" charset="0"/>
              </a:rPr>
              <a:t>S-4</a:t>
            </a:r>
          </a:p>
        </p:txBody>
      </p:sp>
      <p:sp>
        <p:nvSpPr>
          <p:cNvPr id="26" name="Action Button: Forward">
            <a:hlinkClick r:id="rId3" action="ppaction://hlinksldjump" highlightClick="1"/>
          </p:cNvPr>
          <p:cNvSpPr/>
          <p:nvPr/>
        </p:nvSpPr>
        <p:spPr>
          <a:xfrm rot="16200000">
            <a:off x="10848555" y="6240000"/>
            <a:ext cx="480000" cy="480000"/>
          </a:xfrm>
          <a:prstGeom prst="actionButtonForwardNex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Tool instructions"/>
          <p:cNvSpPr txBox="1"/>
          <p:nvPr/>
        </p:nvSpPr>
        <p:spPr>
          <a:xfrm>
            <a:off x="4382247" y="6550225"/>
            <a:ext cx="3427541"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up arrow to return to the presentation.</a:t>
            </a:r>
          </a:p>
        </p:txBody>
      </p:sp>
      <p:sp>
        <p:nvSpPr>
          <p:cNvPr id="29" name="TextBox: Worksheet Indication">
            <a:extLst>
              <a:ext uri="{FF2B5EF4-FFF2-40B4-BE49-F238E27FC236}">
                <a16:creationId xmlns:a16="http://schemas.microsoft.com/office/drawing/2014/main" id="{0A7DB3AB-A130-4BB5-AB56-462FD3363FC6}"/>
              </a:ext>
            </a:extLst>
          </p:cNvPr>
          <p:cNvSpPr txBox="1"/>
          <p:nvPr/>
        </p:nvSpPr>
        <p:spPr>
          <a:xfrm>
            <a:off x="0" y="6378000"/>
            <a:ext cx="1680000" cy="480000"/>
          </a:xfrm>
          <a:prstGeom prst="rect">
            <a:avLst/>
          </a:prstGeom>
          <a:noFill/>
          <a:ln w="0">
            <a:noFill/>
          </a:ln>
        </p:spPr>
        <p:txBody>
          <a:bodyPr wrap="square" rtlCol="0">
            <a:noAutofit/>
          </a:bodyPr>
          <a:lstStyle/>
          <a:p>
            <a:pPr defTabSz="1219170"/>
            <a:r>
              <a:rPr lang="en-GB" sz="2133" b="1" dirty="0">
                <a:solidFill>
                  <a:prstClr val="black"/>
                </a:solidFill>
                <a:latin typeface="Arial" pitchFamily="34" charset="0"/>
                <a:cs typeface="Arial" pitchFamily="34" charset="0"/>
              </a:rPr>
              <a:t>Worksheet</a:t>
            </a:r>
          </a:p>
        </p:txBody>
      </p:sp>
      <p:sp>
        <p:nvSpPr>
          <p:cNvPr id="2" name="TextBox 1">
            <a:extLst>
              <a:ext uri="{FF2B5EF4-FFF2-40B4-BE49-F238E27FC236}">
                <a16:creationId xmlns:a16="http://schemas.microsoft.com/office/drawing/2014/main" id="{3CF4D945-E23F-4732-B2A2-01514DFC6A61}"/>
              </a:ext>
            </a:extLst>
          </p:cNvPr>
          <p:cNvSpPr txBox="1"/>
          <p:nvPr/>
        </p:nvSpPr>
        <p:spPr>
          <a:xfrm>
            <a:off x="3655154" y="35783"/>
            <a:ext cx="4881692" cy="307777"/>
          </a:xfrm>
          <a:prstGeom prst="rect">
            <a:avLst/>
          </a:prstGeom>
          <a:noFill/>
        </p:spPr>
        <p:txBody>
          <a:bodyPr wrap="square" rtlCol="0">
            <a:spAutoFit/>
          </a:bodyPr>
          <a:lstStyle/>
          <a:p>
            <a:r>
              <a:rPr lang="en-NZ" sz="1400" dirty="0">
                <a:latin typeface="Arial" panose="020B0604020202020204" pitchFamily="34" charset="0"/>
                <a:cs typeface="Arial" panose="020B0604020202020204" pitchFamily="34" charset="0"/>
              </a:rPr>
              <a:t>Name_________________________ Date_____________</a:t>
            </a:r>
          </a:p>
        </p:txBody>
      </p:sp>
    </p:spTree>
    <p:extLst>
      <p:ext uri="{BB962C8B-B14F-4D97-AF65-F5344CB8AC3E}">
        <p14:creationId xmlns:p14="http://schemas.microsoft.com/office/powerpoint/2010/main" val="872867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BD30239-4ACF-4909-B166-D8149D87067E}"/>
              </a:ext>
            </a:extLst>
          </p:cNvPr>
          <p:cNvSpPr>
            <a:spLocks noGrp="1"/>
          </p:cNvSpPr>
          <p:nvPr>
            <p:ph type="title"/>
          </p:nvPr>
        </p:nvSpPr>
        <p:spPr>
          <a:xfrm>
            <a:off x="838200" y="166821"/>
            <a:ext cx="10515600" cy="1325563"/>
          </a:xfrm>
        </p:spPr>
        <p:txBody>
          <a:bodyPr/>
          <a:lstStyle/>
          <a:p>
            <a:pPr algn="ct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Learning Intentions</a:t>
            </a:r>
          </a:p>
        </p:txBody>
      </p:sp>
      <p:sp>
        <p:nvSpPr>
          <p:cNvPr id="3" name="the children will">
            <a:extLst>
              <a:ext uri="{FF2B5EF4-FFF2-40B4-BE49-F238E27FC236}">
                <a16:creationId xmlns:a16="http://schemas.microsoft.com/office/drawing/2014/main" id="{F2086CDC-A7DD-49FD-9B6E-238D231A6BEF}"/>
              </a:ext>
            </a:extLst>
          </p:cNvPr>
          <p:cNvSpPr/>
          <p:nvPr/>
        </p:nvSpPr>
        <p:spPr>
          <a:xfrm>
            <a:off x="2302525" y="2335175"/>
            <a:ext cx="2995669"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The children will…</a:t>
            </a:r>
          </a:p>
        </p:txBody>
      </p:sp>
      <p:sp>
        <p:nvSpPr>
          <p:cNvPr id="4" name="1)">
            <a:extLst>
              <a:ext uri="{FF2B5EF4-FFF2-40B4-BE49-F238E27FC236}">
                <a16:creationId xmlns:a16="http://schemas.microsoft.com/office/drawing/2014/main" id="{1F3E326B-20FC-4F3D-8B43-969B5CCEDA11}"/>
              </a:ext>
            </a:extLst>
          </p:cNvPr>
          <p:cNvSpPr/>
          <p:nvPr/>
        </p:nvSpPr>
        <p:spPr>
          <a:xfrm>
            <a:off x="1860014" y="3029638"/>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1)</a:t>
            </a:r>
          </a:p>
        </p:txBody>
      </p:sp>
      <p:sp>
        <p:nvSpPr>
          <p:cNvPr id="5" name="2)">
            <a:extLst>
              <a:ext uri="{FF2B5EF4-FFF2-40B4-BE49-F238E27FC236}">
                <a16:creationId xmlns:a16="http://schemas.microsoft.com/office/drawing/2014/main" id="{8F0C53A0-53D8-47A4-82D7-EF7D4CD4C8FE}"/>
              </a:ext>
            </a:extLst>
          </p:cNvPr>
          <p:cNvSpPr/>
          <p:nvPr/>
        </p:nvSpPr>
        <p:spPr>
          <a:xfrm>
            <a:off x="1860013" y="3855503"/>
            <a:ext cx="442511" cy="506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olidFill>
                  <a:schemeClr val="tx1"/>
                </a:solidFill>
                <a:latin typeface="Arial" panose="020B0604020202020204" pitchFamily="34" charset="0"/>
                <a:cs typeface="Arial" panose="020B0604020202020204" pitchFamily="34" charset="0"/>
              </a:rPr>
              <a:t>2)</a:t>
            </a:r>
          </a:p>
        </p:txBody>
      </p:sp>
      <p:sp>
        <p:nvSpPr>
          <p:cNvPr id="6" name="Rectangle 1">
            <a:extLst>
              <a:ext uri="{FF2B5EF4-FFF2-40B4-BE49-F238E27FC236}">
                <a16:creationId xmlns:a16="http://schemas.microsoft.com/office/drawing/2014/main" id="{339B1FF1-8BA3-4F52-810B-7CA22DD93BB6}"/>
              </a:ext>
            </a:extLst>
          </p:cNvPr>
          <p:cNvSpPr/>
          <p:nvPr/>
        </p:nvSpPr>
        <p:spPr>
          <a:xfrm>
            <a:off x="2302525" y="3029638"/>
            <a:ext cx="8945696" cy="506776"/>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NZ" sz="2000" dirty="0">
                <a:solidFill>
                  <a:schemeClr val="tx1"/>
                </a:solidFill>
                <a:latin typeface="Arial" panose="020B0604020202020204" pitchFamily="34" charset="0"/>
                <a:cs typeface="Arial" panose="020B0604020202020204" pitchFamily="34" charset="0"/>
              </a:rPr>
              <a:t>explain the meaning of the word Resurrection in relation to Jesus</a:t>
            </a:r>
          </a:p>
        </p:txBody>
      </p:sp>
      <p:sp>
        <p:nvSpPr>
          <p:cNvPr id="7" name="Rectangle 2">
            <a:extLst>
              <a:ext uri="{FF2B5EF4-FFF2-40B4-BE49-F238E27FC236}">
                <a16:creationId xmlns:a16="http://schemas.microsoft.com/office/drawing/2014/main" id="{36F4D1E3-323E-4943-8C6F-C6E218E6CF59}"/>
              </a:ext>
            </a:extLst>
          </p:cNvPr>
          <p:cNvSpPr/>
          <p:nvPr/>
        </p:nvSpPr>
        <p:spPr>
          <a:xfrm>
            <a:off x="2302525" y="3855503"/>
            <a:ext cx="8945696" cy="782598"/>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Z" sz="2000" dirty="0">
                <a:solidFill>
                  <a:schemeClr val="tx1"/>
                </a:solidFill>
                <a:latin typeface="Arial" panose="020B0604020202020204" pitchFamily="34" charset="0"/>
                <a:cs typeface="Arial" panose="020B0604020202020204" pitchFamily="34" charset="0"/>
              </a:rPr>
              <a:t>recognise that all people can now have everlasting life because of the Resurrection.</a:t>
            </a:r>
          </a:p>
        </p:txBody>
      </p:sp>
      <p:sp>
        <p:nvSpPr>
          <p:cNvPr id="8" name="TextBox: PageNumber">
            <a:extLst>
              <a:ext uri="{FF2B5EF4-FFF2-40B4-BE49-F238E27FC236}">
                <a16:creationId xmlns:a16="http://schemas.microsoft.com/office/drawing/2014/main" id="{BF054952-FCD8-40D5-BC33-EB3ED354FE24}"/>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R-1</a:t>
            </a:r>
          </a:p>
          <a:p>
            <a:pPr algn="ctr"/>
            <a:r>
              <a:rPr lang="en-GB" sz="1200" b="1" dirty="0">
                <a:solidFill>
                  <a:srgbClr val="002060"/>
                </a:solidFill>
                <a:latin typeface="Arial" pitchFamily="34" charset="0"/>
                <a:cs typeface="Arial" pitchFamily="34" charset="0"/>
              </a:rPr>
              <a:t>S-02</a:t>
            </a:r>
          </a:p>
        </p:txBody>
      </p:sp>
      <p:sp>
        <p:nvSpPr>
          <p:cNvPr id="9" name="Action Button: Forward">
            <a:hlinkClick r:id="" action="ppaction://hlinkshowjump?jump=nextslide" highlightClick="1"/>
            <a:extLst>
              <a:ext uri="{FF2B5EF4-FFF2-40B4-BE49-F238E27FC236}">
                <a16:creationId xmlns:a16="http://schemas.microsoft.com/office/drawing/2014/main" id="{36556C92-23E6-4F96-BB5B-F2AEC2AB029D}"/>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Action Button: Back">
            <a:hlinkClick r:id="" action="ppaction://hlinkshowjump?jump=previousslide" highlightClick="1"/>
            <a:extLst>
              <a:ext uri="{FF2B5EF4-FFF2-40B4-BE49-F238E27FC236}">
                <a16:creationId xmlns:a16="http://schemas.microsoft.com/office/drawing/2014/main" id="{F75D8E4B-9874-4284-B8BA-3E4EBE8FB48F}"/>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2" name="Picture 11" descr="A close up of a newspaper&#10;&#10;Description generated with high confidence">
            <a:extLst>
              <a:ext uri="{FF2B5EF4-FFF2-40B4-BE49-F238E27FC236}">
                <a16:creationId xmlns:a16="http://schemas.microsoft.com/office/drawing/2014/main" id="{727F8F18-75DA-4D7C-AA57-77CAA0547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4271" y="261279"/>
            <a:ext cx="1123950" cy="1390650"/>
          </a:xfrm>
          <a:prstGeom prst="rect">
            <a:avLst/>
          </a:prstGeom>
          <a:ln>
            <a:noFill/>
          </a:ln>
          <a:effectLst>
            <a:outerShdw blurRad="292100" dist="139700" dir="2700000" algn="tl" rotWithShape="0">
              <a:srgbClr val="333333">
                <a:alpha val="65000"/>
              </a:srgbClr>
            </a:outerShdw>
          </a:effectLst>
        </p:spPr>
      </p:pic>
      <p:sp>
        <p:nvSpPr>
          <p:cNvPr id="13" name="Textbox: Tool instructions">
            <a:extLst>
              <a:ext uri="{FF2B5EF4-FFF2-40B4-BE49-F238E27FC236}">
                <a16:creationId xmlns:a16="http://schemas.microsoft.com/office/drawing/2014/main" id="{129C5B9A-620D-43B2-8A2C-53621F4DC80A}"/>
              </a:ext>
            </a:extLst>
          </p:cNvPr>
          <p:cNvSpPr txBox="1"/>
          <p:nvPr/>
        </p:nvSpPr>
        <p:spPr>
          <a:xfrm>
            <a:off x="5000202" y="6550225"/>
            <a:ext cx="2191627"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boxes to reveal text.</a:t>
            </a:r>
          </a:p>
        </p:txBody>
      </p:sp>
    </p:spTree>
    <p:extLst>
      <p:ext uri="{BB962C8B-B14F-4D97-AF65-F5344CB8AC3E}">
        <p14:creationId xmlns:p14="http://schemas.microsoft.com/office/powerpoint/2010/main" val="24256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100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57353FB6-E6DF-44DF-8D0C-5154BD1CB7A8}"/>
              </a:ext>
            </a:extLst>
          </p:cNvPr>
          <p:cNvGraphicFramePr>
            <a:graphicFrameLocks noGrp="1"/>
          </p:cNvGraphicFramePr>
          <p:nvPr>
            <p:extLst>
              <p:ext uri="{D42A27DB-BD31-4B8C-83A1-F6EECF244321}">
                <p14:modId xmlns:p14="http://schemas.microsoft.com/office/powerpoint/2010/main" val="94844434"/>
              </p:ext>
            </p:extLst>
          </p:nvPr>
        </p:nvGraphicFramePr>
        <p:xfrm>
          <a:off x="2475735" y="1423977"/>
          <a:ext cx="9201533" cy="4617720"/>
        </p:xfrm>
        <a:graphic>
          <a:graphicData uri="http://schemas.openxmlformats.org/drawingml/2006/table">
            <a:tbl>
              <a:tblPr firstRow="1" bandRow="1">
                <a:tableStyleId>{5C22544A-7EE6-4342-B048-85BDC9FD1C3A}</a:tableStyleId>
              </a:tblPr>
              <a:tblGrid>
                <a:gridCol w="594911">
                  <a:extLst>
                    <a:ext uri="{9D8B030D-6E8A-4147-A177-3AD203B41FA5}">
                      <a16:colId xmlns:a16="http://schemas.microsoft.com/office/drawing/2014/main" val="1751273269"/>
                    </a:ext>
                  </a:extLst>
                </a:gridCol>
                <a:gridCol w="7326217">
                  <a:extLst>
                    <a:ext uri="{9D8B030D-6E8A-4147-A177-3AD203B41FA5}">
                      <a16:colId xmlns:a16="http://schemas.microsoft.com/office/drawing/2014/main" val="756474279"/>
                    </a:ext>
                  </a:extLst>
                </a:gridCol>
                <a:gridCol w="670551">
                  <a:extLst>
                    <a:ext uri="{9D8B030D-6E8A-4147-A177-3AD203B41FA5}">
                      <a16:colId xmlns:a16="http://schemas.microsoft.com/office/drawing/2014/main" val="471657000"/>
                    </a:ext>
                  </a:extLst>
                </a:gridCol>
                <a:gridCol w="609854">
                  <a:extLst>
                    <a:ext uri="{9D8B030D-6E8A-4147-A177-3AD203B41FA5}">
                      <a16:colId xmlns:a16="http://schemas.microsoft.com/office/drawing/2014/main" val="1828627030"/>
                    </a:ext>
                  </a:extLst>
                </a:gridCol>
              </a:tblGrid>
              <a:tr h="370840">
                <a:tc gridSpan="4">
                  <a:txBody>
                    <a:bodyPr/>
                    <a:lstStyle/>
                    <a:p>
                      <a:pPr algn="ctr"/>
                      <a:r>
                        <a:rPr lang="en-NZ" baseline="0" dirty="0">
                          <a:solidFill>
                            <a:schemeClr val="tx1"/>
                          </a:solidFill>
                          <a:latin typeface="Arial" panose="020B0604020202020204" pitchFamily="34" charset="0"/>
                        </a:rPr>
                        <a:t>Highlight Yes or 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endParaRPr lang="en-NZ" dirty="0"/>
                    </a:p>
                  </a:txBody>
                  <a:tcPr/>
                </a:tc>
                <a:tc hMerge="1">
                  <a:txBody>
                    <a:bodyPr/>
                    <a:lstStyle/>
                    <a:p>
                      <a:endParaRPr lang="en-NZ" dirty="0"/>
                    </a:p>
                  </a:txBody>
                  <a:tcPr/>
                </a:tc>
                <a:tc hMerge="1">
                  <a:txBody>
                    <a:bodyPr/>
                    <a:lstStyle/>
                    <a:p>
                      <a:endParaRPr lang="en-NZ" dirty="0"/>
                    </a:p>
                  </a:txBody>
                  <a:tcPr/>
                </a:tc>
                <a:extLst>
                  <a:ext uri="{0D108BD9-81ED-4DB2-BD59-A6C34878D82A}">
                    <a16:rowId xmlns:a16="http://schemas.microsoft.com/office/drawing/2014/main" val="2578036478"/>
                  </a:ext>
                </a:extLst>
              </a:tr>
              <a:tr h="370840">
                <a:tc>
                  <a:txBody>
                    <a:bodyPr/>
                    <a:lstStyle/>
                    <a:p>
                      <a:r>
                        <a:rPr lang="en-NZ" baseline="0" dirty="0">
                          <a:latin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800" dirty="0">
                          <a:solidFill>
                            <a:schemeClr val="tx1"/>
                          </a:solidFill>
                          <a:latin typeface="Arial" panose="020B0604020202020204" pitchFamily="34" charset="0"/>
                          <a:ea typeface="Calibri" panose="020F0502020204030204" pitchFamily="34" charset="0"/>
                          <a:cs typeface="Arial" panose="020B0604020202020204" pitchFamily="34" charset="0"/>
                        </a:rPr>
                        <a:t>The Liturgical Calendar marks the feast and seasons in the Church’s year </a:t>
                      </a:r>
                      <a:endParaRPr lang="en-NZ" baseline="0" dirty="0">
                        <a:solidFill>
                          <a:schemeClr val="tx1"/>
                        </a:solidFill>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NZ" baseline="0" dirty="0">
                          <a:latin typeface="Arial" panose="020B0604020202020204" pitchFamily="34" charset="0"/>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NZ" baseline="0" dirty="0">
                          <a:latin typeface="Arial" panose="020B0604020202020204" pitchFamily="34" charset="0"/>
                        </a:rPr>
                        <a:t>NO</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242591217"/>
                  </a:ext>
                </a:extLst>
              </a:tr>
              <a:tr h="370840">
                <a:tc>
                  <a:txBody>
                    <a:bodyPr/>
                    <a:lstStyle/>
                    <a:p>
                      <a:r>
                        <a:rPr lang="en-NZ" baseline="0" dirty="0">
                          <a:latin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800" dirty="0">
                          <a:latin typeface="Arial" panose="020B0604020202020204" pitchFamily="34" charset="0"/>
                          <a:ea typeface="Calibri" panose="020F0502020204030204" pitchFamily="34" charset="0"/>
                          <a:cs typeface="Arial" panose="020B0604020202020204" pitchFamily="34" charset="0"/>
                        </a:rPr>
                        <a:t>Ordinary Time is the longest season in the Liturgical Year </a:t>
                      </a:r>
                      <a:endParaRPr lang="en-NZ" baseline="0" dirty="0">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aseline="0" dirty="0">
                          <a:latin typeface="Arial" panose="020B0604020202020204" pitchFamily="34" charset="0"/>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NO</a:t>
                      </a:r>
                      <a:endParaRPr kumimoji="0" lang="en-N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60598273"/>
                  </a:ext>
                </a:extLst>
              </a:tr>
              <a:tr h="370840">
                <a:tc>
                  <a:txBody>
                    <a:bodyPr/>
                    <a:lstStyle/>
                    <a:p>
                      <a:r>
                        <a:rPr lang="en-NZ" baseline="0" dirty="0">
                          <a:latin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800" dirty="0">
                          <a:latin typeface="Arial" panose="020B0604020202020204" pitchFamily="34" charset="0"/>
                          <a:ea typeface="Calibri" panose="020F0502020204030204" pitchFamily="34" charset="0"/>
                          <a:cs typeface="Arial" panose="020B0604020202020204" pitchFamily="34" charset="0"/>
                        </a:rPr>
                        <a:t>Easter is a feast and a season</a:t>
                      </a:r>
                      <a:endParaRPr lang="en-NZ" baseline="0" dirty="0">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aseline="0" dirty="0">
                          <a:latin typeface="Arial" panose="020B0604020202020204" pitchFamily="34" charset="0"/>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NO</a:t>
                      </a:r>
                      <a:endParaRPr kumimoji="0" lang="en-N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192656911"/>
                  </a:ext>
                </a:extLst>
              </a:tr>
              <a:tr h="370840">
                <a:tc>
                  <a:txBody>
                    <a:bodyPr/>
                    <a:lstStyle/>
                    <a:p>
                      <a:r>
                        <a:rPr lang="en-NZ" baseline="0" dirty="0">
                          <a:latin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800" dirty="0">
                          <a:latin typeface="Arial" panose="020B0604020202020204" pitchFamily="34" charset="0"/>
                          <a:ea typeface="Calibri" panose="020F0502020204030204" pitchFamily="34" charset="0"/>
                          <a:cs typeface="Arial" panose="020B0604020202020204" pitchFamily="34" charset="0"/>
                        </a:rPr>
                        <a:t>Advent is the last season of the Liturgical Year</a:t>
                      </a:r>
                      <a:endParaRPr lang="en-NZ" baseline="0" dirty="0">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aseline="0" dirty="0">
                          <a:latin typeface="Arial" panose="020B0604020202020204" pitchFamily="34" charset="0"/>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NO</a:t>
                      </a:r>
                      <a:endParaRPr kumimoji="0" lang="en-N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547078593"/>
                  </a:ext>
                </a:extLst>
              </a:tr>
              <a:tr h="370840">
                <a:tc>
                  <a:txBody>
                    <a:bodyPr/>
                    <a:lstStyle/>
                    <a:p>
                      <a:r>
                        <a:rPr lang="en-NZ" baseline="0" dirty="0">
                          <a:latin typeface="Arial" panose="020B0604020202020204" pitchFamily="34" charset="0"/>
                        </a:rPr>
                        <a:t>5)</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800" dirty="0">
                          <a:latin typeface="Arial" panose="020B0604020202020204" pitchFamily="34" charset="0"/>
                          <a:ea typeface="Calibri" panose="020F0502020204030204" pitchFamily="34" charset="0"/>
                          <a:cs typeface="Arial" panose="020B0604020202020204" pitchFamily="34" charset="0"/>
                        </a:rPr>
                        <a:t>Christmas comes after Lent</a:t>
                      </a:r>
                      <a:endParaRPr lang="en-NZ" baseline="0" dirty="0">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aseline="0" dirty="0">
                          <a:latin typeface="Arial" panose="020B0604020202020204" pitchFamily="34" charset="0"/>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NO</a:t>
                      </a:r>
                      <a:endParaRPr kumimoji="0" lang="en-N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856251982"/>
                  </a:ext>
                </a:extLst>
              </a:tr>
              <a:tr h="370840">
                <a:tc>
                  <a:txBody>
                    <a:bodyPr/>
                    <a:lstStyle/>
                    <a:p>
                      <a:r>
                        <a:rPr lang="en-NZ" baseline="0" dirty="0">
                          <a:latin typeface="Arial" panose="020B0604020202020204" pitchFamily="34" charset="0"/>
                        </a:rPr>
                        <a:t>6)</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800" dirty="0">
                          <a:latin typeface="Arial" panose="020B0604020202020204" pitchFamily="34" charset="0"/>
                          <a:ea typeface="Calibri" panose="020F0502020204030204" pitchFamily="34" charset="0"/>
                          <a:cs typeface="Arial" panose="020B0604020202020204" pitchFamily="34" charset="0"/>
                        </a:rPr>
                        <a:t>Easter is the most important feast and season in the whole year</a:t>
                      </a:r>
                      <a:endParaRPr lang="en-NZ" baseline="0" dirty="0">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aseline="0" dirty="0">
                          <a:latin typeface="Arial" panose="020B0604020202020204" pitchFamily="34" charset="0"/>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NO</a:t>
                      </a:r>
                      <a:endParaRPr kumimoji="0" lang="en-N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53918378"/>
                  </a:ext>
                </a:extLst>
              </a:tr>
              <a:tr h="370840">
                <a:tc>
                  <a:txBody>
                    <a:bodyPr/>
                    <a:lstStyle/>
                    <a:p>
                      <a:r>
                        <a:rPr lang="en-NZ" baseline="0" dirty="0">
                          <a:latin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800" dirty="0">
                          <a:latin typeface="Arial" panose="020B0604020202020204" pitchFamily="34" charset="0"/>
                          <a:ea typeface="Calibri" panose="020F0502020204030204" pitchFamily="34" charset="0"/>
                          <a:cs typeface="Arial" panose="020B0604020202020204" pitchFamily="34" charset="0"/>
                        </a:rPr>
                        <a:t>Easter lasts for 20 days</a:t>
                      </a:r>
                      <a:endParaRPr lang="en-NZ" baseline="0" dirty="0">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aseline="0" dirty="0">
                          <a:latin typeface="Arial" panose="020B0604020202020204" pitchFamily="34" charset="0"/>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NO</a:t>
                      </a:r>
                      <a:endParaRPr kumimoji="0" lang="en-N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49642872"/>
                  </a:ext>
                </a:extLst>
              </a:tr>
              <a:tr h="370840">
                <a:tc>
                  <a:txBody>
                    <a:bodyPr/>
                    <a:lstStyle/>
                    <a:p>
                      <a:r>
                        <a:rPr lang="en-NZ" baseline="0" dirty="0">
                          <a:latin typeface="Arial" panose="020B0604020202020204" pitchFamily="34" charset="0"/>
                        </a:rPr>
                        <a:t>8)</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800" dirty="0">
                          <a:latin typeface="Arial" panose="020B0604020202020204" pitchFamily="34" charset="0"/>
                          <a:ea typeface="Calibri" panose="020F0502020204030204" pitchFamily="34" charset="0"/>
                          <a:cs typeface="Arial" panose="020B0604020202020204" pitchFamily="34" charset="0"/>
                        </a:rPr>
                        <a:t>White, yellow or gold are the colours for the celebrating seasons </a:t>
                      </a:r>
                      <a:endParaRPr lang="en-NZ" baseline="0" dirty="0">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aseline="0" dirty="0">
                          <a:latin typeface="Arial" panose="020B0604020202020204" pitchFamily="34" charset="0"/>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NO</a:t>
                      </a:r>
                      <a:endParaRPr kumimoji="0" lang="en-N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253503553"/>
                  </a:ext>
                </a:extLst>
              </a:tr>
              <a:tr h="370840">
                <a:tc>
                  <a:txBody>
                    <a:bodyPr/>
                    <a:lstStyle/>
                    <a:p>
                      <a:r>
                        <a:rPr lang="en-NZ" baseline="0" dirty="0">
                          <a:latin typeface="Arial" panose="020B0604020202020204" pitchFamily="34" charset="0"/>
                        </a:rPr>
                        <a:t>9)</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800" dirty="0">
                          <a:latin typeface="Arial" panose="020B0604020202020204" pitchFamily="34" charset="0"/>
                          <a:ea typeface="Calibri" panose="020F0502020204030204" pitchFamily="34" charset="0"/>
                          <a:cs typeface="Arial" panose="020B0604020202020204" pitchFamily="34" charset="0"/>
                        </a:rPr>
                        <a:t>Most of Ordinary Time is in spring and summer</a:t>
                      </a:r>
                      <a:endParaRPr lang="en-NZ" baseline="0" dirty="0">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aseline="0" dirty="0">
                          <a:latin typeface="Arial" panose="020B0604020202020204" pitchFamily="34" charset="0"/>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NO</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834439931"/>
                  </a:ext>
                </a:extLst>
              </a:tr>
              <a:tr h="370840">
                <a:tc>
                  <a:txBody>
                    <a:bodyPr/>
                    <a:lstStyle/>
                    <a:p>
                      <a:r>
                        <a:rPr lang="en-NZ" baseline="0" dirty="0">
                          <a:latin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r>
                        <a:rPr lang="en-NZ" sz="1800" dirty="0">
                          <a:latin typeface="Arial" panose="020B0604020202020204" pitchFamily="34" charset="0"/>
                          <a:ea typeface="Calibri" panose="020F0502020204030204" pitchFamily="34" charset="0"/>
                          <a:cs typeface="Arial" panose="020B0604020202020204" pitchFamily="34" charset="0"/>
                        </a:rPr>
                        <a:t>The Liturgical Calendar retells and celebrates the life of Jesus each year</a:t>
                      </a:r>
                      <a:endParaRPr lang="en-NZ" baseline="0" dirty="0">
                        <a:latin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aseline="0" dirty="0">
                          <a:latin typeface="Arial" panose="020B0604020202020204" pitchFamily="34" charset="0"/>
                        </a:rPr>
                        <a:t>YES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NO</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880026467"/>
                  </a:ext>
                </a:extLst>
              </a:tr>
            </a:tbl>
          </a:graphicData>
        </a:graphic>
      </p:graphicFrame>
      <p:sp>
        <p:nvSpPr>
          <p:cNvPr id="2" name="Title 1">
            <a:extLst>
              <a:ext uri="{FF2B5EF4-FFF2-40B4-BE49-F238E27FC236}">
                <a16:creationId xmlns:a16="http://schemas.microsoft.com/office/drawing/2014/main" id="{CDB68050-2696-47B2-8E75-375327DCC4DE}"/>
              </a:ext>
            </a:extLst>
          </p:cNvPr>
          <p:cNvSpPr>
            <a:spLocks noGrp="1"/>
          </p:cNvSpPr>
          <p:nvPr>
            <p:ph type="title"/>
          </p:nvPr>
        </p:nvSpPr>
        <p:spPr>
          <a:xfrm>
            <a:off x="838199" y="98414"/>
            <a:ext cx="10515600" cy="1325563"/>
          </a:xfrm>
        </p:spPr>
        <p:txBody>
          <a:bodyPr/>
          <a:lstStyle/>
          <a:p>
            <a:pPr algn="ct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What do you know about the Liturgical Year?</a:t>
            </a:r>
          </a:p>
        </p:txBody>
      </p:sp>
      <p:sp>
        <p:nvSpPr>
          <p:cNvPr id="4" name="TextBox: PageNumber">
            <a:extLst>
              <a:ext uri="{FF2B5EF4-FFF2-40B4-BE49-F238E27FC236}">
                <a16:creationId xmlns:a16="http://schemas.microsoft.com/office/drawing/2014/main" id="{53812AA0-D07F-4C87-AE39-189FBD66C99B}"/>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R-1</a:t>
            </a:r>
          </a:p>
          <a:p>
            <a:pPr algn="ctr"/>
            <a:r>
              <a:rPr lang="en-GB" sz="1200" b="1" dirty="0">
                <a:solidFill>
                  <a:srgbClr val="002060"/>
                </a:solidFill>
                <a:latin typeface="Arial" pitchFamily="34" charset="0"/>
                <a:cs typeface="Arial" pitchFamily="34" charset="0"/>
              </a:rPr>
              <a:t>S-03</a:t>
            </a:r>
          </a:p>
        </p:txBody>
      </p:sp>
      <p:sp>
        <p:nvSpPr>
          <p:cNvPr id="5" name="Action Button: Forward">
            <a:hlinkClick r:id="" action="ppaction://hlinkshowjump?jump=nextslide" highlightClick="1"/>
            <a:extLst>
              <a:ext uri="{FF2B5EF4-FFF2-40B4-BE49-F238E27FC236}">
                <a16:creationId xmlns:a16="http://schemas.microsoft.com/office/drawing/2014/main" id="{C926F637-A6BD-42AA-8C5F-965D96B77A11}"/>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Action Button: Back">
            <a:hlinkClick r:id="" action="ppaction://hlinkshowjump?jump=previousslide" highlightClick="1"/>
            <a:extLst>
              <a:ext uri="{FF2B5EF4-FFF2-40B4-BE49-F238E27FC236}">
                <a16:creationId xmlns:a16="http://schemas.microsoft.com/office/drawing/2014/main" id="{CFB11789-0229-4C17-B315-DDD7BD74D857}"/>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0" name="Picture 9" descr="A close up of a logo&#10;&#10;Description generated with high confidence">
            <a:extLst>
              <a:ext uri="{FF2B5EF4-FFF2-40B4-BE49-F238E27FC236}">
                <a16:creationId xmlns:a16="http://schemas.microsoft.com/office/drawing/2014/main" id="{67E508D5-C7FB-4283-8EA0-3CFE696BA0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89" t="2342" r="2266" b="2113"/>
          <a:stretch/>
        </p:blipFill>
        <p:spPr>
          <a:xfrm>
            <a:off x="78744" y="2261212"/>
            <a:ext cx="2335576" cy="2335576"/>
          </a:xfrm>
          <a:prstGeom prst="ellipse">
            <a:avLst/>
          </a:prstGeom>
          <a:ln>
            <a:solidFill>
              <a:schemeClr val="tx1"/>
            </a:solidFill>
          </a:ln>
          <a:scene3d>
            <a:camera prst="orthographicFront"/>
            <a:lightRig rig="threePt" dir="t"/>
          </a:scene3d>
          <a:sp3d>
            <a:bevelT/>
          </a:sp3d>
        </p:spPr>
      </p:pic>
      <p:sp>
        <p:nvSpPr>
          <p:cNvPr id="11" name="Action Button: Worksheet">
            <a:hlinkClick r:id="rId4" action="ppaction://hlinksldjump" highlightClick="1"/>
            <a:extLst>
              <a:ext uri="{FF2B5EF4-FFF2-40B4-BE49-F238E27FC236}">
                <a16:creationId xmlns:a16="http://schemas.microsoft.com/office/drawing/2014/main" id="{0FA95107-8BE3-4154-83BE-9A22A481BC4B}"/>
              </a:ext>
            </a:extLst>
          </p:cNvPr>
          <p:cNvSpPr/>
          <p:nvPr/>
        </p:nvSpPr>
        <p:spPr>
          <a:xfrm>
            <a:off x="9456000"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ans 1">
            <a:extLst>
              <a:ext uri="{FF2B5EF4-FFF2-40B4-BE49-F238E27FC236}">
                <a16:creationId xmlns:a16="http://schemas.microsoft.com/office/drawing/2014/main" id="{EA751176-43BA-4319-AFDD-BAC0718DF823}"/>
              </a:ext>
            </a:extLst>
          </p:cNvPr>
          <p:cNvSpPr/>
          <p:nvPr/>
        </p:nvSpPr>
        <p:spPr>
          <a:xfrm>
            <a:off x="10424160" y="1815739"/>
            <a:ext cx="587829" cy="339634"/>
          </a:xfrm>
          <a:prstGeom prst="rect">
            <a:avLst/>
          </a:prstGeom>
          <a:solidFill>
            <a:srgbClr val="92D050">
              <a:alpha val="50000"/>
            </a:srgb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NZ"/>
          </a:p>
        </p:txBody>
      </p:sp>
      <p:sp>
        <p:nvSpPr>
          <p:cNvPr id="12" name="ans 2">
            <a:extLst>
              <a:ext uri="{FF2B5EF4-FFF2-40B4-BE49-F238E27FC236}">
                <a16:creationId xmlns:a16="http://schemas.microsoft.com/office/drawing/2014/main" id="{4DAC256D-2C1B-42F5-A9E1-B115603115DF}"/>
              </a:ext>
            </a:extLst>
          </p:cNvPr>
          <p:cNvSpPr/>
          <p:nvPr/>
        </p:nvSpPr>
        <p:spPr>
          <a:xfrm>
            <a:off x="10424160" y="2450342"/>
            <a:ext cx="587829" cy="339634"/>
          </a:xfrm>
          <a:prstGeom prst="rect">
            <a:avLst/>
          </a:prstGeom>
          <a:solidFill>
            <a:srgbClr val="92D050">
              <a:alpha val="50000"/>
            </a:srgb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NZ"/>
          </a:p>
        </p:txBody>
      </p:sp>
      <p:sp>
        <p:nvSpPr>
          <p:cNvPr id="13" name="ans 3">
            <a:extLst>
              <a:ext uri="{FF2B5EF4-FFF2-40B4-BE49-F238E27FC236}">
                <a16:creationId xmlns:a16="http://schemas.microsoft.com/office/drawing/2014/main" id="{A538A6D1-4F27-46D8-97BC-A8DCD7790FCA}"/>
              </a:ext>
            </a:extLst>
          </p:cNvPr>
          <p:cNvSpPr/>
          <p:nvPr/>
        </p:nvSpPr>
        <p:spPr>
          <a:xfrm>
            <a:off x="10424159" y="2820669"/>
            <a:ext cx="587829" cy="339634"/>
          </a:xfrm>
          <a:prstGeom prst="rect">
            <a:avLst/>
          </a:prstGeom>
          <a:solidFill>
            <a:srgbClr val="92D050">
              <a:alpha val="50000"/>
            </a:srgb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NZ"/>
          </a:p>
        </p:txBody>
      </p:sp>
      <p:sp>
        <p:nvSpPr>
          <p:cNvPr id="14" name="ans 4">
            <a:extLst>
              <a:ext uri="{FF2B5EF4-FFF2-40B4-BE49-F238E27FC236}">
                <a16:creationId xmlns:a16="http://schemas.microsoft.com/office/drawing/2014/main" id="{0E1DDA4B-1F93-46BC-8023-12088F5ABBBB}"/>
              </a:ext>
            </a:extLst>
          </p:cNvPr>
          <p:cNvSpPr/>
          <p:nvPr/>
        </p:nvSpPr>
        <p:spPr>
          <a:xfrm>
            <a:off x="11077433" y="3198125"/>
            <a:ext cx="570280" cy="310234"/>
          </a:xfrm>
          <a:prstGeom prst="rect">
            <a:avLst/>
          </a:prstGeom>
          <a:solidFill>
            <a:srgbClr val="92D050">
              <a:alpha val="50000"/>
            </a:srgb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NZ"/>
          </a:p>
        </p:txBody>
      </p:sp>
      <p:sp>
        <p:nvSpPr>
          <p:cNvPr id="15" name="ans 5">
            <a:extLst>
              <a:ext uri="{FF2B5EF4-FFF2-40B4-BE49-F238E27FC236}">
                <a16:creationId xmlns:a16="http://schemas.microsoft.com/office/drawing/2014/main" id="{CBDAD282-BD0E-4621-9DBB-6874A0B4BC19}"/>
              </a:ext>
            </a:extLst>
          </p:cNvPr>
          <p:cNvSpPr/>
          <p:nvPr/>
        </p:nvSpPr>
        <p:spPr>
          <a:xfrm>
            <a:off x="11081652" y="3563020"/>
            <a:ext cx="566061" cy="310234"/>
          </a:xfrm>
          <a:prstGeom prst="rect">
            <a:avLst/>
          </a:prstGeom>
          <a:solidFill>
            <a:srgbClr val="92D050">
              <a:alpha val="50000"/>
            </a:srgb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NZ"/>
          </a:p>
        </p:txBody>
      </p:sp>
      <p:sp>
        <p:nvSpPr>
          <p:cNvPr id="16" name="ans 6">
            <a:extLst>
              <a:ext uri="{FF2B5EF4-FFF2-40B4-BE49-F238E27FC236}">
                <a16:creationId xmlns:a16="http://schemas.microsoft.com/office/drawing/2014/main" id="{3E2F442B-C587-42D0-A902-ABFF8FF4D972}"/>
              </a:ext>
            </a:extLst>
          </p:cNvPr>
          <p:cNvSpPr/>
          <p:nvPr/>
        </p:nvSpPr>
        <p:spPr>
          <a:xfrm>
            <a:off x="10424159" y="3945722"/>
            <a:ext cx="587829" cy="326027"/>
          </a:xfrm>
          <a:prstGeom prst="rect">
            <a:avLst/>
          </a:prstGeom>
          <a:solidFill>
            <a:srgbClr val="92D050">
              <a:alpha val="50000"/>
            </a:srgb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NZ"/>
          </a:p>
        </p:txBody>
      </p:sp>
      <p:sp>
        <p:nvSpPr>
          <p:cNvPr id="17" name="ans 7">
            <a:extLst>
              <a:ext uri="{FF2B5EF4-FFF2-40B4-BE49-F238E27FC236}">
                <a16:creationId xmlns:a16="http://schemas.microsoft.com/office/drawing/2014/main" id="{4693060C-CC9A-4237-936F-6156C122BE72}"/>
              </a:ext>
            </a:extLst>
          </p:cNvPr>
          <p:cNvSpPr/>
          <p:nvPr/>
        </p:nvSpPr>
        <p:spPr>
          <a:xfrm>
            <a:off x="11082672" y="4321036"/>
            <a:ext cx="565041" cy="326027"/>
          </a:xfrm>
          <a:prstGeom prst="rect">
            <a:avLst/>
          </a:prstGeom>
          <a:solidFill>
            <a:srgbClr val="92D050">
              <a:alpha val="50000"/>
            </a:srgb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NZ"/>
          </a:p>
        </p:txBody>
      </p:sp>
      <p:sp>
        <p:nvSpPr>
          <p:cNvPr id="18" name="ans 8">
            <a:extLst>
              <a:ext uri="{FF2B5EF4-FFF2-40B4-BE49-F238E27FC236}">
                <a16:creationId xmlns:a16="http://schemas.microsoft.com/office/drawing/2014/main" id="{71BAAA66-F70B-4A9C-AF43-B6C370355E57}"/>
              </a:ext>
            </a:extLst>
          </p:cNvPr>
          <p:cNvSpPr/>
          <p:nvPr/>
        </p:nvSpPr>
        <p:spPr>
          <a:xfrm>
            <a:off x="10424159" y="4675409"/>
            <a:ext cx="587829" cy="326027"/>
          </a:xfrm>
          <a:prstGeom prst="rect">
            <a:avLst/>
          </a:prstGeom>
          <a:solidFill>
            <a:srgbClr val="92D050">
              <a:alpha val="50000"/>
            </a:srgb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NZ"/>
          </a:p>
        </p:txBody>
      </p:sp>
      <p:sp>
        <p:nvSpPr>
          <p:cNvPr id="19" name="ans 9">
            <a:extLst>
              <a:ext uri="{FF2B5EF4-FFF2-40B4-BE49-F238E27FC236}">
                <a16:creationId xmlns:a16="http://schemas.microsoft.com/office/drawing/2014/main" id="{CF0421E7-913A-4ABB-B011-E5EBABA5321F}"/>
              </a:ext>
            </a:extLst>
          </p:cNvPr>
          <p:cNvSpPr/>
          <p:nvPr/>
        </p:nvSpPr>
        <p:spPr>
          <a:xfrm>
            <a:off x="11086041" y="5051596"/>
            <a:ext cx="570281" cy="310234"/>
          </a:xfrm>
          <a:prstGeom prst="rect">
            <a:avLst/>
          </a:prstGeom>
          <a:solidFill>
            <a:srgbClr val="92D050">
              <a:alpha val="50000"/>
            </a:srgb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NZ"/>
          </a:p>
        </p:txBody>
      </p:sp>
      <p:sp>
        <p:nvSpPr>
          <p:cNvPr id="20" name="ans 10">
            <a:extLst>
              <a:ext uri="{FF2B5EF4-FFF2-40B4-BE49-F238E27FC236}">
                <a16:creationId xmlns:a16="http://schemas.microsoft.com/office/drawing/2014/main" id="{532CA35D-709D-41E9-B005-514C83D5EAD1}"/>
              </a:ext>
            </a:extLst>
          </p:cNvPr>
          <p:cNvSpPr/>
          <p:nvPr/>
        </p:nvSpPr>
        <p:spPr>
          <a:xfrm>
            <a:off x="10442951" y="5429603"/>
            <a:ext cx="587829" cy="326027"/>
          </a:xfrm>
          <a:prstGeom prst="rect">
            <a:avLst/>
          </a:prstGeom>
          <a:solidFill>
            <a:srgbClr val="92D050">
              <a:alpha val="50000"/>
            </a:srgbClr>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NZ"/>
          </a:p>
        </p:txBody>
      </p:sp>
      <p:sp>
        <p:nvSpPr>
          <p:cNvPr id="7" name="Trig: 1">
            <a:extLst>
              <a:ext uri="{FF2B5EF4-FFF2-40B4-BE49-F238E27FC236}">
                <a16:creationId xmlns:a16="http://schemas.microsoft.com/office/drawing/2014/main" id="{8E86DCB2-7376-41FA-9892-CF7491A48AE5}"/>
              </a:ext>
            </a:extLst>
          </p:cNvPr>
          <p:cNvSpPr/>
          <p:nvPr/>
        </p:nvSpPr>
        <p:spPr>
          <a:xfrm>
            <a:off x="10442951" y="1814575"/>
            <a:ext cx="587829" cy="39702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Trig: 2">
            <a:extLst>
              <a:ext uri="{FF2B5EF4-FFF2-40B4-BE49-F238E27FC236}">
                <a16:creationId xmlns:a16="http://schemas.microsoft.com/office/drawing/2014/main" id="{C388756C-DA8A-4976-A7B2-497F310EF316}"/>
              </a:ext>
            </a:extLst>
          </p:cNvPr>
          <p:cNvSpPr/>
          <p:nvPr/>
        </p:nvSpPr>
        <p:spPr>
          <a:xfrm>
            <a:off x="10401608" y="2422877"/>
            <a:ext cx="587829" cy="39702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Trig: 3">
            <a:extLst>
              <a:ext uri="{FF2B5EF4-FFF2-40B4-BE49-F238E27FC236}">
                <a16:creationId xmlns:a16="http://schemas.microsoft.com/office/drawing/2014/main" id="{4CD2D745-1CF4-4D56-BF23-63AC096D08B2}"/>
              </a:ext>
            </a:extLst>
          </p:cNvPr>
          <p:cNvSpPr/>
          <p:nvPr/>
        </p:nvSpPr>
        <p:spPr>
          <a:xfrm>
            <a:off x="10410149" y="2804041"/>
            <a:ext cx="587829" cy="35958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Trig: 4">
            <a:extLst>
              <a:ext uri="{FF2B5EF4-FFF2-40B4-BE49-F238E27FC236}">
                <a16:creationId xmlns:a16="http://schemas.microsoft.com/office/drawing/2014/main" id="{1726274C-DD13-4F33-9983-DB454B454BD6}"/>
              </a:ext>
            </a:extLst>
          </p:cNvPr>
          <p:cNvSpPr/>
          <p:nvPr/>
        </p:nvSpPr>
        <p:spPr>
          <a:xfrm>
            <a:off x="11052038" y="3197961"/>
            <a:ext cx="587829" cy="33963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Trig: 5">
            <a:extLst>
              <a:ext uri="{FF2B5EF4-FFF2-40B4-BE49-F238E27FC236}">
                <a16:creationId xmlns:a16="http://schemas.microsoft.com/office/drawing/2014/main" id="{417D487F-0719-4F65-9776-8B2C0D29D44B}"/>
              </a:ext>
            </a:extLst>
          </p:cNvPr>
          <p:cNvSpPr/>
          <p:nvPr/>
        </p:nvSpPr>
        <p:spPr>
          <a:xfrm>
            <a:off x="11069518" y="3532289"/>
            <a:ext cx="587829" cy="33963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Trig: 6">
            <a:extLst>
              <a:ext uri="{FF2B5EF4-FFF2-40B4-BE49-F238E27FC236}">
                <a16:creationId xmlns:a16="http://schemas.microsoft.com/office/drawing/2014/main" id="{4D3CE1B7-AF29-4673-B440-77CF6049655C}"/>
              </a:ext>
            </a:extLst>
          </p:cNvPr>
          <p:cNvSpPr/>
          <p:nvPr/>
        </p:nvSpPr>
        <p:spPr>
          <a:xfrm>
            <a:off x="10416032" y="3937482"/>
            <a:ext cx="587829" cy="35958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6" name="Trig: 7">
            <a:extLst>
              <a:ext uri="{FF2B5EF4-FFF2-40B4-BE49-F238E27FC236}">
                <a16:creationId xmlns:a16="http://schemas.microsoft.com/office/drawing/2014/main" id="{FCEBCB1C-02F7-4087-A799-4719A3D19144}"/>
              </a:ext>
            </a:extLst>
          </p:cNvPr>
          <p:cNvSpPr/>
          <p:nvPr/>
        </p:nvSpPr>
        <p:spPr>
          <a:xfrm>
            <a:off x="11052038" y="4329142"/>
            <a:ext cx="587829" cy="33963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Trig: 8">
            <a:extLst>
              <a:ext uri="{FF2B5EF4-FFF2-40B4-BE49-F238E27FC236}">
                <a16:creationId xmlns:a16="http://schemas.microsoft.com/office/drawing/2014/main" id="{C0FEB58C-FF62-4DC0-AF5C-26A98928FC0F}"/>
              </a:ext>
            </a:extLst>
          </p:cNvPr>
          <p:cNvSpPr/>
          <p:nvPr/>
        </p:nvSpPr>
        <p:spPr>
          <a:xfrm>
            <a:off x="10401608" y="4675409"/>
            <a:ext cx="587829" cy="32602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8" name="Trig: 9">
            <a:extLst>
              <a:ext uri="{FF2B5EF4-FFF2-40B4-BE49-F238E27FC236}">
                <a16:creationId xmlns:a16="http://schemas.microsoft.com/office/drawing/2014/main" id="{64FDFB12-1E91-43DD-AD53-F3B8CB58AA8F}"/>
              </a:ext>
            </a:extLst>
          </p:cNvPr>
          <p:cNvSpPr/>
          <p:nvPr/>
        </p:nvSpPr>
        <p:spPr>
          <a:xfrm>
            <a:off x="11052038" y="5031289"/>
            <a:ext cx="587829" cy="33963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9" name="Trig: 10">
            <a:extLst>
              <a:ext uri="{FF2B5EF4-FFF2-40B4-BE49-F238E27FC236}">
                <a16:creationId xmlns:a16="http://schemas.microsoft.com/office/drawing/2014/main" id="{164DD78B-80AD-4182-B422-8BE074602607}"/>
              </a:ext>
            </a:extLst>
          </p:cNvPr>
          <p:cNvSpPr/>
          <p:nvPr/>
        </p:nvSpPr>
        <p:spPr>
          <a:xfrm>
            <a:off x="10459138" y="5431345"/>
            <a:ext cx="587829" cy="39702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0" name="Textbox: Tool instructions">
            <a:extLst>
              <a:ext uri="{FF2B5EF4-FFF2-40B4-BE49-F238E27FC236}">
                <a16:creationId xmlns:a16="http://schemas.microsoft.com/office/drawing/2014/main" id="{C37D9AF4-C78D-48B9-985C-1BA7C9147A71}"/>
              </a:ext>
            </a:extLst>
          </p:cNvPr>
          <p:cNvSpPr txBox="1"/>
          <p:nvPr/>
        </p:nvSpPr>
        <p:spPr>
          <a:xfrm>
            <a:off x="4654739" y="6396335"/>
            <a:ext cx="2882520" cy="461665"/>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YES or NO for the correct answer.</a:t>
            </a:r>
          </a:p>
          <a:p>
            <a:pPr algn="ctr"/>
            <a:r>
              <a:rPr lang="en-GB" sz="1200" dirty="0">
                <a:latin typeface="Arial" pitchFamily="34" charset="0"/>
                <a:ea typeface="Segoe UI" pitchFamily="34" charset="0"/>
                <a:cs typeface="Arial" pitchFamily="34" charset="0"/>
              </a:rPr>
              <a:t>Click worksheet icon for worksheet.</a:t>
            </a:r>
          </a:p>
        </p:txBody>
      </p:sp>
    </p:spTree>
    <p:extLst>
      <p:ext uri="{BB962C8B-B14F-4D97-AF65-F5344CB8AC3E}">
        <p14:creationId xmlns:p14="http://schemas.microsoft.com/office/powerpoint/2010/main" val="2884574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nextCondLst>
                <p:cond evt="onClick" delay="0">
                  <p:tgtEl>
                    <p:spTgt spid="27"/>
                  </p:tgtEl>
                </p:cond>
              </p:nextCondLst>
            </p:seq>
            <p:seq concurrent="1" nextAc="seek">
              <p:cTn id="44" restart="whenNotActive" fill="hold" evtFilter="cancelBubble" nodeType="interactiveSeq">
                <p:stCondLst>
                  <p:cond evt="onClick" delay="0">
                    <p:tgtEl>
                      <p:spTgt spid="2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childTnLst>
              </p:cTn>
              <p:nextCondLst>
                <p:cond evt="onClick" delay="0">
                  <p:tgtEl>
                    <p:spTgt spid="28"/>
                  </p:tgtEl>
                </p:cond>
              </p:nextCondLst>
            </p:seq>
            <p:seq concurrent="1" nextAc="seek">
              <p:cTn id="50" restart="whenNotActive" fill="hold" evtFilter="cancelBubble" nodeType="interactiveSeq">
                <p:stCondLst>
                  <p:cond evt="onClick" delay="0">
                    <p:tgtEl>
                      <p:spTgt spid="29"/>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4"/>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5"/>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16"/>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17"/>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18"/>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9"/>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5" restart="whenNotActive" fill="hold" evtFilter="cancelBubble" nodeType="interactiveSeq">
                <p:stCondLst>
                  <p:cond evt="onClick" delay="0">
                    <p:tgtEl>
                      <p:spTgt spid="6"/>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grpId="2" nodeType="clickEffect">
                                  <p:stCondLst>
                                    <p:cond delay="0"/>
                                  </p:stCondLst>
                                  <p:childTnLst>
                                    <p:set>
                                      <p:cBhvr>
                                        <p:cTn id="89" dur="1" fill="hold">
                                          <p:stCondLst>
                                            <p:cond delay="0"/>
                                          </p:stCondLst>
                                        </p:cTn>
                                        <p:tgtEl>
                                          <p:spTgt spid="3"/>
                                        </p:tgtEl>
                                        <p:attrNameLst>
                                          <p:attrName>style.visibility</p:attrName>
                                        </p:attrNameLst>
                                      </p:cBhvr>
                                      <p:to>
                                        <p:strVal val="hidden"/>
                                      </p:to>
                                    </p:set>
                                  </p:childTnLst>
                                </p:cTn>
                              </p:par>
                              <p:par>
                                <p:cTn id="90" presetID="1" presetClass="exit" presetSubtype="0" fill="hold" grpId="2" nodeType="withEffect">
                                  <p:stCondLst>
                                    <p:cond delay="0"/>
                                  </p:stCondLst>
                                  <p:childTnLst>
                                    <p:set>
                                      <p:cBhvr>
                                        <p:cTn id="91" dur="1" fill="hold">
                                          <p:stCondLst>
                                            <p:cond delay="0"/>
                                          </p:stCondLst>
                                        </p:cTn>
                                        <p:tgtEl>
                                          <p:spTgt spid="12"/>
                                        </p:tgtEl>
                                        <p:attrNameLst>
                                          <p:attrName>style.visibility</p:attrName>
                                        </p:attrNameLst>
                                      </p:cBhvr>
                                      <p:to>
                                        <p:strVal val="hidden"/>
                                      </p:to>
                                    </p:set>
                                  </p:childTnLst>
                                </p:cTn>
                              </p:par>
                              <p:par>
                                <p:cTn id="92" presetID="1" presetClass="exit" presetSubtype="0" fill="hold" grpId="2" nodeType="withEffect">
                                  <p:stCondLst>
                                    <p:cond delay="0"/>
                                  </p:stCondLst>
                                  <p:childTnLst>
                                    <p:set>
                                      <p:cBhvr>
                                        <p:cTn id="93" dur="1" fill="hold">
                                          <p:stCondLst>
                                            <p:cond delay="0"/>
                                          </p:stCondLst>
                                        </p:cTn>
                                        <p:tgtEl>
                                          <p:spTgt spid="13"/>
                                        </p:tgtEl>
                                        <p:attrNameLst>
                                          <p:attrName>style.visibility</p:attrName>
                                        </p:attrNameLst>
                                      </p:cBhvr>
                                      <p:to>
                                        <p:strVal val="hidden"/>
                                      </p:to>
                                    </p:set>
                                  </p:childTnLst>
                                </p:cTn>
                              </p:par>
                              <p:par>
                                <p:cTn id="94" presetID="1" presetClass="exit" presetSubtype="0" fill="hold" grpId="2" nodeType="withEffect">
                                  <p:stCondLst>
                                    <p:cond delay="0"/>
                                  </p:stCondLst>
                                  <p:childTnLst>
                                    <p:set>
                                      <p:cBhvr>
                                        <p:cTn id="95" dur="1" fill="hold">
                                          <p:stCondLst>
                                            <p:cond delay="0"/>
                                          </p:stCondLst>
                                        </p:cTn>
                                        <p:tgtEl>
                                          <p:spTgt spid="14"/>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15"/>
                                        </p:tgtEl>
                                        <p:attrNameLst>
                                          <p:attrName>style.visibility</p:attrName>
                                        </p:attrNameLst>
                                      </p:cBhvr>
                                      <p:to>
                                        <p:strVal val="hidden"/>
                                      </p:to>
                                    </p:set>
                                  </p:childTnLst>
                                </p:cTn>
                              </p:par>
                              <p:par>
                                <p:cTn id="98" presetID="1" presetClass="exit" presetSubtype="0" fill="hold" grpId="2" nodeType="withEffect">
                                  <p:stCondLst>
                                    <p:cond delay="0"/>
                                  </p:stCondLst>
                                  <p:childTnLst>
                                    <p:set>
                                      <p:cBhvr>
                                        <p:cTn id="99" dur="1" fill="hold">
                                          <p:stCondLst>
                                            <p:cond delay="0"/>
                                          </p:stCondLst>
                                        </p:cTn>
                                        <p:tgtEl>
                                          <p:spTgt spid="16"/>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17"/>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18"/>
                                        </p:tgtEl>
                                        <p:attrNameLst>
                                          <p:attrName>style.visibility</p:attrName>
                                        </p:attrNameLst>
                                      </p:cBhvr>
                                      <p:to>
                                        <p:strVal val="hidden"/>
                                      </p:to>
                                    </p:set>
                                  </p:childTnLst>
                                </p:cTn>
                              </p:par>
                              <p:par>
                                <p:cTn id="104" presetID="1" presetClass="exit" presetSubtype="0" fill="hold" grpId="2" nodeType="withEffect">
                                  <p:stCondLst>
                                    <p:cond delay="0"/>
                                  </p:stCondLst>
                                  <p:childTnLst>
                                    <p:set>
                                      <p:cBhvr>
                                        <p:cTn id="105" dur="1" fill="hold">
                                          <p:stCondLst>
                                            <p:cond delay="0"/>
                                          </p:stCondLst>
                                        </p:cTn>
                                        <p:tgtEl>
                                          <p:spTgt spid="19"/>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 grpId="0" animBg="1"/>
      <p:bldP spid="3" grpId="1" animBg="1"/>
      <p:bldP spid="3"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01332-A248-4BD4-8475-B82CFED9ABE2}"/>
              </a:ext>
            </a:extLst>
          </p:cNvPr>
          <p:cNvSpPr>
            <a:spLocks noGrp="1"/>
          </p:cNvSpPr>
          <p:nvPr>
            <p:ph type="title"/>
          </p:nvPr>
        </p:nvSpPr>
        <p:spPr>
          <a:xfrm>
            <a:off x="838199" y="138000"/>
            <a:ext cx="10515600" cy="1325563"/>
          </a:xfrm>
        </p:spPr>
        <p:txBody>
          <a:bodyPr/>
          <a:lstStyle/>
          <a:p>
            <a:pPr algn="ct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What I know already about </a:t>
            </a:r>
            <a:b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b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Jesus’ life, death and Resurrection</a:t>
            </a:r>
          </a:p>
        </p:txBody>
      </p:sp>
      <p:sp>
        <p:nvSpPr>
          <p:cNvPr id="3" name="TextBox: PageNumber">
            <a:extLst>
              <a:ext uri="{FF2B5EF4-FFF2-40B4-BE49-F238E27FC236}">
                <a16:creationId xmlns:a16="http://schemas.microsoft.com/office/drawing/2014/main" id="{C5239CED-BD1F-431C-BB6F-A08AEA55C5A1}"/>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R-1</a:t>
            </a:r>
          </a:p>
          <a:p>
            <a:pPr algn="ctr"/>
            <a:r>
              <a:rPr lang="en-GB" sz="1200" b="1" dirty="0">
                <a:solidFill>
                  <a:srgbClr val="002060"/>
                </a:solidFill>
                <a:latin typeface="Arial" pitchFamily="34" charset="0"/>
                <a:cs typeface="Arial" pitchFamily="34" charset="0"/>
              </a:rPr>
              <a:t>S-04</a:t>
            </a:r>
          </a:p>
        </p:txBody>
      </p:sp>
      <p:sp>
        <p:nvSpPr>
          <p:cNvPr id="4" name="Action Button: Forward">
            <a:hlinkClick r:id="" action="ppaction://hlinkshowjump?jump=nextslide" highlightClick="1"/>
            <a:extLst>
              <a:ext uri="{FF2B5EF4-FFF2-40B4-BE49-F238E27FC236}">
                <a16:creationId xmlns:a16="http://schemas.microsoft.com/office/drawing/2014/main" id="{C71BF6D1-E84F-4C66-83E8-727B044BFBB7}"/>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Action Button: Back">
            <a:hlinkClick r:id="" action="ppaction://hlinkshowjump?jump=previousslide" highlightClick="1"/>
            <a:extLst>
              <a:ext uri="{FF2B5EF4-FFF2-40B4-BE49-F238E27FC236}">
                <a16:creationId xmlns:a16="http://schemas.microsoft.com/office/drawing/2014/main" id="{805EDBA4-AC94-4EA4-8BD7-B4F619BC6940}"/>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Action Button: Worksheet">
            <a:hlinkClick r:id="rId3" action="ppaction://hlinksldjump" highlightClick="1"/>
            <a:extLst>
              <a:ext uri="{FF2B5EF4-FFF2-40B4-BE49-F238E27FC236}">
                <a16:creationId xmlns:a16="http://schemas.microsoft.com/office/drawing/2014/main" id="{3CDB9C1C-5F00-4ABA-8AD0-55C904204CCC}"/>
              </a:ext>
            </a:extLst>
          </p:cNvPr>
          <p:cNvSpPr/>
          <p:nvPr/>
        </p:nvSpPr>
        <p:spPr>
          <a:xfrm>
            <a:off x="9456000" y="6240000"/>
            <a:ext cx="480000"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8" name="Picture 7" descr="A group of people posing for a photo&#10;&#10;Description generated with high confidence">
            <a:extLst>
              <a:ext uri="{FF2B5EF4-FFF2-40B4-BE49-F238E27FC236}">
                <a16:creationId xmlns:a16="http://schemas.microsoft.com/office/drawing/2014/main" id="{C25B7263-BEC1-4A72-B04A-CDBA016D3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7344" y="1806979"/>
            <a:ext cx="5717311" cy="4059291"/>
          </a:xfrm>
          <a:prstGeom prst="rect">
            <a:avLst/>
          </a:prstGeom>
        </p:spPr>
      </p:pic>
      <p:sp>
        <p:nvSpPr>
          <p:cNvPr id="9" name="Textbox: Tool instructions">
            <a:extLst>
              <a:ext uri="{FF2B5EF4-FFF2-40B4-BE49-F238E27FC236}">
                <a16:creationId xmlns:a16="http://schemas.microsoft.com/office/drawing/2014/main" id="{5124A625-34B6-4504-B082-444674BE7CA7}"/>
              </a:ext>
            </a:extLst>
          </p:cNvPr>
          <p:cNvSpPr txBox="1"/>
          <p:nvPr/>
        </p:nvSpPr>
        <p:spPr>
          <a:xfrm>
            <a:off x="4800612" y="6581001"/>
            <a:ext cx="2590774"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worksheet icon for worksheet.</a:t>
            </a:r>
          </a:p>
        </p:txBody>
      </p:sp>
    </p:spTree>
    <p:extLst>
      <p:ext uri="{BB962C8B-B14F-4D97-AF65-F5344CB8AC3E}">
        <p14:creationId xmlns:p14="http://schemas.microsoft.com/office/powerpoint/2010/main" val="662313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ADD24-1C29-466F-9F9C-2C3EC7168415}"/>
              </a:ext>
            </a:extLst>
          </p:cNvPr>
          <p:cNvSpPr>
            <a:spLocks noGrp="1"/>
          </p:cNvSpPr>
          <p:nvPr>
            <p:ph type="title"/>
          </p:nvPr>
        </p:nvSpPr>
        <p:spPr>
          <a:xfrm>
            <a:off x="838199" y="166285"/>
            <a:ext cx="10515600" cy="1325563"/>
          </a:xfrm>
        </p:spPr>
        <p:txBody>
          <a:bodyPr/>
          <a:lstStyle/>
          <a:p>
            <a:pPr algn="ct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The Resurrection of Jesus</a:t>
            </a:r>
          </a:p>
        </p:txBody>
      </p:sp>
      <p:sp>
        <p:nvSpPr>
          <p:cNvPr id="3" name="TextBox: PageNumber">
            <a:extLst>
              <a:ext uri="{FF2B5EF4-FFF2-40B4-BE49-F238E27FC236}">
                <a16:creationId xmlns:a16="http://schemas.microsoft.com/office/drawing/2014/main" id="{EBDA848F-C4B4-42E5-B651-A433CB647D27}"/>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R-1</a:t>
            </a:r>
          </a:p>
          <a:p>
            <a:pPr algn="ctr"/>
            <a:r>
              <a:rPr lang="en-GB" sz="1200" b="1" dirty="0">
                <a:solidFill>
                  <a:srgbClr val="002060"/>
                </a:solidFill>
                <a:latin typeface="Arial" pitchFamily="34" charset="0"/>
                <a:cs typeface="Arial" pitchFamily="34" charset="0"/>
              </a:rPr>
              <a:t>S-05</a:t>
            </a:r>
          </a:p>
        </p:txBody>
      </p:sp>
      <p:sp>
        <p:nvSpPr>
          <p:cNvPr id="4" name="Action Button: Forward">
            <a:hlinkClick r:id="" action="ppaction://hlinkshowjump?jump=nextslide" highlightClick="1"/>
            <a:extLst>
              <a:ext uri="{FF2B5EF4-FFF2-40B4-BE49-F238E27FC236}">
                <a16:creationId xmlns:a16="http://schemas.microsoft.com/office/drawing/2014/main" id="{4C6C50F0-E79E-44D3-8C34-185436E19BC8}"/>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Action Button: Back">
            <a:hlinkClick r:id="" action="ppaction://hlinkshowjump?jump=previousslide" highlightClick="1"/>
            <a:extLst>
              <a:ext uri="{FF2B5EF4-FFF2-40B4-BE49-F238E27FC236}">
                <a16:creationId xmlns:a16="http://schemas.microsoft.com/office/drawing/2014/main" id="{7A048F2A-0E70-4756-A774-A83DBDF996C3}"/>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Action Button: Video">
            <a:hlinkClick r:id="rId3" highlightClick="1"/>
            <a:extLst>
              <a:ext uri="{FF2B5EF4-FFF2-40B4-BE49-F238E27FC236}">
                <a16:creationId xmlns:a16="http://schemas.microsoft.com/office/drawing/2014/main" id="{E014C4CE-614C-4C78-8634-ED0133F86D3A}"/>
              </a:ext>
            </a:extLst>
          </p:cNvPr>
          <p:cNvSpPr/>
          <p:nvPr/>
        </p:nvSpPr>
        <p:spPr>
          <a:xfrm>
            <a:off x="9455477" y="6240000"/>
            <a:ext cx="576064" cy="48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outdoor, ground, building, standing&#10;&#10;Description generated with high confidence">
            <a:extLst>
              <a:ext uri="{FF2B5EF4-FFF2-40B4-BE49-F238E27FC236}">
                <a16:creationId xmlns:a16="http://schemas.microsoft.com/office/drawing/2014/main" id="{317D87B4-2FF9-46BD-9375-209B9D60F5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4205" y="1491848"/>
            <a:ext cx="5823589" cy="3874304"/>
          </a:xfrm>
          <a:prstGeom prst="rect">
            <a:avLst/>
          </a:prstGeom>
          <a:ln>
            <a:noFill/>
          </a:ln>
          <a:effectLst>
            <a:outerShdw blurRad="190500" algn="tl" rotWithShape="0">
              <a:srgbClr val="000000">
                <a:alpha val="70000"/>
              </a:srgbClr>
            </a:outerShdw>
          </a:effectLst>
          <a:scene3d>
            <a:camera prst="orthographicFront"/>
            <a:lightRig rig="threePt" dir="t"/>
          </a:scene3d>
          <a:sp3d>
            <a:bevelT/>
          </a:sp3d>
        </p:spPr>
      </p:pic>
      <p:sp>
        <p:nvSpPr>
          <p:cNvPr id="6" name="Scroll: Horizontal 5">
            <a:extLst>
              <a:ext uri="{FF2B5EF4-FFF2-40B4-BE49-F238E27FC236}">
                <a16:creationId xmlns:a16="http://schemas.microsoft.com/office/drawing/2014/main" id="{561455C9-C397-4F15-B12E-FDF2F01AB720}"/>
              </a:ext>
            </a:extLst>
          </p:cNvPr>
          <p:cNvSpPr/>
          <p:nvPr/>
        </p:nvSpPr>
        <p:spPr>
          <a:xfrm>
            <a:off x="2301239" y="5366152"/>
            <a:ext cx="7589520" cy="639031"/>
          </a:xfrm>
          <a:prstGeom prst="horizontalScroll">
            <a:avLst/>
          </a:prstGeom>
          <a:solidFill>
            <a:schemeClr val="accent4">
              <a:lumMod val="20000"/>
              <a:lumOff val="80000"/>
            </a:schemeClr>
          </a:solidFill>
          <a:ln>
            <a:solidFill>
              <a:schemeClr val="accent4">
                <a:lumMod val="50000"/>
              </a:schemeClr>
            </a:solidFill>
          </a:ln>
        </p:spPr>
        <p:txBody>
          <a:bodyPr wrap="square">
            <a:spAutoFit/>
          </a:bodyPr>
          <a:lstStyle/>
          <a:p>
            <a:pPr algn="ctr">
              <a:lnSpc>
                <a:spcPct val="115000"/>
              </a:lnSpc>
              <a:spcAft>
                <a:spcPts val="1000"/>
              </a:spcAft>
              <a:tabLst>
                <a:tab pos="2828290" algn="ctr"/>
              </a:tabLst>
            </a:pPr>
            <a:r>
              <a:rPr lang="en-NZ" sz="2400" kern="1800" dirty="0">
                <a:latin typeface="Arial" panose="020B0604020202020204" pitchFamily="34" charset="0"/>
                <a:ea typeface="Times New Roman" panose="02020603050405020304" pitchFamily="18" charset="0"/>
                <a:cs typeface="Arial" panose="020B0604020202020204" pitchFamily="34" charset="0"/>
              </a:rPr>
              <a:t>Read the story of the Resurrection Matthew 28:1-10</a:t>
            </a:r>
            <a:endParaRPr lang="en-NZ"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Tool instructions">
            <a:extLst>
              <a:ext uri="{FF2B5EF4-FFF2-40B4-BE49-F238E27FC236}">
                <a16:creationId xmlns:a16="http://schemas.microsoft.com/office/drawing/2014/main" id="{82E4DEBA-B75E-4918-AA61-03663CF64078}"/>
              </a:ext>
            </a:extLst>
          </p:cNvPr>
          <p:cNvSpPr txBox="1"/>
          <p:nvPr/>
        </p:nvSpPr>
        <p:spPr>
          <a:xfrm>
            <a:off x="4341359" y="6581001"/>
            <a:ext cx="3509294"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video icon for the clip “Alleluia He is Risen”.</a:t>
            </a:r>
          </a:p>
        </p:txBody>
      </p:sp>
    </p:spTree>
    <p:extLst>
      <p:ext uri="{BB962C8B-B14F-4D97-AF65-F5344CB8AC3E}">
        <p14:creationId xmlns:p14="http://schemas.microsoft.com/office/powerpoint/2010/main" val="913487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
            <a:extLst>
              <a:ext uri="{FF2B5EF4-FFF2-40B4-BE49-F238E27FC236}">
                <a16:creationId xmlns:a16="http://schemas.microsoft.com/office/drawing/2014/main" id="{E12A322A-FE94-4CE5-B198-FC12D19E1EC1}"/>
              </a:ext>
            </a:extLst>
          </p:cNvPr>
          <p:cNvSpPr/>
          <p:nvPr/>
        </p:nvSpPr>
        <p:spPr>
          <a:xfrm>
            <a:off x="0" y="1942643"/>
            <a:ext cx="12192000" cy="49153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Text">
            <a:extLst>
              <a:ext uri="{FF2B5EF4-FFF2-40B4-BE49-F238E27FC236}">
                <a16:creationId xmlns:a16="http://schemas.microsoft.com/office/drawing/2014/main" id="{10F23259-A5FA-425F-ABB0-588B97F90538}"/>
              </a:ext>
            </a:extLst>
          </p:cNvPr>
          <p:cNvSpPr/>
          <p:nvPr/>
        </p:nvSpPr>
        <p:spPr>
          <a:xfrm>
            <a:off x="192000" y="2095276"/>
            <a:ext cx="11222516" cy="4144724"/>
          </a:xfrm>
          <a:prstGeom prst="rect">
            <a:avLst/>
          </a:prstGeom>
        </p:spPr>
        <p:txBody>
          <a:bodyPr wrap="square">
            <a:spAutoFit/>
          </a:bodyPr>
          <a:lstStyle/>
          <a:p>
            <a:pPr>
              <a:lnSpc>
                <a:spcPct val="115000"/>
              </a:lnSpc>
              <a:spcAft>
                <a:spcPts val="1000"/>
              </a:spcAft>
              <a:tabLst>
                <a:tab pos="2828290" algn="ctr"/>
              </a:tabLst>
            </a:pPr>
            <a:r>
              <a:rPr lang="en-NZ" sz="2000" dirty="0">
                <a:latin typeface="Arial" panose="020B0604020202020204" pitchFamily="34" charset="0"/>
                <a:ea typeface="Calibri" panose="020F0502020204030204" pitchFamily="34" charset="0"/>
                <a:cs typeface="Arial" panose="020B0604020202020204" pitchFamily="34" charset="0"/>
              </a:rPr>
              <a:t>The Resurrection was the last event that completed what Jesus had to do before he returned to God in heaven.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2828290" algn="ctr"/>
              </a:tabLst>
            </a:pPr>
            <a:r>
              <a:rPr lang="en-NZ" sz="2000" dirty="0">
                <a:latin typeface="Arial" panose="020B0604020202020204" pitchFamily="34" charset="0"/>
                <a:ea typeface="Calibri" panose="020F0502020204030204" pitchFamily="34" charset="0"/>
                <a:cs typeface="Arial" panose="020B0604020202020204" pitchFamily="34" charset="0"/>
              </a:rPr>
              <a:t>Jesus had done all God had asked him to do – he had taught the people about God and his kingdom, he had showed them how to live by the example of his own life.</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2828290" algn="ctr"/>
              </a:tabLst>
            </a:pPr>
            <a:r>
              <a:rPr lang="en-NZ" sz="2000" dirty="0">
                <a:latin typeface="Arial" panose="020B0604020202020204" pitchFamily="34" charset="0"/>
                <a:ea typeface="Calibri" panose="020F0502020204030204" pitchFamily="34" charset="0"/>
                <a:cs typeface="Arial" panose="020B0604020202020204" pitchFamily="34" charset="0"/>
              </a:rPr>
              <a:t>He had died because of the way he had lived his life. The greatest thing of all he did was he rose and defeated death.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2828290" algn="ctr"/>
              </a:tabLst>
            </a:pPr>
            <a:r>
              <a:rPr lang="en-NZ" sz="2000" dirty="0">
                <a:latin typeface="Arial" panose="020B0604020202020204" pitchFamily="34" charset="0"/>
                <a:ea typeface="Calibri" panose="020F0502020204030204" pitchFamily="34" charset="0"/>
                <a:cs typeface="Arial" panose="020B0604020202020204" pitchFamily="34" charset="0"/>
              </a:rPr>
              <a:t>Because of Jesus’ Resurrection, his followers will rise also because this is what he promised would happen. He died to save us from eternal death and gave us eternal life.</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tabLst>
                <a:tab pos="2828290" algn="ctr"/>
              </a:tabLst>
            </a:pPr>
            <a:r>
              <a:rPr lang="en-NZ" sz="2000" dirty="0">
                <a:latin typeface="Arial" panose="020B0604020202020204" pitchFamily="34" charset="0"/>
                <a:ea typeface="Calibri" panose="020F0502020204030204" pitchFamily="34" charset="0"/>
                <a:cs typeface="Arial" panose="020B0604020202020204" pitchFamily="34" charset="0"/>
              </a:rPr>
              <a:t>Jesus has a new life in heaven with God. We will have this too because we are his followers. We must try to live as he did – helping, loving and caring for people.</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1" name="Blind" descr="A group of people standing in a room&#10;&#10;Description generated with very high confidence">
            <a:extLst>
              <a:ext uri="{FF2B5EF4-FFF2-40B4-BE49-F238E27FC236}">
                <a16:creationId xmlns:a16="http://schemas.microsoft.com/office/drawing/2014/main" id="{26B6BC91-334A-443A-A196-E8CAB76A0DBE}"/>
              </a:ext>
            </a:extLst>
          </p:cNvPr>
          <p:cNvPicPr>
            <a:picLocks noChangeAspect="1"/>
          </p:cNvPicPr>
          <p:nvPr/>
        </p:nvPicPr>
        <p:blipFill rotWithShape="1">
          <a:blip r:embed="rId3">
            <a:extLst>
              <a:ext uri="{28A0092B-C50C-407E-A947-70E740481C1C}">
                <a14:useLocalDpi xmlns:a14="http://schemas.microsoft.com/office/drawing/2010/main" val="0"/>
              </a:ext>
            </a:extLst>
          </a:blip>
          <a:srcRect b="19124"/>
          <a:stretch/>
        </p:blipFill>
        <p:spPr>
          <a:xfrm>
            <a:off x="0" y="1942642"/>
            <a:ext cx="12192000" cy="4915358"/>
          </a:xfrm>
          <a:prstGeom prst="rect">
            <a:avLst/>
          </a:prstGeom>
        </p:spPr>
      </p:pic>
      <p:sp>
        <p:nvSpPr>
          <p:cNvPr id="2" name="Title 1">
            <a:extLst>
              <a:ext uri="{FF2B5EF4-FFF2-40B4-BE49-F238E27FC236}">
                <a16:creationId xmlns:a16="http://schemas.microsoft.com/office/drawing/2014/main" id="{7EC6EDBD-C17F-4087-90C2-40C1A44DE004}"/>
              </a:ext>
            </a:extLst>
          </p:cNvPr>
          <p:cNvSpPr>
            <a:spLocks noGrp="1"/>
          </p:cNvSpPr>
          <p:nvPr>
            <p:ph type="title"/>
          </p:nvPr>
        </p:nvSpPr>
        <p:spPr/>
        <p:txBody>
          <a:bodyPr/>
          <a:lstStyle/>
          <a:p>
            <a:pPr algn="ct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Jesus appeared to his disciples </a:t>
            </a:r>
            <a:b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b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after his Resurrection </a:t>
            </a:r>
          </a:p>
        </p:txBody>
      </p:sp>
      <p:sp>
        <p:nvSpPr>
          <p:cNvPr id="4" name="TextBox: PageNumber">
            <a:extLst>
              <a:ext uri="{FF2B5EF4-FFF2-40B4-BE49-F238E27FC236}">
                <a16:creationId xmlns:a16="http://schemas.microsoft.com/office/drawing/2014/main" id="{F83983E1-7FFF-4B28-9B53-58D0AF362ACE}"/>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R-1</a:t>
            </a:r>
          </a:p>
          <a:p>
            <a:pPr algn="ctr"/>
            <a:r>
              <a:rPr lang="en-GB" sz="1200" b="1" dirty="0">
                <a:solidFill>
                  <a:srgbClr val="002060"/>
                </a:solidFill>
                <a:latin typeface="Arial" pitchFamily="34" charset="0"/>
                <a:cs typeface="Arial" pitchFamily="34" charset="0"/>
              </a:rPr>
              <a:t>S-06</a:t>
            </a:r>
          </a:p>
        </p:txBody>
      </p:sp>
      <p:sp>
        <p:nvSpPr>
          <p:cNvPr id="5" name="Action Button: Forward">
            <a:hlinkClick r:id="" action="ppaction://hlinkshowjump?jump=nextslide" highlightClick="1"/>
            <a:extLst>
              <a:ext uri="{FF2B5EF4-FFF2-40B4-BE49-F238E27FC236}">
                <a16:creationId xmlns:a16="http://schemas.microsoft.com/office/drawing/2014/main" id="{D0871D05-4FD4-421F-8B40-B6BA0D87A6CC}"/>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Action Button: Back">
            <a:hlinkClick r:id="" action="ppaction://hlinkshowjump?jump=previousslide" highlightClick="1"/>
            <a:extLst>
              <a:ext uri="{FF2B5EF4-FFF2-40B4-BE49-F238E27FC236}">
                <a16:creationId xmlns:a16="http://schemas.microsoft.com/office/drawing/2014/main" id="{8E7C50DE-40BC-4A37-8EC3-21218B64B5F5}"/>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Action Button: Video">
            <a:hlinkClick r:id="rId4" highlightClick="1"/>
            <a:extLst>
              <a:ext uri="{FF2B5EF4-FFF2-40B4-BE49-F238E27FC236}">
                <a16:creationId xmlns:a16="http://schemas.microsoft.com/office/drawing/2014/main" id="{49F74630-D59B-4DCA-823F-3B205B46CF08}"/>
              </a:ext>
            </a:extLst>
          </p:cNvPr>
          <p:cNvSpPr/>
          <p:nvPr/>
        </p:nvSpPr>
        <p:spPr>
          <a:xfrm>
            <a:off x="9455477" y="6240000"/>
            <a:ext cx="576064" cy="48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Green arrow">
            <a:extLst>
              <a:ext uri="{FF2B5EF4-FFF2-40B4-BE49-F238E27FC236}">
                <a16:creationId xmlns:a16="http://schemas.microsoft.com/office/drawing/2014/main" id="{A26862AF-837D-4F29-AD28-B1CEBE860607}"/>
              </a:ext>
            </a:extLst>
          </p:cNvPr>
          <p:cNvSpPr/>
          <p:nvPr/>
        </p:nvSpPr>
        <p:spPr>
          <a:xfrm rot="5400000">
            <a:off x="11111745" y="2115931"/>
            <a:ext cx="892366" cy="851053"/>
          </a:xfrm>
          <a:prstGeom prst="homePlate">
            <a:avLst/>
          </a:prstGeom>
          <a:solidFill>
            <a:srgbClr val="00B05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Red Arrow">
            <a:extLst>
              <a:ext uri="{FF2B5EF4-FFF2-40B4-BE49-F238E27FC236}">
                <a16:creationId xmlns:a16="http://schemas.microsoft.com/office/drawing/2014/main" id="{711EB312-2B05-45AA-9105-4E616B2B2136}"/>
              </a:ext>
            </a:extLst>
          </p:cNvPr>
          <p:cNvSpPr/>
          <p:nvPr/>
        </p:nvSpPr>
        <p:spPr>
          <a:xfrm rot="16200000" flipV="1">
            <a:off x="11111745" y="5368289"/>
            <a:ext cx="892366" cy="851053"/>
          </a:xfrm>
          <a:prstGeom prst="homePlate">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Textbox: Tool instructions">
            <a:extLst>
              <a:ext uri="{FF2B5EF4-FFF2-40B4-BE49-F238E27FC236}">
                <a16:creationId xmlns:a16="http://schemas.microsoft.com/office/drawing/2014/main" id="{96CC6F13-91B0-4262-A270-C765486A859D}"/>
              </a:ext>
            </a:extLst>
          </p:cNvPr>
          <p:cNvSpPr txBox="1"/>
          <p:nvPr/>
        </p:nvSpPr>
        <p:spPr>
          <a:xfrm>
            <a:off x="3532862" y="6405502"/>
            <a:ext cx="5126275" cy="461665"/>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green </a:t>
            </a:r>
            <a:r>
              <a:rPr lang="en-GB" sz="1200" dirty="0">
                <a:solidFill>
                  <a:schemeClr val="bg1"/>
                </a:solidFill>
                <a:latin typeface="Arial" pitchFamily="34" charset="0"/>
                <a:ea typeface="Segoe UI" pitchFamily="34" charset="0"/>
                <a:cs typeface="Arial" pitchFamily="34" charset="0"/>
              </a:rPr>
              <a:t>arrow to lower blind and the red arrow to raise it.</a:t>
            </a:r>
          </a:p>
          <a:p>
            <a:pPr algn="ctr"/>
            <a:r>
              <a:rPr lang="en-GB" sz="1200" dirty="0">
                <a:latin typeface="Arial" pitchFamily="34" charset="0"/>
                <a:ea typeface="Segoe UI" pitchFamily="34" charset="0"/>
                <a:cs typeface="Arial" pitchFamily="34" charset="0"/>
              </a:rPr>
              <a:t>Click video icon for </a:t>
            </a:r>
            <a:r>
              <a:rPr lang="en-GB" sz="1200" dirty="0">
                <a:solidFill>
                  <a:schemeClr val="bg1"/>
                </a:solidFill>
                <a:latin typeface="Arial" pitchFamily="34" charset="0"/>
                <a:ea typeface="Segoe UI" pitchFamily="34" charset="0"/>
                <a:cs typeface="Arial" pitchFamily="34" charset="0"/>
              </a:rPr>
              <a:t>the clip “</a:t>
            </a:r>
            <a:r>
              <a:rPr lang="en-NZ" sz="1200" dirty="0">
                <a:solidFill>
                  <a:schemeClr val="bg1"/>
                </a:solidFill>
                <a:latin typeface="Arial" pitchFamily="34" charset="0"/>
                <a:ea typeface="Segoe UI" pitchFamily="34" charset="0"/>
                <a:cs typeface="Arial" pitchFamily="34" charset="0"/>
              </a:rPr>
              <a:t>Resurrected Jesus Appears to His Disciples”.</a:t>
            </a:r>
            <a:endParaRPr lang="en-GB" sz="1200" dirty="0">
              <a:solidFill>
                <a:schemeClr val="bg1"/>
              </a:solidFill>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3382614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3.33333E-6 L 0 0.13819 " pathEditMode="relative" rAng="0" ptsTypes="AA">
                                      <p:cBhvr>
                                        <p:cTn id="6" dur="2000" fill="hold"/>
                                        <p:tgtEl>
                                          <p:spTgt spid="11"/>
                                        </p:tgtEl>
                                        <p:attrNameLst>
                                          <p:attrName>ppt_x</p:attrName>
                                          <p:attrName>ppt_y</p:attrName>
                                        </p:attrNameLst>
                                      </p:cBhvr>
                                      <p:rCtr x="0" y="6898"/>
                                    </p:animMotion>
                                  </p:childTnLst>
                                </p:cTn>
                              </p:par>
                              <p:par>
                                <p:cTn id="7" presetID="42" presetClass="path" presetSubtype="0" accel="50000" decel="50000" fill="hold" grpId="0" nodeType="withEffect">
                                  <p:stCondLst>
                                    <p:cond delay="0"/>
                                  </p:stCondLst>
                                  <p:childTnLst>
                                    <p:animMotion origin="layout" path="M 3.125E-6 -1.85185E-6 L -0.00013 0.13843 " pathEditMode="relative" rAng="0" ptsTypes="AA">
                                      <p:cBhvr>
                                        <p:cTn id="8" dur="2000" fill="hold"/>
                                        <p:tgtEl>
                                          <p:spTgt spid="12"/>
                                        </p:tgtEl>
                                        <p:attrNameLst>
                                          <p:attrName>ppt_x</p:attrName>
                                          <p:attrName>ppt_y</p:attrName>
                                        </p:attrNameLst>
                                      </p:cBhvr>
                                      <p:rCtr x="-13" y="6921"/>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 0.13819 L 0 0.26828 " pathEditMode="relative" rAng="0" ptsTypes="AA">
                                      <p:cBhvr>
                                        <p:cTn id="12" dur="2000" fill="hold"/>
                                        <p:tgtEl>
                                          <p:spTgt spid="11"/>
                                        </p:tgtEl>
                                        <p:attrNameLst>
                                          <p:attrName>ppt_x</p:attrName>
                                          <p:attrName>ppt_y</p:attrName>
                                        </p:attrNameLst>
                                      </p:cBhvr>
                                      <p:rCtr x="0" y="6505"/>
                                    </p:animMotion>
                                  </p:childTnLst>
                                </p:cTn>
                              </p:par>
                              <p:par>
                                <p:cTn id="13" presetID="42" presetClass="path" presetSubtype="0" accel="50000" decel="50000" fill="hold" grpId="1" nodeType="withEffect">
                                  <p:stCondLst>
                                    <p:cond delay="0"/>
                                  </p:stCondLst>
                                  <p:childTnLst>
                                    <p:animMotion origin="layout" path="M -0.00013 0.13843 L -0.00013 0.25648 " pathEditMode="relative" rAng="0" ptsTypes="AA">
                                      <p:cBhvr>
                                        <p:cTn id="14" dur="2000" fill="hold"/>
                                        <p:tgtEl>
                                          <p:spTgt spid="12"/>
                                        </p:tgtEl>
                                        <p:attrNameLst>
                                          <p:attrName>ppt_x</p:attrName>
                                          <p:attrName>ppt_y</p:attrName>
                                        </p:attrNameLst>
                                      </p:cBhvr>
                                      <p:rCtr x="0" y="590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26828 L 0 0.38055 " pathEditMode="relative" rAng="0" ptsTypes="AA">
                                      <p:cBhvr>
                                        <p:cTn id="18" dur="2000" fill="hold"/>
                                        <p:tgtEl>
                                          <p:spTgt spid="11"/>
                                        </p:tgtEl>
                                        <p:attrNameLst>
                                          <p:attrName>ppt_x</p:attrName>
                                          <p:attrName>ppt_y</p:attrName>
                                        </p:attrNameLst>
                                      </p:cBhvr>
                                      <p:rCtr x="0" y="5602"/>
                                    </p:animMotion>
                                  </p:childTnLst>
                                </p:cTn>
                              </p:par>
                              <p:par>
                                <p:cTn id="19" presetID="42" presetClass="path" presetSubtype="0" accel="50000" decel="50000" fill="hold" grpId="2" nodeType="withEffect">
                                  <p:stCondLst>
                                    <p:cond delay="0"/>
                                  </p:stCondLst>
                                  <p:childTnLst>
                                    <p:animMotion origin="layout" path="M -0.00013 0.25648 L -0.00013 0.37871 " pathEditMode="relative" rAng="0" ptsTypes="AA">
                                      <p:cBhvr>
                                        <p:cTn id="20" dur="2000" fill="hold"/>
                                        <p:tgtEl>
                                          <p:spTgt spid="12"/>
                                        </p:tgtEl>
                                        <p:attrNameLst>
                                          <p:attrName>ppt_x</p:attrName>
                                          <p:attrName>ppt_y</p:attrName>
                                        </p:attrNameLst>
                                      </p:cBhvr>
                                      <p:rCtr x="-13" y="6111"/>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 0.38055 L 0 0.50301 " pathEditMode="relative" rAng="0" ptsTypes="AA">
                                      <p:cBhvr>
                                        <p:cTn id="24" dur="2000" fill="hold"/>
                                        <p:tgtEl>
                                          <p:spTgt spid="11"/>
                                        </p:tgtEl>
                                        <p:attrNameLst>
                                          <p:attrName>ppt_x</p:attrName>
                                          <p:attrName>ppt_y</p:attrName>
                                        </p:attrNameLst>
                                      </p:cBhvr>
                                      <p:rCtr x="0" y="6111"/>
                                    </p:animMotion>
                                  </p:childTnLst>
                                </p:cTn>
                              </p:par>
                              <p:par>
                                <p:cTn id="25" presetID="42" presetClass="path" presetSubtype="0" accel="50000" decel="50000" fill="hold" grpId="3" nodeType="withEffect">
                                  <p:stCondLst>
                                    <p:cond delay="0"/>
                                  </p:stCondLst>
                                  <p:childTnLst>
                                    <p:animMotion origin="layout" path="M -0.00013 0.37871 L -0.00013 0.49653 " pathEditMode="relative" rAng="0" ptsTypes="AA">
                                      <p:cBhvr>
                                        <p:cTn id="26" dur="2000" fill="hold"/>
                                        <p:tgtEl>
                                          <p:spTgt spid="12"/>
                                        </p:tgtEl>
                                        <p:attrNameLst>
                                          <p:attrName>ppt_x</p:attrName>
                                          <p:attrName>ppt_y</p:attrName>
                                        </p:attrNameLst>
                                      </p:cBhvr>
                                      <p:rCtr x="-13" y="588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 0.50301 L 0 0.62314 " pathEditMode="relative" rAng="0" ptsTypes="AA">
                                      <p:cBhvr>
                                        <p:cTn id="30" dur="2000" fill="hold"/>
                                        <p:tgtEl>
                                          <p:spTgt spid="11"/>
                                        </p:tgtEl>
                                        <p:attrNameLst>
                                          <p:attrName>ppt_x</p:attrName>
                                          <p:attrName>ppt_y</p:attrName>
                                        </p:attrNameLst>
                                      </p:cBhvr>
                                      <p:rCtr x="0" y="5995"/>
                                    </p:animMotion>
                                  </p:childTnLst>
                                </p:cTn>
                              </p:par>
                              <p:par>
                                <p:cTn id="31" presetID="10" presetClass="exit" presetSubtype="0" fill="hold" grpId="5" nodeType="with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0" presetClass="entr" presetSubtype="0" fill="hold" grpId="2"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0 0.62314 L 0 3.33333E-6 " pathEditMode="relative" rAng="0" ptsTypes="AA">
                                      <p:cBhvr>
                                        <p:cTn id="41" dur="2000" fill="hold"/>
                                        <p:tgtEl>
                                          <p:spTgt spid="11"/>
                                        </p:tgtEl>
                                        <p:attrNameLst>
                                          <p:attrName>ppt_x</p:attrName>
                                          <p:attrName>ppt_y</p:attrName>
                                        </p:attrNameLst>
                                      </p:cBhvr>
                                      <p:rCtr x="0" y="-30231"/>
                                    </p:animMotion>
                                  </p:childTnLst>
                                </p:cTn>
                              </p:par>
                              <p:par>
                                <p:cTn id="42" presetID="42" presetClass="path" presetSubtype="0" accel="50000" decel="50000" fill="hold" grpId="4" nodeType="withEffect">
                                  <p:stCondLst>
                                    <p:cond delay="0"/>
                                  </p:stCondLst>
                                  <p:childTnLst>
                                    <p:animMotion origin="layout" path="M -0.00013 0.49653 L 2.91667E-6 1.85185E-6 " pathEditMode="relative" rAng="0" ptsTypes="AA">
                                      <p:cBhvr>
                                        <p:cTn id="43" dur="100" fill="hold"/>
                                        <p:tgtEl>
                                          <p:spTgt spid="12"/>
                                        </p:tgtEl>
                                        <p:attrNameLst>
                                          <p:attrName>ppt_x</p:attrName>
                                          <p:attrName>ppt_y</p:attrName>
                                        </p:attrNameLst>
                                      </p:cBhvr>
                                      <p:rCtr x="13" y="-24699"/>
                                    </p:animMotion>
                                  </p:childTnLst>
                                </p:cTn>
                              </p:par>
                              <p:par>
                                <p:cTn id="44" presetID="42" presetClass="path" presetSubtype="0" accel="50000" decel="50000" fill="hold" grpId="0" nodeType="withEffect">
                                  <p:stCondLst>
                                    <p:cond delay="0"/>
                                  </p:stCondLst>
                                  <p:childTnLst>
                                    <p:animMotion origin="layout" path="M 3.125E-6 2.59259E-6 L -3.125E-6 -0.47431 " pathEditMode="relative" rAng="0" ptsTypes="AA">
                                      <p:cBhvr>
                                        <p:cTn id="45" dur="2000" fill="hold"/>
                                        <p:tgtEl>
                                          <p:spTgt spid="13"/>
                                        </p:tgtEl>
                                        <p:attrNameLst>
                                          <p:attrName>ppt_x</p:attrName>
                                          <p:attrName>ppt_y</p:attrName>
                                        </p:attrNameLst>
                                      </p:cBhvr>
                                      <p:rCtr x="195" y="-23403"/>
                                    </p:animMotion>
                                  </p:childTnLst>
                                </p:cTn>
                              </p:par>
                            </p:childTnLst>
                          </p:cTn>
                        </p:par>
                        <p:par>
                          <p:cTn id="46" fill="hold">
                            <p:stCondLst>
                              <p:cond delay="2000"/>
                            </p:stCondLst>
                            <p:childTnLst>
                              <p:par>
                                <p:cTn id="47" presetID="10" presetClass="exit" presetSubtype="0" fill="hold" grpId="3" nodeType="after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ntr" presetSubtype="0" fill="hold" grpId="6"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par>
                          <p:cTn id="53" fill="hold">
                            <p:stCondLst>
                              <p:cond delay="2500"/>
                            </p:stCondLst>
                            <p:childTnLst>
                              <p:par>
                                <p:cTn id="54" presetID="42" presetClass="path" presetSubtype="0" accel="50000" decel="50000" fill="hold" grpId="1" nodeType="afterEffect">
                                  <p:stCondLst>
                                    <p:cond delay="0"/>
                                  </p:stCondLst>
                                  <p:childTnLst>
                                    <p:animMotion origin="layout" path="M 3.125E-6 -0.47431 L -1.875E-6 4.81481E-6 " pathEditMode="relative" rAng="0" ptsTypes="AA">
                                      <p:cBhvr>
                                        <p:cTn id="55" dur="100" fill="hold"/>
                                        <p:tgtEl>
                                          <p:spTgt spid="13"/>
                                        </p:tgtEl>
                                        <p:attrNameLst>
                                          <p:attrName>ppt_x</p:attrName>
                                          <p:attrName>ppt_y</p:attrName>
                                        </p:attrNameLst>
                                      </p:cBhvr>
                                      <p:rCtr x="-156" y="23843"/>
                                    </p:animMotion>
                                  </p:childTnLst>
                                </p:cTn>
                              </p:par>
                            </p:childTnLst>
                          </p:cTn>
                        </p:par>
                      </p:childTnLst>
                    </p:cTn>
                  </p:par>
                </p:childTnLst>
              </p:cTn>
              <p:nextCondLst>
                <p:cond evt="onClick" delay="0">
                  <p:tgtEl>
                    <p:spTgt spid="13"/>
                  </p:tgtEl>
                </p:cond>
              </p:nextCondLst>
            </p:seq>
          </p:childTnLst>
        </p:cTn>
      </p:par>
    </p:tnLst>
    <p:bldLst>
      <p:bldP spid="12" grpId="0" animBg="1"/>
      <p:bldP spid="12" grpId="1" animBg="1"/>
      <p:bldP spid="12" grpId="2" animBg="1"/>
      <p:bldP spid="12" grpId="3" animBg="1"/>
      <p:bldP spid="12" grpId="4" animBg="1"/>
      <p:bldP spid="12" grpId="5" animBg="1"/>
      <p:bldP spid="12" grpId="6" animBg="1"/>
      <p:bldP spid="13" grpId="0" animBg="1"/>
      <p:bldP spid="13" grpId="1" animBg="1"/>
      <p:bldP spid="13" grpId="2" animBg="1"/>
      <p:bldP spid="13"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43B9E8-E4EF-4652-B852-82DDD6D26BF7}"/>
              </a:ext>
            </a:extLst>
          </p:cNvPr>
          <p:cNvSpPr>
            <a:spLocks noGrp="1"/>
          </p:cNvSpPr>
          <p:nvPr>
            <p:ph type="title"/>
          </p:nvPr>
        </p:nvSpPr>
        <p:spPr>
          <a:xfrm>
            <a:off x="613062" y="68991"/>
            <a:ext cx="10965873" cy="1325563"/>
          </a:xfrm>
        </p:spPr>
        <p:txBody>
          <a:bodyPr/>
          <a:lstStyle/>
          <a:p>
            <a:pPr algn="ct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Jesus’ Resurrection is very important because…</a:t>
            </a:r>
          </a:p>
        </p:txBody>
      </p:sp>
      <p:sp>
        <p:nvSpPr>
          <p:cNvPr id="3" name="TextBox: PageNumber">
            <a:extLst>
              <a:ext uri="{FF2B5EF4-FFF2-40B4-BE49-F238E27FC236}">
                <a16:creationId xmlns:a16="http://schemas.microsoft.com/office/drawing/2014/main" id="{BE5ECC26-327B-452B-95A7-0CD190CBF4D7}"/>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R-1</a:t>
            </a:r>
          </a:p>
          <a:p>
            <a:pPr algn="ctr"/>
            <a:r>
              <a:rPr lang="en-GB" sz="1200" b="1" dirty="0">
                <a:solidFill>
                  <a:srgbClr val="002060"/>
                </a:solidFill>
                <a:latin typeface="Arial" pitchFamily="34" charset="0"/>
                <a:cs typeface="Arial" pitchFamily="34" charset="0"/>
              </a:rPr>
              <a:t>S-07</a:t>
            </a:r>
          </a:p>
        </p:txBody>
      </p:sp>
      <p:sp>
        <p:nvSpPr>
          <p:cNvPr id="4" name="Action Button: Forward">
            <a:hlinkClick r:id="" action="ppaction://hlinkshowjump?jump=nextslide" highlightClick="1"/>
            <a:extLst>
              <a:ext uri="{FF2B5EF4-FFF2-40B4-BE49-F238E27FC236}">
                <a16:creationId xmlns:a16="http://schemas.microsoft.com/office/drawing/2014/main" id="{BE1E3B1C-96E5-4B76-AEB4-8841A1E197C1}"/>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Action Button: Back">
            <a:hlinkClick r:id="" action="ppaction://hlinkshowjump?jump=previousslide" highlightClick="1"/>
            <a:extLst>
              <a:ext uri="{FF2B5EF4-FFF2-40B4-BE49-F238E27FC236}">
                <a16:creationId xmlns:a16="http://schemas.microsoft.com/office/drawing/2014/main" id="{5A420E65-5805-4DF1-B418-E6EB1A4C47FB}"/>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List">
            <a:extLst>
              <a:ext uri="{FF2B5EF4-FFF2-40B4-BE49-F238E27FC236}">
                <a16:creationId xmlns:a16="http://schemas.microsoft.com/office/drawing/2014/main" id="{54B80DD6-E27D-4C7B-B82B-8D970679798A}"/>
              </a:ext>
            </a:extLst>
          </p:cNvPr>
          <p:cNvSpPr/>
          <p:nvPr/>
        </p:nvSpPr>
        <p:spPr>
          <a:xfrm>
            <a:off x="162258" y="4238224"/>
            <a:ext cx="7594295" cy="2139753"/>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marL="342900" indent="-342900">
              <a:lnSpc>
                <a:spcPct val="115000"/>
              </a:lnSpc>
              <a:spcAft>
                <a:spcPts val="600"/>
              </a:spcAft>
              <a:buFont typeface="+mj-lt"/>
              <a:buAutoNum type="alphaLcParenR"/>
            </a:pPr>
            <a:r>
              <a:rPr lang="en-NZ" sz="2000" dirty="0">
                <a:latin typeface="Arial" panose="020B0604020202020204" pitchFamily="34" charset="0"/>
                <a:ea typeface="Calibri" panose="020F0502020204030204" pitchFamily="34" charset="0"/>
                <a:cs typeface="Arial" panose="020B0604020202020204" pitchFamily="34" charset="0"/>
              </a:rPr>
              <a:t>followers that they would also rise again after they die.</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15000"/>
              </a:lnSpc>
              <a:spcAft>
                <a:spcPts val="600"/>
              </a:spcAft>
              <a:buFont typeface="+mj-lt"/>
              <a:buAutoNum type="alphaLcParenR"/>
            </a:pPr>
            <a:r>
              <a:rPr lang="en-NZ" sz="2000" dirty="0">
                <a:latin typeface="Arial" panose="020B0604020202020204" pitchFamily="34" charset="0"/>
                <a:ea typeface="Calibri" panose="020F0502020204030204" pitchFamily="34" charset="0"/>
                <a:cs typeface="Arial" panose="020B0604020202020204" pitchFamily="34" charset="0"/>
              </a:rPr>
              <a:t>but they didn’t really understand what he meant.</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15000"/>
              </a:lnSpc>
              <a:spcAft>
                <a:spcPts val="600"/>
              </a:spcAft>
              <a:buFont typeface="+mj-lt"/>
              <a:buAutoNum type="alphaLcParenR"/>
            </a:pPr>
            <a:r>
              <a:rPr lang="en-NZ" sz="2000" dirty="0">
                <a:latin typeface="Arial" panose="020B0604020202020204" pitchFamily="34" charset="0"/>
                <a:ea typeface="Calibri" panose="020F0502020204030204" pitchFamily="34" charset="0"/>
                <a:cs typeface="Arial" panose="020B0604020202020204" pitchFamily="34" charset="0"/>
              </a:rPr>
              <a:t>death and rising up talking and breathing like you are alive.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15000"/>
              </a:lnSpc>
              <a:spcAft>
                <a:spcPts val="600"/>
              </a:spcAft>
              <a:buFont typeface="+mj-lt"/>
              <a:buAutoNum type="alphaLcParenR"/>
            </a:pPr>
            <a:r>
              <a:rPr lang="en-NZ" sz="2000" dirty="0">
                <a:latin typeface="Arial" panose="020B0604020202020204" pitchFamily="34" charset="0"/>
                <a:ea typeface="Calibri" panose="020F0502020204030204" pitchFamily="34" charset="0"/>
                <a:cs typeface="Arial" panose="020B0604020202020204" pitchFamily="34" charset="0"/>
              </a:rPr>
              <a:t>this is why some of his followers did not recognise him.</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15000"/>
              </a:lnSpc>
              <a:spcAft>
                <a:spcPts val="600"/>
              </a:spcAft>
              <a:buFont typeface="+mj-lt"/>
              <a:buAutoNum type="alphaLcParenR"/>
            </a:pPr>
            <a:r>
              <a:rPr lang="en-NZ" sz="2000" dirty="0">
                <a:latin typeface="Arial" panose="020B0604020202020204" pitchFamily="34" charset="0"/>
                <a:ea typeface="Calibri" panose="020F0502020204030204" pitchFamily="34" charset="0"/>
                <a:cs typeface="Arial" panose="020B0604020202020204" pitchFamily="34" charset="0"/>
              </a:rPr>
              <a:t>ever to come back to life after he had died.</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Sentences">
            <a:extLst>
              <a:ext uri="{FF2B5EF4-FFF2-40B4-BE49-F238E27FC236}">
                <a16:creationId xmlns:a16="http://schemas.microsoft.com/office/drawing/2014/main" id="{E308B367-B630-49FA-A29B-07A1DD78EB0C}"/>
              </a:ext>
            </a:extLst>
          </p:cNvPr>
          <p:cNvSpPr/>
          <p:nvPr/>
        </p:nvSpPr>
        <p:spPr>
          <a:xfrm>
            <a:off x="165771" y="1394554"/>
            <a:ext cx="11860454" cy="2728952"/>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marL="342900" indent="-342900">
              <a:lnSpc>
                <a:spcPct val="115000"/>
              </a:lnSpc>
              <a:spcAft>
                <a:spcPts val="10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Resurrection means being stronger than </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15000"/>
              </a:lnSpc>
              <a:spcAft>
                <a:spcPts val="10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Jesus is the only person in the whole world</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15000"/>
              </a:lnSpc>
              <a:spcAft>
                <a:spcPts val="10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The best thing is that Jesus promised his</a:t>
            </a:r>
            <a:endParaRPr lang="en-NZ"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15000"/>
              </a:lnSpc>
              <a:spcAft>
                <a:spcPts val="10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When Jesus rose he had a new body and a new life</a:t>
            </a:r>
            <a:r>
              <a:rPr lang="en-NZ" sz="2000"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this is why some of his followers did not recognise him.</a:t>
            </a:r>
            <a:endParaRPr lang="en-NZ" sz="2000" dirty="0">
              <a:solidFill>
                <a:schemeClr val="accent4">
                  <a:lumMod val="20000"/>
                  <a:lumOff val="80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15000"/>
              </a:lnSpc>
              <a:spcAft>
                <a:spcPts val="1000"/>
              </a:spcAft>
              <a:buFont typeface="+mj-lt"/>
              <a:buAutoNum type="arabicParenR"/>
            </a:pPr>
            <a:r>
              <a:rPr lang="en-NZ" sz="2000" dirty="0">
                <a:latin typeface="Arial" panose="020B0604020202020204" pitchFamily="34" charset="0"/>
                <a:ea typeface="Calibri" panose="020F0502020204030204" pitchFamily="34" charset="0"/>
                <a:cs typeface="Arial" panose="020B0604020202020204" pitchFamily="34" charset="0"/>
              </a:rPr>
              <a:t>Jesus told his disciples he would die and rise again </a:t>
            </a:r>
            <a:endParaRPr lang="en-NZ"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3 a">
            <a:extLst>
              <a:ext uri="{FF2B5EF4-FFF2-40B4-BE49-F238E27FC236}">
                <a16:creationId xmlns:a16="http://schemas.microsoft.com/office/drawing/2014/main" id="{4F08578B-2D60-4D32-9E88-D3A967BCC7D6}"/>
              </a:ext>
            </a:extLst>
          </p:cNvPr>
          <p:cNvSpPr/>
          <p:nvPr/>
        </p:nvSpPr>
        <p:spPr>
          <a:xfrm>
            <a:off x="5241944" y="2354258"/>
            <a:ext cx="6336991" cy="416204"/>
          </a:xfrm>
          <a:prstGeom prst="rect">
            <a:avLst/>
          </a:prstGeom>
        </p:spPr>
        <p:txBody>
          <a:bodyPr wrap="none">
            <a:sp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followers that they would also rise again after they die.</a:t>
            </a:r>
          </a:p>
        </p:txBody>
      </p:sp>
      <p:sp>
        <p:nvSpPr>
          <p:cNvPr id="9" name="5 b">
            <a:extLst>
              <a:ext uri="{FF2B5EF4-FFF2-40B4-BE49-F238E27FC236}">
                <a16:creationId xmlns:a16="http://schemas.microsoft.com/office/drawing/2014/main" id="{14530281-B61F-45E4-B3B7-10316543E117}"/>
              </a:ext>
            </a:extLst>
          </p:cNvPr>
          <p:cNvSpPr/>
          <p:nvPr/>
        </p:nvSpPr>
        <p:spPr>
          <a:xfrm>
            <a:off x="6353193" y="3667214"/>
            <a:ext cx="5638082" cy="400110"/>
          </a:xfrm>
          <a:prstGeom prst="rect">
            <a:avLst/>
          </a:prstGeom>
        </p:spPr>
        <p:txBody>
          <a:bodyPr wrap="none">
            <a:spAutoFit/>
          </a:bodyPr>
          <a:lstStyle/>
          <a:p>
            <a:r>
              <a:rPr lang="en-NZ" sz="2000" dirty="0">
                <a:latin typeface="Arial" panose="020B0604020202020204" pitchFamily="34" charset="0"/>
                <a:cs typeface="Arial" panose="020B0604020202020204" pitchFamily="34" charset="0"/>
              </a:rPr>
              <a:t>but they didn’t really understand what he meant.</a:t>
            </a:r>
          </a:p>
        </p:txBody>
      </p:sp>
      <p:sp>
        <p:nvSpPr>
          <p:cNvPr id="10" name="1 c">
            <a:extLst>
              <a:ext uri="{FF2B5EF4-FFF2-40B4-BE49-F238E27FC236}">
                <a16:creationId xmlns:a16="http://schemas.microsoft.com/office/drawing/2014/main" id="{20DD024F-9313-4C41-8FAB-B0E70AE3F17A}"/>
              </a:ext>
            </a:extLst>
          </p:cNvPr>
          <p:cNvSpPr/>
          <p:nvPr/>
        </p:nvSpPr>
        <p:spPr>
          <a:xfrm>
            <a:off x="5157145" y="1400777"/>
            <a:ext cx="6834130" cy="446276"/>
          </a:xfrm>
          <a:prstGeom prst="rect">
            <a:avLst/>
          </a:prstGeom>
        </p:spPr>
        <p:txBody>
          <a:bodyPr wrap="square">
            <a:sp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death and rising up talking and breathing like you are alive. </a:t>
            </a:r>
          </a:p>
        </p:txBody>
      </p:sp>
      <p:sp>
        <p:nvSpPr>
          <p:cNvPr id="13" name="4 d line 2">
            <a:extLst>
              <a:ext uri="{FF2B5EF4-FFF2-40B4-BE49-F238E27FC236}">
                <a16:creationId xmlns:a16="http://schemas.microsoft.com/office/drawing/2014/main" id="{77BEF665-1A8E-4BF7-897E-4036D8558712}"/>
              </a:ext>
            </a:extLst>
          </p:cNvPr>
          <p:cNvSpPr/>
          <p:nvPr/>
        </p:nvSpPr>
        <p:spPr>
          <a:xfrm>
            <a:off x="501910" y="3205677"/>
            <a:ext cx="1851789" cy="400110"/>
          </a:xfrm>
          <a:prstGeom prst="rect">
            <a:avLst/>
          </a:prstGeom>
        </p:spPr>
        <p:txBody>
          <a:bodyPr wrap="none">
            <a:spAutoFit/>
          </a:bodyPr>
          <a:lstStyle/>
          <a:p>
            <a:r>
              <a:rPr lang="en-NZ" sz="2000" dirty="0">
                <a:latin typeface="Arial" panose="020B0604020202020204" pitchFamily="34" charset="0"/>
                <a:ea typeface="Calibri" panose="020F0502020204030204" pitchFamily="34" charset="0"/>
                <a:cs typeface="Arial" panose="020B0604020202020204" pitchFamily="34" charset="0"/>
              </a:rPr>
              <a:t>recognise him.</a:t>
            </a:r>
            <a:endParaRPr lang="en-NZ" sz="2000" dirty="0"/>
          </a:p>
        </p:txBody>
      </p:sp>
      <p:sp>
        <p:nvSpPr>
          <p:cNvPr id="11" name="4d line 1">
            <a:extLst>
              <a:ext uri="{FF2B5EF4-FFF2-40B4-BE49-F238E27FC236}">
                <a16:creationId xmlns:a16="http://schemas.microsoft.com/office/drawing/2014/main" id="{81CD4842-CD9E-445D-8FC8-A4D8DE5DD6FC}"/>
              </a:ext>
            </a:extLst>
          </p:cNvPr>
          <p:cNvSpPr/>
          <p:nvPr/>
        </p:nvSpPr>
        <p:spPr>
          <a:xfrm>
            <a:off x="6393416" y="2825599"/>
            <a:ext cx="4671472" cy="446276"/>
          </a:xfrm>
          <a:prstGeom prst="rect">
            <a:avLst/>
          </a:prstGeom>
        </p:spPr>
        <p:txBody>
          <a:bodyPr wrap="none">
            <a:sp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this is why some of his followers did not</a:t>
            </a:r>
          </a:p>
        </p:txBody>
      </p:sp>
      <p:sp>
        <p:nvSpPr>
          <p:cNvPr id="12" name="2 e">
            <a:extLst>
              <a:ext uri="{FF2B5EF4-FFF2-40B4-BE49-F238E27FC236}">
                <a16:creationId xmlns:a16="http://schemas.microsoft.com/office/drawing/2014/main" id="{E4526DC9-8CA5-4A5A-B430-CBB985E8D359}"/>
              </a:ext>
            </a:extLst>
          </p:cNvPr>
          <p:cNvSpPr/>
          <p:nvPr/>
        </p:nvSpPr>
        <p:spPr>
          <a:xfrm>
            <a:off x="5418444" y="1882917"/>
            <a:ext cx="5022529" cy="416204"/>
          </a:xfrm>
          <a:prstGeom prst="rect">
            <a:avLst/>
          </a:prstGeom>
        </p:spPr>
        <p:txBody>
          <a:bodyPr wrap="none">
            <a:spAutoFit/>
          </a:bodyPr>
          <a:lstStyle/>
          <a:p>
            <a:pPr>
              <a:lnSpc>
                <a:spcPct val="115000"/>
              </a:lnSpc>
              <a:spcAft>
                <a:spcPts val="1000"/>
              </a:spcAft>
            </a:pPr>
            <a:r>
              <a:rPr lang="en-NZ" sz="2000" dirty="0">
                <a:latin typeface="Arial" panose="020B0604020202020204" pitchFamily="34" charset="0"/>
                <a:ea typeface="Calibri" panose="020F0502020204030204" pitchFamily="34" charset="0"/>
                <a:cs typeface="Arial" panose="020B0604020202020204" pitchFamily="34" charset="0"/>
              </a:rPr>
              <a:t>ever to come back to life after he had died.</a:t>
            </a:r>
          </a:p>
        </p:txBody>
      </p:sp>
      <p:pic>
        <p:nvPicPr>
          <p:cNvPr id="14" name="Picture 13" descr="A close up of a person&#10;&#10;Description generated with high confidence">
            <a:extLst>
              <a:ext uri="{FF2B5EF4-FFF2-40B4-BE49-F238E27FC236}">
                <a16:creationId xmlns:a16="http://schemas.microsoft.com/office/drawing/2014/main" id="{EB2DA67B-9C4A-47E1-941C-DCD619EC44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9561" y="4238224"/>
            <a:ext cx="1851980" cy="2075242"/>
          </a:xfrm>
          <a:prstGeom prst="rect">
            <a:avLst/>
          </a:prstGeom>
          <a:ln>
            <a:noFill/>
          </a:ln>
          <a:effectLst>
            <a:softEdge rad="112500"/>
          </a:effectLst>
        </p:spPr>
      </p:pic>
      <p:sp>
        <p:nvSpPr>
          <p:cNvPr id="15" name="Textbox: Tool instructions">
            <a:extLst>
              <a:ext uri="{FF2B5EF4-FFF2-40B4-BE49-F238E27FC236}">
                <a16:creationId xmlns:a16="http://schemas.microsoft.com/office/drawing/2014/main" id="{F809E836-6876-46EF-AA4B-4A0C660A2DD9}"/>
              </a:ext>
            </a:extLst>
          </p:cNvPr>
          <p:cNvSpPr txBox="1"/>
          <p:nvPr/>
        </p:nvSpPr>
        <p:spPr>
          <a:xfrm>
            <a:off x="4185860" y="6574948"/>
            <a:ext cx="3820278"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options a-e to correctly complete the sentences.</a:t>
            </a:r>
          </a:p>
        </p:txBody>
      </p:sp>
      <p:sp>
        <p:nvSpPr>
          <p:cNvPr id="16" name="Trig: a">
            <a:extLst>
              <a:ext uri="{FF2B5EF4-FFF2-40B4-BE49-F238E27FC236}">
                <a16:creationId xmlns:a16="http://schemas.microsoft.com/office/drawing/2014/main" id="{9218F3EC-64CE-4212-B269-9AE29522A45B}"/>
              </a:ext>
            </a:extLst>
          </p:cNvPr>
          <p:cNvSpPr/>
          <p:nvPr/>
        </p:nvSpPr>
        <p:spPr>
          <a:xfrm>
            <a:off x="134111" y="4251305"/>
            <a:ext cx="6771329" cy="36069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Trig: b">
            <a:extLst>
              <a:ext uri="{FF2B5EF4-FFF2-40B4-BE49-F238E27FC236}">
                <a16:creationId xmlns:a16="http://schemas.microsoft.com/office/drawing/2014/main" id="{0E544471-F07C-47AE-B377-C280D6C780D2}"/>
              </a:ext>
            </a:extLst>
          </p:cNvPr>
          <p:cNvSpPr/>
          <p:nvPr/>
        </p:nvSpPr>
        <p:spPr>
          <a:xfrm>
            <a:off x="162258" y="4679668"/>
            <a:ext cx="6771329" cy="36069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rig: c">
            <a:extLst>
              <a:ext uri="{FF2B5EF4-FFF2-40B4-BE49-F238E27FC236}">
                <a16:creationId xmlns:a16="http://schemas.microsoft.com/office/drawing/2014/main" id="{B520FDE1-A987-4D07-A4A8-467E8E5C7354}"/>
              </a:ext>
            </a:extLst>
          </p:cNvPr>
          <p:cNvSpPr/>
          <p:nvPr/>
        </p:nvSpPr>
        <p:spPr>
          <a:xfrm>
            <a:off x="162258" y="5108348"/>
            <a:ext cx="7145919" cy="37345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Trig: d">
            <a:extLst>
              <a:ext uri="{FF2B5EF4-FFF2-40B4-BE49-F238E27FC236}">
                <a16:creationId xmlns:a16="http://schemas.microsoft.com/office/drawing/2014/main" id="{A837C92D-79FB-4692-870C-B462F9AB07CB}"/>
              </a:ext>
            </a:extLst>
          </p:cNvPr>
          <p:cNvSpPr/>
          <p:nvPr/>
        </p:nvSpPr>
        <p:spPr>
          <a:xfrm>
            <a:off x="162258" y="5582977"/>
            <a:ext cx="6771329" cy="36069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Trig: e">
            <a:extLst>
              <a:ext uri="{FF2B5EF4-FFF2-40B4-BE49-F238E27FC236}">
                <a16:creationId xmlns:a16="http://schemas.microsoft.com/office/drawing/2014/main" id="{BBEF4BE4-B6C8-4D27-ABF1-0FF400F5E24B}"/>
              </a:ext>
            </a:extLst>
          </p:cNvPr>
          <p:cNvSpPr/>
          <p:nvPr/>
        </p:nvSpPr>
        <p:spPr>
          <a:xfrm>
            <a:off x="192000" y="5995510"/>
            <a:ext cx="6771329" cy="36069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103735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xit" presetSubtype="0" fill="hold" nodeType="withEffect">
                                  <p:stCondLst>
                                    <p:cond delay="0"/>
                                  </p:stCondLst>
                                  <p:childTnLst>
                                    <p:animEffect transition="out" filter="fade">
                                      <p:cBhvr>
                                        <p:cTn id="11" dur="1000"/>
                                        <p:tgtEl>
                                          <p:spTgt spid="6">
                                            <p:txEl>
                                              <p:pRg st="2" end="2"/>
                                            </p:txEl>
                                          </p:spTgt>
                                        </p:tgtEl>
                                      </p:cBhvr>
                                    </p:animEffect>
                                    <p:anim calcmode="lin" valueType="num">
                                      <p:cBhvr>
                                        <p:cTn id="12" dur="1000"/>
                                        <p:tgtEl>
                                          <p:spTgt spid="6">
                                            <p:txEl>
                                              <p:pRg st="2" end="2"/>
                                            </p:txEl>
                                          </p:spTgt>
                                        </p:tgtEl>
                                        <p:attrNameLst>
                                          <p:attrName>ppt_x</p:attrName>
                                        </p:attrNameLst>
                                      </p:cBhvr>
                                      <p:tavLst>
                                        <p:tav tm="0">
                                          <p:val>
                                            <p:strVal val="ppt_x"/>
                                          </p:val>
                                        </p:tav>
                                        <p:tav tm="100000">
                                          <p:val>
                                            <p:strVal val="ppt_x"/>
                                          </p:val>
                                        </p:tav>
                                      </p:tavLst>
                                    </p:anim>
                                    <p:anim calcmode="lin" valueType="num">
                                      <p:cBhvr>
                                        <p:cTn id="13" dur="1000"/>
                                        <p:tgtEl>
                                          <p:spTgt spid="6">
                                            <p:txEl>
                                              <p:pRg st="2" end="2"/>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6">
                                            <p:txEl>
                                              <p:pRg st="2" end="2"/>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7" presetClass="exit" presetSubtype="0" fill="hold" nodeType="withEffect">
                                  <p:stCondLst>
                                    <p:cond delay="0"/>
                                  </p:stCondLst>
                                  <p:childTnLst>
                                    <p:animEffect transition="out" filter="fade">
                                      <p:cBhvr>
                                        <p:cTn id="24" dur="1000"/>
                                        <p:tgtEl>
                                          <p:spTgt spid="6">
                                            <p:txEl>
                                              <p:pRg st="4" end="4"/>
                                            </p:txEl>
                                          </p:spTgt>
                                        </p:tgtEl>
                                      </p:cBhvr>
                                    </p:animEffect>
                                    <p:anim calcmode="lin" valueType="num">
                                      <p:cBhvr>
                                        <p:cTn id="25" dur="1000"/>
                                        <p:tgtEl>
                                          <p:spTgt spid="6">
                                            <p:txEl>
                                              <p:pRg st="4" end="4"/>
                                            </p:txEl>
                                          </p:spTgt>
                                        </p:tgtEl>
                                        <p:attrNameLst>
                                          <p:attrName>ppt_x</p:attrName>
                                        </p:attrNameLst>
                                      </p:cBhvr>
                                      <p:tavLst>
                                        <p:tav tm="0">
                                          <p:val>
                                            <p:strVal val="ppt_x"/>
                                          </p:val>
                                        </p:tav>
                                        <p:tav tm="100000">
                                          <p:val>
                                            <p:strVal val="ppt_x"/>
                                          </p:val>
                                        </p:tav>
                                      </p:tavLst>
                                    </p:anim>
                                    <p:anim calcmode="lin" valueType="num">
                                      <p:cBhvr>
                                        <p:cTn id="26" dur="1000"/>
                                        <p:tgtEl>
                                          <p:spTgt spid="6">
                                            <p:txEl>
                                              <p:pRg st="4" end="4"/>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6">
                                            <p:txEl>
                                              <p:pRg st="4" end="4"/>
                                            </p:txEl>
                                          </p:spTgt>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7" presetClass="exit" presetSubtype="0" fill="hold" nodeType="withEffect">
                                  <p:stCondLst>
                                    <p:cond delay="0"/>
                                  </p:stCondLst>
                                  <p:childTnLst>
                                    <p:animEffect transition="out" filter="fade">
                                      <p:cBhvr>
                                        <p:cTn id="37" dur="1000"/>
                                        <p:tgtEl>
                                          <p:spTgt spid="6">
                                            <p:txEl>
                                              <p:pRg st="0" end="0"/>
                                            </p:txEl>
                                          </p:spTgt>
                                        </p:tgtEl>
                                      </p:cBhvr>
                                    </p:animEffect>
                                    <p:anim calcmode="lin" valueType="num">
                                      <p:cBhvr>
                                        <p:cTn id="38" dur="1000"/>
                                        <p:tgtEl>
                                          <p:spTgt spid="6">
                                            <p:txEl>
                                              <p:pRg st="0" end="0"/>
                                            </p:txEl>
                                          </p:spTgt>
                                        </p:tgtEl>
                                        <p:attrNameLst>
                                          <p:attrName>ppt_x</p:attrName>
                                        </p:attrNameLst>
                                      </p:cBhvr>
                                      <p:tavLst>
                                        <p:tav tm="0">
                                          <p:val>
                                            <p:strVal val="ppt_x"/>
                                          </p:val>
                                        </p:tav>
                                        <p:tav tm="100000">
                                          <p:val>
                                            <p:strVal val="ppt_x"/>
                                          </p:val>
                                        </p:tav>
                                      </p:tavLst>
                                    </p:anim>
                                    <p:anim calcmode="lin" valueType="num">
                                      <p:cBhvr>
                                        <p:cTn id="39" dur="1000"/>
                                        <p:tgtEl>
                                          <p:spTgt spid="6">
                                            <p:txEl>
                                              <p:pRg st="0" end="0"/>
                                            </p:txEl>
                                          </p:spTgt>
                                        </p:tgtEl>
                                        <p:attrNameLst>
                                          <p:attrName>ppt_y</p:attrName>
                                        </p:attrNameLst>
                                      </p:cBhvr>
                                      <p:tavLst>
                                        <p:tav tm="0">
                                          <p:val>
                                            <p:strVal val="ppt_y"/>
                                          </p:val>
                                        </p:tav>
                                        <p:tav tm="100000">
                                          <p:val>
                                            <p:strVal val="ppt_y-.1"/>
                                          </p:val>
                                        </p:tav>
                                      </p:tavLst>
                                    </p:anim>
                                    <p:set>
                                      <p:cBhvr>
                                        <p:cTn id="40" dur="1" fill="hold">
                                          <p:stCondLst>
                                            <p:cond delay="999"/>
                                          </p:stCondLst>
                                        </p:cTn>
                                        <p:tgtEl>
                                          <p:spTgt spid="6">
                                            <p:txEl>
                                              <p:pRg st="0" end="0"/>
                                            </p:txEl>
                                          </p:spTgt>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7" presetClass="exit" presetSubtype="0" fill="hold" nodeType="withEffect">
                                  <p:stCondLst>
                                    <p:cond delay="0"/>
                                  </p:stCondLst>
                                  <p:childTnLst>
                                    <p:animEffect transition="out" filter="fade">
                                      <p:cBhvr>
                                        <p:cTn id="55" dur="1000"/>
                                        <p:tgtEl>
                                          <p:spTgt spid="6">
                                            <p:txEl>
                                              <p:pRg st="3" end="3"/>
                                            </p:txEl>
                                          </p:spTgt>
                                        </p:tgtEl>
                                      </p:cBhvr>
                                    </p:animEffect>
                                    <p:anim calcmode="lin" valueType="num">
                                      <p:cBhvr>
                                        <p:cTn id="56" dur="1000"/>
                                        <p:tgtEl>
                                          <p:spTgt spid="6">
                                            <p:txEl>
                                              <p:pRg st="3" end="3"/>
                                            </p:txEl>
                                          </p:spTgt>
                                        </p:tgtEl>
                                        <p:attrNameLst>
                                          <p:attrName>ppt_x</p:attrName>
                                        </p:attrNameLst>
                                      </p:cBhvr>
                                      <p:tavLst>
                                        <p:tav tm="0">
                                          <p:val>
                                            <p:strVal val="ppt_x"/>
                                          </p:val>
                                        </p:tav>
                                        <p:tav tm="100000">
                                          <p:val>
                                            <p:strVal val="ppt_x"/>
                                          </p:val>
                                        </p:tav>
                                      </p:tavLst>
                                    </p:anim>
                                    <p:anim calcmode="lin" valueType="num">
                                      <p:cBhvr>
                                        <p:cTn id="57" dur="1000"/>
                                        <p:tgtEl>
                                          <p:spTgt spid="6">
                                            <p:txEl>
                                              <p:pRg st="3" end="3"/>
                                            </p:txEl>
                                          </p:spTgt>
                                        </p:tgtEl>
                                        <p:attrNameLst>
                                          <p:attrName>ppt_y</p:attrName>
                                        </p:attrNameLst>
                                      </p:cBhvr>
                                      <p:tavLst>
                                        <p:tav tm="0">
                                          <p:val>
                                            <p:strVal val="ppt_y"/>
                                          </p:val>
                                        </p:tav>
                                        <p:tav tm="100000">
                                          <p:val>
                                            <p:strVal val="ppt_y-.1"/>
                                          </p:val>
                                        </p:tav>
                                      </p:tavLst>
                                    </p:anim>
                                    <p:set>
                                      <p:cBhvr>
                                        <p:cTn id="58" dur="1" fill="hold">
                                          <p:stCondLst>
                                            <p:cond delay="999"/>
                                          </p:stCondLst>
                                        </p:cTn>
                                        <p:tgtEl>
                                          <p:spTgt spid="6">
                                            <p:txEl>
                                              <p:pRg st="3" end="3"/>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1000"/>
                                        <p:tgtEl>
                                          <p:spTgt spid="9"/>
                                        </p:tgtEl>
                                      </p:cBhvr>
                                    </p:animEffect>
                                    <p:anim calcmode="lin" valueType="num">
                                      <p:cBhvr>
                                        <p:cTn id="65" dur="1000" fill="hold"/>
                                        <p:tgtEl>
                                          <p:spTgt spid="9"/>
                                        </p:tgtEl>
                                        <p:attrNameLst>
                                          <p:attrName>ppt_x</p:attrName>
                                        </p:attrNameLst>
                                      </p:cBhvr>
                                      <p:tavLst>
                                        <p:tav tm="0">
                                          <p:val>
                                            <p:strVal val="#ppt_x"/>
                                          </p:val>
                                        </p:tav>
                                        <p:tav tm="100000">
                                          <p:val>
                                            <p:strVal val="#ppt_x"/>
                                          </p:val>
                                        </p:tav>
                                      </p:tavLst>
                                    </p:anim>
                                    <p:anim calcmode="lin" valueType="num">
                                      <p:cBhvr>
                                        <p:cTn id="66" dur="1000" fill="hold"/>
                                        <p:tgtEl>
                                          <p:spTgt spid="9"/>
                                        </p:tgtEl>
                                        <p:attrNameLst>
                                          <p:attrName>ppt_y</p:attrName>
                                        </p:attrNameLst>
                                      </p:cBhvr>
                                      <p:tavLst>
                                        <p:tav tm="0">
                                          <p:val>
                                            <p:strVal val="#ppt_y+.1"/>
                                          </p:val>
                                        </p:tav>
                                        <p:tav tm="100000">
                                          <p:val>
                                            <p:strVal val="#ppt_y"/>
                                          </p:val>
                                        </p:tav>
                                      </p:tavLst>
                                    </p:anim>
                                  </p:childTnLst>
                                </p:cTn>
                              </p:par>
                              <p:par>
                                <p:cTn id="67" presetID="47" presetClass="exit" presetSubtype="0" fill="hold" nodeType="withEffect">
                                  <p:stCondLst>
                                    <p:cond delay="0"/>
                                  </p:stCondLst>
                                  <p:childTnLst>
                                    <p:animEffect transition="out" filter="fade">
                                      <p:cBhvr>
                                        <p:cTn id="68" dur="1000"/>
                                        <p:tgtEl>
                                          <p:spTgt spid="6">
                                            <p:txEl>
                                              <p:pRg st="1" end="1"/>
                                            </p:txEl>
                                          </p:spTgt>
                                        </p:tgtEl>
                                      </p:cBhvr>
                                    </p:animEffect>
                                    <p:anim calcmode="lin" valueType="num">
                                      <p:cBhvr>
                                        <p:cTn id="69" dur="1000"/>
                                        <p:tgtEl>
                                          <p:spTgt spid="6">
                                            <p:txEl>
                                              <p:pRg st="1" end="1"/>
                                            </p:txEl>
                                          </p:spTgt>
                                        </p:tgtEl>
                                        <p:attrNameLst>
                                          <p:attrName>ppt_x</p:attrName>
                                        </p:attrNameLst>
                                      </p:cBhvr>
                                      <p:tavLst>
                                        <p:tav tm="0">
                                          <p:val>
                                            <p:strVal val="ppt_x"/>
                                          </p:val>
                                        </p:tav>
                                        <p:tav tm="100000">
                                          <p:val>
                                            <p:strVal val="ppt_x"/>
                                          </p:val>
                                        </p:tav>
                                      </p:tavLst>
                                    </p:anim>
                                    <p:anim calcmode="lin" valueType="num">
                                      <p:cBhvr>
                                        <p:cTn id="70" dur="1000"/>
                                        <p:tgtEl>
                                          <p:spTgt spid="6">
                                            <p:txEl>
                                              <p:pRg st="1" end="1"/>
                                            </p:txEl>
                                          </p:spTgt>
                                        </p:tgtEl>
                                        <p:attrNameLst>
                                          <p:attrName>ppt_y</p:attrName>
                                        </p:attrNameLst>
                                      </p:cBhvr>
                                      <p:tavLst>
                                        <p:tav tm="0">
                                          <p:val>
                                            <p:strVal val="ppt_y"/>
                                          </p:val>
                                        </p:tav>
                                        <p:tav tm="100000">
                                          <p:val>
                                            <p:strVal val="ppt_y-.1"/>
                                          </p:val>
                                        </p:tav>
                                      </p:tavLst>
                                    </p:anim>
                                    <p:set>
                                      <p:cBhvr>
                                        <p:cTn id="71" dur="1" fill="hold">
                                          <p:stCondLst>
                                            <p:cond delay="999"/>
                                          </p:stCondLst>
                                        </p:cTn>
                                        <p:tgtEl>
                                          <p:spTgt spid="6">
                                            <p:txEl>
                                              <p:pRg st="1" end="1"/>
                                            </p:txEl>
                                          </p:spTgt>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2" restart="whenNotActive" fill="hold" evtFilter="cancelBubble" nodeType="interactiveSeq">
                <p:stCondLst>
                  <p:cond evt="onClick" delay="0">
                    <p:tgtEl>
                      <p:spTgt spid="4"/>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
                                            <p:txEl>
                                              <p:pRg st="0" end="0"/>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
                                            <p:txEl>
                                              <p:pRg st="1" end="1"/>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
                                            <p:txEl>
                                              <p:pRg st="2" end="2"/>
                                            </p:txEl>
                                          </p:spTgt>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
                                            <p:txEl>
                                              <p:pRg st="3" end="3"/>
                                            </p:tx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
                                            <p:txEl>
                                              <p:pRg st="4" end="4"/>
                                            </p:txEl>
                                          </p:spTgt>
                                        </p:tgtEl>
                                        <p:attrNameLst>
                                          <p:attrName>style.visibility</p:attrName>
                                        </p:attrNameLst>
                                      </p:cBhvr>
                                      <p:to>
                                        <p:strVal val="visible"/>
                                      </p:to>
                                    </p:set>
                                  </p:childTnLst>
                                </p:cTn>
                              </p:par>
                              <p:par>
                                <p:cTn id="85" presetID="1" presetClass="exit" presetSubtype="0" fill="hold" grpId="1" nodeType="withEffect">
                                  <p:stCondLst>
                                    <p:cond delay="0"/>
                                  </p:stCondLst>
                                  <p:childTnLst>
                                    <p:set>
                                      <p:cBhvr>
                                        <p:cTn id="86" dur="1" fill="hold">
                                          <p:stCondLst>
                                            <p:cond delay="0"/>
                                          </p:stCondLst>
                                        </p:cTn>
                                        <p:tgtEl>
                                          <p:spTgt spid="10"/>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2"/>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8"/>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1"/>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3"/>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97" restart="whenNotActive" fill="hold" evtFilter="cancelBubble" nodeType="interactiveSeq">
                <p:stCondLst>
                  <p:cond evt="onClick" delay="0">
                    <p:tgtEl>
                      <p:spTgt spid="5"/>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1" nodeType="clickEffect">
                                  <p:stCondLst>
                                    <p:cond delay="0"/>
                                  </p:stCondLst>
                                  <p:childTnLst>
                                    <p:set>
                                      <p:cBhvr>
                                        <p:cTn id="101" dur="1" fill="hold">
                                          <p:stCondLst>
                                            <p:cond delay="0"/>
                                          </p:stCondLst>
                                        </p:cTn>
                                        <p:tgtEl>
                                          <p:spTgt spid="6">
                                            <p:txEl>
                                              <p:pRg st="0" end="0"/>
                                            </p:txEl>
                                          </p:spTgt>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6">
                                            <p:txEl>
                                              <p:pRg st="1" end="1"/>
                                            </p:txEl>
                                          </p:spTgt>
                                        </p:tgtEl>
                                        <p:attrNameLst>
                                          <p:attrName>style.visibility</p:attrName>
                                        </p:attrNameLst>
                                      </p:cBhvr>
                                      <p:to>
                                        <p:strVal val="visible"/>
                                      </p:to>
                                    </p:set>
                                  </p:childTnLst>
                                </p:cTn>
                              </p:par>
                              <p:par>
                                <p:cTn id="104" presetID="1" presetClass="entr" presetSubtype="0" fill="hold" grpId="1" nodeType="withEffect">
                                  <p:stCondLst>
                                    <p:cond delay="0"/>
                                  </p:stCondLst>
                                  <p:childTnLst>
                                    <p:set>
                                      <p:cBhvr>
                                        <p:cTn id="105" dur="1" fill="hold">
                                          <p:stCondLst>
                                            <p:cond delay="0"/>
                                          </p:stCondLst>
                                        </p:cTn>
                                        <p:tgtEl>
                                          <p:spTgt spid="6">
                                            <p:txEl>
                                              <p:pRg st="2" end="2"/>
                                            </p:txEl>
                                          </p:spTgt>
                                        </p:tgtEl>
                                        <p:attrNameLst>
                                          <p:attrName>style.visibility</p:attrName>
                                        </p:attrNameLst>
                                      </p:cBhvr>
                                      <p:to>
                                        <p:strVal val="visible"/>
                                      </p:to>
                                    </p:set>
                                  </p:childTnLst>
                                </p:cTn>
                              </p:par>
                              <p:par>
                                <p:cTn id="106" presetID="1" presetClass="entr" presetSubtype="0" fill="hold" grpId="1" nodeType="withEffect">
                                  <p:stCondLst>
                                    <p:cond delay="0"/>
                                  </p:stCondLst>
                                  <p:childTnLst>
                                    <p:set>
                                      <p:cBhvr>
                                        <p:cTn id="107" dur="1" fill="hold">
                                          <p:stCondLst>
                                            <p:cond delay="0"/>
                                          </p:stCondLst>
                                        </p:cTn>
                                        <p:tgtEl>
                                          <p:spTgt spid="6">
                                            <p:txEl>
                                              <p:pRg st="3" end="3"/>
                                            </p:txEl>
                                          </p:spTgt>
                                        </p:tgtEl>
                                        <p:attrNameLst>
                                          <p:attrName>style.visibility</p:attrName>
                                        </p:attrNameLst>
                                      </p:cBhvr>
                                      <p:to>
                                        <p:strVal val="visible"/>
                                      </p:to>
                                    </p:set>
                                  </p:childTnLst>
                                </p:cTn>
                              </p:par>
                              <p:par>
                                <p:cTn id="108" presetID="1" presetClass="entr" presetSubtype="0" fill="hold" grpId="1" nodeType="withEffect">
                                  <p:stCondLst>
                                    <p:cond delay="0"/>
                                  </p:stCondLst>
                                  <p:childTnLst>
                                    <p:set>
                                      <p:cBhvr>
                                        <p:cTn id="109" dur="1" fill="hold">
                                          <p:stCondLst>
                                            <p:cond delay="0"/>
                                          </p:stCondLst>
                                        </p:cTn>
                                        <p:tgtEl>
                                          <p:spTgt spid="6">
                                            <p:txEl>
                                              <p:pRg st="4" end="4"/>
                                            </p:txEl>
                                          </p:spTgt>
                                        </p:tgtEl>
                                        <p:attrNameLst>
                                          <p:attrName>style.visibility</p:attrName>
                                        </p:attrNameLst>
                                      </p:cBhvr>
                                      <p:to>
                                        <p:strVal val="visible"/>
                                      </p:to>
                                    </p:set>
                                  </p:childTnLst>
                                </p:cTn>
                              </p:par>
                              <p:par>
                                <p:cTn id="110" presetID="1" presetClass="exit" presetSubtype="0" fill="hold" grpId="2" nodeType="withEffect">
                                  <p:stCondLst>
                                    <p:cond delay="0"/>
                                  </p:stCondLst>
                                  <p:childTnLst>
                                    <p:set>
                                      <p:cBhvr>
                                        <p:cTn id="111" dur="1" fill="hold">
                                          <p:stCondLst>
                                            <p:cond delay="0"/>
                                          </p:stCondLst>
                                        </p:cTn>
                                        <p:tgtEl>
                                          <p:spTgt spid="10"/>
                                        </p:tgtEl>
                                        <p:attrNameLst>
                                          <p:attrName>style.visibility</p:attrName>
                                        </p:attrNameLst>
                                      </p:cBhvr>
                                      <p:to>
                                        <p:strVal val="hidden"/>
                                      </p:to>
                                    </p:set>
                                  </p:childTnLst>
                                </p:cTn>
                              </p:par>
                              <p:par>
                                <p:cTn id="112" presetID="1" presetClass="exit" presetSubtype="0" fill="hold" grpId="2" nodeType="withEffect">
                                  <p:stCondLst>
                                    <p:cond delay="0"/>
                                  </p:stCondLst>
                                  <p:childTnLst>
                                    <p:set>
                                      <p:cBhvr>
                                        <p:cTn id="113" dur="1" fill="hold">
                                          <p:stCondLst>
                                            <p:cond delay="0"/>
                                          </p:stCondLst>
                                        </p:cTn>
                                        <p:tgtEl>
                                          <p:spTgt spid="12"/>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8"/>
                                        </p:tgtEl>
                                        <p:attrNameLst>
                                          <p:attrName>style.visibility</p:attrName>
                                        </p:attrNameLst>
                                      </p:cBhvr>
                                      <p:to>
                                        <p:strVal val="hidden"/>
                                      </p:to>
                                    </p:set>
                                  </p:childTnLst>
                                </p:cTn>
                              </p:par>
                              <p:par>
                                <p:cTn id="116" presetID="1" presetClass="exit" presetSubtype="0" fill="hold" grpId="2" nodeType="withEffect">
                                  <p:stCondLst>
                                    <p:cond delay="0"/>
                                  </p:stCondLst>
                                  <p:childTnLst>
                                    <p:set>
                                      <p:cBhvr>
                                        <p:cTn id="117" dur="1" fill="hold">
                                          <p:stCondLst>
                                            <p:cond delay="0"/>
                                          </p:stCondLst>
                                        </p:cTn>
                                        <p:tgtEl>
                                          <p:spTgt spid="11"/>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13"/>
                                        </p:tgtEl>
                                        <p:attrNameLst>
                                          <p:attrName>style.visibility</p:attrName>
                                        </p:attrNameLst>
                                      </p:cBhvr>
                                      <p:to>
                                        <p:strVal val="hidden"/>
                                      </p:to>
                                    </p:set>
                                  </p:childTnLst>
                                </p:cTn>
                              </p:par>
                              <p:par>
                                <p:cTn id="120" presetID="1" presetClass="exit" presetSubtype="0" fill="hold" grpId="2" nodeType="withEffect">
                                  <p:stCondLst>
                                    <p:cond delay="0"/>
                                  </p:stCondLst>
                                  <p:childTnLst>
                                    <p:set>
                                      <p:cBhvr>
                                        <p:cTn id="12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6" grpId="0" uiExpand="1" build="allAtOnce"/>
      <p:bldP spid="6" grpId="1" uiExpand="1" build="allAtOnce"/>
      <p:bldP spid="8" grpId="0"/>
      <p:bldP spid="8" grpId="1"/>
      <p:bldP spid="8" grpId="2"/>
      <p:bldP spid="9" grpId="0"/>
      <p:bldP spid="9" grpId="1"/>
      <p:bldP spid="9" grpId="2"/>
      <p:bldP spid="10" grpId="0"/>
      <p:bldP spid="10" grpId="1"/>
      <p:bldP spid="10" grpId="2"/>
      <p:bldP spid="13" grpId="0"/>
      <p:bldP spid="13" grpId="1"/>
      <p:bldP spid="13" grpId="2"/>
      <p:bldP spid="11" grpId="0"/>
      <p:bldP spid="11" grpId="1"/>
      <p:bldP spid="11" grpId="2"/>
      <p:bldP spid="12" grpId="0"/>
      <p:bldP spid="12" grpId="1"/>
      <p:bldP spid="12"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descr="A sign in front of a sunset&#10;&#10;Description generated with very high confidence">
            <a:extLst>
              <a:ext uri="{FF2B5EF4-FFF2-40B4-BE49-F238E27FC236}">
                <a16:creationId xmlns:a16="http://schemas.microsoft.com/office/drawing/2014/main" id="{242706CF-BB8D-4255-BA41-D61C2AE2BF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874" y="1946902"/>
            <a:ext cx="4386581" cy="438658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2" name="Title 1">
            <a:extLst>
              <a:ext uri="{FF2B5EF4-FFF2-40B4-BE49-F238E27FC236}">
                <a16:creationId xmlns:a16="http://schemas.microsoft.com/office/drawing/2014/main" id="{FA932D8E-6292-43A4-92A8-247A597D2857}"/>
              </a:ext>
            </a:extLst>
          </p:cNvPr>
          <p:cNvSpPr>
            <a:spLocks noGrp="1"/>
          </p:cNvSpPr>
          <p:nvPr>
            <p:ph type="title"/>
          </p:nvPr>
        </p:nvSpPr>
        <p:spPr/>
        <p:txBody>
          <a:bodyPr/>
          <a:lstStyle/>
          <a:p>
            <a:pPr algn="ct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Jesus tried to prepare his followers </a:t>
            </a:r>
            <a:b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b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for what would happen to him</a:t>
            </a:r>
          </a:p>
        </p:txBody>
      </p:sp>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7923878" y="3804521"/>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8272516" y="4248119"/>
            <a:ext cx="2353429" cy="2062103"/>
          </a:xfrm>
          <a:prstGeom prst="rect">
            <a:avLst/>
          </a:prstGeom>
          <a:noFill/>
        </p:spPr>
        <p:txBody>
          <a:bodyPr wrap="square" rtlCol="0">
            <a:spAutoFit/>
          </a:bodyPr>
          <a:lstStyle/>
          <a:p>
            <a:r>
              <a:rPr lang="en-NZ" sz="1600" dirty="0">
                <a:latin typeface="Arial" panose="020B0604020202020204" pitchFamily="34" charset="0"/>
                <a:ea typeface="Segoe UI" pitchFamily="34" charset="0"/>
                <a:cs typeface="Arial" panose="020B0604020202020204" pitchFamily="34" charset="0"/>
              </a:rPr>
              <a:t>Jesus’ death was not the end of life because he rose after three days to begin a new life with God which will last forever. He promised that his faithful followers will do the same. </a:t>
            </a:r>
            <a:endParaRPr lang="en-GB" sz="1600" dirty="0">
              <a:latin typeface="Arial" panose="020B0604020202020204" pitchFamily="34" charset="0"/>
              <a:ea typeface="Segoe UI" pitchFamily="34" charset="0"/>
              <a:cs typeface="Arial" panose="020B0604020202020204" pitchFamily="34" charset="0"/>
            </a:endParaRPr>
          </a:p>
        </p:txBody>
      </p:sp>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075336" y="711930"/>
            <a:ext cx="3648225" cy="333309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8383700" y="999230"/>
            <a:ext cx="2817261" cy="2800767"/>
          </a:xfrm>
          <a:prstGeom prst="rect">
            <a:avLst/>
          </a:prstGeom>
          <a:noFill/>
        </p:spPr>
        <p:txBody>
          <a:bodyPr wrap="square" rtlCol="0">
            <a:spAutoFit/>
          </a:bodyPr>
          <a:lstStyle/>
          <a:p>
            <a:r>
              <a:rPr lang="en-NZ" sz="1600" dirty="0">
                <a:latin typeface="Arial" panose="020B0604020202020204" pitchFamily="34" charset="0"/>
                <a:ea typeface="Segoe UI" pitchFamily="34" charset="0"/>
                <a:cs typeface="Arial" panose="020B0604020202020204" pitchFamily="34" charset="0"/>
              </a:rPr>
              <a:t>This message had been given by other people in the Old Testament and it was only when it really happened that they remembered it. Although Jesus’ death seemed at first to be the end, when he rose again they remembered his words and realised he had kept his promise.</a:t>
            </a:r>
            <a:endParaRPr lang="en-GB" sz="1600" dirty="0">
              <a:latin typeface="Arial" panose="020B0604020202020204" pitchFamily="34" charset="0"/>
              <a:ea typeface="Segoe UI" pitchFamily="34" charset="0"/>
              <a:cs typeface="Arial" panose="020B0604020202020204" pitchFamily="34" charset="0"/>
            </a:endParaRPr>
          </a:p>
        </p:txBody>
      </p:sp>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95061" y="3489853"/>
            <a:ext cx="3611475" cy="329952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649770" y="4273830"/>
            <a:ext cx="2765637" cy="1815882"/>
          </a:xfrm>
          <a:prstGeom prst="rect">
            <a:avLst/>
          </a:prstGeom>
          <a:noFill/>
        </p:spPr>
        <p:txBody>
          <a:bodyPr wrap="square" rtlCol="0">
            <a:spAutoFit/>
          </a:bodyPr>
          <a:lstStyle/>
          <a:p>
            <a:r>
              <a:rPr lang="en-NZ" sz="1600" dirty="0">
                <a:latin typeface="Arial" panose="020B0604020202020204" pitchFamily="34" charset="0"/>
                <a:ea typeface="Segoe UI" pitchFamily="34" charset="0"/>
                <a:cs typeface="Arial" panose="020B0604020202020204" pitchFamily="34" charset="0"/>
              </a:rPr>
              <a:t>He told them that he would be mocked, spat on, flogged and killed and after 3 days he would rise again. The disciples heard him say this but they didn’t really understand what he meant.</a:t>
            </a:r>
            <a:endParaRPr lang="en-GB" sz="1600" dirty="0">
              <a:latin typeface="Arial" panose="020B0604020202020204" pitchFamily="34" charset="0"/>
              <a:ea typeface="Segoe UI" pitchFamily="34" charset="0"/>
              <a:cs typeface="Arial" panose="020B0604020202020204" pitchFamily="34" charset="0"/>
            </a:endParaRP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20568" y="452670"/>
            <a:ext cx="3611475" cy="32995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365670" y="1194490"/>
            <a:ext cx="2717332" cy="1815882"/>
          </a:xfrm>
          <a:prstGeom prst="rect">
            <a:avLst/>
          </a:prstGeom>
          <a:noFill/>
        </p:spPr>
        <p:txBody>
          <a:bodyPr wrap="square" rtlCol="0">
            <a:spAutoFit/>
          </a:bodyPr>
          <a:lstStyle/>
          <a:p>
            <a:r>
              <a:rPr lang="en-NZ" sz="1600" dirty="0">
                <a:latin typeface="Arial" panose="020B0604020202020204" pitchFamily="34" charset="0"/>
                <a:ea typeface="Segoe UI" pitchFamily="34" charset="0"/>
                <a:cs typeface="Arial" panose="020B0604020202020204" pitchFamily="34" charset="0"/>
              </a:rPr>
              <a:t>When Jesus was teaching the people about God and his kingdom he also told them that he wanted them to continue his teaching even when he wasn’t with them anymore.</a:t>
            </a:r>
            <a:endParaRPr lang="en-GB" sz="1600" dirty="0">
              <a:latin typeface="Arial" panose="020B0604020202020204" pitchFamily="34" charset="0"/>
              <a:ea typeface="Segoe UI" pitchFamily="34" charset="0"/>
              <a:cs typeface="Arial" panose="020B0604020202020204" pitchFamily="34" charset="0"/>
            </a:endParaRPr>
          </a:p>
        </p:txBody>
      </p:sp>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433668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3410094"/>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2483502"/>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1556911"/>
            <a:ext cx="723255" cy="94248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R-1</a:t>
            </a:r>
          </a:p>
          <a:p>
            <a:pPr algn="ctr"/>
            <a:r>
              <a:rPr lang="en-GB" sz="1200" b="1" dirty="0">
                <a:solidFill>
                  <a:srgbClr val="002060"/>
                </a:solidFill>
                <a:latin typeface="Arial" pitchFamily="34" charset="0"/>
                <a:cs typeface="Arial" pitchFamily="34" charset="0"/>
              </a:rPr>
              <a:t>S-08</a:t>
            </a:r>
          </a:p>
        </p:txBody>
      </p:sp>
      <p:sp>
        <p:nvSpPr>
          <p:cNvPr id="32"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8" name="Textbox: Tool instructions"/>
          <p:cNvSpPr txBox="1"/>
          <p:nvPr/>
        </p:nvSpPr>
        <p:spPr>
          <a:xfrm>
            <a:off x="4364612" y="6550225"/>
            <a:ext cx="3462807" cy="276999"/>
          </a:xfrm>
          <a:prstGeom prst="rect">
            <a:avLst/>
          </a:prstGeom>
          <a:noFill/>
        </p:spPr>
        <p:txBody>
          <a:bodyPr wrap="none" rtlCol="0">
            <a:spAutoFit/>
          </a:bodyPr>
          <a:lstStyle/>
          <a:p>
            <a:pPr algn="ctr"/>
            <a:r>
              <a:rPr lang="en-GB" sz="1200">
                <a:latin typeface="Arial" pitchFamily="34" charset="0"/>
                <a:ea typeface="Segoe UI" pitchFamily="34" charset="0"/>
                <a:cs typeface="Arial" pitchFamily="34" charset="0"/>
              </a:rPr>
              <a:t>Click the pins on the right to reveal post-it notes.</a:t>
            </a:r>
          </a:p>
        </p:txBody>
      </p:sp>
    </p:spTree>
    <p:extLst>
      <p:ext uri="{BB962C8B-B14F-4D97-AF65-F5344CB8AC3E}">
        <p14:creationId xmlns:p14="http://schemas.microsoft.com/office/powerpoint/2010/main" val="4189028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32"/>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8196"/>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2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grpId="2"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7" restart="whenNotActive" fill="hold" evtFilter="cancelBubble" nodeType="interactiveSeq">
                <p:stCondLst>
                  <p:cond evt="onClick" delay="0">
                    <p:tgtEl>
                      <p:spTgt spid="33"/>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19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4"/>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8196"/>
                                        </p:tgtEl>
                                        <p:attrNameLst>
                                          <p:attrName>style.visibility</p:attrName>
                                        </p:attrNameLst>
                                      </p:cBhvr>
                                      <p:to>
                                        <p:strVal val="hidden"/>
                                      </p:to>
                                    </p:set>
                                  </p:childTnLst>
                                </p:cTn>
                              </p:par>
                              <p:par>
                                <p:cTn id="110" presetID="1" presetClass="exit" presetSubtype="0" fill="hold" grpId="1" nodeType="withEffect">
                                  <p:stCondLst>
                                    <p:cond delay="0"/>
                                  </p:stCondLst>
                                  <p:childTnLst>
                                    <p:set>
                                      <p:cBhvr>
                                        <p:cTn id="111" dur="1" fill="hold">
                                          <p:stCondLst>
                                            <p:cond delay="0"/>
                                          </p:stCondLst>
                                        </p:cTn>
                                        <p:tgtEl>
                                          <p:spTgt spid="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1"/>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1" nodeType="withEffect">
                                  <p:stCondLst>
                                    <p:cond delay="0"/>
                                  </p:stCondLst>
                                  <p:childTnLst>
                                    <p:set>
                                      <p:cBhvr>
                                        <p:cTn id="119" dur="1" fill="hold">
                                          <p:stCondLst>
                                            <p:cond delay="0"/>
                                          </p:stCondLst>
                                        </p:cTn>
                                        <p:tgtEl>
                                          <p:spTgt spid="2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aster - Y3-R01-S09 - I am the Bread of Lif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68739" y="289474"/>
            <a:ext cx="609600" cy="609600"/>
          </a:xfrm>
          <a:prstGeom prst="rect">
            <a:avLst/>
          </a:prstGeom>
        </p:spPr>
      </p:pic>
      <p:sp>
        <p:nvSpPr>
          <p:cNvPr id="2" name="Title 1">
            <a:extLst>
              <a:ext uri="{FF2B5EF4-FFF2-40B4-BE49-F238E27FC236}">
                <a16:creationId xmlns:a16="http://schemas.microsoft.com/office/drawing/2014/main" id="{DDBBEBDA-2D15-4C7C-86A0-E5D012B0EAB4}"/>
              </a:ext>
            </a:extLst>
          </p:cNvPr>
          <p:cNvSpPr>
            <a:spLocks noGrp="1"/>
          </p:cNvSpPr>
          <p:nvPr>
            <p:ph type="title"/>
          </p:nvPr>
        </p:nvSpPr>
        <p:spPr>
          <a:xfrm>
            <a:off x="450850" y="131445"/>
            <a:ext cx="8746475" cy="1325563"/>
          </a:xfrm>
        </p:spPr>
        <p:txBody>
          <a:bodyPr/>
          <a:lstStyle/>
          <a:p>
            <a:pPr algn="ctr"/>
            <a:r>
              <a:rPr lang="en-NZ" b="1" dirty="0">
                <a:ln w="10160">
                  <a:solidFill>
                    <a:schemeClr val="accent4">
                      <a:lumMod val="50000"/>
                    </a:schemeClr>
                  </a:solidFill>
                  <a:prstDash val="solid"/>
                </a:ln>
                <a:solidFill>
                  <a:srgbClr val="FFFFFF"/>
                </a:solidFill>
                <a:effectLst>
                  <a:outerShdw blurRad="38100" dist="22860" dir="5400000" algn="tl" rotWithShape="0">
                    <a:srgbClr val="000000">
                      <a:alpha val="30000"/>
                    </a:srgbClr>
                  </a:outerShdw>
                </a:effectLst>
                <a:latin typeface="Arial Narrow" panose="020B0606020202030204" pitchFamily="34" charset="0"/>
              </a:rPr>
              <a:t>We will share in the everlasting life of the risen Jesus in heaven when we die</a:t>
            </a:r>
          </a:p>
        </p:txBody>
      </p:sp>
      <p:sp>
        <p:nvSpPr>
          <p:cNvPr id="3" name="TextBox: PageNumber">
            <a:extLst>
              <a:ext uri="{FF2B5EF4-FFF2-40B4-BE49-F238E27FC236}">
                <a16:creationId xmlns:a16="http://schemas.microsoft.com/office/drawing/2014/main" id="{C8BA4BE4-C96B-4AA3-9F7C-8B5E82CBD1EC}"/>
              </a:ext>
            </a:extLst>
          </p:cNvP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R-1</a:t>
            </a:r>
          </a:p>
          <a:p>
            <a:pPr algn="ctr"/>
            <a:r>
              <a:rPr lang="en-GB" sz="1200" b="1" dirty="0">
                <a:solidFill>
                  <a:srgbClr val="002060"/>
                </a:solidFill>
                <a:latin typeface="Arial" pitchFamily="34" charset="0"/>
                <a:cs typeface="Arial" pitchFamily="34" charset="0"/>
              </a:rPr>
              <a:t>S-09</a:t>
            </a:r>
          </a:p>
        </p:txBody>
      </p:sp>
      <p:sp>
        <p:nvSpPr>
          <p:cNvPr id="4" name="Action Button: Forward">
            <a:hlinkClick r:id="" action="ppaction://hlinkshowjump?jump=nextslide" highlightClick="1"/>
            <a:extLst>
              <a:ext uri="{FF2B5EF4-FFF2-40B4-BE49-F238E27FC236}">
                <a16:creationId xmlns:a16="http://schemas.microsoft.com/office/drawing/2014/main" id="{D1AAB4B4-1B8F-408E-87DA-258B72B16DE8}"/>
              </a:ext>
            </a:extLst>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Action Button: Back">
            <a:hlinkClick r:id="" action="ppaction://hlinkshowjump?jump=previousslide" highlightClick="1"/>
            <a:extLst>
              <a:ext uri="{FF2B5EF4-FFF2-40B4-BE49-F238E27FC236}">
                <a16:creationId xmlns:a16="http://schemas.microsoft.com/office/drawing/2014/main" id="{A67E9282-0BC1-4E59-9DAC-1CBF87E39CE1}"/>
              </a:ext>
            </a:extLst>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028" name="Icon: 1" descr="Image result for a calendar image of All Souls Day November 2">
            <a:extLst>
              <a:ext uri="{FF2B5EF4-FFF2-40B4-BE49-F238E27FC236}">
                <a16:creationId xmlns:a16="http://schemas.microsoft.com/office/drawing/2014/main" id="{51D851BF-33C7-4D9D-B02D-C3B3F82F79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05" b="-381"/>
          <a:stretch>
            <a:fillRect/>
          </a:stretch>
        </p:blipFill>
        <p:spPr bwMode="auto">
          <a:xfrm>
            <a:off x="450850" y="1525925"/>
            <a:ext cx="600075" cy="66675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27" name="Icon: 2" descr="Image result for a calendar image of All Souls Day November 2">
            <a:extLst>
              <a:ext uri="{FF2B5EF4-FFF2-40B4-BE49-F238E27FC236}">
                <a16:creationId xmlns:a16="http://schemas.microsoft.com/office/drawing/2014/main" id="{B8649505-A053-471C-BFA9-7C0702DC9A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05" b="-381"/>
          <a:stretch>
            <a:fillRect/>
          </a:stretch>
        </p:blipFill>
        <p:spPr bwMode="auto">
          <a:xfrm>
            <a:off x="450850" y="2883754"/>
            <a:ext cx="600075" cy="66675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26" name="Icon: 3" descr="Image result for a calendar image of All Souls Day November 2">
            <a:extLst>
              <a:ext uri="{FF2B5EF4-FFF2-40B4-BE49-F238E27FC236}">
                <a16:creationId xmlns:a16="http://schemas.microsoft.com/office/drawing/2014/main" id="{196F38BC-914F-431A-B8F3-728DDC5D0B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05" b="-381"/>
          <a:stretch>
            <a:fillRect/>
          </a:stretch>
        </p:blipFill>
        <p:spPr bwMode="auto">
          <a:xfrm>
            <a:off x="450225" y="4537160"/>
            <a:ext cx="600075" cy="66675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025" name="Icon: 4" descr="Image result for a calendar image of All Souls Day November 2">
            <a:extLst>
              <a:ext uri="{FF2B5EF4-FFF2-40B4-BE49-F238E27FC236}">
                <a16:creationId xmlns:a16="http://schemas.microsoft.com/office/drawing/2014/main" id="{3B4235A2-B927-48D3-88FC-B7642246A6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05" b="-381"/>
          <a:stretch>
            <a:fillRect/>
          </a:stretch>
        </p:blipFill>
        <p:spPr bwMode="auto">
          <a:xfrm>
            <a:off x="6677890" y="1573604"/>
            <a:ext cx="600075" cy="66675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26" name="Icon: 5" descr="Image result for a calendar image of All Souls Day November 2">
            <a:extLst>
              <a:ext uri="{FF2B5EF4-FFF2-40B4-BE49-F238E27FC236}">
                <a16:creationId xmlns:a16="http://schemas.microsoft.com/office/drawing/2014/main" id="{9F5E59F1-5230-4BC7-A501-37FD804D4E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105" b="-381"/>
          <a:stretch>
            <a:fillRect/>
          </a:stretch>
        </p:blipFill>
        <p:spPr bwMode="auto">
          <a:xfrm>
            <a:off x="6677890" y="4043800"/>
            <a:ext cx="600075" cy="66675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2" name="q1">
            <a:extLst>
              <a:ext uri="{FF2B5EF4-FFF2-40B4-BE49-F238E27FC236}">
                <a16:creationId xmlns:a16="http://schemas.microsoft.com/office/drawing/2014/main" id="{741A793D-0D05-4206-94AA-9E04B63D37C5}"/>
              </a:ext>
            </a:extLst>
          </p:cNvPr>
          <p:cNvSpPr/>
          <p:nvPr/>
        </p:nvSpPr>
        <p:spPr>
          <a:xfrm>
            <a:off x="1536975" y="1871022"/>
            <a:ext cx="4558400" cy="369332"/>
          </a:xfrm>
          <a:prstGeom prst="rect">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eaLnBrk="0" fontAlgn="base" hangingPunct="0">
              <a:spcBef>
                <a:spcPct val="0"/>
              </a:spcBef>
              <a:spcAft>
                <a:spcPct val="0"/>
              </a:spcAft>
            </a:pPr>
            <a:r>
              <a:rPr lang="en-NZ" altLang="en-US" b="1" dirty="0">
                <a:solidFill>
                  <a:srgbClr val="FFC000"/>
                </a:solidFill>
                <a:latin typeface="Arial" panose="020B0604020202020204" pitchFamily="34" charset="0"/>
                <a:ea typeface="Calibri" panose="020F0502020204030204" pitchFamily="34" charset="0"/>
                <a:cs typeface="Arial" panose="020B0604020202020204" pitchFamily="34" charset="0"/>
              </a:rPr>
              <a:t>What does everlasting life mean?</a:t>
            </a:r>
            <a:endParaRPr kumimoji="0" lang="en-NZ" altLang="en-US" sz="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a 1">
            <a:extLst>
              <a:ext uri="{FF2B5EF4-FFF2-40B4-BE49-F238E27FC236}">
                <a16:creationId xmlns:a16="http://schemas.microsoft.com/office/drawing/2014/main" id="{1EE7D95B-0A1D-4139-BAD8-13AFB507EF2E}"/>
              </a:ext>
            </a:extLst>
          </p:cNvPr>
          <p:cNvSpPr/>
          <p:nvPr/>
        </p:nvSpPr>
        <p:spPr>
          <a:xfrm>
            <a:off x="450850" y="2237423"/>
            <a:ext cx="5644525" cy="646331"/>
          </a:xfrm>
          <a:prstGeom prst="rect">
            <a:avLst/>
          </a:prstGeom>
          <a:solidFill>
            <a:schemeClr val="accent4">
              <a:lumMod val="20000"/>
              <a:lumOff val="80000"/>
            </a:schemeClr>
          </a:solidFill>
        </p:spPr>
        <p:txBody>
          <a:bodyPr wrap="square">
            <a:spAutoFit/>
          </a:bodyPr>
          <a:lstStyle/>
          <a:p>
            <a:pPr lvl="0" eaLnBrk="0" fontAlgn="base" hangingPunct="0">
              <a:spcBef>
                <a:spcPct val="0"/>
              </a:spcBef>
              <a:spcAft>
                <a:spcPct val="0"/>
              </a:spcAft>
            </a:pPr>
            <a:r>
              <a:rPr lang="en-NZ" altLang="en-US" dirty="0">
                <a:latin typeface="Arial" panose="020B0604020202020204" pitchFamily="34" charset="0"/>
                <a:ea typeface="Calibri" panose="020F0502020204030204" pitchFamily="34" charset="0"/>
                <a:cs typeface="Arial" panose="020B0604020202020204" pitchFamily="34" charset="0"/>
              </a:rPr>
              <a:t>Everlasting life means life forever more, death has been destroyed because Jesus has risen.</a:t>
            </a:r>
            <a:endParaRPr kumimoji="0" lang="en-NZ" altLang="en-US" sz="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4" name="q 2">
            <a:extLst>
              <a:ext uri="{FF2B5EF4-FFF2-40B4-BE49-F238E27FC236}">
                <a16:creationId xmlns:a16="http://schemas.microsoft.com/office/drawing/2014/main" id="{79E46FD4-5953-451F-A466-D88E3B1CB133}"/>
              </a:ext>
            </a:extLst>
          </p:cNvPr>
          <p:cNvSpPr/>
          <p:nvPr/>
        </p:nvSpPr>
        <p:spPr>
          <a:xfrm>
            <a:off x="1536975" y="2923945"/>
            <a:ext cx="4558400" cy="646331"/>
          </a:xfrm>
          <a:prstGeom prst="rect">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eaLnBrk="0" fontAlgn="base" hangingPunct="0">
              <a:spcBef>
                <a:spcPct val="0"/>
              </a:spcBef>
              <a:spcAft>
                <a:spcPct val="0"/>
              </a:spcAft>
            </a:pPr>
            <a:r>
              <a:rPr lang="en-NZ" altLang="en-US" b="1" dirty="0">
                <a:solidFill>
                  <a:srgbClr val="FFC000"/>
                </a:solidFill>
                <a:latin typeface="Arial" panose="020B0604020202020204" pitchFamily="34" charset="0"/>
                <a:ea typeface="Calibri" panose="020F0502020204030204" pitchFamily="34" charset="0"/>
                <a:cs typeface="Arial" panose="020B0604020202020204" pitchFamily="34" charset="0"/>
              </a:rPr>
              <a:t>What did Jesus say about himself and the Resurrection?</a:t>
            </a:r>
            <a:endParaRPr kumimoji="0" lang="en-NZ" altLang="en-US" sz="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5" name="a 2">
            <a:extLst>
              <a:ext uri="{FF2B5EF4-FFF2-40B4-BE49-F238E27FC236}">
                <a16:creationId xmlns:a16="http://schemas.microsoft.com/office/drawing/2014/main" id="{FAE91246-B9B5-4824-B256-F1B003756738}"/>
              </a:ext>
            </a:extLst>
          </p:cNvPr>
          <p:cNvSpPr/>
          <p:nvPr/>
        </p:nvSpPr>
        <p:spPr>
          <a:xfrm>
            <a:off x="450850" y="3573759"/>
            <a:ext cx="5644525" cy="923330"/>
          </a:xfrm>
          <a:prstGeom prst="rect">
            <a:avLst/>
          </a:prstGeom>
          <a:solidFill>
            <a:schemeClr val="accent4">
              <a:lumMod val="20000"/>
              <a:lumOff val="80000"/>
            </a:schemeClr>
          </a:solidFill>
          <a:ln>
            <a:noFill/>
          </a:ln>
        </p:spPr>
        <p:txBody>
          <a:bodyPr wrap="square">
            <a:spAutoFit/>
          </a:bodyPr>
          <a:lstStyle/>
          <a:p>
            <a:pPr lvl="0" eaLnBrk="0" fontAlgn="base" hangingPunct="0">
              <a:spcBef>
                <a:spcPct val="0"/>
              </a:spcBef>
              <a:spcAft>
                <a:spcPct val="0"/>
              </a:spcAft>
            </a:pPr>
            <a:r>
              <a:rPr lang="en-NZ" altLang="en-US" dirty="0">
                <a:latin typeface="Arial" panose="020B0604020202020204" pitchFamily="34" charset="0"/>
                <a:ea typeface="Calibri" panose="020F0502020204030204" pitchFamily="34" charset="0"/>
                <a:cs typeface="Arial" panose="020B0604020202020204" pitchFamily="34" charset="0"/>
              </a:rPr>
              <a:t>Jesus said “I am the resurrection, and the life. Whoever believes in me, even though they die, they will live forever” John 11:25.</a:t>
            </a:r>
            <a:endParaRPr kumimoji="0" lang="en-NZ" altLang="en-US" sz="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6" name="q 3">
            <a:extLst>
              <a:ext uri="{FF2B5EF4-FFF2-40B4-BE49-F238E27FC236}">
                <a16:creationId xmlns:a16="http://schemas.microsoft.com/office/drawing/2014/main" id="{3E6AE3B9-889D-4D68-9FC6-D493F8D61E62}"/>
              </a:ext>
            </a:extLst>
          </p:cNvPr>
          <p:cNvSpPr/>
          <p:nvPr/>
        </p:nvSpPr>
        <p:spPr>
          <a:xfrm>
            <a:off x="1536975" y="4561062"/>
            <a:ext cx="4559024" cy="646331"/>
          </a:xfrm>
          <a:prstGeom prst="rect">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eaLnBrk="0" fontAlgn="base" hangingPunct="0">
              <a:spcBef>
                <a:spcPct val="0"/>
              </a:spcBef>
              <a:spcAft>
                <a:spcPct val="0"/>
              </a:spcAft>
            </a:pPr>
            <a:r>
              <a:rPr lang="en-NZ" altLang="en-US" b="1" dirty="0">
                <a:solidFill>
                  <a:srgbClr val="FFC000"/>
                </a:solidFill>
                <a:latin typeface="Arial" panose="020B0604020202020204" pitchFamily="34" charset="0"/>
                <a:ea typeface="Calibri" panose="020F0502020204030204" pitchFamily="34" charset="0"/>
                <a:cs typeface="Arial" panose="020B0604020202020204" pitchFamily="34" charset="0"/>
              </a:rPr>
              <a:t>Who will benefit from Jesus’ promise of everlasting life?</a:t>
            </a:r>
            <a:endParaRPr kumimoji="0" lang="en-NZ" altLang="en-US" sz="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7" name="a 3">
            <a:extLst>
              <a:ext uri="{FF2B5EF4-FFF2-40B4-BE49-F238E27FC236}">
                <a16:creationId xmlns:a16="http://schemas.microsoft.com/office/drawing/2014/main" id="{EFA6C638-1615-4713-AD69-7DE5E1AA8A76}"/>
              </a:ext>
            </a:extLst>
          </p:cNvPr>
          <p:cNvSpPr/>
          <p:nvPr/>
        </p:nvSpPr>
        <p:spPr>
          <a:xfrm>
            <a:off x="450225" y="5210876"/>
            <a:ext cx="5645150" cy="1200329"/>
          </a:xfrm>
          <a:prstGeom prst="rect">
            <a:avLst/>
          </a:prstGeom>
          <a:solidFill>
            <a:schemeClr val="accent4">
              <a:lumMod val="20000"/>
              <a:lumOff val="80000"/>
            </a:schemeClr>
          </a:solidFill>
        </p:spPr>
        <p:txBody>
          <a:bodyPr wrap="square">
            <a:spAutoFit/>
          </a:bodyPr>
          <a:lstStyle/>
          <a:p>
            <a:pPr lvl="0" eaLnBrk="0" fontAlgn="base" hangingPunct="0">
              <a:spcBef>
                <a:spcPct val="0"/>
              </a:spcBef>
              <a:spcAft>
                <a:spcPct val="0"/>
              </a:spcAft>
            </a:pPr>
            <a:r>
              <a:rPr lang="en-NZ" altLang="en-US" dirty="0">
                <a:latin typeface="Arial" panose="020B0604020202020204" pitchFamily="34" charset="0"/>
                <a:ea typeface="Calibri" panose="020F0502020204030204" pitchFamily="34" charset="0"/>
                <a:cs typeface="Arial" panose="020B0604020202020204" pitchFamily="34" charset="0"/>
              </a:rPr>
              <a:t>Everyone who believes in Jesus and lives as he did with the help of the Holy Spirit will share in the new and everlasting life of the risen Jesus. They too will have a new resurrected body.</a:t>
            </a:r>
            <a:endParaRPr kumimoji="0" lang="en-NZ" altLang="en-US" sz="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8" name="q 4">
            <a:extLst>
              <a:ext uri="{FF2B5EF4-FFF2-40B4-BE49-F238E27FC236}">
                <a16:creationId xmlns:a16="http://schemas.microsoft.com/office/drawing/2014/main" id="{8FB6F8F4-855A-4584-B5AC-A68F4CDA373D}"/>
              </a:ext>
            </a:extLst>
          </p:cNvPr>
          <p:cNvSpPr/>
          <p:nvPr/>
        </p:nvSpPr>
        <p:spPr>
          <a:xfrm>
            <a:off x="7531793" y="1615813"/>
            <a:ext cx="4564727" cy="646331"/>
          </a:xfrm>
          <a:prstGeom prst="rect">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eaLnBrk="0" fontAlgn="base" hangingPunct="0">
              <a:spcBef>
                <a:spcPct val="0"/>
              </a:spcBef>
              <a:spcAft>
                <a:spcPct val="0"/>
              </a:spcAft>
            </a:pPr>
            <a:r>
              <a:rPr lang="en-NZ" altLang="en-US" b="1" dirty="0">
                <a:solidFill>
                  <a:srgbClr val="FFC000"/>
                </a:solidFill>
                <a:latin typeface="Arial" panose="020B0604020202020204" pitchFamily="34" charset="0"/>
                <a:ea typeface="Calibri" panose="020F0502020204030204" pitchFamily="34" charset="0"/>
                <a:cs typeface="Arial" panose="020B0604020202020204" pitchFamily="34" charset="0"/>
              </a:rPr>
              <a:t>Why did Jesus look different after his Resurrection?</a:t>
            </a:r>
            <a:endParaRPr kumimoji="0" lang="en-NZ" altLang="en-US" sz="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9" name="a 4">
            <a:extLst>
              <a:ext uri="{FF2B5EF4-FFF2-40B4-BE49-F238E27FC236}">
                <a16:creationId xmlns:a16="http://schemas.microsoft.com/office/drawing/2014/main" id="{67300F70-7B6E-4090-9BB7-EB66DABA3181}"/>
              </a:ext>
            </a:extLst>
          </p:cNvPr>
          <p:cNvSpPr/>
          <p:nvPr/>
        </p:nvSpPr>
        <p:spPr>
          <a:xfrm>
            <a:off x="6677890" y="2265897"/>
            <a:ext cx="5418630" cy="1754326"/>
          </a:xfrm>
          <a:prstGeom prst="rect">
            <a:avLst/>
          </a:prstGeom>
          <a:solidFill>
            <a:schemeClr val="accent4">
              <a:lumMod val="20000"/>
              <a:lumOff val="80000"/>
            </a:schemeClr>
          </a:solidFill>
        </p:spPr>
        <p:txBody>
          <a:bodyPr wrap="square">
            <a:spAutoFit/>
          </a:bodyPr>
          <a:lstStyle/>
          <a:p>
            <a:pPr lvl="0" eaLnBrk="0" fontAlgn="base" hangingPunct="0">
              <a:spcBef>
                <a:spcPct val="0"/>
              </a:spcBef>
              <a:spcAft>
                <a:spcPct val="0"/>
              </a:spcAft>
            </a:pPr>
            <a:r>
              <a:rPr lang="en-NZ" altLang="en-US" dirty="0">
                <a:latin typeface="Arial" panose="020B0604020202020204" pitchFamily="34" charset="0"/>
                <a:ea typeface="Calibri" panose="020F0502020204030204" pitchFamily="34" charset="0"/>
                <a:cs typeface="Arial" panose="020B0604020202020204" pitchFamily="34" charset="0"/>
              </a:rPr>
              <a:t>Jesus looked different because he was in his new body as he had begun to live his new life. He began his new life when he returned to God his Father after his Ascension into heaven. He is waiting there for all his faithful followers to come and join him after their death.</a:t>
            </a:r>
            <a:endParaRPr kumimoji="0" lang="en-NZ" altLang="en-US" sz="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0" name="q 5">
            <a:extLst>
              <a:ext uri="{FF2B5EF4-FFF2-40B4-BE49-F238E27FC236}">
                <a16:creationId xmlns:a16="http://schemas.microsoft.com/office/drawing/2014/main" id="{BD3103B2-BEC0-47EB-A22D-B0DB5196211D}"/>
              </a:ext>
            </a:extLst>
          </p:cNvPr>
          <p:cNvSpPr/>
          <p:nvPr/>
        </p:nvSpPr>
        <p:spPr>
          <a:xfrm>
            <a:off x="7629235" y="4092299"/>
            <a:ext cx="4467285" cy="646331"/>
          </a:xfrm>
          <a:prstGeom prst="rect">
            <a:avLst/>
          </a:prstGeom>
          <a:solidFill>
            <a:schemeClr val="accent4">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lvl="0" eaLnBrk="0" fontAlgn="base" hangingPunct="0">
              <a:spcBef>
                <a:spcPct val="0"/>
              </a:spcBef>
              <a:spcAft>
                <a:spcPct val="0"/>
              </a:spcAft>
            </a:pPr>
            <a:r>
              <a:rPr lang="en-NZ" altLang="en-US" b="1" dirty="0">
                <a:solidFill>
                  <a:srgbClr val="FFC000"/>
                </a:solidFill>
                <a:latin typeface="Arial" panose="020B0604020202020204" pitchFamily="34" charset="0"/>
                <a:ea typeface="Calibri" panose="020F0502020204030204" pitchFamily="34" charset="0"/>
                <a:cs typeface="Arial" panose="020B0604020202020204" pitchFamily="34" charset="0"/>
              </a:rPr>
              <a:t> What happened to Jesus’ first followers after his Resurrection?</a:t>
            </a:r>
            <a:endParaRPr kumimoji="0" lang="en-NZ" altLang="en-US" sz="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1" name="a 5">
            <a:extLst>
              <a:ext uri="{FF2B5EF4-FFF2-40B4-BE49-F238E27FC236}">
                <a16:creationId xmlns:a16="http://schemas.microsoft.com/office/drawing/2014/main" id="{EB599F1E-2DF8-4B71-A641-5C84371721A2}"/>
              </a:ext>
            </a:extLst>
          </p:cNvPr>
          <p:cNvSpPr/>
          <p:nvPr/>
        </p:nvSpPr>
        <p:spPr>
          <a:xfrm>
            <a:off x="6677891" y="4734127"/>
            <a:ext cx="5418630" cy="1400383"/>
          </a:xfrm>
          <a:prstGeom prst="rect">
            <a:avLst/>
          </a:prstGeom>
          <a:solidFill>
            <a:schemeClr val="accent4">
              <a:lumMod val="20000"/>
              <a:lumOff val="80000"/>
            </a:schemeClr>
          </a:solidFill>
        </p:spPr>
        <p:txBody>
          <a:bodyPr wrap="square">
            <a:spAutoFit/>
          </a:bodyPr>
          <a:lstStyle/>
          <a:p>
            <a:pPr lvl="0" eaLnBrk="0" fontAlgn="base" hangingPunct="0">
              <a:spcBef>
                <a:spcPct val="0"/>
              </a:spcBef>
              <a:spcAft>
                <a:spcPct val="0"/>
              </a:spcAft>
            </a:pPr>
            <a:r>
              <a:rPr lang="en-NZ" altLang="en-US" sz="1700" dirty="0">
                <a:latin typeface="Arial" panose="020B0604020202020204" pitchFamily="34" charset="0"/>
                <a:ea typeface="Calibri" panose="020F0502020204030204" pitchFamily="34" charset="0"/>
                <a:cs typeface="Arial" panose="020B0604020202020204" pitchFamily="34" charset="0"/>
              </a:rPr>
              <a:t>After his Resurrection Jesus’ followers were filled with the Holy Spirit who came to them at Pentecost. They were not frightened of the Jews and Romans any more. They began preaching the messages Jesus had taught them and spreading the good news.</a:t>
            </a:r>
            <a:endParaRPr kumimoji="0" lang="en-NZ" altLang="en-US" sz="1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51B851F-0C5D-4AC4-B64C-E4E23634DC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56294" y="71612"/>
            <a:ext cx="1254539" cy="1445228"/>
          </a:xfrm>
          <a:prstGeom prst="rect">
            <a:avLst/>
          </a:prstGeom>
        </p:spPr>
      </p:pic>
      <p:sp>
        <p:nvSpPr>
          <p:cNvPr id="31" name="Action Button: Audio">
            <a:hlinkClick r:id="" action="ppaction://noaction" highlightClick="1"/>
          </p:cNvPr>
          <p:cNvSpPr/>
          <p:nvPr/>
        </p:nvSpPr>
        <p:spPr>
          <a:xfrm>
            <a:off x="9583200" y="6238800"/>
            <a:ext cx="471600" cy="4788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Tool instructions stop"/>
          <p:cNvSpPr txBox="1"/>
          <p:nvPr/>
        </p:nvSpPr>
        <p:spPr>
          <a:xfrm>
            <a:off x="4240363" y="6581001"/>
            <a:ext cx="3711273" cy="276999"/>
          </a:xfrm>
          <a:prstGeom prst="rect">
            <a:avLst/>
          </a:prstGeom>
          <a:noFill/>
        </p:spPr>
        <p:txBody>
          <a:bodyPr wrap="none" rtlCol="0">
            <a:spAutoFit/>
          </a:bodyPr>
          <a:lstStyle/>
          <a:p>
            <a:pPr algn="ctr"/>
            <a:r>
              <a:rPr lang="en-GB" sz="1200" dirty="0">
                <a:latin typeface="Arial" panose="020B0604020202020204" pitchFamily="34" charset="0"/>
                <a:ea typeface="Segoe UI" pitchFamily="34" charset="0"/>
                <a:cs typeface="Arial" panose="020B0604020202020204" pitchFamily="34" charset="0"/>
              </a:rPr>
              <a:t>Click the audio button to stop </a:t>
            </a:r>
            <a:r>
              <a:rPr lang="en-GB" sz="1200" dirty="0" smtClean="0">
                <a:latin typeface="Arial" panose="020B0604020202020204" pitchFamily="34" charset="0"/>
                <a:ea typeface="Segoe UI" pitchFamily="34" charset="0"/>
                <a:cs typeface="Arial" panose="020B0604020202020204" pitchFamily="34" charset="0"/>
              </a:rPr>
              <a:t>‘I </a:t>
            </a:r>
            <a:r>
              <a:rPr lang="en-GB" sz="1200" dirty="0">
                <a:latin typeface="Arial" panose="020B0604020202020204" pitchFamily="34" charset="0"/>
                <a:ea typeface="Segoe UI" pitchFamily="34" charset="0"/>
                <a:cs typeface="Arial" panose="020B0604020202020204" pitchFamily="34" charset="0"/>
              </a:rPr>
              <a:t>am the Bread of Life’</a:t>
            </a:r>
          </a:p>
        </p:txBody>
      </p:sp>
      <p:sp>
        <p:nvSpPr>
          <p:cNvPr id="33" name="TextBox: Tool instructions start"/>
          <p:cNvSpPr txBox="1"/>
          <p:nvPr/>
        </p:nvSpPr>
        <p:spPr>
          <a:xfrm>
            <a:off x="4228347" y="6581001"/>
            <a:ext cx="3735318" cy="276999"/>
          </a:xfrm>
          <a:prstGeom prst="rect">
            <a:avLst/>
          </a:prstGeom>
          <a:noFill/>
        </p:spPr>
        <p:txBody>
          <a:bodyPr wrap="none" rtlCol="0">
            <a:spAutoFit/>
          </a:bodyPr>
          <a:lstStyle/>
          <a:p>
            <a:pPr algn="ctr"/>
            <a:r>
              <a:rPr lang="en-GB" sz="1200" dirty="0">
                <a:latin typeface="Arial" panose="020B0604020202020204" pitchFamily="34" charset="0"/>
                <a:ea typeface="Segoe UI" pitchFamily="34" charset="0"/>
                <a:cs typeface="Arial" panose="020B0604020202020204" pitchFamily="34" charset="0"/>
              </a:rPr>
              <a:t>Click the audio button to play </a:t>
            </a:r>
            <a:r>
              <a:rPr lang="en-GB" sz="1200" dirty="0" smtClean="0">
                <a:latin typeface="Arial" panose="020B0604020202020204" pitchFamily="34" charset="0"/>
                <a:ea typeface="Segoe UI" pitchFamily="34" charset="0"/>
                <a:cs typeface="Arial" panose="020B0604020202020204" pitchFamily="34" charset="0"/>
              </a:rPr>
              <a:t>‘I am the Bread of Life’</a:t>
            </a:r>
            <a:endParaRPr lang="en-GB" sz="1200" dirty="0">
              <a:latin typeface="Arial" panose="020B0604020202020204" pitchFamily="34" charset="0"/>
              <a:ea typeface="Segoe UI" pitchFamily="34" charset="0"/>
              <a:cs typeface="Arial" panose="020B0604020202020204" pitchFamily="34" charset="0"/>
            </a:endParaRPr>
          </a:p>
        </p:txBody>
      </p:sp>
      <p:sp>
        <p:nvSpPr>
          <p:cNvPr id="23" name="Textbox: Tool instructions">
            <a:extLst>
              <a:ext uri="{FF2B5EF4-FFF2-40B4-BE49-F238E27FC236}">
                <a16:creationId xmlns:a16="http://schemas.microsoft.com/office/drawing/2014/main" id="{D615106B-3870-4008-98DE-2A114D5E4C0F}"/>
              </a:ext>
            </a:extLst>
          </p:cNvPr>
          <p:cNvSpPr txBox="1"/>
          <p:nvPr/>
        </p:nvSpPr>
        <p:spPr>
          <a:xfrm>
            <a:off x="4778972" y="6423036"/>
            <a:ext cx="2634054" cy="461665"/>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candle icons to reveal text</a:t>
            </a:r>
            <a:r>
              <a:rPr lang="en-GB" sz="1200" dirty="0" smtClean="0">
                <a:latin typeface="Arial" pitchFamily="34" charset="0"/>
                <a:ea typeface="Segoe UI" pitchFamily="34" charset="0"/>
                <a:cs typeface="Arial" pitchFamily="34" charset="0"/>
              </a:rPr>
              <a:t>.</a:t>
            </a:r>
          </a:p>
          <a:p>
            <a:pPr algn="ctr"/>
            <a:endParaRPr lang="en-GB" sz="12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4265783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28"/>
                    </p:tgtEl>
                  </p:cond>
                </p:stCondLst>
                <p:endSync evt="end" delay="0">
                  <p:rtn val="all"/>
                </p:endSync>
                <p:childTnLst>
                  <p:par>
                    <p:cTn id="8" fill="hold">
                      <p:stCondLst>
                        <p:cond delay="0"/>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nextCondLst>
                <p:cond evt="onClick" delay="0">
                  <p:tgtEl>
                    <p:spTgt spid="1028"/>
                  </p:tgtEl>
                </p:cond>
              </p:nextCondLst>
            </p:seq>
            <p:seq concurrent="1" nextAc="seek">
              <p:cTn id="15" restart="whenNotActive" fill="hold" evtFilter="cancelBubble" nodeType="interactiveSeq">
                <p:stCondLst>
                  <p:cond evt="onClick" delay="0">
                    <p:tgtEl>
                      <p:spTgt spid="1027"/>
                    </p:tgtEl>
                  </p:cond>
                </p:stCondLst>
                <p:endSync evt="end" delay="0">
                  <p:rtn val="all"/>
                </p:endSync>
                <p:childTnLst>
                  <p:par>
                    <p:cTn id="16" fill="hold">
                      <p:stCondLst>
                        <p:cond delay="0"/>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childTnLst>
              </p:cTn>
              <p:nextCondLst>
                <p:cond evt="onClick" delay="0">
                  <p:tgtEl>
                    <p:spTgt spid="1027"/>
                  </p:tgtEl>
                </p:cond>
              </p:nextCondLst>
            </p:seq>
            <p:seq concurrent="1" nextAc="seek">
              <p:cTn id="23" restart="whenNotActive" fill="hold" evtFilter="cancelBubble" nodeType="interactiveSeq">
                <p:stCondLst>
                  <p:cond evt="onClick" delay="0">
                    <p:tgtEl>
                      <p:spTgt spid="1026"/>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childTnLst>
              </p:cTn>
              <p:nextCondLst>
                <p:cond evt="onClick" delay="0">
                  <p:tgtEl>
                    <p:spTgt spid="1026"/>
                  </p:tgtEl>
                </p:cond>
              </p:nextCondLst>
            </p:seq>
            <p:seq concurrent="1" nextAc="seek">
              <p:cTn id="31" restart="whenNotActive" fill="hold" evtFilter="cancelBubble" nodeType="interactiveSeq">
                <p:stCondLst>
                  <p:cond evt="onClick" delay="0">
                    <p:tgtEl>
                      <p:spTgt spid="1025"/>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childTnLst>
                          </p:cTn>
                        </p:par>
                      </p:childTnLst>
                    </p:cTn>
                  </p:par>
                </p:childTnLst>
              </p:cTn>
              <p:nextCondLst>
                <p:cond evt="onClick" delay="0">
                  <p:tgtEl>
                    <p:spTgt spid="1025"/>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500" fill="hold"/>
                                        <p:tgtEl>
                                          <p:spTgt spid="21"/>
                                        </p:tgtEl>
                                        <p:attrNameLst>
                                          <p:attrName>ppt_w</p:attrName>
                                        </p:attrNameLst>
                                      </p:cBhvr>
                                      <p:tavLst>
                                        <p:tav tm="0">
                                          <p:val>
                                            <p:fltVal val="0"/>
                                          </p:val>
                                        </p:tav>
                                        <p:tav tm="100000">
                                          <p:val>
                                            <p:strVal val="#ppt_w"/>
                                          </p:val>
                                        </p:tav>
                                      </p:tavLst>
                                    </p:anim>
                                    <p:anim calcmode="lin" valueType="num">
                                      <p:cBhvr>
                                        <p:cTn id="45" dur="500" fill="hold"/>
                                        <p:tgtEl>
                                          <p:spTgt spid="21"/>
                                        </p:tgtEl>
                                        <p:attrNameLst>
                                          <p:attrName>ppt_h</p:attrName>
                                        </p:attrNameLst>
                                      </p:cBhvr>
                                      <p:tavLst>
                                        <p:tav tm="0">
                                          <p:val>
                                            <p:fltVal val="0"/>
                                          </p:val>
                                        </p:tav>
                                        <p:tav tm="100000">
                                          <p:val>
                                            <p:strVal val="#ppt_h"/>
                                          </p:val>
                                        </p:tav>
                                      </p:tavLst>
                                    </p:anim>
                                    <p:animEffect transition="in" filter="fade">
                                      <p:cBhvr>
                                        <p:cTn id="46" dur="500"/>
                                        <p:tgtEl>
                                          <p:spTgt spid="21"/>
                                        </p:tgtEl>
                                      </p:cBhvr>
                                    </p:animEffec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13"/>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5"/>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17"/>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19"/>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grpId="2" nodeType="clickEffect">
                                  <p:stCondLst>
                                    <p:cond delay="0"/>
                                  </p:stCondLst>
                                  <p:childTnLst>
                                    <p:set>
                                      <p:cBhvr>
                                        <p:cTn id="64" dur="1" fill="hold">
                                          <p:stCondLst>
                                            <p:cond delay="0"/>
                                          </p:stCondLst>
                                        </p:cTn>
                                        <p:tgtEl>
                                          <p:spTgt spid="13"/>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15"/>
                                        </p:tgtEl>
                                        <p:attrNameLst>
                                          <p:attrName>style.visibility</p:attrName>
                                        </p:attrNameLst>
                                      </p:cBhvr>
                                      <p:to>
                                        <p:strVal val="hidden"/>
                                      </p:to>
                                    </p:set>
                                  </p:childTnLst>
                                </p:cTn>
                              </p:par>
                              <p:par>
                                <p:cTn id="67" presetID="1" presetClass="exit" presetSubtype="0" fill="hold" grpId="2" nodeType="withEffect">
                                  <p:stCondLst>
                                    <p:cond delay="0"/>
                                  </p:stCondLst>
                                  <p:childTnLst>
                                    <p:set>
                                      <p:cBhvr>
                                        <p:cTn id="68" dur="1" fill="hold">
                                          <p:stCondLst>
                                            <p:cond delay="0"/>
                                          </p:stCondLst>
                                        </p:cTn>
                                        <p:tgtEl>
                                          <p:spTgt spid="17"/>
                                        </p:tgtEl>
                                        <p:attrNameLst>
                                          <p:attrName>style.visibility</p:attrName>
                                        </p:attrNameLst>
                                      </p:cBhvr>
                                      <p:to>
                                        <p:strVal val="hidden"/>
                                      </p:to>
                                    </p:set>
                                  </p:childTnLst>
                                </p:cTn>
                              </p:par>
                              <p:par>
                                <p:cTn id="69" presetID="1" presetClass="exit" presetSubtype="0" fill="hold" grpId="2" nodeType="withEffect">
                                  <p:stCondLst>
                                    <p:cond delay="0"/>
                                  </p:stCondLst>
                                  <p:childTnLst>
                                    <p:set>
                                      <p:cBhvr>
                                        <p:cTn id="70" dur="1" fill="hold">
                                          <p:stCondLst>
                                            <p:cond delay="0"/>
                                          </p:stCondLst>
                                        </p:cTn>
                                        <p:tgtEl>
                                          <p:spTgt spid="19"/>
                                        </p:tgtEl>
                                        <p:attrNameLst>
                                          <p:attrName>style.visibility</p:attrName>
                                        </p:attrNameLst>
                                      </p:cBhvr>
                                      <p:to>
                                        <p:strVal val="hidden"/>
                                      </p:to>
                                    </p:set>
                                  </p:childTnLst>
                                </p:cTn>
                              </p:par>
                              <p:par>
                                <p:cTn id="71" presetID="1" presetClass="exit" presetSubtype="0" fill="hold" grpId="2" nodeType="withEffect">
                                  <p:stCondLst>
                                    <p:cond delay="0"/>
                                  </p:stCondLst>
                                  <p:childTnLst>
                                    <p:set>
                                      <p:cBhvr>
                                        <p:cTn id="72"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3" restart="whenNotActive" fill="hold" evtFilter="cancelBubble" nodeType="interactiveSeq">
                <p:stCondLst>
                  <p:cond evt="onClick" delay="0">
                    <p:tgtEl>
                      <p:spTgt spid="31"/>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par>
                                <p:cTn id="79" presetID="10" presetClass="exit" presetSubtype="0" fill="hold" grpId="1" nodeType="withEffect">
                                  <p:stCondLst>
                                    <p:cond delay="0"/>
                                  </p:stCondLst>
                                  <p:childTnLst>
                                    <p:animEffect transition="out" filter="fade">
                                      <p:cBhvr>
                                        <p:cTn id="80" dur="500"/>
                                        <p:tgtEl>
                                          <p:spTgt spid="33"/>
                                        </p:tgtEl>
                                      </p:cBhvr>
                                    </p:animEffect>
                                    <p:set>
                                      <p:cBhvr>
                                        <p:cTn id="81" dur="1" fill="hold">
                                          <p:stCondLst>
                                            <p:cond delay="499"/>
                                          </p:stCondLst>
                                        </p:cTn>
                                        <p:tgtEl>
                                          <p:spTgt spid="33"/>
                                        </p:tgtEl>
                                        <p:attrNameLst>
                                          <p:attrName>style.visibility</p:attrName>
                                        </p:attrNameLst>
                                      </p:cBhvr>
                                      <p:to>
                                        <p:strVal val="hidden"/>
                                      </p:to>
                                    </p:set>
                                  </p:childTnLst>
                                </p:cTn>
                              </p:par>
                              <p:par>
                                <p:cTn id="82" presetID="1" presetClass="mediacall" presetSubtype="0" fill="hold" nodeType="withEffect">
                                  <p:stCondLst>
                                    <p:cond delay="0"/>
                                  </p:stCondLst>
                                  <p:childTnLst>
                                    <p:cmd type="call" cmd="playFrom(0.0)">
                                      <p:cBhvr>
                                        <p:cTn id="83" dur="109801" fill="hold"/>
                                        <p:tgtEl>
                                          <p:spTgt spid="9"/>
                                        </p:tgtEl>
                                      </p:cBhvr>
                                    </p:cmd>
                                  </p:childTnLst>
                                </p:cTn>
                              </p:par>
                              <p:par>
                                <p:cTn id="84" presetID="1" presetClass="emph" presetSubtype="2" fill="hold" nodeType="withEffect">
                                  <p:stCondLst>
                                    <p:cond delay="0"/>
                                  </p:stCondLst>
                                  <p:childTnLst>
                                    <p:animClr clrSpc="rgb" dir="cw">
                                      <p:cBhvr>
                                        <p:cTn id="85" dur="1000" fill="hold"/>
                                        <p:tgtEl>
                                          <p:spTgt spid="31"/>
                                        </p:tgtEl>
                                        <p:attrNameLst>
                                          <p:attrName>fillcolor</p:attrName>
                                        </p:attrNameLst>
                                      </p:cBhvr>
                                      <p:to>
                                        <a:schemeClr val="accent2"/>
                                      </p:to>
                                    </p:animClr>
                                    <p:set>
                                      <p:cBhvr>
                                        <p:cTn id="86" dur="1000" fill="hold"/>
                                        <p:tgtEl>
                                          <p:spTgt spid="31"/>
                                        </p:tgtEl>
                                        <p:attrNameLst>
                                          <p:attrName>fill.type</p:attrName>
                                        </p:attrNameLst>
                                      </p:cBhvr>
                                      <p:to>
                                        <p:strVal val="solid"/>
                                      </p:to>
                                    </p:set>
                                    <p:set>
                                      <p:cBhvr>
                                        <p:cTn id="87" dur="1000" fill="hold"/>
                                        <p:tgtEl>
                                          <p:spTgt spid="31"/>
                                        </p:tgtEl>
                                        <p:attrNameLst>
                                          <p:attrName>fill.on</p:attrName>
                                        </p:attrNameLst>
                                      </p:cBhvr>
                                      <p:to>
                                        <p:strVal val="true"/>
                                      </p:to>
                                    </p:set>
                                  </p:childTnLst>
                                </p:cTn>
                              </p:par>
                            </p:childTnLst>
                          </p:cTn>
                        </p:par>
                      </p:childTnLst>
                    </p:cTn>
                  </p:par>
                  <p:par>
                    <p:cTn id="88" fill="hold">
                      <p:stCondLst>
                        <p:cond delay="indefinite"/>
                      </p:stCondLst>
                      <p:childTnLst>
                        <p:par>
                          <p:cTn id="89" fill="hold">
                            <p:stCondLst>
                              <p:cond delay="0"/>
                            </p:stCondLst>
                            <p:childTnLst>
                              <p:par>
                                <p:cTn id="90" presetID="3" presetClass="mediacall" presetSubtype="0" fill="hold" nodeType="clickEffect">
                                  <p:stCondLst>
                                    <p:cond delay="0"/>
                                  </p:stCondLst>
                                  <p:childTnLst>
                                    <p:cmd type="call" cmd="stop">
                                      <p:cBhvr>
                                        <p:cTn id="91" dur="1" fill="hold"/>
                                        <p:tgtEl>
                                          <p:spTgt spid="9"/>
                                        </p:tgtEl>
                                      </p:cBhvr>
                                    </p:cmd>
                                  </p:childTnLst>
                                </p:cTn>
                              </p:par>
                              <p:par>
                                <p:cTn id="92" presetID="10" presetClass="exit" presetSubtype="0" fill="hold" grpId="1" nodeType="withEffect">
                                  <p:stCondLst>
                                    <p:cond delay="0"/>
                                  </p:stCondLst>
                                  <p:childTnLst>
                                    <p:animEffect transition="out" filter="fade">
                                      <p:cBhvr>
                                        <p:cTn id="93" dur="500"/>
                                        <p:tgtEl>
                                          <p:spTgt spid="32"/>
                                        </p:tgtEl>
                                      </p:cBhvr>
                                    </p:animEffect>
                                    <p:set>
                                      <p:cBhvr>
                                        <p:cTn id="94" dur="1" fill="hold">
                                          <p:stCondLst>
                                            <p:cond delay="499"/>
                                          </p:stCondLst>
                                        </p:cTn>
                                        <p:tgtEl>
                                          <p:spTgt spid="32"/>
                                        </p:tgtEl>
                                        <p:attrNameLst>
                                          <p:attrName>style.visibility</p:attrName>
                                        </p:attrNameLst>
                                      </p:cBhvr>
                                      <p:to>
                                        <p:strVal val="hidden"/>
                                      </p:to>
                                    </p:set>
                                  </p:childTnLst>
                                </p:cTn>
                              </p:par>
                              <p:par>
                                <p:cTn id="95" presetID="10" presetClass="entr" presetSubtype="0" fill="hold" grpId="2" nodeType="with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500"/>
                                        <p:tgtEl>
                                          <p:spTgt spid="33"/>
                                        </p:tgtEl>
                                      </p:cBhvr>
                                    </p:animEffect>
                                  </p:childTnLst>
                                </p:cTn>
                              </p:par>
                              <p:par>
                                <p:cTn id="98" presetID="1" presetClass="emph" presetSubtype="2" fill="hold" nodeType="withEffect">
                                  <p:stCondLst>
                                    <p:cond delay="0"/>
                                  </p:stCondLst>
                                  <p:childTnLst>
                                    <p:animClr clrSpc="rgb" dir="cw">
                                      <p:cBhvr>
                                        <p:cTn id="99" dur="2000" fill="hold"/>
                                        <p:tgtEl>
                                          <p:spTgt spid="31"/>
                                        </p:tgtEl>
                                        <p:attrNameLst>
                                          <p:attrName>fillcolor</p:attrName>
                                        </p:attrNameLst>
                                      </p:cBhvr>
                                      <p:to>
                                        <a:schemeClr val="bg1"/>
                                      </p:to>
                                    </p:animClr>
                                    <p:set>
                                      <p:cBhvr>
                                        <p:cTn id="100" dur="2000" fill="hold"/>
                                        <p:tgtEl>
                                          <p:spTgt spid="31"/>
                                        </p:tgtEl>
                                        <p:attrNameLst>
                                          <p:attrName>fill.type</p:attrName>
                                        </p:attrNameLst>
                                      </p:cBhvr>
                                      <p:to>
                                        <p:strVal val="solid"/>
                                      </p:to>
                                    </p:set>
                                    <p:set>
                                      <p:cBhvr>
                                        <p:cTn id="101" dur="2000" fill="hold"/>
                                        <p:tgtEl>
                                          <p:spTgt spid="31"/>
                                        </p:tgtEl>
                                        <p:attrNameLst>
                                          <p:attrName>fill.on</p:attrName>
                                        </p:attrNameLst>
                                      </p:cBhvr>
                                      <p:to>
                                        <p:strVal val="true"/>
                                      </p:to>
                                    </p:set>
                                  </p:childTnLst>
                                </p:cTn>
                              </p:par>
                            </p:childTnLst>
                          </p:cTn>
                        </p:par>
                      </p:childTnLst>
                    </p:cTn>
                  </p:par>
                </p:childTnLst>
              </p:cTn>
              <p:nextCondLst>
                <p:cond evt="onClick" delay="0">
                  <p:tgtEl>
                    <p:spTgt spid="31"/>
                  </p:tgtEl>
                </p:cond>
              </p:nextCondLst>
            </p:seq>
            <p:audio>
              <p:cMediaNode vol="80000">
                <p:cTn id="102" fill="hold" display="0">
                  <p:stCondLst>
                    <p:cond delay="indefinite"/>
                  </p:stCondLst>
                  <p:endCondLst>
                    <p:cond evt="onStopAudio" delay="0">
                      <p:tgtEl>
                        <p:sldTgt/>
                      </p:tgtEl>
                    </p:cond>
                  </p:endCondLst>
                </p:cTn>
                <p:tgtEl>
                  <p:spTgt spid="9"/>
                </p:tgtEl>
              </p:cMediaNode>
            </p:audio>
          </p:childTnLst>
        </p:cTn>
      </p:par>
    </p:tnLst>
    <p:bldLst>
      <p:bldP spid="13" grpId="0" animBg="1"/>
      <p:bldP spid="13" grpId="1" animBg="1"/>
      <p:bldP spid="13" grpId="2" animBg="1"/>
      <p:bldP spid="15" grpId="0" animBg="1"/>
      <p:bldP spid="15" grpId="1" animBg="1"/>
      <p:bldP spid="15" grpId="2" animBg="1"/>
      <p:bldP spid="17" grpId="0" animBg="1"/>
      <p:bldP spid="17" grpId="1" animBg="1"/>
      <p:bldP spid="17" grpId="2" animBg="1"/>
      <p:bldP spid="19" grpId="0" animBg="1"/>
      <p:bldP spid="19" grpId="1" animBg="1"/>
      <p:bldP spid="19" grpId="2" animBg="1"/>
      <p:bldP spid="21" grpId="0" animBg="1"/>
      <p:bldP spid="21" grpId="1" animBg="1"/>
      <p:bldP spid="21" grpId="2" animBg="1"/>
      <p:bldP spid="32" grpId="0"/>
      <p:bldP spid="32" grpId="1"/>
      <p:bldP spid="33" grpId="0"/>
      <p:bldP spid="33" grpId="1"/>
      <p:bldP spid="33"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1521</TotalTime>
  <Words>2340</Words>
  <Application>Microsoft Office PowerPoint</Application>
  <PresentationFormat>Widescreen</PresentationFormat>
  <Paragraphs>252</Paragraphs>
  <Slides>13</Slides>
  <Notes>13</Notes>
  <HiddenSlides>2</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Arial Narrow</vt:lpstr>
      <vt:lpstr>Calibri</vt:lpstr>
      <vt:lpstr>Calibri Light</vt:lpstr>
      <vt:lpstr>Lucida Calligraphy</vt:lpstr>
      <vt:lpstr>Segoe UI</vt:lpstr>
      <vt:lpstr>Times New Roman</vt:lpstr>
      <vt:lpstr>Office Theme</vt:lpstr>
      <vt:lpstr>What does the Resurrection mean?</vt:lpstr>
      <vt:lpstr>Learning Intentions</vt:lpstr>
      <vt:lpstr>What do you know about the Liturgical Year?</vt:lpstr>
      <vt:lpstr>What I know already about  Jesus’ life, death and Resurrection</vt:lpstr>
      <vt:lpstr>The Resurrection of Jesus</vt:lpstr>
      <vt:lpstr>Jesus appeared to his disciples  after his Resurrection </vt:lpstr>
      <vt:lpstr>Jesus’ Resurrection is very important because…</vt:lpstr>
      <vt:lpstr>Jesus tried to prepare his followers  for what would happen to him</vt:lpstr>
      <vt:lpstr>We will share in the everlasting life of the risen Jesus in heaven when we die</vt:lpstr>
      <vt:lpstr>Check Up</vt:lpstr>
      <vt:lpstr>Time For Reflection</vt:lpstr>
      <vt:lpstr>What do you know about the Liturgical Year?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McCairn</dc:creator>
  <cp:lastModifiedBy>Pierre Schmits</cp:lastModifiedBy>
  <cp:revision>16</cp:revision>
  <dcterms:created xsi:type="dcterms:W3CDTF">2018-03-13T06:39:35Z</dcterms:created>
  <dcterms:modified xsi:type="dcterms:W3CDTF">2018-03-24T00:58:31Z</dcterms:modified>
</cp:coreProperties>
</file>