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56" r:id="rId3"/>
    <p:sldId id="257" r:id="rId4"/>
    <p:sldId id="261" r:id="rId5"/>
    <p:sldId id="260" r:id="rId6"/>
    <p:sldId id="262" r:id="rId7"/>
    <p:sldId id="263" r:id="rId8"/>
    <p:sldId id="264" r:id="rId9"/>
    <p:sldId id="265" r:id="rId10"/>
    <p:sldId id="266" r:id="rId11"/>
    <p:sldId id="258" r:id="rId12"/>
    <p:sldId id="25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4" autoAdjust="0"/>
    <p:restoredTop sz="66977" autoAdjust="0"/>
  </p:normalViewPr>
  <p:slideViewPr>
    <p:cSldViewPr snapToGrid="0">
      <p:cViewPr>
        <p:scale>
          <a:sx n="70" d="100"/>
          <a:sy n="70" d="100"/>
        </p:scale>
        <p:origin x="900"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C7E51-F861-4C1F-B181-67D8E2766778}" type="datetimeFigureOut">
              <a:rPr lang="en-NZ" smtClean="0"/>
              <a:t>28/03/2018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6326E-50A5-40D1-AC80-7C7DE3EFB93F}" type="slidenum">
              <a:rPr lang="en-NZ" smtClean="0"/>
              <a:t>‹#›</a:t>
            </a:fld>
            <a:endParaRPr lang="en-NZ"/>
          </a:p>
        </p:txBody>
      </p:sp>
    </p:spTree>
    <p:extLst>
      <p:ext uri="{BB962C8B-B14F-4D97-AF65-F5344CB8AC3E}">
        <p14:creationId xmlns:p14="http://schemas.microsoft.com/office/powerpoint/2010/main" val="404069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evoOaIQwIT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K3L9eXMeV1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nA14i1Bshdo"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t>
            </a:r>
            <a:r>
              <a:rPr lang="en-US" sz="1200" b="1" kern="1200" dirty="0" smtClean="0">
                <a:solidFill>
                  <a:schemeClr val="tx1"/>
                </a:solidFill>
                <a:effectLst/>
                <a:latin typeface="+mn-lt"/>
                <a:ea typeface="+mn-ea"/>
                <a:cs typeface="+mn-cs"/>
              </a:rPr>
              <a:t>The After-Easter Stories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children to share something they know about the stories that happened after Jesus had risen for the dead.</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What do you think Jesus did in the days after his Resurrection?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What do you think the disciples did in the days after the Resurrection? – give reasons for your thinking.  Can you name some of the people in the pictures and say when and where these events occurred?</a:t>
            </a:r>
            <a:endParaRPr lang="en-NZ" dirty="0"/>
          </a:p>
        </p:txBody>
      </p:sp>
      <p:sp>
        <p:nvSpPr>
          <p:cNvPr id="4" name="Slide Number Placeholder 3"/>
          <p:cNvSpPr>
            <a:spLocks noGrp="1"/>
          </p:cNvSpPr>
          <p:nvPr>
            <p:ph type="sldNum" sz="quarter" idx="10"/>
          </p:nvPr>
        </p:nvSpPr>
        <p:spPr/>
        <p:txBody>
          <a:bodyPr/>
          <a:lstStyle/>
          <a:p>
            <a:fld id="{A606326E-50A5-40D1-AC80-7C7DE3EFB93F}" type="slidenum">
              <a:rPr lang="en-NZ" smtClean="0"/>
              <a:t>1</a:t>
            </a:fld>
            <a:endParaRPr lang="en-NZ"/>
          </a:p>
        </p:txBody>
      </p:sp>
    </p:spTree>
    <p:extLst>
      <p:ext uri="{BB962C8B-B14F-4D97-AF65-F5344CB8AC3E}">
        <p14:creationId xmlns:p14="http://schemas.microsoft.com/office/powerpoint/2010/main" val="697282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Check Up</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the children have achieved the Learning Intentions of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children in Years 5-8 to complete.</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a:t>
            </a:r>
          </a:p>
          <a:p>
            <a:r>
              <a:rPr lang="en-NZ" sz="1200" kern="1200" dirty="0" smtClean="0">
                <a:solidFill>
                  <a:schemeClr val="tx1"/>
                </a:solidFill>
                <a:effectLst/>
                <a:latin typeface="+mn-lt"/>
                <a:ea typeface="+mn-ea"/>
                <a:cs typeface="+mn-cs"/>
              </a:rPr>
              <a:t>Recording the children’s responses to these items is recommended as it will enable teachers to adjust their learning strategies for future resources and target the areas that need further attention.</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A415C-060F-401D-9F1F-A4AAB969287F}"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280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smtClean="0">
                <a:solidFill>
                  <a:schemeClr val="tx1"/>
                </a:solidFill>
                <a:effectLst/>
                <a:latin typeface="+mn-lt"/>
                <a:ea typeface="+mn-ea"/>
                <a:cs typeface="+mn-cs"/>
              </a:rPr>
              <a:t>reflect on how the stories of the Resurrection were written down over 2000 years ago on the other side of the world and children like them are reading them today as the recall and prepare to celebrate again Jesus’ rising from the dead. How does that make them feel?</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A415C-060F-401D-9F1F-A4AAB969287F}"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676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Outcomes</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Continue to add to the Easter Prayer focus with bright yellow cloths and candles to give a sense of the joy and hope of the feast and season. Include some Resurrection images and symbols. Try to convey to the children the change in the mood of the Easter season compared with the sadness of Holy Week.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Remember to add ‘Alleluia, Alleluia’ to prayer during the 50 days of the Easter season.</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If possible after Easter take the children to the church to see the new Paschal Candle and the other signs of Easter in the church. Invite any children who were at the Easter Vigil Mass to share their experience with the class. Children can pick up a lot about the feast and season of Easter from exploring their local church. Help children to become aware of the importance of the Easter Feast and Season. Remind them that this event and our belief in it is what our faith is based on. Children in Year 4 are starting to grasp the meaning of Easter.  You are their spiritual guide and faith witness for your class, so this is a good week to let them see how important celebrating Easter is for you and them together.</a:t>
            </a:r>
          </a:p>
          <a:p>
            <a:r>
              <a:rPr lang="en-NZ" sz="1200" kern="1200" dirty="0" smtClean="0">
                <a:solidFill>
                  <a:schemeClr val="tx1"/>
                </a:solidFill>
                <a:effectLst/>
                <a:latin typeface="+mn-lt"/>
                <a:ea typeface="+mn-ea"/>
                <a:cs typeface="+mn-cs"/>
              </a:rPr>
              <a:t>Draw children’s attention to the images on the slides – a lot of learning can come from discussion around them. </a:t>
            </a:r>
            <a:endParaRPr lang="en-NZ"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A415C-060F-401D-9F1F-A4AAB969287F}"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N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2401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Easter Story is such an important story for all Christians because … </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reasons and talk about what they mean. Close their eyes and see what they can remember about why the Easter story is so important for people who believe in Jesus and try to live their lives as he did – caring and serving others, praying to God, helping people who were sick or had disabilities and teaching others about God.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75930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How was Jesus different after his Resurrection?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Look at Jesus – what is different about him that you can see and why is he like that?</a:t>
            </a:r>
          </a:p>
          <a:p>
            <a:r>
              <a:rPr lang="en-NZ"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Read the blind reveals and think about what they mean.</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What do we call the day Jesus went back to heaven to live with his Father? (Ascension Day). In the 40 days between Easter Sunday and the Ascension Jesus spent time with his friends the disciples.</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He loved being with them and he knew he would miss them when he went to heaven.  His disciples were with him when he went back to heaven – they watched him float up into the clouds until they could see him no more. That is why we think of heaven being in the sky. Jesus is still with his Father in heaven but by the power of his Holy Spirit he lives in his followers (that’s us) on earth. The Holy Spirit is Jesus’ spirit who came to live in us at baptism and continues to help us live as Jesus wants us to. Jesus’ spirit gets stronger in us when we receive the Sacrament of Confirmation. Give children time to think about this and ask questions – let their questions lead you to see where their thinking is about how Jesus is in heaven but also on the earth. This is a good time to get this belief clearer for them.</a:t>
            </a:r>
            <a:endParaRPr lang="en-NZ" dirty="0"/>
          </a:p>
        </p:txBody>
      </p:sp>
      <p:sp>
        <p:nvSpPr>
          <p:cNvPr id="4" name="Slide Number Placeholder 3"/>
          <p:cNvSpPr>
            <a:spLocks noGrp="1"/>
          </p:cNvSpPr>
          <p:nvPr>
            <p:ph type="sldNum" sz="quarter" idx="10"/>
          </p:nvPr>
        </p:nvSpPr>
        <p:spPr/>
        <p:txBody>
          <a:bodyPr/>
          <a:lstStyle/>
          <a:p>
            <a:fld id="{A606326E-50A5-40D1-AC80-7C7DE3EFB93F}" type="slidenum">
              <a:rPr lang="en-NZ" smtClean="0"/>
              <a:t>4</a:t>
            </a:fld>
            <a:endParaRPr lang="en-NZ"/>
          </a:p>
        </p:txBody>
      </p:sp>
    </p:spTree>
    <p:extLst>
      <p:ext uri="{BB962C8B-B14F-4D97-AF65-F5344CB8AC3E}">
        <p14:creationId xmlns:p14="http://schemas.microsoft.com/office/powerpoint/2010/main" val="2732386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How did Jesus’ followers recognise him after he had risen?</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ANSWERS 1) C, 2) E, 3) A, 4) B, 5) D</a:t>
            </a:r>
          </a:p>
          <a:p>
            <a:r>
              <a:rPr lang="en-NZ" sz="1200" kern="1200" dirty="0" smtClean="0">
                <a:solidFill>
                  <a:schemeClr val="tx1"/>
                </a:solidFill>
                <a:effectLst/>
                <a:latin typeface="+mn-lt"/>
                <a:ea typeface="+mn-ea"/>
                <a:cs typeface="+mn-cs"/>
              </a:rPr>
              <a:t>Children choose a statement from the a) to e) list to complete the sentence correctly. They check it with a floater.</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Read the completed sentences and talk about what they mean.  Notice in the picture Jesus is doing one of his favourite things he like to do – share food with his friends – that is what he does with us when we go to Mass – we are his friends on earth. All the friends he had when he was on earth are now in heaven with him.</a:t>
            </a:r>
            <a:br>
              <a:rPr lang="en-NZ" sz="1200" kern="1200" dirty="0" smtClean="0">
                <a:solidFill>
                  <a:schemeClr val="tx1"/>
                </a:solidFill>
                <a:effectLst/>
                <a:latin typeface="+mn-lt"/>
                <a:ea typeface="+mn-ea"/>
                <a:cs typeface="+mn-cs"/>
              </a:rPr>
            </a:br>
            <a:r>
              <a:rPr lang="en-NZ" sz="1200" kern="1200" dirty="0" smtClean="0">
                <a:solidFill>
                  <a:schemeClr val="tx1"/>
                </a:solidFill>
                <a:effectLst/>
                <a:latin typeface="+mn-lt"/>
                <a:ea typeface="+mn-ea"/>
                <a:cs typeface="+mn-cs"/>
              </a:rPr>
              <a:t>Do you know their names?</a:t>
            </a:r>
            <a:endParaRPr lang="en-NZ" dirty="0"/>
          </a:p>
        </p:txBody>
      </p:sp>
      <p:sp>
        <p:nvSpPr>
          <p:cNvPr id="4" name="Slide Number Placeholder 3"/>
          <p:cNvSpPr>
            <a:spLocks noGrp="1"/>
          </p:cNvSpPr>
          <p:nvPr>
            <p:ph type="sldNum" sz="quarter" idx="10"/>
          </p:nvPr>
        </p:nvSpPr>
        <p:spPr/>
        <p:txBody>
          <a:bodyPr/>
          <a:lstStyle/>
          <a:p>
            <a:fld id="{A606326E-50A5-40D1-AC80-7C7DE3EFB93F}" type="slidenum">
              <a:rPr lang="en-NZ" smtClean="0"/>
              <a:t>5</a:t>
            </a:fld>
            <a:endParaRPr lang="en-NZ"/>
          </a:p>
        </p:txBody>
      </p:sp>
    </p:spTree>
    <p:extLst>
      <p:ext uri="{BB962C8B-B14F-4D97-AF65-F5344CB8AC3E}">
        <p14:creationId xmlns:p14="http://schemas.microsoft.com/office/powerpoint/2010/main" val="836199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The After-Easter Stories</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Watch the clip </a:t>
            </a:r>
          </a:p>
          <a:p>
            <a:r>
              <a:rPr lang="en-NZ" sz="1200" u="sng" kern="1200" dirty="0" smtClean="0">
                <a:solidFill>
                  <a:schemeClr val="tx1"/>
                </a:solidFill>
                <a:effectLst/>
                <a:latin typeface="+mn-lt"/>
                <a:ea typeface="+mn-ea"/>
                <a:cs typeface="+mn-cs"/>
                <a:hlinkClick r:id="rId3"/>
              </a:rPr>
              <a:t>https://www.youtube.com/watch?v=evoOaIQwITg</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Jesus’ Resurrection Appearances</a:t>
            </a:r>
          </a:p>
          <a:p>
            <a:r>
              <a:rPr lang="en-NZ" sz="1200" kern="1200" dirty="0" smtClean="0">
                <a:solidFill>
                  <a:schemeClr val="tx1"/>
                </a:solidFill>
                <a:effectLst/>
                <a:latin typeface="+mn-lt"/>
                <a:ea typeface="+mn-ea"/>
                <a:cs typeface="+mn-cs"/>
              </a:rPr>
              <a:t>14:14 Minutes</a:t>
            </a:r>
          </a:p>
          <a:p>
            <a:r>
              <a:rPr lang="en-NZ" sz="1200" kern="1200" dirty="0" smtClean="0">
                <a:solidFill>
                  <a:schemeClr val="tx1"/>
                </a:solidFill>
                <a:effectLst/>
                <a:latin typeface="+mn-lt"/>
                <a:ea typeface="+mn-ea"/>
                <a:cs typeface="+mn-cs"/>
              </a:rPr>
              <a:t>Don’t be put off by the length of this clip - it gives an excellent recap of the events after Jesus’ death, his burial and Resurrection and most of Jesus appearances after he had risen. It has dialogue and imagery which is most suitable and highly recommended for Yr. 4 children. The clips on slides 7, 8 and 9 are also worth watching to give children a good understanding of these important after-Easter stories. All of the clips can be used to initiate comments and questions about these stories which are sometimes missed when children are on holiday. </a:t>
            </a:r>
          </a:p>
          <a:p>
            <a:r>
              <a:rPr lang="en-NZ" sz="1200" kern="1200" dirty="0" smtClean="0">
                <a:solidFill>
                  <a:schemeClr val="tx1"/>
                </a:solidFill>
                <a:effectLst/>
                <a:latin typeface="+mn-lt"/>
                <a:ea typeface="+mn-ea"/>
                <a:cs typeface="+mn-cs"/>
              </a:rPr>
              <a:t>Use the images and flip cards on the slide to help children become more familiar with the after-Easter stories – notice how the image is framed as the text about it is read. These could be used in class prayer also. Year 4 children are becoming able to make sense of the sequence of these important stories so it is worth spending time with them.</a:t>
            </a:r>
            <a:endParaRPr lang="en-NZ" dirty="0"/>
          </a:p>
        </p:txBody>
      </p:sp>
      <p:sp>
        <p:nvSpPr>
          <p:cNvPr id="4" name="Slide Number Placeholder 3"/>
          <p:cNvSpPr>
            <a:spLocks noGrp="1"/>
          </p:cNvSpPr>
          <p:nvPr>
            <p:ph type="sldNum" sz="quarter" idx="10"/>
          </p:nvPr>
        </p:nvSpPr>
        <p:spPr/>
        <p:txBody>
          <a:bodyPr/>
          <a:lstStyle/>
          <a:p>
            <a:fld id="{A606326E-50A5-40D1-AC80-7C7DE3EFB93F}" type="slidenum">
              <a:rPr lang="en-NZ" smtClean="0"/>
              <a:t>6</a:t>
            </a:fld>
            <a:endParaRPr lang="en-NZ"/>
          </a:p>
        </p:txBody>
      </p:sp>
    </p:spTree>
    <p:extLst>
      <p:ext uri="{BB962C8B-B14F-4D97-AF65-F5344CB8AC3E}">
        <p14:creationId xmlns:p14="http://schemas.microsoft.com/office/powerpoint/2010/main" val="235314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The Road to Emmaus – an after-Easter story</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Follow the guide on the slide and work through it.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is a very important story for children as it is useful for them to know when they are learning about recognising Jesus when he broke the bread and how do we recognise Jesus today. So this clip would be worth using especially if the children will be preparing for their first communion this year.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Watch the clip </a:t>
            </a:r>
          </a:p>
          <a:p>
            <a:r>
              <a:rPr lang="en-NZ" sz="1200" u="sng" kern="1200" dirty="0" smtClean="0">
                <a:solidFill>
                  <a:schemeClr val="tx1"/>
                </a:solidFill>
                <a:effectLst/>
                <a:latin typeface="+mn-lt"/>
                <a:ea typeface="+mn-ea"/>
                <a:cs typeface="+mn-cs"/>
                <a:hlinkClick r:id="rId3"/>
              </a:rPr>
              <a:t>https://www.youtube.com/watch?v=K3L9eXMeV1A</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Road to Emmaus (2:21 minutes)</a:t>
            </a:r>
          </a:p>
          <a:p>
            <a:r>
              <a:rPr lang="en-GB" sz="1200" kern="1200" dirty="0" smtClean="0">
                <a:solidFill>
                  <a:schemeClr val="tx1"/>
                </a:solidFill>
                <a:effectLst/>
                <a:latin typeface="+mn-lt"/>
                <a:ea typeface="+mn-ea"/>
                <a:cs typeface="+mn-cs"/>
              </a:rPr>
              <a:t>This would be a good topic for them to create an art work from and/or </a:t>
            </a:r>
            <a:r>
              <a:rPr lang="en-GB" sz="1200" kern="1200" dirty="0" err="1" smtClean="0">
                <a:solidFill>
                  <a:schemeClr val="tx1"/>
                </a:solidFill>
                <a:effectLst/>
                <a:latin typeface="+mn-lt"/>
                <a:ea typeface="+mn-ea"/>
                <a:cs typeface="+mn-cs"/>
              </a:rPr>
              <a:t>dramatise</a:t>
            </a:r>
            <a:r>
              <a:rPr lang="en-GB" sz="1200" kern="1200" dirty="0" smtClean="0">
                <a:solidFill>
                  <a:schemeClr val="tx1"/>
                </a:solidFill>
                <a:effectLst/>
                <a:latin typeface="+mn-lt"/>
                <a:ea typeface="+mn-ea"/>
                <a:cs typeface="+mn-cs"/>
              </a:rPr>
              <a:t> in small groups. All of these strategies help to embed the story in the children’s memory and they    can be drawn on later.</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They can look on the web to research what the village of Emmaus looks like today.</a:t>
            </a:r>
            <a:r>
              <a:rPr lang="en-GB" sz="1200" b="1" kern="1200" dirty="0" smtClean="0">
                <a:solidFill>
                  <a:schemeClr val="tx1"/>
                </a:solidFill>
                <a:effectLst/>
                <a:latin typeface="+mn-lt"/>
                <a:ea typeface="+mn-ea"/>
                <a:cs typeface="+mn-cs"/>
              </a:rPr>
              <a:t>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06326E-50A5-40D1-AC80-7C7DE3EFB93F}" type="slidenum">
              <a:rPr lang="en-NZ" smtClean="0"/>
              <a:t>7</a:t>
            </a:fld>
            <a:endParaRPr lang="en-NZ"/>
          </a:p>
        </p:txBody>
      </p:sp>
    </p:spTree>
    <p:extLst>
      <p:ext uri="{BB962C8B-B14F-4D97-AF65-F5344CB8AC3E}">
        <p14:creationId xmlns:p14="http://schemas.microsoft.com/office/powerpoint/2010/main" val="302575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Breakfast by the Sea</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is another important story for children to be familiar with. Work through the items on the slide and help children to engage in deeper thinking as they look beyond the words for deeper meaning. Read the story Luke 24: 13-49 and think about Jesus’s feelings as he knew he would be leaving his friends. </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Watch the clip </a:t>
            </a:r>
          </a:p>
          <a:p>
            <a:r>
              <a:rPr lang="en-NZ" sz="1200" u="sng" kern="1200" dirty="0" smtClean="0">
                <a:solidFill>
                  <a:schemeClr val="tx1"/>
                </a:solidFill>
                <a:effectLst/>
                <a:latin typeface="+mn-lt"/>
                <a:ea typeface="+mn-ea"/>
                <a:cs typeface="+mn-cs"/>
                <a:hlinkClick r:id="rId3"/>
              </a:rPr>
              <a:t>https://www.youtube.com/watch?v=nA14i1Bshdo</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Jesus appears once more to his disciples at Lake </a:t>
            </a:r>
            <a:r>
              <a:rPr lang="en-NZ" sz="1200" kern="1200" dirty="0" err="1" smtClean="0">
                <a:solidFill>
                  <a:schemeClr val="tx1"/>
                </a:solidFill>
                <a:effectLst/>
                <a:latin typeface="+mn-lt"/>
                <a:ea typeface="+mn-ea"/>
                <a:cs typeface="+mn-cs"/>
              </a:rPr>
              <a:t>Tiberias</a:t>
            </a:r>
            <a:r>
              <a:rPr lang="en-NZ" sz="1200" kern="1200" dirty="0" smtClean="0">
                <a:solidFill>
                  <a:schemeClr val="tx1"/>
                </a:solidFill>
                <a:effectLst/>
                <a:latin typeface="+mn-lt"/>
                <a:ea typeface="+mn-ea"/>
                <a:cs typeface="+mn-cs"/>
              </a:rPr>
              <a:t> (2:55 minutes)     Share your questions and comments. </a:t>
            </a:r>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06326E-50A5-40D1-AC80-7C7DE3EFB93F}" type="slidenum">
              <a:rPr lang="en-NZ" smtClean="0"/>
              <a:t>8</a:t>
            </a:fld>
            <a:endParaRPr lang="en-NZ"/>
          </a:p>
        </p:txBody>
      </p:sp>
    </p:spTree>
    <p:extLst>
      <p:ext uri="{BB962C8B-B14F-4D97-AF65-F5344CB8AC3E}">
        <p14:creationId xmlns:p14="http://schemas.microsoft.com/office/powerpoint/2010/main" val="98009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Why are the After-Easter Stories Important?</a:t>
            </a:r>
            <a:endParaRPr lang="en-NZ"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Follow the icons and text they reveal on the slide and when this is completed share your thoughts about why these stories are important for Christians to know and relate to their lives.  We have had uncertain times in our lives too – we understand how this affects you. We can help others through these times and that is living as a follower of Jesus today. This is how we can take the messages from the stories of Jesus’ life and let them help us to grow closer to him.</a:t>
            </a:r>
            <a:endParaRPr lang="en-NZ"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Refer to Slide 5 &amp; 6 for ideas for children’s responses.</a:t>
            </a:r>
            <a:endParaRPr lang="en-NZ" dirty="0"/>
          </a:p>
        </p:txBody>
      </p:sp>
      <p:sp>
        <p:nvSpPr>
          <p:cNvPr id="4" name="Slide Number Placeholder 3"/>
          <p:cNvSpPr>
            <a:spLocks noGrp="1"/>
          </p:cNvSpPr>
          <p:nvPr>
            <p:ph type="sldNum" sz="quarter" idx="10"/>
          </p:nvPr>
        </p:nvSpPr>
        <p:spPr/>
        <p:txBody>
          <a:bodyPr/>
          <a:lstStyle/>
          <a:p>
            <a:fld id="{A606326E-50A5-40D1-AC80-7C7DE3EFB93F}" type="slidenum">
              <a:rPr lang="en-NZ" smtClean="0"/>
              <a:t>9</a:t>
            </a:fld>
            <a:endParaRPr lang="en-NZ"/>
          </a:p>
        </p:txBody>
      </p:sp>
    </p:spTree>
    <p:extLst>
      <p:ext uri="{BB962C8B-B14F-4D97-AF65-F5344CB8AC3E}">
        <p14:creationId xmlns:p14="http://schemas.microsoft.com/office/powerpoint/2010/main" val="3944265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F6627-216D-474D-B8BB-3346433C1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32DB5922-6982-4BC4-A363-B7FE705B9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E2242DEB-C001-4065-94F4-76F743B2B259}"/>
              </a:ext>
            </a:extLst>
          </p:cNvPr>
          <p:cNvSpPr>
            <a:spLocks noGrp="1"/>
          </p:cNvSpPr>
          <p:nvPr>
            <p:ph type="dt" sz="half" idx="10"/>
          </p:nvPr>
        </p:nvSpPr>
        <p:spPr/>
        <p:txBody>
          <a:bodyPr/>
          <a:lstStyle/>
          <a:p>
            <a:fld id="{041830BA-FA5D-457E-91F2-0A8A96D7A9CE}" type="datetimeFigureOut">
              <a:rPr lang="en-NZ" smtClean="0"/>
              <a:t>28/03/2018</a:t>
            </a:fld>
            <a:endParaRPr lang="en-NZ"/>
          </a:p>
        </p:txBody>
      </p:sp>
      <p:sp>
        <p:nvSpPr>
          <p:cNvPr id="5" name="Footer Placeholder 4">
            <a:extLst>
              <a:ext uri="{FF2B5EF4-FFF2-40B4-BE49-F238E27FC236}">
                <a16:creationId xmlns:a16="http://schemas.microsoft.com/office/drawing/2014/main" id="{F2954987-6BF4-4ECB-B3A5-6BD95E07E4E5}"/>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98047A9-058F-4DA4-A476-CC0EE23E6473}"/>
              </a:ext>
            </a:extLst>
          </p:cNvPr>
          <p:cNvSpPr>
            <a:spLocks noGrp="1"/>
          </p:cNvSpPr>
          <p:nvPr>
            <p:ph type="sldNum" sz="quarter" idx="12"/>
          </p:nvPr>
        </p:nvSpPr>
        <p:spPr/>
        <p:txBody>
          <a:bodyPr/>
          <a:lstStyle/>
          <a:p>
            <a:fld id="{6A0B3E18-51EA-494E-89CD-5D9B6F0F4029}" type="slidenum">
              <a:rPr lang="en-NZ" smtClean="0"/>
              <a:t>‹#›</a:t>
            </a:fld>
            <a:endParaRPr lang="en-NZ"/>
          </a:p>
        </p:txBody>
      </p:sp>
    </p:spTree>
    <p:extLst>
      <p:ext uri="{BB962C8B-B14F-4D97-AF65-F5344CB8AC3E}">
        <p14:creationId xmlns:p14="http://schemas.microsoft.com/office/powerpoint/2010/main" val="877941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6E5C-102E-4F98-A33E-ACB99A821FF5}"/>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C7AB28BB-E4E8-47E0-8EA2-EDAB9AC527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5A1A17C-709E-468C-BEDC-05602F656403}"/>
              </a:ext>
            </a:extLst>
          </p:cNvPr>
          <p:cNvSpPr>
            <a:spLocks noGrp="1"/>
          </p:cNvSpPr>
          <p:nvPr>
            <p:ph type="dt" sz="half" idx="10"/>
          </p:nvPr>
        </p:nvSpPr>
        <p:spPr/>
        <p:txBody>
          <a:bodyPr/>
          <a:lstStyle/>
          <a:p>
            <a:fld id="{041830BA-FA5D-457E-91F2-0A8A96D7A9CE}" type="datetimeFigureOut">
              <a:rPr lang="en-NZ" smtClean="0"/>
              <a:t>28/03/2018</a:t>
            </a:fld>
            <a:endParaRPr lang="en-NZ"/>
          </a:p>
        </p:txBody>
      </p:sp>
      <p:sp>
        <p:nvSpPr>
          <p:cNvPr id="5" name="Footer Placeholder 4">
            <a:extLst>
              <a:ext uri="{FF2B5EF4-FFF2-40B4-BE49-F238E27FC236}">
                <a16:creationId xmlns:a16="http://schemas.microsoft.com/office/drawing/2014/main" id="{74D27B96-F5F4-4783-914E-D61E2E00275A}"/>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3A03E7C-6DA1-4069-B481-5AB7A37A7AC8}"/>
              </a:ext>
            </a:extLst>
          </p:cNvPr>
          <p:cNvSpPr>
            <a:spLocks noGrp="1"/>
          </p:cNvSpPr>
          <p:nvPr>
            <p:ph type="sldNum" sz="quarter" idx="12"/>
          </p:nvPr>
        </p:nvSpPr>
        <p:spPr/>
        <p:txBody>
          <a:bodyPr/>
          <a:lstStyle/>
          <a:p>
            <a:fld id="{6A0B3E18-51EA-494E-89CD-5D9B6F0F4029}" type="slidenum">
              <a:rPr lang="en-NZ" smtClean="0"/>
              <a:t>‹#›</a:t>
            </a:fld>
            <a:endParaRPr lang="en-NZ"/>
          </a:p>
        </p:txBody>
      </p:sp>
    </p:spTree>
    <p:extLst>
      <p:ext uri="{BB962C8B-B14F-4D97-AF65-F5344CB8AC3E}">
        <p14:creationId xmlns:p14="http://schemas.microsoft.com/office/powerpoint/2010/main" val="1967856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4D84E-5C97-4CFF-9FD6-9A273217F6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33CAB8F6-2334-4E97-8304-E8EEF905797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A0CAA7DC-41E7-4471-A624-267E6222948E}"/>
              </a:ext>
            </a:extLst>
          </p:cNvPr>
          <p:cNvSpPr>
            <a:spLocks noGrp="1"/>
          </p:cNvSpPr>
          <p:nvPr>
            <p:ph type="dt" sz="half" idx="10"/>
          </p:nvPr>
        </p:nvSpPr>
        <p:spPr/>
        <p:txBody>
          <a:bodyPr/>
          <a:lstStyle/>
          <a:p>
            <a:fld id="{041830BA-FA5D-457E-91F2-0A8A96D7A9CE}" type="datetimeFigureOut">
              <a:rPr lang="en-NZ" smtClean="0"/>
              <a:t>28/03/2018</a:t>
            </a:fld>
            <a:endParaRPr lang="en-NZ"/>
          </a:p>
        </p:txBody>
      </p:sp>
      <p:sp>
        <p:nvSpPr>
          <p:cNvPr id="5" name="Footer Placeholder 4">
            <a:extLst>
              <a:ext uri="{FF2B5EF4-FFF2-40B4-BE49-F238E27FC236}">
                <a16:creationId xmlns:a16="http://schemas.microsoft.com/office/drawing/2014/main" id="{2C4457C5-CCD3-4441-A48C-6734A10F2711}"/>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4F746D9-D913-4FD7-A63F-3F2EA9F9561F}"/>
              </a:ext>
            </a:extLst>
          </p:cNvPr>
          <p:cNvSpPr>
            <a:spLocks noGrp="1"/>
          </p:cNvSpPr>
          <p:nvPr>
            <p:ph type="sldNum" sz="quarter" idx="12"/>
          </p:nvPr>
        </p:nvSpPr>
        <p:spPr/>
        <p:txBody>
          <a:bodyPr/>
          <a:lstStyle/>
          <a:p>
            <a:fld id="{6A0B3E18-51EA-494E-89CD-5D9B6F0F4029}" type="slidenum">
              <a:rPr lang="en-NZ" smtClean="0"/>
              <a:t>‹#›</a:t>
            </a:fld>
            <a:endParaRPr lang="en-NZ"/>
          </a:p>
        </p:txBody>
      </p:sp>
    </p:spTree>
    <p:extLst>
      <p:ext uri="{BB962C8B-B14F-4D97-AF65-F5344CB8AC3E}">
        <p14:creationId xmlns:p14="http://schemas.microsoft.com/office/powerpoint/2010/main" val="1567723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DC704-3AC6-40A8-AE78-BE714D9681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D1E50FF1-B45D-4FD1-B71E-DE4655444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4620F26A-6D79-45CB-8B39-92C0584764DE}"/>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6F9D39CF-2CBC-4552-B97F-ECF0099B350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4CFCDE3-C6E3-47FA-ADB9-D03BD0DD6993}"/>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4105822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14C11-ED9C-4D84-AD0D-12C0209C6F1D}"/>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7427747-2FE8-4982-A74C-795B07CAF2D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8EB755D2-3098-440F-8BCD-3B42F5B172E8}"/>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1D7FD64B-3E04-44D7-A64B-C6DD3FD7327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ECF0B42C-42BA-4489-BE8D-04DEF4B1C5D1}"/>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1187321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7F87F-ED2D-448C-9D07-5C8476D48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8A7E1CB3-5301-45AB-AF21-7A0AFC358F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57B5951-2F37-4461-8BF7-15DF4957DBE6}"/>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0554AB27-D86C-4A53-9B34-17EA7C69D6C3}"/>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900D14FE-6B53-4A9D-9B4F-DDBA859A7C22}"/>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895558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1AB30-4B45-4C0F-A6F6-052F8FD293AF}"/>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0F26E278-10B1-4E98-9254-46447E84DD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25C35E9-0817-490A-8B3E-66FB162FE98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F8658520-70BB-428C-B351-44DD908F2C70}"/>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6" name="Footer Placeholder 5">
            <a:extLst>
              <a:ext uri="{FF2B5EF4-FFF2-40B4-BE49-F238E27FC236}">
                <a16:creationId xmlns:a16="http://schemas.microsoft.com/office/drawing/2014/main" id="{9F3842A5-4B02-4571-AC76-E4448558751E}"/>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ED6BCD0-4C8A-40C2-A775-0745036944AF}"/>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2159886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BEE3F-DD98-4AE4-8431-3767787A4245}"/>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0772BB77-2F56-4D3D-BF11-3389825C1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6E8A30E-30B4-409C-93F1-F5216EC8EAB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0DCEAEF5-11EB-4D3B-9890-AC773F6F2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00E5554-7475-4740-A661-66223F67DF6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C4FA2727-CF84-490B-886E-73991E408959}"/>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8" name="Footer Placeholder 7">
            <a:extLst>
              <a:ext uri="{FF2B5EF4-FFF2-40B4-BE49-F238E27FC236}">
                <a16:creationId xmlns:a16="http://schemas.microsoft.com/office/drawing/2014/main" id="{1CE2120E-AA70-49A5-A6E7-5BE91674830F}"/>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57CFCC5F-8818-41B0-9B8E-6B69D94C912B}"/>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1177983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86A91-FCA7-4FB7-A3AD-2D72FE2C6147}"/>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CE01B764-1F77-4DFA-815C-DA2377DEA9C4}"/>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4" name="Footer Placeholder 3">
            <a:extLst>
              <a:ext uri="{FF2B5EF4-FFF2-40B4-BE49-F238E27FC236}">
                <a16:creationId xmlns:a16="http://schemas.microsoft.com/office/drawing/2014/main" id="{21F4CE20-6D91-4E02-93FE-00EE931C3EA5}"/>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6216910B-3611-4B49-9127-51E8FE057C38}"/>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3343519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B9DD0F-0DAE-496F-9572-D6B9FFE9E0CA}"/>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3" name="Footer Placeholder 2">
            <a:extLst>
              <a:ext uri="{FF2B5EF4-FFF2-40B4-BE49-F238E27FC236}">
                <a16:creationId xmlns:a16="http://schemas.microsoft.com/office/drawing/2014/main" id="{7925DAFE-2A24-4855-BB89-388F700AE144}"/>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CB6D8635-2C42-4A94-8862-3A489FFC5BE6}"/>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989130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4497B-3A9F-4CBD-B685-DCD961125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B6C30294-F359-4620-8ABB-8BD14848E7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91F753B1-4F1A-4F88-B479-F22AD2F953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1A57A15-DFF4-4B22-AD31-A2E94B78BD7A}"/>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6" name="Footer Placeholder 5">
            <a:extLst>
              <a:ext uri="{FF2B5EF4-FFF2-40B4-BE49-F238E27FC236}">
                <a16:creationId xmlns:a16="http://schemas.microsoft.com/office/drawing/2014/main" id="{F6B58BB5-D685-4E54-8559-0146A14A1B35}"/>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AD8E304-4E6A-48B6-AFE0-EA237B8B6155}"/>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2760863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CB96A-2B6D-4153-83A2-81F974DF1CFE}"/>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E2BE2E3-230E-428F-BE04-4593CFEC57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B5A1F15-8DDA-4BE0-AB07-D027426176BE}"/>
              </a:ext>
            </a:extLst>
          </p:cNvPr>
          <p:cNvSpPr>
            <a:spLocks noGrp="1"/>
          </p:cNvSpPr>
          <p:nvPr>
            <p:ph type="dt" sz="half" idx="10"/>
          </p:nvPr>
        </p:nvSpPr>
        <p:spPr/>
        <p:txBody>
          <a:bodyPr/>
          <a:lstStyle/>
          <a:p>
            <a:fld id="{041830BA-FA5D-457E-91F2-0A8A96D7A9CE}" type="datetimeFigureOut">
              <a:rPr lang="en-NZ" smtClean="0"/>
              <a:t>28/03/2018</a:t>
            </a:fld>
            <a:endParaRPr lang="en-NZ"/>
          </a:p>
        </p:txBody>
      </p:sp>
      <p:sp>
        <p:nvSpPr>
          <p:cNvPr id="5" name="Footer Placeholder 4">
            <a:extLst>
              <a:ext uri="{FF2B5EF4-FFF2-40B4-BE49-F238E27FC236}">
                <a16:creationId xmlns:a16="http://schemas.microsoft.com/office/drawing/2014/main" id="{8508314F-BA08-4B89-AA71-24B082BC93FC}"/>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FD2A41DB-8532-41B6-BC33-C79740F51910}"/>
              </a:ext>
            </a:extLst>
          </p:cNvPr>
          <p:cNvSpPr>
            <a:spLocks noGrp="1"/>
          </p:cNvSpPr>
          <p:nvPr>
            <p:ph type="sldNum" sz="quarter" idx="12"/>
          </p:nvPr>
        </p:nvSpPr>
        <p:spPr/>
        <p:txBody>
          <a:bodyPr/>
          <a:lstStyle/>
          <a:p>
            <a:fld id="{6A0B3E18-51EA-494E-89CD-5D9B6F0F4029}" type="slidenum">
              <a:rPr lang="en-NZ" smtClean="0"/>
              <a:t>‹#›</a:t>
            </a:fld>
            <a:endParaRPr lang="en-NZ"/>
          </a:p>
        </p:txBody>
      </p:sp>
    </p:spTree>
    <p:extLst>
      <p:ext uri="{BB962C8B-B14F-4D97-AF65-F5344CB8AC3E}">
        <p14:creationId xmlns:p14="http://schemas.microsoft.com/office/powerpoint/2010/main" val="1414952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70DB-9A02-4EF8-8518-2B9D1E1B8F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5904A05-9C40-42CE-8A05-976BDF5616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EC46F561-25EE-4E93-B87F-C9AF900D22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B8ECBC-A1A1-40F8-A349-A3FBB41ADA8D}"/>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6" name="Footer Placeholder 5">
            <a:extLst>
              <a:ext uri="{FF2B5EF4-FFF2-40B4-BE49-F238E27FC236}">
                <a16:creationId xmlns:a16="http://schemas.microsoft.com/office/drawing/2014/main" id="{137FB50E-88C7-40A6-830F-531D9BDDBD6B}"/>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862A8D50-51AD-4B38-9705-18E551476520}"/>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1768430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0D724-64C1-4090-BB45-AD19B98BE46F}"/>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3EB9D9A-2250-450D-999A-A4160873084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3CDA9539-EF9C-4DF8-AC00-0EEF26339185}"/>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F6A634BA-7F10-4203-81B7-F6FD536FAF2E}"/>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258DB8D2-A5F9-4FF4-84B6-C9E620812C95}"/>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38696000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83ABF-F946-4AE2-A47D-837B89582E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F1BC881C-87FB-47C9-BE5F-72A4BB14BCF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0B04265C-3853-48C4-92D3-0908DCF8FAAC}"/>
              </a:ext>
            </a:extLst>
          </p:cNvPr>
          <p:cNvSpPr>
            <a:spLocks noGrp="1"/>
          </p:cNvSpPr>
          <p:nvPr>
            <p:ph type="dt" sz="half" idx="10"/>
          </p:nvPr>
        </p:nvSpPr>
        <p:spPr/>
        <p:txBody>
          <a:body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6CDFB89C-65C6-4A1E-BFFC-F278CB8C9080}"/>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846A9300-D05C-4494-BA5A-ADAF74264AF8}"/>
              </a:ext>
            </a:extLst>
          </p:cNvPr>
          <p:cNvSpPr>
            <a:spLocks noGrp="1"/>
          </p:cNvSpPr>
          <p:nvPr>
            <p:ph type="sldNum" sz="quarter" idx="12"/>
          </p:nvPr>
        </p:nvSpPr>
        <p:spPr/>
        <p:txBody>
          <a:bodyPr/>
          <a:lstStyle/>
          <a:p>
            <a:fld id="{6BBCAA47-C204-4F4B-B035-AD1FDD6F547A}" type="slidenum">
              <a:rPr lang="en-NZ" smtClean="0"/>
              <a:t>‹#›</a:t>
            </a:fld>
            <a:endParaRPr lang="en-NZ"/>
          </a:p>
        </p:txBody>
      </p:sp>
    </p:spTree>
    <p:extLst>
      <p:ext uri="{BB962C8B-B14F-4D97-AF65-F5344CB8AC3E}">
        <p14:creationId xmlns:p14="http://schemas.microsoft.com/office/powerpoint/2010/main" val="6810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243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1AD9D-36B7-4D6F-B4F6-EED4019C3F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EB215019-6FCE-4241-82B4-045BF3272C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A11F6A-F639-4C5F-8E4E-75BEED5B2D73}"/>
              </a:ext>
            </a:extLst>
          </p:cNvPr>
          <p:cNvSpPr>
            <a:spLocks noGrp="1"/>
          </p:cNvSpPr>
          <p:nvPr>
            <p:ph type="dt" sz="half" idx="10"/>
          </p:nvPr>
        </p:nvSpPr>
        <p:spPr/>
        <p:txBody>
          <a:bodyPr/>
          <a:lstStyle/>
          <a:p>
            <a:fld id="{041830BA-FA5D-457E-91F2-0A8A96D7A9CE}" type="datetimeFigureOut">
              <a:rPr lang="en-NZ" smtClean="0"/>
              <a:t>28/03/2018</a:t>
            </a:fld>
            <a:endParaRPr lang="en-NZ"/>
          </a:p>
        </p:txBody>
      </p:sp>
      <p:sp>
        <p:nvSpPr>
          <p:cNvPr id="5" name="Footer Placeholder 4">
            <a:extLst>
              <a:ext uri="{FF2B5EF4-FFF2-40B4-BE49-F238E27FC236}">
                <a16:creationId xmlns:a16="http://schemas.microsoft.com/office/drawing/2014/main" id="{5E478D9D-65A7-4112-909C-B4518FAF03A6}"/>
              </a:ext>
            </a:extLst>
          </p:cNvPr>
          <p:cNvSpPr>
            <a:spLocks noGrp="1"/>
          </p:cNvSpPr>
          <p:nvPr>
            <p:ph type="ftr" sz="quarter" idx="11"/>
          </p:nvPr>
        </p:nvSpPr>
        <p:spPr/>
        <p:txBody>
          <a:bodyPr/>
          <a:lstStyle/>
          <a:p>
            <a:endParaRPr lang="en-NZ"/>
          </a:p>
        </p:txBody>
      </p:sp>
      <p:sp>
        <p:nvSpPr>
          <p:cNvPr id="6" name="Slide Number Placeholder 5">
            <a:extLst>
              <a:ext uri="{FF2B5EF4-FFF2-40B4-BE49-F238E27FC236}">
                <a16:creationId xmlns:a16="http://schemas.microsoft.com/office/drawing/2014/main" id="{63B1C6FA-1621-4638-B909-1ECE18798A5D}"/>
              </a:ext>
            </a:extLst>
          </p:cNvPr>
          <p:cNvSpPr>
            <a:spLocks noGrp="1"/>
          </p:cNvSpPr>
          <p:nvPr>
            <p:ph type="sldNum" sz="quarter" idx="12"/>
          </p:nvPr>
        </p:nvSpPr>
        <p:spPr/>
        <p:txBody>
          <a:bodyPr/>
          <a:lstStyle/>
          <a:p>
            <a:fld id="{6A0B3E18-51EA-494E-89CD-5D9B6F0F4029}" type="slidenum">
              <a:rPr lang="en-NZ" smtClean="0"/>
              <a:t>‹#›</a:t>
            </a:fld>
            <a:endParaRPr lang="en-NZ"/>
          </a:p>
        </p:txBody>
      </p:sp>
    </p:spTree>
    <p:extLst>
      <p:ext uri="{BB962C8B-B14F-4D97-AF65-F5344CB8AC3E}">
        <p14:creationId xmlns:p14="http://schemas.microsoft.com/office/powerpoint/2010/main" val="1088260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5A7CB-7BF0-40C0-9FA7-F5BFA3B15C6A}"/>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B381F283-3049-48A3-B57B-F8D30B6097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1F6F0DD2-2BC1-489B-A2BC-52069477CAD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FBC05A4E-9026-45DE-BEA5-AE9AF455765B}"/>
              </a:ext>
            </a:extLst>
          </p:cNvPr>
          <p:cNvSpPr>
            <a:spLocks noGrp="1"/>
          </p:cNvSpPr>
          <p:nvPr>
            <p:ph type="dt" sz="half" idx="10"/>
          </p:nvPr>
        </p:nvSpPr>
        <p:spPr/>
        <p:txBody>
          <a:bodyPr/>
          <a:lstStyle/>
          <a:p>
            <a:fld id="{041830BA-FA5D-457E-91F2-0A8A96D7A9CE}" type="datetimeFigureOut">
              <a:rPr lang="en-NZ" smtClean="0"/>
              <a:t>28/03/2018</a:t>
            </a:fld>
            <a:endParaRPr lang="en-NZ"/>
          </a:p>
        </p:txBody>
      </p:sp>
      <p:sp>
        <p:nvSpPr>
          <p:cNvPr id="6" name="Footer Placeholder 5">
            <a:extLst>
              <a:ext uri="{FF2B5EF4-FFF2-40B4-BE49-F238E27FC236}">
                <a16:creationId xmlns:a16="http://schemas.microsoft.com/office/drawing/2014/main" id="{49FD79F1-FBA1-4233-94F3-7E8A022964BA}"/>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2642CF71-A8CD-4B45-9653-9F018A09B1AF}"/>
              </a:ext>
            </a:extLst>
          </p:cNvPr>
          <p:cNvSpPr>
            <a:spLocks noGrp="1"/>
          </p:cNvSpPr>
          <p:nvPr>
            <p:ph type="sldNum" sz="quarter" idx="12"/>
          </p:nvPr>
        </p:nvSpPr>
        <p:spPr/>
        <p:txBody>
          <a:bodyPr/>
          <a:lstStyle/>
          <a:p>
            <a:fld id="{6A0B3E18-51EA-494E-89CD-5D9B6F0F4029}" type="slidenum">
              <a:rPr lang="en-NZ" smtClean="0"/>
              <a:t>‹#›</a:t>
            </a:fld>
            <a:endParaRPr lang="en-NZ"/>
          </a:p>
        </p:txBody>
      </p:sp>
    </p:spTree>
    <p:extLst>
      <p:ext uri="{BB962C8B-B14F-4D97-AF65-F5344CB8AC3E}">
        <p14:creationId xmlns:p14="http://schemas.microsoft.com/office/powerpoint/2010/main" val="3010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94F43-0F33-4FB2-9E27-8784EAF0AC5C}"/>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2D959181-D6DE-48B3-967E-8C3132B8B5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DD49B6C-C874-490F-B3D1-7EE3EEC3C1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A8F9C7E6-BA74-4793-8B93-A3B423E522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8A4FF4-B2DB-4B44-95D3-69B06EB68B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A663693C-E95A-4227-9822-222006A14A26}"/>
              </a:ext>
            </a:extLst>
          </p:cNvPr>
          <p:cNvSpPr>
            <a:spLocks noGrp="1"/>
          </p:cNvSpPr>
          <p:nvPr>
            <p:ph type="dt" sz="half" idx="10"/>
          </p:nvPr>
        </p:nvSpPr>
        <p:spPr/>
        <p:txBody>
          <a:bodyPr/>
          <a:lstStyle/>
          <a:p>
            <a:fld id="{041830BA-FA5D-457E-91F2-0A8A96D7A9CE}" type="datetimeFigureOut">
              <a:rPr lang="en-NZ" smtClean="0"/>
              <a:t>28/03/2018</a:t>
            </a:fld>
            <a:endParaRPr lang="en-NZ"/>
          </a:p>
        </p:txBody>
      </p:sp>
      <p:sp>
        <p:nvSpPr>
          <p:cNvPr id="8" name="Footer Placeholder 7">
            <a:extLst>
              <a:ext uri="{FF2B5EF4-FFF2-40B4-BE49-F238E27FC236}">
                <a16:creationId xmlns:a16="http://schemas.microsoft.com/office/drawing/2014/main" id="{6741BCC0-0035-4BCC-80FA-2EF7E2D108AA}"/>
              </a:ext>
            </a:extLst>
          </p:cNvPr>
          <p:cNvSpPr>
            <a:spLocks noGrp="1"/>
          </p:cNvSpPr>
          <p:nvPr>
            <p:ph type="ftr" sz="quarter" idx="11"/>
          </p:nvPr>
        </p:nvSpPr>
        <p:spPr/>
        <p:txBody>
          <a:bodyPr/>
          <a:lstStyle/>
          <a:p>
            <a:endParaRPr lang="en-NZ"/>
          </a:p>
        </p:txBody>
      </p:sp>
      <p:sp>
        <p:nvSpPr>
          <p:cNvPr id="9" name="Slide Number Placeholder 8">
            <a:extLst>
              <a:ext uri="{FF2B5EF4-FFF2-40B4-BE49-F238E27FC236}">
                <a16:creationId xmlns:a16="http://schemas.microsoft.com/office/drawing/2014/main" id="{05BC056F-1154-41D8-AF4D-C6931048337C}"/>
              </a:ext>
            </a:extLst>
          </p:cNvPr>
          <p:cNvSpPr>
            <a:spLocks noGrp="1"/>
          </p:cNvSpPr>
          <p:nvPr>
            <p:ph type="sldNum" sz="quarter" idx="12"/>
          </p:nvPr>
        </p:nvSpPr>
        <p:spPr/>
        <p:txBody>
          <a:bodyPr/>
          <a:lstStyle/>
          <a:p>
            <a:fld id="{6A0B3E18-51EA-494E-89CD-5D9B6F0F4029}" type="slidenum">
              <a:rPr lang="en-NZ" smtClean="0"/>
              <a:t>‹#›</a:t>
            </a:fld>
            <a:endParaRPr lang="en-NZ"/>
          </a:p>
        </p:txBody>
      </p:sp>
    </p:spTree>
    <p:extLst>
      <p:ext uri="{BB962C8B-B14F-4D97-AF65-F5344CB8AC3E}">
        <p14:creationId xmlns:p14="http://schemas.microsoft.com/office/powerpoint/2010/main" val="1069609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E490-CB63-4D4D-8DBD-91BBC17772E1}"/>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7405812C-347A-47AE-A2E6-28C8C084EC80}"/>
              </a:ext>
            </a:extLst>
          </p:cNvPr>
          <p:cNvSpPr>
            <a:spLocks noGrp="1"/>
          </p:cNvSpPr>
          <p:nvPr>
            <p:ph type="dt" sz="half" idx="10"/>
          </p:nvPr>
        </p:nvSpPr>
        <p:spPr/>
        <p:txBody>
          <a:bodyPr/>
          <a:lstStyle/>
          <a:p>
            <a:fld id="{041830BA-FA5D-457E-91F2-0A8A96D7A9CE}" type="datetimeFigureOut">
              <a:rPr lang="en-NZ" smtClean="0"/>
              <a:t>28/03/2018</a:t>
            </a:fld>
            <a:endParaRPr lang="en-NZ"/>
          </a:p>
        </p:txBody>
      </p:sp>
      <p:sp>
        <p:nvSpPr>
          <p:cNvPr id="4" name="Footer Placeholder 3">
            <a:extLst>
              <a:ext uri="{FF2B5EF4-FFF2-40B4-BE49-F238E27FC236}">
                <a16:creationId xmlns:a16="http://schemas.microsoft.com/office/drawing/2014/main" id="{39CB97D7-E2FB-4D44-AFE0-1A0A38C9849C}"/>
              </a:ext>
            </a:extLst>
          </p:cNvPr>
          <p:cNvSpPr>
            <a:spLocks noGrp="1"/>
          </p:cNvSpPr>
          <p:nvPr>
            <p:ph type="ftr" sz="quarter" idx="11"/>
          </p:nvPr>
        </p:nvSpPr>
        <p:spPr/>
        <p:txBody>
          <a:bodyPr/>
          <a:lstStyle/>
          <a:p>
            <a:endParaRPr lang="en-NZ"/>
          </a:p>
        </p:txBody>
      </p:sp>
      <p:sp>
        <p:nvSpPr>
          <p:cNvPr id="5" name="Slide Number Placeholder 4">
            <a:extLst>
              <a:ext uri="{FF2B5EF4-FFF2-40B4-BE49-F238E27FC236}">
                <a16:creationId xmlns:a16="http://schemas.microsoft.com/office/drawing/2014/main" id="{B9138046-8A71-4D49-8985-C6A987C84383}"/>
              </a:ext>
            </a:extLst>
          </p:cNvPr>
          <p:cNvSpPr>
            <a:spLocks noGrp="1"/>
          </p:cNvSpPr>
          <p:nvPr>
            <p:ph type="sldNum" sz="quarter" idx="12"/>
          </p:nvPr>
        </p:nvSpPr>
        <p:spPr/>
        <p:txBody>
          <a:bodyPr/>
          <a:lstStyle/>
          <a:p>
            <a:fld id="{6A0B3E18-51EA-494E-89CD-5D9B6F0F4029}" type="slidenum">
              <a:rPr lang="en-NZ" smtClean="0"/>
              <a:t>‹#›</a:t>
            </a:fld>
            <a:endParaRPr lang="en-NZ"/>
          </a:p>
        </p:txBody>
      </p:sp>
    </p:spTree>
    <p:extLst>
      <p:ext uri="{BB962C8B-B14F-4D97-AF65-F5344CB8AC3E}">
        <p14:creationId xmlns:p14="http://schemas.microsoft.com/office/powerpoint/2010/main" val="2533801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732FD0-5A03-4406-A49A-DDACB672266D}"/>
              </a:ext>
            </a:extLst>
          </p:cNvPr>
          <p:cNvSpPr>
            <a:spLocks noGrp="1"/>
          </p:cNvSpPr>
          <p:nvPr>
            <p:ph type="dt" sz="half" idx="10"/>
          </p:nvPr>
        </p:nvSpPr>
        <p:spPr/>
        <p:txBody>
          <a:bodyPr/>
          <a:lstStyle/>
          <a:p>
            <a:fld id="{041830BA-FA5D-457E-91F2-0A8A96D7A9CE}" type="datetimeFigureOut">
              <a:rPr lang="en-NZ" smtClean="0"/>
              <a:t>28/03/2018</a:t>
            </a:fld>
            <a:endParaRPr lang="en-NZ"/>
          </a:p>
        </p:txBody>
      </p:sp>
      <p:sp>
        <p:nvSpPr>
          <p:cNvPr id="3" name="Footer Placeholder 2">
            <a:extLst>
              <a:ext uri="{FF2B5EF4-FFF2-40B4-BE49-F238E27FC236}">
                <a16:creationId xmlns:a16="http://schemas.microsoft.com/office/drawing/2014/main" id="{BCB7900D-FD8C-4735-B834-187313EFF242}"/>
              </a:ext>
            </a:extLst>
          </p:cNvPr>
          <p:cNvSpPr>
            <a:spLocks noGrp="1"/>
          </p:cNvSpPr>
          <p:nvPr>
            <p:ph type="ftr" sz="quarter" idx="11"/>
          </p:nvPr>
        </p:nvSpPr>
        <p:spPr/>
        <p:txBody>
          <a:bodyPr/>
          <a:lstStyle/>
          <a:p>
            <a:endParaRPr lang="en-NZ"/>
          </a:p>
        </p:txBody>
      </p:sp>
      <p:sp>
        <p:nvSpPr>
          <p:cNvPr id="4" name="Slide Number Placeholder 3">
            <a:extLst>
              <a:ext uri="{FF2B5EF4-FFF2-40B4-BE49-F238E27FC236}">
                <a16:creationId xmlns:a16="http://schemas.microsoft.com/office/drawing/2014/main" id="{23D4EDEB-3CDB-4FBE-BCD3-A2292695EEC0}"/>
              </a:ext>
            </a:extLst>
          </p:cNvPr>
          <p:cNvSpPr>
            <a:spLocks noGrp="1"/>
          </p:cNvSpPr>
          <p:nvPr>
            <p:ph type="sldNum" sz="quarter" idx="12"/>
          </p:nvPr>
        </p:nvSpPr>
        <p:spPr/>
        <p:txBody>
          <a:bodyPr/>
          <a:lstStyle/>
          <a:p>
            <a:fld id="{6A0B3E18-51EA-494E-89CD-5D9B6F0F4029}" type="slidenum">
              <a:rPr lang="en-NZ" smtClean="0"/>
              <a:t>‹#›</a:t>
            </a:fld>
            <a:endParaRPr lang="en-NZ"/>
          </a:p>
        </p:txBody>
      </p:sp>
    </p:spTree>
    <p:extLst>
      <p:ext uri="{BB962C8B-B14F-4D97-AF65-F5344CB8AC3E}">
        <p14:creationId xmlns:p14="http://schemas.microsoft.com/office/powerpoint/2010/main" val="3934302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ED6FA-E403-4756-ADAF-98998BEEC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8A8C4F17-8BD5-4D76-9EFC-A14D75DD2E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365F82ED-16A8-49F3-92C8-870EE4DF79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644E329-16F0-4C10-AD9F-D358BF5E3CFC}"/>
              </a:ext>
            </a:extLst>
          </p:cNvPr>
          <p:cNvSpPr>
            <a:spLocks noGrp="1"/>
          </p:cNvSpPr>
          <p:nvPr>
            <p:ph type="dt" sz="half" idx="10"/>
          </p:nvPr>
        </p:nvSpPr>
        <p:spPr/>
        <p:txBody>
          <a:bodyPr/>
          <a:lstStyle/>
          <a:p>
            <a:fld id="{041830BA-FA5D-457E-91F2-0A8A96D7A9CE}" type="datetimeFigureOut">
              <a:rPr lang="en-NZ" smtClean="0"/>
              <a:t>28/03/2018</a:t>
            </a:fld>
            <a:endParaRPr lang="en-NZ"/>
          </a:p>
        </p:txBody>
      </p:sp>
      <p:sp>
        <p:nvSpPr>
          <p:cNvPr id="6" name="Footer Placeholder 5">
            <a:extLst>
              <a:ext uri="{FF2B5EF4-FFF2-40B4-BE49-F238E27FC236}">
                <a16:creationId xmlns:a16="http://schemas.microsoft.com/office/drawing/2014/main" id="{4B1DD447-2007-4630-990A-44A6B088D58F}"/>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7E436A60-F438-4710-8008-CE4EEBAB47F8}"/>
              </a:ext>
            </a:extLst>
          </p:cNvPr>
          <p:cNvSpPr>
            <a:spLocks noGrp="1"/>
          </p:cNvSpPr>
          <p:nvPr>
            <p:ph type="sldNum" sz="quarter" idx="12"/>
          </p:nvPr>
        </p:nvSpPr>
        <p:spPr/>
        <p:txBody>
          <a:bodyPr/>
          <a:lstStyle/>
          <a:p>
            <a:fld id="{6A0B3E18-51EA-494E-89CD-5D9B6F0F4029}" type="slidenum">
              <a:rPr lang="en-NZ" smtClean="0"/>
              <a:t>‹#›</a:t>
            </a:fld>
            <a:endParaRPr lang="en-NZ"/>
          </a:p>
        </p:txBody>
      </p:sp>
    </p:spTree>
    <p:extLst>
      <p:ext uri="{BB962C8B-B14F-4D97-AF65-F5344CB8AC3E}">
        <p14:creationId xmlns:p14="http://schemas.microsoft.com/office/powerpoint/2010/main" val="1469853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80BB4-57D8-4BC2-837C-4CF2A66956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FFD6E7F7-7270-4833-A8B1-0BBC988F5A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a:extLst>
              <a:ext uri="{FF2B5EF4-FFF2-40B4-BE49-F238E27FC236}">
                <a16:creationId xmlns:a16="http://schemas.microsoft.com/office/drawing/2014/main" id="{9FB989E6-A4B2-4A91-9187-AE9214688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C4AB597-80A8-4254-A144-B8F90DCF1BD7}"/>
              </a:ext>
            </a:extLst>
          </p:cNvPr>
          <p:cNvSpPr>
            <a:spLocks noGrp="1"/>
          </p:cNvSpPr>
          <p:nvPr>
            <p:ph type="dt" sz="half" idx="10"/>
          </p:nvPr>
        </p:nvSpPr>
        <p:spPr/>
        <p:txBody>
          <a:bodyPr/>
          <a:lstStyle/>
          <a:p>
            <a:fld id="{041830BA-FA5D-457E-91F2-0A8A96D7A9CE}" type="datetimeFigureOut">
              <a:rPr lang="en-NZ" smtClean="0"/>
              <a:t>28/03/2018</a:t>
            </a:fld>
            <a:endParaRPr lang="en-NZ"/>
          </a:p>
        </p:txBody>
      </p:sp>
      <p:sp>
        <p:nvSpPr>
          <p:cNvPr id="6" name="Footer Placeholder 5">
            <a:extLst>
              <a:ext uri="{FF2B5EF4-FFF2-40B4-BE49-F238E27FC236}">
                <a16:creationId xmlns:a16="http://schemas.microsoft.com/office/drawing/2014/main" id="{BA2A78D4-438D-4689-8DE3-8D224173D6C8}"/>
              </a:ext>
            </a:extLst>
          </p:cNvPr>
          <p:cNvSpPr>
            <a:spLocks noGrp="1"/>
          </p:cNvSpPr>
          <p:nvPr>
            <p:ph type="ftr" sz="quarter" idx="11"/>
          </p:nvPr>
        </p:nvSpPr>
        <p:spPr/>
        <p:txBody>
          <a:bodyPr/>
          <a:lstStyle/>
          <a:p>
            <a:endParaRPr lang="en-NZ"/>
          </a:p>
        </p:txBody>
      </p:sp>
      <p:sp>
        <p:nvSpPr>
          <p:cNvPr id="7" name="Slide Number Placeholder 6">
            <a:extLst>
              <a:ext uri="{FF2B5EF4-FFF2-40B4-BE49-F238E27FC236}">
                <a16:creationId xmlns:a16="http://schemas.microsoft.com/office/drawing/2014/main" id="{46D2D00D-BB69-49AD-936A-13741941EFE1}"/>
              </a:ext>
            </a:extLst>
          </p:cNvPr>
          <p:cNvSpPr>
            <a:spLocks noGrp="1"/>
          </p:cNvSpPr>
          <p:nvPr>
            <p:ph type="sldNum" sz="quarter" idx="12"/>
          </p:nvPr>
        </p:nvSpPr>
        <p:spPr/>
        <p:txBody>
          <a:bodyPr/>
          <a:lstStyle/>
          <a:p>
            <a:fld id="{6A0B3E18-51EA-494E-89CD-5D9B6F0F4029}" type="slidenum">
              <a:rPr lang="en-NZ" smtClean="0"/>
              <a:t>‹#›</a:t>
            </a:fld>
            <a:endParaRPr lang="en-NZ"/>
          </a:p>
        </p:txBody>
      </p:sp>
    </p:spTree>
    <p:extLst>
      <p:ext uri="{BB962C8B-B14F-4D97-AF65-F5344CB8AC3E}">
        <p14:creationId xmlns:p14="http://schemas.microsoft.com/office/powerpoint/2010/main" val="1064876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ABF13A-533A-4A7B-9AA7-E3245E4D3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0AA2BC9-8344-4F46-8CB2-80F9581445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E454E09-ABA1-470B-AE46-9EBE073409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830BA-FA5D-457E-91F2-0A8A96D7A9CE}" type="datetimeFigureOut">
              <a:rPr lang="en-NZ" smtClean="0"/>
              <a:t>28/03/2018</a:t>
            </a:fld>
            <a:endParaRPr lang="en-NZ"/>
          </a:p>
        </p:txBody>
      </p:sp>
      <p:sp>
        <p:nvSpPr>
          <p:cNvPr id="5" name="Footer Placeholder 4">
            <a:extLst>
              <a:ext uri="{FF2B5EF4-FFF2-40B4-BE49-F238E27FC236}">
                <a16:creationId xmlns:a16="http://schemas.microsoft.com/office/drawing/2014/main" id="{76687E93-E48A-4076-AA6D-16113BA9D1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69F25232-2BE5-44C3-9C58-A278711D19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B3E18-51EA-494E-89CD-5D9B6F0F4029}" type="slidenum">
              <a:rPr lang="en-NZ" smtClean="0"/>
              <a:t>‹#›</a:t>
            </a:fld>
            <a:endParaRPr lang="en-NZ"/>
          </a:p>
        </p:txBody>
      </p:sp>
    </p:spTree>
    <p:extLst>
      <p:ext uri="{BB962C8B-B14F-4D97-AF65-F5344CB8AC3E}">
        <p14:creationId xmlns:p14="http://schemas.microsoft.com/office/powerpoint/2010/main" val="4005708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9D4539-4D25-4CA1-BBCE-D1A1B91AB3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3CBC30C2-3902-47E9-B09D-7FB438ECD1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579C9F0-80DA-4E88-A838-92240BD7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4CA01-0358-4778-B94A-B5850367E26D}" type="datetimeFigureOut">
              <a:rPr lang="en-NZ" smtClean="0"/>
              <a:t>28/03/2018</a:t>
            </a:fld>
            <a:endParaRPr lang="en-NZ"/>
          </a:p>
        </p:txBody>
      </p:sp>
      <p:sp>
        <p:nvSpPr>
          <p:cNvPr id="5" name="Footer Placeholder 4">
            <a:extLst>
              <a:ext uri="{FF2B5EF4-FFF2-40B4-BE49-F238E27FC236}">
                <a16:creationId xmlns:a16="http://schemas.microsoft.com/office/drawing/2014/main" id="{42F5A0DF-5EC5-4D9F-BC58-20E1EF1EA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06D66480-8974-4E7E-9489-B204BA14E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BCAA47-C204-4F4B-B035-AD1FDD6F547A}" type="slidenum">
              <a:rPr lang="en-NZ" smtClean="0"/>
              <a:t>‹#›</a:t>
            </a:fld>
            <a:endParaRPr lang="en-NZ"/>
          </a:p>
        </p:txBody>
      </p:sp>
    </p:spTree>
    <p:extLst>
      <p:ext uri="{BB962C8B-B14F-4D97-AF65-F5344CB8AC3E}">
        <p14:creationId xmlns:p14="http://schemas.microsoft.com/office/powerpoint/2010/main" val="3114324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7.xml"/><Relationship Id="rId7" Type="http://schemas.openxmlformats.org/officeDocument/2006/relationships/hyperlink" Target="http://www.tinyurl.com/NCRSfeedback"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hyperlink" Target="https://www.youtube.com/watch?v=evoOaIQwIT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hyperlink" Target="https://www.youtube.com/watch?v=K3L9eXMeV1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nA14i1Bshdo" TargetMode="External"/><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1FC58D-2501-4E2B-94FD-126631A82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sp>
        <p:nvSpPr>
          <p:cNvPr id="11" name="Rectangle 10">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tx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PageNumber">
            <a:extLst>
              <a:ext uri="{FF2B5EF4-FFF2-40B4-BE49-F238E27FC236}">
                <a16:creationId xmlns:a16="http://schemas.microsoft.com/office/drawing/2014/main" id="{44B563AE-8A78-4F00-BF1F-F738049BFCBF}"/>
              </a:ext>
            </a:extLst>
          </p:cNvPr>
          <p:cNvSpPr txBox="1">
            <a:spLocks/>
          </p:cNvSpPr>
          <p:nvPr/>
        </p:nvSpPr>
        <p:spPr>
          <a:xfrm>
            <a:off x="11697525" y="6404025"/>
            <a:ext cx="360000" cy="360000"/>
          </a:xfrm>
          <a:prstGeom prst="rect">
            <a:avLst/>
          </a:prstGeom>
          <a:solidFill>
            <a:schemeClr val="accent4">
              <a:lumMod val="50000"/>
            </a:schemeClr>
          </a:solidFill>
          <a:ln w="25400">
            <a:solidFill>
              <a:schemeClr val="accent4">
                <a:lumMod val="20000"/>
                <a:lumOff val="80000"/>
              </a:schemeClr>
            </a:solidFill>
          </a:ln>
        </p:spPr>
        <p:txBody>
          <a:bodyPr wrap="none" rtlCol="0" anchor="ctr" anchorCtr="1">
            <a:noAutofit/>
          </a:bodyPr>
          <a:lstStyle/>
          <a:p>
            <a:pPr algn="ctr"/>
            <a:r>
              <a:rPr lang="en-GB" sz="900" b="1" dirty="0">
                <a:solidFill>
                  <a:schemeClr val="accent4">
                    <a:lumMod val="20000"/>
                    <a:lumOff val="80000"/>
                  </a:schemeClr>
                </a:solidFill>
                <a:latin typeface="Arial" pitchFamily="34" charset="0"/>
                <a:cs typeface="Arial" pitchFamily="34" charset="0"/>
              </a:rPr>
              <a:t>R-2</a:t>
            </a:r>
          </a:p>
          <a:p>
            <a:pPr algn="ctr"/>
            <a:r>
              <a:rPr lang="en-GB" sz="900" b="1" dirty="0">
                <a:solidFill>
                  <a:schemeClr val="accent4">
                    <a:lumMod val="20000"/>
                    <a:lumOff val="80000"/>
                  </a:schemeClr>
                </a:solidFill>
                <a:latin typeface="Arial" pitchFamily="34" charset="0"/>
                <a:cs typeface="Arial" pitchFamily="34" charset="0"/>
              </a:rPr>
              <a:t>S-01</a:t>
            </a:r>
          </a:p>
        </p:txBody>
      </p:sp>
      <p:sp>
        <p:nvSpPr>
          <p:cNvPr id="7" name="Action Button: Forward">
            <a:hlinkClick r:id="" action="ppaction://hlinkshowjump?jump=nextslide" highlightClick="1"/>
            <a:extLst>
              <a:ext uri="{FF2B5EF4-FFF2-40B4-BE49-F238E27FC236}">
                <a16:creationId xmlns:a16="http://schemas.microsoft.com/office/drawing/2014/main" id="{2B0D218F-80EF-4F31-923D-F09C64E1F67F}"/>
              </a:ext>
            </a:extLst>
          </p:cNvPr>
          <p:cNvSpPr/>
          <p:nvPr/>
        </p:nvSpPr>
        <p:spPr>
          <a:xfrm>
            <a:off x="11131003" y="6404025"/>
            <a:ext cx="432048" cy="360000"/>
          </a:xfrm>
          <a:prstGeom prst="actionButtonForwardNext">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Oval 1">
            <a:extLst>
              <a:ext uri="{FF2B5EF4-FFF2-40B4-BE49-F238E27FC236}">
                <a16:creationId xmlns:a16="http://schemas.microsoft.com/office/drawing/2014/main" id="{BA5597FB-24FD-4F48-A555-992D361F7268}"/>
              </a:ext>
            </a:extLst>
          </p:cNvPr>
          <p:cNvSpPr/>
          <p:nvPr/>
        </p:nvSpPr>
        <p:spPr>
          <a:xfrm>
            <a:off x="1893064" y="2095958"/>
            <a:ext cx="8405870" cy="2666082"/>
          </a:xfrm>
          <a:prstGeom prst="ellipse">
            <a:avLst/>
          </a:prstGeom>
          <a:solidFill>
            <a:schemeClr val="accent4">
              <a:lumMod val="20000"/>
              <a:lumOff val="8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itle 3">
            <a:extLst>
              <a:ext uri="{FF2B5EF4-FFF2-40B4-BE49-F238E27FC236}">
                <a16:creationId xmlns:a16="http://schemas.microsoft.com/office/drawing/2014/main" id="{0C862B3A-9DD4-4256-8FF6-FB0580AF7B4B}"/>
              </a:ext>
            </a:extLst>
          </p:cNvPr>
          <p:cNvSpPr>
            <a:spLocks noGrp="1"/>
          </p:cNvSpPr>
          <p:nvPr>
            <p:ph type="title"/>
          </p:nvPr>
        </p:nvSpPr>
        <p:spPr>
          <a:xfrm>
            <a:off x="1523999" y="1618121"/>
            <a:ext cx="9144000" cy="2900518"/>
          </a:xfrm>
        </p:spPr>
        <p:txBody>
          <a:bodyPr vert="horz" lIns="91440" tIns="45720" rIns="91440" bIns="45720" rtlCol="0" anchor="b">
            <a:normAutofit/>
            <a:scene3d>
              <a:camera prst="orthographicFront"/>
              <a:lightRig rig="threePt" dir="t"/>
            </a:scene3d>
            <a:sp3d extrusionH="57150">
              <a:bevelT w="50800" h="38100" prst="riblet"/>
            </a:sp3d>
          </a:bodyPr>
          <a:lstStyle/>
          <a:p>
            <a:pPr algn="ctr"/>
            <a:r>
              <a:rPr lang="en-US" sz="6000" b="1" dirty="0">
                <a:ln w="0">
                  <a:solidFill>
                    <a:schemeClr val="bg1">
                      <a:lumMod val="50000"/>
                      <a:lumOff val="50000"/>
                    </a:schemeClr>
                  </a:solidFill>
                </a:ln>
                <a:solidFill>
                  <a:srgbClr val="FABE00"/>
                </a:solidFill>
                <a:effectLst>
                  <a:outerShdw blurRad="38100" dist="19050" dir="2700000" algn="tl" rotWithShape="0">
                    <a:schemeClr val="dk1">
                      <a:alpha val="40000"/>
                    </a:schemeClr>
                  </a:outerShdw>
                </a:effectLst>
                <a:latin typeface="Lucida Calligraphy" panose="03010101010101010101" pitchFamily="66" charset="0"/>
              </a:rPr>
              <a:t>The After Easter Stories </a:t>
            </a:r>
          </a:p>
        </p:txBody>
      </p:sp>
    </p:spTree>
    <p:extLst>
      <p:ext uri="{BB962C8B-B14F-4D97-AF65-F5344CB8AC3E}">
        <p14:creationId xmlns:p14="http://schemas.microsoft.com/office/powerpoint/2010/main" val="7027011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D4241C3-06E7-4D0B-9740-C03814EB0AD5}"/>
              </a:ext>
            </a:extLst>
          </p:cNvPr>
          <p:cNvSpPr>
            <a:spLocks noGrp="1"/>
          </p:cNvSpPr>
          <p:nvPr>
            <p:ph type="title"/>
          </p:nvPr>
        </p:nvSpPr>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Check Up</a:t>
            </a:r>
          </a:p>
        </p:txBody>
      </p:sp>
      <p:pic>
        <p:nvPicPr>
          <p:cNvPr id="4" name="Picture">
            <a:extLst>
              <a:ext uri="{FF2B5EF4-FFF2-40B4-BE49-F238E27FC236}">
                <a16:creationId xmlns:a16="http://schemas.microsoft.com/office/drawing/2014/main" id="{64D4F728-D8D2-4824-9093-F86BBE408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3056" y="298333"/>
            <a:ext cx="1718332" cy="12249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1">
            <a:extLst>
              <a:ext uri="{FF2B5EF4-FFF2-40B4-BE49-F238E27FC236}">
                <a16:creationId xmlns:a16="http://schemas.microsoft.com/office/drawing/2014/main" id="{B92D5EC2-D41B-46A3-926D-4E3C66F15567}"/>
              </a:ext>
            </a:extLst>
          </p:cNvPr>
          <p:cNvSpPr/>
          <p:nvPr/>
        </p:nvSpPr>
        <p:spPr>
          <a:xfrm>
            <a:off x="1716254" y="2088117"/>
            <a:ext cx="9312813" cy="40796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schemeClr val="tx1"/>
                </a:solidFill>
                <a:latin typeface="Arial" panose="020B0604020202020204" pitchFamily="34" charset="0"/>
                <a:cs typeface="Arial" panose="020B0604020202020204" pitchFamily="34" charset="0"/>
              </a:rPr>
              <a:t>Name 3 reasons why the Easter story is so important. (refer to Slide 3)</a:t>
            </a:r>
          </a:p>
        </p:txBody>
      </p:sp>
      <p:sp>
        <p:nvSpPr>
          <p:cNvPr id="6" name="Rectangle 2">
            <a:extLst>
              <a:ext uri="{FF2B5EF4-FFF2-40B4-BE49-F238E27FC236}">
                <a16:creationId xmlns:a16="http://schemas.microsoft.com/office/drawing/2014/main" id="{5F401D74-997A-41AC-95BD-42F5984D87C1}"/>
              </a:ext>
            </a:extLst>
          </p:cNvPr>
          <p:cNvSpPr/>
          <p:nvPr/>
        </p:nvSpPr>
        <p:spPr>
          <a:xfrm>
            <a:off x="1716254" y="2566774"/>
            <a:ext cx="9312813" cy="40796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schemeClr val="tx1"/>
                </a:solidFill>
                <a:latin typeface="Arial" panose="020B0604020202020204" pitchFamily="34" charset="0"/>
                <a:cs typeface="Arial" panose="020B0604020202020204" pitchFamily="34" charset="0"/>
              </a:rPr>
              <a:t>Jesus was different after his Resurrection because he … (refer to Slide 4)</a:t>
            </a:r>
          </a:p>
        </p:txBody>
      </p:sp>
      <p:sp>
        <p:nvSpPr>
          <p:cNvPr id="7" name="Rectangle 3">
            <a:extLst>
              <a:ext uri="{FF2B5EF4-FFF2-40B4-BE49-F238E27FC236}">
                <a16:creationId xmlns:a16="http://schemas.microsoft.com/office/drawing/2014/main" id="{5B68D381-BD31-4A05-B171-85038A551825}"/>
              </a:ext>
            </a:extLst>
          </p:cNvPr>
          <p:cNvSpPr/>
          <p:nvPr/>
        </p:nvSpPr>
        <p:spPr>
          <a:xfrm>
            <a:off x="1716257" y="3065661"/>
            <a:ext cx="9312813" cy="676712"/>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schemeClr val="tx1"/>
                </a:solidFill>
                <a:latin typeface="Arial" panose="020B0604020202020204" pitchFamily="34" charset="0"/>
                <a:cs typeface="Arial" panose="020B0604020202020204" pitchFamily="34" charset="0"/>
              </a:rPr>
              <a:t>Write 3 sentences to describe 3 ways the disciples were able to recognise Jesus after his Resurrection. (refer to Slide 5)</a:t>
            </a:r>
          </a:p>
        </p:txBody>
      </p:sp>
      <p:sp>
        <p:nvSpPr>
          <p:cNvPr id="8" name="Rectangle 4">
            <a:extLst>
              <a:ext uri="{FF2B5EF4-FFF2-40B4-BE49-F238E27FC236}">
                <a16:creationId xmlns:a16="http://schemas.microsoft.com/office/drawing/2014/main" id="{07D95299-2C51-4EE4-B28C-28EE133F737A}"/>
              </a:ext>
            </a:extLst>
          </p:cNvPr>
          <p:cNvSpPr/>
          <p:nvPr/>
        </p:nvSpPr>
        <p:spPr>
          <a:xfrm>
            <a:off x="1716255" y="3819526"/>
            <a:ext cx="9312813" cy="686755"/>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schemeClr val="tx1"/>
                </a:solidFill>
                <a:latin typeface="Arial" panose="020B0604020202020204" pitchFamily="34" charset="0"/>
                <a:cs typeface="Arial" panose="020B0604020202020204" pitchFamily="34" charset="0"/>
              </a:rPr>
              <a:t>Choose one after-Easter story and write it your own words describing what happened and how the disciples recognised Jesus. (refer to Slide 6)</a:t>
            </a:r>
            <a:endParaRPr kumimoji="0" lang="en-NZ"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9" name="Rectangle 5">
            <a:extLst>
              <a:ext uri="{FF2B5EF4-FFF2-40B4-BE49-F238E27FC236}">
                <a16:creationId xmlns:a16="http://schemas.microsoft.com/office/drawing/2014/main" id="{3EB6A00F-7CD1-4096-9AB1-B46DA95C9C78}"/>
              </a:ext>
            </a:extLst>
          </p:cNvPr>
          <p:cNvSpPr/>
          <p:nvPr/>
        </p:nvSpPr>
        <p:spPr>
          <a:xfrm>
            <a:off x="1716255" y="4579587"/>
            <a:ext cx="9312813" cy="40796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schemeClr val="tx1"/>
                </a:solidFill>
                <a:latin typeface="Arial" panose="020B0604020202020204" pitchFamily="34" charset="0"/>
                <a:cs typeface="Arial" panose="020B0604020202020204" pitchFamily="34" charset="0"/>
              </a:rPr>
              <a:t>Give 3 reasons why the after-Easter stories are important. (refer to Slide 9) </a:t>
            </a:r>
          </a:p>
        </p:txBody>
      </p:sp>
      <p:sp>
        <p:nvSpPr>
          <p:cNvPr id="10" name="Rectangle 6">
            <a:extLst>
              <a:ext uri="{FF2B5EF4-FFF2-40B4-BE49-F238E27FC236}">
                <a16:creationId xmlns:a16="http://schemas.microsoft.com/office/drawing/2014/main" id="{CC93CD98-1BB4-4F42-9B14-8C129329BE90}"/>
              </a:ext>
            </a:extLst>
          </p:cNvPr>
          <p:cNvSpPr/>
          <p:nvPr/>
        </p:nvSpPr>
        <p:spPr>
          <a:xfrm>
            <a:off x="1716256" y="5060445"/>
            <a:ext cx="9312813" cy="40796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schemeClr val="tx1"/>
                </a:solidFill>
                <a:latin typeface="Arial" panose="020B0604020202020204" pitchFamily="34" charset="0"/>
                <a:cs typeface="Arial" panose="020B0604020202020204" pitchFamily="34" charset="0"/>
              </a:rPr>
              <a:t>Which activity do you think helped you to learn best in this resource?</a:t>
            </a:r>
          </a:p>
        </p:txBody>
      </p:sp>
      <p:sp>
        <p:nvSpPr>
          <p:cNvPr id="11" name="1">
            <a:extLst>
              <a:ext uri="{FF2B5EF4-FFF2-40B4-BE49-F238E27FC236}">
                <a16:creationId xmlns:a16="http://schemas.microsoft.com/office/drawing/2014/main" id="{7D2A3F6E-F1BB-4AD8-80A8-11071ABCAF39}"/>
              </a:ext>
            </a:extLst>
          </p:cNvPr>
          <p:cNvSpPr/>
          <p:nvPr/>
        </p:nvSpPr>
        <p:spPr>
          <a:xfrm>
            <a:off x="1291382" y="2050578"/>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12" name="2">
            <a:extLst>
              <a:ext uri="{FF2B5EF4-FFF2-40B4-BE49-F238E27FC236}">
                <a16:creationId xmlns:a16="http://schemas.microsoft.com/office/drawing/2014/main" id="{69F3D797-6863-445B-AA49-50A1F986493D}"/>
              </a:ext>
            </a:extLst>
          </p:cNvPr>
          <p:cNvSpPr/>
          <p:nvPr/>
        </p:nvSpPr>
        <p:spPr>
          <a:xfrm>
            <a:off x="1291384" y="2544715"/>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3" name="3">
            <a:extLst>
              <a:ext uri="{FF2B5EF4-FFF2-40B4-BE49-F238E27FC236}">
                <a16:creationId xmlns:a16="http://schemas.microsoft.com/office/drawing/2014/main" id="{2E0CD222-137C-4430-BA70-F3A7765F401B}"/>
              </a:ext>
            </a:extLst>
          </p:cNvPr>
          <p:cNvSpPr/>
          <p:nvPr/>
        </p:nvSpPr>
        <p:spPr>
          <a:xfrm>
            <a:off x="1291382" y="3013548"/>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4" name="4">
            <a:extLst>
              <a:ext uri="{FF2B5EF4-FFF2-40B4-BE49-F238E27FC236}">
                <a16:creationId xmlns:a16="http://schemas.microsoft.com/office/drawing/2014/main" id="{4AF7A3B0-7E01-4125-8941-BA7155EFA2FA}"/>
              </a:ext>
            </a:extLst>
          </p:cNvPr>
          <p:cNvSpPr/>
          <p:nvPr/>
        </p:nvSpPr>
        <p:spPr>
          <a:xfrm>
            <a:off x="1291382" y="3758607"/>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a:t>
            </a:r>
          </a:p>
        </p:txBody>
      </p:sp>
      <p:sp>
        <p:nvSpPr>
          <p:cNvPr id="15" name="5">
            <a:extLst>
              <a:ext uri="{FF2B5EF4-FFF2-40B4-BE49-F238E27FC236}">
                <a16:creationId xmlns:a16="http://schemas.microsoft.com/office/drawing/2014/main" id="{2288567C-70BC-4487-87B8-596D3A2C0761}"/>
              </a:ext>
            </a:extLst>
          </p:cNvPr>
          <p:cNvSpPr/>
          <p:nvPr/>
        </p:nvSpPr>
        <p:spPr>
          <a:xfrm>
            <a:off x="1291382" y="4548683"/>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a:t>
            </a:r>
          </a:p>
        </p:txBody>
      </p:sp>
      <p:sp>
        <p:nvSpPr>
          <p:cNvPr id="16" name="6">
            <a:extLst>
              <a:ext uri="{FF2B5EF4-FFF2-40B4-BE49-F238E27FC236}">
                <a16:creationId xmlns:a16="http://schemas.microsoft.com/office/drawing/2014/main" id="{B6703922-155C-4D21-B837-7D847FE1590B}"/>
              </a:ext>
            </a:extLst>
          </p:cNvPr>
          <p:cNvSpPr/>
          <p:nvPr/>
        </p:nvSpPr>
        <p:spPr>
          <a:xfrm>
            <a:off x="1291382" y="5012810"/>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p>
        </p:txBody>
      </p:sp>
      <p:sp>
        <p:nvSpPr>
          <p:cNvPr id="18" name="instruction">
            <a:extLst>
              <a:ext uri="{FF2B5EF4-FFF2-40B4-BE49-F238E27FC236}">
                <a16:creationId xmlns:a16="http://schemas.microsoft.com/office/drawing/2014/main" id="{267C967B-9F06-4558-BBAA-6CC1460DA7C2}"/>
              </a:ext>
            </a:extLst>
          </p:cNvPr>
          <p:cNvSpPr txBox="1"/>
          <p:nvPr/>
        </p:nvSpPr>
        <p:spPr>
          <a:xfrm>
            <a:off x="4000642" y="6610350"/>
            <a:ext cx="448627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the boxes to reveal text.</a:t>
            </a:r>
          </a:p>
        </p:txBody>
      </p:sp>
      <p:sp>
        <p:nvSpPr>
          <p:cNvPr id="19" name="TextBox: PageNumber">
            <a:extLst>
              <a:ext uri="{FF2B5EF4-FFF2-40B4-BE49-F238E27FC236}">
                <a16:creationId xmlns:a16="http://schemas.microsoft.com/office/drawing/2014/main" id="{9F0C6F9F-2EF0-4644-B69E-DB374FDBF552}"/>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S-10</a:t>
            </a:r>
          </a:p>
        </p:txBody>
      </p:sp>
      <p:sp>
        <p:nvSpPr>
          <p:cNvPr id="20" name="Action Button: Forward">
            <a:hlinkClick r:id="" action="ppaction://hlinkshowjump?jump=nextslide" highlightClick="1"/>
            <a:extLst>
              <a:ext uri="{FF2B5EF4-FFF2-40B4-BE49-F238E27FC236}">
                <a16:creationId xmlns:a16="http://schemas.microsoft.com/office/drawing/2014/main" id="{3CBB7EF7-2EB4-45FD-8FFB-D30F9F92C621}"/>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ction Button: Back">
            <a:hlinkClick r:id="" action="ppaction://hlinkshowjump?jump=previousslide" highlightClick="1"/>
            <a:extLst>
              <a:ext uri="{FF2B5EF4-FFF2-40B4-BE49-F238E27FC236}">
                <a16:creationId xmlns:a16="http://schemas.microsoft.com/office/drawing/2014/main" id="{2A5AA106-7B03-451C-9706-A7AAE9E37C72}"/>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6">
            <a:extLst>
              <a:ext uri="{FF2B5EF4-FFF2-40B4-BE49-F238E27FC236}">
                <a16:creationId xmlns:a16="http://schemas.microsoft.com/office/drawing/2014/main" id="{6B13558E-8F5B-44DF-92A5-3FA14645FA6F}"/>
              </a:ext>
            </a:extLst>
          </p:cNvPr>
          <p:cNvSpPr/>
          <p:nvPr/>
        </p:nvSpPr>
        <p:spPr>
          <a:xfrm>
            <a:off x="1716256" y="5545562"/>
            <a:ext cx="9312813" cy="407963"/>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schemeClr val="tx1"/>
                </a:solidFill>
                <a:latin typeface="Arial" panose="020B0604020202020204" pitchFamily="34" charset="0"/>
                <a:cs typeface="Arial" panose="020B0604020202020204" pitchFamily="34" charset="0"/>
              </a:rPr>
              <a:t>Questions I would like to ask about the topics in this resource are …</a:t>
            </a:r>
          </a:p>
        </p:txBody>
      </p:sp>
      <p:sp>
        <p:nvSpPr>
          <p:cNvPr id="23" name="6">
            <a:extLst>
              <a:ext uri="{FF2B5EF4-FFF2-40B4-BE49-F238E27FC236}">
                <a16:creationId xmlns:a16="http://schemas.microsoft.com/office/drawing/2014/main" id="{7420627A-9907-4AA1-AC60-EA5AF6D5CE7D}"/>
              </a:ext>
            </a:extLst>
          </p:cNvPr>
          <p:cNvSpPr/>
          <p:nvPr/>
        </p:nvSpPr>
        <p:spPr>
          <a:xfrm>
            <a:off x="1291382" y="5519339"/>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sz="2000" dirty="0">
                <a:solidFill>
                  <a:prstClr val="black"/>
                </a:solidFill>
                <a:latin typeface="Arial" panose="020B0604020202020204" pitchFamily="34" charset="0"/>
                <a:cs typeface="Arial" panose="020B0604020202020204" pitchFamily="34" charset="0"/>
              </a:rPr>
              <a:t>7</a:t>
            </a: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1621462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10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1000"/>
                                        <p:tgtEl>
                                          <p:spTgt spid="8">
                                            <p:txEl>
                                              <p:pRg st="0" end="0"/>
                                            </p:txEl>
                                          </p:spTgt>
                                        </p:tgtEl>
                                      </p:cBhvr>
                                    </p:animEffec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10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10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2">
                                            <p:txEl>
                                              <p:pRg st="0" end="0"/>
                                            </p:txEl>
                                          </p:spTgt>
                                        </p:tgtEl>
                                        <p:attrNameLst>
                                          <p:attrName>style.visibility</p:attrName>
                                        </p:attrNameLst>
                                      </p:cBhvr>
                                      <p:to>
                                        <p:strVal val="visible"/>
                                      </p:to>
                                    </p:set>
                                    <p:animEffect transition="in" filter="wipe(left)">
                                      <p:cBhvr>
                                        <p:cTn id="43" dur="10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6">
                                            <p:txEl>
                                              <p:pRg st="0" end="0"/>
                                            </p:txEl>
                                          </p:spTgt>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7">
                                            <p:txEl>
                                              <p:pRg st="0" end="0"/>
                                            </p:txEl>
                                          </p:spTgt>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8">
                                            <p:txEl>
                                              <p:pRg st="0" end="0"/>
                                            </p:txEl>
                                          </p:spTgt>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0">
                                            <p:txEl>
                                              <p:pRg st="0" end="0"/>
                                            </p:txEl>
                                          </p:spTgt>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22">
                                            <p:txEl>
                                              <p:pRg st="0" end="0"/>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5">
                                            <p:txEl>
                                              <p:pRg st="0" end="0"/>
                                            </p:txEl>
                                          </p:spTgt>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6">
                                            <p:txEl>
                                              <p:pRg st="0" end="0"/>
                                            </p:txEl>
                                          </p:spTgt>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7">
                                            <p:txEl>
                                              <p:pRg st="0" end="0"/>
                                            </p:txEl>
                                          </p:spTgt>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8">
                                            <p:txEl>
                                              <p:pRg st="0" end="0"/>
                                            </p:txEl>
                                          </p:spTgt>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9">
                                            <p:txEl>
                                              <p:pRg st="0" end="0"/>
                                            </p:txEl>
                                          </p:spTgt>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0">
                                            <p:txEl>
                                              <p:pRg st="0" end="0"/>
                                            </p:txEl>
                                          </p:spTgt>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22">
                                            <p:txEl>
                                              <p:pRg st="0" end="0"/>
                                            </p:txEl>
                                          </p:spTgt>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5" grpId="0" uiExpand="1" build="allAtOnce"/>
      <p:bldP spid="5" grpId="1" uiExpand="1" build="allAtOnce"/>
      <p:bldP spid="6" grpId="0" uiExpand="1" build="allAtOnce"/>
      <p:bldP spid="6" grpId="1" uiExpand="1" build="allAtOnce"/>
      <p:bldP spid="7" grpId="0" uiExpand="1" build="allAtOnce"/>
      <p:bldP spid="7" grpId="1" uiExpand="1" build="allAtOnce"/>
      <p:bldP spid="8" grpId="0" uiExpand="1" build="allAtOnce"/>
      <p:bldP spid="8" grpId="1" uiExpand="1" build="allAtOnce"/>
      <p:bldP spid="9" grpId="0" uiExpand="1" build="allAtOnce"/>
      <p:bldP spid="9" grpId="1" uiExpand="1" build="allAtOnce"/>
      <p:bldP spid="10" grpId="0" uiExpand="1" build="allAtOnce"/>
      <p:bldP spid="10" grpId="1" uiExpand="1" build="allAtOnce"/>
      <p:bldP spid="22" grpId="0" uiExpand="1" build="allAtOnce"/>
      <p:bldP spid="22" grpId="1"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4000"/>
            <a:lum/>
          </a:blip>
          <a:srcRect/>
          <a:stretch>
            <a:fillRect t="-8000" b="-8000"/>
          </a:stretch>
        </a:blipFill>
        <a:effectLst/>
      </p:bgPr>
    </p:bg>
    <p:spTree>
      <p:nvGrpSpPr>
        <p:cNvPr id="1" name=""/>
        <p:cNvGrpSpPr/>
        <p:nvPr/>
      </p:nvGrpSpPr>
      <p:grpSpPr>
        <a:xfrm>
          <a:off x="0" y="0"/>
          <a:ext cx="0" cy="0"/>
          <a:chOff x="0" y="0"/>
          <a:chExt cx="0" cy="0"/>
        </a:xfrm>
      </p:grpSpPr>
      <p:pic>
        <p:nvPicPr>
          <p:cNvPr id="8" name="Reflective Music - Easter (2.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37958" y="284747"/>
            <a:ext cx="609600" cy="609600"/>
          </a:xfrm>
          <a:prstGeom prst="rect">
            <a:avLst/>
          </a:prstGeom>
        </p:spPr>
      </p:pic>
      <p:sp>
        <p:nvSpPr>
          <p:cNvPr id="3" name="Flowchart: Manual Input 2">
            <a:extLst>
              <a:ext uri="{FF2B5EF4-FFF2-40B4-BE49-F238E27FC236}">
                <a16:creationId xmlns:a16="http://schemas.microsoft.com/office/drawing/2014/main" id="{F19D0C9F-1C67-45DD-BCF1-D7A9227B3FAF}"/>
              </a:ext>
            </a:extLst>
          </p:cNvPr>
          <p:cNvSpPr/>
          <p:nvPr/>
        </p:nvSpPr>
        <p:spPr>
          <a:xfrm flipH="1">
            <a:off x="-1" y="2294344"/>
            <a:ext cx="4715219" cy="4563656"/>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23 w 10000"/>
              <a:gd name="connsiteY0" fmla="*/ 4956 h 10000"/>
              <a:gd name="connsiteX1" fmla="*/ 10000 w 10000"/>
              <a:gd name="connsiteY1" fmla="*/ 0 h 10000"/>
              <a:gd name="connsiteX2" fmla="*/ 10000 w 10000"/>
              <a:gd name="connsiteY2" fmla="*/ 10000 h 10000"/>
              <a:gd name="connsiteX3" fmla="*/ 0 w 10000"/>
              <a:gd name="connsiteY3" fmla="*/ 10000 h 10000"/>
              <a:gd name="connsiteX4" fmla="*/ 23 w 10000"/>
              <a:gd name="connsiteY4" fmla="*/ 4956 h 10000"/>
              <a:gd name="connsiteX0" fmla="*/ 23 w 10000"/>
              <a:gd name="connsiteY0" fmla="*/ 8265 h 13309"/>
              <a:gd name="connsiteX1" fmla="*/ 9977 w 10000"/>
              <a:gd name="connsiteY1" fmla="*/ 0 h 13309"/>
              <a:gd name="connsiteX2" fmla="*/ 10000 w 10000"/>
              <a:gd name="connsiteY2" fmla="*/ 13309 h 13309"/>
              <a:gd name="connsiteX3" fmla="*/ 0 w 10000"/>
              <a:gd name="connsiteY3" fmla="*/ 13309 h 13309"/>
              <a:gd name="connsiteX4" fmla="*/ 23 w 10000"/>
              <a:gd name="connsiteY4" fmla="*/ 8265 h 13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09">
                <a:moveTo>
                  <a:pt x="23" y="8265"/>
                </a:moveTo>
                <a:lnTo>
                  <a:pt x="9977" y="0"/>
                </a:lnTo>
                <a:cubicBezTo>
                  <a:pt x="9985" y="4436"/>
                  <a:pt x="9992" y="8873"/>
                  <a:pt x="10000" y="13309"/>
                </a:cubicBezTo>
                <a:lnTo>
                  <a:pt x="0" y="13309"/>
                </a:lnTo>
                <a:cubicBezTo>
                  <a:pt x="8" y="11628"/>
                  <a:pt x="15" y="9946"/>
                  <a:pt x="23" y="8265"/>
                </a:cubicBezTo>
                <a:close/>
              </a:path>
            </a:pathLst>
          </a:custGeom>
          <a:solidFill>
            <a:schemeClr val="accent4">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08E972A-5680-489B-BF41-01AE9083A9CC}"/>
              </a:ext>
            </a:extLst>
          </p:cNvPr>
          <p:cNvSpPr>
            <a:spLocks noGrp="1"/>
          </p:cNvSpPr>
          <p:nvPr>
            <p:ph type="title"/>
          </p:nvPr>
        </p:nvSpPr>
        <p:spPr>
          <a:xfrm>
            <a:off x="-1" y="4508283"/>
            <a:ext cx="4372778" cy="1325563"/>
          </a:xfrm>
        </p:spPr>
        <p:txBody>
          <a:bodyPr>
            <a:normAutofit fontScale="90000"/>
            <a:scene3d>
              <a:camera prst="orthographicFront"/>
              <a:lightRig rig="threePt" dir="t"/>
            </a:scene3d>
            <a:sp3d extrusionH="57150">
              <a:bevelT w="38100" h="38100" prst="relaxedInset"/>
            </a:sp3d>
          </a:bodyPr>
          <a:lstStyle/>
          <a:p>
            <a:pPr algn="ctr"/>
            <a:r>
              <a:rPr lang="en-NZ" sz="5400" dirty="0">
                <a:solidFill>
                  <a:schemeClr val="accent4">
                    <a:lumMod val="50000"/>
                  </a:schemeClr>
                </a:solidFill>
                <a:latin typeface="Lucida Calligraphy" panose="03010101010101010101" pitchFamily="66" charset="0"/>
              </a:rPr>
              <a:t>Time for Reflection</a:t>
            </a:r>
          </a:p>
        </p:txBody>
      </p:sp>
      <p:sp>
        <p:nvSpPr>
          <p:cNvPr id="4" name="TextBox: PageNumber">
            <a:extLst>
              <a:ext uri="{FF2B5EF4-FFF2-40B4-BE49-F238E27FC236}">
                <a16:creationId xmlns:a16="http://schemas.microsoft.com/office/drawing/2014/main" id="{5FB1A45D-439B-4604-8016-0C3B41C7AFEF}"/>
              </a:ext>
            </a:extLst>
          </p:cNvPr>
          <p:cNvSpPr txBox="1">
            <a:spLocks/>
          </p:cNvSpPr>
          <p:nvPr/>
        </p:nvSpPr>
        <p:spPr>
          <a:xfrm>
            <a:off x="11697525" y="6404025"/>
            <a:ext cx="360000" cy="360000"/>
          </a:xfrm>
          <a:prstGeom prst="rect">
            <a:avLst/>
          </a:prstGeom>
          <a:solidFill>
            <a:schemeClr val="accent4">
              <a:lumMod val="50000"/>
            </a:schemeClr>
          </a:solidFill>
          <a:ln w="25400">
            <a:solidFill>
              <a:schemeClr val="accent4">
                <a:lumMod val="20000"/>
                <a:lumOff val="80000"/>
              </a:schemeClr>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C000">
                    <a:lumMod val="20000"/>
                    <a:lumOff val="80000"/>
                  </a:srgbClr>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FFC000">
                    <a:lumMod val="20000"/>
                    <a:lumOff val="80000"/>
                  </a:srgbClr>
                </a:solidFill>
                <a:effectLst/>
                <a:uLnTx/>
                <a:uFillTx/>
                <a:latin typeface="Arial" pitchFamily="34" charset="0"/>
                <a:ea typeface="+mn-ea"/>
                <a:cs typeface="Arial" pitchFamily="34" charset="0"/>
              </a:rPr>
              <a:t>S-11</a:t>
            </a:r>
          </a:p>
        </p:txBody>
      </p:sp>
      <p:sp>
        <p:nvSpPr>
          <p:cNvPr id="6" name="Action Button: Back">
            <a:hlinkClick r:id="" action="ppaction://hlinkshowjump?jump=previousslide" highlightClick="1"/>
            <a:extLst>
              <a:ext uri="{FF2B5EF4-FFF2-40B4-BE49-F238E27FC236}">
                <a16:creationId xmlns:a16="http://schemas.microsoft.com/office/drawing/2014/main" id="{7AE35A09-994D-417E-AA65-3FF01F9E4092}"/>
              </a:ext>
            </a:extLst>
          </p:cNvPr>
          <p:cNvSpPr/>
          <p:nvPr/>
        </p:nvSpPr>
        <p:spPr>
          <a:xfrm>
            <a:off x="11082878" y="6404025"/>
            <a:ext cx="432048" cy="360000"/>
          </a:xfrm>
          <a:prstGeom prst="actionButtonBackPrevious">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ction Button: Audio">
            <a:hlinkClick r:id="" action="ppaction://noaction" highlightClick="1"/>
          </p:cNvPr>
          <p:cNvSpPr/>
          <p:nvPr/>
        </p:nvSpPr>
        <p:spPr>
          <a:xfrm>
            <a:off x="10630800" y="64044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Tool instructions stop"/>
          <p:cNvSpPr txBox="1"/>
          <p:nvPr/>
        </p:nvSpPr>
        <p:spPr>
          <a:xfrm>
            <a:off x="4699630" y="6627168"/>
            <a:ext cx="2792752" cy="246221"/>
          </a:xfrm>
          <a:prstGeom prst="rect">
            <a:avLst/>
          </a:prstGeom>
          <a:noFill/>
        </p:spPr>
        <p:txBody>
          <a:bodyPr wrap="none" rtlCol="0">
            <a:spAutoFit/>
          </a:bodyPr>
          <a:lstStyle/>
          <a:p>
            <a:pPr algn="ctr"/>
            <a:r>
              <a:rPr lang="en-GB" sz="1000" dirty="0">
                <a:solidFill>
                  <a:schemeClr val="accent4">
                    <a:lumMod val="20000"/>
                    <a:lumOff val="80000"/>
                  </a:schemeClr>
                </a:solidFill>
                <a:latin typeface="Arial" panose="020B0604020202020204" pitchFamily="34" charset="0"/>
                <a:cs typeface="Arial" panose="020B0604020202020204" pitchFamily="34" charset="0"/>
              </a:rPr>
              <a:t>Click the audio button to stop Reflective Music</a:t>
            </a:r>
          </a:p>
        </p:txBody>
      </p:sp>
      <p:sp>
        <p:nvSpPr>
          <p:cNvPr id="11" name="TextBox: Tool instructions start"/>
          <p:cNvSpPr txBox="1"/>
          <p:nvPr/>
        </p:nvSpPr>
        <p:spPr>
          <a:xfrm>
            <a:off x="4702831" y="6627168"/>
            <a:ext cx="2786340" cy="246221"/>
          </a:xfrm>
          <a:prstGeom prst="rect">
            <a:avLst/>
          </a:prstGeom>
          <a:noFill/>
        </p:spPr>
        <p:txBody>
          <a:bodyPr wrap="none" rtlCol="0">
            <a:spAutoFit/>
          </a:bodyPr>
          <a:lstStyle/>
          <a:p>
            <a:pPr algn="ctr"/>
            <a:r>
              <a:rPr lang="en-GB" sz="1000" dirty="0">
                <a:solidFill>
                  <a:schemeClr val="accent4">
                    <a:lumMod val="20000"/>
                    <a:lumOff val="80000"/>
                  </a:schemeClr>
                </a:solidFill>
                <a:latin typeface="Arial" panose="020B0604020202020204" pitchFamily="34" charset="0"/>
                <a:cs typeface="Arial" panose="020B0604020202020204" pitchFamily="34" charset="0"/>
              </a:rPr>
              <a:t>Click the audio button to play Reflective Music</a:t>
            </a:r>
          </a:p>
        </p:txBody>
      </p:sp>
      <p:pic>
        <p:nvPicPr>
          <p:cNvPr id="12" name="Feedback">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61" y="5884917"/>
            <a:ext cx="1170335" cy="835083"/>
          </a:xfrm>
          <a:prstGeom prst="rect">
            <a:avLst/>
          </a:prstGeom>
        </p:spPr>
      </p:pic>
    </p:spTree>
    <p:extLst>
      <p:ext uri="{BB962C8B-B14F-4D97-AF65-F5344CB8AC3E}">
        <p14:creationId xmlns:p14="http://schemas.microsoft.com/office/powerpoint/2010/main" val="2947506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 presetClass="mediacall" presetSubtype="0" fill="hold" nodeType="withEffect">
                                  <p:stCondLst>
                                    <p:cond delay="0"/>
                                  </p:stCondLst>
                                  <p:childTnLst>
                                    <p:cmd type="call" cmd="playFrom(0.0)">
                                      <p:cBhvr>
                                        <p:cTn id="17" dur="551245" fill="hold"/>
                                        <p:tgtEl>
                                          <p:spTgt spid="8"/>
                                        </p:tgtEl>
                                      </p:cBhvr>
                                    </p:cmd>
                                  </p:childTnLst>
                                </p:cTn>
                              </p:par>
                              <p:par>
                                <p:cTn id="18" presetID="1" presetClass="emph" presetSubtype="2" fill="hold" nodeType="withEffect">
                                  <p:stCondLst>
                                    <p:cond delay="0"/>
                                  </p:stCondLst>
                                  <p:childTnLst>
                                    <p:animClr clrSpc="rgb" dir="cw">
                                      <p:cBhvr>
                                        <p:cTn id="19" dur="1000" fill="hold"/>
                                        <p:tgtEl>
                                          <p:spTgt spid="9"/>
                                        </p:tgtEl>
                                        <p:attrNameLst>
                                          <p:attrName>fillcolor</p:attrName>
                                        </p:attrNameLst>
                                      </p:cBhvr>
                                      <p:to>
                                        <a:schemeClr val="accent2"/>
                                      </p:to>
                                    </p:animClr>
                                    <p:set>
                                      <p:cBhvr>
                                        <p:cTn id="20" dur="1000" fill="hold"/>
                                        <p:tgtEl>
                                          <p:spTgt spid="9"/>
                                        </p:tgtEl>
                                        <p:attrNameLst>
                                          <p:attrName>fill.type</p:attrName>
                                        </p:attrNameLst>
                                      </p:cBhvr>
                                      <p:to>
                                        <p:strVal val="solid"/>
                                      </p:to>
                                    </p:set>
                                    <p:set>
                                      <p:cBhvr>
                                        <p:cTn id="21" dur="1000" fill="hold"/>
                                        <p:tgtEl>
                                          <p:spTgt spid="9"/>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3" presetClass="mediacall" presetSubtype="0" fill="hold" nodeType="clickEffect">
                                  <p:stCondLst>
                                    <p:cond delay="0"/>
                                  </p:stCondLst>
                                  <p:childTnLst>
                                    <p:cmd type="call" cmd="stop">
                                      <p:cBhvr>
                                        <p:cTn id="25" dur="1" fill="hold"/>
                                        <p:tgtEl>
                                          <p:spTgt spid="8"/>
                                        </p:tgtEl>
                                      </p:cBhvr>
                                    </p:cmd>
                                  </p:childTnLst>
                                </p:cTn>
                              </p:par>
                              <p:par>
                                <p:cTn id="26" presetID="10" presetClass="exit" presetSubtype="0" fill="hold" grpId="1"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ntr" presetSubtype="0" fill="hold" grpId="2"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 presetClass="emph" presetSubtype="2" fill="hold" nodeType="withEffect">
                                  <p:stCondLst>
                                    <p:cond delay="0"/>
                                  </p:stCondLst>
                                  <p:childTnLst>
                                    <p:animClr clrSpc="rgb" dir="cw">
                                      <p:cBhvr>
                                        <p:cTn id="33" dur="2000" fill="hold"/>
                                        <p:tgtEl>
                                          <p:spTgt spid="9"/>
                                        </p:tgtEl>
                                        <p:attrNameLst>
                                          <p:attrName>fillcolor</p:attrName>
                                        </p:attrNameLst>
                                      </p:cBhvr>
                                      <p:to>
                                        <a:schemeClr val="bg1"/>
                                      </p:to>
                                    </p:animClr>
                                    <p:set>
                                      <p:cBhvr>
                                        <p:cTn id="34" dur="2000" fill="hold"/>
                                        <p:tgtEl>
                                          <p:spTgt spid="9"/>
                                        </p:tgtEl>
                                        <p:attrNameLst>
                                          <p:attrName>fill.type</p:attrName>
                                        </p:attrNameLst>
                                      </p:cBhvr>
                                      <p:to>
                                        <p:strVal val="solid"/>
                                      </p:to>
                                    </p:set>
                                    <p:set>
                                      <p:cBhvr>
                                        <p:cTn id="35"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bldLst>
      <p:bldP spid="10" grpId="0"/>
      <p:bldP spid="10" grpId="1"/>
      <p:bldP spid="11" grpId="0"/>
      <p:bldP spid="11" grpId="1"/>
      <p:bldP spid="11"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971876E-CF83-4540-B066-9E86CDD9AD71}"/>
              </a:ext>
            </a:extLst>
          </p:cNvPr>
          <p:cNvSpPr>
            <a:spLocks noGrp="1"/>
          </p:cNvSpPr>
          <p:nvPr>
            <p:ph type="title"/>
          </p:nvPr>
        </p:nvSpPr>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Learning Intentions</a:t>
            </a:r>
          </a:p>
        </p:txBody>
      </p:sp>
      <p:pic>
        <p:nvPicPr>
          <p:cNvPr id="4" name="Picture">
            <a:extLst>
              <a:ext uri="{FF2B5EF4-FFF2-40B4-BE49-F238E27FC236}">
                <a16:creationId xmlns:a16="http://schemas.microsoft.com/office/drawing/2014/main" id="{E3D32B40-5DD5-4435-B4E4-5EE24E153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0054" y="365125"/>
            <a:ext cx="1798627" cy="1282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1">
            <a:extLst>
              <a:ext uri="{FF2B5EF4-FFF2-40B4-BE49-F238E27FC236}">
                <a16:creationId xmlns:a16="http://schemas.microsoft.com/office/drawing/2014/main" id="{654307A9-A3C3-4BA7-97FA-804BC5B20EB9}"/>
              </a:ext>
            </a:extLst>
          </p:cNvPr>
          <p:cNvSpPr/>
          <p:nvPr/>
        </p:nvSpPr>
        <p:spPr>
          <a:xfrm>
            <a:off x="1884217" y="2890982"/>
            <a:ext cx="8719127" cy="464127"/>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schemeClr val="tx1"/>
                </a:solidFill>
                <a:latin typeface="Arial" panose="020B0604020202020204" pitchFamily="34" charset="0"/>
                <a:cs typeface="Arial" panose="020B0604020202020204" pitchFamily="34" charset="0"/>
              </a:rPr>
              <a:t>recognise why the Easer story is so important</a:t>
            </a:r>
            <a:endParaRPr kumimoji="0" lang="en-NZ"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2">
            <a:extLst>
              <a:ext uri="{FF2B5EF4-FFF2-40B4-BE49-F238E27FC236}">
                <a16:creationId xmlns:a16="http://schemas.microsoft.com/office/drawing/2014/main" id="{EA3F58FD-3154-447D-8201-054C57C0E945}"/>
              </a:ext>
            </a:extLst>
          </p:cNvPr>
          <p:cNvSpPr/>
          <p:nvPr/>
        </p:nvSpPr>
        <p:spPr>
          <a:xfrm>
            <a:off x="1884217" y="3581400"/>
            <a:ext cx="8719127" cy="464127"/>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schemeClr val="tx1"/>
                </a:solidFill>
                <a:latin typeface="Arial" panose="020B0604020202020204" pitchFamily="34" charset="0"/>
                <a:cs typeface="Arial" panose="020B0604020202020204" pitchFamily="34" charset="0"/>
              </a:rPr>
              <a:t>retell one of the after-Easter stories</a:t>
            </a:r>
          </a:p>
        </p:txBody>
      </p:sp>
      <p:sp>
        <p:nvSpPr>
          <p:cNvPr id="7" name="Rectangle 3">
            <a:extLst>
              <a:ext uri="{FF2B5EF4-FFF2-40B4-BE49-F238E27FC236}">
                <a16:creationId xmlns:a16="http://schemas.microsoft.com/office/drawing/2014/main" id="{4425B2CE-1C67-43DE-B9EB-CF4DB74A9714}"/>
              </a:ext>
            </a:extLst>
          </p:cNvPr>
          <p:cNvSpPr/>
          <p:nvPr/>
        </p:nvSpPr>
        <p:spPr>
          <a:xfrm>
            <a:off x="1884217" y="4271818"/>
            <a:ext cx="8719127" cy="464127"/>
          </a:xfrm>
          <a:prstGeom prst="rect">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NZ" sz="2000" dirty="0">
                <a:solidFill>
                  <a:schemeClr val="tx1"/>
                </a:solidFill>
                <a:latin typeface="Arial" panose="020B0604020202020204" pitchFamily="34" charset="0"/>
                <a:cs typeface="Arial" panose="020B0604020202020204" pitchFamily="34" charset="0"/>
              </a:rPr>
              <a:t>explain why the after-Easter stories are important.</a:t>
            </a:r>
          </a:p>
        </p:txBody>
      </p:sp>
      <p:sp>
        <p:nvSpPr>
          <p:cNvPr id="8" name="1">
            <a:extLst>
              <a:ext uri="{FF2B5EF4-FFF2-40B4-BE49-F238E27FC236}">
                <a16:creationId xmlns:a16="http://schemas.microsoft.com/office/drawing/2014/main" id="{8AC19B59-63BD-49AE-B505-3CCEBC611E53}"/>
              </a:ext>
            </a:extLst>
          </p:cNvPr>
          <p:cNvSpPr/>
          <p:nvPr/>
        </p:nvSpPr>
        <p:spPr>
          <a:xfrm>
            <a:off x="1459345" y="2890982"/>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a:t>
            </a:r>
          </a:p>
        </p:txBody>
      </p:sp>
      <p:sp>
        <p:nvSpPr>
          <p:cNvPr id="9" name="2">
            <a:extLst>
              <a:ext uri="{FF2B5EF4-FFF2-40B4-BE49-F238E27FC236}">
                <a16:creationId xmlns:a16="http://schemas.microsoft.com/office/drawing/2014/main" id="{1834F95B-8DDA-4572-B0F4-EC4D1FC30050}"/>
              </a:ext>
            </a:extLst>
          </p:cNvPr>
          <p:cNvSpPr/>
          <p:nvPr/>
        </p:nvSpPr>
        <p:spPr>
          <a:xfrm>
            <a:off x="1459345" y="3581400"/>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a:t>
            </a:r>
          </a:p>
        </p:txBody>
      </p:sp>
      <p:sp>
        <p:nvSpPr>
          <p:cNvPr id="10" name="3">
            <a:extLst>
              <a:ext uri="{FF2B5EF4-FFF2-40B4-BE49-F238E27FC236}">
                <a16:creationId xmlns:a16="http://schemas.microsoft.com/office/drawing/2014/main" id="{EEF325E8-5241-4D93-BABB-FBEF0E2F730E}"/>
              </a:ext>
            </a:extLst>
          </p:cNvPr>
          <p:cNvSpPr/>
          <p:nvPr/>
        </p:nvSpPr>
        <p:spPr>
          <a:xfrm>
            <a:off x="1459345" y="4264892"/>
            <a:ext cx="424872" cy="464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a:t>
            </a:r>
          </a:p>
        </p:txBody>
      </p:sp>
      <p:sp>
        <p:nvSpPr>
          <p:cNvPr id="11" name="the children will">
            <a:extLst>
              <a:ext uri="{FF2B5EF4-FFF2-40B4-BE49-F238E27FC236}">
                <a16:creationId xmlns:a16="http://schemas.microsoft.com/office/drawing/2014/main" id="{D635BB97-AE7A-475C-9735-4DB24C6838E3}"/>
              </a:ext>
            </a:extLst>
          </p:cNvPr>
          <p:cNvSpPr/>
          <p:nvPr/>
        </p:nvSpPr>
        <p:spPr>
          <a:xfrm>
            <a:off x="1884217" y="2512291"/>
            <a:ext cx="3011056" cy="378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Z"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children will…</a:t>
            </a:r>
          </a:p>
        </p:txBody>
      </p:sp>
      <p:sp>
        <p:nvSpPr>
          <p:cNvPr id="12" name="instruction">
            <a:extLst>
              <a:ext uri="{FF2B5EF4-FFF2-40B4-BE49-F238E27FC236}">
                <a16:creationId xmlns:a16="http://schemas.microsoft.com/office/drawing/2014/main" id="{B8315CDE-0A1C-4D9E-9972-B277969A896D}"/>
              </a:ext>
            </a:extLst>
          </p:cNvPr>
          <p:cNvSpPr txBox="1"/>
          <p:nvPr/>
        </p:nvSpPr>
        <p:spPr>
          <a:xfrm>
            <a:off x="4000642" y="6610350"/>
            <a:ext cx="448627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the boxes to reveal text.</a:t>
            </a:r>
          </a:p>
        </p:txBody>
      </p:sp>
      <p:sp>
        <p:nvSpPr>
          <p:cNvPr id="13" name="TextBox: PageNumber">
            <a:extLst>
              <a:ext uri="{FF2B5EF4-FFF2-40B4-BE49-F238E27FC236}">
                <a16:creationId xmlns:a16="http://schemas.microsoft.com/office/drawing/2014/main" id="{7E372B6D-5DF8-43C7-94BD-783A6570D58D}"/>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2</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S-02</a:t>
            </a:r>
          </a:p>
        </p:txBody>
      </p:sp>
      <p:sp>
        <p:nvSpPr>
          <p:cNvPr id="14" name="Action Button: Forward">
            <a:hlinkClick r:id="" action="ppaction://hlinkshowjump?jump=nextslide" highlightClick="1"/>
            <a:extLst>
              <a:ext uri="{FF2B5EF4-FFF2-40B4-BE49-F238E27FC236}">
                <a16:creationId xmlns:a16="http://schemas.microsoft.com/office/drawing/2014/main" id="{67CBAFBC-EFFD-473F-92CE-9215E5721463}"/>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ction Button: Back">
            <a:hlinkClick r:id="" action="ppaction://hlinkshowjump?jump=previousslide" highlightClick="1"/>
            <a:extLst>
              <a:ext uri="{FF2B5EF4-FFF2-40B4-BE49-F238E27FC236}">
                <a16:creationId xmlns:a16="http://schemas.microsoft.com/office/drawing/2014/main" id="{176650B4-F47C-4DF1-B2D5-FEF0CA685A9D}"/>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8167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000"/>
                                        <p:tgtEl>
                                          <p:spTgt spid="5">
                                            <p:txEl>
                                              <p:pRg st="0" end="0"/>
                                            </p:txEl>
                                          </p:spTgt>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1000"/>
                                        <p:tgtEl>
                                          <p:spTgt spid="6">
                                            <p:txEl>
                                              <p:pRg st="0" end="0"/>
                                            </p:txEl>
                                          </p:spTgt>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left)">
                                      <p:cBhvr>
                                        <p:cTn id="19" dur="1000"/>
                                        <p:tgtEl>
                                          <p:spTgt spid="7">
                                            <p:txEl>
                                              <p:pRg st="0" end="0"/>
                                            </p:txEl>
                                          </p:spTgt>
                                        </p:tgtEl>
                                      </p:cBhvr>
                                    </p:animEffect>
                                  </p:childTnLst>
                                </p:cTn>
                              </p:par>
                            </p:childTnLst>
                          </p:cTn>
                        </p:par>
                      </p:childTnLst>
                    </p:cTn>
                  </p:par>
                </p:childTnLst>
              </p:cTn>
              <p:nextCondLst>
                <p:cond evt="onClick" delay="0">
                  <p:tgtEl>
                    <p:spTgt spid="7"/>
                  </p:tgtEl>
                </p:cond>
              </p:nextCondLst>
            </p:seq>
            <p:seq concurrent="1" nextAc="seek">
              <p:cTn id="20" restart="whenNotActive" fill="hold" evtFilter="cancelBubble" nodeType="interactiveSeq">
                <p:stCondLst>
                  <p:cond evt="onClick" delay="0">
                    <p:tgtEl>
                      <p:spTgt spid="1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hidden"/>
                                      </p:to>
                                    </p:set>
                                  </p:childTnLst>
                                </p:cTn>
                              </p:par>
                              <p:par>
                                <p:cTn id="34" presetID="1" presetClass="exit" presetSubtype="0" fill="hold" grpId="1" nodeType="withEffect">
                                  <p:stCondLst>
                                    <p:cond delay="0"/>
                                  </p:stCondLst>
                                  <p:childTnLst>
                                    <p:set>
                                      <p:cBhvr>
                                        <p:cTn id="35" dur="1" fill="hold">
                                          <p:stCondLst>
                                            <p:cond delay="0"/>
                                          </p:stCondLst>
                                        </p:cTn>
                                        <p:tgtEl>
                                          <p:spTgt spid="6">
                                            <p:txEl>
                                              <p:pRg st="0" end="0"/>
                                            </p:txEl>
                                          </p:spTgt>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7">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5" grpId="0" uiExpand="1" build="allAtOnce"/>
      <p:bldP spid="5" grpId="1" uiExpand="1" build="allAtOnce"/>
      <p:bldP spid="6" grpId="0" uiExpand="1" build="allAtOnce"/>
      <p:bldP spid="6" grpId="1" uiExpand="1" build="allAtOnce"/>
      <p:bldP spid="7" grpId="0" uiExpand="1" build="allAtOnce"/>
      <p:bldP spid="7" grpId="1"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costume&#10;&#10;Description generated with high confidence">
            <a:extLst>
              <a:ext uri="{FF2B5EF4-FFF2-40B4-BE49-F238E27FC236}">
                <a16:creationId xmlns:a16="http://schemas.microsoft.com/office/drawing/2014/main" id="{0863C7D1-3DF4-481F-ADE0-87AD44081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8067" y="1500086"/>
            <a:ext cx="3238500" cy="476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21FC010C-AD76-4876-9441-D79C4080F783}"/>
              </a:ext>
            </a:extLst>
          </p:cNvPr>
          <p:cNvSpPr>
            <a:spLocks noGrp="1"/>
          </p:cNvSpPr>
          <p:nvPr>
            <p:ph type="title"/>
          </p:nvPr>
        </p:nvSpPr>
        <p:spPr>
          <a:xfrm>
            <a:off x="838200" y="89121"/>
            <a:ext cx="10515600" cy="1325563"/>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Easter Story is such an important </a:t>
            </a:r>
            <a:b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story for all Christians because …</a:t>
            </a:r>
          </a:p>
        </p:txBody>
      </p:sp>
      <p:pic>
        <p:nvPicPr>
          <p:cNvPr id="23" name="Shape: Post-it 4"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8155904" y="3848546"/>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48926">
            <a:off x="8476156" y="4592970"/>
            <a:ext cx="2353429" cy="1477328"/>
          </a:xfrm>
          <a:prstGeom prst="rect">
            <a:avLst/>
          </a:prstGeom>
          <a:noFill/>
        </p:spPr>
        <p:txBody>
          <a:bodyPr wrap="square" rtlCol="0">
            <a:spAutoFit/>
          </a:bodyPr>
          <a:lstStyle/>
          <a:p>
            <a:r>
              <a:rPr lang="en-NZ" b="1" dirty="0">
                <a:solidFill>
                  <a:schemeClr val="accent4">
                    <a:lumMod val="75000"/>
                  </a:schemeClr>
                </a:solidFill>
                <a:latin typeface="Arial" panose="020B0604020202020204" pitchFamily="34" charset="0"/>
                <a:ea typeface="Segoe UI" pitchFamily="34" charset="0"/>
                <a:cs typeface="Arial" panose="020B0604020202020204" pitchFamily="34" charset="0"/>
              </a:rPr>
              <a:t>The Easter story </a:t>
            </a:r>
            <a:r>
              <a:rPr lang="en-NZ" dirty="0">
                <a:latin typeface="Arial" panose="020B0604020202020204" pitchFamily="34" charset="0"/>
                <a:ea typeface="Segoe UI" pitchFamily="34" charset="0"/>
                <a:cs typeface="Arial" panose="020B0604020202020204" pitchFamily="34" charset="0"/>
              </a:rPr>
              <a:t>helped people to believe that Jesus was God’s son without a doubt. </a:t>
            </a:r>
            <a:endParaRPr lang="en-GB" dirty="0">
              <a:latin typeface="Arial" panose="020B0604020202020204" pitchFamily="34" charset="0"/>
              <a:ea typeface="Segoe UI" pitchFamily="34" charset="0"/>
              <a:cs typeface="Arial" panose="020B0604020202020204" pitchFamily="34" charset="0"/>
            </a:endParaRPr>
          </a:p>
        </p:txBody>
      </p:sp>
      <p:pic>
        <p:nvPicPr>
          <p:cNvPr id="22" name="Shape: Post-it 3"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7461059" y="978408"/>
            <a:ext cx="3492174" cy="3190526"/>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0948926">
            <a:off x="7738396" y="1636713"/>
            <a:ext cx="2756579" cy="2031325"/>
          </a:xfrm>
          <a:prstGeom prst="rect">
            <a:avLst/>
          </a:prstGeom>
          <a:noFill/>
        </p:spPr>
        <p:txBody>
          <a:bodyPr wrap="square" rtlCol="0">
            <a:spAutoFit/>
          </a:bodyPr>
          <a:lstStyle/>
          <a:p>
            <a:r>
              <a:rPr lang="en-NZ" b="1" dirty="0">
                <a:solidFill>
                  <a:schemeClr val="accent4">
                    <a:lumMod val="75000"/>
                  </a:schemeClr>
                </a:solidFill>
                <a:latin typeface="Arial" panose="020B0604020202020204" pitchFamily="34" charset="0"/>
                <a:ea typeface="Segoe UI" pitchFamily="34" charset="0"/>
                <a:cs typeface="Arial" panose="020B0604020202020204" pitchFamily="34" charset="0"/>
              </a:rPr>
              <a:t>The Easter story </a:t>
            </a:r>
            <a:r>
              <a:rPr lang="en-NZ" dirty="0">
                <a:latin typeface="Arial" panose="020B0604020202020204" pitchFamily="34" charset="0"/>
                <a:ea typeface="Segoe UI" pitchFamily="34" charset="0"/>
                <a:cs typeface="Arial" panose="020B0604020202020204" pitchFamily="34" charset="0"/>
              </a:rPr>
              <a:t>helped people to believe that Jesus really was the Messiah sent by God to save them from their hard lives caused by the Romans.</a:t>
            </a:r>
            <a:endParaRPr lang="en-GB" dirty="0">
              <a:latin typeface="Arial" panose="020B0604020202020204" pitchFamily="34" charset="0"/>
              <a:ea typeface="Segoe UI" pitchFamily="34" charset="0"/>
              <a:cs typeface="Arial" panose="020B0604020202020204" pitchFamily="34" charset="0"/>
            </a:endParaRPr>
          </a:p>
        </p:txBody>
      </p:sp>
      <p:pic>
        <p:nvPicPr>
          <p:cNvPr id="21" name="Shape: Post-it 2"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28949" y="3703537"/>
            <a:ext cx="3377587" cy="308583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0948926">
            <a:off x="973837" y="4275292"/>
            <a:ext cx="2641596" cy="1754326"/>
          </a:xfrm>
          <a:prstGeom prst="rect">
            <a:avLst/>
          </a:prstGeom>
          <a:noFill/>
        </p:spPr>
        <p:txBody>
          <a:bodyPr wrap="square" rtlCol="0">
            <a:spAutoFit/>
          </a:bodyPr>
          <a:lstStyle/>
          <a:p>
            <a:r>
              <a:rPr lang="en-NZ" b="1" dirty="0">
                <a:solidFill>
                  <a:schemeClr val="accent4">
                    <a:lumMod val="75000"/>
                  </a:schemeClr>
                </a:solidFill>
                <a:latin typeface="Arial" panose="020B0604020202020204" pitchFamily="34" charset="0"/>
                <a:ea typeface="Segoe UI" pitchFamily="34" charset="0"/>
                <a:cs typeface="Arial" panose="020B0604020202020204" pitchFamily="34" charset="0"/>
              </a:rPr>
              <a:t>The Easter story </a:t>
            </a:r>
            <a:r>
              <a:rPr lang="en-NZ" dirty="0">
                <a:latin typeface="Arial" panose="020B0604020202020204" pitchFamily="34" charset="0"/>
                <a:ea typeface="Segoe UI" pitchFamily="34" charset="0"/>
                <a:cs typeface="Arial" panose="020B0604020202020204" pitchFamily="34" charset="0"/>
              </a:rPr>
              <a:t>meant that what Jesus had been saying about rising after 3 days was true – he had kept his promise to his disciples.</a:t>
            </a:r>
            <a:endParaRPr lang="en-GB" dirty="0">
              <a:latin typeface="Arial" panose="020B0604020202020204" pitchFamily="34" charset="0"/>
              <a:ea typeface="Segoe UI" pitchFamily="34" charset="0"/>
              <a:cs typeface="Arial" panose="020B0604020202020204" pitchFamily="34" charset="0"/>
            </a:endParaRPr>
          </a:p>
        </p:txBody>
      </p:sp>
      <p:pic>
        <p:nvPicPr>
          <p:cNvPr id="8196" name="Shape: Post-it 1" descr="\\DESKTOP\Users\Public\TCI\Sample Lesson 22-10-2015\Junior Classes - Year 1 - Lesson 4\Images\post-it.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40842" y="978408"/>
            <a:ext cx="3191123" cy="29154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650816" y="1438091"/>
            <a:ext cx="2353429" cy="2031325"/>
          </a:xfrm>
          <a:prstGeom prst="rect">
            <a:avLst/>
          </a:prstGeom>
          <a:noFill/>
        </p:spPr>
        <p:txBody>
          <a:bodyPr wrap="square" rtlCol="0">
            <a:spAutoFit/>
          </a:bodyPr>
          <a:lstStyle/>
          <a:p>
            <a:r>
              <a:rPr lang="en-NZ" b="1" dirty="0">
                <a:solidFill>
                  <a:schemeClr val="accent4">
                    <a:lumMod val="75000"/>
                  </a:schemeClr>
                </a:solidFill>
                <a:latin typeface="Arial" panose="020B0604020202020204" pitchFamily="34" charset="0"/>
                <a:ea typeface="Segoe UI" pitchFamily="34" charset="0"/>
                <a:cs typeface="Arial" panose="020B0604020202020204" pitchFamily="34" charset="0"/>
              </a:rPr>
              <a:t>The Easter story </a:t>
            </a:r>
            <a:r>
              <a:rPr lang="en-NZ" dirty="0">
                <a:latin typeface="Arial" panose="020B0604020202020204" pitchFamily="34" charset="0"/>
                <a:ea typeface="Segoe UI" pitchFamily="34" charset="0"/>
                <a:cs typeface="Arial" panose="020B0604020202020204" pitchFamily="34" charset="0"/>
              </a:rPr>
              <a:t>proved that Jesus had really and truly risen from the dead because he had died and he became alive again.</a:t>
            </a:r>
            <a:endParaRPr lang="en-GB" dirty="0">
              <a:latin typeface="Arial" panose="020B0604020202020204" pitchFamily="34" charset="0"/>
              <a:ea typeface="Segoe UI" pitchFamily="34" charset="0"/>
              <a:cs typeface="Arial" panose="020B0604020202020204" pitchFamily="34" charset="0"/>
            </a:endParaRPr>
          </a:p>
        </p:txBody>
      </p:sp>
      <p:pic>
        <p:nvPicPr>
          <p:cNvPr id="14" name="Shape: Pin 4"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4336686"/>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3410094"/>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2483502"/>
            <a:ext cx="723255" cy="942485"/>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6" cstate="print">
            <a:extLst>
              <a:ext uri="{BEBA8EAE-BF5A-486C-A8C5-ECC9F3942E4B}">
                <a14:imgProps xmlns:a14="http://schemas.microsoft.com/office/drawing/2010/main">
                  <a14:imgLayer r:embed="rId5">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11410895" y="1556911"/>
            <a:ext cx="723255" cy="94248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Tool instructions"/>
          <p:cNvSpPr txBox="1"/>
          <p:nvPr/>
        </p:nvSpPr>
        <p:spPr>
          <a:xfrm>
            <a:off x="4164250" y="6616378"/>
            <a:ext cx="264687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notes.</a:t>
            </a:r>
          </a:p>
        </p:txBody>
      </p:sp>
      <p:sp>
        <p:nvSpPr>
          <p:cNvPr id="34" name="TextBox: PageNumber">
            <a:extLst>
              <a:ext uri="{FF2B5EF4-FFF2-40B4-BE49-F238E27FC236}">
                <a16:creationId xmlns:a16="http://schemas.microsoft.com/office/drawing/2014/main" id="{E5DFE72E-8FE9-4261-8E41-8D8D3DFC9F4E}"/>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2</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S-03</a:t>
            </a:r>
          </a:p>
        </p:txBody>
      </p:sp>
      <p:sp>
        <p:nvSpPr>
          <p:cNvPr id="35" name="Action Button: Forward">
            <a:hlinkClick r:id="" action="ppaction://hlinkshowjump?jump=nextslide" highlightClick="1"/>
            <a:extLst>
              <a:ext uri="{FF2B5EF4-FFF2-40B4-BE49-F238E27FC236}">
                <a16:creationId xmlns:a16="http://schemas.microsoft.com/office/drawing/2014/main" id="{1A36CBF1-8AB8-450A-B5FF-BC0DEDD15D31}"/>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ction Button: Back">
            <a:hlinkClick r:id="" action="ppaction://hlinkshowjump?jump=previousslide" highlightClick="1"/>
            <a:extLst>
              <a:ext uri="{FF2B5EF4-FFF2-40B4-BE49-F238E27FC236}">
                <a16:creationId xmlns:a16="http://schemas.microsoft.com/office/drawing/2014/main" id="{D40A57BA-115C-4ADE-AEA6-B01E659FF009}"/>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028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195"/>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1000"/>
                                        <p:tgtEl>
                                          <p:spTgt spid="8196"/>
                                        </p:tgtEl>
                                      </p:cBhvr>
                                    </p:animEffect>
                                    <p:anim calcmode="lin" valueType="num">
                                      <p:cBhvr>
                                        <p:cTn id="8" dur="1000" fill="hold"/>
                                        <p:tgtEl>
                                          <p:spTgt spid="8196"/>
                                        </p:tgtEl>
                                        <p:attrNameLst>
                                          <p:attrName>ppt_x</p:attrName>
                                        </p:attrNameLst>
                                      </p:cBhvr>
                                      <p:tavLst>
                                        <p:tav tm="0">
                                          <p:val>
                                            <p:strVal val="#ppt_x"/>
                                          </p:val>
                                        </p:tav>
                                        <p:tav tm="100000">
                                          <p:val>
                                            <p:strVal val="#ppt_x"/>
                                          </p:val>
                                        </p:tav>
                                      </p:tavLst>
                                    </p:anim>
                                    <p:anim calcmode="lin" valueType="num">
                                      <p:cBhvr>
                                        <p:cTn id="9" dur="900" decel="100000" fill="hold"/>
                                        <p:tgtEl>
                                          <p:spTgt spid="819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8195"/>
                                        </p:tgtEl>
                                      </p:cBhvr>
                                    </p:animEffect>
                                    <p:set>
                                      <p:cBhvr>
                                        <p:cTn id="18"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900" decel="100000" fill="hold"/>
                                        <p:tgtEl>
                                          <p:spTgt spid="2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6" restart="whenNotActive" fill="hold" evtFilter="cancelBubble" nodeType="interactiveSeq">
                <p:stCondLst>
                  <p:cond evt="onClick" delay="0">
                    <p:tgtEl>
                      <p:spTgt spid="13"/>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900" decel="100000" fill="hold"/>
                                        <p:tgtEl>
                                          <p:spTgt spid="2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900" decel="100000" fill="hold"/>
                                        <p:tgtEl>
                                          <p:spTgt spid="23"/>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up)">
                                      <p:cBhvr>
                                        <p:cTn id="65" dur="500"/>
                                        <p:tgtEl>
                                          <p:spTgt spid="29"/>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14"/>
                                        </p:tgtEl>
                                      </p:cBhvr>
                                    </p:animEffect>
                                    <p:set>
                                      <p:cBhvr>
                                        <p:cTn id="6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35"/>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1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par>
                                <p:cTn id="81" presetID="1" presetClass="exit" presetSubtype="0" fill="hold" nodeType="withEffect">
                                  <p:stCondLst>
                                    <p:cond delay="0"/>
                                  </p:stCondLst>
                                  <p:childTnLst>
                                    <p:set>
                                      <p:cBhvr>
                                        <p:cTn id="82" dur="1" fill="hold">
                                          <p:stCondLst>
                                            <p:cond delay="0"/>
                                          </p:stCondLst>
                                        </p:cTn>
                                        <p:tgtEl>
                                          <p:spTgt spid="8196"/>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1"/>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2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22"/>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2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7" restart="whenNotActive" fill="hold" evtFilter="cancelBubble" nodeType="interactiveSeq">
                <p:stCondLst>
                  <p:cond evt="onClick" delay="0">
                    <p:tgtEl>
                      <p:spTgt spid="36"/>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8195"/>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3"/>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childTnLst>
                                </p:cTn>
                              </p:par>
                              <p:par>
                                <p:cTn id="108" presetID="1" presetClass="exit" presetSubtype="0" fill="hold" nodeType="withEffect">
                                  <p:stCondLst>
                                    <p:cond delay="0"/>
                                  </p:stCondLst>
                                  <p:childTnLst>
                                    <p:set>
                                      <p:cBhvr>
                                        <p:cTn id="109" dur="1" fill="hold">
                                          <p:stCondLst>
                                            <p:cond delay="0"/>
                                          </p:stCondLst>
                                        </p:cTn>
                                        <p:tgtEl>
                                          <p:spTgt spid="8196"/>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6"/>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21"/>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26"/>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22"/>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27"/>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3"/>
                                        </p:tgtEl>
                                        <p:attrNameLst>
                                          <p:attrName>style.visibility</p:attrName>
                                        </p:attrNameLst>
                                      </p:cBhvr>
                                      <p:to>
                                        <p:strVal val="hidden"/>
                                      </p:to>
                                    </p:set>
                                  </p:childTnLst>
                                </p:cTn>
                              </p:par>
                              <p:par>
                                <p:cTn id="122" presetID="1" presetClass="exit" presetSubtype="0" fill="hold" grpId="2" nodeType="withEffect">
                                  <p:stCondLst>
                                    <p:cond delay="0"/>
                                  </p:stCondLst>
                                  <p:childTnLst>
                                    <p:set>
                                      <p:cBhvr>
                                        <p:cTn id="1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bldLst>
      <p:bldP spid="29" grpId="0"/>
      <p:bldP spid="29" grpId="1"/>
      <p:bldP spid="29" grpId="2"/>
      <p:bldP spid="27" grpId="0"/>
      <p:bldP spid="27" grpId="1"/>
      <p:bldP spid="27" grpId="2"/>
      <p:bldP spid="26" grpId="0"/>
      <p:bldP spid="26" grpId="1"/>
      <p:bldP spid="26" grpId="2"/>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
            <a:extLst>
              <a:ext uri="{FF2B5EF4-FFF2-40B4-BE49-F238E27FC236}">
                <a16:creationId xmlns:a16="http://schemas.microsoft.com/office/drawing/2014/main" id="{1C05A6C5-76A1-4740-AA57-BED6D08C018B}"/>
              </a:ext>
            </a:extLst>
          </p:cNvPr>
          <p:cNvSpPr/>
          <p:nvPr/>
        </p:nvSpPr>
        <p:spPr>
          <a:xfrm>
            <a:off x="0" y="1681163"/>
            <a:ext cx="12192000" cy="517683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Text">
            <a:extLst>
              <a:ext uri="{FF2B5EF4-FFF2-40B4-BE49-F238E27FC236}">
                <a16:creationId xmlns:a16="http://schemas.microsoft.com/office/drawing/2014/main" id="{9A0B429F-E07A-493E-B3F8-FDE3FDD42C2D}"/>
              </a:ext>
            </a:extLst>
          </p:cNvPr>
          <p:cNvSpPr/>
          <p:nvPr/>
        </p:nvSpPr>
        <p:spPr>
          <a:xfrm>
            <a:off x="0" y="1808073"/>
            <a:ext cx="11214340" cy="4727448"/>
          </a:xfrm>
          <a:prstGeom prst="rect">
            <a:avLst/>
          </a:prstGeom>
        </p:spPr>
        <p:txBody>
          <a:bodyPr wrap="square">
            <a:spAutoFit/>
          </a:bodyPr>
          <a:lstStyle/>
          <a:p>
            <a:pPr>
              <a:lnSpc>
                <a:spcPct val="115000"/>
              </a:lnSpc>
              <a:spcAft>
                <a:spcPts val="1800"/>
              </a:spcAft>
            </a:pPr>
            <a:r>
              <a:rPr lang="en-NZ" sz="2400" dirty="0">
                <a:latin typeface="Arial" panose="020B0604020202020204" pitchFamily="34" charset="0"/>
                <a:ea typeface="Calibri" panose="020F0502020204030204" pitchFamily="34" charset="0"/>
                <a:cs typeface="Arial" panose="020B0604020202020204" pitchFamily="34" charset="0"/>
              </a:rPr>
              <a:t>Jesus looked different because he was in his heavenly body because his earthly body was dead. </a:t>
            </a:r>
            <a:endParaRPr lang="en-NZ" sz="24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400" dirty="0">
                <a:latin typeface="Arial" panose="020B0604020202020204" pitchFamily="34" charset="0"/>
                <a:ea typeface="Calibri" panose="020F0502020204030204" pitchFamily="34" charset="0"/>
                <a:cs typeface="Arial" panose="020B0604020202020204" pitchFamily="34" charset="0"/>
              </a:rPr>
              <a:t>Jesus could appear among his followers but did not come through the door.</a:t>
            </a:r>
            <a:endParaRPr lang="en-NZ" sz="24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400" dirty="0">
                <a:latin typeface="Arial" panose="020B0604020202020204" pitchFamily="34" charset="0"/>
                <a:ea typeface="Calibri" panose="020F0502020204030204" pitchFamily="34" charset="0"/>
                <a:cs typeface="Arial" panose="020B0604020202020204" pitchFamily="34" charset="0"/>
              </a:rPr>
              <a:t>Jesus had the marks of the nails in his hands and his feet. </a:t>
            </a:r>
            <a:endParaRPr lang="en-NZ" sz="24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1800"/>
              </a:spcAft>
            </a:pPr>
            <a:r>
              <a:rPr lang="en-NZ" sz="2400" dirty="0">
                <a:latin typeface="Arial" panose="020B0604020202020204" pitchFamily="34" charset="0"/>
                <a:ea typeface="Calibri" panose="020F0502020204030204" pitchFamily="34" charset="0"/>
                <a:cs typeface="Arial" panose="020B0604020202020204" pitchFamily="34" charset="0"/>
              </a:rPr>
              <a:t>Jesus looked different because he was preparing for his new life with God his Father in heaven – this new life started 40 days after he rose and ascended to heaven. </a:t>
            </a:r>
            <a:endParaRPr lang="en-NZ" sz="2400" dirty="0">
              <a:effectLst/>
              <a:latin typeface="Arial" panose="020B0604020202020204" pitchFamily="34" charset="0"/>
              <a:ea typeface="Calibri" panose="020F0502020204030204" pitchFamily="34" charset="0"/>
              <a:cs typeface="Arial" panose="020B0604020202020204" pitchFamily="34" charset="0"/>
            </a:endParaRPr>
          </a:p>
          <a:p>
            <a:pPr>
              <a:spcAft>
                <a:spcPts val="1800"/>
              </a:spcAft>
            </a:pPr>
            <a:r>
              <a:rPr lang="en-NZ" sz="2400" dirty="0">
                <a:latin typeface="Arial" panose="020B0604020202020204" pitchFamily="34" charset="0"/>
                <a:ea typeface="Calibri" panose="020F0502020204030204" pitchFamily="34" charset="0"/>
                <a:cs typeface="Arial" panose="020B0604020202020204" pitchFamily="34" charset="0"/>
              </a:rPr>
              <a:t>Jesus appeared 12 times to reassure his friends before he left them and returned to God his Father in heaven. </a:t>
            </a:r>
            <a:endParaRPr lang="en-NZ" sz="2400" dirty="0">
              <a:latin typeface="Arial" panose="020B0604020202020204" pitchFamily="34" charset="0"/>
              <a:cs typeface="Arial" panose="020B0604020202020204" pitchFamily="34" charset="0"/>
            </a:endParaRPr>
          </a:p>
        </p:txBody>
      </p:sp>
      <p:pic>
        <p:nvPicPr>
          <p:cNvPr id="7" name="Blind" descr="A group of people standing in a room&#10;&#10;Description generated with very high confidence">
            <a:extLst>
              <a:ext uri="{FF2B5EF4-FFF2-40B4-BE49-F238E27FC236}">
                <a16:creationId xmlns:a16="http://schemas.microsoft.com/office/drawing/2014/main" id="{C686DF44-474C-451F-9C9A-BFFBB0DCF500}"/>
              </a:ext>
            </a:extLst>
          </p:cNvPr>
          <p:cNvPicPr>
            <a:picLocks noChangeAspect="1"/>
          </p:cNvPicPr>
          <p:nvPr/>
        </p:nvPicPr>
        <p:blipFill rotWithShape="1">
          <a:blip r:embed="rId3">
            <a:extLst>
              <a:ext uri="{28A0092B-C50C-407E-A947-70E740481C1C}">
                <a14:useLocalDpi xmlns:a14="http://schemas.microsoft.com/office/drawing/2010/main" val="0"/>
              </a:ext>
            </a:extLst>
          </a:blip>
          <a:srcRect b="20386"/>
          <a:stretch/>
        </p:blipFill>
        <p:spPr>
          <a:xfrm>
            <a:off x="0" y="1681163"/>
            <a:ext cx="12192000" cy="5176837"/>
          </a:xfrm>
          <a:prstGeom prst="rect">
            <a:avLst/>
          </a:prstGeom>
        </p:spPr>
      </p:pic>
      <p:sp>
        <p:nvSpPr>
          <p:cNvPr id="2" name="Title">
            <a:extLst>
              <a:ext uri="{FF2B5EF4-FFF2-40B4-BE49-F238E27FC236}">
                <a16:creationId xmlns:a16="http://schemas.microsoft.com/office/drawing/2014/main" id="{FD4BB3A6-8EE0-422F-9B4B-2CA920414767}"/>
              </a:ext>
            </a:extLst>
          </p:cNvPr>
          <p:cNvSpPr>
            <a:spLocks noGrp="1"/>
          </p:cNvSpPr>
          <p:nvPr>
            <p:ph type="title"/>
          </p:nvPr>
        </p:nvSpPr>
        <p:spPr>
          <a:xfrm>
            <a:off x="673579" y="166718"/>
            <a:ext cx="10844842" cy="1325563"/>
          </a:xfrm>
        </p:spPr>
        <p:txBody>
          <a:bodyPr>
            <a:normAutofit/>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How was Jesus different after his Resurrection?</a:t>
            </a:r>
          </a:p>
        </p:txBody>
      </p:sp>
      <p:sp>
        <p:nvSpPr>
          <p:cNvPr id="3" name="TextBox: PageNumber">
            <a:extLst>
              <a:ext uri="{FF2B5EF4-FFF2-40B4-BE49-F238E27FC236}">
                <a16:creationId xmlns:a16="http://schemas.microsoft.com/office/drawing/2014/main" id="{5FECB596-3F20-4D3F-8335-CE1D8E7B2A7A}"/>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2</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S-04</a:t>
            </a:r>
          </a:p>
        </p:txBody>
      </p:sp>
      <p:sp>
        <p:nvSpPr>
          <p:cNvPr id="4" name="Action Button: Forward">
            <a:hlinkClick r:id="" action="ppaction://hlinkshowjump?jump=nextslide" highlightClick="1"/>
            <a:extLst>
              <a:ext uri="{FF2B5EF4-FFF2-40B4-BE49-F238E27FC236}">
                <a16:creationId xmlns:a16="http://schemas.microsoft.com/office/drawing/2014/main" id="{07B2C316-C1BD-4546-80C6-A8AE70928B10}"/>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ction Button: Back">
            <a:hlinkClick r:id="" action="ppaction://hlinkshowjump?jump=previousslide" highlightClick="1"/>
            <a:extLst>
              <a:ext uri="{FF2B5EF4-FFF2-40B4-BE49-F238E27FC236}">
                <a16:creationId xmlns:a16="http://schemas.microsoft.com/office/drawing/2014/main" id="{56C0DF8A-4CAD-4F38-B925-2FA77EB0646E}"/>
              </a:ext>
            </a:extLst>
          </p:cNvPr>
          <p:cNvSpPr/>
          <p:nvPr/>
        </p:nvSpPr>
        <p:spPr>
          <a:xfrm>
            <a:off x="10631718"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Green Arrow">
            <a:extLst>
              <a:ext uri="{FF2B5EF4-FFF2-40B4-BE49-F238E27FC236}">
                <a16:creationId xmlns:a16="http://schemas.microsoft.com/office/drawing/2014/main" id="{C0EB4592-D716-4E02-AF68-CF1A6BC965A5}"/>
              </a:ext>
            </a:extLst>
          </p:cNvPr>
          <p:cNvSpPr/>
          <p:nvPr/>
        </p:nvSpPr>
        <p:spPr>
          <a:xfrm rot="5400000">
            <a:off x="11092135" y="1862937"/>
            <a:ext cx="941832" cy="832104"/>
          </a:xfrm>
          <a:prstGeom prst="homePlate">
            <a:avLst/>
          </a:prstGeom>
          <a:solidFill>
            <a:srgbClr val="00B05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Red Arrow">
            <a:extLst>
              <a:ext uri="{FF2B5EF4-FFF2-40B4-BE49-F238E27FC236}">
                <a16:creationId xmlns:a16="http://schemas.microsoft.com/office/drawing/2014/main" id="{073D7871-280E-4F0B-9281-86C8EC44DEB1}"/>
              </a:ext>
            </a:extLst>
          </p:cNvPr>
          <p:cNvSpPr/>
          <p:nvPr/>
        </p:nvSpPr>
        <p:spPr>
          <a:xfrm rot="16200000" flipV="1">
            <a:off x="11092135" y="5493952"/>
            <a:ext cx="941832" cy="832104"/>
          </a:xfrm>
          <a:prstGeom prst="homePlate">
            <a:avLst/>
          </a:prstGeom>
          <a:solidFill>
            <a:srgbClr val="FF0000"/>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Textbox: Tool instructions">
            <a:extLst>
              <a:ext uri="{FF2B5EF4-FFF2-40B4-BE49-F238E27FC236}">
                <a16:creationId xmlns:a16="http://schemas.microsoft.com/office/drawing/2014/main" id="{74B642EE-0756-430C-A183-62D477B45D60}"/>
              </a:ext>
            </a:extLst>
          </p:cNvPr>
          <p:cNvSpPr txBox="1"/>
          <p:nvPr/>
        </p:nvSpPr>
        <p:spPr>
          <a:xfrm>
            <a:off x="4150595" y="6627168"/>
            <a:ext cx="3890809" cy="230832"/>
          </a:xfrm>
          <a:prstGeom prst="rect">
            <a:avLst/>
          </a:prstGeom>
          <a:noFill/>
        </p:spPr>
        <p:txBody>
          <a:bodyPr wrap="none" rtlCol="0">
            <a:spAutoFit/>
          </a:bodyPr>
          <a:lstStyle/>
          <a:p>
            <a:pPr algn="ctr"/>
            <a:r>
              <a:rPr lang="en-GB" sz="900" dirty="0">
                <a:solidFill>
                  <a:schemeClr val="accent4">
                    <a:lumMod val="75000"/>
                  </a:schemeClr>
                </a:solidFill>
                <a:latin typeface="Arial" pitchFamily="34" charset="0"/>
                <a:ea typeface="Segoe UI" pitchFamily="34" charset="0"/>
                <a:cs typeface="Arial" pitchFamily="34" charset="0"/>
              </a:rPr>
              <a:t>Click the green arrow to lower the blind and the red arrow to lift the blind.</a:t>
            </a:r>
          </a:p>
        </p:txBody>
      </p:sp>
    </p:spTree>
    <p:extLst>
      <p:ext uri="{BB962C8B-B14F-4D97-AF65-F5344CB8AC3E}">
        <p14:creationId xmlns:p14="http://schemas.microsoft.com/office/powerpoint/2010/main" val="3760991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6 L 0 0.15602 " pathEditMode="relative" rAng="0" ptsTypes="AA">
                                      <p:cBhvr>
                                        <p:cTn id="6" dur="1000" fill="hold"/>
                                        <p:tgtEl>
                                          <p:spTgt spid="7"/>
                                        </p:tgtEl>
                                        <p:attrNameLst>
                                          <p:attrName>ppt_x</p:attrName>
                                          <p:attrName>ppt_y</p:attrName>
                                        </p:attrNameLst>
                                      </p:cBhvr>
                                      <p:rCtr x="0" y="7801"/>
                                    </p:animMotion>
                                  </p:childTnLst>
                                </p:cTn>
                              </p:par>
                              <p:par>
                                <p:cTn id="7" presetID="42" presetClass="path" presetSubtype="0" accel="50000" decel="50000" fill="hold" grpId="0" nodeType="withEffect">
                                  <p:stCondLst>
                                    <p:cond delay="0"/>
                                  </p:stCondLst>
                                  <p:childTnLst>
                                    <p:animMotion origin="layout" path="M 2.70833E-6 2.59259E-6 L 0.00013 0.16759 " pathEditMode="relative" rAng="0" ptsTypes="AA">
                                      <p:cBhvr>
                                        <p:cTn id="8" dur="1000" fill="hold"/>
                                        <p:tgtEl>
                                          <p:spTgt spid="14"/>
                                        </p:tgtEl>
                                        <p:attrNameLst>
                                          <p:attrName>ppt_x</p:attrName>
                                          <p:attrName>ppt_y</p:attrName>
                                        </p:attrNameLst>
                                      </p:cBhvr>
                                      <p:rCtr x="0" y="8380"/>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0 0.15602 L 0 0.25579 " pathEditMode="relative" rAng="0" ptsTypes="AA">
                                      <p:cBhvr>
                                        <p:cTn id="12" dur="1000" fill="hold"/>
                                        <p:tgtEl>
                                          <p:spTgt spid="7"/>
                                        </p:tgtEl>
                                        <p:attrNameLst>
                                          <p:attrName>ppt_x</p:attrName>
                                          <p:attrName>ppt_y</p:attrName>
                                        </p:attrNameLst>
                                      </p:cBhvr>
                                      <p:rCtr x="0" y="4977"/>
                                    </p:animMotion>
                                  </p:childTnLst>
                                </p:cTn>
                              </p:par>
                              <p:par>
                                <p:cTn id="13" presetID="42" presetClass="path" presetSubtype="0" accel="50000" decel="50000" fill="hold" grpId="1" nodeType="withEffect">
                                  <p:stCondLst>
                                    <p:cond delay="0"/>
                                  </p:stCondLst>
                                  <p:childTnLst>
                                    <p:animMotion origin="layout" path="M 0.00013 0.16759 L 0.00013 0.28055 " pathEditMode="relative" rAng="0" ptsTypes="AA">
                                      <p:cBhvr>
                                        <p:cTn id="14" dur="1000" fill="hold"/>
                                        <p:tgtEl>
                                          <p:spTgt spid="14"/>
                                        </p:tgtEl>
                                        <p:attrNameLst>
                                          <p:attrName>ppt_x</p:attrName>
                                          <p:attrName>ppt_y</p:attrName>
                                        </p:attrNameLst>
                                      </p:cBhvr>
                                      <p:rCtr x="0" y="564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25579 L 0 0.35324 " pathEditMode="relative" rAng="0" ptsTypes="AA">
                                      <p:cBhvr>
                                        <p:cTn id="18" dur="1000" fill="hold"/>
                                        <p:tgtEl>
                                          <p:spTgt spid="7"/>
                                        </p:tgtEl>
                                        <p:attrNameLst>
                                          <p:attrName>ppt_x</p:attrName>
                                          <p:attrName>ppt_y</p:attrName>
                                        </p:attrNameLst>
                                      </p:cBhvr>
                                      <p:rCtr x="0" y="4954"/>
                                    </p:animMotion>
                                  </p:childTnLst>
                                </p:cTn>
                              </p:par>
                              <p:par>
                                <p:cTn id="19" presetID="42" presetClass="path" presetSubtype="0" accel="50000" decel="50000" fill="hold" grpId="2" nodeType="withEffect">
                                  <p:stCondLst>
                                    <p:cond delay="0"/>
                                  </p:stCondLst>
                                  <p:childTnLst>
                                    <p:animMotion origin="layout" path="M 0.00013 0.28055 L 0.00013 0.37106 " pathEditMode="relative" rAng="0" ptsTypes="AA">
                                      <p:cBhvr>
                                        <p:cTn id="20" dur="1000" fill="hold"/>
                                        <p:tgtEl>
                                          <p:spTgt spid="14"/>
                                        </p:tgtEl>
                                        <p:attrNameLst>
                                          <p:attrName>ppt_x</p:attrName>
                                          <p:attrName>ppt_y</p:attrName>
                                        </p:attrNameLst>
                                      </p:cBhvr>
                                      <p:rCtr x="0" y="4514"/>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 0.35324 L 0 0.5669 " pathEditMode="relative" rAng="0" ptsTypes="AA">
                                      <p:cBhvr>
                                        <p:cTn id="24" dur="1000" fill="hold"/>
                                        <p:tgtEl>
                                          <p:spTgt spid="7"/>
                                        </p:tgtEl>
                                        <p:attrNameLst>
                                          <p:attrName>ppt_x</p:attrName>
                                          <p:attrName>ppt_y</p:attrName>
                                        </p:attrNameLst>
                                      </p:cBhvr>
                                      <p:rCtr x="0" y="10671"/>
                                    </p:animMotion>
                                  </p:childTnLst>
                                </p:cTn>
                              </p:par>
                              <p:par>
                                <p:cTn id="25" presetID="42" presetClass="path" presetSubtype="0" accel="50000" decel="50000" fill="hold" grpId="3" nodeType="withEffect">
                                  <p:stCondLst>
                                    <p:cond delay="0"/>
                                  </p:stCondLst>
                                  <p:childTnLst>
                                    <p:animMotion origin="layout" path="M 0.00013 0.37106 L 0.00013 0.58773 " pathEditMode="relative" rAng="0" ptsTypes="AA">
                                      <p:cBhvr>
                                        <p:cTn id="26" dur="1000" fill="hold"/>
                                        <p:tgtEl>
                                          <p:spTgt spid="14"/>
                                        </p:tgtEl>
                                        <p:attrNameLst>
                                          <p:attrName>ppt_x</p:attrName>
                                          <p:attrName>ppt_y</p:attrName>
                                        </p:attrNameLst>
                                      </p:cBhvr>
                                      <p:rCtr x="0" y="1083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 0.5669 L 0 0.70926 " pathEditMode="relative" rAng="0" ptsTypes="AA">
                                      <p:cBhvr>
                                        <p:cTn id="30" dur="1000" fill="hold"/>
                                        <p:tgtEl>
                                          <p:spTgt spid="7"/>
                                        </p:tgtEl>
                                        <p:attrNameLst>
                                          <p:attrName>ppt_x</p:attrName>
                                          <p:attrName>ppt_y</p:attrName>
                                        </p:attrNameLst>
                                      </p:cBhvr>
                                      <p:rCtr x="0" y="7106"/>
                                    </p:animMotion>
                                  </p:childTnLst>
                                </p:cTn>
                              </p:par>
                              <p:par>
                                <p:cTn id="31" presetID="42" presetClass="exit" presetSubtype="0" fill="hold" grpId="4" nodeType="withEffect">
                                  <p:stCondLst>
                                    <p:cond delay="0"/>
                                  </p:stCondLst>
                                  <p:childTnLst>
                                    <p:animEffect transition="out" filter="fade">
                                      <p:cBhvr>
                                        <p:cTn id="32" dur="1000"/>
                                        <p:tgtEl>
                                          <p:spTgt spid="14"/>
                                        </p:tgtEl>
                                      </p:cBhvr>
                                    </p:animEffect>
                                    <p:anim calcmode="lin" valueType="num">
                                      <p:cBhvr>
                                        <p:cTn id="33" dur="1000"/>
                                        <p:tgtEl>
                                          <p:spTgt spid="14"/>
                                        </p:tgtEl>
                                        <p:attrNameLst>
                                          <p:attrName>ppt_x</p:attrName>
                                        </p:attrNameLst>
                                      </p:cBhvr>
                                      <p:tavLst>
                                        <p:tav tm="0">
                                          <p:val>
                                            <p:strVal val="ppt_x"/>
                                          </p:val>
                                        </p:tav>
                                        <p:tav tm="100000">
                                          <p:val>
                                            <p:strVal val="ppt_x"/>
                                          </p:val>
                                        </p:tav>
                                      </p:tavLst>
                                    </p:anim>
                                    <p:anim calcmode="lin" valueType="num">
                                      <p:cBhvr>
                                        <p:cTn id="34" dur="1000"/>
                                        <p:tgtEl>
                                          <p:spTgt spid="14"/>
                                        </p:tgtEl>
                                        <p:attrNameLst>
                                          <p:attrName>ppt_y</p:attrName>
                                        </p:attrNameLst>
                                      </p:cBhvr>
                                      <p:tavLst>
                                        <p:tav tm="0">
                                          <p:val>
                                            <p:strVal val="ppt_y"/>
                                          </p:val>
                                        </p:tav>
                                        <p:tav tm="100000">
                                          <p:val>
                                            <p:strVal val="ppt_y+.1"/>
                                          </p:val>
                                        </p:tav>
                                      </p:tavLst>
                                    </p:anim>
                                    <p:set>
                                      <p:cBhvr>
                                        <p:cTn id="35" dur="1" fill="hold">
                                          <p:stCondLst>
                                            <p:cond delay="999"/>
                                          </p:stCondLst>
                                        </p:cTn>
                                        <p:tgtEl>
                                          <p:spTgt spid="14"/>
                                        </p:tgtEl>
                                        <p:attrNameLst>
                                          <p:attrName>style.visibility</p:attrName>
                                        </p:attrNameLst>
                                      </p:cBhvr>
                                      <p:to>
                                        <p:strVal val="hidden"/>
                                      </p:to>
                                    </p:set>
                                  </p:childTnLst>
                                </p:cTn>
                              </p:par>
                              <p:par>
                                <p:cTn id="36" presetID="42" presetClass="entr" presetSubtype="0" fill="hold" grpId="2"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2" presetClass="path" presetSubtype="0" accel="50000" decel="50000" fill="hold" grpId="5" nodeType="afterEffect">
                                  <p:stCondLst>
                                    <p:cond delay="0"/>
                                  </p:stCondLst>
                                  <p:childTnLst>
                                    <p:animMotion origin="layout" path="M 0.00013 0.58773 L 2.70833E-6 2.59259E-6 " pathEditMode="relative" rAng="0" ptsTypes="AA">
                                      <p:cBhvr>
                                        <p:cTn id="43" dur="100" fill="hold"/>
                                        <p:tgtEl>
                                          <p:spTgt spid="14"/>
                                        </p:tgtEl>
                                        <p:attrNameLst>
                                          <p:attrName>ppt_x</p:attrName>
                                          <p:attrName>ppt_y</p:attrName>
                                        </p:attrNameLst>
                                      </p:cBhvr>
                                      <p:rCtr x="-13" y="-29398"/>
                                    </p:animMotion>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5"/>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2.70833E-6 4.44444E-6 L 2.5E-6 -0.5294 " pathEditMode="relative" rAng="0" ptsTypes="AA">
                                      <p:cBhvr>
                                        <p:cTn id="48" dur="2000" fill="hold"/>
                                        <p:tgtEl>
                                          <p:spTgt spid="15"/>
                                        </p:tgtEl>
                                        <p:attrNameLst>
                                          <p:attrName>ppt_x</p:attrName>
                                          <p:attrName>ppt_y</p:attrName>
                                        </p:attrNameLst>
                                      </p:cBhvr>
                                      <p:rCtr x="0" y="-26319"/>
                                    </p:animMotion>
                                  </p:childTnLst>
                                </p:cTn>
                              </p:par>
                              <p:par>
                                <p:cTn id="49" presetID="42" presetClass="path" presetSubtype="0" accel="50000" decel="50000" fill="hold" nodeType="withEffect">
                                  <p:stCondLst>
                                    <p:cond delay="0"/>
                                  </p:stCondLst>
                                  <p:childTnLst>
                                    <p:animMotion origin="layout" path="M 0 0.70926 L 0 -3.7037E-6 " pathEditMode="relative" rAng="0" ptsTypes="AA">
                                      <p:cBhvr>
                                        <p:cTn id="50" dur="2000" fill="hold"/>
                                        <p:tgtEl>
                                          <p:spTgt spid="7"/>
                                        </p:tgtEl>
                                        <p:attrNameLst>
                                          <p:attrName>ppt_x</p:attrName>
                                          <p:attrName>ppt_y</p:attrName>
                                        </p:attrNameLst>
                                      </p:cBhvr>
                                      <p:rCtr x="0" y="-35463"/>
                                    </p:animMotion>
                                  </p:childTnLst>
                                </p:cTn>
                              </p:par>
                            </p:childTnLst>
                          </p:cTn>
                        </p:par>
                        <p:par>
                          <p:cTn id="51" fill="hold">
                            <p:stCondLst>
                              <p:cond delay="2000"/>
                            </p:stCondLst>
                            <p:childTnLst>
                              <p:par>
                                <p:cTn id="52" presetID="10" presetClass="exit" presetSubtype="0" fill="hold" grpId="1" nodeType="after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ntr" presetSubtype="0" fill="hold" grpId="6"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par>
                          <p:cTn id="58" fill="hold">
                            <p:stCondLst>
                              <p:cond delay="2500"/>
                            </p:stCondLst>
                            <p:childTnLst>
                              <p:par>
                                <p:cTn id="59" presetID="42" presetClass="path" presetSubtype="0" accel="50000" decel="50000" fill="hold" grpId="3" nodeType="afterEffect">
                                  <p:stCondLst>
                                    <p:cond delay="0"/>
                                  </p:stCondLst>
                                  <p:childTnLst>
                                    <p:animMotion origin="layout" path="M 2.70833E-6 -0.5294 L 2.5E-6 3.7037E-7 " pathEditMode="relative" rAng="0" ptsTypes="AA">
                                      <p:cBhvr>
                                        <p:cTn id="60" dur="100" fill="hold"/>
                                        <p:tgtEl>
                                          <p:spTgt spid="15"/>
                                        </p:tgtEl>
                                        <p:attrNameLst>
                                          <p:attrName>ppt_x</p:attrName>
                                          <p:attrName>ppt_y</p:attrName>
                                        </p:attrNameLst>
                                      </p:cBhvr>
                                      <p:rCtr x="0" y="26412"/>
                                    </p:animMotion>
                                  </p:childTnLst>
                                </p:cTn>
                              </p:par>
                            </p:childTnLst>
                          </p:cTn>
                        </p:par>
                      </p:childTnLst>
                    </p:cTn>
                  </p:par>
                </p:childTnLst>
              </p:cTn>
              <p:nextCondLst>
                <p:cond evt="onClick" delay="0">
                  <p:tgtEl>
                    <p:spTgt spid="15"/>
                  </p:tgtEl>
                </p:cond>
              </p:nextCondLst>
            </p:seq>
          </p:childTnLst>
        </p:cTn>
      </p:par>
    </p:tnLst>
    <p:bldLst>
      <p:bldP spid="14" grpId="0" animBg="1"/>
      <p:bldP spid="14" grpId="1" animBg="1"/>
      <p:bldP spid="14" grpId="2" animBg="1"/>
      <p:bldP spid="14" grpId="3" animBg="1"/>
      <p:bldP spid="14" grpId="4" animBg="1"/>
      <p:bldP spid="14" grpId="5" animBg="1"/>
      <p:bldP spid="14" grpId="6" animBg="1"/>
      <p:bldP spid="15" grpId="0" animBg="1"/>
      <p:bldP spid="15" grpId="1" animBg="1"/>
      <p:bldP spid="15" grpId="2" animBg="1"/>
      <p:bldP spid="15" grpId="3"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8DAAE10-8288-47EE-BF5A-C917AB77A1FB}"/>
              </a:ext>
            </a:extLst>
          </p:cNvPr>
          <p:cNvSpPr>
            <a:spLocks noGrp="1"/>
          </p:cNvSpPr>
          <p:nvPr>
            <p:ph type="title"/>
          </p:nvPr>
        </p:nvSpPr>
        <p:spPr>
          <a:xfrm>
            <a:off x="838200" y="145669"/>
            <a:ext cx="10515600" cy="1325563"/>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How did Jesus’ followers recognise</a:t>
            </a:r>
            <a:b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him after he had risen?</a:t>
            </a:r>
          </a:p>
        </p:txBody>
      </p:sp>
      <p:sp>
        <p:nvSpPr>
          <p:cNvPr id="4" name="List">
            <a:extLst>
              <a:ext uri="{FF2B5EF4-FFF2-40B4-BE49-F238E27FC236}">
                <a16:creationId xmlns:a16="http://schemas.microsoft.com/office/drawing/2014/main" id="{807B6C54-3DF2-48F3-9BBA-0438FA5B3FF9}"/>
              </a:ext>
            </a:extLst>
          </p:cNvPr>
          <p:cNvSpPr/>
          <p:nvPr/>
        </p:nvSpPr>
        <p:spPr>
          <a:xfrm>
            <a:off x="112776" y="4420681"/>
            <a:ext cx="6918960" cy="2007918"/>
          </a:xfrm>
          <a:prstGeom prst="roundRect">
            <a:avLst>
              <a:gd name="adj" fmla="val 5002"/>
            </a:avLst>
          </a:prstGeom>
          <a:solidFill>
            <a:schemeClr val="accent4">
              <a:lumMod val="20000"/>
              <a:lumOff val="80000"/>
            </a:schemeClr>
          </a:solidFill>
          <a:ln>
            <a:solidFill>
              <a:schemeClr val="accent4">
                <a:lumMod val="75000"/>
              </a:schemeClr>
            </a:solidFill>
          </a:ln>
        </p:spPr>
        <p:txBody>
          <a:bodyPr wrap="square" anchor="ctr">
            <a:spAutoFit/>
          </a:bodyPr>
          <a:lstStyle/>
          <a:p>
            <a:pPr marL="342900" lvl="0" indent="-342900">
              <a:lnSpc>
                <a:spcPct val="115000"/>
              </a:lnSpc>
              <a:spcAft>
                <a:spcPts val="600"/>
              </a:spcAft>
              <a:buFont typeface="+mj-lt"/>
              <a:buAutoNum type="alphaLcParenR"/>
            </a:pPr>
            <a:r>
              <a:rPr lang="en-NZ" dirty="0">
                <a:latin typeface="Arial" panose="020B0604020202020204" pitchFamily="34" charset="0"/>
                <a:ea typeface="Calibri" panose="020F0502020204030204" pitchFamily="34" charset="0"/>
                <a:cs typeface="Arial" panose="020B0604020202020204" pitchFamily="34" charset="0"/>
              </a:rPr>
              <a:t>hands and feet and side they knew it was Jesus, their teacher.</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lphaLcParenR"/>
            </a:pPr>
            <a:r>
              <a:rPr lang="en-NZ" dirty="0">
                <a:latin typeface="Arial" panose="020B0604020202020204" pitchFamily="34" charset="0"/>
                <a:ea typeface="Calibri" panose="020F0502020204030204" pitchFamily="34" charset="0"/>
                <a:cs typeface="Arial" panose="020B0604020202020204" pitchFamily="34" charset="0"/>
              </a:rPr>
              <a:t>them they recognised it was him as they remembered him.</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lphaLcParenR"/>
            </a:pPr>
            <a:r>
              <a:rPr lang="en-NZ" dirty="0">
                <a:latin typeface="Arial" panose="020B0604020202020204" pitchFamily="34" charset="0"/>
                <a:ea typeface="Calibri" panose="020F0502020204030204" pitchFamily="34" charset="0"/>
                <a:cs typeface="Arial" panose="020B0604020202020204" pitchFamily="34" charset="0"/>
              </a:rPr>
              <a:t>Jesus was not the same as he had been. </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600"/>
              </a:spcAft>
              <a:buFont typeface="+mj-lt"/>
              <a:buAutoNum type="alphaLcParenR"/>
            </a:pPr>
            <a:r>
              <a:rPr lang="en-NZ" dirty="0">
                <a:latin typeface="Arial" panose="020B0604020202020204" pitchFamily="34" charset="0"/>
                <a:ea typeface="Calibri" panose="020F0502020204030204" pitchFamily="34" charset="0"/>
                <a:cs typeface="Arial" panose="020B0604020202020204" pitchFamily="34" charset="0"/>
              </a:rPr>
              <a:t>the bread during meals and they were certain it Jesus.</a:t>
            </a:r>
            <a:endParaRPr lang="en-NZ" dirty="0">
              <a:effectLst/>
              <a:latin typeface="Arial" panose="020B0604020202020204" pitchFamily="34" charset="0"/>
              <a:ea typeface="Calibri" panose="020F0502020204030204" pitchFamily="34" charset="0"/>
              <a:cs typeface="Arial" panose="020B0604020202020204" pitchFamily="34" charset="0"/>
            </a:endParaRPr>
          </a:p>
          <a:p>
            <a:pPr marL="342900" indent="-342900">
              <a:spcAft>
                <a:spcPts val="600"/>
              </a:spcAft>
              <a:buFont typeface="+mj-lt"/>
              <a:buAutoNum type="alphaLcParenR"/>
            </a:pPr>
            <a:r>
              <a:rPr lang="en-NZ" dirty="0">
                <a:latin typeface="Arial" panose="020B0604020202020204" pitchFamily="34" charset="0"/>
                <a:ea typeface="Calibri" panose="020F0502020204030204" pitchFamily="34" charset="0"/>
                <a:cs typeface="Arial" panose="020B0604020202020204" pitchFamily="34" charset="0"/>
              </a:rPr>
              <a:t>“Peace be with you.” they knew it was him.</a:t>
            </a:r>
            <a:endParaRPr lang="en-NZ" dirty="0">
              <a:latin typeface="Arial" panose="020B0604020202020204" pitchFamily="34" charset="0"/>
              <a:cs typeface="Arial" panose="020B0604020202020204" pitchFamily="34" charset="0"/>
            </a:endParaRPr>
          </a:p>
        </p:txBody>
      </p:sp>
      <p:sp>
        <p:nvSpPr>
          <p:cNvPr id="3" name="Sentences">
            <a:extLst>
              <a:ext uri="{FF2B5EF4-FFF2-40B4-BE49-F238E27FC236}">
                <a16:creationId xmlns:a16="http://schemas.microsoft.com/office/drawing/2014/main" id="{E2117A68-BF62-4186-8D81-09B23D29069C}"/>
              </a:ext>
            </a:extLst>
          </p:cNvPr>
          <p:cNvSpPr/>
          <p:nvPr/>
        </p:nvSpPr>
        <p:spPr>
          <a:xfrm>
            <a:off x="112776" y="1698042"/>
            <a:ext cx="11865864" cy="2259080"/>
          </a:xfrm>
          <a:prstGeom prst="rect">
            <a:avLst/>
          </a:prstGeom>
          <a:solidFill>
            <a:schemeClr val="accent4">
              <a:lumMod val="20000"/>
              <a:lumOff val="80000"/>
            </a:schemeClr>
          </a:solidFill>
          <a:ln>
            <a:solidFill>
              <a:schemeClr val="accent4">
                <a:lumMod val="75000"/>
              </a:schemeClr>
            </a:solidFill>
          </a:ln>
        </p:spPr>
        <p:txBody>
          <a:bodyPr wrap="square">
            <a:spAutoFit/>
          </a:bodyPr>
          <a:lstStyle/>
          <a:p>
            <a:pPr marL="342900" lvl="0" indent="-342900">
              <a:lnSpc>
                <a:spcPct val="115000"/>
              </a:lnSpc>
              <a:spcAft>
                <a:spcPts val="12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Jesus’ friends were very frightened after the Resurrection because</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Jesus was not the same as he had been. </a:t>
            </a:r>
            <a:endParaRPr lang="en-NZ" sz="1400"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2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But when Jesus appeared to them and said,</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“Peace be with you” they knew it was him.</a:t>
            </a:r>
          </a:p>
          <a:p>
            <a:pPr marL="342900" lvl="0" indent="-342900">
              <a:lnSpc>
                <a:spcPct val="115000"/>
              </a:lnSpc>
              <a:spcAft>
                <a:spcPts val="12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When Jesus showed them the marks in his</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hands and feet and side they knew it was Jesus, their teacher.</a:t>
            </a:r>
            <a:endParaRPr lang="en-NZ" sz="1400"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12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When they heard his voice when he spoke with</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them they recognised it was him as they remembered him.</a:t>
            </a:r>
            <a:endParaRPr lang="en-NZ" sz="1400" dirty="0">
              <a:solidFill>
                <a:schemeClr val="accent4">
                  <a:lumMod val="20000"/>
                  <a:lumOff val="80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spcAft>
                <a:spcPts val="1200"/>
              </a:spcAft>
              <a:buFont typeface="+mj-lt"/>
              <a:buAutoNum type="arabicParenR"/>
            </a:pPr>
            <a:r>
              <a:rPr lang="en-NZ" dirty="0">
                <a:latin typeface="Arial" panose="020B0604020202020204" pitchFamily="34" charset="0"/>
                <a:ea typeface="Calibri" panose="020F0502020204030204" pitchFamily="34" charset="0"/>
                <a:cs typeface="Arial" panose="020B0604020202020204" pitchFamily="34" charset="0"/>
              </a:rPr>
              <a:t>They recognised him when he blessed and broke</a:t>
            </a:r>
            <a:r>
              <a:rPr lang="en-NZ" dirty="0">
                <a:solidFill>
                  <a:schemeClr val="accent4">
                    <a:lumMod val="20000"/>
                    <a:lumOff val="80000"/>
                  </a:schemeClr>
                </a:solidFill>
                <a:latin typeface="Arial" panose="020B0604020202020204" pitchFamily="34" charset="0"/>
                <a:ea typeface="Calibri" panose="020F0502020204030204" pitchFamily="34" charset="0"/>
                <a:cs typeface="Arial" panose="020B0604020202020204" pitchFamily="34" charset="0"/>
              </a:rPr>
              <a:t> the bread during meals and they were certain it Jesus.</a:t>
            </a:r>
          </a:p>
        </p:txBody>
      </p:sp>
      <p:sp>
        <p:nvSpPr>
          <p:cNvPr id="5" name="1C">
            <a:extLst>
              <a:ext uri="{FF2B5EF4-FFF2-40B4-BE49-F238E27FC236}">
                <a16:creationId xmlns:a16="http://schemas.microsoft.com/office/drawing/2014/main" id="{D5F8E49A-D230-4669-8BF4-5D898E1A099E}"/>
              </a:ext>
            </a:extLst>
          </p:cNvPr>
          <p:cNvSpPr/>
          <p:nvPr/>
        </p:nvSpPr>
        <p:spPr>
          <a:xfrm>
            <a:off x="7231339" y="1698042"/>
            <a:ext cx="4442242" cy="383823"/>
          </a:xfrm>
          <a:prstGeom prst="rect">
            <a:avLst/>
          </a:prstGeom>
        </p:spPr>
        <p:txBody>
          <a:bodyPr wrap="none">
            <a:spAutoFit/>
          </a:bodyPr>
          <a:lstStyle/>
          <a:p>
            <a:pPr lvl="0">
              <a:lnSpc>
                <a:spcPct val="115000"/>
              </a:lnSpc>
              <a:spcAft>
                <a:spcPts val="600"/>
              </a:spcAft>
            </a:pPr>
            <a:r>
              <a:rPr lang="en-NZ" dirty="0">
                <a:latin typeface="Arial" panose="020B0604020202020204" pitchFamily="34" charset="0"/>
                <a:ea typeface="Calibri" panose="020F0502020204030204" pitchFamily="34" charset="0"/>
                <a:cs typeface="Arial" panose="020B0604020202020204" pitchFamily="34" charset="0"/>
              </a:rPr>
              <a:t>Jesus was not the same as he had been. </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2E">
            <a:extLst>
              <a:ext uri="{FF2B5EF4-FFF2-40B4-BE49-F238E27FC236}">
                <a16:creationId xmlns:a16="http://schemas.microsoft.com/office/drawing/2014/main" id="{D389C8B5-23C3-4095-83D9-4BEB89AB2DE5}"/>
              </a:ext>
            </a:extLst>
          </p:cNvPr>
          <p:cNvSpPr/>
          <p:nvPr/>
        </p:nvSpPr>
        <p:spPr>
          <a:xfrm>
            <a:off x="4922728" y="2184970"/>
            <a:ext cx="4544834" cy="369332"/>
          </a:xfrm>
          <a:prstGeom prst="rect">
            <a:avLst/>
          </a:prstGeom>
        </p:spPr>
        <p:txBody>
          <a:bodyPr wrap="none">
            <a:spAutoFit/>
          </a:bodyPr>
          <a:lstStyle/>
          <a:p>
            <a:r>
              <a:rPr lang="en-NZ" dirty="0">
                <a:latin typeface="Arial" panose="020B0604020202020204" pitchFamily="34" charset="0"/>
                <a:cs typeface="Arial" panose="020B0604020202020204" pitchFamily="34" charset="0"/>
              </a:rPr>
              <a:t>“Peace be with you.” they knew it was him.</a:t>
            </a:r>
          </a:p>
        </p:txBody>
      </p:sp>
      <p:sp>
        <p:nvSpPr>
          <p:cNvPr id="7" name="3A">
            <a:extLst>
              <a:ext uri="{FF2B5EF4-FFF2-40B4-BE49-F238E27FC236}">
                <a16:creationId xmlns:a16="http://schemas.microsoft.com/office/drawing/2014/main" id="{9C08F6D8-B4A5-42B1-9168-FE5B4256CBFD}"/>
              </a:ext>
            </a:extLst>
          </p:cNvPr>
          <p:cNvSpPr/>
          <p:nvPr/>
        </p:nvSpPr>
        <p:spPr>
          <a:xfrm>
            <a:off x="4855464" y="2642916"/>
            <a:ext cx="6498336" cy="369332"/>
          </a:xfrm>
          <a:prstGeom prst="rect">
            <a:avLst/>
          </a:prstGeom>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hands and feet and side they knew it was Jesus, their teacher.</a:t>
            </a:r>
            <a:endParaRPr lang="en-NZ" dirty="0"/>
          </a:p>
        </p:txBody>
      </p:sp>
      <p:sp>
        <p:nvSpPr>
          <p:cNvPr id="8" name="4B">
            <a:extLst>
              <a:ext uri="{FF2B5EF4-FFF2-40B4-BE49-F238E27FC236}">
                <a16:creationId xmlns:a16="http://schemas.microsoft.com/office/drawing/2014/main" id="{A2625D05-D031-42C5-A2B7-6F13EA69AB67}"/>
              </a:ext>
            </a:extLst>
          </p:cNvPr>
          <p:cNvSpPr/>
          <p:nvPr/>
        </p:nvSpPr>
        <p:spPr>
          <a:xfrm>
            <a:off x="5279136" y="3106475"/>
            <a:ext cx="6169152" cy="410882"/>
          </a:xfrm>
          <a:prstGeom prst="rect">
            <a:avLst/>
          </a:prstGeom>
        </p:spPr>
        <p:txBody>
          <a:bodyPr wrap="square">
            <a:spAutoFit/>
          </a:bodyPr>
          <a:lstStyle/>
          <a:p>
            <a:pPr lvl="0">
              <a:lnSpc>
                <a:spcPct val="115000"/>
              </a:lnSpc>
              <a:spcAft>
                <a:spcPts val="600"/>
              </a:spcAft>
            </a:pPr>
            <a:r>
              <a:rPr lang="en-NZ" dirty="0">
                <a:latin typeface="Arial" panose="020B0604020202020204" pitchFamily="34" charset="0"/>
                <a:ea typeface="Calibri" panose="020F0502020204030204" pitchFamily="34" charset="0"/>
                <a:cs typeface="Arial" panose="020B0604020202020204" pitchFamily="34" charset="0"/>
              </a:rPr>
              <a:t>them they recognised it was him as they remembered him.</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5D">
            <a:extLst>
              <a:ext uri="{FF2B5EF4-FFF2-40B4-BE49-F238E27FC236}">
                <a16:creationId xmlns:a16="http://schemas.microsoft.com/office/drawing/2014/main" id="{BD785440-37B6-4AE2-843C-07566D390C1A}"/>
              </a:ext>
            </a:extLst>
          </p:cNvPr>
          <p:cNvSpPr/>
          <p:nvPr/>
        </p:nvSpPr>
        <p:spPr>
          <a:xfrm>
            <a:off x="5501390" y="3557225"/>
            <a:ext cx="5724644" cy="383823"/>
          </a:xfrm>
          <a:prstGeom prst="rect">
            <a:avLst/>
          </a:prstGeom>
        </p:spPr>
        <p:txBody>
          <a:bodyPr wrap="none">
            <a:spAutoFit/>
          </a:bodyPr>
          <a:lstStyle/>
          <a:p>
            <a:pPr lvl="0">
              <a:lnSpc>
                <a:spcPct val="115000"/>
              </a:lnSpc>
              <a:spcAft>
                <a:spcPts val="600"/>
              </a:spcAft>
            </a:pPr>
            <a:r>
              <a:rPr lang="en-NZ" dirty="0">
                <a:latin typeface="Arial" panose="020B0604020202020204" pitchFamily="34" charset="0"/>
                <a:ea typeface="Calibri" panose="020F0502020204030204" pitchFamily="34" charset="0"/>
                <a:cs typeface="Arial" panose="020B0604020202020204" pitchFamily="34" charset="0"/>
              </a:rPr>
              <a:t>the bread during meals and they were certain it Jesus.</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pic>
        <p:nvPicPr>
          <p:cNvPr id="12" name="Picture 11" descr="A group of people sitting at a table&#10;&#10;Description generated with very high confidence">
            <a:extLst>
              <a:ext uri="{FF2B5EF4-FFF2-40B4-BE49-F238E27FC236}">
                <a16:creationId xmlns:a16="http://schemas.microsoft.com/office/drawing/2014/main" id="{173DE7DC-D1BE-4E0B-BA89-1306F8594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339" y="4386846"/>
            <a:ext cx="3569630" cy="2007917"/>
          </a:xfrm>
          <a:prstGeom prst="roundRect">
            <a:avLst>
              <a:gd name="adj" fmla="val 8400"/>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3" name="Action Button: Forward">
            <a:hlinkClick r:id="" action="ppaction://hlinkshowjump?jump=nextslide" highlightClick="1"/>
            <a:extLst>
              <a:ext uri="{FF2B5EF4-FFF2-40B4-BE49-F238E27FC236}">
                <a16:creationId xmlns:a16="http://schemas.microsoft.com/office/drawing/2014/main" id="{9B5CBAAA-3367-4554-AA9A-3FF1447D7FC8}"/>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Action Button: Back">
            <a:hlinkClick r:id="" action="ppaction://hlinkshowjump?jump=previousslide" highlightClick="1"/>
            <a:extLst>
              <a:ext uri="{FF2B5EF4-FFF2-40B4-BE49-F238E27FC236}">
                <a16:creationId xmlns:a16="http://schemas.microsoft.com/office/drawing/2014/main" id="{AAB082CA-8097-485D-B0E6-218B5E02638F}"/>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PageNumber">
            <a:extLst>
              <a:ext uri="{FF2B5EF4-FFF2-40B4-BE49-F238E27FC236}">
                <a16:creationId xmlns:a16="http://schemas.microsoft.com/office/drawing/2014/main" id="{F3855F1C-5827-4ABD-B405-214D5587C527}"/>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2</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S-05</a:t>
            </a:r>
          </a:p>
        </p:txBody>
      </p:sp>
      <p:sp>
        <p:nvSpPr>
          <p:cNvPr id="16" name="Trig: a">
            <a:extLst>
              <a:ext uri="{FF2B5EF4-FFF2-40B4-BE49-F238E27FC236}">
                <a16:creationId xmlns:a16="http://schemas.microsoft.com/office/drawing/2014/main" id="{D3DB490C-9C50-4BDE-BD46-99A10C2EB892}"/>
              </a:ext>
            </a:extLst>
          </p:cNvPr>
          <p:cNvSpPr/>
          <p:nvPr/>
        </p:nvSpPr>
        <p:spPr>
          <a:xfrm>
            <a:off x="161544" y="4544568"/>
            <a:ext cx="6821424" cy="25603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rig: b">
            <a:extLst>
              <a:ext uri="{FF2B5EF4-FFF2-40B4-BE49-F238E27FC236}">
                <a16:creationId xmlns:a16="http://schemas.microsoft.com/office/drawing/2014/main" id="{9F82416D-C3B0-4FA4-BF80-007CD62BFEE4}"/>
              </a:ext>
            </a:extLst>
          </p:cNvPr>
          <p:cNvSpPr/>
          <p:nvPr/>
        </p:nvSpPr>
        <p:spPr>
          <a:xfrm>
            <a:off x="161544" y="4944098"/>
            <a:ext cx="6821424" cy="25603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Trig: c">
            <a:extLst>
              <a:ext uri="{FF2B5EF4-FFF2-40B4-BE49-F238E27FC236}">
                <a16:creationId xmlns:a16="http://schemas.microsoft.com/office/drawing/2014/main" id="{0F829C4A-7F72-4BA5-A2F9-B5064FAF2E9B}"/>
              </a:ext>
            </a:extLst>
          </p:cNvPr>
          <p:cNvSpPr/>
          <p:nvPr/>
        </p:nvSpPr>
        <p:spPr>
          <a:xfrm>
            <a:off x="161544" y="5343628"/>
            <a:ext cx="6821424" cy="25603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Trig: d">
            <a:extLst>
              <a:ext uri="{FF2B5EF4-FFF2-40B4-BE49-F238E27FC236}">
                <a16:creationId xmlns:a16="http://schemas.microsoft.com/office/drawing/2014/main" id="{9E4349F6-F6A8-4CCE-B482-D722B368716A}"/>
              </a:ext>
            </a:extLst>
          </p:cNvPr>
          <p:cNvSpPr/>
          <p:nvPr/>
        </p:nvSpPr>
        <p:spPr>
          <a:xfrm>
            <a:off x="161544" y="5717230"/>
            <a:ext cx="6821424" cy="25603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Trig: e">
            <a:extLst>
              <a:ext uri="{FF2B5EF4-FFF2-40B4-BE49-F238E27FC236}">
                <a16:creationId xmlns:a16="http://schemas.microsoft.com/office/drawing/2014/main" id="{ED1C1EB2-18F1-42E9-9125-E84B3117FE5E}"/>
              </a:ext>
            </a:extLst>
          </p:cNvPr>
          <p:cNvSpPr/>
          <p:nvPr/>
        </p:nvSpPr>
        <p:spPr>
          <a:xfrm>
            <a:off x="161544" y="6096550"/>
            <a:ext cx="6821424" cy="256032"/>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Textbox: Tool instructions">
            <a:extLst>
              <a:ext uri="{FF2B5EF4-FFF2-40B4-BE49-F238E27FC236}">
                <a16:creationId xmlns:a16="http://schemas.microsoft.com/office/drawing/2014/main" id="{4D6ED32B-9077-443A-9061-9AFAA6B3945A}"/>
              </a:ext>
            </a:extLst>
          </p:cNvPr>
          <p:cNvSpPr txBox="1"/>
          <p:nvPr/>
        </p:nvSpPr>
        <p:spPr>
          <a:xfrm>
            <a:off x="4641114" y="6627168"/>
            <a:ext cx="290977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options a-c to correctly complete the sentences.</a:t>
            </a:r>
          </a:p>
        </p:txBody>
      </p:sp>
    </p:spTree>
    <p:extLst>
      <p:ext uri="{BB962C8B-B14F-4D97-AF65-F5344CB8AC3E}">
        <p14:creationId xmlns:p14="http://schemas.microsoft.com/office/powerpoint/2010/main" val="184279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xit" presetSubtype="0" fill="hold" nodeType="withEffect">
                                  <p:stCondLst>
                                    <p:cond delay="0"/>
                                  </p:stCondLst>
                                  <p:childTnLst>
                                    <p:animEffect transition="out" filter="fade">
                                      <p:cBhvr>
                                        <p:cTn id="11" dur="1000"/>
                                        <p:tgtEl>
                                          <p:spTgt spid="4">
                                            <p:txEl>
                                              <p:pRg st="2" end="2"/>
                                            </p:txEl>
                                          </p:spTgt>
                                        </p:tgtEl>
                                      </p:cBhvr>
                                    </p:animEffect>
                                    <p:anim calcmode="lin" valueType="num">
                                      <p:cBhvr>
                                        <p:cTn id="12" dur="1000"/>
                                        <p:tgtEl>
                                          <p:spTgt spid="4">
                                            <p:txEl>
                                              <p:pRg st="2" end="2"/>
                                            </p:txEl>
                                          </p:spTgt>
                                        </p:tgtEl>
                                        <p:attrNameLst>
                                          <p:attrName>ppt_x</p:attrName>
                                        </p:attrNameLst>
                                      </p:cBhvr>
                                      <p:tavLst>
                                        <p:tav tm="0">
                                          <p:val>
                                            <p:strVal val="ppt_x"/>
                                          </p:val>
                                        </p:tav>
                                        <p:tav tm="100000">
                                          <p:val>
                                            <p:strVal val="ppt_x"/>
                                          </p:val>
                                        </p:tav>
                                      </p:tavLst>
                                    </p:anim>
                                    <p:anim calcmode="lin" valueType="num">
                                      <p:cBhvr>
                                        <p:cTn id="13" dur="1000"/>
                                        <p:tgtEl>
                                          <p:spTgt spid="4">
                                            <p:txEl>
                                              <p:pRg st="2" end="2"/>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4">
                                            <p:txEl>
                                              <p:pRg st="2" end="2"/>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7" presetClass="exit" presetSubtype="0" fill="hold" nodeType="withEffect">
                                  <p:stCondLst>
                                    <p:cond delay="0"/>
                                  </p:stCondLst>
                                  <p:childTnLst>
                                    <p:animEffect transition="out" filter="fade">
                                      <p:cBhvr>
                                        <p:cTn id="24" dur="1000"/>
                                        <p:tgtEl>
                                          <p:spTgt spid="4">
                                            <p:txEl>
                                              <p:pRg st="4" end="4"/>
                                            </p:txEl>
                                          </p:spTgt>
                                        </p:tgtEl>
                                      </p:cBhvr>
                                    </p:animEffect>
                                    <p:anim calcmode="lin" valueType="num">
                                      <p:cBhvr>
                                        <p:cTn id="25" dur="1000"/>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p:tgtEl>
                                          <p:spTgt spid="4">
                                            <p:txEl>
                                              <p:pRg st="4" end="4"/>
                                            </p:txEl>
                                          </p:spTgt>
                                        </p:tgtEl>
                                        <p:attrNameLst>
                                          <p:attrName>ppt_y</p:attrName>
                                        </p:attrNameLst>
                                      </p:cBhvr>
                                      <p:tavLst>
                                        <p:tav tm="0">
                                          <p:val>
                                            <p:strVal val="ppt_y"/>
                                          </p:val>
                                        </p:tav>
                                        <p:tav tm="100000">
                                          <p:val>
                                            <p:strVal val="ppt_y-.1"/>
                                          </p:val>
                                        </p:tav>
                                      </p:tavLst>
                                    </p:anim>
                                    <p:set>
                                      <p:cBhvr>
                                        <p:cTn id="27" dur="1" fill="hold">
                                          <p:stCondLst>
                                            <p:cond delay="999"/>
                                          </p:stCondLst>
                                        </p:cTn>
                                        <p:tgtEl>
                                          <p:spTgt spid="4">
                                            <p:txEl>
                                              <p:pRg st="4" end="4"/>
                                            </p:txEl>
                                          </p:spTgt>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7" presetClass="exit" presetSubtype="0" fill="hold" nodeType="withEffect">
                                  <p:stCondLst>
                                    <p:cond delay="0"/>
                                  </p:stCondLst>
                                  <p:childTnLst>
                                    <p:animEffect transition="out" filter="fade">
                                      <p:cBhvr>
                                        <p:cTn id="37" dur="1000"/>
                                        <p:tgtEl>
                                          <p:spTgt spid="4">
                                            <p:txEl>
                                              <p:pRg st="0" end="0"/>
                                            </p:txEl>
                                          </p:spTgt>
                                        </p:tgtEl>
                                      </p:cBhvr>
                                    </p:animEffect>
                                    <p:anim calcmode="lin" valueType="num">
                                      <p:cBhvr>
                                        <p:cTn id="38"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39" dur="1000"/>
                                        <p:tgtEl>
                                          <p:spTgt spid="4">
                                            <p:txEl>
                                              <p:pRg st="0" end="0"/>
                                            </p:txEl>
                                          </p:spTgt>
                                        </p:tgtEl>
                                        <p:attrNameLst>
                                          <p:attrName>ppt_y</p:attrName>
                                        </p:attrNameLst>
                                      </p:cBhvr>
                                      <p:tavLst>
                                        <p:tav tm="0">
                                          <p:val>
                                            <p:strVal val="ppt_y"/>
                                          </p:val>
                                        </p:tav>
                                        <p:tav tm="100000">
                                          <p:val>
                                            <p:strVal val="ppt_y-.1"/>
                                          </p:val>
                                        </p:tav>
                                      </p:tavLst>
                                    </p:anim>
                                    <p:set>
                                      <p:cBhvr>
                                        <p:cTn id="40"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par>
                                <p:cTn id="49" presetID="47" presetClass="exit" presetSubtype="0" fill="hold" nodeType="withEffect">
                                  <p:stCondLst>
                                    <p:cond delay="0"/>
                                  </p:stCondLst>
                                  <p:childTnLst>
                                    <p:animEffect transition="out" filter="fade">
                                      <p:cBhvr>
                                        <p:cTn id="50" dur="1000"/>
                                        <p:tgtEl>
                                          <p:spTgt spid="4">
                                            <p:txEl>
                                              <p:pRg st="1" end="1"/>
                                            </p:txEl>
                                          </p:spTgt>
                                        </p:tgtEl>
                                      </p:cBhvr>
                                    </p:animEffect>
                                    <p:anim calcmode="lin" valueType="num">
                                      <p:cBhvr>
                                        <p:cTn id="51" dur="1000"/>
                                        <p:tgtEl>
                                          <p:spTgt spid="4">
                                            <p:txEl>
                                              <p:pRg st="1" end="1"/>
                                            </p:txEl>
                                          </p:spTgt>
                                        </p:tgtEl>
                                        <p:attrNameLst>
                                          <p:attrName>ppt_x</p:attrName>
                                        </p:attrNameLst>
                                      </p:cBhvr>
                                      <p:tavLst>
                                        <p:tav tm="0">
                                          <p:val>
                                            <p:strVal val="ppt_x"/>
                                          </p:val>
                                        </p:tav>
                                        <p:tav tm="100000">
                                          <p:val>
                                            <p:strVal val="ppt_x"/>
                                          </p:val>
                                        </p:tav>
                                      </p:tavLst>
                                    </p:anim>
                                    <p:anim calcmode="lin" valueType="num">
                                      <p:cBhvr>
                                        <p:cTn id="52" dur="1000"/>
                                        <p:tgtEl>
                                          <p:spTgt spid="4">
                                            <p:txEl>
                                              <p:pRg st="1" end="1"/>
                                            </p:txEl>
                                          </p:spTgt>
                                        </p:tgtEl>
                                        <p:attrNameLst>
                                          <p:attrName>ppt_y</p:attrName>
                                        </p:attrNameLst>
                                      </p:cBhvr>
                                      <p:tavLst>
                                        <p:tav tm="0">
                                          <p:val>
                                            <p:strVal val="ppt_y"/>
                                          </p:val>
                                        </p:tav>
                                        <p:tav tm="100000">
                                          <p:val>
                                            <p:strVal val="ppt_y-.1"/>
                                          </p:val>
                                        </p:tav>
                                      </p:tavLst>
                                    </p:anim>
                                    <p:set>
                                      <p:cBhvr>
                                        <p:cTn id="53" dur="1" fill="hold">
                                          <p:stCondLst>
                                            <p:cond delay="999"/>
                                          </p:stCondLst>
                                        </p:cTn>
                                        <p:tgtEl>
                                          <p:spTgt spid="4">
                                            <p:txEl>
                                              <p:pRg st="1" end="1"/>
                                            </p:txEl>
                                          </p:spTgt>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par>
                                <p:cTn id="62" presetID="47" presetClass="exit" presetSubtype="0" fill="hold" nodeType="withEffect">
                                  <p:stCondLst>
                                    <p:cond delay="0"/>
                                  </p:stCondLst>
                                  <p:childTnLst>
                                    <p:animEffect transition="out" filter="fade">
                                      <p:cBhvr>
                                        <p:cTn id="63" dur="1000"/>
                                        <p:tgtEl>
                                          <p:spTgt spid="4">
                                            <p:txEl>
                                              <p:pRg st="3" end="3"/>
                                            </p:txEl>
                                          </p:spTgt>
                                        </p:tgtEl>
                                      </p:cBhvr>
                                    </p:animEffect>
                                    <p:anim calcmode="lin" valueType="num">
                                      <p:cBhvr>
                                        <p:cTn id="64" dur="1000"/>
                                        <p:tgtEl>
                                          <p:spTgt spid="4">
                                            <p:txEl>
                                              <p:pRg st="3" end="3"/>
                                            </p:txEl>
                                          </p:spTgt>
                                        </p:tgtEl>
                                        <p:attrNameLst>
                                          <p:attrName>ppt_x</p:attrName>
                                        </p:attrNameLst>
                                      </p:cBhvr>
                                      <p:tavLst>
                                        <p:tav tm="0">
                                          <p:val>
                                            <p:strVal val="ppt_x"/>
                                          </p:val>
                                        </p:tav>
                                        <p:tav tm="100000">
                                          <p:val>
                                            <p:strVal val="ppt_x"/>
                                          </p:val>
                                        </p:tav>
                                      </p:tavLst>
                                    </p:anim>
                                    <p:anim calcmode="lin" valueType="num">
                                      <p:cBhvr>
                                        <p:cTn id="65" dur="1000"/>
                                        <p:tgtEl>
                                          <p:spTgt spid="4">
                                            <p:txEl>
                                              <p:pRg st="3" end="3"/>
                                            </p:txEl>
                                          </p:spTgt>
                                        </p:tgtEl>
                                        <p:attrNameLst>
                                          <p:attrName>ppt_y</p:attrName>
                                        </p:attrNameLst>
                                      </p:cBhvr>
                                      <p:tavLst>
                                        <p:tav tm="0">
                                          <p:val>
                                            <p:strVal val="ppt_y"/>
                                          </p:val>
                                        </p:tav>
                                        <p:tav tm="100000">
                                          <p:val>
                                            <p:strVal val="ppt_y-.1"/>
                                          </p:val>
                                        </p:tav>
                                      </p:tavLst>
                                    </p:anim>
                                    <p:set>
                                      <p:cBhvr>
                                        <p:cTn id="66" dur="1" fill="hold">
                                          <p:stCondLst>
                                            <p:cond delay="999"/>
                                          </p:stCondLst>
                                        </p:cTn>
                                        <p:tgtEl>
                                          <p:spTgt spid="4">
                                            <p:txEl>
                                              <p:pRg st="3" end="3"/>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7" restart="whenNotActive" fill="hold" evtFilter="cancelBubble" nodeType="interactiveSeq">
                <p:stCondLst>
                  <p:cond evt="onClick" delay="0">
                    <p:tgtEl>
                      <p:spTgt spid="13"/>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5"/>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7"/>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9"/>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4">
                                            <p:txEl>
                                              <p:pRg st="0" end="0"/>
                                            </p:txEl>
                                          </p:spTgt>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4">
                                            <p:txEl>
                                              <p:pRg st="1" end="1"/>
                                            </p:txEl>
                                          </p:spTgt>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
                                            <p:txEl>
                                              <p:pRg st="2" end="2"/>
                                            </p:txEl>
                                          </p:spTgt>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4">
                                            <p:txEl>
                                              <p:pRg st="3" end="3"/>
                                            </p:txEl>
                                          </p:spTgt>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90" restart="whenNotActive" fill="hold" evtFilter="cancelBubble" nodeType="interactiveSeq">
                <p:stCondLst>
                  <p:cond evt="onClick" delay="0">
                    <p:tgtEl>
                      <p:spTgt spid="14"/>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grpId="2" nodeType="clickEffect">
                                  <p:stCondLst>
                                    <p:cond delay="0"/>
                                  </p:stCondLst>
                                  <p:childTnLst>
                                    <p:set>
                                      <p:cBhvr>
                                        <p:cTn id="94" dur="1" fill="hold">
                                          <p:stCondLst>
                                            <p:cond delay="0"/>
                                          </p:stCondLst>
                                        </p:cTn>
                                        <p:tgtEl>
                                          <p:spTgt spid="5"/>
                                        </p:tgtEl>
                                        <p:attrNameLst>
                                          <p:attrName>style.visibility</p:attrName>
                                        </p:attrNameLst>
                                      </p:cBhvr>
                                      <p:to>
                                        <p:strVal val="hidden"/>
                                      </p:to>
                                    </p:set>
                                  </p:childTnLst>
                                </p:cTn>
                              </p:par>
                              <p:par>
                                <p:cTn id="95" presetID="1" presetClass="exit" presetSubtype="0" fill="hold" grpId="2" nodeType="withEffect">
                                  <p:stCondLst>
                                    <p:cond delay="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xit" presetSubtype="0" fill="hold" grpId="2" nodeType="withEffect">
                                  <p:stCondLst>
                                    <p:cond delay="0"/>
                                  </p:stCondLst>
                                  <p:childTnLst>
                                    <p:set>
                                      <p:cBhvr>
                                        <p:cTn id="98" dur="1" fill="hold">
                                          <p:stCondLst>
                                            <p:cond delay="0"/>
                                          </p:stCondLst>
                                        </p:cTn>
                                        <p:tgtEl>
                                          <p:spTgt spid="7"/>
                                        </p:tgtEl>
                                        <p:attrNameLst>
                                          <p:attrName>style.visibility</p:attrName>
                                        </p:attrNameLst>
                                      </p:cBhvr>
                                      <p:to>
                                        <p:strVal val="hidden"/>
                                      </p:to>
                                    </p:set>
                                  </p:childTnLst>
                                </p:cTn>
                              </p:par>
                              <p:par>
                                <p:cTn id="99" presetID="1" presetClass="exit" presetSubtype="0" fill="hold" grpId="2" nodeType="withEffect">
                                  <p:stCondLst>
                                    <p:cond delay="0"/>
                                  </p:stCondLst>
                                  <p:childTnLst>
                                    <p:set>
                                      <p:cBhvr>
                                        <p:cTn id="100" dur="1" fill="hold">
                                          <p:stCondLst>
                                            <p:cond delay="0"/>
                                          </p:stCondLst>
                                        </p:cTn>
                                        <p:tgtEl>
                                          <p:spTgt spid="8"/>
                                        </p:tgtEl>
                                        <p:attrNameLst>
                                          <p:attrName>style.visibility</p:attrName>
                                        </p:attrNameLst>
                                      </p:cBhvr>
                                      <p:to>
                                        <p:strVal val="hidden"/>
                                      </p:to>
                                    </p:set>
                                  </p:childTnLst>
                                </p:cTn>
                              </p:par>
                              <p:par>
                                <p:cTn id="101" presetID="1" presetClass="exit" presetSubtype="0" fill="hold" grpId="2" nodeType="withEffect">
                                  <p:stCondLst>
                                    <p:cond delay="0"/>
                                  </p:stCondLst>
                                  <p:childTnLst>
                                    <p:set>
                                      <p:cBhvr>
                                        <p:cTn id="102" dur="1" fill="hold">
                                          <p:stCondLst>
                                            <p:cond delay="0"/>
                                          </p:stCondLst>
                                        </p:cTn>
                                        <p:tgtEl>
                                          <p:spTgt spid="9"/>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4">
                                            <p:txEl>
                                              <p:pRg st="0" end="0"/>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
                                            <p:txEl>
                                              <p:pRg st="1" end="1"/>
                                            </p:txEl>
                                          </p:spTgt>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
                                            <p:txEl>
                                              <p:pRg st="2" end="2"/>
                                            </p:txEl>
                                          </p:spTgt>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
                                            <p:txEl>
                                              <p:pRg st="3" end="3"/>
                                            </p:txEl>
                                          </p:spTgt>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5" grpId="0"/>
      <p:bldP spid="5" grpId="1"/>
      <p:bldP spid="5" grpId="2"/>
      <p:bldP spid="10" grpId="0"/>
      <p:bldP spid="10" grpId="1"/>
      <p:bldP spid="10" grpId="2"/>
      <p:bldP spid="7" grpId="0"/>
      <p:bldP spid="7" grpId="1"/>
      <p:bldP spid="7" grpId="2"/>
      <p:bldP spid="8" grpId="0"/>
      <p:bldP spid="8" grpId="1"/>
      <p:bldP spid="8" grpId="2"/>
      <p:bldP spid="9" grpId="0"/>
      <p:bldP spid="9" grpId="1"/>
      <p:bldP spid="9"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5907714-C60A-4A9B-AB7C-953A3BB180B1}"/>
              </a:ext>
            </a:extLst>
          </p:cNvPr>
          <p:cNvSpPr>
            <a:spLocks noGrp="1"/>
          </p:cNvSpPr>
          <p:nvPr>
            <p:ph type="title"/>
          </p:nvPr>
        </p:nvSpPr>
        <p:spPr>
          <a:xfrm>
            <a:off x="3374403" y="116124"/>
            <a:ext cx="5443194" cy="1027793"/>
          </a:xfrm>
          <a:ln>
            <a:noFill/>
          </a:ln>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After-Easter Stories</a:t>
            </a:r>
          </a:p>
        </p:txBody>
      </p:sp>
      <p:pic>
        <p:nvPicPr>
          <p:cNvPr id="4" name="Picture" descr="A picture containing photo, text&#10;&#10;Description generated with very high confidence">
            <a:extLst>
              <a:ext uri="{FF2B5EF4-FFF2-40B4-BE49-F238E27FC236}">
                <a16:creationId xmlns:a16="http://schemas.microsoft.com/office/drawing/2014/main" id="{74D895E9-C723-4946-B560-3BAC4E1B7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47" y="1177282"/>
            <a:ext cx="7574980" cy="5395671"/>
          </a:xfrm>
          <a:prstGeom prst="rect">
            <a:avLst/>
          </a:prstGeom>
        </p:spPr>
      </p:pic>
      <p:sp>
        <p:nvSpPr>
          <p:cNvPr id="3" name="Start">
            <a:extLst>
              <a:ext uri="{FF2B5EF4-FFF2-40B4-BE49-F238E27FC236}">
                <a16:creationId xmlns:a16="http://schemas.microsoft.com/office/drawing/2014/main" id="{90FE70E5-98FD-41D9-9B39-387ECFB68D92}"/>
              </a:ext>
            </a:extLst>
          </p:cNvPr>
          <p:cNvSpPr/>
          <p:nvPr/>
        </p:nvSpPr>
        <p:spPr>
          <a:xfrm>
            <a:off x="8991030" y="3130156"/>
            <a:ext cx="2313406" cy="1027793"/>
          </a:xfrm>
          <a:prstGeom prst="roundRect">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bg1"/>
                </a:solidFill>
                <a:latin typeface="Arial" panose="020B0604020202020204" pitchFamily="34" charset="0"/>
                <a:cs typeface="Arial" panose="020B0604020202020204" pitchFamily="34" charset="0"/>
              </a:rPr>
              <a:t>Start</a:t>
            </a:r>
          </a:p>
        </p:txBody>
      </p:sp>
      <p:sp>
        <p:nvSpPr>
          <p:cNvPr id="11" name="Text 7">
            <a:extLst>
              <a:ext uri="{FF2B5EF4-FFF2-40B4-BE49-F238E27FC236}">
                <a16:creationId xmlns:a16="http://schemas.microsoft.com/office/drawing/2014/main" id="{F1951DB9-E948-423A-85D5-DD21BA3A30FC}"/>
              </a:ext>
            </a:extLst>
          </p:cNvPr>
          <p:cNvSpPr/>
          <p:nvPr/>
        </p:nvSpPr>
        <p:spPr>
          <a:xfrm>
            <a:off x="8197829" y="1849210"/>
            <a:ext cx="3784470" cy="3596369"/>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sz="1700" dirty="0">
                <a:latin typeface="Arial" panose="020B0604020202020204" pitchFamily="34" charset="0"/>
                <a:ea typeface="Calibri" panose="020F0502020204030204" pitchFamily="34" charset="0"/>
                <a:cs typeface="Arial" panose="020B0604020202020204" pitchFamily="34" charset="0"/>
              </a:rPr>
              <a:t>One day two of Jesus’ disciples, one of whom was Cleopas,  were walking along the road to a village called Emmaus. They were talking about what had been going on when a stranger appeared and walked with them. It was Jesus but they did not recognise him. When they had tea together Jesus blessed and broke the bread and the disciples recognised immediately. </a:t>
            </a:r>
            <a:endParaRPr lang="en-NZ" sz="17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 6">
            <a:extLst>
              <a:ext uri="{FF2B5EF4-FFF2-40B4-BE49-F238E27FC236}">
                <a16:creationId xmlns:a16="http://schemas.microsoft.com/office/drawing/2014/main" id="{660911A1-402F-4865-98E0-D0D26B48E832}"/>
              </a:ext>
            </a:extLst>
          </p:cNvPr>
          <p:cNvSpPr/>
          <p:nvPr/>
        </p:nvSpPr>
        <p:spPr>
          <a:xfrm>
            <a:off x="8197829" y="1849210"/>
            <a:ext cx="3784470" cy="3596369"/>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r>
              <a:rPr lang="en-NZ" dirty="0">
                <a:latin typeface="Arial" panose="020B0604020202020204" pitchFamily="34" charset="0"/>
                <a:ea typeface="Calibri" panose="020F0502020204030204" pitchFamily="34" charset="0"/>
                <a:cs typeface="Arial" panose="020B0604020202020204" pitchFamily="34" charset="0"/>
              </a:rPr>
              <a:t>Another day when Jesus appeared to his friends, Thomas was not with them. When he returned, Thomas would not believe Jesus has been with them. He doubted Jesus was alive. It was only when Jesus appeared to them again and he put his fingers in the marks on Jesus’ hands and side that he believed it was really him. He fell on his knees and said “My Lord and my God.”</a:t>
            </a:r>
            <a:endParaRPr lang="en-NZ" dirty="0">
              <a:latin typeface="Arial" panose="020B0604020202020204" pitchFamily="34" charset="0"/>
              <a:cs typeface="Arial" panose="020B0604020202020204" pitchFamily="34" charset="0"/>
            </a:endParaRPr>
          </a:p>
        </p:txBody>
      </p:sp>
      <p:sp>
        <p:nvSpPr>
          <p:cNvPr id="9" name="Text 5">
            <a:extLst>
              <a:ext uri="{FF2B5EF4-FFF2-40B4-BE49-F238E27FC236}">
                <a16:creationId xmlns:a16="http://schemas.microsoft.com/office/drawing/2014/main" id="{607E0FF7-06B4-4272-8DFD-F6EBEC73AC57}"/>
              </a:ext>
            </a:extLst>
          </p:cNvPr>
          <p:cNvSpPr/>
          <p:nvPr/>
        </p:nvSpPr>
        <p:spPr>
          <a:xfrm>
            <a:off x="8197829" y="1849209"/>
            <a:ext cx="3784470" cy="3596369"/>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One day Jesus went down to the beach to meet the disciples where they were at work fishing as this was their job. He performed a miracle and they caught a lot of fish. Jesus cooked it for them and they shared breakfast on the beach.</a:t>
            </a:r>
            <a:endParaRPr lang="en-NZ"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 4">
            <a:extLst>
              <a:ext uri="{FF2B5EF4-FFF2-40B4-BE49-F238E27FC236}">
                <a16:creationId xmlns:a16="http://schemas.microsoft.com/office/drawing/2014/main" id="{44958FBC-FDF8-4933-B527-EF81D3AEC86E}"/>
              </a:ext>
            </a:extLst>
          </p:cNvPr>
          <p:cNvSpPr/>
          <p:nvPr/>
        </p:nvSpPr>
        <p:spPr>
          <a:xfrm>
            <a:off x="8197829" y="1849208"/>
            <a:ext cx="3784470" cy="3596368"/>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Jesus showed his disciples the marks of the nails and they remembered his suffering on the cross and his painful death. But they were so happy now he had risen as he said he would and he was with them again.</a:t>
            </a:r>
            <a:endParaRPr lang="en-NZ"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 3">
            <a:extLst>
              <a:ext uri="{FF2B5EF4-FFF2-40B4-BE49-F238E27FC236}">
                <a16:creationId xmlns:a16="http://schemas.microsoft.com/office/drawing/2014/main" id="{F1BF659A-8A20-4C95-B957-75679588E2F7}"/>
              </a:ext>
            </a:extLst>
          </p:cNvPr>
          <p:cNvSpPr/>
          <p:nvPr/>
        </p:nvSpPr>
        <p:spPr>
          <a:xfrm>
            <a:off x="8197829" y="1849206"/>
            <a:ext cx="3784470" cy="3596368"/>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Jesus knew his disciples were feeling lost without him and scared the soldiers would come for them because they were friends with Jesus. He wanted to reassure them. He had just appeared among them.</a:t>
            </a:r>
            <a:endParaRPr lang="en-NZ"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 2">
            <a:extLst>
              <a:ext uri="{FF2B5EF4-FFF2-40B4-BE49-F238E27FC236}">
                <a16:creationId xmlns:a16="http://schemas.microsoft.com/office/drawing/2014/main" id="{DEAD1ED3-6EBA-4977-AED6-2D0868D3C992}"/>
              </a:ext>
            </a:extLst>
          </p:cNvPr>
          <p:cNvSpPr/>
          <p:nvPr/>
        </p:nvSpPr>
        <p:spPr>
          <a:xfrm>
            <a:off x="8197829" y="1849203"/>
            <a:ext cx="3784470" cy="3596367"/>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When Jesus came among his friends after the Resurrection he liked to eat with them. He did what he always did at meals with them – he blessed and broke the bread and gave it to them to eat. They remembered the Last Supper.</a:t>
            </a:r>
            <a:endParaRPr lang="en-NZ"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1">
            <a:extLst>
              <a:ext uri="{FF2B5EF4-FFF2-40B4-BE49-F238E27FC236}">
                <a16:creationId xmlns:a16="http://schemas.microsoft.com/office/drawing/2014/main" id="{4D76D395-80BE-4821-9A62-9CC410C66BF8}"/>
              </a:ext>
            </a:extLst>
          </p:cNvPr>
          <p:cNvSpPr/>
          <p:nvPr/>
        </p:nvSpPr>
        <p:spPr>
          <a:xfrm>
            <a:off x="8197829" y="1849199"/>
            <a:ext cx="3784470" cy="3596367"/>
          </a:xfrm>
          <a:prstGeom prst="rect">
            <a:avLst/>
          </a:prstGeom>
          <a:solidFill>
            <a:schemeClr val="accent4">
              <a:lumMod val="20000"/>
              <a:lumOff val="80000"/>
            </a:schemeClr>
          </a:solidFill>
          <a:ln>
            <a:solidFill>
              <a:schemeClr val="accent4">
                <a:lumMod val="75000"/>
              </a:schemeClr>
            </a:solidFill>
          </a:ln>
        </p:spPr>
        <p:txBody>
          <a:bodyPr wrap="square" anchor="ctr">
            <a:no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The first person Jesus showed himself to was Mary Magdalene, his friend. He met her in the garden near the tomb and she recognised him when he said her name, “Mary.”</a:t>
            </a:r>
            <a:endParaRPr lang="en-NZ"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Frame 7">
            <a:extLst>
              <a:ext uri="{FF2B5EF4-FFF2-40B4-BE49-F238E27FC236}">
                <a16:creationId xmlns:a16="http://schemas.microsoft.com/office/drawing/2014/main" id="{B1B84ACD-5BC4-49AB-AAFD-7C8CA3B76D7E}"/>
              </a:ext>
            </a:extLst>
          </p:cNvPr>
          <p:cNvSpPr/>
          <p:nvPr/>
        </p:nvSpPr>
        <p:spPr>
          <a:xfrm>
            <a:off x="3910987" y="1155852"/>
            <a:ext cx="3969840" cy="1795750"/>
          </a:xfrm>
          <a:prstGeom prst="rect">
            <a:avLst/>
          </a:prstGeom>
          <a:noFill/>
          <a:ln w="57150">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Frame 6">
            <a:extLst>
              <a:ext uri="{FF2B5EF4-FFF2-40B4-BE49-F238E27FC236}">
                <a16:creationId xmlns:a16="http://schemas.microsoft.com/office/drawing/2014/main" id="{77574AB8-9399-4080-831F-C706B23A1822}"/>
              </a:ext>
            </a:extLst>
          </p:cNvPr>
          <p:cNvSpPr/>
          <p:nvPr/>
        </p:nvSpPr>
        <p:spPr>
          <a:xfrm>
            <a:off x="305847" y="4780495"/>
            <a:ext cx="4015196" cy="1795750"/>
          </a:xfrm>
          <a:prstGeom prst="rect">
            <a:avLst/>
          </a:prstGeom>
          <a:noFill/>
          <a:ln w="57150">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Frame 5">
            <a:extLst>
              <a:ext uri="{FF2B5EF4-FFF2-40B4-BE49-F238E27FC236}">
                <a16:creationId xmlns:a16="http://schemas.microsoft.com/office/drawing/2014/main" id="{CA93B7B3-88E9-4D45-AD0A-790DF389ECC8}"/>
              </a:ext>
            </a:extLst>
          </p:cNvPr>
          <p:cNvSpPr/>
          <p:nvPr/>
        </p:nvSpPr>
        <p:spPr>
          <a:xfrm>
            <a:off x="4321043" y="4761057"/>
            <a:ext cx="3559784" cy="1795750"/>
          </a:xfrm>
          <a:prstGeom prst="rect">
            <a:avLst/>
          </a:prstGeom>
          <a:noFill/>
          <a:ln w="57150">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Frame 4">
            <a:extLst>
              <a:ext uri="{FF2B5EF4-FFF2-40B4-BE49-F238E27FC236}">
                <a16:creationId xmlns:a16="http://schemas.microsoft.com/office/drawing/2014/main" id="{E0586B1D-4F65-42AA-917F-BFB1ACC26FF1}"/>
              </a:ext>
            </a:extLst>
          </p:cNvPr>
          <p:cNvSpPr/>
          <p:nvPr/>
        </p:nvSpPr>
        <p:spPr>
          <a:xfrm>
            <a:off x="2633031" y="2949162"/>
            <a:ext cx="2033660" cy="1795750"/>
          </a:xfrm>
          <a:prstGeom prst="rect">
            <a:avLst/>
          </a:prstGeom>
          <a:noFill/>
          <a:ln w="57150">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Frame 3">
            <a:extLst>
              <a:ext uri="{FF2B5EF4-FFF2-40B4-BE49-F238E27FC236}">
                <a16:creationId xmlns:a16="http://schemas.microsoft.com/office/drawing/2014/main" id="{72F0AA0B-8A4A-4643-B408-985F48DEF05E}"/>
              </a:ext>
            </a:extLst>
          </p:cNvPr>
          <p:cNvSpPr/>
          <p:nvPr/>
        </p:nvSpPr>
        <p:spPr>
          <a:xfrm>
            <a:off x="305847" y="1152560"/>
            <a:ext cx="3605141" cy="1795750"/>
          </a:xfrm>
          <a:prstGeom prst="rect">
            <a:avLst/>
          </a:prstGeom>
          <a:noFill/>
          <a:ln w="57150">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Frame 2">
            <a:extLst>
              <a:ext uri="{FF2B5EF4-FFF2-40B4-BE49-F238E27FC236}">
                <a16:creationId xmlns:a16="http://schemas.microsoft.com/office/drawing/2014/main" id="{3C440C39-90BD-4809-B278-125773C42BB3}"/>
              </a:ext>
            </a:extLst>
          </p:cNvPr>
          <p:cNvSpPr/>
          <p:nvPr/>
        </p:nvSpPr>
        <p:spPr>
          <a:xfrm>
            <a:off x="4666691" y="2963537"/>
            <a:ext cx="3214136" cy="1795750"/>
          </a:xfrm>
          <a:prstGeom prst="rect">
            <a:avLst/>
          </a:prstGeom>
          <a:noFill/>
          <a:ln w="57150">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Frame 1">
            <a:extLst>
              <a:ext uri="{FF2B5EF4-FFF2-40B4-BE49-F238E27FC236}">
                <a16:creationId xmlns:a16="http://schemas.microsoft.com/office/drawing/2014/main" id="{6E1066DB-9177-4C4F-9175-5890972FBAE1}"/>
              </a:ext>
            </a:extLst>
          </p:cNvPr>
          <p:cNvSpPr/>
          <p:nvPr/>
        </p:nvSpPr>
        <p:spPr>
          <a:xfrm>
            <a:off x="305847" y="2963537"/>
            <a:ext cx="2327184" cy="1795750"/>
          </a:xfrm>
          <a:prstGeom prst="rect">
            <a:avLst/>
          </a:prstGeom>
          <a:noFill/>
          <a:ln w="57150">
            <a:solidFill>
              <a:schemeClr val="accent4">
                <a:lumMod val="50000"/>
              </a:schemeClr>
            </a:solid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9" name="Action Button: Forward">
            <a:hlinkClick r:id="" action="ppaction://hlinkshowjump?jump=nextslide" highlightClick="1"/>
            <a:extLst>
              <a:ext uri="{FF2B5EF4-FFF2-40B4-BE49-F238E27FC236}">
                <a16:creationId xmlns:a16="http://schemas.microsoft.com/office/drawing/2014/main" id="{D40033A4-4D98-4C62-B929-80F0F1B4532B}"/>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PageNumber">
            <a:extLst>
              <a:ext uri="{FF2B5EF4-FFF2-40B4-BE49-F238E27FC236}">
                <a16:creationId xmlns:a16="http://schemas.microsoft.com/office/drawing/2014/main" id="{EB134F87-3D2A-42EC-BE27-422183366438}"/>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a:t>
            </a:r>
            <a:r>
              <a:rPr lang="en-GB" sz="900" b="1" dirty="0">
                <a:solidFill>
                  <a:srgbClr val="002060"/>
                </a:solidFill>
                <a:latin typeface="Arial" pitchFamily="34" charset="0"/>
                <a:cs typeface="Arial" pitchFamily="34" charset="0"/>
              </a:rPr>
              <a:t>2</a:t>
            </a:r>
            <a:endPar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S-06</a:t>
            </a:r>
          </a:p>
        </p:txBody>
      </p:sp>
      <p:sp>
        <p:nvSpPr>
          <p:cNvPr id="21" name="Action Button: Back">
            <a:hlinkClick r:id="" action="ppaction://hlinkshowjump?jump=previousslide" highlightClick="1"/>
            <a:extLst>
              <a:ext uri="{FF2B5EF4-FFF2-40B4-BE49-F238E27FC236}">
                <a16:creationId xmlns:a16="http://schemas.microsoft.com/office/drawing/2014/main" id="{2C708372-EFB6-4C32-B8B5-D4735F2E0A79}"/>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Action Button: Video">
            <a:hlinkClick r:id="rId4" highlightClick="1"/>
            <a:extLst>
              <a:ext uri="{FF2B5EF4-FFF2-40B4-BE49-F238E27FC236}">
                <a16:creationId xmlns:a16="http://schemas.microsoft.com/office/drawing/2014/main" id="{4B844247-F068-41D7-9036-3150117F11CC}"/>
              </a:ext>
            </a:extLst>
          </p:cNvPr>
          <p:cNvSpPr/>
          <p:nvPr/>
        </p:nvSpPr>
        <p:spPr>
          <a:xfrm>
            <a:off x="10147733" y="6404025"/>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Tool instructions">
            <a:extLst>
              <a:ext uri="{FF2B5EF4-FFF2-40B4-BE49-F238E27FC236}">
                <a16:creationId xmlns:a16="http://schemas.microsoft.com/office/drawing/2014/main" id="{3D67D31A-C8DF-4B54-827D-11352610AB7D}"/>
              </a:ext>
            </a:extLst>
          </p:cNvPr>
          <p:cNvSpPr txBox="1"/>
          <p:nvPr/>
        </p:nvSpPr>
        <p:spPr>
          <a:xfrm>
            <a:off x="2627756" y="6627168"/>
            <a:ext cx="6936515"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start for text then click each text box to move through (7 total). Click video icon for the clip – “Jesus’ Resurrection appearances”.</a:t>
            </a:r>
          </a:p>
        </p:txBody>
      </p:sp>
    </p:spTree>
    <p:extLst>
      <p:ext uri="{BB962C8B-B14F-4D97-AF65-F5344CB8AC3E}">
        <p14:creationId xmlns:p14="http://schemas.microsoft.com/office/powerpoint/2010/main" val="2919983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1" presetClass="entr" presetSubtype="1" fill="hold" grpId="0" nodeType="withEffect">
                                  <p:stCondLst>
                                    <p:cond delay="250"/>
                                  </p:stCondLst>
                                  <p:childTnLst>
                                    <p:set>
                                      <p:cBhvr>
                                        <p:cTn id="34" dur="1" fill="hold">
                                          <p:stCondLst>
                                            <p:cond delay="0"/>
                                          </p:stCondLst>
                                        </p:cTn>
                                        <p:tgtEl>
                                          <p:spTgt spid="12"/>
                                        </p:tgtEl>
                                        <p:attrNameLst>
                                          <p:attrName>style.visibility</p:attrName>
                                        </p:attrNameLst>
                                      </p:cBhvr>
                                      <p:to>
                                        <p:strVal val="visible"/>
                                      </p:to>
                                    </p:set>
                                    <p:animEffect transition="in" filter="wheel(1)">
                                      <p:cBhvr>
                                        <p:cTn id="35" dur="2000"/>
                                        <p:tgtEl>
                                          <p:spTgt spid="12"/>
                                        </p:tgtEl>
                                      </p:cBhvr>
                                    </p:animEffect>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5"/>
                                        </p:tgtEl>
                                        <p:attrNameLst>
                                          <p:attrName>ppt_x</p:attrName>
                                        </p:attrNameLst>
                                      </p:cBhvr>
                                      <p:tavLst>
                                        <p:tav tm="0">
                                          <p:val>
                                            <p:strVal val="ppt_x"/>
                                          </p:val>
                                        </p:tav>
                                        <p:tav tm="100000">
                                          <p:val>
                                            <p:strVal val="ppt_x"/>
                                          </p:val>
                                        </p:tav>
                                      </p:tavLst>
                                    </p:anim>
                                    <p:anim calcmode="lin" valueType="num">
                                      <p:cBhvr additive="base">
                                        <p:cTn id="41" dur="500"/>
                                        <p:tgtEl>
                                          <p:spTgt spid="5"/>
                                        </p:tgtEl>
                                        <p:attrNameLst>
                                          <p:attrName>ppt_y</p:attrName>
                                        </p:attrNameLst>
                                      </p:cBhvr>
                                      <p:tavLst>
                                        <p:tav tm="0">
                                          <p:val>
                                            <p:strVal val="ppt_y"/>
                                          </p:val>
                                        </p:tav>
                                        <p:tav tm="100000">
                                          <p:val>
                                            <p:strVal val="1+ppt_h/2"/>
                                          </p:val>
                                        </p:tav>
                                      </p:tavLst>
                                    </p:anim>
                                    <p:set>
                                      <p:cBhvr>
                                        <p:cTn id="42" dur="1" fill="hold">
                                          <p:stCondLst>
                                            <p:cond delay="499"/>
                                          </p:stCondLst>
                                        </p:cTn>
                                        <p:tgtEl>
                                          <p:spTgt spid="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21" presetClass="entr" presetSubtype="1" fill="hold" grpId="0" nodeType="withEffect">
                                  <p:stCondLst>
                                    <p:cond delay="250"/>
                                  </p:stCondLst>
                                  <p:childTnLst>
                                    <p:set>
                                      <p:cBhvr>
                                        <p:cTn id="47" dur="1" fill="hold">
                                          <p:stCondLst>
                                            <p:cond delay="0"/>
                                          </p:stCondLst>
                                        </p:cTn>
                                        <p:tgtEl>
                                          <p:spTgt spid="13"/>
                                        </p:tgtEl>
                                        <p:attrNameLst>
                                          <p:attrName>style.visibility</p:attrName>
                                        </p:attrNameLst>
                                      </p:cBhvr>
                                      <p:to>
                                        <p:strVal val="visible"/>
                                      </p:to>
                                    </p:set>
                                    <p:animEffect transition="in" filter="wheel(1)">
                                      <p:cBhvr>
                                        <p:cTn id="48" dur="2000"/>
                                        <p:tgtEl>
                                          <p:spTgt spid="13"/>
                                        </p:tgtEl>
                                      </p:cBhvr>
                                    </p:animEffect>
                                  </p:childTnLst>
                                </p:cTn>
                              </p:par>
                            </p:childTnLst>
                          </p:cTn>
                        </p:par>
                      </p:childTnLst>
                    </p:cTn>
                  </p:par>
                </p:childTnLst>
              </p:cTn>
              <p:nextCondLst>
                <p:cond evt="onClick" delay="0">
                  <p:tgtEl>
                    <p:spTgt spid="5"/>
                  </p:tgtEl>
                </p:cond>
              </p:nextCondLst>
            </p:seq>
            <p:seq concurrent="1" nextAc="seek">
              <p:cTn id="49" restart="whenNotActive" fill="hold" evtFilter="cancelBubble" nodeType="interactiveSeq">
                <p:stCondLst>
                  <p:cond evt="onClick" delay="0">
                    <p:tgtEl>
                      <p:spTgt spid="6"/>
                    </p:tgtEl>
                  </p:cond>
                </p:stCondLst>
                <p:endSync evt="end" delay="0">
                  <p:rtn val="all"/>
                </p:endSync>
                <p:childTnLst>
                  <p:par>
                    <p:cTn id="50" fill="hold">
                      <p:stCondLst>
                        <p:cond delay="0"/>
                      </p:stCondLst>
                      <p:childTnLst>
                        <p:par>
                          <p:cTn id="51" fill="hold">
                            <p:stCondLst>
                              <p:cond delay="0"/>
                            </p:stCondLst>
                            <p:childTnLst>
                              <p:par>
                                <p:cTn id="52" presetID="2" presetClass="exit" presetSubtype="4" fill="hold" grpId="1" nodeType="clickEffect">
                                  <p:stCondLst>
                                    <p:cond delay="0"/>
                                  </p:stCondLst>
                                  <p:childTnLst>
                                    <p:anim calcmode="lin" valueType="num">
                                      <p:cBhvr additive="base">
                                        <p:cTn id="53" dur="500"/>
                                        <p:tgtEl>
                                          <p:spTgt spid="6"/>
                                        </p:tgtEl>
                                        <p:attrNameLst>
                                          <p:attrName>ppt_x</p:attrName>
                                        </p:attrNameLst>
                                      </p:cBhvr>
                                      <p:tavLst>
                                        <p:tav tm="0">
                                          <p:val>
                                            <p:strVal val="ppt_x"/>
                                          </p:val>
                                        </p:tav>
                                        <p:tav tm="100000">
                                          <p:val>
                                            <p:strVal val="ppt_x"/>
                                          </p:val>
                                        </p:tav>
                                      </p:tavLst>
                                    </p:anim>
                                    <p:anim calcmode="lin" valueType="num">
                                      <p:cBhvr additive="base">
                                        <p:cTn id="54" dur="500"/>
                                        <p:tgtEl>
                                          <p:spTgt spid="6"/>
                                        </p:tgtEl>
                                        <p:attrNameLst>
                                          <p:attrName>ppt_y</p:attrName>
                                        </p:attrNameLst>
                                      </p:cBhvr>
                                      <p:tavLst>
                                        <p:tav tm="0">
                                          <p:val>
                                            <p:strVal val="ppt_y"/>
                                          </p:val>
                                        </p:tav>
                                        <p:tav tm="100000">
                                          <p:val>
                                            <p:strVal val="1+ppt_h/2"/>
                                          </p:val>
                                        </p:tav>
                                      </p:tavLst>
                                    </p:anim>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par>
                                <p:cTn id="59" presetID="21" presetClass="entr" presetSubtype="1" fill="hold" grpId="0" nodeType="withEffect">
                                  <p:stCondLst>
                                    <p:cond delay="250"/>
                                  </p:stCondLst>
                                  <p:childTnLst>
                                    <p:set>
                                      <p:cBhvr>
                                        <p:cTn id="60" dur="1" fill="hold">
                                          <p:stCondLst>
                                            <p:cond delay="0"/>
                                          </p:stCondLst>
                                        </p:cTn>
                                        <p:tgtEl>
                                          <p:spTgt spid="14"/>
                                        </p:tgtEl>
                                        <p:attrNameLst>
                                          <p:attrName>style.visibility</p:attrName>
                                        </p:attrNameLst>
                                      </p:cBhvr>
                                      <p:to>
                                        <p:strVal val="visible"/>
                                      </p:to>
                                    </p:set>
                                    <p:animEffect transition="in" filter="wheel(1)">
                                      <p:cBhvr>
                                        <p:cTn id="61" dur="2000"/>
                                        <p:tgtEl>
                                          <p:spTgt spid="14"/>
                                        </p:tgtEl>
                                      </p:cBhvr>
                                    </p:animEffec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2" presetClass="exit" presetSubtype="4" fill="hold" grpId="1" nodeType="clickEffect">
                                  <p:stCondLst>
                                    <p:cond delay="0"/>
                                  </p:stCondLst>
                                  <p:childTnLst>
                                    <p:anim calcmode="lin" valueType="num">
                                      <p:cBhvr additive="base">
                                        <p:cTn id="66" dur="500"/>
                                        <p:tgtEl>
                                          <p:spTgt spid="7"/>
                                        </p:tgtEl>
                                        <p:attrNameLst>
                                          <p:attrName>ppt_x</p:attrName>
                                        </p:attrNameLst>
                                      </p:cBhvr>
                                      <p:tavLst>
                                        <p:tav tm="0">
                                          <p:val>
                                            <p:strVal val="ppt_x"/>
                                          </p:val>
                                        </p:tav>
                                        <p:tav tm="100000">
                                          <p:val>
                                            <p:strVal val="ppt_x"/>
                                          </p:val>
                                        </p:tav>
                                      </p:tavLst>
                                    </p:anim>
                                    <p:anim calcmode="lin" valueType="num">
                                      <p:cBhvr additive="base">
                                        <p:cTn id="67" dur="500"/>
                                        <p:tgtEl>
                                          <p:spTgt spid="7"/>
                                        </p:tgtEl>
                                        <p:attrNameLst>
                                          <p:attrName>ppt_y</p:attrName>
                                        </p:attrNameLst>
                                      </p:cBhvr>
                                      <p:tavLst>
                                        <p:tav tm="0">
                                          <p:val>
                                            <p:strVal val="ppt_y"/>
                                          </p:val>
                                        </p:tav>
                                        <p:tav tm="100000">
                                          <p:val>
                                            <p:strVal val="1+ppt_h/2"/>
                                          </p:val>
                                        </p:tav>
                                      </p:tavLst>
                                    </p:anim>
                                    <p:set>
                                      <p:cBhvr>
                                        <p:cTn id="68" dur="1" fill="hold">
                                          <p:stCondLst>
                                            <p:cond delay="4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4"/>
                                        </p:tgtEl>
                                      </p:cBhvr>
                                    </p:animEffect>
                                    <p:set>
                                      <p:cBhvr>
                                        <p:cTn id="71" dur="1" fill="hold">
                                          <p:stCondLst>
                                            <p:cond delay="499"/>
                                          </p:stCondLst>
                                        </p:cTn>
                                        <p:tgtEl>
                                          <p:spTgt spid="14"/>
                                        </p:tgtEl>
                                        <p:attrNameLst>
                                          <p:attrName>style.visibility</p:attrName>
                                        </p:attrNameLst>
                                      </p:cBhvr>
                                      <p:to>
                                        <p:strVal val="hidden"/>
                                      </p:to>
                                    </p:set>
                                  </p:childTnLst>
                                </p:cTn>
                              </p:par>
                              <p:par>
                                <p:cTn id="72" presetID="21" presetClass="entr" presetSubtype="1" fill="hold" grpId="0" nodeType="withEffect">
                                  <p:stCondLst>
                                    <p:cond delay="250"/>
                                  </p:stCondLst>
                                  <p:childTnLst>
                                    <p:set>
                                      <p:cBhvr>
                                        <p:cTn id="73" dur="1" fill="hold">
                                          <p:stCondLst>
                                            <p:cond delay="0"/>
                                          </p:stCondLst>
                                        </p:cTn>
                                        <p:tgtEl>
                                          <p:spTgt spid="15"/>
                                        </p:tgtEl>
                                        <p:attrNameLst>
                                          <p:attrName>style.visibility</p:attrName>
                                        </p:attrNameLst>
                                      </p:cBhvr>
                                      <p:to>
                                        <p:strVal val="visible"/>
                                      </p:to>
                                    </p:set>
                                    <p:animEffect transition="in" filter="wheel(1)">
                                      <p:cBhvr>
                                        <p:cTn id="74" dur="2000"/>
                                        <p:tgtEl>
                                          <p:spTgt spid="15"/>
                                        </p:tgtEl>
                                      </p:cBhvr>
                                    </p:animEffect>
                                  </p:childTnLst>
                                </p:cTn>
                              </p:par>
                            </p:childTnLst>
                          </p:cTn>
                        </p:par>
                      </p:childTnLst>
                    </p:cTn>
                  </p:par>
                </p:childTnLst>
              </p:cTn>
              <p:nextCondLst>
                <p:cond evt="onClick" delay="0">
                  <p:tgtEl>
                    <p:spTgt spid="7"/>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2" presetClass="exit" presetSubtype="4" fill="hold" grpId="1" nodeType="clickEffect">
                                  <p:stCondLst>
                                    <p:cond delay="0"/>
                                  </p:stCondLst>
                                  <p:childTnLst>
                                    <p:anim calcmode="lin" valueType="num">
                                      <p:cBhvr additive="base">
                                        <p:cTn id="79" dur="500"/>
                                        <p:tgtEl>
                                          <p:spTgt spid="8"/>
                                        </p:tgtEl>
                                        <p:attrNameLst>
                                          <p:attrName>ppt_x</p:attrName>
                                        </p:attrNameLst>
                                      </p:cBhvr>
                                      <p:tavLst>
                                        <p:tav tm="0">
                                          <p:val>
                                            <p:strVal val="ppt_x"/>
                                          </p:val>
                                        </p:tav>
                                        <p:tav tm="100000">
                                          <p:val>
                                            <p:strVal val="ppt_x"/>
                                          </p:val>
                                        </p:tav>
                                      </p:tavLst>
                                    </p:anim>
                                    <p:anim calcmode="lin" valueType="num">
                                      <p:cBhvr additive="base">
                                        <p:cTn id="80" dur="500"/>
                                        <p:tgtEl>
                                          <p:spTgt spid="8"/>
                                        </p:tgtEl>
                                        <p:attrNameLst>
                                          <p:attrName>ppt_y</p:attrName>
                                        </p:attrNameLst>
                                      </p:cBhvr>
                                      <p:tavLst>
                                        <p:tav tm="0">
                                          <p:val>
                                            <p:strVal val="ppt_y"/>
                                          </p:val>
                                        </p:tav>
                                        <p:tav tm="100000">
                                          <p:val>
                                            <p:strVal val="1+ppt_h/2"/>
                                          </p:val>
                                        </p:tav>
                                      </p:tavLst>
                                    </p:anim>
                                    <p:set>
                                      <p:cBhvr>
                                        <p:cTn id="81" dur="1" fill="hold">
                                          <p:stCondLst>
                                            <p:cond delay="499"/>
                                          </p:stCondLst>
                                        </p:cTn>
                                        <p:tgtEl>
                                          <p:spTgt spid="8"/>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15"/>
                                        </p:tgtEl>
                                      </p:cBhvr>
                                    </p:animEffect>
                                    <p:set>
                                      <p:cBhvr>
                                        <p:cTn id="84" dur="1" fill="hold">
                                          <p:stCondLst>
                                            <p:cond delay="499"/>
                                          </p:stCondLst>
                                        </p:cTn>
                                        <p:tgtEl>
                                          <p:spTgt spid="15"/>
                                        </p:tgtEl>
                                        <p:attrNameLst>
                                          <p:attrName>style.visibility</p:attrName>
                                        </p:attrNameLst>
                                      </p:cBhvr>
                                      <p:to>
                                        <p:strVal val="hidden"/>
                                      </p:to>
                                    </p:set>
                                  </p:childTnLst>
                                </p:cTn>
                              </p:par>
                              <p:par>
                                <p:cTn id="85" presetID="21" presetClass="entr" presetSubtype="1" fill="hold" grpId="0" nodeType="withEffect">
                                  <p:stCondLst>
                                    <p:cond delay="250"/>
                                  </p:stCondLst>
                                  <p:childTnLst>
                                    <p:set>
                                      <p:cBhvr>
                                        <p:cTn id="86" dur="1" fill="hold">
                                          <p:stCondLst>
                                            <p:cond delay="0"/>
                                          </p:stCondLst>
                                        </p:cTn>
                                        <p:tgtEl>
                                          <p:spTgt spid="16"/>
                                        </p:tgtEl>
                                        <p:attrNameLst>
                                          <p:attrName>style.visibility</p:attrName>
                                        </p:attrNameLst>
                                      </p:cBhvr>
                                      <p:to>
                                        <p:strVal val="visible"/>
                                      </p:to>
                                    </p:set>
                                    <p:animEffect transition="in" filter="wheel(1)">
                                      <p:cBhvr>
                                        <p:cTn id="87" dur="2000"/>
                                        <p:tgtEl>
                                          <p:spTgt spid="16"/>
                                        </p:tgtEl>
                                      </p:cBhvr>
                                    </p:animEffect>
                                  </p:childTnLst>
                                </p:cTn>
                              </p:par>
                            </p:childTnLst>
                          </p:cTn>
                        </p:par>
                      </p:childTnLst>
                    </p:cTn>
                  </p:par>
                </p:childTnLst>
              </p:cTn>
              <p:nextCondLst>
                <p:cond evt="onClick" delay="0">
                  <p:tgtEl>
                    <p:spTgt spid="8"/>
                  </p:tgtEl>
                </p:cond>
              </p:nextCondLst>
            </p:seq>
            <p:seq concurrent="1" nextAc="seek">
              <p:cTn id="88" restart="whenNotActive" fill="hold" evtFilter="cancelBubble" nodeType="interactiveSeq">
                <p:stCondLst>
                  <p:cond evt="onClick" delay="0">
                    <p:tgtEl>
                      <p:spTgt spid="9"/>
                    </p:tgtEl>
                  </p:cond>
                </p:stCondLst>
                <p:endSync evt="end" delay="0">
                  <p:rtn val="all"/>
                </p:endSync>
                <p:childTnLst>
                  <p:par>
                    <p:cTn id="89" fill="hold">
                      <p:stCondLst>
                        <p:cond delay="0"/>
                      </p:stCondLst>
                      <p:childTnLst>
                        <p:par>
                          <p:cTn id="90" fill="hold">
                            <p:stCondLst>
                              <p:cond delay="0"/>
                            </p:stCondLst>
                            <p:childTnLst>
                              <p:par>
                                <p:cTn id="91" presetID="2" presetClass="exit" presetSubtype="4" fill="hold" grpId="1" nodeType="clickEffect">
                                  <p:stCondLst>
                                    <p:cond delay="0"/>
                                  </p:stCondLst>
                                  <p:childTnLst>
                                    <p:anim calcmode="lin" valueType="num">
                                      <p:cBhvr additive="base">
                                        <p:cTn id="92" dur="500"/>
                                        <p:tgtEl>
                                          <p:spTgt spid="9"/>
                                        </p:tgtEl>
                                        <p:attrNameLst>
                                          <p:attrName>ppt_x</p:attrName>
                                        </p:attrNameLst>
                                      </p:cBhvr>
                                      <p:tavLst>
                                        <p:tav tm="0">
                                          <p:val>
                                            <p:strVal val="ppt_x"/>
                                          </p:val>
                                        </p:tav>
                                        <p:tav tm="100000">
                                          <p:val>
                                            <p:strVal val="ppt_x"/>
                                          </p:val>
                                        </p:tav>
                                      </p:tavLst>
                                    </p:anim>
                                    <p:anim calcmode="lin" valueType="num">
                                      <p:cBhvr additive="base">
                                        <p:cTn id="93" dur="500"/>
                                        <p:tgtEl>
                                          <p:spTgt spid="9"/>
                                        </p:tgtEl>
                                        <p:attrNameLst>
                                          <p:attrName>ppt_y</p:attrName>
                                        </p:attrNameLst>
                                      </p:cBhvr>
                                      <p:tavLst>
                                        <p:tav tm="0">
                                          <p:val>
                                            <p:strVal val="ppt_y"/>
                                          </p:val>
                                        </p:tav>
                                        <p:tav tm="100000">
                                          <p:val>
                                            <p:strVal val="1+ppt_h/2"/>
                                          </p:val>
                                        </p:tav>
                                      </p:tavLst>
                                    </p:anim>
                                    <p:set>
                                      <p:cBhvr>
                                        <p:cTn id="94" dur="1" fill="hold">
                                          <p:stCondLst>
                                            <p:cond delay="499"/>
                                          </p:stCondLst>
                                        </p:cTn>
                                        <p:tgtEl>
                                          <p:spTgt spid="9"/>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6"/>
                                        </p:tgtEl>
                                      </p:cBhvr>
                                    </p:animEffect>
                                    <p:set>
                                      <p:cBhvr>
                                        <p:cTn id="97" dur="1" fill="hold">
                                          <p:stCondLst>
                                            <p:cond delay="499"/>
                                          </p:stCondLst>
                                        </p:cTn>
                                        <p:tgtEl>
                                          <p:spTgt spid="16"/>
                                        </p:tgtEl>
                                        <p:attrNameLst>
                                          <p:attrName>style.visibility</p:attrName>
                                        </p:attrNameLst>
                                      </p:cBhvr>
                                      <p:to>
                                        <p:strVal val="hidden"/>
                                      </p:to>
                                    </p:set>
                                  </p:childTnLst>
                                </p:cTn>
                              </p:par>
                              <p:par>
                                <p:cTn id="98" presetID="21" presetClass="entr" presetSubtype="1" fill="hold" grpId="0" nodeType="withEffect">
                                  <p:stCondLst>
                                    <p:cond delay="250"/>
                                  </p:stCondLst>
                                  <p:childTnLst>
                                    <p:set>
                                      <p:cBhvr>
                                        <p:cTn id="99" dur="1" fill="hold">
                                          <p:stCondLst>
                                            <p:cond delay="0"/>
                                          </p:stCondLst>
                                        </p:cTn>
                                        <p:tgtEl>
                                          <p:spTgt spid="17"/>
                                        </p:tgtEl>
                                        <p:attrNameLst>
                                          <p:attrName>style.visibility</p:attrName>
                                        </p:attrNameLst>
                                      </p:cBhvr>
                                      <p:to>
                                        <p:strVal val="visible"/>
                                      </p:to>
                                    </p:set>
                                    <p:animEffect transition="in" filter="wheel(1)">
                                      <p:cBhvr>
                                        <p:cTn id="100" dur="2000"/>
                                        <p:tgtEl>
                                          <p:spTgt spid="17"/>
                                        </p:tgtEl>
                                      </p:cBhvr>
                                    </p:animEffect>
                                  </p:childTnLst>
                                </p:cTn>
                              </p:par>
                            </p:childTnLst>
                          </p:cTn>
                        </p:par>
                      </p:childTnLst>
                    </p:cTn>
                  </p:par>
                </p:childTnLst>
              </p:cTn>
              <p:nextCondLst>
                <p:cond evt="onClick" delay="0">
                  <p:tgtEl>
                    <p:spTgt spid="9"/>
                  </p:tgtEl>
                </p:cond>
              </p:nextCondLst>
            </p:seq>
            <p:seq concurrent="1" nextAc="seek">
              <p:cTn id="101" restart="whenNotActive" fill="hold" evtFilter="cancelBubble" nodeType="interactiveSeq">
                <p:stCondLst>
                  <p:cond evt="onClick" delay="0">
                    <p:tgtEl>
                      <p:spTgt spid="10"/>
                    </p:tgtEl>
                  </p:cond>
                </p:stCondLst>
                <p:endSync evt="end" delay="0">
                  <p:rtn val="all"/>
                </p:endSync>
                <p:childTnLst>
                  <p:par>
                    <p:cTn id="102" fill="hold">
                      <p:stCondLst>
                        <p:cond delay="0"/>
                      </p:stCondLst>
                      <p:childTnLst>
                        <p:par>
                          <p:cTn id="103" fill="hold">
                            <p:stCondLst>
                              <p:cond delay="0"/>
                            </p:stCondLst>
                            <p:childTnLst>
                              <p:par>
                                <p:cTn id="104" presetID="2" presetClass="exit" presetSubtype="4" fill="hold" grpId="1" nodeType="clickEffect">
                                  <p:stCondLst>
                                    <p:cond delay="0"/>
                                  </p:stCondLst>
                                  <p:childTnLst>
                                    <p:anim calcmode="lin" valueType="num">
                                      <p:cBhvr additive="base">
                                        <p:cTn id="105" dur="500"/>
                                        <p:tgtEl>
                                          <p:spTgt spid="10"/>
                                        </p:tgtEl>
                                        <p:attrNameLst>
                                          <p:attrName>ppt_x</p:attrName>
                                        </p:attrNameLst>
                                      </p:cBhvr>
                                      <p:tavLst>
                                        <p:tav tm="0">
                                          <p:val>
                                            <p:strVal val="ppt_x"/>
                                          </p:val>
                                        </p:tav>
                                        <p:tav tm="100000">
                                          <p:val>
                                            <p:strVal val="ppt_x"/>
                                          </p:val>
                                        </p:tav>
                                      </p:tavLst>
                                    </p:anim>
                                    <p:anim calcmode="lin" valueType="num">
                                      <p:cBhvr additive="base">
                                        <p:cTn id="106" dur="500"/>
                                        <p:tgtEl>
                                          <p:spTgt spid="10"/>
                                        </p:tgtEl>
                                        <p:attrNameLst>
                                          <p:attrName>ppt_y</p:attrName>
                                        </p:attrNameLst>
                                      </p:cBhvr>
                                      <p:tavLst>
                                        <p:tav tm="0">
                                          <p:val>
                                            <p:strVal val="ppt_y"/>
                                          </p:val>
                                        </p:tav>
                                        <p:tav tm="100000">
                                          <p:val>
                                            <p:strVal val="1+ppt_h/2"/>
                                          </p:val>
                                        </p:tav>
                                      </p:tavLst>
                                    </p:anim>
                                    <p:set>
                                      <p:cBhvr>
                                        <p:cTn id="107" dur="1" fill="hold">
                                          <p:stCondLst>
                                            <p:cond delay="499"/>
                                          </p:stCondLst>
                                        </p:cTn>
                                        <p:tgtEl>
                                          <p:spTgt spid="10"/>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7"/>
                                        </p:tgtEl>
                                      </p:cBhvr>
                                    </p:animEffect>
                                    <p:set>
                                      <p:cBhvr>
                                        <p:cTn id="110" dur="1" fill="hold">
                                          <p:stCondLst>
                                            <p:cond delay="499"/>
                                          </p:stCondLst>
                                        </p:cTn>
                                        <p:tgtEl>
                                          <p:spTgt spid="17"/>
                                        </p:tgtEl>
                                        <p:attrNameLst>
                                          <p:attrName>style.visibility</p:attrName>
                                        </p:attrNameLst>
                                      </p:cBhvr>
                                      <p:to>
                                        <p:strVal val="hidden"/>
                                      </p:to>
                                    </p:set>
                                  </p:childTnLst>
                                </p:cTn>
                              </p:par>
                              <p:par>
                                <p:cTn id="111" presetID="21" presetClass="entr" presetSubtype="1" fill="hold" grpId="0" nodeType="withEffect">
                                  <p:stCondLst>
                                    <p:cond delay="250"/>
                                  </p:stCondLst>
                                  <p:childTnLst>
                                    <p:set>
                                      <p:cBhvr>
                                        <p:cTn id="112" dur="1" fill="hold">
                                          <p:stCondLst>
                                            <p:cond delay="0"/>
                                          </p:stCondLst>
                                        </p:cTn>
                                        <p:tgtEl>
                                          <p:spTgt spid="18"/>
                                        </p:tgtEl>
                                        <p:attrNameLst>
                                          <p:attrName>style.visibility</p:attrName>
                                        </p:attrNameLst>
                                      </p:cBhvr>
                                      <p:to>
                                        <p:strVal val="visible"/>
                                      </p:to>
                                    </p:set>
                                    <p:animEffect transition="in" filter="wheel(1)">
                                      <p:cBhvr>
                                        <p:cTn id="113" dur="2000"/>
                                        <p:tgtEl>
                                          <p:spTgt spid="18"/>
                                        </p:tgtEl>
                                      </p:cBhvr>
                                    </p:animEffect>
                                  </p:childTnLst>
                                </p:cTn>
                              </p:par>
                            </p:childTnLst>
                          </p:cTn>
                        </p:par>
                      </p:childTnLst>
                    </p:cTn>
                  </p:par>
                </p:childTnLst>
              </p:cTn>
              <p:nextCondLst>
                <p:cond evt="onClick" delay="0">
                  <p:tgtEl>
                    <p:spTgt spid="10"/>
                  </p:tgtEl>
                </p:cond>
              </p:nextCondLst>
            </p:seq>
            <p:seq concurrent="1" nextAc="seek">
              <p:cTn id="114" restart="whenNotActive" fill="hold" evtFilter="cancelBubble" nodeType="interactiveSeq">
                <p:stCondLst>
                  <p:cond evt="onClick" delay="0">
                    <p:tgtEl>
                      <p:spTgt spid="11"/>
                    </p:tgtEl>
                  </p:cond>
                </p:stCondLst>
                <p:endSync evt="end" delay="0">
                  <p:rtn val="all"/>
                </p:endSync>
                <p:childTnLst>
                  <p:par>
                    <p:cTn id="115" fill="hold">
                      <p:stCondLst>
                        <p:cond delay="0"/>
                      </p:stCondLst>
                      <p:childTnLst>
                        <p:par>
                          <p:cTn id="116" fill="hold">
                            <p:stCondLst>
                              <p:cond delay="0"/>
                            </p:stCondLst>
                            <p:childTnLst>
                              <p:par>
                                <p:cTn id="117" presetID="2" presetClass="exit" presetSubtype="4" fill="hold" grpId="1" nodeType="clickEffect">
                                  <p:stCondLst>
                                    <p:cond delay="0"/>
                                  </p:stCondLst>
                                  <p:childTnLst>
                                    <p:anim calcmode="lin" valueType="num">
                                      <p:cBhvr additive="base">
                                        <p:cTn id="118" dur="500"/>
                                        <p:tgtEl>
                                          <p:spTgt spid="11"/>
                                        </p:tgtEl>
                                        <p:attrNameLst>
                                          <p:attrName>ppt_x</p:attrName>
                                        </p:attrNameLst>
                                      </p:cBhvr>
                                      <p:tavLst>
                                        <p:tav tm="0">
                                          <p:val>
                                            <p:strVal val="ppt_x"/>
                                          </p:val>
                                        </p:tav>
                                        <p:tav tm="100000">
                                          <p:val>
                                            <p:strVal val="ppt_x"/>
                                          </p:val>
                                        </p:tav>
                                      </p:tavLst>
                                    </p:anim>
                                    <p:anim calcmode="lin" valueType="num">
                                      <p:cBhvr additive="base">
                                        <p:cTn id="119" dur="500"/>
                                        <p:tgtEl>
                                          <p:spTgt spid="11"/>
                                        </p:tgtEl>
                                        <p:attrNameLst>
                                          <p:attrName>ppt_y</p:attrName>
                                        </p:attrNameLst>
                                      </p:cBhvr>
                                      <p:tavLst>
                                        <p:tav tm="0">
                                          <p:val>
                                            <p:strVal val="ppt_y"/>
                                          </p:val>
                                        </p:tav>
                                        <p:tav tm="100000">
                                          <p:val>
                                            <p:strVal val="1+ppt_h/2"/>
                                          </p:val>
                                        </p:tav>
                                      </p:tavLst>
                                    </p:anim>
                                    <p:set>
                                      <p:cBhvr>
                                        <p:cTn id="120" dur="1" fill="hold">
                                          <p:stCondLst>
                                            <p:cond delay="499"/>
                                          </p:stCondLst>
                                        </p:cTn>
                                        <p:tgtEl>
                                          <p:spTgt spid="1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8"/>
                                        </p:tgtEl>
                                      </p:cBhvr>
                                    </p:animEffect>
                                    <p:set>
                                      <p:cBhvr>
                                        <p:cTn id="12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1" grpId="0" animBg="1"/>
      <p:bldP spid="11" grpId="1" animBg="1"/>
      <p:bldP spid="10" grpId="0" animBg="1"/>
      <p:bldP spid="10" grpId="1" animBg="1"/>
      <p:bldP spid="9" grpId="0" animBg="1"/>
      <p:bldP spid="9" grpId="1" animBg="1"/>
      <p:bldP spid="8" grpId="0" animBg="1"/>
      <p:bldP spid="8" grpId="1" animBg="1"/>
      <p:bldP spid="7" grpId="0" animBg="1"/>
      <p:bldP spid="7" grpId="1" animBg="1"/>
      <p:bldP spid="6" grpId="0" animBg="1"/>
      <p:bldP spid="6" grpId="1" animBg="1"/>
      <p:bldP spid="5" grpId="0" animBg="1"/>
      <p:bldP spid="5" grpId="1" animBg="1"/>
      <p:bldP spid="18" grpId="0" animBg="1"/>
      <p:bldP spid="18" grpId="1" animBg="1"/>
      <p:bldP spid="17" grpId="0" animBg="1"/>
      <p:bldP spid="17" grpId="1" animBg="1"/>
      <p:bldP spid="16" grpId="0" animBg="1"/>
      <p:bldP spid="16" grpId="1" animBg="1"/>
      <p:bldP spid="15" grpId="0" animBg="1"/>
      <p:bldP spid="15" grpId="1" animBg="1"/>
      <p:bldP spid="14" grpId="0" animBg="1"/>
      <p:bldP spid="14" grpId="1" animBg="1"/>
      <p:bldP spid="13" grpId="0" animBg="1"/>
      <p:bldP spid="13" grpId="1" animBg="1"/>
      <p:bldP spid="12" grpId="0" animBg="1"/>
      <p:bldP spid="1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558B6-8384-4413-89E5-82B32F69E1DE}"/>
              </a:ext>
            </a:extLst>
          </p:cNvPr>
          <p:cNvSpPr>
            <a:spLocks noGrp="1"/>
          </p:cNvSpPr>
          <p:nvPr>
            <p:ph type="title"/>
          </p:nvPr>
        </p:nvSpPr>
        <p:spPr>
          <a:xfrm>
            <a:off x="838200" y="155804"/>
            <a:ext cx="10515600" cy="1325563"/>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The Road to Emmaus – an after-Easter story</a:t>
            </a:r>
          </a:p>
        </p:txBody>
      </p:sp>
      <p:pic>
        <p:nvPicPr>
          <p:cNvPr id="4" name="Picture 3" descr="A person standing next to a person&#10;&#10;Description generated with very high confidence">
            <a:extLst>
              <a:ext uri="{FF2B5EF4-FFF2-40B4-BE49-F238E27FC236}">
                <a16:creationId xmlns:a16="http://schemas.microsoft.com/office/drawing/2014/main" id="{DFF73744-08D2-440D-A1FA-1B5C3ECD1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828" y="1481367"/>
            <a:ext cx="6386282" cy="4684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Scroll: Vertical 4">
            <a:extLst>
              <a:ext uri="{FF2B5EF4-FFF2-40B4-BE49-F238E27FC236}">
                <a16:creationId xmlns:a16="http://schemas.microsoft.com/office/drawing/2014/main" id="{1E027332-40DF-4C69-B9D1-D80F2D424CC3}"/>
              </a:ext>
            </a:extLst>
          </p:cNvPr>
          <p:cNvSpPr/>
          <p:nvPr/>
        </p:nvSpPr>
        <p:spPr>
          <a:xfrm flipH="1">
            <a:off x="7232139" y="1584342"/>
            <a:ext cx="4825386" cy="4478758"/>
          </a:xfrm>
          <a:prstGeom prst="verticalScroll">
            <a:avLst>
              <a:gd name="adj" fmla="val 7334"/>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1200"/>
              </a:spcAft>
              <a:buFont typeface="Wingdings" panose="05000000000000000000" pitchFamily="2" charset="2"/>
              <a:buChar char="Ø"/>
            </a:pPr>
            <a:r>
              <a:rPr lang="en-NZ" dirty="0">
                <a:solidFill>
                  <a:schemeClr val="tx1"/>
                </a:solidFill>
                <a:latin typeface="Arial" panose="020B0604020202020204" pitchFamily="34" charset="0"/>
                <a:cs typeface="Arial" panose="020B0604020202020204" pitchFamily="34" charset="0"/>
              </a:rPr>
              <a:t>Watch the clip and think about how we recognise Jesus when the priest breaks the bread and shares it with us at Mass.</a:t>
            </a:r>
          </a:p>
          <a:p>
            <a:pPr marL="285750" lvl="0" indent="-285750">
              <a:spcAft>
                <a:spcPts val="1200"/>
              </a:spcAft>
              <a:buFont typeface="Wingdings" panose="05000000000000000000" pitchFamily="2" charset="2"/>
              <a:buChar char="Ø"/>
            </a:pPr>
            <a:r>
              <a:rPr lang="en-NZ" dirty="0">
                <a:solidFill>
                  <a:schemeClr val="tx1"/>
                </a:solidFill>
                <a:latin typeface="Arial" panose="020B0604020202020204" pitchFamily="34" charset="0"/>
                <a:cs typeface="Arial" panose="020B0604020202020204" pitchFamily="34" charset="0"/>
              </a:rPr>
              <a:t>You can read this story from the Bible in Luke’s gospel 24:13-35 in class prayer this week.</a:t>
            </a:r>
          </a:p>
          <a:p>
            <a:pPr marL="285750" lvl="0" indent="-285750">
              <a:spcAft>
                <a:spcPts val="1200"/>
              </a:spcAft>
              <a:buFont typeface="Wingdings" panose="05000000000000000000" pitchFamily="2" charset="2"/>
              <a:buChar char="Ø"/>
            </a:pPr>
            <a:r>
              <a:rPr lang="en-NZ" dirty="0">
                <a:solidFill>
                  <a:schemeClr val="tx1"/>
                </a:solidFill>
                <a:latin typeface="Arial" panose="020B0604020202020204" pitchFamily="34" charset="0"/>
                <a:cs typeface="Arial" panose="020B0604020202020204" pitchFamily="34" charset="0"/>
              </a:rPr>
              <a:t>Can you share the other ways the disciples recognised Jesus after he had risen?</a:t>
            </a:r>
          </a:p>
        </p:txBody>
      </p:sp>
      <p:sp>
        <p:nvSpPr>
          <p:cNvPr id="6" name="Action Button: Forward">
            <a:hlinkClick r:id="" action="ppaction://hlinkshowjump?jump=nextslide" highlightClick="1"/>
            <a:extLst>
              <a:ext uri="{FF2B5EF4-FFF2-40B4-BE49-F238E27FC236}">
                <a16:creationId xmlns:a16="http://schemas.microsoft.com/office/drawing/2014/main" id="{9475BE20-6ABA-4E03-97AF-F56644A82625}"/>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PageNumber">
            <a:extLst>
              <a:ext uri="{FF2B5EF4-FFF2-40B4-BE49-F238E27FC236}">
                <a16:creationId xmlns:a16="http://schemas.microsoft.com/office/drawing/2014/main" id="{B24F574E-134D-4A8E-93A8-A0A1907C1B59}"/>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S-07</a:t>
            </a:r>
          </a:p>
        </p:txBody>
      </p:sp>
      <p:sp>
        <p:nvSpPr>
          <p:cNvPr id="8" name="Action Button: Back">
            <a:hlinkClick r:id="" action="ppaction://hlinkshowjump?jump=previousslide" highlightClick="1"/>
            <a:extLst>
              <a:ext uri="{FF2B5EF4-FFF2-40B4-BE49-F238E27FC236}">
                <a16:creationId xmlns:a16="http://schemas.microsoft.com/office/drawing/2014/main" id="{F06C10B1-FB8A-4A50-948A-BC46C118C09C}"/>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ction Button: Video">
            <a:hlinkClick r:id="rId4" highlightClick="1"/>
            <a:extLst>
              <a:ext uri="{FF2B5EF4-FFF2-40B4-BE49-F238E27FC236}">
                <a16:creationId xmlns:a16="http://schemas.microsoft.com/office/drawing/2014/main" id="{9B11C12A-9E8E-47E2-9B55-E5DB0C08AD77}"/>
              </a:ext>
            </a:extLst>
          </p:cNvPr>
          <p:cNvSpPr/>
          <p:nvPr/>
        </p:nvSpPr>
        <p:spPr>
          <a:xfrm>
            <a:off x="10147733" y="6404025"/>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Tool instructions">
            <a:extLst>
              <a:ext uri="{FF2B5EF4-FFF2-40B4-BE49-F238E27FC236}">
                <a16:creationId xmlns:a16="http://schemas.microsoft.com/office/drawing/2014/main" id="{C3B7432A-06C0-467F-B217-A3D05655E80D}"/>
              </a:ext>
            </a:extLst>
          </p:cNvPr>
          <p:cNvSpPr txBox="1"/>
          <p:nvPr/>
        </p:nvSpPr>
        <p:spPr>
          <a:xfrm>
            <a:off x="4641129" y="6627168"/>
            <a:ext cx="2909772"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video icon for the clip – “The Road to Emmaus”.</a:t>
            </a:r>
          </a:p>
        </p:txBody>
      </p:sp>
    </p:spTree>
    <p:extLst>
      <p:ext uri="{BB962C8B-B14F-4D97-AF65-F5344CB8AC3E}">
        <p14:creationId xmlns:p14="http://schemas.microsoft.com/office/powerpoint/2010/main" val="3594442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E24BB-F9FA-49FC-B6D7-7049699FE13C}"/>
              </a:ext>
            </a:extLst>
          </p:cNvPr>
          <p:cNvSpPr>
            <a:spLocks noGrp="1"/>
          </p:cNvSpPr>
          <p:nvPr>
            <p:ph type="title"/>
          </p:nvPr>
        </p:nvSpPr>
        <p:spPr>
          <a:xfrm>
            <a:off x="838200" y="93976"/>
            <a:ext cx="10515600" cy="1154008"/>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Breakfast by the Sea</a:t>
            </a:r>
          </a:p>
        </p:txBody>
      </p:sp>
      <p:sp>
        <p:nvSpPr>
          <p:cNvPr id="3" name="Action Button: Video">
            <a:hlinkClick r:id="rId3" highlightClick="1"/>
            <a:extLst>
              <a:ext uri="{FF2B5EF4-FFF2-40B4-BE49-F238E27FC236}">
                <a16:creationId xmlns:a16="http://schemas.microsoft.com/office/drawing/2014/main" id="{90EC5F6A-48C6-4361-858E-88FC87585EB4}"/>
              </a:ext>
            </a:extLst>
          </p:cNvPr>
          <p:cNvSpPr/>
          <p:nvPr/>
        </p:nvSpPr>
        <p:spPr>
          <a:xfrm>
            <a:off x="10147733" y="6404025"/>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Action Button: Back">
            <a:hlinkClick r:id="" action="ppaction://hlinkshowjump?jump=previousslide" highlightClick="1"/>
            <a:extLst>
              <a:ext uri="{FF2B5EF4-FFF2-40B4-BE49-F238E27FC236}">
                <a16:creationId xmlns:a16="http://schemas.microsoft.com/office/drawing/2014/main" id="{CF029DA7-F706-4A48-A4A4-4484A08883B7}"/>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ction Button: Forward">
            <a:hlinkClick r:id="" action="ppaction://hlinkshowjump?jump=nextslide" highlightClick="1"/>
            <a:extLst>
              <a:ext uri="{FF2B5EF4-FFF2-40B4-BE49-F238E27FC236}">
                <a16:creationId xmlns:a16="http://schemas.microsoft.com/office/drawing/2014/main" id="{2AF0EFCA-2FFC-4DFF-A837-ADED3DC4F636}"/>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PageNumber">
            <a:extLst>
              <a:ext uri="{FF2B5EF4-FFF2-40B4-BE49-F238E27FC236}">
                <a16:creationId xmlns:a16="http://schemas.microsoft.com/office/drawing/2014/main" id="{7F0EFA7C-C80C-4518-A848-CBBAC4716C38}"/>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S-08</a:t>
            </a:r>
          </a:p>
        </p:txBody>
      </p:sp>
      <p:pic>
        <p:nvPicPr>
          <p:cNvPr id="8" name="Picture 7" descr="A picture containing sky, outdoor, person, food&#10;&#10;Description generated with very high confidence">
            <a:extLst>
              <a:ext uri="{FF2B5EF4-FFF2-40B4-BE49-F238E27FC236}">
                <a16:creationId xmlns:a16="http://schemas.microsoft.com/office/drawing/2014/main" id="{9B08EED3-80AE-4998-B503-24CA26DCFB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83" y="1564396"/>
            <a:ext cx="5802217" cy="4351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croll: Vertical 8">
            <a:extLst>
              <a:ext uri="{FF2B5EF4-FFF2-40B4-BE49-F238E27FC236}">
                <a16:creationId xmlns:a16="http://schemas.microsoft.com/office/drawing/2014/main" id="{3D2ABEA4-520E-4202-9873-872779428DC8}"/>
              </a:ext>
            </a:extLst>
          </p:cNvPr>
          <p:cNvSpPr/>
          <p:nvPr/>
        </p:nvSpPr>
        <p:spPr>
          <a:xfrm flipH="1">
            <a:off x="6096002" y="1247983"/>
            <a:ext cx="5961523" cy="4984487"/>
          </a:xfrm>
          <a:prstGeom prst="verticalScroll">
            <a:avLst>
              <a:gd name="adj" fmla="val 3699"/>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1200"/>
              </a:spcAft>
              <a:buFont typeface="Wingdings" panose="05000000000000000000" pitchFamily="2" charset="2"/>
              <a:buChar char="Ø"/>
            </a:pPr>
            <a:r>
              <a:rPr lang="en-NZ" dirty="0">
                <a:solidFill>
                  <a:schemeClr val="tx1"/>
                </a:solidFill>
                <a:latin typeface="Arial" panose="020B0604020202020204" pitchFamily="34" charset="0"/>
                <a:cs typeface="Arial" panose="020B0604020202020204" pitchFamily="34" charset="0"/>
              </a:rPr>
              <a:t>The disciples who were at the Sea of Tiberias the day Jesus appeared to them for the 3rd time were: Simon Peter, Thomas, Nathanael, James and John the sons of Zebedee, and two others who are not named. </a:t>
            </a:r>
          </a:p>
          <a:p>
            <a:pPr marL="285750" lvl="0" indent="-285750">
              <a:spcAft>
                <a:spcPts val="1200"/>
              </a:spcAft>
              <a:buFont typeface="Wingdings" panose="05000000000000000000" pitchFamily="2" charset="2"/>
              <a:buChar char="Ø"/>
            </a:pPr>
            <a:r>
              <a:rPr lang="en-NZ" dirty="0">
                <a:solidFill>
                  <a:schemeClr val="tx1"/>
                </a:solidFill>
                <a:latin typeface="Arial" panose="020B0604020202020204" pitchFamily="34" charset="0"/>
                <a:cs typeface="Arial" panose="020B0604020202020204" pitchFamily="34" charset="0"/>
              </a:rPr>
              <a:t>Do you think when Jesus worked the miracle with the fish he was thinking of another time the disciples might have remembered before his death and Resurrection when he worked a miracle with fish?                                  </a:t>
            </a:r>
          </a:p>
          <a:p>
            <a:pPr marL="285750" lvl="0" indent="-285750">
              <a:spcAft>
                <a:spcPts val="1200"/>
              </a:spcAft>
              <a:buFont typeface="Wingdings" panose="05000000000000000000" pitchFamily="2" charset="2"/>
              <a:buChar char="Ø"/>
            </a:pPr>
            <a:r>
              <a:rPr lang="en-NZ" dirty="0">
                <a:solidFill>
                  <a:schemeClr val="tx1"/>
                </a:solidFill>
                <a:latin typeface="Arial" panose="020B0604020202020204" pitchFamily="34" charset="0"/>
                <a:cs typeface="Arial" panose="020B0604020202020204" pitchFamily="34" charset="0"/>
              </a:rPr>
              <a:t>Can you remember what happened? Tell a partner the story. Do you think the disciples would have remembered it?</a:t>
            </a:r>
          </a:p>
          <a:p>
            <a:pPr marL="285750" lvl="0" indent="-285750">
              <a:spcAft>
                <a:spcPts val="1200"/>
              </a:spcAft>
              <a:buFont typeface="Wingdings" panose="05000000000000000000" pitchFamily="2" charset="2"/>
              <a:buChar char="Ø"/>
            </a:pPr>
            <a:r>
              <a:rPr lang="en-NZ" dirty="0">
                <a:solidFill>
                  <a:schemeClr val="tx1"/>
                </a:solidFill>
                <a:latin typeface="Arial" panose="020B0604020202020204" pitchFamily="34" charset="0"/>
                <a:cs typeface="Arial" panose="020B0604020202020204" pitchFamily="34" charset="0"/>
              </a:rPr>
              <a:t>Make a list of the times Jesus showed himself to his disciples and include this one.</a:t>
            </a:r>
          </a:p>
        </p:txBody>
      </p:sp>
      <p:sp>
        <p:nvSpPr>
          <p:cNvPr id="10" name="Textbox: Tool instructions">
            <a:extLst>
              <a:ext uri="{FF2B5EF4-FFF2-40B4-BE49-F238E27FC236}">
                <a16:creationId xmlns:a16="http://schemas.microsoft.com/office/drawing/2014/main" id="{B52D8588-1DC8-4436-9C70-D2B3CD50FB6A}"/>
              </a:ext>
            </a:extLst>
          </p:cNvPr>
          <p:cNvSpPr txBox="1"/>
          <p:nvPr/>
        </p:nvSpPr>
        <p:spPr>
          <a:xfrm>
            <a:off x="3721007" y="6627168"/>
            <a:ext cx="4750018"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video icon for the clip – “</a:t>
            </a:r>
            <a:r>
              <a:rPr lang="en-NZ" sz="900" dirty="0">
                <a:latin typeface="Arial" pitchFamily="34" charset="0"/>
                <a:ea typeface="Segoe UI" pitchFamily="34" charset="0"/>
                <a:cs typeface="Arial" pitchFamily="34" charset="0"/>
              </a:rPr>
              <a:t>Jesus appears once more to his disciples at Lake Tiberias</a:t>
            </a:r>
            <a:r>
              <a:rPr lang="en-GB" sz="900" dirty="0">
                <a:latin typeface="Arial" pitchFamily="34" charset="0"/>
                <a:ea typeface="Segoe UI" pitchFamily="34" charset="0"/>
                <a:cs typeface="Arial" pitchFamily="34" charset="0"/>
              </a:rPr>
              <a:t>”.</a:t>
            </a:r>
          </a:p>
        </p:txBody>
      </p:sp>
    </p:spTree>
    <p:extLst>
      <p:ext uri="{BB962C8B-B14F-4D97-AF65-F5344CB8AC3E}">
        <p14:creationId xmlns:p14="http://schemas.microsoft.com/office/powerpoint/2010/main" val="136740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43702-4EF2-4FC2-9A88-B4789EFD017D}"/>
              </a:ext>
            </a:extLst>
          </p:cNvPr>
          <p:cNvSpPr>
            <a:spLocks noGrp="1"/>
          </p:cNvSpPr>
          <p:nvPr>
            <p:ph type="title"/>
          </p:nvPr>
        </p:nvSpPr>
        <p:spPr>
          <a:xfrm>
            <a:off x="838200" y="155804"/>
            <a:ext cx="10515600" cy="1325563"/>
          </a:xfrm>
        </p:spPr>
        <p:txBody>
          <a:bodyPr/>
          <a:lstStyle/>
          <a:p>
            <a:pPr algn="ctr"/>
            <a:r>
              <a:rPr lang="en-NZ"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Why are the After Easter Stories Important?</a:t>
            </a:r>
          </a:p>
        </p:txBody>
      </p:sp>
      <p:pic>
        <p:nvPicPr>
          <p:cNvPr id="4" name="Picture" descr="A group of people around each other&#10;&#10;Description generated with very high confidence">
            <a:extLst>
              <a:ext uri="{FF2B5EF4-FFF2-40B4-BE49-F238E27FC236}">
                <a16:creationId xmlns:a16="http://schemas.microsoft.com/office/drawing/2014/main" id="{0BF4B45B-B5D0-475D-9954-8D473D582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5" y="2012030"/>
            <a:ext cx="4846454" cy="3634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con 1" descr="Image result for the breaking of the bread">
            <a:extLst>
              <a:ext uri="{FF2B5EF4-FFF2-40B4-BE49-F238E27FC236}">
                <a16:creationId xmlns:a16="http://schemas.microsoft.com/office/drawing/2014/main" id="{FA15A8B2-FC68-4AC8-8549-8FE5EFF4E121}"/>
              </a:ext>
            </a:extLst>
          </p:cNvPr>
          <p:cNvPicPr/>
          <p:nvPr/>
        </p:nvPicPr>
        <p:blipFill rotWithShape="1">
          <a:blip r:embed="rId4" cstate="print">
            <a:extLst>
              <a:ext uri="{28A0092B-C50C-407E-A947-70E740481C1C}">
                <a14:useLocalDpi xmlns:a14="http://schemas.microsoft.com/office/drawing/2010/main" val="0"/>
              </a:ext>
            </a:extLst>
          </a:blip>
          <a:srcRect b="22402"/>
          <a:stretch/>
        </p:blipFill>
        <p:spPr bwMode="auto">
          <a:xfrm>
            <a:off x="5199968" y="1593200"/>
            <a:ext cx="1007110" cy="676275"/>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pic>
        <p:nvPicPr>
          <p:cNvPr id="6" name="Icon 2" descr="Image result for the breaking of the bread">
            <a:extLst>
              <a:ext uri="{FF2B5EF4-FFF2-40B4-BE49-F238E27FC236}">
                <a16:creationId xmlns:a16="http://schemas.microsoft.com/office/drawing/2014/main" id="{71D65F70-EE71-4647-806C-6ADFAA7FBEA9}"/>
              </a:ext>
            </a:extLst>
          </p:cNvPr>
          <p:cNvPicPr/>
          <p:nvPr/>
        </p:nvPicPr>
        <p:blipFill rotWithShape="1">
          <a:blip r:embed="rId4" cstate="print">
            <a:extLst>
              <a:ext uri="{28A0092B-C50C-407E-A947-70E740481C1C}">
                <a14:useLocalDpi xmlns:a14="http://schemas.microsoft.com/office/drawing/2010/main" val="0"/>
              </a:ext>
            </a:extLst>
          </a:blip>
          <a:srcRect b="22402"/>
          <a:stretch/>
        </p:blipFill>
        <p:spPr bwMode="auto">
          <a:xfrm>
            <a:off x="5199968" y="2651547"/>
            <a:ext cx="1007110" cy="676275"/>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pic>
        <p:nvPicPr>
          <p:cNvPr id="7" name="Icon 3" descr="Image result for the breaking of the bread">
            <a:extLst>
              <a:ext uri="{FF2B5EF4-FFF2-40B4-BE49-F238E27FC236}">
                <a16:creationId xmlns:a16="http://schemas.microsoft.com/office/drawing/2014/main" id="{9E2A25BF-A875-404C-B8CD-C11732404DE1}"/>
              </a:ext>
            </a:extLst>
          </p:cNvPr>
          <p:cNvPicPr/>
          <p:nvPr/>
        </p:nvPicPr>
        <p:blipFill rotWithShape="1">
          <a:blip r:embed="rId4" cstate="print">
            <a:extLst>
              <a:ext uri="{28A0092B-C50C-407E-A947-70E740481C1C}">
                <a14:useLocalDpi xmlns:a14="http://schemas.microsoft.com/office/drawing/2010/main" val="0"/>
              </a:ext>
            </a:extLst>
          </a:blip>
          <a:srcRect b="22402"/>
          <a:stretch/>
        </p:blipFill>
        <p:spPr bwMode="auto">
          <a:xfrm>
            <a:off x="5199968" y="3868315"/>
            <a:ext cx="1007110" cy="676275"/>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pic>
        <p:nvPicPr>
          <p:cNvPr id="8" name="Icon 4" descr="Image result for the breaking of the bread">
            <a:extLst>
              <a:ext uri="{FF2B5EF4-FFF2-40B4-BE49-F238E27FC236}">
                <a16:creationId xmlns:a16="http://schemas.microsoft.com/office/drawing/2014/main" id="{618FD648-4603-427D-8DEA-E0462686F15D}"/>
              </a:ext>
            </a:extLst>
          </p:cNvPr>
          <p:cNvPicPr/>
          <p:nvPr/>
        </p:nvPicPr>
        <p:blipFill rotWithShape="1">
          <a:blip r:embed="rId4" cstate="print">
            <a:extLst>
              <a:ext uri="{28A0092B-C50C-407E-A947-70E740481C1C}">
                <a14:useLocalDpi xmlns:a14="http://schemas.microsoft.com/office/drawing/2010/main" val="0"/>
              </a:ext>
            </a:extLst>
          </a:blip>
          <a:srcRect b="22402"/>
          <a:stretch/>
        </p:blipFill>
        <p:spPr bwMode="auto">
          <a:xfrm>
            <a:off x="5199968" y="5308733"/>
            <a:ext cx="1007110" cy="676275"/>
          </a:xfrm>
          <a:prstGeom prst="ellipse">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sp>
        <p:nvSpPr>
          <p:cNvPr id="9" name="TextBox: PageNumber">
            <a:extLst>
              <a:ext uri="{FF2B5EF4-FFF2-40B4-BE49-F238E27FC236}">
                <a16:creationId xmlns:a16="http://schemas.microsoft.com/office/drawing/2014/main" id="{B6F0550D-DE4A-4C6D-987E-73145B6D253E}"/>
              </a:ext>
            </a:extLst>
          </p:cNvPr>
          <p:cNvSpPr txBox="1">
            <a:spLocks/>
          </p:cNvSpPr>
          <p:nvPr/>
        </p:nvSpPr>
        <p:spPr>
          <a:xfrm>
            <a:off x="11697525" y="6404025"/>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2060"/>
                </a:solidFill>
                <a:effectLst/>
                <a:uLnTx/>
                <a:uFillTx/>
                <a:latin typeface="Arial" pitchFamily="34" charset="0"/>
                <a:ea typeface="+mn-ea"/>
                <a:cs typeface="Arial" pitchFamily="34" charset="0"/>
              </a:rPr>
              <a:t>S-09</a:t>
            </a:r>
          </a:p>
        </p:txBody>
      </p:sp>
      <p:sp>
        <p:nvSpPr>
          <p:cNvPr id="10" name="Action Button: Forward">
            <a:hlinkClick r:id="" action="ppaction://hlinkshowjump?jump=nextslide" highlightClick="1"/>
            <a:extLst>
              <a:ext uri="{FF2B5EF4-FFF2-40B4-BE49-F238E27FC236}">
                <a16:creationId xmlns:a16="http://schemas.microsoft.com/office/drawing/2014/main" id="{C99DDBF1-57CE-4183-A4FE-CD01A3F809E7}"/>
              </a:ext>
            </a:extLst>
          </p:cNvPr>
          <p:cNvSpPr/>
          <p:nvPr/>
        </p:nvSpPr>
        <p:spPr>
          <a:xfrm>
            <a:off x="11131003" y="6404025"/>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ction Button: Back">
            <a:hlinkClick r:id="" action="ppaction://hlinkshowjump?jump=previousslide" highlightClick="1"/>
            <a:extLst>
              <a:ext uri="{FF2B5EF4-FFF2-40B4-BE49-F238E27FC236}">
                <a16:creationId xmlns:a16="http://schemas.microsoft.com/office/drawing/2014/main" id="{DB57F273-ABEF-4D80-B7E9-A5BEC04AAD58}"/>
              </a:ext>
            </a:extLst>
          </p:cNvPr>
          <p:cNvSpPr/>
          <p:nvPr/>
        </p:nvSpPr>
        <p:spPr>
          <a:xfrm>
            <a:off x="10603344" y="6404025"/>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1A572AC-B6CA-4C28-976B-FDCD2A01B23C}"/>
              </a:ext>
            </a:extLst>
          </p:cNvPr>
          <p:cNvSpPr/>
          <p:nvPr/>
        </p:nvSpPr>
        <p:spPr>
          <a:xfrm>
            <a:off x="6279614" y="4963607"/>
            <a:ext cx="5777911" cy="1366528"/>
          </a:xfrm>
          <a:prstGeom prst="rect">
            <a:avLst/>
          </a:prstGeom>
          <a:solidFill>
            <a:schemeClr val="accent4">
              <a:lumMod val="20000"/>
              <a:lumOff val="80000"/>
            </a:schemeClr>
          </a:solidFill>
          <a:ln>
            <a:solidFill>
              <a:schemeClr val="accent4">
                <a:lumMod val="50000"/>
              </a:schemeClr>
            </a:solidFill>
          </a:ln>
        </p:spPr>
        <p:txBody>
          <a:bodyPr wrap="square">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The stories are about the disciples but they are also about us. They help us to think about how we recognise Jesus in our lives when simple things remind us that he is present with us always.</a:t>
            </a:r>
            <a:endParaRPr lang="en-NZ"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5869755-EF72-4623-AECE-0A8B4C383FDC}"/>
              </a:ext>
            </a:extLst>
          </p:cNvPr>
          <p:cNvSpPr/>
          <p:nvPr/>
        </p:nvSpPr>
        <p:spPr>
          <a:xfrm>
            <a:off x="6279613" y="3523189"/>
            <a:ext cx="5777912" cy="1366528"/>
          </a:xfrm>
          <a:prstGeom prst="rect">
            <a:avLst/>
          </a:prstGeom>
          <a:solidFill>
            <a:schemeClr val="accent4">
              <a:lumMod val="20000"/>
              <a:lumOff val="80000"/>
            </a:schemeClr>
          </a:solidFill>
          <a:ln>
            <a:solidFill>
              <a:schemeClr val="accent4">
                <a:lumMod val="50000"/>
              </a:schemeClr>
            </a:solidFill>
          </a:ln>
        </p:spPr>
        <p:txBody>
          <a:bodyPr wrap="square">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They are important stories because they are about how we feel during times of change in our lives, and how Jesus is there for us if we can recognise him, to call on to reassure us just as the disciples did.</a:t>
            </a:r>
            <a:endParaRPr lang="en-NZ"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0305FD4-DBF3-4D24-8720-85F7CEC5A5CA}"/>
              </a:ext>
            </a:extLst>
          </p:cNvPr>
          <p:cNvSpPr/>
          <p:nvPr/>
        </p:nvSpPr>
        <p:spPr>
          <a:xfrm>
            <a:off x="6279611" y="2529548"/>
            <a:ext cx="5777913" cy="923330"/>
          </a:xfrm>
          <a:prstGeom prst="rect">
            <a:avLst/>
          </a:prstGeom>
          <a:solidFill>
            <a:schemeClr val="accent4">
              <a:lumMod val="20000"/>
              <a:lumOff val="80000"/>
            </a:schemeClr>
          </a:solidFill>
          <a:ln>
            <a:solidFill>
              <a:schemeClr val="accent4">
                <a:lumMod val="50000"/>
              </a:schemeClr>
            </a:solidFill>
          </a:ln>
        </p:spPr>
        <p:txBody>
          <a:bodyPr wrap="square">
            <a:spAutoFit/>
          </a:bodyPr>
          <a:lstStyle/>
          <a:p>
            <a:r>
              <a:rPr lang="en-NZ" dirty="0">
                <a:latin typeface="Arial" panose="020B0604020202020204" pitchFamily="34" charset="0"/>
                <a:ea typeface="Calibri" panose="020F0502020204030204" pitchFamily="34" charset="0"/>
                <a:cs typeface="Arial" panose="020B0604020202020204" pitchFamily="34" charset="0"/>
              </a:rPr>
              <a:t>The stories about what happened during this time showed the disciples were lost without Jesus their friend and teacher. </a:t>
            </a:r>
            <a:endParaRPr lang="en-NZ"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95A4062-1AAE-4324-8ADF-71729DC0F1A2}"/>
              </a:ext>
            </a:extLst>
          </p:cNvPr>
          <p:cNvSpPr/>
          <p:nvPr/>
        </p:nvSpPr>
        <p:spPr>
          <a:xfrm>
            <a:off x="6279610" y="1407679"/>
            <a:ext cx="5777914" cy="1047979"/>
          </a:xfrm>
          <a:prstGeom prst="rect">
            <a:avLst/>
          </a:prstGeom>
          <a:solidFill>
            <a:schemeClr val="accent4">
              <a:lumMod val="20000"/>
              <a:lumOff val="80000"/>
            </a:schemeClr>
          </a:solidFill>
          <a:ln>
            <a:solidFill>
              <a:schemeClr val="accent4">
                <a:lumMod val="50000"/>
              </a:schemeClr>
            </a:solidFill>
          </a:ln>
        </p:spPr>
        <p:txBody>
          <a:bodyPr wrap="square">
            <a:spAutoFit/>
          </a:bodyPr>
          <a:lstStyle/>
          <a:p>
            <a:pPr>
              <a:lnSpc>
                <a:spcPct val="115000"/>
              </a:lnSpc>
              <a:spcAft>
                <a:spcPts val="1000"/>
              </a:spcAft>
            </a:pPr>
            <a:r>
              <a:rPr lang="en-NZ" dirty="0">
                <a:latin typeface="Arial" panose="020B0604020202020204" pitchFamily="34" charset="0"/>
                <a:ea typeface="Calibri" panose="020F0502020204030204" pitchFamily="34" charset="0"/>
                <a:cs typeface="Arial" panose="020B0604020202020204" pitchFamily="34" charset="0"/>
              </a:rPr>
              <a:t>Look at the people in the image and share what it tells you about how the disciples of Jesus were feeling in the days after Jesus had risen. </a:t>
            </a:r>
            <a:endParaRPr lang="en-NZ" sz="11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instruction">
            <a:extLst>
              <a:ext uri="{FF2B5EF4-FFF2-40B4-BE49-F238E27FC236}">
                <a16:creationId xmlns:a16="http://schemas.microsoft.com/office/drawing/2014/main" id="{3CEE3073-03EA-4F2B-9837-947876E1C3E7}"/>
              </a:ext>
            </a:extLst>
          </p:cNvPr>
          <p:cNvSpPr txBox="1"/>
          <p:nvPr/>
        </p:nvSpPr>
        <p:spPr>
          <a:xfrm>
            <a:off x="4000642" y="6610350"/>
            <a:ext cx="4486275"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Click the icons to reveal text.</a:t>
            </a:r>
          </a:p>
        </p:txBody>
      </p:sp>
    </p:spTree>
    <p:extLst>
      <p:ext uri="{BB962C8B-B14F-4D97-AF65-F5344CB8AC3E}">
        <p14:creationId xmlns:p14="http://schemas.microsoft.com/office/powerpoint/2010/main" val="815499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2" nodeType="clickEffect">
                                  <p:stCondLst>
                                    <p:cond delay="0"/>
                                  </p:stCondLst>
                                  <p:childTnLst>
                                    <p:set>
                                      <p:cBhvr>
                                        <p:cTn id="49" dur="1" fill="hold">
                                          <p:stCondLst>
                                            <p:cond delay="0"/>
                                          </p:stCondLst>
                                        </p:cTn>
                                        <p:tgtEl>
                                          <p:spTgt spid="16"/>
                                        </p:tgtEl>
                                        <p:attrNameLst>
                                          <p:attrName>style.visibility</p:attrName>
                                        </p:attrNameLst>
                                      </p:cBhvr>
                                      <p:to>
                                        <p:strVal val="hidden"/>
                                      </p:to>
                                    </p:set>
                                  </p:childTnLst>
                                </p:cTn>
                              </p:par>
                              <p:par>
                                <p:cTn id="50" presetID="1" presetClass="exit" presetSubtype="0" fill="hold" grpId="2" nodeType="withEffect">
                                  <p:stCondLst>
                                    <p:cond delay="0"/>
                                  </p:stCondLst>
                                  <p:childTnLst>
                                    <p:set>
                                      <p:cBhvr>
                                        <p:cTn id="51" dur="1" fill="hold">
                                          <p:stCondLst>
                                            <p:cond delay="0"/>
                                          </p:stCondLst>
                                        </p:cTn>
                                        <p:tgtEl>
                                          <p:spTgt spid="15"/>
                                        </p:tgtEl>
                                        <p:attrNameLst>
                                          <p:attrName>style.visibility</p:attrName>
                                        </p:attrNameLst>
                                      </p:cBhvr>
                                      <p:to>
                                        <p:strVal val="hidden"/>
                                      </p:to>
                                    </p:set>
                                  </p:childTnLst>
                                </p:cTn>
                              </p:par>
                              <p:par>
                                <p:cTn id="52" presetID="1" presetClass="exit" presetSubtype="0" fill="hold" grpId="2" nodeType="withEffect">
                                  <p:stCondLst>
                                    <p:cond delay="0"/>
                                  </p:stCondLst>
                                  <p:childTnLst>
                                    <p:set>
                                      <p:cBhvr>
                                        <p:cTn id="53" dur="1" fill="hold">
                                          <p:stCondLst>
                                            <p:cond delay="0"/>
                                          </p:stCondLst>
                                        </p:cTn>
                                        <p:tgtEl>
                                          <p:spTgt spid="14"/>
                                        </p:tgtEl>
                                        <p:attrNameLst>
                                          <p:attrName>style.visibility</p:attrName>
                                        </p:attrNameLst>
                                      </p:cBhvr>
                                      <p:to>
                                        <p:strVal val="hidden"/>
                                      </p:to>
                                    </p:set>
                                  </p:childTnLst>
                                </p:cTn>
                              </p:par>
                              <p:par>
                                <p:cTn id="54" presetID="1" presetClass="exit" presetSubtype="0" fill="hold" grpId="2" nodeType="with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2787</TotalTime>
  <Words>2513</Words>
  <Application>Microsoft Office PowerPoint</Application>
  <PresentationFormat>Widescreen</PresentationFormat>
  <Paragraphs>164</Paragraphs>
  <Slides>11</Slides>
  <Notes>11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Arial</vt:lpstr>
      <vt:lpstr>Calibri</vt:lpstr>
      <vt:lpstr>Calibri Light</vt:lpstr>
      <vt:lpstr>Lucida Calligraphy</vt:lpstr>
      <vt:lpstr>Segoe UI</vt:lpstr>
      <vt:lpstr>Wingdings</vt:lpstr>
      <vt:lpstr>Office Theme</vt:lpstr>
      <vt:lpstr>1_Office Theme</vt:lpstr>
      <vt:lpstr>The After Easter Stories </vt:lpstr>
      <vt:lpstr>Learning Intentions</vt:lpstr>
      <vt:lpstr>The Easter Story is such an important  story for all Christians because …</vt:lpstr>
      <vt:lpstr>How was Jesus different after his Resurrection?</vt:lpstr>
      <vt:lpstr>How did Jesus’ followers recognise him after he had risen?</vt:lpstr>
      <vt:lpstr>The After-Easter Stories</vt:lpstr>
      <vt:lpstr>The Road to Emmaus – an after-Easter story</vt:lpstr>
      <vt:lpstr>Breakfast by the Sea</vt:lpstr>
      <vt:lpstr>Why are the After Easter Stories Important?</vt:lpstr>
      <vt:lpstr>Check Up</vt:lpstr>
      <vt:lpstr>Time for 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After Easter Stories</dc:title>
  <dc:creator>Jenny McCairn</dc:creator>
  <cp:lastModifiedBy>Pierre Schmits</cp:lastModifiedBy>
  <cp:revision>30</cp:revision>
  <dcterms:created xsi:type="dcterms:W3CDTF">2018-03-19T01:42:59Z</dcterms:created>
  <dcterms:modified xsi:type="dcterms:W3CDTF">2018-03-28T06:20:36Z</dcterms:modified>
</cp:coreProperties>
</file>