
<file path=[Content_Types].xml><?xml version="1.0" encoding="utf-8"?>
<Types xmlns="http://schemas.openxmlformats.org/package/2006/content-types">
  <Default Extension="mp3" ContentType="audio/mpeg"/>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handoutMasterIdLst>
    <p:handoutMasterId r:id="rId18"/>
  </p:handoutMasterIdLst>
  <p:sldIdLst>
    <p:sldId id="261" r:id="rId2"/>
    <p:sldId id="457" r:id="rId3"/>
    <p:sldId id="443" r:id="rId4"/>
    <p:sldId id="418" r:id="rId5"/>
    <p:sldId id="451" r:id="rId6"/>
    <p:sldId id="429" r:id="rId7"/>
    <p:sldId id="442" r:id="rId8"/>
    <p:sldId id="453" r:id="rId9"/>
    <p:sldId id="454" r:id="rId10"/>
    <p:sldId id="455" r:id="rId11"/>
    <p:sldId id="392" r:id="rId12"/>
    <p:sldId id="456" r:id="rId13"/>
    <p:sldId id="266" r:id="rId14"/>
    <p:sldId id="458" r:id="rId15"/>
    <p:sldId id="380" r:id="rId16"/>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C92"/>
    <a:srgbClr val="FFFAD1"/>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1" autoAdjust="0"/>
    <p:restoredTop sz="83449" autoAdjust="0"/>
  </p:normalViewPr>
  <p:slideViewPr>
    <p:cSldViewPr snapToObjects="1">
      <p:cViewPr>
        <p:scale>
          <a:sx n="90" d="100"/>
          <a:sy n="90" d="100"/>
        </p:scale>
        <p:origin x="516" y="62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42" d="100"/>
        <a:sy n="142" d="100"/>
      </p:scale>
      <p:origin x="0" y="5226"/>
    </p:cViewPr>
  </p:sorterViewPr>
  <p:notesViewPr>
    <p:cSldViewPr snapToObjects="1">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24/03/2018</a:t>
            </a:fld>
            <a:endParaRPr lang="en-GB"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dirty="0"/>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dirty="0"/>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dirty="0"/>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fSxQUdK7NR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Easter is the greatest Feast in the Liturgical Year </a:t>
            </a:r>
            <a:r>
              <a:rPr lang="en-GB" sz="1200" b="1" kern="1200" dirty="0" err="1" smtClean="0">
                <a:solidFill>
                  <a:schemeClr val="tx1"/>
                </a:solidFill>
                <a:effectLst/>
                <a:latin typeface="+mn-lt"/>
                <a:ea typeface="+mn-ea"/>
                <a:cs typeface="+mn-cs"/>
              </a:rPr>
              <a:t>Te</a:t>
            </a:r>
            <a:r>
              <a:rPr lang="en-GB" sz="1200" b="1" kern="1200" dirty="0" smtClean="0">
                <a:solidFill>
                  <a:schemeClr val="tx1"/>
                </a:solidFill>
                <a:effectLst/>
                <a:latin typeface="+mn-lt"/>
                <a:ea typeface="+mn-ea"/>
                <a:cs typeface="+mn-cs"/>
              </a:rPr>
              <a:t> Tau me </a:t>
            </a:r>
            <a:r>
              <a:rPr lang="en-GB" sz="1200" b="1" kern="1200" dirty="0" err="1" smtClean="0">
                <a:solidFill>
                  <a:schemeClr val="tx1"/>
                </a:solidFill>
                <a:effectLst/>
                <a:latin typeface="+mn-lt"/>
                <a:ea typeface="+mn-ea"/>
                <a:cs typeface="+mn-cs"/>
              </a:rPr>
              <a:t>ona</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Ritenga</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Tapu</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the Feast of Easter and what it means for Christians.</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What will happen at the end of the world for those who trust in God?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Listen to the song, ‘All is Well’ and note what the words are saying.</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each Flip Card and encourage children to listen carefully to the text and make comments and questions as you work through them. When this is done create an art work to capture your impression of what the last day of the world will be like.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Share it with your family </a:t>
            </a:r>
            <a:r>
              <a:rPr lang="en-GB" sz="1200" kern="1200" dirty="0" err="1" smtClean="0">
                <a:solidFill>
                  <a:schemeClr val="tx1"/>
                </a:solidFill>
                <a:effectLst/>
                <a:latin typeface="+mn-lt"/>
                <a:ea typeface="+mn-ea"/>
                <a:cs typeface="+mn-cs"/>
              </a:rPr>
              <a:t>whānau</a:t>
            </a:r>
            <a:r>
              <a:rPr lang="en-GB" sz="1200" kern="1200" dirty="0" smtClean="0">
                <a:solidFill>
                  <a:schemeClr val="tx1"/>
                </a:solidFill>
                <a:effectLst/>
                <a:latin typeface="+mn-lt"/>
                <a:ea typeface="+mn-ea"/>
                <a:cs typeface="+mn-cs"/>
              </a:rPr>
              <a:t> and let it generate conversations about this topic at home. Refer to Sharing our Learning slide.</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151560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10A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children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10B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use the worksheet and respond to each item. This can be added to their RE Learning Journal. Note what areas may need more attention and use strategies including peer tutoring to help with this.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149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children to stillness and silence as the teacher invites them </a:t>
            </a:r>
            <a:r>
              <a:rPr lang="en-GB" sz="1200" i="1" kern="1200" dirty="0" smtClean="0">
                <a:solidFill>
                  <a:schemeClr val="tx1"/>
                </a:solidFill>
                <a:effectLst/>
                <a:latin typeface="+mn-lt"/>
                <a:ea typeface="+mn-ea"/>
                <a:cs typeface="+mn-cs"/>
              </a:rPr>
              <a:t>to reflect on what Jesus has told them about what will happen at the</a:t>
            </a:r>
            <a:r>
              <a:rPr lang="en-GB" sz="1200" kern="1200" dirty="0" smtClean="0">
                <a:solidFill>
                  <a:schemeClr val="tx1"/>
                </a:solidFill>
                <a:effectLst/>
                <a:latin typeface="+mn-lt"/>
                <a:ea typeface="+mn-ea"/>
                <a:cs typeface="+mn-cs"/>
              </a:rPr>
              <a:t> e</a:t>
            </a:r>
            <a:r>
              <a:rPr lang="en-GB" sz="1200" i="1" kern="1200" dirty="0" smtClean="0">
                <a:solidFill>
                  <a:schemeClr val="tx1"/>
                </a:solidFill>
                <a:effectLst/>
                <a:latin typeface="+mn-lt"/>
                <a:ea typeface="+mn-ea"/>
                <a:cs typeface="+mn-cs"/>
              </a:rPr>
              <a:t>nd of the world and what he has prepared for those who love him and how good it would be to share it with him.</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This Worksheet relates to Slide 6.</a:t>
            </a:r>
          </a:p>
        </p:txBody>
      </p:sp>
      <p:sp>
        <p:nvSpPr>
          <p:cNvPr id="4" name="Slide Number Placeholder 3"/>
          <p:cNvSpPr>
            <a:spLocks noGrp="1"/>
          </p:cNvSpPr>
          <p:nvPr>
            <p:ph type="sldNum" sz="quarter" idx="10"/>
          </p:nvPr>
        </p:nvSpPr>
        <p:spPr/>
        <p:txBody>
          <a:bodyPr/>
          <a:lstStyle/>
          <a:p>
            <a:fld id="{09504276-07BE-4A5D-950F-D17C3B3BA64F}" type="slidenum">
              <a:rPr lang="en-GB" smtClean="0"/>
              <a:pPr/>
              <a:t>14</a:t>
            </a:fld>
            <a:endParaRPr lang="en-GB" dirty="0"/>
          </a:p>
        </p:txBody>
      </p:sp>
    </p:spTree>
    <p:extLst>
      <p:ext uri="{BB962C8B-B14F-4D97-AF65-F5344CB8AC3E}">
        <p14:creationId xmlns:p14="http://schemas.microsoft.com/office/powerpoint/2010/main" val="3162410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This Worksheet relates to slides 10A and 10B.</a:t>
            </a:r>
          </a:p>
        </p:txBody>
      </p:sp>
      <p:sp>
        <p:nvSpPr>
          <p:cNvPr id="4" name="Slide Number Placeholder 3"/>
          <p:cNvSpPr>
            <a:spLocks noGrp="1"/>
          </p:cNvSpPr>
          <p:nvPr>
            <p:ph type="sldNum" sz="quarter" idx="10"/>
          </p:nvPr>
        </p:nvSpPr>
        <p:spPr/>
        <p:txBody>
          <a:bodyPr/>
          <a:lstStyle/>
          <a:p>
            <a:fld id="{B7D854C1-D8DB-439C-8B37-6CAF82AB5E22}" type="slidenum">
              <a:rPr lang="en-GB" smtClean="0"/>
              <a:pPr/>
              <a:t>15</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Outcomes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 Create an Easter prayer focus with yellow or gold cloths, images of Jesus rising, Easter symbols of candles, chickens, eggs and bulbs in a pot. Draw attention to the change of season and mood of Holy Week. Remember to add ‘Alleluia, Alleluia’ to prayer during the 50 days of the Easter season. Create an Easter space for children to spend time with the poems, books and bibles with the Easter story with a text that children can read to each other. Ask teachers from other classes to let your class visit to share their Easter learning together. If possible, take the children to the church to see the Paschal Candle and the bright joyful yellow and white flowers, candles and altar cloths. Children can pick up a lot about the feast and season of Easter from exploring their local church. Make children aware that this is the greatest feast in the Liturgical Year and it the event and belief that our faith is based on. Hopefully these resources will increase children’s understanding of the meaning of Easter and how it is the foundation of this great truth of our faith. You are their spiritual guide and faith witness for your children so this is a good week to let them see how important celebrating Easter is for you and them together. Draw children’s attention to the images on the slides – a lot of learning can come from discussion around them.</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which puts Easter in its historical context and helps children to understand what a big moment in history the Resurrection of Jesus was and how it changed the world – from this moment on people could hope and believe the promise Jesus made that from this event onwards death was not the end of life. The new life Jesus had when he rose he passed on to all who believe in him. From the Resurrection we all have a new heavenly life after death with God forever. This is what Christians believe will happen after death all because Jesus’ Resurrection defeated death so it was no more.</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2</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846884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The Feast of Easter is the Feast of Jesus’ Resurrection – the Pinnacle of all the Feasts of the Church’s Liturgical Year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Year 5 children are beginning to develop a deeper understanding of what Catholic believe about Easter and its meaning and significance.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a:t>
            </a:r>
            <a:endParaRPr lang="en-NZ"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3"/>
              </a:rPr>
              <a:t>https://www.youtube.com/watch?v=fSxQUdK7NRY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EASTER: History and Culture (9:09 minutes)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Give children time to comment and ask questions about the clip before reviewing the Learning Intentions. Take note of their questions as they may be answered as you work through these 2 resources.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text on the slide and use it to initiate conversations about what we believe about Easter.</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840374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4A Why is the Feast of Easter such a joyful Feast?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and talk about the words on the image.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ANSWERS 1=2ND line, 2=3rd line, 3=1st line, 4=4th line.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Choose the statement from the lower set to correctly complete the sentence then check it with the floater.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Make an Acrostic poem for the word EASTER to display at school and share at home. (Sharing our Learning, Slide 12)</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4B Why is the Feast of Easter such a joyful Feast?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ANSWERS 5=2nd line, 6=3rd line, 7=1st line.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Choose the statement from the lower set to correctly complete the sentence then check it with the floater.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Make an Acrostic poem for the word EASTER to display ay school and share at home. (Sharing our Learning, Slide 12)</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781536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How Christians celebrate the joy of Easter in their Liturgies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PINs and give children time to have conversations about them.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using the MP3 ‘Celtic Alleluia’.</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Encourage the children to talk with their families about celebrating Easter by attending one of the special Liturgies where they are celebrating Easter.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Experiences 3 &amp; 4.</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0662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The Easter Candle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2.</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each item and talk about how each candle is handmade for each parish church. Research who makes the candle for their local parish church. You may like to involve the priest in this discussion preferably with the candle to illustrate what is being said.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Make a copy of the worksheet ‘Easter is the Greatest Feast in the Church’s Liturgical Year’ from Teacher’s Book, page 37, for each child to complete and add to their RE Learning Journal. Point the candle out to the children when next you go to the church.</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600068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b="1" kern="1200" dirty="0" smtClean="0">
                <a:solidFill>
                  <a:schemeClr val="tx1"/>
                </a:solidFill>
                <a:effectLst/>
                <a:latin typeface="+mn-lt"/>
                <a:ea typeface="+mn-ea"/>
                <a:cs typeface="+mn-cs"/>
              </a:rPr>
              <a:t>Slide 7 What Jesus’ Resurrection brought about and made clear for Christians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Look closely at the image and share what it tells you about Jesus’ Resurrection – does it illustrate why we talk about his glorious Resurrection?  Read through each text block. Give children time to think about each one and share their ideas about what they mean. These are important core beliefs about the Resurrection. Encourage them to ask questions and summarise their thinking by making, ‘So this means …’ statements and record them in the RE Learning Journal.  Children share their responses to the highlighted text.</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8</a:t>
            </a:fld>
            <a:endParaRPr lang="en-GB"/>
          </a:p>
        </p:txBody>
      </p:sp>
    </p:spTree>
    <p:extLst>
      <p:ext uri="{BB962C8B-B14F-4D97-AF65-F5344CB8AC3E}">
        <p14:creationId xmlns:p14="http://schemas.microsoft.com/office/powerpoint/2010/main" val="1316509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What has Jesus promised for those who have put their faith in him?</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Record the ideas children share about what God has prepared in heaven for those who love God. Children may like to compose a rap or a mural to share their ideas with others. Look at the next Slide 9 for some more ideas that could be helpful before you start.</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65172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47052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jpe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hyperlink" Target="http://www.tinyurl.com/NCRSfeedback"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jpeg"/><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youtube.com/watch?v=fSxQUdK7NRY" TargetMode="Externa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notesSlide" Target="../notesSlides/notesSlide6.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4.wmf"/><Relationship Id="rId5" Type="http://schemas.openxmlformats.org/officeDocument/2006/relationships/image" Target="../media/image15.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1200329"/>
          </a:xfrm>
          <a:prstGeom prst="rect">
            <a:avLst/>
          </a:prstGeom>
          <a:noFill/>
        </p:spPr>
        <p:txBody>
          <a:bodyPr wrap="square" rtlCol="0">
            <a:spAutoFit/>
          </a:bodyPr>
          <a:lstStyle/>
          <a:p>
            <a:pPr algn="ctr"/>
            <a:r>
              <a:rPr lang="en-NZ" sz="3600" b="1" dirty="0"/>
              <a:t>Easter is the greatest Feast in the</a:t>
            </a:r>
            <a:br>
              <a:rPr lang="en-NZ" sz="3600" b="1" dirty="0"/>
            </a:br>
            <a:r>
              <a:rPr lang="en-NZ" sz="3600" b="1" dirty="0"/>
              <a:t>Liturgical Year </a:t>
            </a:r>
            <a:r>
              <a:rPr lang="en-NZ" sz="3600" b="1" dirty="0" err="1"/>
              <a:t>Te</a:t>
            </a:r>
            <a:r>
              <a:rPr lang="en-NZ" sz="3600" b="1" dirty="0"/>
              <a:t> Tau me </a:t>
            </a:r>
            <a:r>
              <a:rPr lang="en-NZ" sz="3600" b="1" dirty="0" err="1"/>
              <a:t>ona</a:t>
            </a:r>
            <a:r>
              <a:rPr lang="en-NZ" sz="3600" b="1" dirty="0"/>
              <a:t> </a:t>
            </a:r>
            <a:r>
              <a:rPr lang="en-NZ" sz="3600" b="1" dirty="0" err="1"/>
              <a:t>Ritenga</a:t>
            </a:r>
            <a:r>
              <a:rPr lang="en-NZ" sz="3600" b="1" dirty="0"/>
              <a:t> </a:t>
            </a:r>
            <a:r>
              <a:rPr lang="en-NZ" sz="3600" b="1" dirty="0" err="1"/>
              <a:t>Tapu</a:t>
            </a:r>
            <a:endParaRPr lang="en-GB" sz="3600" b="1" dirty="0"/>
          </a:p>
        </p:txBody>
      </p:sp>
      <p:pic>
        <p:nvPicPr>
          <p:cNvPr id="10" name="Image" descr="Image result for celebrating Easter in India">
            <a:extLst>
              <a:ext uri="{FF2B5EF4-FFF2-40B4-BE49-F238E27FC236}">
                <a16:creationId xmlns:a16="http://schemas.microsoft.com/office/drawing/2014/main" id="{CAA9728B-7306-49EC-817A-CE7590B57CF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327030" y="1107206"/>
            <a:ext cx="4719722" cy="3472076"/>
          </a:xfrm>
          <a:prstGeom prst="rect">
            <a:avLst/>
          </a:prstGeom>
          <a:noFill/>
          <a:ln>
            <a:noFill/>
          </a:ln>
        </p:spPr>
      </p:pic>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5-R01-S09 - All Is Wel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6536" y="-172074"/>
            <a:ext cx="609600" cy="609600"/>
          </a:xfrm>
          <a:prstGeom prst="rect">
            <a:avLst/>
          </a:prstGeom>
        </p:spPr>
      </p:pic>
      <p:sp>
        <p:nvSpPr>
          <p:cNvPr id="20" name="Title"/>
          <p:cNvSpPr txBox="1"/>
          <p:nvPr/>
        </p:nvSpPr>
        <p:spPr>
          <a:xfrm>
            <a:off x="0" y="-17729"/>
            <a:ext cx="9144000" cy="1200329"/>
          </a:xfrm>
          <a:prstGeom prst="rect">
            <a:avLst/>
          </a:prstGeom>
          <a:noFill/>
        </p:spPr>
        <p:txBody>
          <a:bodyPr wrap="square" rtlCol="0">
            <a:spAutoFit/>
          </a:bodyPr>
          <a:lstStyle/>
          <a:p>
            <a:pPr algn="ctr"/>
            <a:r>
              <a:rPr lang="en-NZ" sz="3600" b="1" dirty="0"/>
              <a:t>What will happen at the end of the world</a:t>
            </a:r>
            <a:br>
              <a:rPr lang="en-NZ" sz="3600" b="1" dirty="0"/>
            </a:br>
            <a:r>
              <a:rPr lang="en-NZ" sz="3600" b="1" dirty="0"/>
              <a:t>for those who trust in God</a:t>
            </a:r>
            <a:endParaRPr lang="en-GB" sz="3600" b="1" dirty="0"/>
          </a:p>
        </p:txBody>
      </p:sp>
      <p:sp>
        <p:nvSpPr>
          <p:cNvPr id="31" name="Shape: Card 8 (bottom)">
            <a:extLst>
              <a:ext uri="{FF2B5EF4-FFF2-40B4-BE49-F238E27FC236}">
                <a16:creationId xmlns:a16="http://schemas.microsoft.com/office/drawing/2014/main" id="{6DDDEF4C-18E5-497C-AAA3-1F3AB67D6DA2}"/>
              </a:ext>
            </a:extLst>
          </p:cNvPr>
          <p:cNvSpPr/>
          <p:nvPr/>
        </p:nvSpPr>
        <p:spPr>
          <a:xfrm>
            <a:off x="4055420" y="1134901"/>
            <a:ext cx="2620781" cy="3116411"/>
          </a:xfrm>
          <a:prstGeom prst="roundRect">
            <a:avLst/>
          </a:prstGeom>
          <a:solidFill>
            <a:schemeClr val="bg1"/>
          </a:solidFill>
          <a:ln w="82550" cmpd="thickThin">
            <a:solidFill>
              <a:srgbClr val="F9F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400" b="1" dirty="0">
                <a:solidFill>
                  <a:schemeClr val="tx1">
                    <a:lumMod val="75000"/>
                    <a:lumOff val="25000"/>
                  </a:schemeClr>
                </a:solidFill>
                <a:latin typeface="Arial" panose="020B0604020202020204" pitchFamily="34" charset="0"/>
                <a:cs typeface="Arial" panose="020B0604020202020204" pitchFamily="34" charset="0"/>
              </a:rPr>
              <a:t>8.</a:t>
            </a:r>
            <a:endParaRPr lang="en-NZ" sz="1400" b="1" dirty="0">
              <a:solidFill>
                <a:schemeClr val="tx1"/>
              </a:solidFill>
            </a:endParaRPr>
          </a:p>
          <a:p>
            <a:r>
              <a:rPr lang="en-NZ" sz="1600" b="1" dirty="0">
                <a:solidFill>
                  <a:schemeClr val="tx1"/>
                </a:solidFill>
              </a:rPr>
              <a:t>Now his Holy Spirit is with us guiding us and helping us to make good choices as we strive to do our bit to build his Kingdom here on earth so we can enjoy the joy of heaven he has prepared for us at the end of time. </a:t>
            </a:r>
            <a:endParaRPr lang="en-NZ" sz="1600" dirty="0">
              <a:solidFill>
                <a:schemeClr val="tx1"/>
              </a:solidFill>
            </a:endParaRPr>
          </a:p>
        </p:txBody>
      </p:sp>
      <p:sp>
        <p:nvSpPr>
          <p:cNvPr id="30" name="Shape: Card 7">
            <a:extLst>
              <a:ext uri="{FF2B5EF4-FFF2-40B4-BE49-F238E27FC236}">
                <a16:creationId xmlns:a16="http://schemas.microsoft.com/office/drawing/2014/main" id="{035DD8EF-F7AE-463F-A173-8D1BA03DAC7D}"/>
              </a:ext>
            </a:extLst>
          </p:cNvPr>
          <p:cNvSpPr/>
          <p:nvPr/>
        </p:nvSpPr>
        <p:spPr>
          <a:xfrm>
            <a:off x="4113294" y="1198563"/>
            <a:ext cx="2620781" cy="3116411"/>
          </a:xfrm>
          <a:prstGeom prst="roundRect">
            <a:avLst/>
          </a:prstGeom>
          <a:solidFill>
            <a:schemeClr val="bg1"/>
          </a:solidFill>
          <a:ln w="82550" cmpd="thickThin">
            <a:solidFill>
              <a:srgbClr val="F9F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600" b="1" dirty="0">
                <a:solidFill>
                  <a:schemeClr val="tx1">
                    <a:lumMod val="75000"/>
                    <a:lumOff val="25000"/>
                  </a:schemeClr>
                </a:solidFill>
                <a:latin typeface="Arial" panose="020B0604020202020204" pitchFamily="34" charset="0"/>
                <a:cs typeface="Arial" panose="020B0604020202020204" pitchFamily="34" charset="0"/>
              </a:rPr>
              <a:t>7.</a:t>
            </a:r>
            <a:endParaRPr lang="en-NZ" sz="1600" b="1" dirty="0">
              <a:solidFill>
                <a:schemeClr val="tx1"/>
              </a:solidFill>
            </a:endParaRPr>
          </a:p>
          <a:p>
            <a:r>
              <a:rPr lang="en-NZ" b="1" dirty="0">
                <a:solidFill>
                  <a:schemeClr val="tx1"/>
                </a:solidFill>
              </a:rPr>
              <a:t>If this were not so, I would tell you plainly. When everything is ready, I will come and get you, so that you will always be with me where I am.’’ Jesus wants to be with us always. </a:t>
            </a:r>
            <a:endParaRPr lang="en-NZ" dirty="0">
              <a:solidFill>
                <a:schemeClr val="tx1"/>
              </a:solidFill>
            </a:endParaRPr>
          </a:p>
        </p:txBody>
      </p:sp>
      <p:sp>
        <p:nvSpPr>
          <p:cNvPr id="14" name="Shape: Card 6"/>
          <p:cNvSpPr/>
          <p:nvPr/>
        </p:nvSpPr>
        <p:spPr>
          <a:xfrm>
            <a:off x="4180812" y="1254509"/>
            <a:ext cx="2620781" cy="3116411"/>
          </a:xfrm>
          <a:prstGeom prst="roundRect">
            <a:avLst/>
          </a:prstGeom>
          <a:solidFill>
            <a:schemeClr val="bg1"/>
          </a:solidFill>
          <a:ln w="82550" cmpd="thickThin">
            <a:solidFill>
              <a:srgbClr val="F9F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400" b="1" dirty="0">
                <a:solidFill>
                  <a:schemeClr val="tx1">
                    <a:lumMod val="75000"/>
                    <a:lumOff val="25000"/>
                  </a:schemeClr>
                </a:solidFill>
                <a:latin typeface="Arial" panose="020B0604020202020204" pitchFamily="34" charset="0"/>
                <a:cs typeface="Arial" panose="020B0604020202020204" pitchFamily="34" charset="0"/>
              </a:rPr>
              <a:t>6.</a:t>
            </a:r>
            <a:r>
              <a:rPr lang="en-NZ" sz="1600" b="1" dirty="0">
                <a:solidFill>
                  <a:schemeClr val="tx1">
                    <a:lumMod val="75000"/>
                    <a:lumOff val="25000"/>
                  </a:schemeClr>
                </a:solidFill>
                <a:latin typeface="Arial" panose="020B0604020202020204" pitchFamily="34" charset="0"/>
                <a:cs typeface="Arial" panose="020B0604020202020204" pitchFamily="34" charset="0"/>
              </a:rPr>
              <a:t/>
            </a:r>
            <a:br>
              <a:rPr lang="en-NZ" sz="1600" b="1" dirty="0">
                <a:solidFill>
                  <a:schemeClr val="tx1">
                    <a:lumMod val="75000"/>
                    <a:lumOff val="25000"/>
                  </a:schemeClr>
                </a:solidFill>
                <a:latin typeface="Arial" panose="020B0604020202020204" pitchFamily="34" charset="0"/>
                <a:cs typeface="Arial" panose="020B0604020202020204" pitchFamily="34" charset="0"/>
              </a:rPr>
            </a:br>
            <a:r>
              <a:rPr lang="en-NZ" sz="1600" b="1" dirty="0">
                <a:solidFill>
                  <a:schemeClr val="tx1"/>
                </a:solidFill>
              </a:rPr>
              <a:t>Some words Jesus spoke about this time are recorded in John’s Gospel 14:1-4. “Don’t be troubled. You trust in God, now trust in me. There are many rooms in my Father’s house and I am going to prepare a place for you.</a:t>
            </a:r>
            <a:endParaRPr lang="en-NZ" sz="1600" dirty="0">
              <a:solidFill>
                <a:schemeClr val="tx1"/>
              </a:solidFill>
            </a:endParaRPr>
          </a:p>
        </p:txBody>
      </p:sp>
      <p:sp>
        <p:nvSpPr>
          <p:cNvPr id="27" name="Shape: Card 5"/>
          <p:cNvSpPr/>
          <p:nvPr/>
        </p:nvSpPr>
        <p:spPr>
          <a:xfrm>
            <a:off x="4231797" y="1316045"/>
            <a:ext cx="2620781" cy="3116411"/>
          </a:xfrm>
          <a:prstGeom prst="roundRect">
            <a:avLst/>
          </a:prstGeom>
          <a:solidFill>
            <a:schemeClr val="bg1"/>
          </a:solidFill>
          <a:ln w="82550" cmpd="thickThin">
            <a:solidFill>
              <a:srgbClr val="F9F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400" b="1" dirty="0">
                <a:solidFill>
                  <a:schemeClr val="tx1">
                    <a:lumMod val="75000"/>
                    <a:lumOff val="25000"/>
                  </a:schemeClr>
                </a:solidFill>
                <a:latin typeface="Arial" panose="020B0604020202020204" pitchFamily="34" charset="0"/>
                <a:cs typeface="Arial" panose="020B0604020202020204" pitchFamily="34" charset="0"/>
              </a:rPr>
              <a:t>5.</a:t>
            </a:r>
            <a:endParaRPr lang="en-NZ" sz="1400" b="1" dirty="0">
              <a:solidFill>
                <a:schemeClr val="tx1"/>
              </a:solidFill>
            </a:endParaRPr>
          </a:p>
          <a:p>
            <a:r>
              <a:rPr lang="en-NZ" sz="1600" b="1" dirty="0">
                <a:solidFill>
                  <a:schemeClr val="tx1"/>
                </a:solidFill>
              </a:rPr>
              <a:t>The Book of Revelation has some descriptions of what this time will be like. There has been much speculation about what these end times will be like, some of which have no Scriptural basis. Talk to someone you know about this.</a:t>
            </a:r>
            <a:endParaRPr lang="en-NZ" sz="1600" dirty="0">
              <a:solidFill>
                <a:schemeClr val="tx1"/>
              </a:solidFill>
            </a:endParaRPr>
          </a:p>
        </p:txBody>
      </p:sp>
      <p:sp>
        <p:nvSpPr>
          <p:cNvPr id="23" name="Shape: Card 4"/>
          <p:cNvSpPr/>
          <p:nvPr/>
        </p:nvSpPr>
        <p:spPr>
          <a:xfrm>
            <a:off x="4288433" y="1380260"/>
            <a:ext cx="2620781" cy="3116411"/>
          </a:xfrm>
          <a:prstGeom prst="roundRect">
            <a:avLst/>
          </a:prstGeom>
          <a:solidFill>
            <a:schemeClr val="bg1"/>
          </a:solidFill>
          <a:ln w="82550" cmpd="thickThin">
            <a:solidFill>
              <a:srgbClr val="F9F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400" b="1" dirty="0">
                <a:solidFill>
                  <a:schemeClr val="tx1">
                    <a:lumMod val="75000"/>
                    <a:lumOff val="25000"/>
                  </a:schemeClr>
                </a:solidFill>
                <a:latin typeface="Arial" panose="020B0604020202020204" pitchFamily="34" charset="0"/>
                <a:cs typeface="Arial" panose="020B0604020202020204" pitchFamily="34" charset="0"/>
              </a:rPr>
              <a:t>4.</a:t>
            </a:r>
            <a:endParaRPr lang="en-NZ" sz="1400" b="1" dirty="0">
              <a:solidFill>
                <a:schemeClr val="tx1"/>
              </a:solidFill>
            </a:endParaRPr>
          </a:p>
          <a:p>
            <a:r>
              <a:rPr lang="en-NZ" sz="1400" b="1" dirty="0">
                <a:solidFill>
                  <a:schemeClr val="tx1"/>
                </a:solidFill>
              </a:rPr>
              <a:t>Evil, sin, suffering and death will be destroyed. The old heaven and old earth will pass away and God will be with his people. God will wipe away every tear and there will be no more weeping or mourning because the old order has passed away and God’s Kingdom will finally be established. </a:t>
            </a:r>
            <a:endParaRPr lang="en-NZ" sz="1400" dirty="0">
              <a:solidFill>
                <a:schemeClr val="tx1"/>
              </a:solidFill>
            </a:endParaRPr>
          </a:p>
        </p:txBody>
      </p:sp>
      <p:sp>
        <p:nvSpPr>
          <p:cNvPr id="22" name="Shape: Card 3"/>
          <p:cNvSpPr/>
          <p:nvPr/>
        </p:nvSpPr>
        <p:spPr>
          <a:xfrm>
            <a:off x="4341073" y="1429763"/>
            <a:ext cx="2620781" cy="3116411"/>
          </a:xfrm>
          <a:prstGeom prst="roundRect">
            <a:avLst/>
          </a:prstGeom>
          <a:solidFill>
            <a:schemeClr val="bg1"/>
          </a:solidFill>
          <a:ln w="82550" cmpd="thickThin">
            <a:solidFill>
              <a:srgbClr val="F9F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400" b="1" dirty="0">
                <a:solidFill>
                  <a:schemeClr val="tx1">
                    <a:lumMod val="75000"/>
                    <a:lumOff val="25000"/>
                  </a:schemeClr>
                </a:solidFill>
                <a:latin typeface="Arial" panose="020B0604020202020204" pitchFamily="34" charset="0"/>
                <a:cs typeface="Arial" panose="020B0604020202020204" pitchFamily="34" charset="0"/>
              </a:rPr>
              <a:t>3.</a:t>
            </a:r>
            <a:r>
              <a:rPr lang="en-NZ" sz="1400" b="1" dirty="0">
                <a:solidFill>
                  <a:schemeClr val="tx1"/>
                </a:solidFill>
              </a:rPr>
              <a:t/>
            </a:r>
            <a:br>
              <a:rPr lang="en-NZ" sz="1400" b="1" dirty="0">
                <a:solidFill>
                  <a:schemeClr val="tx1"/>
                </a:solidFill>
              </a:rPr>
            </a:br>
            <a:r>
              <a:rPr lang="en-NZ" sz="1400" b="1" dirty="0">
                <a:solidFill>
                  <a:schemeClr val="tx1"/>
                </a:solidFill>
              </a:rPr>
              <a:t>Jesus will come in his glory for his final judgement of the living and the dead. Everyone including those still living and those who are already dead will be judged on the deeds they did while they lived on earth.</a:t>
            </a:r>
            <a:endParaRPr lang="en-NZ" sz="1400" dirty="0">
              <a:solidFill>
                <a:schemeClr val="tx1"/>
              </a:solidFill>
            </a:endParaRPr>
          </a:p>
        </p:txBody>
      </p:sp>
      <p:sp>
        <p:nvSpPr>
          <p:cNvPr id="21" name="Shape: Card 2"/>
          <p:cNvSpPr/>
          <p:nvPr/>
        </p:nvSpPr>
        <p:spPr>
          <a:xfrm>
            <a:off x="4404408" y="1467696"/>
            <a:ext cx="2620781" cy="3116411"/>
          </a:xfrm>
          <a:prstGeom prst="roundRect">
            <a:avLst/>
          </a:prstGeom>
          <a:solidFill>
            <a:schemeClr val="bg1"/>
          </a:solidFill>
          <a:ln w="82550" cmpd="thickThin">
            <a:solidFill>
              <a:srgbClr val="F9F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400" b="1" dirty="0">
                <a:solidFill>
                  <a:schemeClr val="tx1">
                    <a:lumMod val="75000"/>
                    <a:lumOff val="25000"/>
                  </a:schemeClr>
                </a:solidFill>
                <a:latin typeface="Arial" panose="020B0604020202020204" pitchFamily="34" charset="0"/>
                <a:cs typeface="Arial" panose="020B0604020202020204" pitchFamily="34" charset="0"/>
              </a:rPr>
              <a:t>2.</a:t>
            </a:r>
            <a:endParaRPr lang="en-NZ" sz="1400" b="1" dirty="0">
              <a:solidFill>
                <a:schemeClr val="tx1"/>
              </a:solidFill>
            </a:endParaRPr>
          </a:p>
          <a:p>
            <a:r>
              <a:rPr lang="en-NZ" sz="1600" b="1" dirty="0">
                <a:solidFill>
                  <a:schemeClr val="tx1"/>
                </a:solidFill>
              </a:rPr>
              <a:t>When Jesus comes the graves of those who have died already will open and the dead will be raised up leaving their natural earthly bodies behind and the righteous will receive their spiritual heavenly bodies.</a:t>
            </a:r>
            <a:endParaRPr lang="en-NZ" sz="1600" dirty="0">
              <a:solidFill>
                <a:schemeClr val="tx1"/>
              </a:solidFill>
            </a:endParaRPr>
          </a:p>
        </p:txBody>
      </p:sp>
      <p:sp>
        <p:nvSpPr>
          <p:cNvPr id="16" name="Shape: Card 1 (top)"/>
          <p:cNvSpPr/>
          <p:nvPr/>
        </p:nvSpPr>
        <p:spPr>
          <a:xfrm>
            <a:off x="4462807" y="1508393"/>
            <a:ext cx="2620781" cy="3116411"/>
          </a:xfrm>
          <a:prstGeom prst="roundRect">
            <a:avLst/>
          </a:prstGeom>
          <a:solidFill>
            <a:schemeClr val="bg1"/>
          </a:solidFill>
          <a:ln w="82550" cmpd="thickThin">
            <a:solidFill>
              <a:srgbClr val="F9F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400" b="1" dirty="0">
                <a:solidFill>
                  <a:schemeClr val="tx1">
                    <a:lumMod val="75000"/>
                    <a:lumOff val="25000"/>
                  </a:schemeClr>
                </a:solidFill>
                <a:latin typeface="Arial" panose="020B0604020202020204" pitchFamily="34" charset="0"/>
                <a:cs typeface="Arial" panose="020B0604020202020204" pitchFamily="34" charset="0"/>
              </a:rPr>
              <a:t>1.</a:t>
            </a:r>
            <a:r>
              <a:rPr lang="en-NZ" sz="1600" b="1" dirty="0">
                <a:solidFill>
                  <a:schemeClr val="tx1"/>
                </a:solidFill>
              </a:rPr>
              <a:t/>
            </a:r>
            <a:br>
              <a:rPr lang="en-NZ" sz="1600" b="1" dirty="0">
                <a:solidFill>
                  <a:schemeClr val="tx1"/>
                </a:solidFill>
              </a:rPr>
            </a:br>
            <a:r>
              <a:rPr lang="en-NZ" sz="1600" b="1" dirty="0">
                <a:solidFill>
                  <a:schemeClr val="tx1"/>
                </a:solidFill>
              </a:rPr>
              <a:t>No one knows the day the world will end. Jesus tells many stories about being ready for it. We do know that it will be the day of Jesus’ Second Coming to the world and Jesus tells us to prepare and “Repent and turn to God.” (Acts 3:19)</a:t>
            </a:r>
            <a:endParaRPr lang="en-GB" sz="1600" b="1" dirty="0">
              <a:solidFill>
                <a:schemeClr val="tx1"/>
              </a:solidFill>
            </a:endParaRP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S-09</a:t>
            </a: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Image" descr="https://broadcast.lds.org/crowdsource/mobile/images/1299259/6383e213993240e38b18cf75fef0281b/460x688.jpg">
            <a:extLst>
              <a:ext uri="{FF2B5EF4-FFF2-40B4-BE49-F238E27FC236}">
                <a16:creationId xmlns:a16="http://schemas.microsoft.com/office/drawing/2014/main" id="{D33B8A8E-89C0-44CF-A2EE-B82B819FE4B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35460" y="1129376"/>
            <a:ext cx="2355921" cy="3524420"/>
          </a:xfrm>
          <a:prstGeom prst="rect">
            <a:avLst/>
          </a:prstGeom>
          <a:noFill/>
          <a:ln>
            <a:noFill/>
          </a:ln>
        </p:spPr>
      </p:pic>
      <p:sp>
        <p:nvSpPr>
          <p:cNvPr id="28"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Tool instructions stop"/>
          <p:cNvSpPr txBox="1"/>
          <p:nvPr/>
        </p:nvSpPr>
        <p:spPr>
          <a:xfrm>
            <a:off x="4283970" y="4924211"/>
            <a:ext cx="2448107" cy="207747"/>
          </a:xfrm>
          <a:prstGeom prst="rect">
            <a:avLst/>
          </a:prstGeom>
          <a:noFill/>
        </p:spPr>
        <p:txBody>
          <a:bodyPr wrap="square" lIns="68577" tIns="34289" rIns="68577" bIns="34289" rtlCol="0">
            <a:spAutoFit/>
          </a:bodyPr>
          <a:lstStyle>
            <a:defPPr>
              <a:defRPr lang="en-US"/>
            </a:defPPr>
            <a:lvl1pPr algn="ctr">
              <a:defRPr sz="900">
                <a:latin typeface="Arial" pitchFamily="34" charset="0"/>
                <a:ea typeface="Segoe UI" pitchFamily="34" charset="0"/>
                <a:cs typeface="Arial" pitchFamily="34" charset="0"/>
              </a:defRPr>
            </a:lvl1pPr>
          </a:lstStyle>
          <a:p>
            <a:r>
              <a:rPr lang="en-GB" dirty="0"/>
              <a:t>Click the audio button to stop </a:t>
            </a:r>
            <a:r>
              <a:rPr lang="en-GB" dirty="0" smtClean="0"/>
              <a:t>‘</a:t>
            </a:r>
            <a:r>
              <a:rPr lang="en-GB" dirty="0"/>
              <a:t>All is Well</a:t>
            </a:r>
            <a:r>
              <a:rPr lang="en-GB" dirty="0" smtClean="0"/>
              <a:t>’</a:t>
            </a:r>
            <a:endParaRPr lang="en-GB" dirty="0"/>
          </a:p>
        </p:txBody>
      </p:sp>
      <p:sp>
        <p:nvSpPr>
          <p:cNvPr id="33" name="TextBox: Tool instructions start"/>
          <p:cNvSpPr txBox="1"/>
          <p:nvPr/>
        </p:nvSpPr>
        <p:spPr>
          <a:xfrm>
            <a:off x="4283968" y="4924211"/>
            <a:ext cx="2441694" cy="207747"/>
          </a:xfrm>
          <a:prstGeom prst="rect">
            <a:avLst/>
          </a:prstGeom>
          <a:noFill/>
        </p:spPr>
        <p:txBody>
          <a:bodyPr wrap="square" lIns="68577" tIns="34289" rIns="68577" bIns="34289" rtlCol="0">
            <a:spAutoFit/>
          </a:bodyPr>
          <a:lstStyle>
            <a:defPPr>
              <a:defRPr lang="en-US"/>
            </a:defPPr>
            <a:lvl1pPr algn="ctr">
              <a:defRPr sz="900">
                <a:latin typeface="Arial" pitchFamily="34" charset="0"/>
                <a:ea typeface="Segoe UI" pitchFamily="34" charset="0"/>
                <a:cs typeface="Arial" pitchFamily="34" charset="0"/>
              </a:defRPr>
            </a:lvl1pPr>
          </a:lstStyle>
          <a:p>
            <a:r>
              <a:rPr lang="en-GB" dirty="0"/>
              <a:t>Click the audio button to play </a:t>
            </a:r>
            <a:r>
              <a:rPr lang="en-GB" dirty="0" smtClean="0"/>
              <a:t>‘All is Well’</a:t>
            </a:r>
            <a:endParaRPr lang="en-GB" dirty="0"/>
          </a:p>
        </p:txBody>
      </p:sp>
      <p:sp>
        <p:nvSpPr>
          <p:cNvPr id="32" name="Textbox: Tool instructions">
            <a:extLst>
              <a:ext uri="{FF2B5EF4-FFF2-40B4-BE49-F238E27FC236}">
                <a16:creationId xmlns:a16="http://schemas.microsoft.com/office/drawing/2014/main" id="{25D4A547-3BC7-4D91-980A-128B0FA07D4E}"/>
              </a:ext>
            </a:extLst>
          </p:cNvPr>
          <p:cNvSpPr txBox="1"/>
          <p:nvPr/>
        </p:nvSpPr>
        <p:spPr>
          <a:xfrm>
            <a:off x="3002340" y="4912668"/>
            <a:ext cx="156966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top card to discard it. </a:t>
            </a:r>
          </a:p>
        </p:txBody>
      </p:sp>
    </p:spTree>
    <p:extLst>
      <p:ext uri="{BB962C8B-B14F-4D97-AF65-F5344CB8AC3E}">
        <p14:creationId xmlns:p14="http://schemas.microsoft.com/office/powerpoint/2010/main" val="3772982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exit" presetSubtype="3" fill="hold" grpId="0" nodeType="clickEffect">
                                  <p:stCondLst>
                                    <p:cond delay="0"/>
                                  </p:stCondLst>
                                  <p:childTnLst>
                                    <p:anim calcmode="lin" valueType="num">
                                      <p:cBhvr additive="base">
                                        <p:cTn id="11" dur="1000"/>
                                        <p:tgtEl>
                                          <p:spTgt spid="16"/>
                                        </p:tgtEl>
                                        <p:attrNameLst>
                                          <p:attrName>ppt_x</p:attrName>
                                        </p:attrNameLst>
                                      </p:cBhvr>
                                      <p:tavLst>
                                        <p:tav tm="0">
                                          <p:val>
                                            <p:strVal val="ppt_x"/>
                                          </p:val>
                                        </p:tav>
                                        <p:tav tm="100000">
                                          <p:val>
                                            <p:strVal val="1+ppt_w/2"/>
                                          </p:val>
                                        </p:tav>
                                      </p:tavLst>
                                    </p:anim>
                                    <p:anim calcmode="lin" valueType="num">
                                      <p:cBhvr additive="base">
                                        <p:cTn id="12" dur="1000"/>
                                        <p:tgtEl>
                                          <p:spTgt spid="16"/>
                                        </p:tgtEl>
                                        <p:attrNameLst>
                                          <p:attrName>ppt_y</p:attrName>
                                        </p:attrNameLst>
                                      </p:cBhvr>
                                      <p:tavLst>
                                        <p:tav tm="0">
                                          <p:val>
                                            <p:strVal val="ppt_y"/>
                                          </p:val>
                                        </p:tav>
                                        <p:tav tm="100000">
                                          <p:val>
                                            <p:strVal val="0-ppt_h/2"/>
                                          </p:val>
                                        </p:tav>
                                      </p:tavLst>
                                    </p:anim>
                                    <p:set>
                                      <p:cBhvr>
                                        <p:cTn id="13"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 presetClass="exit" presetSubtype="3" fill="hold" grpId="0" nodeType="clickEffect">
                                  <p:stCondLst>
                                    <p:cond delay="0"/>
                                  </p:stCondLst>
                                  <p:childTnLst>
                                    <p:anim calcmode="lin" valueType="num">
                                      <p:cBhvr additive="base">
                                        <p:cTn id="18" dur="1000"/>
                                        <p:tgtEl>
                                          <p:spTgt spid="21"/>
                                        </p:tgtEl>
                                        <p:attrNameLst>
                                          <p:attrName>ppt_x</p:attrName>
                                        </p:attrNameLst>
                                      </p:cBhvr>
                                      <p:tavLst>
                                        <p:tav tm="0">
                                          <p:val>
                                            <p:strVal val="ppt_x"/>
                                          </p:val>
                                        </p:tav>
                                        <p:tav tm="100000">
                                          <p:val>
                                            <p:strVal val="1+ppt_w/2"/>
                                          </p:val>
                                        </p:tav>
                                      </p:tavLst>
                                    </p:anim>
                                    <p:anim calcmode="lin" valueType="num">
                                      <p:cBhvr additive="base">
                                        <p:cTn id="19" dur="1000"/>
                                        <p:tgtEl>
                                          <p:spTgt spid="21"/>
                                        </p:tgtEl>
                                        <p:attrNameLst>
                                          <p:attrName>ppt_y</p:attrName>
                                        </p:attrNameLst>
                                      </p:cBhvr>
                                      <p:tavLst>
                                        <p:tav tm="0">
                                          <p:val>
                                            <p:strVal val="ppt_y"/>
                                          </p:val>
                                        </p:tav>
                                        <p:tav tm="100000">
                                          <p:val>
                                            <p:strVal val="0-ppt_h/2"/>
                                          </p:val>
                                        </p:tav>
                                      </p:tavLst>
                                    </p:anim>
                                    <p:set>
                                      <p:cBhvr>
                                        <p:cTn id="20"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1" restart="whenNotActive" fill="hold" evtFilter="cancelBubble" nodeType="interactiveSeq">
                <p:stCondLst>
                  <p:cond evt="onClick" delay="0">
                    <p:tgtEl>
                      <p:spTgt spid="22"/>
                    </p:tgtEl>
                  </p:cond>
                </p:stCondLst>
                <p:endSync evt="end" delay="0">
                  <p:rtn val="all"/>
                </p:endSync>
                <p:childTnLst>
                  <p:par>
                    <p:cTn id="22" fill="hold">
                      <p:stCondLst>
                        <p:cond delay="0"/>
                      </p:stCondLst>
                      <p:childTnLst>
                        <p:par>
                          <p:cTn id="23" fill="hold">
                            <p:stCondLst>
                              <p:cond delay="0"/>
                            </p:stCondLst>
                            <p:childTnLst>
                              <p:par>
                                <p:cTn id="24" presetID="2" presetClass="exit" presetSubtype="3" fill="hold" grpId="0" nodeType="clickEffect">
                                  <p:stCondLst>
                                    <p:cond delay="0"/>
                                  </p:stCondLst>
                                  <p:childTnLst>
                                    <p:anim calcmode="lin" valueType="num">
                                      <p:cBhvr additive="base">
                                        <p:cTn id="25" dur="1000"/>
                                        <p:tgtEl>
                                          <p:spTgt spid="22"/>
                                        </p:tgtEl>
                                        <p:attrNameLst>
                                          <p:attrName>ppt_x</p:attrName>
                                        </p:attrNameLst>
                                      </p:cBhvr>
                                      <p:tavLst>
                                        <p:tav tm="0">
                                          <p:val>
                                            <p:strVal val="ppt_x"/>
                                          </p:val>
                                        </p:tav>
                                        <p:tav tm="100000">
                                          <p:val>
                                            <p:strVal val="1+ppt_w/2"/>
                                          </p:val>
                                        </p:tav>
                                      </p:tavLst>
                                    </p:anim>
                                    <p:anim calcmode="lin" valueType="num">
                                      <p:cBhvr additive="base">
                                        <p:cTn id="26" dur="1000"/>
                                        <p:tgtEl>
                                          <p:spTgt spid="22"/>
                                        </p:tgtEl>
                                        <p:attrNameLst>
                                          <p:attrName>ppt_y</p:attrName>
                                        </p:attrNameLst>
                                      </p:cBhvr>
                                      <p:tavLst>
                                        <p:tav tm="0">
                                          <p:val>
                                            <p:strVal val="ppt_y"/>
                                          </p:val>
                                        </p:tav>
                                        <p:tav tm="100000">
                                          <p:val>
                                            <p:strVal val="0-ppt_h/2"/>
                                          </p:val>
                                        </p:tav>
                                      </p:tavLst>
                                    </p:anim>
                                    <p:set>
                                      <p:cBhvr>
                                        <p:cTn id="27"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2" presetClass="exit" presetSubtype="3" fill="hold" grpId="0" nodeType="clickEffect">
                                  <p:stCondLst>
                                    <p:cond delay="0"/>
                                  </p:stCondLst>
                                  <p:childTnLst>
                                    <p:anim calcmode="lin" valueType="num">
                                      <p:cBhvr additive="base">
                                        <p:cTn id="32" dur="1000"/>
                                        <p:tgtEl>
                                          <p:spTgt spid="23"/>
                                        </p:tgtEl>
                                        <p:attrNameLst>
                                          <p:attrName>ppt_x</p:attrName>
                                        </p:attrNameLst>
                                      </p:cBhvr>
                                      <p:tavLst>
                                        <p:tav tm="0">
                                          <p:val>
                                            <p:strVal val="ppt_x"/>
                                          </p:val>
                                        </p:tav>
                                        <p:tav tm="100000">
                                          <p:val>
                                            <p:strVal val="1+ppt_w/2"/>
                                          </p:val>
                                        </p:tav>
                                      </p:tavLst>
                                    </p:anim>
                                    <p:anim calcmode="lin" valueType="num">
                                      <p:cBhvr additive="base">
                                        <p:cTn id="33" dur="1000"/>
                                        <p:tgtEl>
                                          <p:spTgt spid="23"/>
                                        </p:tgtEl>
                                        <p:attrNameLst>
                                          <p:attrName>ppt_y</p:attrName>
                                        </p:attrNameLst>
                                      </p:cBhvr>
                                      <p:tavLst>
                                        <p:tav tm="0">
                                          <p:val>
                                            <p:strVal val="ppt_y"/>
                                          </p:val>
                                        </p:tav>
                                        <p:tav tm="100000">
                                          <p:val>
                                            <p:strVal val="0-ppt_h/2"/>
                                          </p:val>
                                        </p:tav>
                                      </p:tavLst>
                                    </p:anim>
                                    <p:set>
                                      <p:cBhvr>
                                        <p:cTn id="34"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27"/>
                    </p:tgtEl>
                  </p:cond>
                </p:stCondLst>
                <p:endSync evt="end" delay="0">
                  <p:rtn val="all"/>
                </p:endSync>
                <p:childTnLst>
                  <p:par>
                    <p:cTn id="36" fill="hold">
                      <p:stCondLst>
                        <p:cond delay="0"/>
                      </p:stCondLst>
                      <p:childTnLst>
                        <p:par>
                          <p:cTn id="37" fill="hold">
                            <p:stCondLst>
                              <p:cond delay="0"/>
                            </p:stCondLst>
                            <p:childTnLst>
                              <p:par>
                                <p:cTn id="38" presetID="2" presetClass="exit" presetSubtype="3" fill="hold" grpId="0" nodeType="clickEffect">
                                  <p:stCondLst>
                                    <p:cond delay="0"/>
                                  </p:stCondLst>
                                  <p:childTnLst>
                                    <p:anim calcmode="lin" valueType="num">
                                      <p:cBhvr additive="base">
                                        <p:cTn id="39" dur="1000"/>
                                        <p:tgtEl>
                                          <p:spTgt spid="27"/>
                                        </p:tgtEl>
                                        <p:attrNameLst>
                                          <p:attrName>ppt_x</p:attrName>
                                        </p:attrNameLst>
                                      </p:cBhvr>
                                      <p:tavLst>
                                        <p:tav tm="0">
                                          <p:val>
                                            <p:strVal val="ppt_x"/>
                                          </p:val>
                                        </p:tav>
                                        <p:tav tm="100000">
                                          <p:val>
                                            <p:strVal val="1+ppt_w/2"/>
                                          </p:val>
                                        </p:tav>
                                      </p:tavLst>
                                    </p:anim>
                                    <p:anim calcmode="lin" valueType="num">
                                      <p:cBhvr additive="base">
                                        <p:cTn id="40" dur="1000"/>
                                        <p:tgtEl>
                                          <p:spTgt spid="27"/>
                                        </p:tgtEl>
                                        <p:attrNameLst>
                                          <p:attrName>ppt_y</p:attrName>
                                        </p:attrNameLst>
                                      </p:cBhvr>
                                      <p:tavLst>
                                        <p:tav tm="0">
                                          <p:val>
                                            <p:strVal val="ppt_y"/>
                                          </p:val>
                                        </p:tav>
                                        <p:tav tm="100000">
                                          <p:val>
                                            <p:strVal val="0-ppt_h/2"/>
                                          </p:val>
                                        </p:tav>
                                      </p:tavLst>
                                    </p:anim>
                                    <p:set>
                                      <p:cBhvr>
                                        <p:cTn id="41"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2" presetClass="exit" presetSubtype="3" fill="hold" grpId="0" nodeType="clickEffect">
                                  <p:stCondLst>
                                    <p:cond delay="0"/>
                                  </p:stCondLst>
                                  <p:childTnLst>
                                    <p:anim calcmode="lin" valueType="num">
                                      <p:cBhvr additive="base">
                                        <p:cTn id="46" dur="1000"/>
                                        <p:tgtEl>
                                          <p:spTgt spid="14"/>
                                        </p:tgtEl>
                                        <p:attrNameLst>
                                          <p:attrName>ppt_x</p:attrName>
                                        </p:attrNameLst>
                                      </p:cBhvr>
                                      <p:tavLst>
                                        <p:tav tm="0">
                                          <p:val>
                                            <p:strVal val="ppt_x"/>
                                          </p:val>
                                        </p:tav>
                                        <p:tav tm="100000">
                                          <p:val>
                                            <p:strVal val="1+ppt_w/2"/>
                                          </p:val>
                                        </p:tav>
                                      </p:tavLst>
                                    </p:anim>
                                    <p:anim calcmode="lin" valueType="num">
                                      <p:cBhvr additive="base">
                                        <p:cTn id="47" dur="1000"/>
                                        <p:tgtEl>
                                          <p:spTgt spid="14"/>
                                        </p:tgtEl>
                                        <p:attrNameLst>
                                          <p:attrName>ppt_y</p:attrName>
                                        </p:attrNameLst>
                                      </p:cBhvr>
                                      <p:tavLst>
                                        <p:tav tm="0">
                                          <p:val>
                                            <p:strVal val="ppt_y"/>
                                          </p:val>
                                        </p:tav>
                                        <p:tav tm="100000">
                                          <p:val>
                                            <p:strVal val="0-ppt_h/2"/>
                                          </p:val>
                                        </p:tav>
                                      </p:tavLst>
                                    </p:anim>
                                    <p:set>
                                      <p:cBhvr>
                                        <p:cTn id="48"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2" presetClass="exit" presetSubtype="3" fill="hold" grpId="0" nodeType="clickEffect">
                                  <p:stCondLst>
                                    <p:cond delay="0"/>
                                  </p:stCondLst>
                                  <p:childTnLst>
                                    <p:anim calcmode="lin" valueType="num">
                                      <p:cBhvr additive="base">
                                        <p:cTn id="53" dur="1000"/>
                                        <p:tgtEl>
                                          <p:spTgt spid="30"/>
                                        </p:tgtEl>
                                        <p:attrNameLst>
                                          <p:attrName>ppt_x</p:attrName>
                                        </p:attrNameLst>
                                      </p:cBhvr>
                                      <p:tavLst>
                                        <p:tav tm="0">
                                          <p:val>
                                            <p:strVal val="ppt_x"/>
                                          </p:val>
                                        </p:tav>
                                        <p:tav tm="100000">
                                          <p:val>
                                            <p:strVal val="1+ppt_w/2"/>
                                          </p:val>
                                        </p:tav>
                                      </p:tavLst>
                                    </p:anim>
                                    <p:anim calcmode="lin" valueType="num">
                                      <p:cBhvr additive="base">
                                        <p:cTn id="54" dur="1000"/>
                                        <p:tgtEl>
                                          <p:spTgt spid="30"/>
                                        </p:tgtEl>
                                        <p:attrNameLst>
                                          <p:attrName>ppt_y</p:attrName>
                                        </p:attrNameLst>
                                      </p:cBhvr>
                                      <p:tavLst>
                                        <p:tav tm="0">
                                          <p:val>
                                            <p:strVal val="ppt_y"/>
                                          </p:val>
                                        </p:tav>
                                        <p:tav tm="100000">
                                          <p:val>
                                            <p:strVal val="0-ppt_h/2"/>
                                          </p:val>
                                        </p:tav>
                                      </p:tavLst>
                                    </p:anim>
                                    <p:set>
                                      <p:cBhvr>
                                        <p:cTn id="5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p:stCondLst>
                        <p:cond delay="0"/>
                      </p:stCondLst>
                      <p:childTnLst>
                        <p:par>
                          <p:cTn id="58" fill="hold">
                            <p:stCondLst>
                              <p:cond delay="0"/>
                            </p:stCondLst>
                            <p:childTnLst>
                              <p:par>
                                <p:cTn id="59" presetID="2" presetClass="exit" presetSubtype="3" fill="hold" grpId="0" nodeType="clickEffect">
                                  <p:stCondLst>
                                    <p:cond delay="0"/>
                                  </p:stCondLst>
                                  <p:childTnLst>
                                    <p:anim calcmode="lin" valueType="num">
                                      <p:cBhvr additive="base">
                                        <p:cTn id="60" dur="1000"/>
                                        <p:tgtEl>
                                          <p:spTgt spid="31"/>
                                        </p:tgtEl>
                                        <p:attrNameLst>
                                          <p:attrName>ppt_x</p:attrName>
                                        </p:attrNameLst>
                                      </p:cBhvr>
                                      <p:tavLst>
                                        <p:tav tm="0">
                                          <p:val>
                                            <p:strVal val="ppt_x"/>
                                          </p:val>
                                        </p:tav>
                                        <p:tav tm="100000">
                                          <p:val>
                                            <p:strVal val="1+ppt_w/2"/>
                                          </p:val>
                                        </p:tav>
                                      </p:tavLst>
                                    </p:anim>
                                    <p:anim calcmode="lin" valueType="num">
                                      <p:cBhvr additive="base">
                                        <p:cTn id="61" dur="1000"/>
                                        <p:tgtEl>
                                          <p:spTgt spid="31"/>
                                        </p:tgtEl>
                                        <p:attrNameLst>
                                          <p:attrName>ppt_y</p:attrName>
                                        </p:attrNameLst>
                                      </p:cBhvr>
                                      <p:tavLst>
                                        <p:tav tm="0">
                                          <p:val>
                                            <p:strVal val="ppt_y"/>
                                          </p:val>
                                        </p:tav>
                                        <p:tav tm="100000">
                                          <p:val>
                                            <p:strVal val="0-ppt_h/2"/>
                                          </p:val>
                                        </p:tav>
                                      </p:tavLst>
                                    </p:anim>
                                    <p:set>
                                      <p:cBhvr>
                                        <p:cTn id="62"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grpId="1" nodeType="click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par>
                                <p:cTn id="68" presetID="1" presetClass="entr" presetSubtype="0" fill="hold" grpId="1" nodeType="withEffect">
                                  <p:stCondLst>
                                    <p:cond delay="0"/>
                                  </p:stCondLst>
                                  <p:childTnLst>
                                    <p:set>
                                      <p:cBhvr>
                                        <p:cTn id="69" dur="1" fill="hold">
                                          <p:stCondLst>
                                            <p:cond delay="0"/>
                                          </p:stCondLst>
                                        </p:cTn>
                                        <p:tgtEl>
                                          <p:spTgt spid="21"/>
                                        </p:tgtEl>
                                        <p:attrNameLst>
                                          <p:attrName>style.visibility</p:attrName>
                                        </p:attrNameLst>
                                      </p:cBhvr>
                                      <p:to>
                                        <p:strVal val="visible"/>
                                      </p:to>
                                    </p:set>
                                  </p:childTnLst>
                                </p:cTn>
                              </p:par>
                              <p:par>
                                <p:cTn id="70" presetID="1" presetClass="entr" presetSubtype="0" fill="hold" grpId="1" nodeType="withEffect">
                                  <p:stCondLst>
                                    <p:cond delay="0"/>
                                  </p:stCondLst>
                                  <p:childTnLst>
                                    <p:set>
                                      <p:cBhvr>
                                        <p:cTn id="71" dur="1" fill="hold">
                                          <p:stCondLst>
                                            <p:cond delay="0"/>
                                          </p:stCondLst>
                                        </p:cTn>
                                        <p:tgtEl>
                                          <p:spTgt spid="22"/>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23"/>
                                        </p:tgtEl>
                                        <p:attrNameLst>
                                          <p:attrName>style.visibility</p:attrName>
                                        </p:attrNameLst>
                                      </p:cBhvr>
                                      <p:to>
                                        <p:strVal val="visible"/>
                                      </p:to>
                                    </p:set>
                                  </p:childTnLst>
                                </p:cTn>
                              </p:par>
                              <p:par>
                                <p:cTn id="74" presetID="1" presetClass="entr" presetSubtype="0" fill="hold" grpId="1" nodeType="withEffect">
                                  <p:stCondLst>
                                    <p:cond delay="0"/>
                                  </p:stCondLst>
                                  <p:childTnLst>
                                    <p:set>
                                      <p:cBhvr>
                                        <p:cTn id="75" dur="1" fill="hold">
                                          <p:stCondLst>
                                            <p:cond delay="0"/>
                                          </p:stCondLst>
                                        </p:cTn>
                                        <p:tgtEl>
                                          <p:spTgt spid="27"/>
                                        </p:tgtEl>
                                        <p:attrNameLst>
                                          <p:attrName>style.visibility</p:attrName>
                                        </p:attrNameLst>
                                      </p:cBhvr>
                                      <p:to>
                                        <p:strVal val="visible"/>
                                      </p:to>
                                    </p:set>
                                  </p:childTnLst>
                                </p:cTn>
                              </p:par>
                              <p:par>
                                <p:cTn id="76" presetID="1" presetClass="entr" presetSubtype="0" fill="hold" grpId="1" nodeType="withEffect">
                                  <p:stCondLst>
                                    <p:cond delay="0"/>
                                  </p:stCondLst>
                                  <p:childTnLst>
                                    <p:set>
                                      <p:cBhvr>
                                        <p:cTn id="77" dur="1" fill="hold">
                                          <p:stCondLst>
                                            <p:cond delay="0"/>
                                          </p:stCondLst>
                                        </p:cTn>
                                        <p:tgtEl>
                                          <p:spTgt spid="14"/>
                                        </p:tgtEl>
                                        <p:attrNameLst>
                                          <p:attrName>style.visibility</p:attrName>
                                        </p:attrNameLst>
                                      </p:cBhvr>
                                      <p:to>
                                        <p:strVal val="visible"/>
                                      </p:to>
                                    </p:set>
                                  </p:childTnLst>
                                </p:cTn>
                              </p:par>
                              <p:par>
                                <p:cTn id="78" presetID="1" presetClass="entr" presetSubtype="0" fill="hold" grpId="1" nodeType="withEffect">
                                  <p:stCondLst>
                                    <p:cond delay="0"/>
                                  </p:stCondLst>
                                  <p:childTnLst>
                                    <p:set>
                                      <p:cBhvr>
                                        <p:cTn id="79" dur="1" fill="hold">
                                          <p:stCondLst>
                                            <p:cond delay="0"/>
                                          </p:stCondLst>
                                        </p:cTn>
                                        <p:tgtEl>
                                          <p:spTgt spid="30"/>
                                        </p:tgtEl>
                                        <p:attrNameLst>
                                          <p:attrName>style.visibility</p:attrName>
                                        </p:attrNameLst>
                                      </p:cBhvr>
                                      <p:to>
                                        <p:strVal val="visible"/>
                                      </p:to>
                                    </p:set>
                                  </p:childTnLst>
                                </p:cTn>
                              </p:par>
                              <p:par>
                                <p:cTn id="80" presetID="1" presetClass="entr" presetSubtype="0" fill="hold" grpId="1" nodeType="withEffect">
                                  <p:stCondLst>
                                    <p:cond delay="0"/>
                                  </p:stCondLst>
                                  <p:childTnLst>
                                    <p:set>
                                      <p:cBhvr>
                                        <p:cTn id="81"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82" restart="whenNotActive" fill="hold" evtFilter="cancelBubble" nodeType="interactiveSeq">
                <p:stCondLst>
                  <p:cond evt="onClick" delay="0">
                    <p:tgtEl>
                      <p:spTgt spid="19"/>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2" nodeType="clickEffect">
                                  <p:stCondLst>
                                    <p:cond delay="0"/>
                                  </p:stCondLst>
                                  <p:childTnLst>
                                    <p:set>
                                      <p:cBhvr>
                                        <p:cTn id="86" dur="1" fill="hold">
                                          <p:stCondLst>
                                            <p:cond delay="0"/>
                                          </p:stCondLst>
                                        </p:cTn>
                                        <p:tgtEl>
                                          <p:spTgt spid="16"/>
                                        </p:tgtEl>
                                        <p:attrNameLst>
                                          <p:attrName>style.visibility</p:attrName>
                                        </p:attrNameLst>
                                      </p:cBhvr>
                                      <p:to>
                                        <p:strVal val="visible"/>
                                      </p:to>
                                    </p:set>
                                  </p:childTnLst>
                                </p:cTn>
                              </p:par>
                              <p:par>
                                <p:cTn id="87" presetID="1" presetClass="entr" presetSubtype="0" fill="hold" grpId="2" nodeType="withEffect">
                                  <p:stCondLst>
                                    <p:cond delay="0"/>
                                  </p:stCondLst>
                                  <p:childTnLst>
                                    <p:set>
                                      <p:cBhvr>
                                        <p:cTn id="88" dur="1" fill="hold">
                                          <p:stCondLst>
                                            <p:cond delay="0"/>
                                          </p:stCondLst>
                                        </p:cTn>
                                        <p:tgtEl>
                                          <p:spTgt spid="21"/>
                                        </p:tgtEl>
                                        <p:attrNameLst>
                                          <p:attrName>style.visibility</p:attrName>
                                        </p:attrNameLst>
                                      </p:cBhvr>
                                      <p:to>
                                        <p:strVal val="visible"/>
                                      </p:to>
                                    </p:set>
                                  </p:childTnLst>
                                </p:cTn>
                              </p:par>
                              <p:par>
                                <p:cTn id="89" presetID="1" presetClass="entr" presetSubtype="0" fill="hold" grpId="2" nodeType="with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par>
                                <p:cTn id="91" presetID="1" presetClass="entr" presetSubtype="0" fill="hold" grpId="2" nodeType="withEffect">
                                  <p:stCondLst>
                                    <p:cond delay="0"/>
                                  </p:stCondLst>
                                  <p:childTnLst>
                                    <p:set>
                                      <p:cBhvr>
                                        <p:cTn id="92" dur="1" fill="hold">
                                          <p:stCondLst>
                                            <p:cond delay="0"/>
                                          </p:stCondLst>
                                        </p:cTn>
                                        <p:tgtEl>
                                          <p:spTgt spid="23"/>
                                        </p:tgtEl>
                                        <p:attrNameLst>
                                          <p:attrName>style.visibility</p:attrName>
                                        </p:attrNameLst>
                                      </p:cBhvr>
                                      <p:to>
                                        <p:strVal val="visible"/>
                                      </p:to>
                                    </p:set>
                                  </p:childTnLst>
                                </p:cTn>
                              </p:par>
                              <p:par>
                                <p:cTn id="93" presetID="1" presetClass="entr" presetSubtype="0" fill="hold" grpId="2" nodeType="with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par>
                                <p:cTn id="95" presetID="1" presetClass="entr" presetSubtype="0" fill="hold" grpId="2" nodeType="withEffect">
                                  <p:stCondLst>
                                    <p:cond delay="0"/>
                                  </p:stCondLst>
                                  <p:childTnLst>
                                    <p:set>
                                      <p:cBhvr>
                                        <p:cTn id="96" dur="1" fill="hold">
                                          <p:stCondLst>
                                            <p:cond delay="0"/>
                                          </p:stCondLst>
                                        </p:cTn>
                                        <p:tgtEl>
                                          <p:spTgt spid="14"/>
                                        </p:tgtEl>
                                        <p:attrNameLst>
                                          <p:attrName>style.visibility</p:attrName>
                                        </p:attrNameLst>
                                      </p:cBhvr>
                                      <p:to>
                                        <p:strVal val="visible"/>
                                      </p:to>
                                    </p:set>
                                  </p:childTnLst>
                                </p:cTn>
                              </p:par>
                              <p:par>
                                <p:cTn id="97" presetID="1" presetClass="entr" presetSubtype="0" fill="hold" grpId="2" nodeType="withEffect">
                                  <p:stCondLst>
                                    <p:cond delay="0"/>
                                  </p:stCondLst>
                                  <p:childTnLst>
                                    <p:set>
                                      <p:cBhvr>
                                        <p:cTn id="98" dur="1" fill="hold">
                                          <p:stCondLst>
                                            <p:cond delay="0"/>
                                          </p:stCondLst>
                                        </p:cTn>
                                        <p:tgtEl>
                                          <p:spTgt spid="30"/>
                                        </p:tgtEl>
                                        <p:attrNameLst>
                                          <p:attrName>style.visibility</p:attrName>
                                        </p:attrNameLst>
                                      </p:cBhvr>
                                      <p:to>
                                        <p:strVal val="visible"/>
                                      </p:to>
                                    </p:set>
                                  </p:childTnLst>
                                </p:cTn>
                              </p:par>
                              <p:par>
                                <p:cTn id="99" presetID="1" presetClass="entr" presetSubtype="0" fill="hold" grpId="2" nodeType="withEffect">
                                  <p:stCondLst>
                                    <p:cond delay="0"/>
                                  </p:stCondLst>
                                  <p:childTnLst>
                                    <p:set>
                                      <p:cBhvr>
                                        <p:cTn id="100"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101" restart="whenNotActive" fill="hold" evtFilter="cancelBubble" nodeType="interactiveSeq">
                <p:stCondLst>
                  <p:cond evt="onClick" delay="0">
                    <p:tgtEl>
                      <p:spTgt spid="28"/>
                    </p:tgtEl>
                  </p:cond>
                </p:stCondLst>
                <p:endSync evt="end" delay="0">
                  <p:rtn val="all"/>
                </p:endSync>
                <p:childTnLst>
                  <p:par>
                    <p:cTn id="102" fill="hold">
                      <p:stCondLst>
                        <p:cond delay="0"/>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29"/>
                                        </p:tgtEl>
                                        <p:attrNameLst>
                                          <p:attrName>style.visibility</p:attrName>
                                        </p:attrNameLst>
                                      </p:cBhvr>
                                      <p:to>
                                        <p:strVal val="visible"/>
                                      </p:to>
                                    </p:set>
                                    <p:animEffect transition="in" filter="fade">
                                      <p:cBhvr>
                                        <p:cTn id="106" dur="500"/>
                                        <p:tgtEl>
                                          <p:spTgt spid="29"/>
                                        </p:tgtEl>
                                      </p:cBhvr>
                                    </p:animEffect>
                                  </p:childTnLst>
                                </p:cTn>
                              </p:par>
                              <p:par>
                                <p:cTn id="107" presetID="10" presetClass="exit" presetSubtype="0" fill="hold" grpId="1" nodeType="withEffect">
                                  <p:stCondLst>
                                    <p:cond delay="0"/>
                                  </p:stCondLst>
                                  <p:childTnLst>
                                    <p:animEffect transition="out" filter="fade">
                                      <p:cBhvr>
                                        <p:cTn id="108" dur="500"/>
                                        <p:tgtEl>
                                          <p:spTgt spid="33"/>
                                        </p:tgtEl>
                                      </p:cBhvr>
                                    </p:animEffect>
                                    <p:set>
                                      <p:cBhvr>
                                        <p:cTn id="109" dur="1" fill="hold">
                                          <p:stCondLst>
                                            <p:cond delay="499"/>
                                          </p:stCondLst>
                                        </p:cTn>
                                        <p:tgtEl>
                                          <p:spTgt spid="33"/>
                                        </p:tgtEl>
                                        <p:attrNameLst>
                                          <p:attrName>style.visibility</p:attrName>
                                        </p:attrNameLst>
                                      </p:cBhvr>
                                      <p:to>
                                        <p:strVal val="hidden"/>
                                      </p:to>
                                    </p:set>
                                  </p:childTnLst>
                                </p:cTn>
                              </p:par>
                              <p:par>
                                <p:cTn id="110" presetID="1" presetClass="mediacall" presetSubtype="0" fill="hold" nodeType="withEffect">
                                  <p:stCondLst>
                                    <p:cond delay="0"/>
                                  </p:stCondLst>
                                  <p:childTnLst>
                                    <p:cmd type="call" cmd="playFrom(0.0)">
                                      <p:cBhvr>
                                        <p:cTn id="111" dur="235715" fill="hold"/>
                                        <p:tgtEl>
                                          <p:spTgt spid="2"/>
                                        </p:tgtEl>
                                      </p:cBhvr>
                                    </p:cmd>
                                  </p:childTnLst>
                                </p:cTn>
                              </p:par>
                              <p:par>
                                <p:cTn id="112" presetID="1" presetClass="emph" presetSubtype="2" fill="hold" nodeType="withEffect">
                                  <p:stCondLst>
                                    <p:cond delay="0"/>
                                  </p:stCondLst>
                                  <p:childTnLst>
                                    <p:animClr clrSpc="rgb" dir="cw">
                                      <p:cBhvr>
                                        <p:cTn id="113" dur="1000" fill="hold"/>
                                        <p:tgtEl>
                                          <p:spTgt spid="28"/>
                                        </p:tgtEl>
                                        <p:attrNameLst>
                                          <p:attrName>fillcolor</p:attrName>
                                        </p:attrNameLst>
                                      </p:cBhvr>
                                      <p:to>
                                        <a:schemeClr val="accent2"/>
                                      </p:to>
                                    </p:animClr>
                                    <p:set>
                                      <p:cBhvr>
                                        <p:cTn id="114" dur="1000" fill="hold"/>
                                        <p:tgtEl>
                                          <p:spTgt spid="28"/>
                                        </p:tgtEl>
                                        <p:attrNameLst>
                                          <p:attrName>fill.type</p:attrName>
                                        </p:attrNameLst>
                                      </p:cBhvr>
                                      <p:to>
                                        <p:strVal val="solid"/>
                                      </p:to>
                                    </p:set>
                                    <p:set>
                                      <p:cBhvr>
                                        <p:cTn id="115" dur="1000" fill="hold"/>
                                        <p:tgtEl>
                                          <p:spTgt spid="28"/>
                                        </p:tgtEl>
                                        <p:attrNameLst>
                                          <p:attrName>fill.on</p:attrName>
                                        </p:attrNameLst>
                                      </p:cBhvr>
                                      <p:to>
                                        <p:strVal val="true"/>
                                      </p:to>
                                    </p:set>
                                  </p:childTnLst>
                                </p:cTn>
                              </p:par>
                            </p:childTnLst>
                          </p:cTn>
                        </p:par>
                      </p:childTnLst>
                    </p:cTn>
                  </p:par>
                  <p:par>
                    <p:cTn id="116" fill="hold">
                      <p:stCondLst>
                        <p:cond delay="indefinite"/>
                      </p:stCondLst>
                      <p:childTnLst>
                        <p:par>
                          <p:cTn id="117" fill="hold">
                            <p:stCondLst>
                              <p:cond delay="0"/>
                            </p:stCondLst>
                            <p:childTnLst>
                              <p:par>
                                <p:cTn id="118" presetID="3" presetClass="mediacall" presetSubtype="0" fill="hold" nodeType="clickEffect">
                                  <p:stCondLst>
                                    <p:cond delay="0"/>
                                  </p:stCondLst>
                                  <p:childTnLst>
                                    <p:cmd type="call" cmd="stop">
                                      <p:cBhvr>
                                        <p:cTn id="119" dur="1" fill="hold"/>
                                        <p:tgtEl>
                                          <p:spTgt spid="2"/>
                                        </p:tgtEl>
                                      </p:cBhvr>
                                    </p:cmd>
                                  </p:childTnLst>
                                </p:cTn>
                              </p:par>
                              <p:par>
                                <p:cTn id="120" presetID="10" presetClass="exit" presetSubtype="0" fill="hold" grpId="1" nodeType="withEffect">
                                  <p:stCondLst>
                                    <p:cond delay="0"/>
                                  </p:stCondLst>
                                  <p:childTnLst>
                                    <p:animEffect transition="out" filter="fade">
                                      <p:cBhvr>
                                        <p:cTn id="121" dur="500"/>
                                        <p:tgtEl>
                                          <p:spTgt spid="29"/>
                                        </p:tgtEl>
                                      </p:cBhvr>
                                    </p:animEffect>
                                    <p:set>
                                      <p:cBhvr>
                                        <p:cTn id="122" dur="1" fill="hold">
                                          <p:stCondLst>
                                            <p:cond delay="499"/>
                                          </p:stCondLst>
                                        </p:cTn>
                                        <p:tgtEl>
                                          <p:spTgt spid="29"/>
                                        </p:tgtEl>
                                        <p:attrNameLst>
                                          <p:attrName>style.visibility</p:attrName>
                                        </p:attrNameLst>
                                      </p:cBhvr>
                                      <p:to>
                                        <p:strVal val="hidden"/>
                                      </p:to>
                                    </p:set>
                                  </p:childTnLst>
                                </p:cTn>
                              </p:par>
                              <p:par>
                                <p:cTn id="123" presetID="10" presetClass="entr" presetSubtype="0" fill="hold" grpId="2" nodeType="withEffect">
                                  <p:stCondLst>
                                    <p:cond delay="0"/>
                                  </p:stCondLst>
                                  <p:childTnLst>
                                    <p:set>
                                      <p:cBhvr>
                                        <p:cTn id="124" dur="1" fill="hold">
                                          <p:stCondLst>
                                            <p:cond delay="0"/>
                                          </p:stCondLst>
                                        </p:cTn>
                                        <p:tgtEl>
                                          <p:spTgt spid="33"/>
                                        </p:tgtEl>
                                        <p:attrNameLst>
                                          <p:attrName>style.visibility</p:attrName>
                                        </p:attrNameLst>
                                      </p:cBhvr>
                                      <p:to>
                                        <p:strVal val="visible"/>
                                      </p:to>
                                    </p:set>
                                    <p:animEffect transition="in" filter="fade">
                                      <p:cBhvr>
                                        <p:cTn id="125" dur="500"/>
                                        <p:tgtEl>
                                          <p:spTgt spid="33"/>
                                        </p:tgtEl>
                                      </p:cBhvr>
                                    </p:animEffect>
                                  </p:childTnLst>
                                </p:cTn>
                              </p:par>
                              <p:par>
                                <p:cTn id="126" presetID="1" presetClass="emph" presetSubtype="2" fill="hold" nodeType="withEffect">
                                  <p:stCondLst>
                                    <p:cond delay="0"/>
                                  </p:stCondLst>
                                  <p:childTnLst>
                                    <p:animClr clrSpc="rgb" dir="cw">
                                      <p:cBhvr>
                                        <p:cTn id="127" dur="2000" fill="hold"/>
                                        <p:tgtEl>
                                          <p:spTgt spid="28"/>
                                        </p:tgtEl>
                                        <p:attrNameLst>
                                          <p:attrName>fillcolor</p:attrName>
                                        </p:attrNameLst>
                                      </p:cBhvr>
                                      <p:to>
                                        <a:schemeClr val="bg1"/>
                                      </p:to>
                                    </p:animClr>
                                    <p:set>
                                      <p:cBhvr>
                                        <p:cTn id="128" dur="2000" fill="hold"/>
                                        <p:tgtEl>
                                          <p:spTgt spid="28"/>
                                        </p:tgtEl>
                                        <p:attrNameLst>
                                          <p:attrName>fill.type</p:attrName>
                                        </p:attrNameLst>
                                      </p:cBhvr>
                                      <p:to>
                                        <p:strVal val="solid"/>
                                      </p:to>
                                    </p:set>
                                    <p:set>
                                      <p:cBhvr>
                                        <p:cTn id="129" dur="20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audio>
              <p:cMediaNode vol="80000">
                <p:cTn id="130" fill="hold" display="0">
                  <p:stCondLst>
                    <p:cond delay="indefinite"/>
                  </p:stCondLst>
                  <p:endCondLst>
                    <p:cond evt="onStopAudio" delay="0">
                      <p:tgtEl>
                        <p:sldTgt/>
                      </p:tgtEl>
                    </p:cond>
                  </p:endCondLst>
                </p:cTn>
                <p:tgtEl>
                  <p:spTgt spid="2"/>
                </p:tgtEl>
              </p:cMediaNode>
            </p:audio>
          </p:childTnLst>
        </p:cTn>
      </p:par>
    </p:tnLst>
    <p:bldLst>
      <p:bldP spid="31" grpId="0" animBg="1"/>
      <p:bldP spid="31" grpId="1" animBg="1"/>
      <p:bldP spid="31" grpId="2" animBg="1"/>
      <p:bldP spid="30" grpId="0" animBg="1"/>
      <p:bldP spid="30" grpId="1" animBg="1"/>
      <p:bldP spid="30" grpId="2" animBg="1"/>
      <p:bldP spid="14" grpId="0" animBg="1"/>
      <p:bldP spid="14" grpId="1" animBg="1"/>
      <p:bldP spid="14" grpId="2" animBg="1"/>
      <p:bldP spid="27" grpId="0" animBg="1"/>
      <p:bldP spid="27" grpId="1" animBg="1"/>
      <p:bldP spid="27" grpId="2" animBg="1"/>
      <p:bldP spid="23" grpId="0" animBg="1"/>
      <p:bldP spid="23" grpId="1" animBg="1"/>
      <p:bldP spid="23" grpId="2" animBg="1"/>
      <p:bldP spid="22" grpId="0" animBg="1"/>
      <p:bldP spid="22" grpId="1" animBg="1"/>
      <p:bldP spid="22" grpId="2" animBg="1"/>
      <p:bldP spid="21" grpId="0" animBg="1"/>
      <p:bldP spid="21" grpId="1" animBg="1"/>
      <p:bldP spid="21" grpId="2" animBg="1"/>
      <p:bldP spid="16" grpId="0" animBg="1"/>
      <p:bldP spid="16" grpId="1" animBg="1"/>
      <p:bldP spid="16" grpId="2" animBg="1"/>
      <p:bldP spid="29" grpId="0"/>
      <p:bldP spid="29" grpId="1"/>
      <p:bldP spid="33" grpId="0"/>
      <p:bldP spid="33" grpId="1"/>
      <p:bldP spid="33"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hape: Border 4">
            <a:extLst>
              <a:ext uri="{FF2B5EF4-FFF2-40B4-BE49-F238E27FC236}">
                <a16:creationId xmlns:a16="http://schemas.microsoft.com/office/drawing/2014/main" id="{B471E87D-1A26-40A5-9DB6-7634C64AE6D9}"/>
              </a:ext>
            </a:extLst>
          </p:cNvPr>
          <p:cNvSpPr/>
          <p:nvPr/>
        </p:nvSpPr>
        <p:spPr>
          <a:xfrm>
            <a:off x="569726" y="3908592"/>
            <a:ext cx="8234840" cy="1016435"/>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23" name="Shape: Border 3"/>
          <p:cNvSpPr/>
          <p:nvPr/>
        </p:nvSpPr>
        <p:spPr>
          <a:xfrm>
            <a:off x="585158" y="2940180"/>
            <a:ext cx="8234840" cy="806932"/>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24" name="Shape: Border 2"/>
          <p:cNvSpPr/>
          <p:nvPr/>
        </p:nvSpPr>
        <p:spPr>
          <a:xfrm>
            <a:off x="573142" y="1935317"/>
            <a:ext cx="8247126" cy="810249"/>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25" name="Shape: Border 1"/>
          <p:cNvSpPr/>
          <p:nvPr/>
        </p:nvSpPr>
        <p:spPr>
          <a:xfrm>
            <a:off x="585160" y="869113"/>
            <a:ext cx="5491550" cy="830997"/>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18" name="Textbox: Line 4">
            <a:extLst>
              <a:ext uri="{FF2B5EF4-FFF2-40B4-BE49-F238E27FC236}">
                <a16:creationId xmlns:a16="http://schemas.microsoft.com/office/drawing/2014/main" id="{AA38A6A4-15A5-4D1D-A228-C7BAA2B7161D}"/>
              </a:ext>
            </a:extLst>
          </p:cNvPr>
          <p:cNvSpPr txBox="1"/>
          <p:nvPr/>
        </p:nvSpPr>
        <p:spPr>
          <a:xfrm>
            <a:off x="569726" y="3890315"/>
            <a:ext cx="8279120" cy="1015663"/>
          </a:xfrm>
          <a:prstGeom prst="rect">
            <a:avLst/>
          </a:prstGeom>
          <a:noFill/>
        </p:spPr>
        <p:txBody>
          <a:bodyPr wrap="square" rtlCol="0">
            <a:spAutoFit/>
          </a:bodyPr>
          <a:lstStyle/>
          <a:p>
            <a:pPr lvl="0">
              <a:spcAft>
                <a:spcPts val="1800"/>
              </a:spcAft>
            </a:pPr>
            <a:r>
              <a:rPr lang="en-NZ" sz="2000" b="1" dirty="0">
                <a:latin typeface="Segoe UI" pitchFamily="34" charset="0"/>
                <a:ea typeface="Segoe UI" pitchFamily="34" charset="0"/>
                <a:cs typeface="Segoe UI" pitchFamily="34" charset="0"/>
              </a:rPr>
              <a:t>Use your sketch of the Easter Candle to share all you know about it. Say where you have seen one in a church during the Easter season. (refer to Slide 6)</a:t>
            </a:r>
            <a:endParaRPr lang="en-GB" sz="2000" b="1" dirty="0">
              <a:latin typeface="Segoe UI" pitchFamily="34" charset="0"/>
              <a:ea typeface="Segoe UI" pitchFamily="34" charset="0"/>
              <a:cs typeface="Segoe UI" pitchFamily="34" charset="0"/>
            </a:endParaRPr>
          </a:p>
        </p:txBody>
      </p:sp>
      <p:sp>
        <p:nvSpPr>
          <p:cNvPr id="19" name="Textbox: Line 3"/>
          <p:cNvSpPr txBox="1"/>
          <p:nvPr/>
        </p:nvSpPr>
        <p:spPr>
          <a:xfrm>
            <a:off x="585157" y="2916115"/>
            <a:ext cx="8269475" cy="707886"/>
          </a:xfrm>
          <a:prstGeom prst="rect">
            <a:avLst/>
          </a:prstGeom>
          <a:noFill/>
        </p:spPr>
        <p:txBody>
          <a:bodyPr wrap="square" rtlCol="0">
            <a:spAutoFit/>
          </a:bodyPr>
          <a:lstStyle/>
          <a:p>
            <a:pPr lvl="0">
              <a:spcAft>
                <a:spcPts val="1800"/>
              </a:spcAft>
            </a:pPr>
            <a:r>
              <a:rPr lang="en-NZ" sz="2000" b="1" dirty="0">
                <a:latin typeface="Segoe UI" pitchFamily="34" charset="0"/>
                <a:ea typeface="Segoe UI" pitchFamily="34" charset="0"/>
                <a:cs typeface="Segoe UI" pitchFamily="34" charset="0"/>
              </a:rPr>
              <a:t>Draw and label 5 aspects of the Easter liturgies that express the joy of Easter. (refer to Slide 5)</a:t>
            </a:r>
            <a:endParaRPr lang="en-GB" sz="2000" b="1" dirty="0">
              <a:latin typeface="Segoe UI" pitchFamily="34" charset="0"/>
              <a:ea typeface="Segoe UI" pitchFamily="34" charset="0"/>
              <a:cs typeface="Segoe UI" pitchFamily="34" charset="0"/>
            </a:endParaRPr>
          </a:p>
        </p:txBody>
      </p:sp>
      <p:sp>
        <p:nvSpPr>
          <p:cNvPr id="20" name="Textbox: Line 2"/>
          <p:cNvSpPr txBox="1"/>
          <p:nvPr/>
        </p:nvSpPr>
        <p:spPr>
          <a:xfrm>
            <a:off x="585160" y="1914569"/>
            <a:ext cx="8234839" cy="707886"/>
          </a:xfrm>
          <a:prstGeom prst="rect">
            <a:avLst/>
          </a:prstGeom>
          <a:noFill/>
        </p:spPr>
        <p:txBody>
          <a:bodyPr wrap="square" rtlCol="0">
            <a:spAutoFit/>
          </a:bodyPr>
          <a:lstStyle/>
          <a:p>
            <a:pPr lvl="0">
              <a:spcAft>
                <a:spcPts val="1800"/>
              </a:spcAft>
            </a:pPr>
            <a:r>
              <a:rPr lang="en-NZ" sz="2000" b="1" dirty="0">
                <a:latin typeface="Segoe UI" pitchFamily="34" charset="0"/>
                <a:ea typeface="Segoe UI" pitchFamily="34" charset="0"/>
                <a:cs typeface="Segoe UI" pitchFamily="34" charset="0"/>
              </a:rPr>
              <a:t>Write 3 reasons why Easter is a feast and season of joy.</a:t>
            </a:r>
            <a:br>
              <a:rPr lang="en-NZ" sz="2000" b="1" dirty="0">
                <a:latin typeface="Segoe UI" pitchFamily="34" charset="0"/>
                <a:ea typeface="Segoe UI" pitchFamily="34" charset="0"/>
                <a:cs typeface="Segoe UI" pitchFamily="34" charset="0"/>
              </a:rPr>
            </a:br>
            <a:r>
              <a:rPr lang="en-NZ" sz="2000" b="1" dirty="0">
                <a:latin typeface="Segoe UI" pitchFamily="34" charset="0"/>
                <a:ea typeface="Segoe UI" pitchFamily="34" charset="0"/>
                <a:cs typeface="Segoe UI" pitchFamily="34" charset="0"/>
              </a:rPr>
              <a:t>(refer to Slide 4)</a:t>
            </a:r>
            <a:endParaRPr lang="en-GB" sz="2000" b="1" dirty="0">
              <a:latin typeface="Segoe UI" pitchFamily="34" charset="0"/>
              <a:ea typeface="Segoe UI" pitchFamily="34" charset="0"/>
              <a:cs typeface="Segoe UI" pitchFamily="34" charset="0"/>
            </a:endParaRPr>
          </a:p>
        </p:txBody>
      </p:sp>
      <p:sp>
        <p:nvSpPr>
          <p:cNvPr id="21" name="Textbox: Line 1"/>
          <p:cNvSpPr txBox="1"/>
          <p:nvPr/>
        </p:nvSpPr>
        <p:spPr>
          <a:xfrm>
            <a:off x="585162" y="869113"/>
            <a:ext cx="5873511" cy="707886"/>
          </a:xfrm>
          <a:prstGeom prst="rect">
            <a:avLst/>
          </a:prstGeom>
          <a:noFill/>
        </p:spPr>
        <p:txBody>
          <a:bodyPr wrap="square" rtlCol="0">
            <a:spAutoFit/>
          </a:bodyPr>
          <a:lstStyle/>
          <a:p>
            <a:pPr lvl="0">
              <a:spcAft>
                <a:spcPts val="1800"/>
              </a:spcAft>
            </a:pPr>
            <a:r>
              <a:rPr lang="en-NZ" sz="2000" b="1" dirty="0">
                <a:latin typeface="Segoe UI" pitchFamily="34" charset="0"/>
                <a:ea typeface="Segoe UI" pitchFamily="34" charset="0"/>
                <a:cs typeface="Segoe UI" pitchFamily="34" charset="0"/>
              </a:rPr>
              <a:t>Name 3 key beliefs Catholics have about the Resurrection of Jesus. (refer to Slide 3) </a:t>
            </a:r>
            <a:endParaRPr lang="en-GB" sz="2000" b="1" dirty="0">
              <a:latin typeface="Segoe UI" pitchFamily="34" charset="0"/>
              <a:ea typeface="Segoe UI" pitchFamily="34" charset="0"/>
              <a:cs typeface="Segoe UI" pitchFamily="34" charset="0"/>
            </a:endParaRPr>
          </a:p>
        </p:txBody>
      </p:sp>
      <p:sp>
        <p:nvSpPr>
          <p:cNvPr id="22" name="Shape: Number 4">
            <a:extLst>
              <a:ext uri="{FF2B5EF4-FFF2-40B4-BE49-F238E27FC236}">
                <a16:creationId xmlns:a16="http://schemas.microsoft.com/office/drawing/2014/main" id="{9843697B-9437-4729-A462-36CD93762708}"/>
              </a:ext>
            </a:extLst>
          </p:cNvPr>
          <p:cNvSpPr txBox="1"/>
          <p:nvPr/>
        </p:nvSpPr>
        <p:spPr>
          <a:xfrm>
            <a:off x="49868" y="3884529"/>
            <a:ext cx="559217" cy="400110"/>
          </a:xfrm>
          <a:prstGeom prst="rect">
            <a:avLst/>
          </a:prstGeom>
          <a:noFill/>
        </p:spPr>
        <p:txBody>
          <a:bodyPr wrap="square" rtlCol="0">
            <a:spAutoFit/>
          </a:bodyPr>
          <a:lstStyle/>
          <a:p>
            <a:r>
              <a:rPr lang="en-GB" sz="2000" b="1" dirty="0">
                <a:latin typeface="Segoe UI" pitchFamily="34" charset="0"/>
                <a:ea typeface="Segoe UI" pitchFamily="34" charset="0"/>
                <a:cs typeface="Segoe UI" pitchFamily="34" charset="0"/>
              </a:rPr>
              <a:t>4)</a:t>
            </a:r>
          </a:p>
        </p:txBody>
      </p:sp>
      <p:sp>
        <p:nvSpPr>
          <p:cNvPr id="27" name="Shape: Number 3"/>
          <p:cNvSpPr txBox="1"/>
          <p:nvPr/>
        </p:nvSpPr>
        <p:spPr>
          <a:xfrm>
            <a:off x="65300" y="2916116"/>
            <a:ext cx="559217" cy="400110"/>
          </a:xfrm>
          <a:prstGeom prst="rect">
            <a:avLst/>
          </a:prstGeom>
          <a:noFill/>
        </p:spPr>
        <p:txBody>
          <a:bodyPr wrap="square" rtlCol="0">
            <a:spAutoFit/>
          </a:bodyPr>
          <a:lstStyle/>
          <a:p>
            <a:r>
              <a:rPr lang="en-GB" sz="2000" b="1" dirty="0">
                <a:latin typeface="Segoe UI" pitchFamily="34" charset="0"/>
                <a:ea typeface="Segoe UI" pitchFamily="34" charset="0"/>
                <a:cs typeface="Segoe UI" pitchFamily="34" charset="0"/>
              </a:rPr>
              <a:t>3)</a:t>
            </a:r>
          </a:p>
        </p:txBody>
      </p:sp>
      <p:sp>
        <p:nvSpPr>
          <p:cNvPr id="28" name="Shape: Number 2"/>
          <p:cNvSpPr txBox="1"/>
          <p:nvPr/>
        </p:nvSpPr>
        <p:spPr>
          <a:xfrm>
            <a:off x="65300" y="1924057"/>
            <a:ext cx="559217" cy="400110"/>
          </a:xfrm>
          <a:prstGeom prst="rect">
            <a:avLst/>
          </a:prstGeom>
          <a:noFill/>
        </p:spPr>
        <p:txBody>
          <a:bodyPr wrap="square" rtlCol="0">
            <a:spAutoFit/>
          </a:bodyPr>
          <a:lstStyle/>
          <a:p>
            <a:r>
              <a:rPr lang="en-GB" sz="2000" b="1" dirty="0">
                <a:latin typeface="Segoe UI" pitchFamily="34" charset="0"/>
                <a:ea typeface="Segoe UI" pitchFamily="34" charset="0"/>
                <a:cs typeface="Segoe UI" pitchFamily="34" charset="0"/>
              </a:rPr>
              <a:t>2)</a:t>
            </a:r>
          </a:p>
        </p:txBody>
      </p:sp>
      <p:sp>
        <p:nvSpPr>
          <p:cNvPr id="29" name="Shape: Number 1"/>
          <p:cNvSpPr txBox="1"/>
          <p:nvPr/>
        </p:nvSpPr>
        <p:spPr>
          <a:xfrm>
            <a:off x="65300" y="869114"/>
            <a:ext cx="559217" cy="400110"/>
          </a:xfrm>
          <a:prstGeom prst="rect">
            <a:avLst/>
          </a:prstGeom>
          <a:noFill/>
        </p:spPr>
        <p:txBody>
          <a:bodyPr wrap="square" rtlCol="0">
            <a:spAutoFit/>
          </a:bodyPr>
          <a:lstStyle/>
          <a:p>
            <a:r>
              <a:rPr lang="en-GB" sz="2000" b="1" dirty="0">
                <a:latin typeface="Segoe UI" pitchFamily="34" charset="0"/>
                <a:ea typeface="Segoe UI" pitchFamily="34" charset="0"/>
                <a:cs typeface="Segoe UI" pitchFamily="34" charset="0"/>
              </a:rPr>
              <a:t>1)</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endParaRPr lang="en-GB" sz="900" b="1" dirty="0">
              <a:solidFill>
                <a:srgbClr val="002060"/>
              </a:solidFill>
              <a:latin typeface="Arial" pitchFamily="34" charset="0"/>
              <a:cs typeface="Arial" pitchFamily="34" charset="0"/>
            </a:endParaRPr>
          </a:p>
          <a:p>
            <a:pPr algn="ctr"/>
            <a:r>
              <a:rPr lang="en-GB" sz="900" b="1" dirty="0">
                <a:solidFill>
                  <a:srgbClr val="002060"/>
                </a:solidFill>
                <a:latin typeface="Arial" pitchFamily="34" charset="0"/>
                <a:cs typeface="Arial" pitchFamily="34" charset="0"/>
              </a:rPr>
              <a:t>S-10A</a:t>
            </a: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a:t>Check Up</a:t>
            </a:r>
          </a:p>
        </p:txBody>
      </p:sp>
      <p:pic>
        <p:nvPicPr>
          <p:cNvPr id="26" name="Image" descr="Image result for celebrating Easter in India">
            <a:extLst>
              <a:ext uri="{FF2B5EF4-FFF2-40B4-BE49-F238E27FC236}">
                <a16:creationId xmlns:a16="http://schemas.microsoft.com/office/drawing/2014/main" id="{DEF1B82E-BD26-4BBD-8E3B-3C1C1DD58CE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7609" y="183575"/>
            <a:ext cx="1846163" cy="1358134"/>
          </a:xfrm>
          <a:prstGeom prst="rect">
            <a:avLst/>
          </a:prstGeom>
          <a:noFill/>
          <a:ln>
            <a:noFill/>
          </a:ln>
        </p:spPr>
      </p:pic>
      <p:sp>
        <p:nvSpPr>
          <p:cNvPr id="33" name="Textbox: Tool instructions">
            <a:extLst>
              <a:ext uri="{FF2B5EF4-FFF2-40B4-BE49-F238E27FC236}">
                <a16:creationId xmlns:a16="http://schemas.microsoft.com/office/drawing/2014/main" id="{90FD8BB9-6CC2-4B5F-82EE-6CD6EC51C1F4}"/>
              </a:ext>
            </a:extLst>
          </p:cNvPr>
          <p:cNvSpPr txBox="1"/>
          <p:nvPr/>
        </p:nvSpPr>
        <p:spPr>
          <a:xfrm>
            <a:off x="3402451" y="4912668"/>
            <a:ext cx="2339102"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in each caption space to reveal text.</a:t>
            </a:r>
          </a:p>
        </p:txBody>
      </p:sp>
    </p:spTree>
    <p:extLst>
      <p:ext uri="{BB962C8B-B14F-4D97-AF65-F5344CB8AC3E}">
        <p14:creationId xmlns:p14="http://schemas.microsoft.com/office/powerpoint/2010/main" val="1950351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3" presetClass="emph" presetSubtype="2" fill="hold" grpId="5" nodeType="withEffect">
                                  <p:stCondLst>
                                    <p:cond delay="0"/>
                                  </p:stCondLst>
                                  <p:childTnLst>
                                    <p:animClr clrSpc="rgb" dir="cw">
                                      <p:cBhvr override="childStyle">
                                        <p:cTn id="25" dur="1000" fill="hold"/>
                                        <p:tgtEl>
                                          <p:spTgt spid="19"/>
                                        </p:tgtEl>
                                        <p:attrNameLst>
                                          <p:attrName>style.color</p:attrName>
                                        </p:attrNameLst>
                                      </p:cBhvr>
                                      <p:to>
                                        <a:srgbClr val="808080"/>
                                      </p:to>
                                    </p:animClr>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1" nodeType="withEffect">
                                  <p:stCondLst>
                                    <p:cond delay="0"/>
                                  </p:stCondLst>
                                  <p:childTnLst>
                                    <p:animClr clrSpc="rgb" dir="cw">
                                      <p:cBhvr override="childStyle">
                                        <p:cTn id="30" dur="100" fill="hold"/>
                                        <p:tgtEl>
                                          <p:spTgt spid="21"/>
                                        </p:tgtEl>
                                        <p:attrNameLst>
                                          <p:attrName>style.color</p:attrName>
                                        </p:attrNameLst>
                                      </p:cBhvr>
                                      <p:to>
                                        <a:schemeClr val="tx1"/>
                                      </p:to>
                                    </p:animClr>
                                  </p:childTnLst>
                                </p:cTn>
                              </p:par>
                              <p:par>
                                <p:cTn id="31" presetID="3" presetClass="emph" presetSubtype="2" fill="hold" grpId="2" nodeType="withEffect">
                                  <p:stCondLst>
                                    <p:cond delay="0"/>
                                  </p:stCondLst>
                                  <p:childTnLst>
                                    <p:animClr clrSpc="rgb" dir="cw">
                                      <p:cBhvr override="childStyle">
                                        <p:cTn id="32" dur="100" fill="hold"/>
                                        <p:tgtEl>
                                          <p:spTgt spid="20"/>
                                        </p:tgtEl>
                                        <p:attrNameLst>
                                          <p:attrName>style.color</p:attrName>
                                        </p:attrNameLst>
                                      </p:cBhvr>
                                      <p:to>
                                        <a:schemeClr val="tx1"/>
                                      </p:to>
                                    </p:animClr>
                                  </p:childTnLst>
                                </p:cTn>
                              </p:par>
                              <p:par>
                                <p:cTn id="33" presetID="3" presetClass="emph" presetSubtype="2" fill="hold" grpId="1" nodeType="withEffect">
                                  <p:stCondLst>
                                    <p:cond delay="0"/>
                                  </p:stCondLst>
                                  <p:childTnLst>
                                    <p:animClr clrSpc="rgb" dir="cw">
                                      <p:cBhvr override="childStyle">
                                        <p:cTn id="34" dur="100" fill="hold"/>
                                        <p:tgtEl>
                                          <p:spTgt spid="19"/>
                                        </p:tgtEl>
                                        <p:attrNameLst>
                                          <p:attrName>style.color</p:attrName>
                                        </p:attrNameLst>
                                      </p:cBhvr>
                                      <p:to>
                                        <a:schemeClr val="tx1"/>
                                      </p:to>
                                    </p:animClr>
                                  </p:childTnLst>
                                </p:cTn>
                              </p:par>
                              <p:par>
                                <p:cTn id="35" presetID="3" presetClass="emph" presetSubtype="2" fill="hold" grpId="1" nodeType="withEffect">
                                  <p:stCondLst>
                                    <p:cond delay="0"/>
                                  </p:stCondLst>
                                  <p:childTnLst>
                                    <p:animClr clrSpc="rgb" dir="cw">
                                      <p:cBhvr override="childStyle">
                                        <p:cTn id="36" dur="100" fill="hold"/>
                                        <p:tgtEl>
                                          <p:spTgt spid="18"/>
                                        </p:tgtEl>
                                        <p:attrNameLst>
                                          <p:attrName>style.color</p:attrName>
                                        </p:attrNameLst>
                                      </p:cBhvr>
                                      <p:to>
                                        <a:schemeClr val="tx1"/>
                                      </p:to>
                                    </p:animClr>
                                  </p:childTnLst>
                                </p:cTn>
                              </p:par>
                              <p:par>
                                <p:cTn id="37" presetID="1" presetClass="exit" presetSubtype="0" fill="hold" grpId="4" nodeType="withEffect">
                                  <p:stCondLst>
                                    <p:cond delay="0"/>
                                  </p:stCondLst>
                                  <p:childTnLst>
                                    <p:set>
                                      <p:cBhvr>
                                        <p:cTn id="38" dur="1" fill="hold">
                                          <p:stCondLst>
                                            <p:cond delay="0"/>
                                          </p:stCondLst>
                                        </p:cTn>
                                        <p:tgtEl>
                                          <p:spTgt spid="20"/>
                                        </p:tgtEl>
                                        <p:attrNameLst>
                                          <p:attrName>style.visibility</p:attrName>
                                        </p:attrNameLst>
                                      </p:cBhvr>
                                      <p:to>
                                        <p:strVal val="hidden"/>
                                      </p:to>
                                    </p:set>
                                  </p:childTnLst>
                                </p:cTn>
                              </p:par>
                              <p:par>
                                <p:cTn id="39" presetID="1" presetClass="exit" presetSubtype="0" fill="hold" grpId="3"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par>
                                <p:cTn id="41" presetID="1" presetClass="exit" presetSubtype="0" fill="hold" grpId="3" nodeType="with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2"/>
                    </p:tgtEl>
                  </p:cond>
                </p:stCondLst>
                <p:endSync evt="end" delay="0">
                  <p:rtn val="all"/>
                </p:endSync>
                <p:childTnLst>
                  <p:par>
                    <p:cTn id="44" fill="hold">
                      <p:stCondLst>
                        <p:cond delay="0"/>
                      </p:stCondLst>
                      <p:childTnLst>
                        <p:par>
                          <p:cTn id="45" fill="hold">
                            <p:stCondLst>
                              <p:cond delay="0"/>
                            </p:stCondLst>
                            <p:childTnLst>
                              <p:par>
                                <p:cTn id="46" presetID="3" presetClass="emph" presetSubtype="2" fill="hold" grpId="2" nodeType="withEffect">
                                  <p:stCondLst>
                                    <p:cond delay="0"/>
                                  </p:stCondLst>
                                  <p:childTnLst>
                                    <p:animClr clrSpc="rgb" dir="cw">
                                      <p:cBhvr override="childStyle">
                                        <p:cTn id="47" dur="100" fill="hold"/>
                                        <p:tgtEl>
                                          <p:spTgt spid="21"/>
                                        </p:tgtEl>
                                        <p:attrNameLst>
                                          <p:attrName>style.color</p:attrName>
                                        </p:attrNameLst>
                                      </p:cBhvr>
                                      <p:to>
                                        <a:schemeClr val="tx1"/>
                                      </p:to>
                                    </p:animClr>
                                  </p:childTnLst>
                                </p:cTn>
                              </p:par>
                              <p:par>
                                <p:cTn id="48" presetID="3" presetClass="emph" presetSubtype="2" fill="hold" grpId="3" nodeType="withEffect">
                                  <p:stCondLst>
                                    <p:cond delay="0"/>
                                  </p:stCondLst>
                                  <p:childTnLst>
                                    <p:animClr clrSpc="rgb" dir="cw">
                                      <p:cBhvr override="childStyle">
                                        <p:cTn id="49" dur="100" fill="hold"/>
                                        <p:tgtEl>
                                          <p:spTgt spid="20"/>
                                        </p:tgtEl>
                                        <p:attrNameLst>
                                          <p:attrName>style.color</p:attrName>
                                        </p:attrNameLst>
                                      </p:cBhvr>
                                      <p:to>
                                        <a:schemeClr val="tx1"/>
                                      </p:to>
                                    </p:animClr>
                                  </p:childTnLst>
                                </p:cTn>
                              </p:par>
                              <p:par>
                                <p:cTn id="50" presetID="3" presetClass="emph" presetSubtype="2" fill="hold" grpId="2" nodeType="withEffect">
                                  <p:stCondLst>
                                    <p:cond delay="0"/>
                                  </p:stCondLst>
                                  <p:childTnLst>
                                    <p:animClr clrSpc="rgb" dir="cw">
                                      <p:cBhvr override="childStyle">
                                        <p:cTn id="51" dur="100" fill="hold"/>
                                        <p:tgtEl>
                                          <p:spTgt spid="19"/>
                                        </p:tgtEl>
                                        <p:attrNameLst>
                                          <p:attrName>style.color</p:attrName>
                                        </p:attrNameLst>
                                      </p:cBhvr>
                                      <p:to>
                                        <a:schemeClr val="tx1"/>
                                      </p:to>
                                    </p:animClr>
                                  </p:childTnLst>
                                </p:cTn>
                              </p:par>
                              <p:par>
                                <p:cTn id="52" presetID="3" presetClass="emph" presetSubtype="2" fill="hold" grpId="2" nodeType="withEffect">
                                  <p:stCondLst>
                                    <p:cond delay="0"/>
                                  </p:stCondLst>
                                  <p:childTnLst>
                                    <p:animClr clrSpc="rgb" dir="cw">
                                      <p:cBhvr override="childStyle">
                                        <p:cTn id="53" dur="100" fill="hold"/>
                                        <p:tgtEl>
                                          <p:spTgt spid="18"/>
                                        </p:tgtEl>
                                        <p:attrNameLst>
                                          <p:attrName>style.color</p:attrName>
                                        </p:attrNameLst>
                                      </p:cBhvr>
                                      <p:to>
                                        <a:schemeClr val="tx1"/>
                                      </p:to>
                                    </p:animClr>
                                  </p:childTnLst>
                                </p:cTn>
                              </p:par>
                              <p:par>
                                <p:cTn id="54" presetID="1" presetClass="exit" presetSubtype="0" fill="hold" grpId="5" nodeType="withEffect">
                                  <p:stCondLst>
                                    <p:cond delay="0"/>
                                  </p:stCondLst>
                                  <p:childTnLst>
                                    <p:set>
                                      <p:cBhvr>
                                        <p:cTn id="55" dur="1" fill="hold">
                                          <p:stCondLst>
                                            <p:cond delay="0"/>
                                          </p:stCondLst>
                                        </p:cTn>
                                        <p:tgtEl>
                                          <p:spTgt spid="20"/>
                                        </p:tgtEl>
                                        <p:attrNameLst>
                                          <p:attrName>style.visibility</p:attrName>
                                        </p:attrNameLst>
                                      </p:cBhvr>
                                      <p:to>
                                        <p:strVal val="hidden"/>
                                      </p:to>
                                    </p:set>
                                  </p:childTnLst>
                                </p:cTn>
                              </p:par>
                              <p:par>
                                <p:cTn id="56" presetID="1" presetClass="exit" presetSubtype="0" fill="hold" grpId="4" nodeType="withEffect">
                                  <p:stCondLst>
                                    <p:cond delay="0"/>
                                  </p:stCondLst>
                                  <p:childTnLst>
                                    <p:set>
                                      <p:cBhvr>
                                        <p:cTn id="57" dur="1" fill="hold">
                                          <p:stCondLst>
                                            <p:cond delay="0"/>
                                          </p:stCondLst>
                                        </p:cTn>
                                        <p:tgtEl>
                                          <p:spTgt spid="19"/>
                                        </p:tgtEl>
                                        <p:attrNameLst>
                                          <p:attrName>style.visibility</p:attrName>
                                        </p:attrNameLst>
                                      </p:cBhvr>
                                      <p:to>
                                        <p:strVal val="hidden"/>
                                      </p:to>
                                    </p:set>
                                  </p:childTnLst>
                                </p:cTn>
                              </p:par>
                              <p:par>
                                <p:cTn id="58" presetID="1" presetClass="exit" presetSubtype="0" fill="hold" grpId="4" nodeType="withEffect">
                                  <p:stCondLst>
                                    <p:cond delay="0"/>
                                  </p:stCondLst>
                                  <p:childTnLst>
                                    <p:set>
                                      <p:cBhvr>
                                        <p:cTn id="59"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8" grpId="0"/>
      <p:bldP spid="18" grpId="1"/>
      <p:bldP spid="18" grpId="2"/>
      <p:bldP spid="18" grpId="3"/>
      <p:bldP spid="18" grpId="4"/>
      <p:bldP spid="19" grpId="0"/>
      <p:bldP spid="19" grpId="1"/>
      <p:bldP spid="19" grpId="2"/>
      <p:bldP spid="19" grpId="3"/>
      <p:bldP spid="19" grpId="4"/>
      <p:bldP spid="19" grpId="5"/>
      <p:bldP spid="20" grpId="0"/>
      <p:bldP spid="20" grpId="1"/>
      <p:bldP spid="20" grpId="2"/>
      <p:bldP spid="20" grpId="3"/>
      <p:bldP spid="20" grpId="4"/>
      <p:bldP spid="20" grpId="5"/>
      <p:bldP spid="21" grpId="0"/>
      <p:bldP spid="21" grpId="1"/>
      <p:bldP spid="21"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hape: Border 4">
            <a:extLst>
              <a:ext uri="{FF2B5EF4-FFF2-40B4-BE49-F238E27FC236}">
                <a16:creationId xmlns:a16="http://schemas.microsoft.com/office/drawing/2014/main" id="{B471E87D-1A26-40A5-9DB6-7634C64AE6D9}"/>
              </a:ext>
            </a:extLst>
          </p:cNvPr>
          <p:cNvSpPr/>
          <p:nvPr/>
        </p:nvSpPr>
        <p:spPr>
          <a:xfrm>
            <a:off x="569726" y="3908593"/>
            <a:ext cx="8234840" cy="463358"/>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23" name="Shape: Border 3"/>
          <p:cNvSpPr/>
          <p:nvPr/>
        </p:nvSpPr>
        <p:spPr>
          <a:xfrm>
            <a:off x="585158" y="2940180"/>
            <a:ext cx="8234840" cy="683821"/>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24" name="Shape: Border 2"/>
          <p:cNvSpPr/>
          <p:nvPr/>
        </p:nvSpPr>
        <p:spPr>
          <a:xfrm>
            <a:off x="573142" y="1935318"/>
            <a:ext cx="8247126" cy="687138"/>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25" name="Shape: Border 1"/>
          <p:cNvSpPr/>
          <p:nvPr/>
        </p:nvSpPr>
        <p:spPr>
          <a:xfrm>
            <a:off x="585160" y="869114"/>
            <a:ext cx="5491550" cy="707886"/>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18" name="Textbox: Line 4">
            <a:extLst>
              <a:ext uri="{FF2B5EF4-FFF2-40B4-BE49-F238E27FC236}">
                <a16:creationId xmlns:a16="http://schemas.microsoft.com/office/drawing/2014/main" id="{AA38A6A4-15A5-4D1D-A228-C7BAA2B7161D}"/>
              </a:ext>
            </a:extLst>
          </p:cNvPr>
          <p:cNvSpPr txBox="1"/>
          <p:nvPr/>
        </p:nvSpPr>
        <p:spPr>
          <a:xfrm>
            <a:off x="569726" y="3890315"/>
            <a:ext cx="8279120" cy="400110"/>
          </a:xfrm>
          <a:prstGeom prst="rect">
            <a:avLst/>
          </a:prstGeom>
          <a:noFill/>
        </p:spPr>
        <p:txBody>
          <a:bodyPr wrap="square" rtlCol="0">
            <a:spAutoFit/>
          </a:bodyPr>
          <a:lstStyle/>
          <a:p>
            <a:pPr lvl="0">
              <a:spcAft>
                <a:spcPts val="1800"/>
              </a:spcAft>
            </a:pPr>
            <a:r>
              <a:rPr lang="en-NZ" sz="2000" b="1" dirty="0">
                <a:latin typeface="Segoe UI" pitchFamily="34" charset="0"/>
                <a:ea typeface="Segoe UI" pitchFamily="34" charset="0"/>
                <a:cs typeface="Segoe UI" pitchFamily="34" charset="0"/>
              </a:rPr>
              <a:t>Questions I would like to ask about the topics in this resource are …</a:t>
            </a:r>
            <a:endParaRPr lang="en-GB" sz="2000" b="1" dirty="0">
              <a:latin typeface="Segoe UI" pitchFamily="34" charset="0"/>
              <a:ea typeface="Segoe UI" pitchFamily="34" charset="0"/>
              <a:cs typeface="Segoe UI" pitchFamily="34" charset="0"/>
            </a:endParaRPr>
          </a:p>
        </p:txBody>
      </p:sp>
      <p:sp>
        <p:nvSpPr>
          <p:cNvPr id="19" name="Textbox: Line 3"/>
          <p:cNvSpPr txBox="1"/>
          <p:nvPr/>
        </p:nvSpPr>
        <p:spPr>
          <a:xfrm>
            <a:off x="585157" y="2916115"/>
            <a:ext cx="8286838" cy="707886"/>
          </a:xfrm>
          <a:prstGeom prst="rect">
            <a:avLst/>
          </a:prstGeom>
          <a:noFill/>
        </p:spPr>
        <p:txBody>
          <a:bodyPr wrap="square" rtlCol="0">
            <a:spAutoFit/>
          </a:bodyPr>
          <a:lstStyle/>
          <a:p>
            <a:pPr lvl="0">
              <a:spcAft>
                <a:spcPts val="1800"/>
              </a:spcAft>
            </a:pPr>
            <a:r>
              <a:rPr lang="en-NZ" sz="2000" b="1" dirty="0">
                <a:latin typeface="Segoe UI" pitchFamily="34" charset="0"/>
                <a:ea typeface="Segoe UI" pitchFamily="34" charset="0"/>
                <a:cs typeface="Segoe UI" pitchFamily="34" charset="0"/>
              </a:rPr>
              <a:t>Which activity do you think helped you to learn best in this resource?</a:t>
            </a:r>
            <a:endParaRPr lang="en-GB" sz="2000" b="1" dirty="0">
              <a:latin typeface="Segoe UI" pitchFamily="34" charset="0"/>
              <a:ea typeface="Segoe UI" pitchFamily="34" charset="0"/>
              <a:cs typeface="Segoe UI" pitchFamily="34" charset="0"/>
            </a:endParaRPr>
          </a:p>
        </p:txBody>
      </p:sp>
      <p:sp>
        <p:nvSpPr>
          <p:cNvPr id="20" name="Textbox: Line 2"/>
          <p:cNvSpPr txBox="1"/>
          <p:nvPr/>
        </p:nvSpPr>
        <p:spPr>
          <a:xfrm>
            <a:off x="585160" y="1914569"/>
            <a:ext cx="8234839" cy="707886"/>
          </a:xfrm>
          <a:prstGeom prst="rect">
            <a:avLst/>
          </a:prstGeom>
          <a:noFill/>
        </p:spPr>
        <p:txBody>
          <a:bodyPr wrap="square" rtlCol="0">
            <a:spAutoFit/>
          </a:bodyPr>
          <a:lstStyle/>
          <a:p>
            <a:pPr lvl="0">
              <a:spcAft>
                <a:spcPts val="1800"/>
              </a:spcAft>
            </a:pPr>
            <a:r>
              <a:rPr lang="en-NZ" sz="2000" b="1" dirty="0">
                <a:latin typeface="Segoe UI" pitchFamily="34" charset="0"/>
                <a:ea typeface="Segoe UI" pitchFamily="34" charset="0"/>
                <a:cs typeface="Segoe UI" pitchFamily="34" charset="0"/>
              </a:rPr>
              <a:t>Make a list of 5 things that will happen on the last day of the world when Jesus comes again. (refer to Slide 9)</a:t>
            </a:r>
            <a:endParaRPr lang="en-GB" sz="2000" b="1" dirty="0">
              <a:latin typeface="Segoe UI" pitchFamily="34" charset="0"/>
              <a:ea typeface="Segoe UI" pitchFamily="34" charset="0"/>
              <a:cs typeface="Segoe UI" pitchFamily="34" charset="0"/>
            </a:endParaRPr>
          </a:p>
        </p:txBody>
      </p:sp>
      <p:sp>
        <p:nvSpPr>
          <p:cNvPr id="21" name="Textbox: Line 1"/>
          <p:cNvSpPr txBox="1"/>
          <p:nvPr/>
        </p:nvSpPr>
        <p:spPr>
          <a:xfrm>
            <a:off x="585163" y="869113"/>
            <a:ext cx="5624656" cy="707886"/>
          </a:xfrm>
          <a:prstGeom prst="rect">
            <a:avLst/>
          </a:prstGeom>
          <a:noFill/>
        </p:spPr>
        <p:txBody>
          <a:bodyPr wrap="square" rtlCol="0">
            <a:spAutoFit/>
          </a:bodyPr>
          <a:lstStyle/>
          <a:p>
            <a:pPr lvl="0">
              <a:spcAft>
                <a:spcPts val="1800"/>
              </a:spcAft>
            </a:pPr>
            <a:r>
              <a:rPr lang="en-NZ" sz="2000" b="1" dirty="0">
                <a:latin typeface="Segoe UI" pitchFamily="34" charset="0"/>
                <a:ea typeface="Segoe UI" pitchFamily="34" charset="0"/>
                <a:cs typeface="Segoe UI" pitchFamily="34" charset="0"/>
              </a:rPr>
              <a:t>Write 3 outcomes of Jesus’ Resurrection</a:t>
            </a:r>
            <a:br>
              <a:rPr lang="en-NZ" sz="2000" b="1" dirty="0">
                <a:latin typeface="Segoe UI" pitchFamily="34" charset="0"/>
                <a:ea typeface="Segoe UI" pitchFamily="34" charset="0"/>
                <a:cs typeface="Segoe UI" pitchFamily="34" charset="0"/>
              </a:rPr>
            </a:br>
            <a:r>
              <a:rPr lang="en-NZ" sz="2000" b="1" dirty="0">
                <a:latin typeface="Segoe UI" pitchFamily="34" charset="0"/>
                <a:ea typeface="Segoe UI" pitchFamily="34" charset="0"/>
                <a:cs typeface="Segoe UI" pitchFamily="34" charset="0"/>
              </a:rPr>
              <a:t>that Christians believe. (Slide 7)</a:t>
            </a:r>
            <a:endParaRPr lang="en-GB" sz="2000" b="1" dirty="0">
              <a:latin typeface="Segoe UI" pitchFamily="34" charset="0"/>
              <a:ea typeface="Segoe UI" pitchFamily="34" charset="0"/>
              <a:cs typeface="Segoe UI" pitchFamily="34" charset="0"/>
            </a:endParaRPr>
          </a:p>
        </p:txBody>
      </p:sp>
      <p:sp>
        <p:nvSpPr>
          <p:cNvPr id="22" name="Shape: Number 4">
            <a:extLst>
              <a:ext uri="{FF2B5EF4-FFF2-40B4-BE49-F238E27FC236}">
                <a16:creationId xmlns:a16="http://schemas.microsoft.com/office/drawing/2014/main" id="{9843697B-9437-4729-A462-36CD93762708}"/>
              </a:ext>
            </a:extLst>
          </p:cNvPr>
          <p:cNvSpPr txBox="1"/>
          <p:nvPr/>
        </p:nvSpPr>
        <p:spPr>
          <a:xfrm>
            <a:off x="49868" y="3884529"/>
            <a:ext cx="559217" cy="400110"/>
          </a:xfrm>
          <a:prstGeom prst="rect">
            <a:avLst/>
          </a:prstGeom>
          <a:noFill/>
        </p:spPr>
        <p:txBody>
          <a:bodyPr wrap="square" rtlCol="0">
            <a:spAutoFit/>
          </a:bodyPr>
          <a:lstStyle/>
          <a:p>
            <a:r>
              <a:rPr lang="en-GB" sz="2000" b="1" dirty="0">
                <a:latin typeface="Segoe UI" pitchFamily="34" charset="0"/>
                <a:ea typeface="Segoe UI" pitchFamily="34" charset="0"/>
                <a:cs typeface="Segoe UI" pitchFamily="34" charset="0"/>
              </a:rPr>
              <a:t>8)</a:t>
            </a:r>
          </a:p>
        </p:txBody>
      </p:sp>
      <p:sp>
        <p:nvSpPr>
          <p:cNvPr id="27" name="Shape: Number 3"/>
          <p:cNvSpPr txBox="1"/>
          <p:nvPr/>
        </p:nvSpPr>
        <p:spPr>
          <a:xfrm>
            <a:off x="65300" y="2916116"/>
            <a:ext cx="559217" cy="400110"/>
          </a:xfrm>
          <a:prstGeom prst="rect">
            <a:avLst/>
          </a:prstGeom>
          <a:noFill/>
        </p:spPr>
        <p:txBody>
          <a:bodyPr wrap="square" rtlCol="0">
            <a:spAutoFit/>
          </a:bodyPr>
          <a:lstStyle/>
          <a:p>
            <a:r>
              <a:rPr lang="en-GB" sz="2000" b="1" dirty="0">
                <a:latin typeface="Segoe UI" pitchFamily="34" charset="0"/>
                <a:ea typeface="Segoe UI" pitchFamily="34" charset="0"/>
                <a:cs typeface="Segoe UI" pitchFamily="34" charset="0"/>
              </a:rPr>
              <a:t>7)</a:t>
            </a:r>
          </a:p>
        </p:txBody>
      </p:sp>
      <p:sp>
        <p:nvSpPr>
          <p:cNvPr id="28" name="Shape: Number 2"/>
          <p:cNvSpPr txBox="1"/>
          <p:nvPr/>
        </p:nvSpPr>
        <p:spPr>
          <a:xfrm>
            <a:off x="65300" y="1924057"/>
            <a:ext cx="559217" cy="400110"/>
          </a:xfrm>
          <a:prstGeom prst="rect">
            <a:avLst/>
          </a:prstGeom>
          <a:noFill/>
        </p:spPr>
        <p:txBody>
          <a:bodyPr wrap="square" rtlCol="0">
            <a:spAutoFit/>
          </a:bodyPr>
          <a:lstStyle/>
          <a:p>
            <a:r>
              <a:rPr lang="en-GB" sz="2000" b="1" dirty="0">
                <a:latin typeface="Segoe UI" pitchFamily="34" charset="0"/>
                <a:ea typeface="Segoe UI" pitchFamily="34" charset="0"/>
                <a:cs typeface="Segoe UI" pitchFamily="34" charset="0"/>
              </a:rPr>
              <a:t>6)</a:t>
            </a:r>
          </a:p>
        </p:txBody>
      </p:sp>
      <p:sp>
        <p:nvSpPr>
          <p:cNvPr id="29" name="Shape: Number 1"/>
          <p:cNvSpPr txBox="1"/>
          <p:nvPr/>
        </p:nvSpPr>
        <p:spPr>
          <a:xfrm>
            <a:off x="65300" y="869114"/>
            <a:ext cx="559217" cy="400110"/>
          </a:xfrm>
          <a:prstGeom prst="rect">
            <a:avLst/>
          </a:prstGeom>
          <a:noFill/>
        </p:spPr>
        <p:txBody>
          <a:bodyPr wrap="square" rtlCol="0">
            <a:spAutoFit/>
          </a:bodyPr>
          <a:lstStyle/>
          <a:p>
            <a:r>
              <a:rPr lang="en-GB" sz="2000" b="1" dirty="0">
                <a:latin typeface="Segoe UI" pitchFamily="34" charset="0"/>
                <a:ea typeface="Segoe UI" pitchFamily="34" charset="0"/>
                <a:cs typeface="Segoe UI" pitchFamily="34" charset="0"/>
              </a:rPr>
              <a:t>5)</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endParaRPr lang="en-GB" sz="900" b="1" dirty="0">
              <a:solidFill>
                <a:srgbClr val="002060"/>
              </a:solidFill>
              <a:latin typeface="Arial" pitchFamily="34" charset="0"/>
              <a:cs typeface="Arial" pitchFamily="34" charset="0"/>
            </a:endParaRPr>
          </a:p>
          <a:p>
            <a:pPr algn="ctr"/>
            <a:r>
              <a:rPr lang="en-GB" sz="900" b="1" dirty="0">
                <a:solidFill>
                  <a:srgbClr val="002060"/>
                </a:solidFill>
                <a:latin typeface="Arial" pitchFamily="34" charset="0"/>
                <a:cs typeface="Arial" pitchFamily="34" charset="0"/>
              </a:rPr>
              <a:t>S-10B</a:t>
            </a: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a:t>Check Up</a:t>
            </a:r>
          </a:p>
        </p:txBody>
      </p:sp>
      <p:sp>
        <p:nvSpPr>
          <p:cNvPr id="26" name="Action Button: Worksheet">
            <a:hlinkClick r:id="rId3" action="ppaction://hlinksldjump" highlightClick="1"/>
            <a:extLst>
              <a:ext uri="{FF2B5EF4-FFF2-40B4-BE49-F238E27FC236}">
                <a16:creationId xmlns:a16="http://schemas.microsoft.com/office/drawing/2014/main" id="{96C889B9-9848-40F6-A1DD-60FD05E5E4C8}"/>
              </a:ext>
            </a:extLst>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Tool instructions">
            <a:extLst>
              <a:ext uri="{FF2B5EF4-FFF2-40B4-BE49-F238E27FC236}">
                <a16:creationId xmlns:a16="http://schemas.microsoft.com/office/drawing/2014/main" id="{047BA98B-ECD9-483D-A071-7381FD8EB6C9}"/>
              </a:ext>
            </a:extLst>
          </p:cNvPr>
          <p:cNvSpPr txBox="1"/>
          <p:nvPr/>
        </p:nvSpPr>
        <p:spPr>
          <a:xfrm>
            <a:off x="1979712" y="4937905"/>
            <a:ext cx="5004556" cy="207747"/>
          </a:xfrm>
          <a:prstGeom prst="rect">
            <a:avLst/>
          </a:prstGeom>
          <a:noFill/>
        </p:spPr>
        <p:txBody>
          <a:bodyPr wrap="square" lIns="68577" tIns="34289" rIns="68577" bIns="34289" rtlCol="0">
            <a:spAutoFit/>
          </a:bodyPr>
          <a:lstStyle/>
          <a:p>
            <a:pPr algn="ctr"/>
            <a:r>
              <a:rPr lang="en-GB" sz="900" dirty="0">
                <a:latin typeface="Arial" pitchFamily="34" charset="0"/>
                <a:ea typeface="Segoe UI" pitchFamily="34" charset="0"/>
                <a:cs typeface="Arial" pitchFamily="34" charset="0"/>
              </a:rPr>
              <a:t>Click in each caption space to reveal text. Click on the worksheet button to go to the worksheet</a:t>
            </a:r>
          </a:p>
        </p:txBody>
      </p:sp>
      <p:pic>
        <p:nvPicPr>
          <p:cNvPr id="34" name="Image" descr="Image result for celebrating Easter in India">
            <a:extLst>
              <a:ext uri="{FF2B5EF4-FFF2-40B4-BE49-F238E27FC236}">
                <a16:creationId xmlns:a16="http://schemas.microsoft.com/office/drawing/2014/main" id="{A74A7BCF-0D69-4EFC-8C3F-D8BC646412A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7609" y="183575"/>
            <a:ext cx="1846163" cy="1358134"/>
          </a:xfrm>
          <a:prstGeom prst="rect">
            <a:avLst/>
          </a:prstGeom>
          <a:noFill/>
          <a:ln>
            <a:noFill/>
          </a:ln>
        </p:spPr>
      </p:pic>
    </p:spTree>
    <p:extLst>
      <p:ext uri="{BB962C8B-B14F-4D97-AF65-F5344CB8AC3E}">
        <p14:creationId xmlns:p14="http://schemas.microsoft.com/office/powerpoint/2010/main" val="2227079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3" presetClass="emph" presetSubtype="2" fill="hold" grpId="5" nodeType="withEffect">
                                  <p:stCondLst>
                                    <p:cond delay="0"/>
                                  </p:stCondLst>
                                  <p:childTnLst>
                                    <p:animClr clrSpc="rgb" dir="cw">
                                      <p:cBhvr override="childStyle">
                                        <p:cTn id="25" dur="1000" fill="hold"/>
                                        <p:tgtEl>
                                          <p:spTgt spid="19"/>
                                        </p:tgtEl>
                                        <p:attrNameLst>
                                          <p:attrName>style.color</p:attrName>
                                        </p:attrNameLst>
                                      </p:cBhvr>
                                      <p:to>
                                        <a:srgbClr val="808080"/>
                                      </p:to>
                                    </p:animClr>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1" nodeType="withEffect">
                                  <p:stCondLst>
                                    <p:cond delay="0"/>
                                  </p:stCondLst>
                                  <p:childTnLst>
                                    <p:animClr clrSpc="rgb" dir="cw">
                                      <p:cBhvr override="childStyle">
                                        <p:cTn id="30" dur="100" fill="hold"/>
                                        <p:tgtEl>
                                          <p:spTgt spid="21"/>
                                        </p:tgtEl>
                                        <p:attrNameLst>
                                          <p:attrName>style.color</p:attrName>
                                        </p:attrNameLst>
                                      </p:cBhvr>
                                      <p:to>
                                        <a:schemeClr val="tx1"/>
                                      </p:to>
                                    </p:animClr>
                                  </p:childTnLst>
                                </p:cTn>
                              </p:par>
                              <p:par>
                                <p:cTn id="31" presetID="3" presetClass="emph" presetSubtype="2" fill="hold" grpId="2" nodeType="withEffect">
                                  <p:stCondLst>
                                    <p:cond delay="0"/>
                                  </p:stCondLst>
                                  <p:childTnLst>
                                    <p:animClr clrSpc="rgb" dir="cw">
                                      <p:cBhvr override="childStyle">
                                        <p:cTn id="32" dur="100" fill="hold"/>
                                        <p:tgtEl>
                                          <p:spTgt spid="20"/>
                                        </p:tgtEl>
                                        <p:attrNameLst>
                                          <p:attrName>style.color</p:attrName>
                                        </p:attrNameLst>
                                      </p:cBhvr>
                                      <p:to>
                                        <a:schemeClr val="tx1"/>
                                      </p:to>
                                    </p:animClr>
                                  </p:childTnLst>
                                </p:cTn>
                              </p:par>
                              <p:par>
                                <p:cTn id="33" presetID="3" presetClass="emph" presetSubtype="2" fill="hold" grpId="1" nodeType="withEffect">
                                  <p:stCondLst>
                                    <p:cond delay="0"/>
                                  </p:stCondLst>
                                  <p:childTnLst>
                                    <p:animClr clrSpc="rgb" dir="cw">
                                      <p:cBhvr override="childStyle">
                                        <p:cTn id="34" dur="100" fill="hold"/>
                                        <p:tgtEl>
                                          <p:spTgt spid="19"/>
                                        </p:tgtEl>
                                        <p:attrNameLst>
                                          <p:attrName>style.color</p:attrName>
                                        </p:attrNameLst>
                                      </p:cBhvr>
                                      <p:to>
                                        <a:schemeClr val="tx1"/>
                                      </p:to>
                                    </p:animClr>
                                  </p:childTnLst>
                                </p:cTn>
                              </p:par>
                              <p:par>
                                <p:cTn id="35" presetID="3" presetClass="emph" presetSubtype="2" fill="hold" grpId="1" nodeType="withEffect">
                                  <p:stCondLst>
                                    <p:cond delay="0"/>
                                  </p:stCondLst>
                                  <p:childTnLst>
                                    <p:animClr clrSpc="rgb" dir="cw">
                                      <p:cBhvr override="childStyle">
                                        <p:cTn id="36" dur="100" fill="hold"/>
                                        <p:tgtEl>
                                          <p:spTgt spid="18"/>
                                        </p:tgtEl>
                                        <p:attrNameLst>
                                          <p:attrName>style.color</p:attrName>
                                        </p:attrNameLst>
                                      </p:cBhvr>
                                      <p:to>
                                        <a:schemeClr val="tx1"/>
                                      </p:to>
                                    </p:animClr>
                                  </p:childTnLst>
                                </p:cTn>
                              </p:par>
                              <p:par>
                                <p:cTn id="37" presetID="1" presetClass="exit" presetSubtype="0" fill="hold" grpId="4" nodeType="withEffect">
                                  <p:stCondLst>
                                    <p:cond delay="0"/>
                                  </p:stCondLst>
                                  <p:childTnLst>
                                    <p:set>
                                      <p:cBhvr>
                                        <p:cTn id="38" dur="1" fill="hold">
                                          <p:stCondLst>
                                            <p:cond delay="0"/>
                                          </p:stCondLst>
                                        </p:cTn>
                                        <p:tgtEl>
                                          <p:spTgt spid="20"/>
                                        </p:tgtEl>
                                        <p:attrNameLst>
                                          <p:attrName>style.visibility</p:attrName>
                                        </p:attrNameLst>
                                      </p:cBhvr>
                                      <p:to>
                                        <p:strVal val="hidden"/>
                                      </p:to>
                                    </p:set>
                                  </p:childTnLst>
                                </p:cTn>
                              </p:par>
                              <p:par>
                                <p:cTn id="39" presetID="1" presetClass="exit" presetSubtype="0" fill="hold" grpId="3"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par>
                                <p:cTn id="41" presetID="1" presetClass="exit" presetSubtype="0" fill="hold" grpId="3" nodeType="with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2"/>
                    </p:tgtEl>
                  </p:cond>
                </p:stCondLst>
                <p:endSync evt="end" delay="0">
                  <p:rtn val="all"/>
                </p:endSync>
                <p:childTnLst>
                  <p:par>
                    <p:cTn id="44" fill="hold">
                      <p:stCondLst>
                        <p:cond delay="0"/>
                      </p:stCondLst>
                      <p:childTnLst>
                        <p:par>
                          <p:cTn id="45" fill="hold">
                            <p:stCondLst>
                              <p:cond delay="0"/>
                            </p:stCondLst>
                            <p:childTnLst>
                              <p:par>
                                <p:cTn id="46" presetID="3" presetClass="emph" presetSubtype="2" fill="hold" grpId="2" nodeType="withEffect">
                                  <p:stCondLst>
                                    <p:cond delay="0"/>
                                  </p:stCondLst>
                                  <p:childTnLst>
                                    <p:animClr clrSpc="rgb" dir="cw">
                                      <p:cBhvr override="childStyle">
                                        <p:cTn id="47" dur="100" fill="hold"/>
                                        <p:tgtEl>
                                          <p:spTgt spid="21"/>
                                        </p:tgtEl>
                                        <p:attrNameLst>
                                          <p:attrName>style.color</p:attrName>
                                        </p:attrNameLst>
                                      </p:cBhvr>
                                      <p:to>
                                        <a:schemeClr val="tx1"/>
                                      </p:to>
                                    </p:animClr>
                                  </p:childTnLst>
                                </p:cTn>
                              </p:par>
                              <p:par>
                                <p:cTn id="48" presetID="3" presetClass="emph" presetSubtype="2" fill="hold" grpId="3" nodeType="withEffect">
                                  <p:stCondLst>
                                    <p:cond delay="0"/>
                                  </p:stCondLst>
                                  <p:childTnLst>
                                    <p:animClr clrSpc="rgb" dir="cw">
                                      <p:cBhvr override="childStyle">
                                        <p:cTn id="49" dur="100" fill="hold"/>
                                        <p:tgtEl>
                                          <p:spTgt spid="20"/>
                                        </p:tgtEl>
                                        <p:attrNameLst>
                                          <p:attrName>style.color</p:attrName>
                                        </p:attrNameLst>
                                      </p:cBhvr>
                                      <p:to>
                                        <a:schemeClr val="tx1"/>
                                      </p:to>
                                    </p:animClr>
                                  </p:childTnLst>
                                </p:cTn>
                              </p:par>
                              <p:par>
                                <p:cTn id="50" presetID="3" presetClass="emph" presetSubtype="2" fill="hold" grpId="2" nodeType="withEffect">
                                  <p:stCondLst>
                                    <p:cond delay="0"/>
                                  </p:stCondLst>
                                  <p:childTnLst>
                                    <p:animClr clrSpc="rgb" dir="cw">
                                      <p:cBhvr override="childStyle">
                                        <p:cTn id="51" dur="100" fill="hold"/>
                                        <p:tgtEl>
                                          <p:spTgt spid="19"/>
                                        </p:tgtEl>
                                        <p:attrNameLst>
                                          <p:attrName>style.color</p:attrName>
                                        </p:attrNameLst>
                                      </p:cBhvr>
                                      <p:to>
                                        <a:schemeClr val="tx1"/>
                                      </p:to>
                                    </p:animClr>
                                  </p:childTnLst>
                                </p:cTn>
                              </p:par>
                              <p:par>
                                <p:cTn id="52" presetID="3" presetClass="emph" presetSubtype="2" fill="hold" grpId="2" nodeType="withEffect">
                                  <p:stCondLst>
                                    <p:cond delay="0"/>
                                  </p:stCondLst>
                                  <p:childTnLst>
                                    <p:animClr clrSpc="rgb" dir="cw">
                                      <p:cBhvr override="childStyle">
                                        <p:cTn id="53" dur="100" fill="hold"/>
                                        <p:tgtEl>
                                          <p:spTgt spid="18"/>
                                        </p:tgtEl>
                                        <p:attrNameLst>
                                          <p:attrName>style.color</p:attrName>
                                        </p:attrNameLst>
                                      </p:cBhvr>
                                      <p:to>
                                        <a:schemeClr val="tx1"/>
                                      </p:to>
                                    </p:animClr>
                                  </p:childTnLst>
                                </p:cTn>
                              </p:par>
                              <p:par>
                                <p:cTn id="54" presetID="1" presetClass="exit" presetSubtype="0" fill="hold" grpId="5" nodeType="withEffect">
                                  <p:stCondLst>
                                    <p:cond delay="0"/>
                                  </p:stCondLst>
                                  <p:childTnLst>
                                    <p:set>
                                      <p:cBhvr>
                                        <p:cTn id="55" dur="1" fill="hold">
                                          <p:stCondLst>
                                            <p:cond delay="0"/>
                                          </p:stCondLst>
                                        </p:cTn>
                                        <p:tgtEl>
                                          <p:spTgt spid="20"/>
                                        </p:tgtEl>
                                        <p:attrNameLst>
                                          <p:attrName>style.visibility</p:attrName>
                                        </p:attrNameLst>
                                      </p:cBhvr>
                                      <p:to>
                                        <p:strVal val="hidden"/>
                                      </p:to>
                                    </p:set>
                                  </p:childTnLst>
                                </p:cTn>
                              </p:par>
                              <p:par>
                                <p:cTn id="56" presetID="1" presetClass="exit" presetSubtype="0" fill="hold" grpId="4" nodeType="withEffect">
                                  <p:stCondLst>
                                    <p:cond delay="0"/>
                                  </p:stCondLst>
                                  <p:childTnLst>
                                    <p:set>
                                      <p:cBhvr>
                                        <p:cTn id="57" dur="1" fill="hold">
                                          <p:stCondLst>
                                            <p:cond delay="0"/>
                                          </p:stCondLst>
                                        </p:cTn>
                                        <p:tgtEl>
                                          <p:spTgt spid="19"/>
                                        </p:tgtEl>
                                        <p:attrNameLst>
                                          <p:attrName>style.visibility</p:attrName>
                                        </p:attrNameLst>
                                      </p:cBhvr>
                                      <p:to>
                                        <p:strVal val="hidden"/>
                                      </p:to>
                                    </p:set>
                                  </p:childTnLst>
                                </p:cTn>
                              </p:par>
                              <p:par>
                                <p:cTn id="58" presetID="1" presetClass="exit" presetSubtype="0" fill="hold" grpId="4" nodeType="withEffect">
                                  <p:stCondLst>
                                    <p:cond delay="0"/>
                                  </p:stCondLst>
                                  <p:childTnLst>
                                    <p:set>
                                      <p:cBhvr>
                                        <p:cTn id="59"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8" grpId="0"/>
      <p:bldP spid="18" grpId="1"/>
      <p:bldP spid="18" grpId="2"/>
      <p:bldP spid="18" grpId="3"/>
      <p:bldP spid="18" grpId="4"/>
      <p:bldP spid="19" grpId="0"/>
      <p:bldP spid="19" grpId="1"/>
      <p:bldP spid="19" grpId="2"/>
      <p:bldP spid="19" grpId="3"/>
      <p:bldP spid="19" grpId="4"/>
      <p:bldP spid="19" grpId="5"/>
      <p:bldP spid="20" grpId="0"/>
      <p:bldP spid="20" grpId="1"/>
      <p:bldP spid="20" grpId="2"/>
      <p:bldP spid="20" grpId="3"/>
      <p:bldP spid="20" grpId="4"/>
      <p:bldP spid="20" grpId="5"/>
      <p:bldP spid="21" grpId="0"/>
      <p:bldP spid="21" grpId="1"/>
      <p:bldP spid="21"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flective Music - Easter (5.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6536" y="15830"/>
            <a:ext cx="609600" cy="609600"/>
          </a:xfrm>
          <a:prstGeom prst="rect">
            <a:avLst/>
          </a:prstGeom>
        </p:spPr>
      </p:pic>
      <p:sp>
        <p:nvSpPr>
          <p:cNvPr id="10" name="Title"/>
          <p:cNvSpPr txBox="1"/>
          <p:nvPr/>
        </p:nvSpPr>
        <p:spPr>
          <a:xfrm>
            <a:off x="0" y="-17728"/>
            <a:ext cx="9144000" cy="623248"/>
          </a:xfrm>
          <a:prstGeom prst="rect">
            <a:avLst/>
          </a:prstGeom>
          <a:noFill/>
          <a:effectLst>
            <a:softEdge rad="317500"/>
          </a:effectLst>
        </p:spPr>
        <p:txBody>
          <a:bodyPr wrap="square" lIns="68577" tIns="34289" rIns="68577" bIns="34289" rtlCol="0">
            <a:spAutoFit/>
          </a:bodyPr>
          <a:lstStyle/>
          <a:p>
            <a:pPr algn="ctr"/>
            <a:r>
              <a:rPr lang="en-GB" sz="3600" b="1" dirty="0">
                <a:solidFill>
                  <a:schemeClr val="tx2">
                    <a:lumMod val="60000"/>
                    <a:lumOff val="40000"/>
                  </a:schemeClr>
                </a:solidFill>
                <a:effectLst>
                  <a:glow>
                    <a:schemeClr val="accent1"/>
                  </a:glow>
                  <a:outerShdw blurRad="127000" dist="50800" dir="5400000" sx="103000" sy="103000" algn="ctr" rotWithShape="0">
                    <a:srgbClr val="000000">
                      <a:alpha val="19000"/>
                    </a:srgbClr>
                  </a:outerShdw>
                  <a:reflection stA="3000" endPos="65000" dist="50800" dir="5400000" sy="-100000" algn="bl" rotWithShape="0"/>
                </a:effectLst>
              </a:rPr>
              <a:t>Time for Reflection</a:t>
            </a:r>
          </a:p>
        </p:txBody>
      </p:sp>
      <p:pic>
        <p:nvPicPr>
          <p:cNvPr id="11" name="Image">
            <a:extLst>
              <a:ext uri="{FF2B5EF4-FFF2-40B4-BE49-F238E27FC236}">
                <a16:creationId xmlns:a16="http://schemas.microsoft.com/office/drawing/2014/main" id="{06E24AD8-D21C-4BE7-889A-005CD81F5BE5}"/>
              </a:ext>
            </a:extLst>
          </p:cNvPr>
          <p:cNvPicPr/>
          <p:nvPr/>
        </p:nvPicPr>
        <p:blipFill rotWithShape="1">
          <a:blip r:embed="rId6" cstate="print">
            <a:extLst>
              <a:ext uri="{28A0092B-C50C-407E-A947-70E740481C1C}">
                <a14:useLocalDpi xmlns:a14="http://schemas.microsoft.com/office/drawing/2010/main" val="0"/>
              </a:ext>
            </a:extLst>
          </a:blip>
          <a:srcRect t="29840" r="3435"/>
          <a:stretch/>
        </p:blipFill>
        <p:spPr bwMode="auto">
          <a:xfrm>
            <a:off x="341947" y="822960"/>
            <a:ext cx="8591025" cy="3510343"/>
          </a:xfrm>
          <a:prstGeom prst="rect">
            <a:avLst/>
          </a:prstGeom>
          <a:noFill/>
          <a:ln>
            <a:noFill/>
          </a:ln>
          <a:effectLst>
            <a:softEdge rad="228600"/>
          </a:effectLst>
          <a:extLst>
            <a:ext uri="{53640926-AAD7-44D8-BBD7-CCE9431645EC}">
              <a14:shadowObscured xmlns:a14="http://schemas.microsoft.com/office/drawing/2010/main"/>
            </a:ext>
          </a:extLst>
        </p:spPr>
      </p:pic>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endParaRPr lang="en-GB" sz="900" b="1" dirty="0">
              <a:solidFill>
                <a:srgbClr val="002060"/>
              </a:solidFill>
              <a:latin typeface="Arial" pitchFamily="34" charset="0"/>
              <a:cs typeface="Arial" pitchFamily="34" charset="0"/>
            </a:endParaRPr>
          </a:p>
          <a:p>
            <a:pPr algn="ctr"/>
            <a:r>
              <a:rPr lang="en-GB" sz="900" b="1" dirty="0">
                <a:solidFill>
                  <a:srgbClr val="002060"/>
                </a:solidFill>
                <a:latin typeface="Arial" pitchFamily="34" charset="0"/>
                <a:cs typeface="Arial" pitchFamily="34" charset="0"/>
              </a:rPr>
              <a:t>S-11</a:t>
            </a:r>
          </a:p>
        </p:txBody>
      </p:sp>
      <p:sp>
        <p:nvSpPr>
          <p:cNvPr id="8"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3421594" y="4935753"/>
            <a:ext cx="2453230" cy="207747"/>
          </a:xfrm>
          <a:prstGeom prst="rect">
            <a:avLst/>
          </a:prstGeom>
          <a:noFill/>
        </p:spPr>
        <p:txBody>
          <a:bodyPr wrap="none" lIns="68577" tIns="34289" rIns="68577" bIns="34289"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GB" dirty="0"/>
              <a:t>Click the audio button to stop reflective music</a:t>
            </a:r>
          </a:p>
        </p:txBody>
      </p:sp>
      <p:sp>
        <p:nvSpPr>
          <p:cNvPr id="15" name="TextBox: Tool instructions start"/>
          <p:cNvSpPr txBox="1"/>
          <p:nvPr/>
        </p:nvSpPr>
        <p:spPr>
          <a:xfrm>
            <a:off x="3421594" y="4935753"/>
            <a:ext cx="2446818" cy="207747"/>
          </a:xfrm>
          <a:prstGeom prst="rect">
            <a:avLst/>
          </a:prstGeom>
          <a:noFill/>
        </p:spPr>
        <p:txBody>
          <a:bodyPr wrap="none" lIns="68577" tIns="34289" rIns="68577" bIns="34289"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GB" dirty="0"/>
              <a:t>Click the audio button to play reflective music</a:t>
            </a:r>
          </a:p>
        </p:txBody>
      </p:sp>
      <p:pic>
        <p:nvPicPr>
          <p:cNvPr id="17"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424377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343543" fill="hold"/>
                                        <p:tgtEl>
                                          <p:spTgt spid="2"/>
                                        </p:tgtEl>
                                      </p:cBhvr>
                                    </p:cmd>
                                  </p:childTnLst>
                                </p:cTn>
                              </p:par>
                              <p:par>
                                <p:cTn id="18" presetID="1" presetClass="emph" presetSubtype="2" fill="hold" nodeType="withEffect">
                                  <p:stCondLst>
                                    <p:cond delay="0"/>
                                  </p:stCondLst>
                                  <p:childTnLst>
                                    <p:animClr clrSpc="rgb" dir="cw">
                                      <p:cBhvr>
                                        <p:cTn id="19" dur="1000" fill="hold"/>
                                        <p:tgtEl>
                                          <p:spTgt spid="12"/>
                                        </p:tgtEl>
                                        <p:attrNameLst>
                                          <p:attrName>fillcolor</p:attrName>
                                        </p:attrNameLst>
                                      </p:cBhvr>
                                      <p:to>
                                        <a:schemeClr val="accent2"/>
                                      </p:to>
                                    </p:animClr>
                                    <p:set>
                                      <p:cBhvr>
                                        <p:cTn id="20" dur="1000" fill="hold"/>
                                        <p:tgtEl>
                                          <p:spTgt spid="12"/>
                                        </p:tgtEl>
                                        <p:attrNameLst>
                                          <p:attrName>fill.type</p:attrName>
                                        </p:attrNameLst>
                                      </p:cBhvr>
                                      <p:to>
                                        <p:strVal val="solid"/>
                                      </p:to>
                                    </p:set>
                                    <p:set>
                                      <p:cBhvr>
                                        <p:cTn id="21" dur="1000" fill="hold"/>
                                        <p:tgtEl>
                                          <p:spTgt spid="12"/>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2"/>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 presetClass="emph" presetSubtype="2" fill="hold" nodeType="withEffect">
                                  <p:stCondLst>
                                    <p:cond delay="0"/>
                                  </p:stCondLst>
                                  <p:childTnLst>
                                    <p:animClr clrSpc="rgb" dir="cw">
                                      <p:cBhvr>
                                        <p:cTn id="33" dur="2000" fill="hold"/>
                                        <p:tgtEl>
                                          <p:spTgt spid="12"/>
                                        </p:tgtEl>
                                        <p:attrNameLst>
                                          <p:attrName>fillcolor</p:attrName>
                                        </p:attrNameLst>
                                      </p:cBhvr>
                                      <p:to>
                                        <a:schemeClr val="bg1"/>
                                      </p:to>
                                    </p:animClr>
                                    <p:set>
                                      <p:cBhvr>
                                        <p:cTn id="34" dur="2000" fill="hold"/>
                                        <p:tgtEl>
                                          <p:spTgt spid="12"/>
                                        </p:tgtEl>
                                        <p:attrNameLst>
                                          <p:attrName>fill.type</p:attrName>
                                        </p:attrNameLst>
                                      </p:cBhvr>
                                      <p:to>
                                        <p:strVal val="solid"/>
                                      </p:to>
                                    </p:set>
                                    <p:set>
                                      <p:cBhvr>
                                        <p:cTn id="35"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14" grpId="0"/>
      <p:bldP spid="14" grpId="1"/>
      <p:bldP spid="15" grpId="0"/>
      <p:bldP spid="15" grpId="1"/>
      <p:bldP spid="15" grpId="2"/>
    </p:bld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E090A3-F1FE-469B-A4F0-F1495506F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2545" y="0"/>
            <a:ext cx="3638909" cy="5143500"/>
          </a:xfrm>
          <a:prstGeom prst="rect">
            <a:avLst/>
          </a:prstGeom>
        </p:spPr>
      </p:pic>
    </p:spTree>
    <p:extLst>
      <p:ext uri="{BB962C8B-B14F-4D97-AF65-F5344CB8AC3E}">
        <p14:creationId xmlns:p14="http://schemas.microsoft.com/office/powerpoint/2010/main" val="39619187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4" name="Textbox: Line 8">
            <a:extLst>
              <a:ext uri="{FF2B5EF4-FFF2-40B4-BE49-F238E27FC236}">
                <a16:creationId xmlns:a16="http://schemas.microsoft.com/office/drawing/2014/main" id="{528EE54A-0685-4131-8869-CADFC6B84C99}"/>
              </a:ext>
            </a:extLst>
          </p:cNvPr>
          <p:cNvSpPr txBox="1"/>
          <p:nvPr/>
        </p:nvSpPr>
        <p:spPr>
          <a:xfrm>
            <a:off x="181975" y="3845666"/>
            <a:ext cx="7874842"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Which activity do you think helped you to learn best in this resource?</a:t>
            </a:r>
          </a:p>
        </p:txBody>
      </p:sp>
      <p:sp>
        <p:nvSpPr>
          <p:cNvPr id="26" name="Textbox: Line 7">
            <a:extLst>
              <a:ext uri="{FF2B5EF4-FFF2-40B4-BE49-F238E27FC236}">
                <a16:creationId xmlns:a16="http://schemas.microsoft.com/office/drawing/2014/main" id="{A51685AE-E6B5-410E-8EC3-ADB1FEA5E94D}"/>
              </a:ext>
            </a:extLst>
          </p:cNvPr>
          <p:cNvSpPr txBox="1"/>
          <p:nvPr/>
        </p:nvSpPr>
        <p:spPr>
          <a:xfrm>
            <a:off x="176189" y="4366871"/>
            <a:ext cx="7874842"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Questions I would like to ask about the topics in this resource are …</a:t>
            </a:r>
          </a:p>
        </p:txBody>
      </p:sp>
      <p:sp>
        <p:nvSpPr>
          <p:cNvPr id="34" name="Textbox: Line 6"/>
          <p:cNvSpPr txBox="1"/>
          <p:nvPr/>
        </p:nvSpPr>
        <p:spPr>
          <a:xfrm>
            <a:off x="180047" y="3324458"/>
            <a:ext cx="7874842"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Make a list of 5 things that will happen on the last day of the world when Jesus comes again. (refer to Slide 9)</a:t>
            </a:r>
          </a:p>
        </p:txBody>
      </p:sp>
      <p:sp>
        <p:nvSpPr>
          <p:cNvPr id="35" name="Textbox: Line 5"/>
          <p:cNvSpPr txBox="1"/>
          <p:nvPr/>
        </p:nvSpPr>
        <p:spPr>
          <a:xfrm>
            <a:off x="195480" y="2803250"/>
            <a:ext cx="8280942"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Write 3 outcomes of Jesus’ Resurrection that Christians believe. (Slide 7)</a:t>
            </a:r>
          </a:p>
        </p:txBody>
      </p:sp>
      <p:sp>
        <p:nvSpPr>
          <p:cNvPr id="22" name="Textbox: Line 4">
            <a:extLst>
              <a:ext uri="{FF2B5EF4-FFF2-40B4-BE49-F238E27FC236}">
                <a16:creationId xmlns:a16="http://schemas.microsoft.com/office/drawing/2014/main" id="{4CF27F68-F57D-4643-A781-CB67A6622F12}"/>
              </a:ext>
            </a:extLst>
          </p:cNvPr>
          <p:cNvSpPr txBox="1"/>
          <p:nvPr/>
        </p:nvSpPr>
        <p:spPr>
          <a:xfrm>
            <a:off x="179550" y="2097376"/>
            <a:ext cx="8054840" cy="461665"/>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Use your sketch of the Easter Candle to share all you know about it. Say where you have seen one in a church</a:t>
            </a:r>
            <a:br>
              <a:rPr lang="en-NZ" sz="1200" dirty="0">
                <a:latin typeface="Segoe UI" pitchFamily="34" charset="0"/>
                <a:ea typeface="Segoe UI" pitchFamily="34" charset="0"/>
                <a:cs typeface="Segoe UI" pitchFamily="34" charset="0"/>
              </a:rPr>
            </a:br>
            <a:r>
              <a:rPr lang="en-NZ" sz="1200" dirty="0">
                <a:latin typeface="Segoe UI" pitchFamily="34" charset="0"/>
                <a:ea typeface="Segoe UI" pitchFamily="34" charset="0"/>
                <a:cs typeface="Segoe UI" pitchFamily="34" charset="0"/>
              </a:rPr>
              <a:t>during the Easter season. (refer to Slide 6)</a:t>
            </a:r>
          </a:p>
        </p:txBody>
      </p:sp>
      <p:sp>
        <p:nvSpPr>
          <p:cNvPr id="19" name="Textbox: Line 3"/>
          <p:cNvSpPr txBox="1"/>
          <p:nvPr/>
        </p:nvSpPr>
        <p:spPr>
          <a:xfrm>
            <a:off x="180047" y="1576168"/>
            <a:ext cx="8558842"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Draw and label 5 aspects of the Easter liturgies that express the joy of Easter. (refer to Slide 5)</a:t>
            </a:r>
          </a:p>
        </p:txBody>
      </p:sp>
      <p:sp>
        <p:nvSpPr>
          <p:cNvPr id="20" name="Textbox: Line 2"/>
          <p:cNvSpPr txBox="1"/>
          <p:nvPr/>
        </p:nvSpPr>
        <p:spPr>
          <a:xfrm>
            <a:off x="180050" y="1054960"/>
            <a:ext cx="8054840"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Write 3 reasons why Easter is a feast and season of joy. (refer to Slide 4)</a:t>
            </a:r>
          </a:p>
        </p:txBody>
      </p:sp>
      <p:sp>
        <p:nvSpPr>
          <p:cNvPr id="21" name="Textbox: Line 1"/>
          <p:cNvSpPr txBox="1"/>
          <p:nvPr/>
        </p:nvSpPr>
        <p:spPr>
          <a:xfrm>
            <a:off x="180052" y="533752"/>
            <a:ext cx="8234837"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Name 3 key beliefs Catholics have about the Resurrection of Jesus. (refer to Slide 3) </a:t>
            </a:r>
          </a:p>
        </p:txBody>
      </p:sp>
      <p:sp>
        <p:nvSpPr>
          <p:cNvPr id="38" name="Shape: Number 8">
            <a:extLst>
              <a:ext uri="{FF2B5EF4-FFF2-40B4-BE49-F238E27FC236}">
                <a16:creationId xmlns:a16="http://schemas.microsoft.com/office/drawing/2014/main" id="{016A2FCC-9B0F-48FF-B592-E6FE07CAD8CC}"/>
              </a:ext>
            </a:extLst>
          </p:cNvPr>
          <p:cNvSpPr txBox="1"/>
          <p:nvPr/>
        </p:nvSpPr>
        <p:spPr>
          <a:xfrm>
            <a:off x="-38868" y="3845666"/>
            <a:ext cx="55921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7)</a:t>
            </a:r>
          </a:p>
        </p:txBody>
      </p:sp>
      <p:sp>
        <p:nvSpPr>
          <p:cNvPr id="42" name="Shape: Number 7">
            <a:extLst>
              <a:ext uri="{FF2B5EF4-FFF2-40B4-BE49-F238E27FC236}">
                <a16:creationId xmlns:a16="http://schemas.microsoft.com/office/drawing/2014/main" id="{86171EB0-81A0-4FA5-845A-7ED4A42C6C14}"/>
              </a:ext>
            </a:extLst>
          </p:cNvPr>
          <p:cNvSpPr txBox="1"/>
          <p:nvPr/>
        </p:nvSpPr>
        <p:spPr>
          <a:xfrm>
            <a:off x="-39368" y="4366871"/>
            <a:ext cx="55921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8)</a:t>
            </a:r>
          </a:p>
        </p:txBody>
      </p:sp>
      <p:sp>
        <p:nvSpPr>
          <p:cNvPr id="36" name="Shape: Number 6"/>
          <p:cNvSpPr txBox="1"/>
          <p:nvPr/>
        </p:nvSpPr>
        <p:spPr>
          <a:xfrm>
            <a:off x="-39368" y="3324458"/>
            <a:ext cx="55921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6)</a:t>
            </a:r>
          </a:p>
        </p:txBody>
      </p:sp>
      <p:sp>
        <p:nvSpPr>
          <p:cNvPr id="37" name="Shape: Number 5"/>
          <p:cNvSpPr txBox="1"/>
          <p:nvPr/>
        </p:nvSpPr>
        <p:spPr>
          <a:xfrm>
            <a:off x="-39368" y="2787774"/>
            <a:ext cx="55921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5)</a:t>
            </a:r>
          </a:p>
        </p:txBody>
      </p:sp>
      <p:sp>
        <p:nvSpPr>
          <p:cNvPr id="23" name="Shape: Number 4">
            <a:extLst>
              <a:ext uri="{FF2B5EF4-FFF2-40B4-BE49-F238E27FC236}">
                <a16:creationId xmlns:a16="http://schemas.microsoft.com/office/drawing/2014/main" id="{B5365A33-F5BB-4807-BE12-6F8272D04539}"/>
              </a:ext>
            </a:extLst>
          </p:cNvPr>
          <p:cNvSpPr txBox="1"/>
          <p:nvPr/>
        </p:nvSpPr>
        <p:spPr>
          <a:xfrm>
            <a:off x="-39368" y="2097376"/>
            <a:ext cx="55921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4)</a:t>
            </a:r>
          </a:p>
        </p:txBody>
      </p:sp>
      <p:sp>
        <p:nvSpPr>
          <p:cNvPr id="27" name="Shape: Number 3"/>
          <p:cNvSpPr txBox="1"/>
          <p:nvPr/>
        </p:nvSpPr>
        <p:spPr>
          <a:xfrm>
            <a:off x="-38868" y="1576168"/>
            <a:ext cx="55921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3)</a:t>
            </a:r>
          </a:p>
        </p:txBody>
      </p:sp>
      <p:sp>
        <p:nvSpPr>
          <p:cNvPr id="28" name="Shape: Number 2"/>
          <p:cNvSpPr txBox="1"/>
          <p:nvPr/>
        </p:nvSpPr>
        <p:spPr>
          <a:xfrm>
            <a:off x="-38868" y="1032245"/>
            <a:ext cx="55921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2)</a:t>
            </a:r>
          </a:p>
        </p:txBody>
      </p:sp>
      <p:sp>
        <p:nvSpPr>
          <p:cNvPr id="29" name="Shape: Number 1"/>
          <p:cNvSpPr txBox="1"/>
          <p:nvPr/>
        </p:nvSpPr>
        <p:spPr>
          <a:xfrm>
            <a:off x="-38868" y="515570"/>
            <a:ext cx="55921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1)</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endParaRPr lang="en-GB" sz="900" b="1" dirty="0">
              <a:latin typeface="Arial" pitchFamily="34" charset="0"/>
              <a:cs typeface="Arial" pitchFamily="34" charset="0"/>
            </a:endParaRPr>
          </a:p>
          <a:p>
            <a:pPr algn="ctr"/>
            <a:r>
              <a:rPr lang="en-GB" sz="900" b="1" dirty="0">
                <a:latin typeface="Arial" pitchFamily="34" charset="0"/>
                <a:cs typeface="Arial" pitchFamily="34" charset="0"/>
              </a:rPr>
              <a:t>S-10</a:t>
            </a: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a:t>Check Up</a:t>
            </a:r>
          </a:p>
        </p:txBody>
      </p:sp>
      <p:sp>
        <p:nvSpPr>
          <p:cNvPr id="39"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Tool instructions"/>
          <p:cNvSpPr txBox="1"/>
          <p:nvPr/>
        </p:nvSpPr>
        <p:spPr>
          <a:xfrm>
            <a:off x="3293457" y="4912668"/>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4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32" name="TextBox: Date"/>
          <p:cNvSpPr txBox="1"/>
          <p:nvPr/>
        </p:nvSpPr>
        <p:spPr>
          <a:xfrm>
            <a:off x="6795484" y="4338355"/>
            <a:ext cx="1908599"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33" name="TextBox: Name"/>
          <p:cNvSpPr txBox="1"/>
          <p:nvPr/>
        </p:nvSpPr>
        <p:spPr>
          <a:xfrm>
            <a:off x="6647668" y="3904247"/>
            <a:ext cx="2332690"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Name:_______________</a:t>
            </a:r>
            <a:endParaRPr lang="en-GB" b="1" dirty="0">
              <a:latin typeface="Segoe UI" pitchFamily="34" charset="0"/>
              <a:ea typeface="Segoe UI" pitchFamily="34" charset="0"/>
              <a:cs typeface="Segoe UI" pitchFamily="34" charset="0"/>
            </a:endParaRPr>
          </a:p>
        </p:txBody>
      </p:sp>
      <p:pic>
        <p:nvPicPr>
          <p:cNvPr id="31" name="Image" descr="Image result for celebrating Easter in India">
            <a:extLst>
              <a:ext uri="{FF2B5EF4-FFF2-40B4-BE49-F238E27FC236}">
                <a16:creationId xmlns:a16="http://schemas.microsoft.com/office/drawing/2014/main" id="{ABD49458-E0BB-401D-A6A8-986C6CE0CF0E}"/>
              </a:ext>
            </a:extLst>
          </p:cNvPr>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824213" y="183575"/>
            <a:ext cx="1111442" cy="817635"/>
          </a:xfrm>
          <a:prstGeom prst="rect">
            <a:avLst/>
          </a:prstGeom>
          <a:noFill/>
          <a:ln>
            <a:noFill/>
          </a:ln>
        </p:spPr>
      </p:pic>
    </p:spTree>
    <p:extLst>
      <p:ext uri="{BB962C8B-B14F-4D97-AF65-F5344CB8AC3E}">
        <p14:creationId xmlns:p14="http://schemas.microsoft.com/office/powerpoint/2010/main" val="2033548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Border 3"/>
          <p:cNvSpPr/>
          <p:nvPr/>
        </p:nvSpPr>
        <p:spPr>
          <a:xfrm>
            <a:off x="909158" y="3781887"/>
            <a:ext cx="8090842" cy="861950"/>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Shape: Border 2"/>
          <p:cNvSpPr/>
          <p:nvPr/>
        </p:nvSpPr>
        <p:spPr>
          <a:xfrm>
            <a:off x="909158" y="2787588"/>
            <a:ext cx="8090842" cy="798990"/>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909160" y="1775533"/>
            <a:ext cx="8090840" cy="825623"/>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9" name="Textbox: Line 3"/>
          <p:cNvSpPr txBox="1"/>
          <p:nvPr/>
        </p:nvSpPr>
        <p:spPr>
          <a:xfrm>
            <a:off x="909158" y="3689730"/>
            <a:ext cx="8234842" cy="954107"/>
          </a:xfrm>
          <a:prstGeom prst="rect">
            <a:avLst/>
          </a:prstGeom>
          <a:noFill/>
        </p:spPr>
        <p:txBody>
          <a:bodyPr wrap="square" rtlCol="0">
            <a:spAutoFit/>
          </a:bodyPr>
          <a:lstStyle/>
          <a:p>
            <a:pPr lvl="0">
              <a:spcAft>
                <a:spcPts val="1800"/>
              </a:spcAft>
            </a:pPr>
            <a:r>
              <a:rPr lang="en-NZ" sz="2800" i="1" dirty="0">
                <a:ea typeface="Segoe UI" pitchFamily="34" charset="0"/>
                <a:cs typeface="Segoe UI" pitchFamily="34" charset="0"/>
              </a:rPr>
              <a:t>explain the meaning of the Easter candle</a:t>
            </a:r>
            <a:br>
              <a:rPr lang="en-NZ" sz="2800" i="1" dirty="0">
                <a:ea typeface="Segoe UI" pitchFamily="34" charset="0"/>
                <a:cs typeface="Segoe UI" pitchFamily="34" charset="0"/>
              </a:rPr>
            </a:br>
            <a:r>
              <a:rPr lang="en-NZ" sz="2800" i="1" dirty="0">
                <a:ea typeface="Segoe UI" pitchFamily="34" charset="0"/>
                <a:cs typeface="Segoe UI" pitchFamily="34" charset="0"/>
              </a:rPr>
              <a:t>used throughout the Easter season.</a:t>
            </a:r>
            <a:endParaRPr lang="en-GB" sz="2800" i="1" dirty="0">
              <a:ea typeface="Segoe UI" pitchFamily="34" charset="0"/>
              <a:cs typeface="Segoe UI" pitchFamily="34" charset="0"/>
            </a:endParaRPr>
          </a:p>
        </p:txBody>
      </p:sp>
      <p:sp>
        <p:nvSpPr>
          <p:cNvPr id="20" name="Textbox: Line 2"/>
          <p:cNvSpPr txBox="1"/>
          <p:nvPr/>
        </p:nvSpPr>
        <p:spPr>
          <a:xfrm>
            <a:off x="909161" y="2707543"/>
            <a:ext cx="7419273" cy="954107"/>
          </a:xfrm>
          <a:prstGeom prst="rect">
            <a:avLst/>
          </a:prstGeom>
          <a:noFill/>
        </p:spPr>
        <p:txBody>
          <a:bodyPr wrap="square" rtlCol="0">
            <a:spAutoFit/>
          </a:bodyPr>
          <a:lstStyle/>
          <a:p>
            <a:pPr lvl="0">
              <a:spcAft>
                <a:spcPts val="1800"/>
              </a:spcAft>
            </a:pPr>
            <a:r>
              <a:rPr lang="en-NZ" sz="2800" i="1" dirty="0">
                <a:ea typeface="Segoe UI" pitchFamily="34" charset="0"/>
                <a:cs typeface="Segoe UI" pitchFamily="34" charset="0"/>
              </a:rPr>
              <a:t>identify how Christians show the joy of Easter</a:t>
            </a:r>
            <a:br>
              <a:rPr lang="en-NZ" sz="2800" i="1" dirty="0">
                <a:ea typeface="Segoe UI" pitchFamily="34" charset="0"/>
                <a:cs typeface="Segoe UI" pitchFamily="34" charset="0"/>
              </a:rPr>
            </a:br>
            <a:r>
              <a:rPr lang="en-NZ" sz="2800" i="1" dirty="0">
                <a:ea typeface="Segoe UI" pitchFamily="34" charset="0"/>
                <a:cs typeface="Segoe UI" pitchFamily="34" charset="0"/>
              </a:rPr>
              <a:t>in their Easter liturgies</a:t>
            </a:r>
            <a:endParaRPr lang="en-GB" sz="2800" i="1" dirty="0">
              <a:ea typeface="Segoe UI" pitchFamily="34" charset="0"/>
              <a:cs typeface="Segoe UI" pitchFamily="34" charset="0"/>
            </a:endParaRPr>
          </a:p>
        </p:txBody>
      </p:sp>
      <p:sp>
        <p:nvSpPr>
          <p:cNvPr id="21" name="Textbox: Line 1"/>
          <p:cNvSpPr txBox="1"/>
          <p:nvPr/>
        </p:nvSpPr>
        <p:spPr>
          <a:xfrm>
            <a:off x="909161" y="1710201"/>
            <a:ext cx="8234839" cy="954107"/>
          </a:xfrm>
          <a:prstGeom prst="rect">
            <a:avLst/>
          </a:prstGeom>
          <a:noFill/>
        </p:spPr>
        <p:txBody>
          <a:bodyPr wrap="square" rtlCol="0">
            <a:spAutoFit/>
          </a:bodyPr>
          <a:lstStyle/>
          <a:p>
            <a:pPr lvl="0">
              <a:spcAft>
                <a:spcPts val="1800"/>
              </a:spcAft>
            </a:pPr>
            <a:r>
              <a:rPr lang="en-NZ" sz="2800" i="1" dirty="0">
                <a:ea typeface="Segoe UI" pitchFamily="34" charset="0"/>
                <a:cs typeface="Segoe UI" pitchFamily="34" charset="0"/>
              </a:rPr>
              <a:t>recognise the importance of the feast of Easter</a:t>
            </a:r>
            <a:br>
              <a:rPr lang="en-NZ" sz="2800" i="1" dirty="0">
                <a:ea typeface="Segoe UI" pitchFamily="34" charset="0"/>
                <a:cs typeface="Segoe UI" pitchFamily="34" charset="0"/>
              </a:rPr>
            </a:br>
            <a:r>
              <a:rPr lang="en-NZ" sz="2800" i="1" dirty="0">
                <a:ea typeface="Segoe UI" pitchFamily="34" charset="0"/>
                <a:cs typeface="Segoe UI" pitchFamily="34" charset="0"/>
              </a:rPr>
              <a:t>for Christians</a:t>
            </a:r>
            <a:endParaRPr lang="en-GB" sz="2800" i="1" dirty="0">
              <a:ea typeface="Segoe UI" pitchFamily="34" charset="0"/>
              <a:cs typeface="Segoe UI" pitchFamily="34" charset="0"/>
            </a:endParaRPr>
          </a:p>
        </p:txBody>
      </p:sp>
      <p:sp>
        <p:nvSpPr>
          <p:cNvPr id="27" name="Shape: Number 3"/>
          <p:cNvSpPr txBox="1"/>
          <p:nvPr/>
        </p:nvSpPr>
        <p:spPr>
          <a:xfrm>
            <a:off x="389299" y="3689731"/>
            <a:ext cx="559217" cy="523220"/>
          </a:xfrm>
          <a:prstGeom prst="rect">
            <a:avLst/>
          </a:prstGeom>
          <a:noFill/>
        </p:spPr>
        <p:txBody>
          <a:bodyPr wrap="square" rtlCol="0">
            <a:spAutoFit/>
          </a:bodyPr>
          <a:lstStyle/>
          <a:p>
            <a:r>
              <a:rPr lang="en-GB" sz="2800" i="1" dirty="0">
                <a:latin typeface="Segoe UI" pitchFamily="34" charset="0"/>
                <a:ea typeface="Segoe UI" pitchFamily="34" charset="0"/>
                <a:cs typeface="Segoe UI" pitchFamily="34" charset="0"/>
              </a:rPr>
              <a:t>3)</a:t>
            </a:r>
          </a:p>
        </p:txBody>
      </p:sp>
      <p:sp>
        <p:nvSpPr>
          <p:cNvPr id="28" name="Shape: Number 2"/>
          <p:cNvSpPr txBox="1"/>
          <p:nvPr/>
        </p:nvSpPr>
        <p:spPr>
          <a:xfrm>
            <a:off x="389299" y="2717031"/>
            <a:ext cx="559217" cy="523220"/>
          </a:xfrm>
          <a:prstGeom prst="rect">
            <a:avLst/>
          </a:prstGeom>
          <a:noFill/>
        </p:spPr>
        <p:txBody>
          <a:bodyPr wrap="square" rtlCol="0">
            <a:spAutoFit/>
          </a:bodyPr>
          <a:lstStyle/>
          <a:p>
            <a:r>
              <a:rPr lang="en-GB" sz="2800" i="1" dirty="0">
                <a:latin typeface="Segoe UI" pitchFamily="34" charset="0"/>
                <a:ea typeface="Segoe UI" pitchFamily="34" charset="0"/>
                <a:cs typeface="Segoe UI" pitchFamily="34" charset="0"/>
              </a:rPr>
              <a:t>2)</a:t>
            </a:r>
          </a:p>
        </p:txBody>
      </p:sp>
      <p:sp>
        <p:nvSpPr>
          <p:cNvPr id="29" name="Shape: Number 1"/>
          <p:cNvSpPr txBox="1"/>
          <p:nvPr/>
        </p:nvSpPr>
        <p:spPr>
          <a:xfrm>
            <a:off x="389299" y="1710202"/>
            <a:ext cx="559217" cy="523220"/>
          </a:xfrm>
          <a:prstGeom prst="rect">
            <a:avLst/>
          </a:prstGeom>
          <a:noFill/>
        </p:spPr>
        <p:txBody>
          <a:bodyPr wrap="square" rtlCol="0">
            <a:spAutoFit/>
          </a:bodyPr>
          <a:lstStyle/>
          <a:p>
            <a:r>
              <a:rPr lang="en-GB" sz="2800" i="1" dirty="0">
                <a:latin typeface="Segoe UI" pitchFamily="34" charset="0"/>
                <a:ea typeface="Segoe UI" pitchFamily="34" charset="0"/>
                <a:cs typeface="Segoe UI" pitchFamily="34" charset="0"/>
              </a:rPr>
              <a:t>1)</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S-02</a:t>
            </a: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Tool instructions"/>
          <p:cNvSpPr txBox="1"/>
          <p:nvPr/>
        </p:nvSpPr>
        <p:spPr>
          <a:xfrm>
            <a:off x="3402451" y="4912668"/>
            <a:ext cx="2339102" cy="230832"/>
          </a:xfrm>
          <a:prstGeom prst="rect">
            <a:avLst/>
          </a:prstGeom>
          <a:noFill/>
          <a:ln>
            <a:noFill/>
          </a:ln>
        </p:spPr>
        <p:txBody>
          <a:bodyPr wrap="none" rtlCol="0">
            <a:spAutoFit/>
          </a:bodyPr>
          <a:lstStyle/>
          <a:p>
            <a:pPr algn="ctr"/>
            <a:r>
              <a:rPr lang="en-GB" sz="900" dirty="0">
                <a:latin typeface="Arial" pitchFamily="34" charset="0"/>
                <a:ea typeface="Segoe UI" pitchFamily="34" charset="0"/>
                <a:cs typeface="Arial" pitchFamily="34" charset="0"/>
              </a:rPr>
              <a:t>Click in each caption space to reveal text</a:t>
            </a: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US" sz="3600" b="1" dirty="0"/>
              <a:t>Learning Intentions</a:t>
            </a:r>
            <a:endParaRPr lang="en-GB" sz="3600" b="1" dirty="0"/>
          </a:p>
        </p:txBody>
      </p:sp>
      <p:sp>
        <p:nvSpPr>
          <p:cNvPr id="18" name="TextBox Top"/>
          <p:cNvSpPr txBox="1"/>
          <p:nvPr/>
        </p:nvSpPr>
        <p:spPr>
          <a:xfrm>
            <a:off x="869238" y="1108818"/>
            <a:ext cx="5852160" cy="523220"/>
          </a:xfrm>
          <a:prstGeom prst="rect">
            <a:avLst/>
          </a:prstGeom>
          <a:noFill/>
        </p:spPr>
        <p:txBody>
          <a:bodyPr wrap="square" rtlCol="0">
            <a:spAutoFit/>
          </a:bodyPr>
          <a:lstStyle/>
          <a:p>
            <a:r>
              <a:rPr lang="en-NZ" sz="2800" dirty="0"/>
              <a:t>The children will:</a:t>
            </a:r>
          </a:p>
        </p:txBody>
      </p:sp>
      <p:pic>
        <p:nvPicPr>
          <p:cNvPr id="26" name="Image" descr="Image result for celebrating Easter in India">
            <a:extLst>
              <a:ext uri="{FF2B5EF4-FFF2-40B4-BE49-F238E27FC236}">
                <a16:creationId xmlns:a16="http://schemas.microsoft.com/office/drawing/2014/main" id="{EC804BC7-D35A-4028-BE38-EF24DA199F0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6505" y="568983"/>
            <a:ext cx="1566139" cy="1152134"/>
          </a:xfrm>
          <a:prstGeom prst="rect">
            <a:avLst/>
          </a:prstGeom>
          <a:noFill/>
          <a:ln>
            <a:noFill/>
          </a:ln>
        </p:spPr>
      </p:pic>
    </p:spTree>
    <p:extLst>
      <p:ext uri="{BB962C8B-B14F-4D97-AF65-F5344CB8AC3E}">
        <p14:creationId xmlns:p14="http://schemas.microsoft.com/office/powerpoint/2010/main" val="44685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100" fill="hold"/>
                                        <p:tgtEl>
                                          <p:spTgt spid="21"/>
                                        </p:tgtEl>
                                        <p:attrNameLst>
                                          <p:attrName>style.color</p:attrName>
                                        </p:attrNameLst>
                                      </p:cBhvr>
                                      <p:to>
                                        <a:schemeClr val="tx1"/>
                                      </p:to>
                                    </p:animClr>
                                  </p:childTnLst>
                                </p:cTn>
                              </p:par>
                              <p:par>
                                <p:cTn id="23" presetID="3" presetClass="emph" presetSubtype="2" fill="hold" grpId="2" nodeType="withEffect">
                                  <p:stCondLst>
                                    <p:cond delay="0"/>
                                  </p:stCondLst>
                                  <p:childTnLst>
                                    <p:animClr clrSpc="rgb" dir="cw">
                                      <p:cBhvr override="childStyle">
                                        <p:cTn id="24" dur="100" fill="hold"/>
                                        <p:tgtEl>
                                          <p:spTgt spid="20"/>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100" fill="hold"/>
                                        <p:tgtEl>
                                          <p:spTgt spid="19"/>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2" nodeType="withEffect">
                                  <p:stCondLst>
                                    <p:cond delay="0"/>
                                  </p:stCondLst>
                                  <p:childTnLst>
                                    <p:animClr clrSpc="rgb" dir="cw">
                                      <p:cBhvr override="childStyle">
                                        <p:cTn id="35" dur="100" fill="hold"/>
                                        <p:tgtEl>
                                          <p:spTgt spid="21"/>
                                        </p:tgtEl>
                                        <p:attrNameLst>
                                          <p:attrName>style.color</p:attrName>
                                        </p:attrNameLst>
                                      </p:cBhvr>
                                      <p:to>
                                        <a:schemeClr val="tx1"/>
                                      </p:to>
                                    </p:animClr>
                                  </p:childTnLst>
                                </p:cTn>
                              </p:par>
                              <p:par>
                                <p:cTn id="36" presetID="3" presetClass="emph" presetSubtype="2" fill="hold" grpId="3" nodeType="withEffect">
                                  <p:stCondLst>
                                    <p:cond delay="0"/>
                                  </p:stCondLst>
                                  <p:childTnLst>
                                    <p:animClr clrSpc="rgb" dir="cw">
                                      <p:cBhvr override="childStyle">
                                        <p:cTn id="37" dur="100" fill="hold"/>
                                        <p:tgtEl>
                                          <p:spTgt spid="20"/>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100" fill="hold"/>
                                        <p:tgtEl>
                                          <p:spTgt spid="19"/>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20"/>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9" grpId="0"/>
      <p:bldP spid="19" grpId="1"/>
      <p:bldP spid="19" grpId="2"/>
      <p:bldP spid="19" grpId="3"/>
      <p:bldP spid="19" grpId="4"/>
      <p:bldP spid="20" grpId="0"/>
      <p:bldP spid="20" grpId="1"/>
      <p:bldP spid="20" grpId="2"/>
      <p:bldP spid="20" grpId="3"/>
      <p:bldP spid="20" grpId="4"/>
      <p:bldP spid="20" grpId="5"/>
      <p:bldP spid="21" grpId="0"/>
      <p:bldP spid="21" grpId="1"/>
      <p:bldP spid="21"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p:cNvSpPr txBox="1"/>
          <p:nvPr/>
        </p:nvSpPr>
        <p:spPr>
          <a:xfrm>
            <a:off x="3557" y="3375"/>
            <a:ext cx="9144000" cy="954107"/>
          </a:xfrm>
          <a:prstGeom prst="rect">
            <a:avLst/>
          </a:prstGeom>
          <a:noFill/>
        </p:spPr>
        <p:txBody>
          <a:bodyPr wrap="square" rtlCol="0">
            <a:spAutoFit/>
          </a:bodyPr>
          <a:lstStyle/>
          <a:p>
            <a:pPr algn="ctr"/>
            <a:r>
              <a:rPr lang="en-NZ" sz="2800" b="1" dirty="0"/>
              <a:t>The Feast of Easter is the Feast of Jesus’ Resurrection</a:t>
            </a:r>
            <a:br>
              <a:rPr lang="en-NZ" sz="2800" b="1" dirty="0"/>
            </a:br>
            <a:r>
              <a:rPr lang="en-NZ" sz="2800" b="1" dirty="0"/>
              <a:t>– the Pinnacle of all the Feasts of the Church’s Liturgical Year </a:t>
            </a:r>
            <a:endParaRPr lang="en-GB" sz="2800" b="1" dirty="0"/>
          </a:p>
        </p:txBody>
      </p:sp>
      <p:sp>
        <p:nvSpPr>
          <p:cNvPr id="26" name="Yellow Textbox: Q 6">
            <a:extLst>
              <a:ext uri="{FF2B5EF4-FFF2-40B4-BE49-F238E27FC236}">
                <a16:creationId xmlns:a16="http://schemas.microsoft.com/office/drawing/2014/main" id="{6C67EE1F-FB51-47A6-AC50-FC4DED133D1B}"/>
              </a:ext>
            </a:extLst>
          </p:cNvPr>
          <p:cNvSpPr txBox="1"/>
          <p:nvPr/>
        </p:nvSpPr>
        <p:spPr>
          <a:xfrm>
            <a:off x="563963" y="4440023"/>
            <a:ext cx="8617479" cy="461665"/>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200" dirty="0"/>
              <a:t>We believe that Jesus’ Resurrection brought new life back into the world and we see this all around us in the natural world as the seasons change and plants and animals die and rise to a new life.</a:t>
            </a:r>
          </a:p>
        </p:txBody>
      </p:sp>
      <p:sp>
        <p:nvSpPr>
          <p:cNvPr id="22" name="Yellow Textbox: Q 5">
            <a:extLst>
              <a:ext uri="{FF2B5EF4-FFF2-40B4-BE49-F238E27FC236}">
                <a16:creationId xmlns:a16="http://schemas.microsoft.com/office/drawing/2014/main" id="{C9804FA3-093D-48FE-8BD8-230C0AA4ABEC}"/>
              </a:ext>
            </a:extLst>
          </p:cNvPr>
          <p:cNvSpPr txBox="1"/>
          <p:nvPr/>
        </p:nvSpPr>
        <p:spPr>
          <a:xfrm>
            <a:off x="563963" y="3609026"/>
            <a:ext cx="8617479" cy="830997"/>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200" dirty="0"/>
              <a:t>We believe that we follow Jesus Christ who established the first Christian community now known as Christianity.  Every other religion was founded by men or prophets whose end was the grave – Jesus is risen and sits now at the right hand of God his Father in heaven. His Holy Spirit lives in the hearts of his followers who carry on his work in the world.</a:t>
            </a:r>
          </a:p>
        </p:txBody>
      </p:sp>
      <p:sp>
        <p:nvSpPr>
          <p:cNvPr id="21" name="Yellow Textbox: Q 4">
            <a:extLst>
              <a:ext uri="{FF2B5EF4-FFF2-40B4-BE49-F238E27FC236}">
                <a16:creationId xmlns:a16="http://schemas.microsoft.com/office/drawing/2014/main" id="{AEA7EE21-0518-4496-A4D8-46E54FCD886C}"/>
              </a:ext>
            </a:extLst>
          </p:cNvPr>
          <p:cNvSpPr txBox="1"/>
          <p:nvPr/>
        </p:nvSpPr>
        <p:spPr>
          <a:xfrm>
            <a:off x="563963" y="2953551"/>
            <a:ext cx="8617479" cy="646331"/>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200" dirty="0"/>
              <a:t>We believe that Jesus will come again to the earth in glory on the last day of the world. The graves of those who have died will open and he will gather up all who have believed in him and they will leave their earthly bodies behind.</a:t>
            </a:r>
            <a:br>
              <a:rPr lang="en-NZ" sz="1200" dirty="0"/>
            </a:br>
            <a:r>
              <a:rPr lang="en-NZ" sz="1200" dirty="0"/>
              <a:t>Then he will take them in their new heavenly bodies to their new heavenly life with God forever.</a:t>
            </a:r>
          </a:p>
        </p:txBody>
      </p:sp>
      <p:sp>
        <p:nvSpPr>
          <p:cNvPr id="7" name="Yellow Textbox: Q 3"/>
          <p:cNvSpPr txBox="1"/>
          <p:nvPr/>
        </p:nvSpPr>
        <p:spPr>
          <a:xfrm>
            <a:off x="563963" y="2376240"/>
            <a:ext cx="8436037" cy="461665"/>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200" dirty="0"/>
              <a:t>We believe that death is not the end of life - there is a new life after death for all who put their faith in Jesus and believe in God. It is a new heavenly life which will be lived in a new heavenly body and it will never die. </a:t>
            </a:r>
            <a:endParaRPr lang="en-GB" sz="1200" dirty="0"/>
          </a:p>
        </p:txBody>
      </p:sp>
      <p:sp>
        <p:nvSpPr>
          <p:cNvPr id="8" name="Yellow Textbox: Q 2"/>
          <p:cNvSpPr txBox="1"/>
          <p:nvPr/>
        </p:nvSpPr>
        <p:spPr>
          <a:xfrm>
            <a:off x="4612120" y="1584405"/>
            <a:ext cx="4374033" cy="646331"/>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200" dirty="0"/>
              <a:t>We believe that Jesus promised all people who have</a:t>
            </a:r>
            <a:br>
              <a:rPr lang="en-NZ" sz="1200" dirty="0"/>
            </a:br>
            <a:r>
              <a:rPr lang="en-NZ" sz="1200" dirty="0"/>
              <a:t>believed in him will not remain dead but they will be</a:t>
            </a:r>
            <a:br>
              <a:rPr lang="en-NZ" sz="1200" dirty="0"/>
            </a:br>
            <a:r>
              <a:rPr lang="en-NZ" sz="1200" dirty="0"/>
              <a:t>resurrected as he was to a new eternal life with God. </a:t>
            </a:r>
            <a:endParaRPr lang="en-GB" sz="1200" dirty="0"/>
          </a:p>
        </p:txBody>
      </p:sp>
      <p:sp>
        <p:nvSpPr>
          <p:cNvPr id="6" name="Yellow Textbox: Q 1"/>
          <p:cNvSpPr txBox="1"/>
          <p:nvPr/>
        </p:nvSpPr>
        <p:spPr>
          <a:xfrm>
            <a:off x="4612120" y="975770"/>
            <a:ext cx="4617733" cy="461665"/>
          </a:xfrm>
          <a:prstGeom prst="rect">
            <a:avLst/>
          </a:prstGeom>
          <a:noFill/>
        </p:spPr>
        <p:txBody>
          <a:bodyPr wrap="square" rtlCol="0">
            <a:spAutoFit/>
          </a:bodyPr>
          <a:lstStyle/>
          <a:p>
            <a:r>
              <a:rPr lang="en-NZ" sz="1200" b="1" dirty="0">
                <a:latin typeface="Segoe UI" pitchFamily="34" charset="0"/>
                <a:ea typeface="Segoe UI" pitchFamily="34" charset="0"/>
                <a:cs typeface="Segoe UI" pitchFamily="34" charset="0"/>
              </a:rPr>
              <a:t>We believe that Christ rose from the dead and overcame </a:t>
            </a:r>
            <a:r>
              <a:rPr lang="en-NZ" sz="1200" b="1" dirty="0" err="1">
                <a:latin typeface="Segoe UI" pitchFamily="34" charset="0"/>
                <a:ea typeface="Segoe UI" pitchFamily="34" charset="0"/>
                <a:cs typeface="Segoe UI" pitchFamily="34" charset="0"/>
              </a:rPr>
              <a:t>noa</a:t>
            </a:r>
            <a:r>
              <a:rPr lang="en-NZ" sz="1200" b="1" dirty="0">
                <a:latin typeface="Segoe UI" pitchFamily="34" charset="0"/>
                <a:ea typeface="Segoe UI" pitchFamily="34" charset="0"/>
                <a:cs typeface="Segoe UI" pitchFamily="34" charset="0"/>
              </a:rPr>
              <a:t>, the power of sin and death.</a:t>
            </a:r>
            <a:endParaRPr lang="en-GB" sz="1200" b="1" dirty="0">
              <a:latin typeface="Segoe UI" pitchFamily="34" charset="0"/>
              <a:ea typeface="Segoe UI" pitchFamily="34" charset="0"/>
              <a:cs typeface="Segoe UI" pitchFamily="34" charset="0"/>
            </a:endParaRPr>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S-03</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1691680" y="4912668"/>
            <a:ext cx="5300985" cy="369332"/>
          </a:xfrm>
          <a:prstGeom prst="rect">
            <a:avLst/>
          </a:prstGeom>
          <a:noFill/>
        </p:spPr>
        <p:txBody>
          <a:bodyPr wrap="square" rtlCol="0">
            <a:spAutoFit/>
          </a:bodyPr>
          <a:lstStyle/>
          <a:p>
            <a:pPr algn="ctr"/>
            <a:r>
              <a:rPr lang="en-GB" sz="900" dirty="0">
                <a:latin typeface="Arial" panose="020B0604020202020204" pitchFamily="34" charset="0"/>
                <a:ea typeface="Segoe UI" pitchFamily="34" charset="0"/>
                <a:cs typeface="Arial" pitchFamily="34" charset="0"/>
              </a:rPr>
              <a:t>Click an image to reveal text. </a:t>
            </a:r>
            <a:r>
              <a:rPr lang="en-GB" sz="900" dirty="0">
                <a:latin typeface="Arial" panose="020B0604020202020204" pitchFamily="34" charset="0"/>
                <a:cs typeface="Arial" panose="020B0604020202020204" pitchFamily="34" charset="0"/>
              </a:rPr>
              <a:t>Click the video button to play the video EASTER: History and Culture </a:t>
            </a:r>
          </a:p>
          <a:p>
            <a:pPr algn="ctr"/>
            <a:r>
              <a:rPr lang="en-GB" sz="900" dirty="0">
                <a:latin typeface="Arial" panose="020B0604020202020204" pitchFamily="34" charset="0"/>
                <a:cs typeface="Arial" panose="020B0604020202020204" pitchFamily="34" charset="0"/>
              </a:rPr>
              <a:t> </a:t>
            </a:r>
            <a:endParaRPr lang="en-GB" sz="900" dirty="0">
              <a:latin typeface="Arial" pitchFamily="34" charset="0"/>
              <a:ea typeface="Segoe UI" pitchFamily="34" charset="0"/>
              <a:cs typeface="Arial" pitchFamily="34" charset="0"/>
            </a:endParaRPr>
          </a:p>
        </p:txBody>
      </p:sp>
      <p:pic>
        <p:nvPicPr>
          <p:cNvPr id="20" name="Main Image" descr="Image result for Matthew 28: 1-10">
            <a:extLst>
              <a:ext uri="{FF2B5EF4-FFF2-40B4-BE49-F238E27FC236}">
                <a16:creationId xmlns:a16="http://schemas.microsoft.com/office/drawing/2014/main" id="{67A7056E-E65B-4AC9-91CE-C76D0F9DAEC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87" y="969448"/>
            <a:ext cx="4008585" cy="1261288"/>
          </a:xfrm>
          <a:prstGeom prst="rect">
            <a:avLst/>
          </a:prstGeom>
          <a:noFill/>
          <a:ln>
            <a:noFill/>
          </a:ln>
        </p:spPr>
      </p:pic>
      <p:pic>
        <p:nvPicPr>
          <p:cNvPr id="3" name="Button 6">
            <a:extLst>
              <a:ext uri="{FF2B5EF4-FFF2-40B4-BE49-F238E27FC236}">
                <a16:creationId xmlns:a16="http://schemas.microsoft.com/office/drawing/2014/main" id="{7A1D322C-1EA4-4588-93B9-07CFC334D4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 r="44698" b="-20158"/>
          <a:stretch/>
        </p:blipFill>
        <p:spPr>
          <a:xfrm>
            <a:off x="183376" y="4439040"/>
            <a:ext cx="419764" cy="573528"/>
          </a:xfrm>
          <a:prstGeom prst="rect">
            <a:avLst/>
          </a:prstGeom>
        </p:spPr>
      </p:pic>
      <p:pic>
        <p:nvPicPr>
          <p:cNvPr id="32" name="Button 5">
            <a:extLst>
              <a:ext uri="{FF2B5EF4-FFF2-40B4-BE49-F238E27FC236}">
                <a16:creationId xmlns:a16="http://schemas.microsoft.com/office/drawing/2014/main" id="{34969378-A347-4879-86B3-A42322F929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 r="44698" b="-20158"/>
          <a:stretch/>
        </p:blipFill>
        <p:spPr>
          <a:xfrm>
            <a:off x="183377" y="3736330"/>
            <a:ext cx="419764" cy="573528"/>
          </a:xfrm>
          <a:prstGeom prst="rect">
            <a:avLst/>
          </a:prstGeom>
        </p:spPr>
      </p:pic>
      <p:pic>
        <p:nvPicPr>
          <p:cNvPr id="33" name="Button 4">
            <a:extLst>
              <a:ext uri="{FF2B5EF4-FFF2-40B4-BE49-F238E27FC236}">
                <a16:creationId xmlns:a16="http://schemas.microsoft.com/office/drawing/2014/main" id="{3AA97BDB-513B-4596-A283-0A80CB0C18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 r="44698" b="-20158"/>
          <a:stretch/>
        </p:blipFill>
        <p:spPr>
          <a:xfrm>
            <a:off x="183377" y="3035498"/>
            <a:ext cx="419764" cy="573528"/>
          </a:xfrm>
          <a:prstGeom prst="rect">
            <a:avLst/>
          </a:prstGeom>
        </p:spPr>
      </p:pic>
      <p:pic>
        <p:nvPicPr>
          <p:cNvPr id="34" name="Button 3">
            <a:extLst>
              <a:ext uri="{FF2B5EF4-FFF2-40B4-BE49-F238E27FC236}">
                <a16:creationId xmlns:a16="http://schemas.microsoft.com/office/drawing/2014/main" id="{D83E4D04-018D-4F0D-95AF-8F7EE7F8AA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 r="44698" b="-20158"/>
          <a:stretch/>
        </p:blipFill>
        <p:spPr>
          <a:xfrm>
            <a:off x="183377" y="2376240"/>
            <a:ext cx="419764" cy="573528"/>
          </a:xfrm>
          <a:prstGeom prst="rect">
            <a:avLst/>
          </a:prstGeom>
        </p:spPr>
      </p:pic>
      <p:pic>
        <p:nvPicPr>
          <p:cNvPr id="35" name="Button 2">
            <a:extLst>
              <a:ext uri="{FF2B5EF4-FFF2-40B4-BE49-F238E27FC236}">
                <a16:creationId xmlns:a16="http://schemas.microsoft.com/office/drawing/2014/main" id="{20231C2B-9AF8-4E29-9493-827A0AF57B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 r="44698" b="-20158"/>
          <a:stretch/>
        </p:blipFill>
        <p:spPr>
          <a:xfrm>
            <a:off x="4192356" y="1657208"/>
            <a:ext cx="419764" cy="573528"/>
          </a:xfrm>
          <a:prstGeom prst="rect">
            <a:avLst/>
          </a:prstGeom>
        </p:spPr>
      </p:pic>
      <p:pic>
        <p:nvPicPr>
          <p:cNvPr id="36" name="Button 1">
            <a:extLst>
              <a:ext uri="{FF2B5EF4-FFF2-40B4-BE49-F238E27FC236}">
                <a16:creationId xmlns:a16="http://schemas.microsoft.com/office/drawing/2014/main" id="{33CE73C6-C8C7-4307-9C08-899B36BF3A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 r="44698" b="-20158"/>
          <a:stretch/>
        </p:blipFill>
        <p:spPr>
          <a:xfrm>
            <a:off x="4175068" y="974301"/>
            <a:ext cx="419764" cy="573528"/>
          </a:xfrm>
          <a:prstGeom prst="rect">
            <a:avLst/>
          </a:prstGeom>
        </p:spPr>
      </p:pic>
      <p:sp>
        <p:nvSpPr>
          <p:cNvPr id="37" name="Action Button: Video">
            <a:hlinkClick r:id="rId5" highlightClick="1"/>
            <a:extLst>
              <a:ext uri="{FF2B5EF4-FFF2-40B4-BE49-F238E27FC236}">
                <a16:creationId xmlns:a16="http://schemas.microsoft.com/office/drawing/2014/main" id="{5ADB8B25-8CA0-4D1D-967B-283F4B351C69}"/>
              </a:ext>
            </a:extLst>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458598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nextCondLst>
                <p:cond evt="onClick" delay="0">
                  <p:tgtEl>
                    <p:spTgt spid="36"/>
                  </p:tgtEl>
                </p:cond>
              </p:nextCondLst>
            </p:seq>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nextCondLst>
                <p:cond evt="onClick" delay="0">
                  <p:tgtEl>
                    <p:spTgt spid="35"/>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childTnLst>
                                </p:cTn>
                              </p:par>
                            </p:childTnLst>
                          </p:cTn>
                        </p:par>
                      </p:childTnLst>
                    </p:cTn>
                  </p:par>
                </p:childTnLst>
              </p:cTn>
              <p:nextCondLst>
                <p:cond evt="onClick" delay="0">
                  <p:tgtEl>
                    <p:spTgt spid="33"/>
                  </p:tgtEl>
                </p:cond>
              </p:nextCondLst>
            </p:seq>
            <p:seq concurrent="1" nextAc="seek">
              <p:cTn id="26" restart="whenNotActive" fill="hold" evtFilter="cancelBubble" nodeType="interactiveSeq">
                <p:stCondLst>
                  <p:cond evt="onClick" delay="0">
                    <p:tgtEl>
                      <p:spTgt spid="32"/>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childTnLst>
                                </p:cTn>
                              </p:par>
                            </p:childTnLst>
                          </p:cTn>
                        </p:par>
                      </p:childTnLst>
                    </p:cTn>
                  </p:par>
                </p:childTnLst>
              </p:cTn>
              <p:nextCondLst>
                <p:cond evt="onClick" delay="0">
                  <p:tgtEl>
                    <p:spTgt spid="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2"/>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grpId="2" nodeType="clickEffect">
                                  <p:stCondLst>
                                    <p:cond delay="0"/>
                                  </p:stCondLst>
                                  <p:childTnLst>
                                    <p:set>
                                      <p:cBhvr>
                                        <p:cTn id="57" dur="1" fill="hold">
                                          <p:stCondLst>
                                            <p:cond delay="0"/>
                                          </p:stCondLst>
                                        </p:cTn>
                                        <p:tgtEl>
                                          <p:spTgt spid="6"/>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8"/>
                                        </p:tgtEl>
                                        <p:attrNameLst>
                                          <p:attrName>style.visibility</p:attrName>
                                        </p:attrNameLst>
                                      </p:cBhvr>
                                      <p:to>
                                        <p:strVal val="hidden"/>
                                      </p:to>
                                    </p:set>
                                  </p:childTnLst>
                                </p:cTn>
                              </p:par>
                              <p:par>
                                <p:cTn id="60" presetID="1" presetClass="exit" presetSubtype="0" fill="hold" grpId="2" nodeType="withEffect">
                                  <p:stCondLst>
                                    <p:cond delay="0"/>
                                  </p:stCondLst>
                                  <p:childTnLst>
                                    <p:set>
                                      <p:cBhvr>
                                        <p:cTn id="61" dur="1" fill="hold">
                                          <p:stCondLst>
                                            <p:cond delay="0"/>
                                          </p:stCondLst>
                                        </p:cTn>
                                        <p:tgtEl>
                                          <p:spTgt spid="7"/>
                                        </p:tgtEl>
                                        <p:attrNameLst>
                                          <p:attrName>style.visibility</p:attrName>
                                        </p:attrNameLst>
                                      </p:cBhvr>
                                      <p:to>
                                        <p:strVal val="hidden"/>
                                      </p:to>
                                    </p:set>
                                  </p:childTnLst>
                                </p:cTn>
                              </p:par>
                              <p:par>
                                <p:cTn id="62" presetID="1" presetClass="exit" presetSubtype="0" fill="hold" grpId="2" nodeType="withEffect">
                                  <p:stCondLst>
                                    <p:cond delay="0"/>
                                  </p:stCondLst>
                                  <p:childTnLst>
                                    <p:set>
                                      <p:cBhvr>
                                        <p:cTn id="63" dur="1" fill="hold">
                                          <p:stCondLst>
                                            <p:cond delay="0"/>
                                          </p:stCondLst>
                                        </p:cTn>
                                        <p:tgtEl>
                                          <p:spTgt spid="21"/>
                                        </p:tgtEl>
                                        <p:attrNameLst>
                                          <p:attrName>style.visibility</p:attrName>
                                        </p:attrNameLst>
                                      </p:cBhvr>
                                      <p:to>
                                        <p:strVal val="hidden"/>
                                      </p:to>
                                    </p:set>
                                  </p:childTnLst>
                                </p:cTn>
                              </p:par>
                              <p:par>
                                <p:cTn id="64" presetID="1" presetClass="exit" presetSubtype="0" fill="hold" grpId="2" nodeType="withEffect">
                                  <p:stCondLst>
                                    <p:cond delay="0"/>
                                  </p:stCondLst>
                                  <p:childTnLst>
                                    <p:set>
                                      <p:cBhvr>
                                        <p:cTn id="65" dur="1" fill="hold">
                                          <p:stCondLst>
                                            <p:cond delay="0"/>
                                          </p:stCondLst>
                                        </p:cTn>
                                        <p:tgtEl>
                                          <p:spTgt spid="22"/>
                                        </p:tgtEl>
                                        <p:attrNameLst>
                                          <p:attrName>style.visibility</p:attrName>
                                        </p:attrNameLst>
                                      </p:cBhvr>
                                      <p:to>
                                        <p:strVal val="hidden"/>
                                      </p:to>
                                    </p:set>
                                  </p:childTnLst>
                                </p:cTn>
                              </p:par>
                              <p:par>
                                <p:cTn id="66" presetID="1" presetClass="exit" presetSubtype="0" fill="hold" grpId="2" nodeType="withEffect">
                                  <p:stCondLst>
                                    <p:cond delay="0"/>
                                  </p:stCondLst>
                                  <p:childTnLst>
                                    <p:set>
                                      <p:cBhvr>
                                        <p:cTn id="67"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6" grpId="0"/>
      <p:bldP spid="26" grpId="1"/>
      <p:bldP spid="26" grpId="2"/>
      <p:bldP spid="22" grpId="0"/>
      <p:bldP spid="22" grpId="1"/>
      <p:bldP spid="22" grpId="2"/>
      <p:bldP spid="21" grpId="0"/>
      <p:bldP spid="21" grpId="1"/>
      <p:bldP spid="21" grpId="2"/>
      <p:bldP spid="7" grpId="0"/>
      <p:bldP spid="7" grpId="1"/>
      <p:bldP spid="7" grpId="2"/>
      <p:bldP spid="8" grpId="0"/>
      <p:bldP spid="8" grpId="1"/>
      <p:bldP spid="8" grpId="2"/>
      <p:bldP spid="6" grpId="0"/>
      <p:bldP spid="6" grpId="1"/>
      <p:bldP spid="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cNvSpPr txBox="1"/>
          <p:nvPr/>
        </p:nvSpPr>
        <p:spPr>
          <a:xfrm>
            <a:off x="0" y="-17729"/>
            <a:ext cx="9144000" cy="646331"/>
          </a:xfrm>
          <a:prstGeom prst="rect">
            <a:avLst/>
          </a:prstGeom>
          <a:noFill/>
        </p:spPr>
        <p:txBody>
          <a:bodyPr wrap="square" rtlCol="0">
            <a:spAutoFit/>
          </a:bodyPr>
          <a:lstStyle/>
          <a:p>
            <a:pPr algn="ctr"/>
            <a:r>
              <a:rPr lang="en-NZ" sz="3600" b="1" dirty="0"/>
              <a:t>Why is the Feast of Easter such a joyful Feast?</a:t>
            </a:r>
          </a:p>
        </p:txBody>
      </p:sp>
      <p:sp>
        <p:nvSpPr>
          <p:cNvPr id="34" name="Shape: Word list border"/>
          <p:cNvSpPr/>
          <p:nvPr/>
        </p:nvSpPr>
        <p:spPr>
          <a:xfrm>
            <a:off x="242168" y="3484821"/>
            <a:ext cx="8757832" cy="11598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0" name="TextBox: Fourth word">
            <a:extLst>
              <a:ext uri="{FF2B5EF4-FFF2-40B4-BE49-F238E27FC236}">
                <a16:creationId xmlns:a16="http://schemas.microsoft.com/office/drawing/2014/main" id="{898D531C-7E66-4C55-B7E8-EA41D35A33AD}"/>
              </a:ext>
            </a:extLst>
          </p:cNvPr>
          <p:cNvSpPr txBox="1"/>
          <p:nvPr/>
        </p:nvSpPr>
        <p:spPr>
          <a:xfrm>
            <a:off x="2275978" y="4336054"/>
            <a:ext cx="4870998" cy="363133"/>
          </a:xfrm>
          <a:prstGeom prst="rect">
            <a:avLst/>
          </a:prstGeom>
          <a:noFill/>
        </p:spPr>
        <p:txBody>
          <a:bodyPr wrap="none" rtlCol="0">
            <a:noAutofit/>
          </a:bodyPr>
          <a:lstStyle>
            <a:defPPr>
              <a:defRPr lang="en-US"/>
            </a:defPPr>
          </a:lstStyle>
          <a:p>
            <a:pPr algn="ctr"/>
            <a:r>
              <a:rPr lang="en-NZ" sz="1400" dirty="0"/>
              <a:t>looked different it was him, he had the marks in his hands and feet.</a:t>
            </a:r>
          </a:p>
        </p:txBody>
      </p:sp>
      <p:sp>
        <p:nvSpPr>
          <p:cNvPr id="18" name="TextBox: Third word"/>
          <p:cNvSpPr txBox="1"/>
          <p:nvPr/>
        </p:nvSpPr>
        <p:spPr>
          <a:xfrm>
            <a:off x="2275978" y="3484821"/>
            <a:ext cx="4724044" cy="279444"/>
          </a:xfrm>
          <a:prstGeom prst="rect">
            <a:avLst/>
          </a:prstGeom>
          <a:noFill/>
        </p:spPr>
        <p:txBody>
          <a:bodyPr wrap="none" rtlCol="0">
            <a:noAutofit/>
          </a:bodyPr>
          <a:lstStyle>
            <a:defPPr>
              <a:defRPr lang="en-US"/>
            </a:defPPr>
          </a:lstStyle>
          <a:p>
            <a:pPr algn="ctr"/>
            <a:r>
              <a:rPr lang="en-NZ" sz="1400" dirty="0"/>
              <a:t>promised – he rose from his grave and showed himself to them.</a:t>
            </a:r>
          </a:p>
        </p:txBody>
      </p:sp>
      <p:sp>
        <p:nvSpPr>
          <p:cNvPr id="17" name="TextBox: Second word"/>
          <p:cNvSpPr txBox="1"/>
          <p:nvPr/>
        </p:nvSpPr>
        <p:spPr>
          <a:xfrm>
            <a:off x="2555776" y="4042155"/>
            <a:ext cx="4176012" cy="293899"/>
          </a:xfrm>
          <a:prstGeom prst="rect">
            <a:avLst/>
          </a:prstGeom>
          <a:noFill/>
        </p:spPr>
        <p:txBody>
          <a:bodyPr wrap="none" rtlCol="0">
            <a:noAutofit/>
          </a:bodyPr>
          <a:lstStyle>
            <a:defPPr>
              <a:defRPr lang="en-US"/>
            </a:defPPr>
          </a:lstStyle>
          <a:p>
            <a:pPr algn="ctr"/>
            <a:r>
              <a:rPr lang="en-NZ" sz="1400" dirty="0"/>
              <a:t>be put to death so they hid in the upper room for 3 days.</a:t>
            </a:r>
          </a:p>
        </p:txBody>
      </p:sp>
      <p:sp>
        <p:nvSpPr>
          <p:cNvPr id="16" name="TextBox: First word"/>
          <p:cNvSpPr txBox="1"/>
          <p:nvPr/>
        </p:nvSpPr>
        <p:spPr>
          <a:xfrm>
            <a:off x="2915816" y="3764265"/>
            <a:ext cx="3128062" cy="277890"/>
          </a:xfrm>
          <a:prstGeom prst="rect">
            <a:avLst/>
          </a:prstGeom>
          <a:noFill/>
        </p:spPr>
        <p:txBody>
          <a:bodyPr wrap="none" rtlCol="0">
            <a:noAutofit/>
          </a:bodyPr>
          <a:lstStyle>
            <a:defPPr>
              <a:defRPr lang="en-US"/>
            </a:defPPr>
          </a:lstStyle>
          <a:p>
            <a:pPr algn="ctr"/>
            <a:r>
              <a:rPr lang="en-NZ" sz="1400" dirty="0"/>
              <a:t>he had done was in vain – his life was over. </a:t>
            </a:r>
          </a:p>
        </p:txBody>
      </p:sp>
      <p:sp>
        <p:nvSpPr>
          <p:cNvPr id="21" name="Shape: Fourth position">
            <a:extLst>
              <a:ext uri="{FF2B5EF4-FFF2-40B4-BE49-F238E27FC236}">
                <a16:creationId xmlns:a16="http://schemas.microsoft.com/office/drawing/2014/main" id="{EEFECFE1-2850-4A38-9402-0DEE03BC8321}"/>
              </a:ext>
            </a:extLst>
          </p:cNvPr>
          <p:cNvSpPr/>
          <p:nvPr/>
        </p:nvSpPr>
        <p:spPr>
          <a:xfrm>
            <a:off x="504540" y="2734126"/>
            <a:ext cx="4931556" cy="232351"/>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1400" dirty="0">
                <a:solidFill>
                  <a:schemeClr val="tx1"/>
                </a:solidFill>
              </a:rPr>
              <a:t>looked different it was him, he had the marks in his hands and feet.</a:t>
            </a:r>
          </a:p>
        </p:txBody>
      </p:sp>
      <p:sp>
        <p:nvSpPr>
          <p:cNvPr id="68" name="Shape: Third position"/>
          <p:cNvSpPr/>
          <p:nvPr/>
        </p:nvSpPr>
        <p:spPr>
          <a:xfrm>
            <a:off x="504540" y="2261687"/>
            <a:ext cx="4679528" cy="263551"/>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1400" dirty="0">
                <a:solidFill>
                  <a:schemeClr val="tx1"/>
                </a:solidFill>
              </a:rPr>
              <a:t>promised – he rose from his grave and showed himself to them.</a:t>
            </a:r>
          </a:p>
        </p:txBody>
      </p:sp>
      <p:sp>
        <p:nvSpPr>
          <p:cNvPr id="70" name="Shape: Second position"/>
          <p:cNvSpPr/>
          <p:nvPr/>
        </p:nvSpPr>
        <p:spPr>
          <a:xfrm>
            <a:off x="504539" y="1776414"/>
            <a:ext cx="4289448" cy="215444"/>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1400" dirty="0">
                <a:solidFill>
                  <a:schemeClr val="tx1"/>
                </a:solidFill>
              </a:rPr>
              <a:t>be put to death so they hid in the upper room for 3 days.</a:t>
            </a:r>
          </a:p>
        </p:txBody>
      </p:sp>
      <p:sp>
        <p:nvSpPr>
          <p:cNvPr id="71" name="Shape: First position"/>
          <p:cNvSpPr/>
          <p:nvPr/>
        </p:nvSpPr>
        <p:spPr>
          <a:xfrm>
            <a:off x="504539" y="1271813"/>
            <a:ext cx="3167361" cy="215444"/>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1400" dirty="0">
                <a:solidFill>
                  <a:schemeClr val="tx1"/>
                </a:solidFill>
              </a:rPr>
              <a:t>he had done was in vain – his life was over. </a:t>
            </a:r>
          </a:p>
        </p:txBody>
      </p:sp>
      <p:sp>
        <p:nvSpPr>
          <p:cNvPr id="22" name="TextBox: Sentence Fourth part">
            <a:extLst>
              <a:ext uri="{FF2B5EF4-FFF2-40B4-BE49-F238E27FC236}">
                <a16:creationId xmlns:a16="http://schemas.microsoft.com/office/drawing/2014/main" id="{5C13173F-A808-4DCA-BA0D-716317E6B2F4}"/>
              </a:ext>
            </a:extLst>
          </p:cNvPr>
          <p:cNvSpPr txBox="1"/>
          <p:nvPr/>
        </p:nvSpPr>
        <p:spPr>
          <a:xfrm>
            <a:off x="71019" y="2525239"/>
            <a:ext cx="6159092" cy="215444"/>
          </a:xfrm>
          <a:prstGeom prst="rect">
            <a:avLst/>
          </a:prstGeom>
          <a:noFill/>
        </p:spPr>
        <p:txBody>
          <a:bodyPr wrap="square" lIns="0" tIns="0" rIns="0" bIns="0" rtlCol="0">
            <a:spAutoFit/>
          </a:bodyPr>
          <a:lstStyle>
            <a:defPPr>
              <a:defRPr lang="en-US"/>
            </a:defPPr>
          </a:lstStyle>
          <a:p>
            <a:pPr marL="457200" indent="-457200">
              <a:buFont typeface="+mj-lt"/>
              <a:buAutoNum type="arabicParenR" startAt="4"/>
            </a:pPr>
            <a:r>
              <a:rPr lang="en-NZ" sz="1400" dirty="0"/>
              <a:t>Can you imagine their joy at seeing him even though he </a:t>
            </a:r>
          </a:p>
        </p:txBody>
      </p:sp>
      <p:sp>
        <p:nvSpPr>
          <p:cNvPr id="12" name="TextBox: Sentence third part"/>
          <p:cNvSpPr txBox="1"/>
          <p:nvPr/>
        </p:nvSpPr>
        <p:spPr>
          <a:xfrm>
            <a:off x="71020" y="2055594"/>
            <a:ext cx="6159092" cy="215444"/>
          </a:xfrm>
          <a:prstGeom prst="rect">
            <a:avLst/>
          </a:prstGeom>
          <a:noFill/>
        </p:spPr>
        <p:txBody>
          <a:bodyPr wrap="square" lIns="0" tIns="0" rIns="0" bIns="0" rtlCol="0">
            <a:spAutoFit/>
          </a:bodyPr>
          <a:lstStyle>
            <a:defPPr>
              <a:defRPr lang="en-US"/>
            </a:defPPr>
          </a:lstStyle>
          <a:p>
            <a:pPr marL="457200" indent="-457200">
              <a:buFont typeface="+mj-lt"/>
              <a:buAutoNum type="arabicParenR" startAt="3"/>
            </a:pPr>
            <a:r>
              <a:rPr lang="en-NZ" sz="1400" dirty="0"/>
              <a:t>On the third day everything changed, Jesus did as he had</a:t>
            </a:r>
          </a:p>
        </p:txBody>
      </p:sp>
      <p:sp>
        <p:nvSpPr>
          <p:cNvPr id="9" name="TextBox: Sentence second part"/>
          <p:cNvSpPr txBox="1"/>
          <p:nvPr/>
        </p:nvSpPr>
        <p:spPr>
          <a:xfrm>
            <a:off x="71019" y="1566440"/>
            <a:ext cx="5517371" cy="215444"/>
          </a:xfrm>
          <a:prstGeom prst="rect">
            <a:avLst/>
          </a:prstGeom>
          <a:noFill/>
        </p:spPr>
        <p:txBody>
          <a:bodyPr wrap="square" lIns="0" tIns="0" rIns="0" bIns="0" rtlCol="0">
            <a:spAutoFit/>
          </a:bodyPr>
          <a:lstStyle>
            <a:defPPr>
              <a:defRPr lang="en-US"/>
            </a:defPPr>
          </a:lstStyle>
          <a:p>
            <a:pPr marL="457200" indent="-457200">
              <a:buFont typeface="+mj-lt"/>
              <a:buAutoNum type="arabicParenR" startAt="2"/>
            </a:pPr>
            <a:r>
              <a:rPr lang="en-NZ" sz="1400" dirty="0"/>
              <a:t>His disciples were terrified they thought they were next to</a:t>
            </a:r>
          </a:p>
        </p:txBody>
      </p:sp>
      <p:sp>
        <p:nvSpPr>
          <p:cNvPr id="2" name="Textbox: Sentence first part"/>
          <p:cNvSpPr txBox="1"/>
          <p:nvPr/>
        </p:nvSpPr>
        <p:spPr>
          <a:xfrm>
            <a:off x="71020" y="1075846"/>
            <a:ext cx="4722967" cy="215444"/>
          </a:xfrm>
          <a:prstGeom prst="rect">
            <a:avLst/>
          </a:prstGeom>
          <a:noFill/>
        </p:spPr>
        <p:txBody>
          <a:bodyPr wrap="square" lIns="0" tIns="0" rIns="0" bIns="0" rtlCol="0">
            <a:spAutoFit/>
          </a:bodyPr>
          <a:lstStyle/>
          <a:p>
            <a:pPr marL="457200" indent="-457200">
              <a:buFont typeface="+mj-lt"/>
              <a:buAutoNum type="arabicParenR"/>
            </a:pPr>
            <a:r>
              <a:rPr lang="en-NZ" sz="1400" dirty="0"/>
              <a:t>Jesus’ death looked like he was defeated and all</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S-04A</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Tool instructions"/>
          <p:cNvSpPr txBox="1"/>
          <p:nvPr/>
        </p:nvSpPr>
        <p:spPr>
          <a:xfrm>
            <a:off x="2014280" y="4912668"/>
            <a:ext cx="5115504" cy="230832"/>
          </a:xfrm>
          <a:prstGeom prst="rect">
            <a:avLst/>
          </a:prstGeom>
          <a:noFill/>
          <a:ln>
            <a:noFill/>
          </a:ln>
        </p:spPr>
        <p:txBody>
          <a:bodyPr wrap="none" rtlCol="0">
            <a:spAutoFit/>
          </a:bodyPr>
          <a:lstStyle/>
          <a:p>
            <a:pPr algn="ctr"/>
            <a:r>
              <a:rPr lang="en-GB" sz="900" dirty="0">
                <a:latin typeface="Arial" pitchFamily="34" charset="0"/>
                <a:ea typeface="Segoe UI" pitchFamily="34" charset="0"/>
                <a:cs typeface="Arial" pitchFamily="34" charset="0"/>
              </a:rPr>
              <a:t>Click on a sentence from the list at the bottom or click an empty text box to match the sentences.</a:t>
            </a:r>
          </a:p>
        </p:txBody>
      </p:sp>
      <p:pic>
        <p:nvPicPr>
          <p:cNvPr id="29" name="Image" descr="Image result for jESUS EASTER IMAGES">
            <a:extLst>
              <a:ext uri="{FF2B5EF4-FFF2-40B4-BE49-F238E27FC236}">
                <a16:creationId xmlns:a16="http://schemas.microsoft.com/office/drawing/2014/main" id="{9CBB9F97-040B-4C93-BA57-D598772E19B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744875" y="1267963"/>
            <a:ext cx="3205354" cy="1803700"/>
          </a:xfrm>
          <a:prstGeom prst="rect">
            <a:avLst/>
          </a:prstGeom>
          <a:noFill/>
          <a:ln>
            <a:noFill/>
          </a:ln>
        </p:spPr>
      </p:pic>
    </p:spTree>
    <p:extLst>
      <p:ext uri="{BB962C8B-B14F-4D97-AF65-F5344CB8AC3E}">
        <p14:creationId xmlns:p14="http://schemas.microsoft.com/office/powerpoint/2010/main" val="2561732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1000"/>
                                        <p:tgtEl>
                                          <p:spTgt spid="17"/>
                                        </p:tgtEl>
                                      </p:cBhvr>
                                    </p:animEffect>
                                    <p:anim calcmode="lin" valueType="num">
                                      <p:cBhvr>
                                        <p:cTn id="7" dur="1000"/>
                                        <p:tgtEl>
                                          <p:spTgt spid="17"/>
                                        </p:tgtEl>
                                        <p:attrNameLst>
                                          <p:attrName>ppt_x</p:attrName>
                                        </p:attrNameLst>
                                      </p:cBhvr>
                                      <p:tavLst>
                                        <p:tav tm="0">
                                          <p:val>
                                            <p:strVal val="ppt_x"/>
                                          </p:val>
                                        </p:tav>
                                        <p:tav tm="100000">
                                          <p:val>
                                            <p:strVal val="ppt_x"/>
                                          </p:val>
                                        </p:tav>
                                      </p:tavLst>
                                    </p:anim>
                                    <p:anim calcmode="lin" valueType="num">
                                      <p:cBhvr>
                                        <p:cTn id="8" dur="1000"/>
                                        <p:tgtEl>
                                          <p:spTgt spid="17"/>
                                        </p:tgtEl>
                                        <p:attrNameLst>
                                          <p:attrName>ppt_y</p:attrName>
                                        </p:attrNameLst>
                                      </p:cBhvr>
                                      <p:tavLst>
                                        <p:tav tm="0">
                                          <p:val>
                                            <p:strVal val="ppt_y"/>
                                          </p:val>
                                        </p:tav>
                                        <p:tav tm="100000">
                                          <p:val>
                                            <p:strVal val="ppt_y-.1"/>
                                          </p:val>
                                        </p:tav>
                                      </p:tavLst>
                                    </p:anim>
                                    <p:set>
                                      <p:cBhvr>
                                        <p:cTn id="9" dur="1" fill="hold">
                                          <p:stCondLst>
                                            <p:cond delay="999"/>
                                          </p:stCondLst>
                                        </p:cTn>
                                        <p:tgtEl>
                                          <p:spTgt spid="17"/>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12" dur="1000"/>
                                        <p:tgtEl>
                                          <p:spTgt spid="70">
                                            <p:txEl>
                                              <p:charRg st="4294967295" end="4294967295"/>
                                            </p:txEl>
                                          </p:spTgt>
                                        </p:tgtEl>
                                      </p:cBhvr>
                                    </p:animEffect>
                                    <p:anim calcmode="lin" valueType="num">
                                      <p:cBhvr>
                                        <p:cTn id="13"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15" restart="whenNotActive" fill="hold" evtFilter="cancelBubble" nodeType="interactiveSeq">
                <p:stCondLst>
                  <p:cond evt="onClick" delay="0">
                    <p:tgtEl>
                      <p:spTgt spid="70"/>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withEffect">
                                  <p:stCondLst>
                                    <p:cond delay="0"/>
                                  </p:stCondLst>
                                  <p:childTnLst>
                                    <p:set>
                                      <p:cBhvr>
                                        <p:cTn id="19"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20" dur="1000"/>
                                        <p:tgtEl>
                                          <p:spTgt spid="70">
                                            <p:txEl>
                                              <p:charRg st="4294967295" end="4294967295"/>
                                            </p:txEl>
                                          </p:spTgt>
                                        </p:tgtEl>
                                      </p:cBhvr>
                                    </p:animEffect>
                                    <p:anim calcmode="lin" valueType="num">
                                      <p:cBhvr>
                                        <p:cTn id="21"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withEffect">
                                  <p:stCondLst>
                                    <p:cond delay="0"/>
                                  </p:stCondLst>
                                  <p:childTnLst>
                                    <p:animEffect transition="out" filter="fade">
                                      <p:cBhvr>
                                        <p:cTn id="32" dur="1000"/>
                                        <p:tgtEl>
                                          <p:spTgt spid="16"/>
                                        </p:tgtEl>
                                      </p:cBhvr>
                                    </p:animEffect>
                                    <p:anim calcmode="lin" valueType="num">
                                      <p:cBhvr>
                                        <p:cTn id="33" dur="1000"/>
                                        <p:tgtEl>
                                          <p:spTgt spid="16"/>
                                        </p:tgtEl>
                                        <p:attrNameLst>
                                          <p:attrName>ppt_x</p:attrName>
                                        </p:attrNameLst>
                                      </p:cBhvr>
                                      <p:tavLst>
                                        <p:tav tm="0">
                                          <p:val>
                                            <p:strVal val="ppt_x"/>
                                          </p:val>
                                        </p:tav>
                                        <p:tav tm="100000">
                                          <p:val>
                                            <p:strVal val="ppt_x"/>
                                          </p:val>
                                        </p:tav>
                                      </p:tavLst>
                                    </p:anim>
                                    <p:anim calcmode="lin" valueType="num">
                                      <p:cBhvr>
                                        <p:cTn id="34" dur="1000"/>
                                        <p:tgtEl>
                                          <p:spTgt spid="16"/>
                                        </p:tgtEl>
                                        <p:attrNameLst>
                                          <p:attrName>ppt_y</p:attrName>
                                        </p:attrNameLst>
                                      </p:cBhvr>
                                      <p:tavLst>
                                        <p:tav tm="0">
                                          <p:val>
                                            <p:strVal val="ppt_y"/>
                                          </p:val>
                                        </p:tav>
                                        <p:tav tm="100000">
                                          <p:val>
                                            <p:strVal val="ppt_y-.1"/>
                                          </p:val>
                                        </p:tav>
                                      </p:tavLst>
                                    </p:anim>
                                    <p:set>
                                      <p:cBhvr>
                                        <p:cTn id="35" dur="1" fill="hold">
                                          <p:stCondLst>
                                            <p:cond delay="999"/>
                                          </p:stCondLst>
                                        </p:cTn>
                                        <p:tgtEl>
                                          <p:spTgt spid="16"/>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38" dur="1000"/>
                                        <p:tgtEl>
                                          <p:spTgt spid="71">
                                            <p:txEl>
                                              <p:charRg st="4294967295" end="4294967295"/>
                                            </p:txEl>
                                          </p:spTgt>
                                        </p:tgtEl>
                                      </p:cBhvr>
                                    </p:animEffect>
                                    <p:anim calcmode="lin" valueType="num">
                                      <p:cBhvr>
                                        <p:cTn id="39"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71"/>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withEffect">
                                  <p:stCondLst>
                                    <p:cond delay="0"/>
                                  </p:stCondLst>
                                  <p:childTnLst>
                                    <p:set>
                                      <p:cBhvr>
                                        <p:cTn id="45"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46" dur="1000"/>
                                        <p:tgtEl>
                                          <p:spTgt spid="71">
                                            <p:txEl>
                                              <p:charRg st="4294967295" end="4294967295"/>
                                            </p:txEl>
                                          </p:spTgt>
                                        </p:tgtEl>
                                      </p:cBhvr>
                                    </p:animEffect>
                                    <p:anim calcmode="lin" valueType="num">
                                      <p:cBhvr>
                                        <p:cTn id="47"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6"/>
                                        </p:tgtEl>
                                      </p:cBhvr>
                                    </p:animEffect>
                                    <p:anim calcmode="lin" valueType="num">
                                      <p:cBhvr>
                                        <p:cTn id="51" dur="1000"/>
                                        <p:tgtEl>
                                          <p:spTgt spid="16"/>
                                        </p:tgtEl>
                                        <p:attrNameLst>
                                          <p:attrName>ppt_x</p:attrName>
                                        </p:attrNameLst>
                                      </p:cBhvr>
                                      <p:tavLst>
                                        <p:tav tm="0">
                                          <p:val>
                                            <p:strVal val="ppt_x"/>
                                          </p:val>
                                        </p:tav>
                                        <p:tav tm="100000">
                                          <p:val>
                                            <p:strVal val="ppt_x"/>
                                          </p:val>
                                        </p:tav>
                                      </p:tavLst>
                                    </p:anim>
                                    <p:anim calcmode="lin" valueType="num">
                                      <p:cBhvr>
                                        <p:cTn id="52" dur="1000"/>
                                        <p:tgtEl>
                                          <p:spTgt spid="16"/>
                                        </p:tgtEl>
                                        <p:attrNameLst>
                                          <p:attrName>ppt_y</p:attrName>
                                        </p:attrNameLst>
                                      </p:cBhvr>
                                      <p:tavLst>
                                        <p:tav tm="0">
                                          <p:val>
                                            <p:strVal val="ppt_y"/>
                                          </p:val>
                                        </p:tav>
                                        <p:tav tm="100000">
                                          <p:val>
                                            <p:strVal val="ppt_y-.1"/>
                                          </p:val>
                                        </p:tav>
                                      </p:tavLst>
                                    </p:anim>
                                    <p:set>
                                      <p:cBhvr>
                                        <p:cTn id="53"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with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with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20"/>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0" nodeType="withEffect">
                                  <p:stCondLst>
                                    <p:cond delay="0"/>
                                  </p:stCondLst>
                                  <p:childTnLst>
                                    <p:animEffect transition="out" filter="fade">
                                      <p:cBhvr>
                                        <p:cTn id="84" dur="1000"/>
                                        <p:tgtEl>
                                          <p:spTgt spid="20"/>
                                        </p:tgtEl>
                                      </p:cBhvr>
                                    </p:animEffect>
                                    <p:anim calcmode="lin" valueType="num">
                                      <p:cBhvr>
                                        <p:cTn id="85" dur="1000"/>
                                        <p:tgtEl>
                                          <p:spTgt spid="20"/>
                                        </p:tgtEl>
                                        <p:attrNameLst>
                                          <p:attrName>ppt_x</p:attrName>
                                        </p:attrNameLst>
                                      </p:cBhvr>
                                      <p:tavLst>
                                        <p:tav tm="0">
                                          <p:val>
                                            <p:strVal val="ppt_x"/>
                                          </p:val>
                                        </p:tav>
                                        <p:tav tm="100000">
                                          <p:val>
                                            <p:strVal val="ppt_x"/>
                                          </p:val>
                                        </p:tav>
                                      </p:tavLst>
                                    </p:anim>
                                    <p:anim calcmode="lin" valueType="num">
                                      <p:cBhvr>
                                        <p:cTn id="86" dur="1000"/>
                                        <p:tgtEl>
                                          <p:spTgt spid="20"/>
                                        </p:tgtEl>
                                        <p:attrNameLst>
                                          <p:attrName>ppt_y</p:attrName>
                                        </p:attrNameLst>
                                      </p:cBhvr>
                                      <p:tavLst>
                                        <p:tav tm="0">
                                          <p:val>
                                            <p:strVal val="ppt_y"/>
                                          </p:val>
                                        </p:tav>
                                        <p:tav tm="100000">
                                          <p:val>
                                            <p:strVal val="ppt_y-.1"/>
                                          </p:val>
                                        </p:tav>
                                      </p:tavLst>
                                    </p:anim>
                                    <p:set>
                                      <p:cBhvr>
                                        <p:cTn id="87" dur="1" fill="hold">
                                          <p:stCondLst>
                                            <p:cond delay="999"/>
                                          </p:stCondLst>
                                        </p:cTn>
                                        <p:tgtEl>
                                          <p:spTgt spid="20"/>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21">
                                            <p:txEl>
                                              <p:charRg st="4294967295" end="4294967295"/>
                                            </p:txEl>
                                          </p:spTgt>
                                        </p:tgtEl>
                                        <p:attrNameLst>
                                          <p:attrName>style.visibility</p:attrName>
                                        </p:attrNameLst>
                                      </p:cBhvr>
                                      <p:to>
                                        <p:strVal val="visible"/>
                                      </p:to>
                                    </p:set>
                                    <p:animEffect transition="in" filter="fade">
                                      <p:cBhvr>
                                        <p:cTn id="90" dur="1000"/>
                                        <p:tgtEl>
                                          <p:spTgt spid="21">
                                            <p:txEl>
                                              <p:charRg st="4294967295" end="4294967295"/>
                                            </p:txEl>
                                          </p:spTgt>
                                        </p:tgtEl>
                                      </p:cBhvr>
                                    </p:animEffect>
                                    <p:anim calcmode="lin" valueType="num">
                                      <p:cBhvr>
                                        <p:cTn id="91" dur="1000" fill="hold"/>
                                        <p:tgtEl>
                                          <p:spTgt spid="21">
                                            <p:txEl>
                                              <p:charRg st="4294967295" end="4294967295"/>
                                            </p:txEl>
                                          </p:spTgt>
                                        </p:tgtEl>
                                        <p:attrNameLst>
                                          <p:attrName>ppt_x</p:attrName>
                                        </p:attrNameLst>
                                      </p:cBhvr>
                                      <p:tavLst>
                                        <p:tav tm="0">
                                          <p:val>
                                            <p:strVal val="#ppt_x"/>
                                          </p:val>
                                        </p:tav>
                                        <p:tav tm="100000">
                                          <p:val>
                                            <p:strVal val="#ppt_x"/>
                                          </p:val>
                                        </p:tav>
                                      </p:tavLst>
                                    </p:anim>
                                    <p:anim calcmode="lin" valueType="num">
                                      <p:cBhvr>
                                        <p:cTn id="92" dur="1000" fill="hold"/>
                                        <p:tgtEl>
                                          <p:spTgt spid="2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93" restart="whenNotActive" fill="hold" evtFilter="cancelBubble" nodeType="interactiveSeq">
                <p:stCondLst>
                  <p:cond evt="onClick" delay="0">
                    <p:tgtEl>
                      <p:spTgt spid="21"/>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grpId="1" nodeType="withEffect">
                                  <p:stCondLst>
                                    <p:cond delay="0"/>
                                  </p:stCondLst>
                                  <p:childTnLst>
                                    <p:set>
                                      <p:cBhvr>
                                        <p:cTn id="97" dur="1" fill="hold">
                                          <p:stCondLst>
                                            <p:cond delay="0"/>
                                          </p:stCondLst>
                                        </p:cTn>
                                        <p:tgtEl>
                                          <p:spTgt spid="21">
                                            <p:txEl>
                                              <p:charRg st="4294967295" end="4294967295"/>
                                            </p:txEl>
                                          </p:spTgt>
                                        </p:tgtEl>
                                        <p:attrNameLst>
                                          <p:attrName>style.visibility</p:attrName>
                                        </p:attrNameLst>
                                      </p:cBhvr>
                                      <p:to>
                                        <p:strVal val="visible"/>
                                      </p:to>
                                    </p:set>
                                    <p:animEffect transition="in" filter="fade">
                                      <p:cBhvr>
                                        <p:cTn id="98" dur="1000"/>
                                        <p:tgtEl>
                                          <p:spTgt spid="21">
                                            <p:txEl>
                                              <p:charRg st="4294967295" end="4294967295"/>
                                            </p:txEl>
                                          </p:spTgt>
                                        </p:tgtEl>
                                      </p:cBhvr>
                                    </p:animEffect>
                                    <p:anim calcmode="lin" valueType="num">
                                      <p:cBhvr>
                                        <p:cTn id="99" dur="1000" fill="hold"/>
                                        <p:tgtEl>
                                          <p:spTgt spid="21">
                                            <p:txEl>
                                              <p:charRg st="4294967295" end="4294967295"/>
                                            </p:txEl>
                                          </p:spTgt>
                                        </p:tgtEl>
                                        <p:attrNameLst>
                                          <p:attrName>ppt_x</p:attrName>
                                        </p:attrNameLst>
                                      </p:cBhvr>
                                      <p:tavLst>
                                        <p:tav tm="0">
                                          <p:val>
                                            <p:strVal val="#ppt_x"/>
                                          </p:val>
                                        </p:tav>
                                        <p:tav tm="100000">
                                          <p:val>
                                            <p:strVal val="#ppt_x"/>
                                          </p:val>
                                        </p:tav>
                                      </p:tavLst>
                                    </p:anim>
                                    <p:anim calcmode="lin" valueType="num">
                                      <p:cBhvr>
                                        <p:cTn id="100" dur="1000" fill="hold"/>
                                        <p:tgtEl>
                                          <p:spTgt spid="21">
                                            <p:txEl>
                                              <p:charRg st="4294967295" end="4294967295"/>
                                            </p:txEl>
                                          </p:spTgt>
                                        </p:tgtEl>
                                        <p:attrNameLst>
                                          <p:attrName>ppt_y</p:attrName>
                                        </p:attrNameLst>
                                      </p:cBhvr>
                                      <p:tavLst>
                                        <p:tav tm="0">
                                          <p:val>
                                            <p:strVal val="#ppt_y+.1"/>
                                          </p:val>
                                        </p:tav>
                                        <p:tav tm="100000">
                                          <p:val>
                                            <p:strVal val="#ppt_y"/>
                                          </p:val>
                                        </p:tav>
                                      </p:tavLst>
                                    </p:anim>
                                  </p:childTnLst>
                                </p:cTn>
                              </p:par>
                              <p:par>
                                <p:cTn id="101" presetID="47" presetClass="exit" presetSubtype="0" fill="hold" grpId="1" nodeType="withEffect">
                                  <p:stCondLst>
                                    <p:cond delay="0"/>
                                  </p:stCondLst>
                                  <p:childTnLst>
                                    <p:animEffect transition="out" filter="fade">
                                      <p:cBhvr>
                                        <p:cTn id="102" dur="1000"/>
                                        <p:tgtEl>
                                          <p:spTgt spid="20"/>
                                        </p:tgtEl>
                                      </p:cBhvr>
                                    </p:animEffect>
                                    <p:anim calcmode="lin" valueType="num">
                                      <p:cBhvr>
                                        <p:cTn id="103" dur="1000"/>
                                        <p:tgtEl>
                                          <p:spTgt spid="20"/>
                                        </p:tgtEl>
                                        <p:attrNameLst>
                                          <p:attrName>ppt_x</p:attrName>
                                        </p:attrNameLst>
                                      </p:cBhvr>
                                      <p:tavLst>
                                        <p:tav tm="0">
                                          <p:val>
                                            <p:strVal val="ppt_x"/>
                                          </p:val>
                                        </p:tav>
                                        <p:tav tm="100000">
                                          <p:val>
                                            <p:strVal val="ppt_x"/>
                                          </p:val>
                                        </p:tav>
                                      </p:tavLst>
                                    </p:anim>
                                    <p:anim calcmode="lin" valueType="num">
                                      <p:cBhvr>
                                        <p:cTn id="104" dur="1000"/>
                                        <p:tgtEl>
                                          <p:spTgt spid="20"/>
                                        </p:tgtEl>
                                        <p:attrNameLst>
                                          <p:attrName>ppt_y</p:attrName>
                                        </p:attrNameLst>
                                      </p:cBhvr>
                                      <p:tavLst>
                                        <p:tav tm="0">
                                          <p:val>
                                            <p:strVal val="ppt_y"/>
                                          </p:val>
                                        </p:tav>
                                        <p:tav tm="100000">
                                          <p:val>
                                            <p:strVal val="ppt_y-.1"/>
                                          </p:val>
                                        </p:tav>
                                      </p:tavLst>
                                    </p:anim>
                                    <p:set>
                                      <p:cBhvr>
                                        <p:cTn id="105"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06" restart="whenNotActive" fill="hold" evtFilter="cancelBubble" nodeType="interactiveSeq">
                <p:stCondLst>
                  <p:cond evt="onClick" delay="0">
                    <p:tgtEl>
                      <p:spTgt spid="26"/>
                    </p:tgtEl>
                  </p:cond>
                </p:stCondLst>
                <p:endSync evt="end" delay="0">
                  <p:rtn val="all"/>
                </p:endSync>
                <p:childTnLst>
                  <p:par>
                    <p:cTn id="107" fill="hold">
                      <p:stCondLst>
                        <p:cond delay="0"/>
                      </p:stCondLst>
                      <p:childTnLst>
                        <p:par>
                          <p:cTn id="108" fill="hold">
                            <p:stCondLst>
                              <p:cond delay="0"/>
                            </p:stCondLst>
                            <p:childTnLst>
                              <p:par>
                                <p:cTn id="109" presetID="1" presetClass="entr" presetSubtype="0" fill="hold" grpId="2" nodeType="clickEffect">
                                  <p:stCondLst>
                                    <p:cond delay="0"/>
                                  </p:stCondLst>
                                  <p:childTnLst>
                                    <p:set>
                                      <p:cBhvr>
                                        <p:cTn id="110" dur="1" fill="hold">
                                          <p:stCondLst>
                                            <p:cond delay="0"/>
                                          </p:stCondLst>
                                        </p:cTn>
                                        <p:tgtEl>
                                          <p:spTgt spid="16"/>
                                        </p:tgtEl>
                                        <p:attrNameLst>
                                          <p:attrName>style.visibility</p:attrName>
                                        </p:attrNameLst>
                                      </p:cBhvr>
                                      <p:to>
                                        <p:strVal val="visible"/>
                                      </p:to>
                                    </p:set>
                                  </p:childTnLst>
                                </p:cTn>
                              </p:par>
                              <p:par>
                                <p:cTn id="111" presetID="1" presetClass="entr" presetSubtype="0" fill="hold" grpId="2" nodeType="withEffect">
                                  <p:stCondLst>
                                    <p:cond delay="0"/>
                                  </p:stCondLst>
                                  <p:childTnLst>
                                    <p:set>
                                      <p:cBhvr>
                                        <p:cTn id="112" dur="1" fill="hold">
                                          <p:stCondLst>
                                            <p:cond delay="0"/>
                                          </p:stCondLst>
                                        </p:cTn>
                                        <p:tgtEl>
                                          <p:spTgt spid="17"/>
                                        </p:tgtEl>
                                        <p:attrNameLst>
                                          <p:attrName>style.visibility</p:attrName>
                                        </p:attrNameLst>
                                      </p:cBhvr>
                                      <p:to>
                                        <p:strVal val="visible"/>
                                      </p:to>
                                    </p:set>
                                  </p:childTnLst>
                                </p:cTn>
                              </p:par>
                              <p:par>
                                <p:cTn id="113" presetID="1" presetClass="entr" presetSubtype="0" fill="hold" grpId="2" nodeType="withEffect">
                                  <p:stCondLst>
                                    <p:cond delay="0"/>
                                  </p:stCondLst>
                                  <p:childTnLst>
                                    <p:set>
                                      <p:cBhvr>
                                        <p:cTn id="114" dur="1" fill="hold">
                                          <p:stCondLst>
                                            <p:cond delay="0"/>
                                          </p:stCondLst>
                                        </p:cTn>
                                        <p:tgtEl>
                                          <p:spTgt spid="18"/>
                                        </p:tgtEl>
                                        <p:attrNameLst>
                                          <p:attrName>style.visibility</p:attrName>
                                        </p:attrNameLst>
                                      </p:cBhvr>
                                      <p:to>
                                        <p:strVal val="visible"/>
                                      </p:to>
                                    </p:set>
                                  </p:childTnLst>
                                </p:cTn>
                              </p:par>
                              <p:par>
                                <p:cTn id="115" presetID="1" presetClass="entr" presetSubtype="0" fill="hold" grpId="2" nodeType="withEffect">
                                  <p:stCondLst>
                                    <p:cond delay="0"/>
                                  </p:stCondLst>
                                  <p:childTnLst>
                                    <p:set>
                                      <p:cBhvr>
                                        <p:cTn id="116" dur="1" fill="hold">
                                          <p:stCondLst>
                                            <p:cond delay="0"/>
                                          </p:stCondLst>
                                        </p:cTn>
                                        <p:tgtEl>
                                          <p:spTgt spid="20"/>
                                        </p:tgtEl>
                                        <p:attrNameLst>
                                          <p:attrName>style.visibility</p:attrName>
                                        </p:attrNameLst>
                                      </p:cBhvr>
                                      <p:to>
                                        <p:strVal val="visible"/>
                                      </p:to>
                                    </p:set>
                                  </p:childTnLst>
                                </p:cTn>
                              </p:par>
                              <p:par>
                                <p:cTn id="117" presetID="1" presetClass="exit" presetSubtype="0" fill="hold" grpId="2" nodeType="withEffect">
                                  <p:stCondLst>
                                    <p:cond delay="0"/>
                                  </p:stCondLst>
                                  <p:childTnLst>
                                    <p:set>
                                      <p:cBhvr>
                                        <p:cTn id="118" dur="1" fill="hold">
                                          <p:stCondLst>
                                            <p:cond delay="0"/>
                                          </p:stCondLst>
                                        </p:cTn>
                                        <p:tgtEl>
                                          <p:spTgt spid="71">
                                            <p:txEl>
                                              <p:charRg st="4294967295" end="4294967295"/>
                                            </p:txEl>
                                          </p:spTgt>
                                        </p:tgtEl>
                                        <p:attrNameLst>
                                          <p:attrName>style.visibility</p:attrName>
                                        </p:attrNameLst>
                                      </p:cBhvr>
                                      <p:to>
                                        <p:strVal val="hidden"/>
                                      </p:to>
                                    </p:set>
                                  </p:childTnLst>
                                </p:cTn>
                              </p:par>
                              <p:par>
                                <p:cTn id="119" presetID="1" presetClass="exit" presetSubtype="0" fill="hold" grpId="2" nodeType="withEffect">
                                  <p:stCondLst>
                                    <p:cond delay="0"/>
                                  </p:stCondLst>
                                  <p:childTnLst>
                                    <p:set>
                                      <p:cBhvr>
                                        <p:cTn id="120" dur="1" fill="hold">
                                          <p:stCondLst>
                                            <p:cond delay="0"/>
                                          </p:stCondLst>
                                        </p:cTn>
                                        <p:tgtEl>
                                          <p:spTgt spid="70">
                                            <p:txEl>
                                              <p:charRg st="4294967295" end="4294967295"/>
                                            </p:txEl>
                                          </p:spTgt>
                                        </p:tgtEl>
                                        <p:attrNameLst>
                                          <p:attrName>style.visibility</p:attrName>
                                        </p:attrNameLst>
                                      </p:cBhvr>
                                      <p:to>
                                        <p:strVal val="hidden"/>
                                      </p:to>
                                    </p:set>
                                  </p:childTnLst>
                                </p:cTn>
                              </p:par>
                              <p:par>
                                <p:cTn id="121" presetID="1" presetClass="exit" presetSubtype="0" fill="hold" grpId="2" nodeType="withEffect">
                                  <p:stCondLst>
                                    <p:cond delay="0"/>
                                  </p:stCondLst>
                                  <p:childTnLst>
                                    <p:set>
                                      <p:cBhvr>
                                        <p:cTn id="122" dur="1" fill="hold">
                                          <p:stCondLst>
                                            <p:cond delay="0"/>
                                          </p:stCondLst>
                                        </p:cTn>
                                        <p:tgtEl>
                                          <p:spTgt spid="68">
                                            <p:txEl>
                                              <p:charRg st="4294967295" end="4294967295"/>
                                            </p:txEl>
                                          </p:spTgt>
                                        </p:tgtEl>
                                        <p:attrNameLst>
                                          <p:attrName>style.visibility</p:attrName>
                                        </p:attrNameLst>
                                      </p:cBhvr>
                                      <p:to>
                                        <p:strVal val="hidden"/>
                                      </p:to>
                                    </p:set>
                                  </p:childTnLst>
                                </p:cTn>
                              </p:par>
                              <p:par>
                                <p:cTn id="123" presetID="1" presetClass="exit" presetSubtype="0" fill="hold" grpId="2" nodeType="withEffect">
                                  <p:stCondLst>
                                    <p:cond delay="0"/>
                                  </p:stCondLst>
                                  <p:childTnLst>
                                    <p:set>
                                      <p:cBhvr>
                                        <p:cTn id="124" dur="1" fill="hold">
                                          <p:stCondLst>
                                            <p:cond delay="0"/>
                                          </p:stCondLst>
                                        </p:cTn>
                                        <p:tgtEl>
                                          <p:spTgt spid="21">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5" restart="whenNotActive" fill="hold" evtFilter="cancelBubble" nodeType="interactiveSeq">
                <p:stCondLst>
                  <p:cond evt="onClick" delay="0">
                    <p:tgtEl>
                      <p:spTgt spid="27"/>
                    </p:tgtEl>
                  </p:cond>
                </p:stCondLst>
                <p:endSync evt="end" delay="0">
                  <p:rtn val="all"/>
                </p:endSync>
                <p:childTnLst>
                  <p:par>
                    <p:cTn id="126" fill="hold">
                      <p:stCondLst>
                        <p:cond delay="0"/>
                      </p:stCondLst>
                      <p:childTnLst>
                        <p:par>
                          <p:cTn id="127" fill="hold">
                            <p:stCondLst>
                              <p:cond delay="0"/>
                            </p:stCondLst>
                            <p:childTnLst>
                              <p:par>
                                <p:cTn id="128" presetID="1" presetClass="entr" presetSubtype="0" fill="hold" grpId="3" nodeType="clickEffect">
                                  <p:stCondLst>
                                    <p:cond delay="0"/>
                                  </p:stCondLst>
                                  <p:childTnLst>
                                    <p:set>
                                      <p:cBhvr>
                                        <p:cTn id="129" dur="1" fill="hold">
                                          <p:stCondLst>
                                            <p:cond delay="0"/>
                                          </p:stCondLst>
                                        </p:cTn>
                                        <p:tgtEl>
                                          <p:spTgt spid="16"/>
                                        </p:tgtEl>
                                        <p:attrNameLst>
                                          <p:attrName>style.visibility</p:attrName>
                                        </p:attrNameLst>
                                      </p:cBhvr>
                                      <p:to>
                                        <p:strVal val="visible"/>
                                      </p:to>
                                    </p:set>
                                  </p:childTnLst>
                                </p:cTn>
                              </p:par>
                              <p:par>
                                <p:cTn id="130" presetID="1" presetClass="entr" presetSubtype="0" fill="hold" grpId="3" nodeType="withEffect">
                                  <p:stCondLst>
                                    <p:cond delay="0"/>
                                  </p:stCondLst>
                                  <p:childTnLst>
                                    <p:set>
                                      <p:cBhvr>
                                        <p:cTn id="131" dur="1" fill="hold">
                                          <p:stCondLst>
                                            <p:cond delay="0"/>
                                          </p:stCondLst>
                                        </p:cTn>
                                        <p:tgtEl>
                                          <p:spTgt spid="17"/>
                                        </p:tgtEl>
                                        <p:attrNameLst>
                                          <p:attrName>style.visibility</p:attrName>
                                        </p:attrNameLst>
                                      </p:cBhvr>
                                      <p:to>
                                        <p:strVal val="visible"/>
                                      </p:to>
                                    </p:set>
                                  </p:childTnLst>
                                </p:cTn>
                              </p:par>
                              <p:par>
                                <p:cTn id="132" presetID="1" presetClass="entr" presetSubtype="0" fill="hold" grpId="3" nodeType="withEffect">
                                  <p:stCondLst>
                                    <p:cond delay="0"/>
                                  </p:stCondLst>
                                  <p:childTnLst>
                                    <p:set>
                                      <p:cBhvr>
                                        <p:cTn id="133" dur="1" fill="hold">
                                          <p:stCondLst>
                                            <p:cond delay="0"/>
                                          </p:stCondLst>
                                        </p:cTn>
                                        <p:tgtEl>
                                          <p:spTgt spid="18"/>
                                        </p:tgtEl>
                                        <p:attrNameLst>
                                          <p:attrName>style.visibility</p:attrName>
                                        </p:attrNameLst>
                                      </p:cBhvr>
                                      <p:to>
                                        <p:strVal val="visible"/>
                                      </p:to>
                                    </p:set>
                                  </p:childTnLst>
                                </p:cTn>
                              </p:par>
                              <p:par>
                                <p:cTn id="134" presetID="1" presetClass="entr" presetSubtype="0" fill="hold" grpId="3" nodeType="withEffect">
                                  <p:stCondLst>
                                    <p:cond delay="0"/>
                                  </p:stCondLst>
                                  <p:childTnLst>
                                    <p:set>
                                      <p:cBhvr>
                                        <p:cTn id="135" dur="1" fill="hold">
                                          <p:stCondLst>
                                            <p:cond delay="0"/>
                                          </p:stCondLst>
                                        </p:cTn>
                                        <p:tgtEl>
                                          <p:spTgt spid="20"/>
                                        </p:tgtEl>
                                        <p:attrNameLst>
                                          <p:attrName>style.visibility</p:attrName>
                                        </p:attrNameLst>
                                      </p:cBhvr>
                                      <p:to>
                                        <p:strVal val="visible"/>
                                      </p:to>
                                    </p:set>
                                  </p:childTnLst>
                                </p:cTn>
                              </p:par>
                              <p:par>
                                <p:cTn id="136" presetID="1" presetClass="exit" presetSubtype="0" fill="hold" grpId="3" nodeType="withEffect">
                                  <p:stCondLst>
                                    <p:cond delay="0"/>
                                  </p:stCondLst>
                                  <p:childTnLst>
                                    <p:set>
                                      <p:cBhvr>
                                        <p:cTn id="137" dur="1" fill="hold">
                                          <p:stCondLst>
                                            <p:cond delay="0"/>
                                          </p:stCondLst>
                                        </p:cTn>
                                        <p:tgtEl>
                                          <p:spTgt spid="71">
                                            <p:txEl>
                                              <p:charRg st="4294967295" end="4294967295"/>
                                            </p:txEl>
                                          </p:spTgt>
                                        </p:tgtEl>
                                        <p:attrNameLst>
                                          <p:attrName>style.visibility</p:attrName>
                                        </p:attrNameLst>
                                      </p:cBhvr>
                                      <p:to>
                                        <p:strVal val="hidden"/>
                                      </p:to>
                                    </p:set>
                                  </p:childTnLst>
                                </p:cTn>
                              </p:par>
                              <p:par>
                                <p:cTn id="138" presetID="1" presetClass="exit" presetSubtype="0" fill="hold" grpId="3" nodeType="withEffect">
                                  <p:stCondLst>
                                    <p:cond delay="0"/>
                                  </p:stCondLst>
                                  <p:childTnLst>
                                    <p:set>
                                      <p:cBhvr>
                                        <p:cTn id="139" dur="1" fill="hold">
                                          <p:stCondLst>
                                            <p:cond delay="0"/>
                                          </p:stCondLst>
                                        </p:cTn>
                                        <p:tgtEl>
                                          <p:spTgt spid="70">
                                            <p:txEl>
                                              <p:charRg st="4294967295" end="4294967295"/>
                                            </p:txEl>
                                          </p:spTgt>
                                        </p:tgtEl>
                                        <p:attrNameLst>
                                          <p:attrName>style.visibility</p:attrName>
                                        </p:attrNameLst>
                                      </p:cBhvr>
                                      <p:to>
                                        <p:strVal val="hidden"/>
                                      </p:to>
                                    </p:set>
                                  </p:childTnLst>
                                </p:cTn>
                              </p:par>
                              <p:par>
                                <p:cTn id="140" presetID="1" presetClass="exit" presetSubtype="0" fill="hold" grpId="3" nodeType="withEffect">
                                  <p:stCondLst>
                                    <p:cond delay="0"/>
                                  </p:stCondLst>
                                  <p:childTnLst>
                                    <p:set>
                                      <p:cBhvr>
                                        <p:cTn id="141" dur="1" fill="hold">
                                          <p:stCondLst>
                                            <p:cond delay="0"/>
                                          </p:stCondLst>
                                        </p:cTn>
                                        <p:tgtEl>
                                          <p:spTgt spid="68">
                                            <p:txEl>
                                              <p:charRg st="4294967295" end="4294967295"/>
                                            </p:txEl>
                                          </p:spTgt>
                                        </p:tgtEl>
                                        <p:attrNameLst>
                                          <p:attrName>style.visibility</p:attrName>
                                        </p:attrNameLst>
                                      </p:cBhvr>
                                      <p:to>
                                        <p:strVal val="hidden"/>
                                      </p:to>
                                    </p:set>
                                  </p:childTnLst>
                                </p:cTn>
                              </p:par>
                              <p:par>
                                <p:cTn id="142" presetID="1" presetClass="exit" presetSubtype="0" fill="hold" grpId="3" nodeType="withEffect">
                                  <p:stCondLst>
                                    <p:cond delay="0"/>
                                  </p:stCondLst>
                                  <p:childTnLst>
                                    <p:set>
                                      <p:cBhvr>
                                        <p:cTn id="143" dur="1" fill="hold">
                                          <p:stCondLst>
                                            <p:cond delay="0"/>
                                          </p:stCondLst>
                                        </p:cTn>
                                        <p:tgtEl>
                                          <p:spTgt spid="21">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0" grpId="0"/>
      <p:bldP spid="20" grpId="1"/>
      <p:bldP spid="20" grpId="2"/>
      <p:bldP spid="20" grpId="3"/>
      <p:bldP spid="18" grpId="0"/>
      <p:bldP spid="18" grpId="1"/>
      <p:bldP spid="18" grpId="2"/>
      <p:bldP spid="18" grpId="3"/>
      <p:bldP spid="17" grpId="0"/>
      <p:bldP spid="17" grpId="1"/>
      <p:bldP spid="17" grpId="2"/>
      <p:bldP spid="17" grpId="3"/>
      <p:bldP spid="16" grpId="0"/>
      <p:bldP spid="16" grpId="1"/>
      <p:bldP spid="16" grpId="2"/>
      <p:bldP spid="16" grpId="3"/>
      <p:bldP spid="21" grpId="0" autoUpdateAnimBg="0"/>
      <p:bldP spid="21" grpId="1" autoUpdateAnimBg="0"/>
      <p:bldP spid="21" grpId="2" autoUpdateAnimBg="0"/>
      <p:bldP spid="21" grpId="3" autoUpdateAnimBg="0"/>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cNvSpPr txBox="1"/>
          <p:nvPr/>
        </p:nvSpPr>
        <p:spPr>
          <a:xfrm>
            <a:off x="0" y="-17729"/>
            <a:ext cx="9144000" cy="646331"/>
          </a:xfrm>
          <a:prstGeom prst="rect">
            <a:avLst/>
          </a:prstGeom>
          <a:noFill/>
        </p:spPr>
        <p:txBody>
          <a:bodyPr wrap="square" rtlCol="0">
            <a:spAutoFit/>
          </a:bodyPr>
          <a:lstStyle/>
          <a:p>
            <a:pPr algn="ctr"/>
            <a:r>
              <a:rPr lang="en-NZ" sz="3600" b="1" dirty="0"/>
              <a:t>Why is the Feast of Easter such a joyful Feast?</a:t>
            </a:r>
          </a:p>
        </p:txBody>
      </p:sp>
      <p:sp>
        <p:nvSpPr>
          <p:cNvPr id="34" name="Shape: Word list border"/>
          <p:cNvSpPr/>
          <p:nvPr/>
        </p:nvSpPr>
        <p:spPr>
          <a:xfrm>
            <a:off x="242168" y="3484821"/>
            <a:ext cx="8757832" cy="11598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8" name="TextBox: Third word"/>
          <p:cNvSpPr txBox="1"/>
          <p:nvPr/>
        </p:nvSpPr>
        <p:spPr>
          <a:xfrm>
            <a:off x="2483768" y="3588450"/>
            <a:ext cx="4455810" cy="279444"/>
          </a:xfrm>
          <a:prstGeom prst="rect">
            <a:avLst/>
          </a:prstGeom>
          <a:noFill/>
        </p:spPr>
        <p:txBody>
          <a:bodyPr wrap="none" rtlCol="0">
            <a:noAutofit/>
          </a:bodyPr>
          <a:lstStyle>
            <a:defPPr>
              <a:defRPr lang="en-US"/>
            </a:defPPr>
          </a:lstStyle>
          <a:p>
            <a:pPr algn="ctr"/>
            <a:r>
              <a:rPr lang="en-NZ" sz="1400" dirty="0"/>
              <a:t>celebrate this happy, holy, joy filled day with our community.</a:t>
            </a:r>
          </a:p>
        </p:txBody>
      </p:sp>
      <p:sp>
        <p:nvSpPr>
          <p:cNvPr id="17" name="TextBox: Second word"/>
          <p:cNvSpPr txBox="1"/>
          <p:nvPr/>
        </p:nvSpPr>
        <p:spPr>
          <a:xfrm>
            <a:off x="2255931" y="4192485"/>
            <a:ext cx="5076112" cy="293899"/>
          </a:xfrm>
          <a:prstGeom prst="rect">
            <a:avLst/>
          </a:prstGeom>
          <a:noFill/>
        </p:spPr>
        <p:txBody>
          <a:bodyPr wrap="none" rtlCol="0">
            <a:noAutofit/>
          </a:bodyPr>
          <a:lstStyle>
            <a:defPPr>
              <a:defRPr lang="en-US"/>
            </a:defPPr>
          </a:lstStyle>
          <a:p>
            <a:pPr algn="ctr"/>
            <a:r>
              <a:rPr lang="en-NZ" sz="1400" dirty="0"/>
              <a:t>and they set out to carry on his work to build God’s kingdom on earth.</a:t>
            </a:r>
          </a:p>
        </p:txBody>
      </p:sp>
      <p:sp>
        <p:nvSpPr>
          <p:cNvPr id="16" name="TextBox: First word"/>
          <p:cNvSpPr txBox="1"/>
          <p:nvPr/>
        </p:nvSpPr>
        <p:spPr>
          <a:xfrm>
            <a:off x="2309534" y="3867894"/>
            <a:ext cx="4820250" cy="428220"/>
          </a:xfrm>
          <a:prstGeom prst="rect">
            <a:avLst/>
          </a:prstGeom>
          <a:noFill/>
        </p:spPr>
        <p:txBody>
          <a:bodyPr wrap="none" rtlCol="0">
            <a:noAutofit/>
          </a:bodyPr>
          <a:lstStyle>
            <a:defPPr>
              <a:defRPr lang="en-US"/>
            </a:defPPr>
          </a:lstStyle>
          <a:p>
            <a:pPr algn="ctr"/>
            <a:r>
              <a:rPr lang="en-NZ" sz="1400" dirty="0"/>
              <a:t>ate with them as he used to and their hearts burned within them.</a:t>
            </a:r>
          </a:p>
        </p:txBody>
      </p:sp>
      <p:sp>
        <p:nvSpPr>
          <p:cNvPr id="68" name="Shape: Third position"/>
          <p:cNvSpPr/>
          <p:nvPr/>
        </p:nvSpPr>
        <p:spPr>
          <a:xfrm>
            <a:off x="504540" y="2261687"/>
            <a:ext cx="4499508" cy="263551"/>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1400" dirty="0">
                <a:solidFill>
                  <a:schemeClr val="tx1"/>
                </a:solidFill>
              </a:rPr>
              <a:t>celebrate this happy, holy, joy filled day with our community.</a:t>
            </a:r>
          </a:p>
        </p:txBody>
      </p:sp>
      <p:sp>
        <p:nvSpPr>
          <p:cNvPr id="70" name="Shape: Second position"/>
          <p:cNvSpPr/>
          <p:nvPr/>
        </p:nvSpPr>
        <p:spPr>
          <a:xfrm>
            <a:off x="504538" y="1776414"/>
            <a:ext cx="5083851" cy="215444"/>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1400" dirty="0">
                <a:solidFill>
                  <a:schemeClr val="tx1"/>
                </a:solidFill>
              </a:rPr>
              <a:t>and they set out to carry on his work to build God’s kingdom on earth.</a:t>
            </a:r>
          </a:p>
        </p:txBody>
      </p:sp>
      <p:sp>
        <p:nvSpPr>
          <p:cNvPr id="71" name="Shape: First position"/>
          <p:cNvSpPr/>
          <p:nvPr/>
        </p:nvSpPr>
        <p:spPr>
          <a:xfrm>
            <a:off x="504539" y="1271813"/>
            <a:ext cx="4751537" cy="215444"/>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1400" dirty="0">
                <a:solidFill>
                  <a:schemeClr val="tx1"/>
                </a:solidFill>
              </a:rPr>
              <a:t>ate with them as he used to and their hearts burned within them.</a:t>
            </a:r>
          </a:p>
        </p:txBody>
      </p:sp>
      <p:sp>
        <p:nvSpPr>
          <p:cNvPr id="12" name="TextBox: Sentence third part"/>
          <p:cNvSpPr txBox="1"/>
          <p:nvPr/>
        </p:nvSpPr>
        <p:spPr>
          <a:xfrm>
            <a:off x="71020" y="2055594"/>
            <a:ext cx="6159092" cy="215444"/>
          </a:xfrm>
          <a:prstGeom prst="rect">
            <a:avLst/>
          </a:prstGeom>
          <a:noFill/>
        </p:spPr>
        <p:txBody>
          <a:bodyPr wrap="square" lIns="0" tIns="0" rIns="0" bIns="0" rtlCol="0">
            <a:spAutoFit/>
          </a:bodyPr>
          <a:lstStyle>
            <a:defPPr>
              <a:defRPr lang="en-US"/>
            </a:defPPr>
          </a:lstStyle>
          <a:p>
            <a:pPr marL="457200" indent="-457200">
              <a:buFont typeface="+mj-lt"/>
              <a:buAutoNum type="arabicParenR" startAt="7"/>
            </a:pPr>
            <a:r>
              <a:rPr lang="en-NZ" sz="1400" dirty="0"/>
              <a:t>2000 + years later our hearts burn and are filled with joy as we </a:t>
            </a:r>
          </a:p>
        </p:txBody>
      </p:sp>
      <p:sp>
        <p:nvSpPr>
          <p:cNvPr id="9" name="TextBox: Sentence second part"/>
          <p:cNvSpPr txBox="1"/>
          <p:nvPr/>
        </p:nvSpPr>
        <p:spPr>
          <a:xfrm>
            <a:off x="71019" y="1566440"/>
            <a:ext cx="5517371" cy="215444"/>
          </a:xfrm>
          <a:prstGeom prst="rect">
            <a:avLst/>
          </a:prstGeom>
          <a:noFill/>
        </p:spPr>
        <p:txBody>
          <a:bodyPr wrap="square" lIns="0" tIns="0" rIns="0" bIns="0" rtlCol="0">
            <a:spAutoFit/>
          </a:bodyPr>
          <a:lstStyle>
            <a:defPPr>
              <a:defRPr lang="en-US"/>
            </a:defPPr>
          </a:lstStyle>
          <a:p>
            <a:pPr marL="457200" indent="-457200">
              <a:buFont typeface="+mj-lt"/>
              <a:buAutoNum type="arabicParenR" startAt="6"/>
            </a:pPr>
            <a:r>
              <a:rPr lang="en-NZ" sz="1400" dirty="0"/>
              <a:t>They knew now his Resurrection would change everything</a:t>
            </a:r>
          </a:p>
        </p:txBody>
      </p:sp>
      <p:sp>
        <p:nvSpPr>
          <p:cNvPr id="2" name="Textbox: Sentence first part"/>
          <p:cNvSpPr txBox="1"/>
          <p:nvPr/>
        </p:nvSpPr>
        <p:spPr>
          <a:xfrm>
            <a:off x="71020" y="1075846"/>
            <a:ext cx="4722967" cy="215444"/>
          </a:xfrm>
          <a:prstGeom prst="rect">
            <a:avLst/>
          </a:prstGeom>
          <a:noFill/>
        </p:spPr>
        <p:txBody>
          <a:bodyPr wrap="square" lIns="0" tIns="0" rIns="0" bIns="0" rtlCol="0">
            <a:spAutoFit/>
          </a:bodyPr>
          <a:lstStyle/>
          <a:p>
            <a:pPr marL="457200" indent="-457200">
              <a:buFont typeface="+mj-lt"/>
              <a:buAutoNum type="arabicParenR" startAt="5"/>
            </a:pPr>
            <a:r>
              <a:rPr lang="en-NZ" sz="1400" dirty="0"/>
              <a:t>The disciples fear vanished, Jesus appeared to them and </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S-04B</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Tool instructions"/>
          <p:cNvSpPr txBox="1"/>
          <p:nvPr/>
        </p:nvSpPr>
        <p:spPr>
          <a:xfrm>
            <a:off x="2014280" y="4912668"/>
            <a:ext cx="5115504" cy="230832"/>
          </a:xfrm>
          <a:prstGeom prst="rect">
            <a:avLst/>
          </a:prstGeom>
          <a:noFill/>
          <a:ln>
            <a:noFill/>
          </a:ln>
        </p:spPr>
        <p:txBody>
          <a:bodyPr wrap="none" rtlCol="0">
            <a:spAutoFit/>
          </a:bodyPr>
          <a:lstStyle/>
          <a:p>
            <a:pPr algn="ctr"/>
            <a:r>
              <a:rPr lang="en-GB" sz="900" dirty="0">
                <a:latin typeface="Arial" pitchFamily="34" charset="0"/>
                <a:ea typeface="Segoe UI" pitchFamily="34" charset="0"/>
                <a:cs typeface="Arial" pitchFamily="34" charset="0"/>
              </a:rPr>
              <a:t>Click on a sentence from the list at the bottom or click an empty text box to match the sentences.</a:t>
            </a:r>
          </a:p>
        </p:txBody>
      </p:sp>
      <p:pic>
        <p:nvPicPr>
          <p:cNvPr id="29" name="Image" descr="Image result for jESUS EASTER IMAGES">
            <a:extLst>
              <a:ext uri="{FF2B5EF4-FFF2-40B4-BE49-F238E27FC236}">
                <a16:creationId xmlns:a16="http://schemas.microsoft.com/office/drawing/2014/main" id="{9CBB9F97-040B-4C93-BA57-D598772E19B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744875" y="1267963"/>
            <a:ext cx="3205354" cy="1803700"/>
          </a:xfrm>
          <a:prstGeom prst="rect">
            <a:avLst/>
          </a:prstGeom>
          <a:noFill/>
          <a:ln>
            <a:noFill/>
          </a:ln>
        </p:spPr>
      </p:pic>
    </p:spTree>
    <p:extLst>
      <p:ext uri="{BB962C8B-B14F-4D97-AF65-F5344CB8AC3E}">
        <p14:creationId xmlns:p14="http://schemas.microsoft.com/office/powerpoint/2010/main" val="742548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1000"/>
                                        <p:tgtEl>
                                          <p:spTgt spid="17"/>
                                        </p:tgtEl>
                                      </p:cBhvr>
                                    </p:animEffect>
                                    <p:anim calcmode="lin" valueType="num">
                                      <p:cBhvr>
                                        <p:cTn id="7" dur="1000"/>
                                        <p:tgtEl>
                                          <p:spTgt spid="17"/>
                                        </p:tgtEl>
                                        <p:attrNameLst>
                                          <p:attrName>ppt_x</p:attrName>
                                        </p:attrNameLst>
                                      </p:cBhvr>
                                      <p:tavLst>
                                        <p:tav tm="0">
                                          <p:val>
                                            <p:strVal val="ppt_x"/>
                                          </p:val>
                                        </p:tav>
                                        <p:tav tm="100000">
                                          <p:val>
                                            <p:strVal val="ppt_x"/>
                                          </p:val>
                                        </p:tav>
                                      </p:tavLst>
                                    </p:anim>
                                    <p:anim calcmode="lin" valueType="num">
                                      <p:cBhvr>
                                        <p:cTn id="8" dur="1000"/>
                                        <p:tgtEl>
                                          <p:spTgt spid="17"/>
                                        </p:tgtEl>
                                        <p:attrNameLst>
                                          <p:attrName>ppt_y</p:attrName>
                                        </p:attrNameLst>
                                      </p:cBhvr>
                                      <p:tavLst>
                                        <p:tav tm="0">
                                          <p:val>
                                            <p:strVal val="ppt_y"/>
                                          </p:val>
                                        </p:tav>
                                        <p:tav tm="100000">
                                          <p:val>
                                            <p:strVal val="ppt_y-.1"/>
                                          </p:val>
                                        </p:tav>
                                      </p:tavLst>
                                    </p:anim>
                                    <p:set>
                                      <p:cBhvr>
                                        <p:cTn id="9" dur="1" fill="hold">
                                          <p:stCondLst>
                                            <p:cond delay="999"/>
                                          </p:stCondLst>
                                        </p:cTn>
                                        <p:tgtEl>
                                          <p:spTgt spid="17"/>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12" dur="1000"/>
                                        <p:tgtEl>
                                          <p:spTgt spid="70">
                                            <p:txEl>
                                              <p:charRg st="4294967295" end="4294967295"/>
                                            </p:txEl>
                                          </p:spTgt>
                                        </p:tgtEl>
                                      </p:cBhvr>
                                    </p:animEffect>
                                    <p:anim calcmode="lin" valueType="num">
                                      <p:cBhvr>
                                        <p:cTn id="13"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15" restart="whenNotActive" fill="hold" evtFilter="cancelBubble" nodeType="interactiveSeq">
                <p:stCondLst>
                  <p:cond evt="onClick" delay="0">
                    <p:tgtEl>
                      <p:spTgt spid="70"/>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withEffect">
                                  <p:stCondLst>
                                    <p:cond delay="0"/>
                                  </p:stCondLst>
                                  <p:childTnLst>
                                    <p:set>
                                      <p:cBhvr>
                                        <p:cTn id="19"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20" dur="1000"/>
                                        <p:tgtEl>
                                          <p:spTgt spid="70">
                                            <p:txEl>
                                              <p:charRg st="4294967295" end="4294967295"/>
                                            </p:txEl>
                                          </p:spTgt>
                                        </p:tgtEl>
                                      </p:cBhvr>
                                    </p:animEffect>
                                    <p:anim calcmode="lin" valueType="num">
                                      <p:cBhvr>
                                        <p:cTn id="21"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withEffect">
                                  <p:stCondLst>
                                    <p:cond delay="0"/>
                                  </p:stCondLst>
                                  <p:childTnLst>
                                    <p:animEffect transition="out" filter="fade">
                                      <p:cBhvr>
                                        <p:cTn id="32" dur="1000"/>
                                        <p:tgtEl>
                                          <p:spTgt spid="16"/>
                                        </p:tgtEl>
                                      </p:cBhvr>
                                    </p:animEffect>
                                    <p:anim calcmode="lin" valueType="num">
                                      <p:cBhvr>
                                        <p:cTn id="33" dur="1000"/>
                                        <p:tgtEl>
                                          <p:spTgt spid="16"/>
                                        </p:tgtEl>
                                        <p:attrNameLst>
                                          <p:attrName>ppt_x</p:attrName>
                                        </p:attrNameLst>
                                      </p:cBhvr>
                                      <p:tavLst>
                                        <p:tav tm="0">
                                          <p:val>
                                            <p:strVal val="ppt_x"/>
                                          </p:val>
                                        </p:tav>
                                        <p:tav tm="100000">
                                          <p:val>
                                            <p:strVal val="ppt_x"/>
                                          </p:val>
                                        </p:tav>
                                      </p:tavLst>
                                    </p:anim>
                                    <p:anim calcmode="lin" valueType="num">
                                      <p:cBhvr>
                                        <p:cTn id="34" dur="1000"/>
                                        <p:tgtEl>
                                          <p:spTgt spid="16"/>
                                        </p:tgtEl>
                                        <p:attrNameLst>
                                          <p:attrName>ppt_y</p:attrName>
                                        </p:attrNameLst>
                                      </p:cBhvr>
                                      <p:tavLst>
                                        <p:tav tm="0">
                                          <p:val>
                                            <p:strVal val="ppt_y"/>
                                          </p:val>
                                        </p:tav>
                                        <p:tav tm="100000">
                                          <p:val>
                                            <p:strVal val="ppt_y-.1"/>
                                          </p:val>
                                        </p:tav>
                                      </p:tavLst>
                                    </p:anim>
                                    <p:set>
                                      <p:cBhvr>
                                        <p:cTn id="35" dur="1" fill="hold">
                                          <p:stCondLst>
                                            <p:cond delay="999"/>
                                          </p:stCondLst>
                                        </p:cTn>
                                        <p:tgtEl>
                                          <p:spTgt spid="16"/>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38" dur="1000"/>
                                        <p:tgtEl>
                                          <p:spTgt spid="71">
                                            <p:txEl>
                                              <p:charRg st="4294967295" end="4294967295"/>
                                            </p:txEl>
                                          </p:spTgt>
                                        </p:tgtEl>
                                      </p:cBhvr>
                                    </p:animEffect>
                                    <p:anim calcmode="lin" valueType="num">
                                      <p:cBhvr>
                                        <p:cTn id="39"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71"/>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withEffect">
                                  <p:stCondLst>
                                    <p:cond delay="0"/>
                                  </p:stCondLst>
                                  <p:childTnLst>
                                    <p:set>
                                      <p:cBhvr>
                                        <p:cTn id="45"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46" dur="1000"/>
                                        <p:tgtEl>
                                          <p:spTgt spid="71">
                                            <p:txEl>
                                              <p:charRg st="4294967295" end="4294967295"/>
                                            </p:txEl>
                                          </p:spTgt>
                                        </p:tgtEl>
                                      </p:cBhvr>
                                    </p:animEffect>
                                    <p:anim calcmode="lin" valueType="num">
                                      <p:cBhvr>
                                        <p:cTn id="47"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6"/>
                                        </p:tgtEl>
                                      </p:cBhvr>
                                    </p:animEffect>
                                    <p:anim calcmode="lin" valueType="num">
                                      <p:cBhvr>
                                        <p:cTn id="51" dur="1000"/>
                                        <p:tgtEl>
                                          <p:spTgt spid="16"/>
                                        </p:tgtEl>
                                        <p:attrNameLst>
                                          <p:attrName>ppt_x</p:attrName>
                                        </p:attrNameLst>
                                      </p:cBhvr>
                                      <p:tavLst>
                                        <p:tav tm="0">
                                          <p:val>
                                            <p:strVal val="ppt_x"/>
                                          </p:val>
                                        </p:tav>
                                        <p:tav tm="100000">
                                          <p:val>
                                            <p:strVal val="ppt_x"/>
                                          </p:val>
                                        </p:tav>
                                      </p:tavLst>
                                    </p:anim>
                                    <p:anim calcmode="lin" valueType="num">
                                      <p:cBhvr>
                                        <p:cTn id="52" dur="1000"/>
                                        <p:tgtEl>
                                          <p:spTgt spid="16"/>
                                        </p:tgtEl>
                                        <p:attrNameLst>
                                          <p:attrName>ppt_y</p:attrName>
                                        </p:attrNameLst>
                                      </p:cBhvr>
                                      <p:tavLst>
                                        <p:tav tm="0">
                                          <p:val>
                                            <p:strVal val="ppt_y"/>
                                          </p:val>
                                        </p:tav>
                                        <p:tav tm="100000">
                                          <p:val>
                                            <p:strVal val="ppt_y-.1"/>
                                          </p:val>
                                        </p:tav>
                                      </p:tavLst>
                                    </p:anim>
                                    <p:set>
                                      <p:cBhvr>
                                        <p:cTn id="53"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with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with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26"/>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grpId="2" nodeType="click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grpId="2"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par>
                                <p:cTn id="87" presetID="1" presetClass="entr" presetSubtype="0" fill="hold" grpId="2" nodeType="with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xit" presetSubtype="0" fill="hold" grpId="2" nodeType="withEffect">
                                  <p:stCondLst>
                                    <p:cond delay="0"/>
                                  </p:stCondLst>
                                  <p:childTnLst>
                                    <p:set>
                                      <p:cBhvr>
                                        <p:cTn id="90" dur="1" fill="hold">
                                          <p:stCondLst>
                                            <p:cond delay="0"/>
                                          </p:stCondLst>
                                        </p:cTn>
                                        <p:tgtEl>
                                          <p:spTgt spid="71">
                                            <p:txEl>
                                              <p:charRg st="4294967295" end="4294967295"/>
                                            </p:txEl>
                                          </p:spTgt>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70">
                                            <p:txEl>
                                              <p:charRg st="4294967295" end="4294967295"/>
                                            </p:txEl>
                                          </p:spTgt>
                                        </p:tgtEl>
                                        <p:attrNameLst>
                                          <p:attrName>style.visibility</p:attrName>
                                        </p:attrNameLst>
                                      </p:cBhvr>
                                      <p:to>
                                        <p:strVal val="hidden"/>
                                      </p:to>
                                    </p:set>
                                  </p:childTnLst>
                                </p:cTn>
                              </p:par>
                              <p:par>
                                <p:cTn id="93" presetID="1" presetClass="exit" presetSubtype="0" fill="hold" grpId="2" nodeType="withEffect">
                                  <p:stCondLst>
                                    <p:cond delay="0"/>
                                  </p:stCondLst>
                                  <p:childTnLst>
                                    <p:set>
                                      <p:cBhvr>
                                        <p:cTn id="94" dur="1" fill="hold">
                                          <p:stCondLst>
                                            <p:cond delay="0"/>
                                          </p:stCondLst>
                                        </p:cTn>
                                        <p:tgtEl>
                                          <p:spTgt spid="68">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grpId="3" nodeType="clickEffect">
                                  <p:stCondLst>
                                    <p:cond delay="0"/>
                                  </p:stCondLst>
                                  <p:childTnLst>
                                    <p:set>
                                      <p:cBhvr>
                                        <p:cTn id="99" dur="1" fill="hold">
                                          <p:stCondLst>
                                            <p:cond delay="0"/>
                                          </p:stCondLst>
                                        </p:cTn>
                                        <p:tgtEl>
                                          <p:spTgt spid="16"/>
                                        </p:tgtEl>
                                        <p:attrNameLst>
                                          <p:attrName>style.visibility</p:attrName>
                                        </p:attrNameLst>
                                      </p:cBhvr>
                                      <p:to>
                                        <p:strVal val="visible"/>
                                      </p:to>
                                    </p:set>
                                  </p:childTnLst>
                                </p:cTn>
                              </p:par>
                              <p:par>
                                <p:cTn id="100" presetID="1" presetClass="entr" presetSubtype="0" fill="hold" grpId="3" nodeType="withEffect">
                                  <p:stCondLst>
                                    <p:cond delay="0"/>
                                  </p:stCondLst>
                                  <p:childTnLst>
                                    <p:set>
                                      <p:cBhvr>
                                        <p:cTn id="101" dur="1" fill="hold">
                                          <p:stCondLst>
                                            <p:cond delay="0"/>
                                          </p:stCondLst>
                                        </p:cTn>
                                        <p:tgtEl>
                                          <p:spTgt spid="17"/>
                                        </p:tgtEl>
                                        <p:attrNameLst>
                                          <p:attrName>style.visibility</p:attrName>
                                        </p:attrNameLst>
                                      </p:cBhvr>
                                      <p:to>
                                        <p:strVal val="visible"/>
                                      </p:to>
                                    </p:set>
                                  </p:childTnLst>
                                </p:cTn>
                              </p:par>
                              <p:par>
                                <p:cTn id="102" presetID="1" presetClass="entr" presetSubtype="0" fill="hold" grpId="3" nodeType="withEffect">
                                  <p:stCondLst>
                                    <p:cond delay="0"/>
                                  </p:stCondLst>
                                  <p:childTnLst>
                                    <p:set>
                                      <p:cBhvr>
                                        <p:cTn id="103" dur="1" fill="hold">
                                          <p:stCondLst>
                                            <p:cond delay="0"/>
                                          </p:stCondLst>
                                        </p:cTn>
                                        <p:tgtEl>
                                          <p:spTgt spid="18"/>
                                        </p:tgtEl>
                                        <p:attrNameLst>
                                          <p:attrName>style.visibility</p:attrName>
                                        </p:attrNameLst>
                                      </p:cBhvr>
                                      <p:to>
                                        <p:strVal val="visible"/>
                                      </p:to>
                                    </p:set>
                                  </p:childTnLst>
                                </p:cTn>
                              </p:par>
                              <p:par>
                                <p:cTn id="104" presetID="1" presetClass="exit" presetSubtype="0" fill="hold" grpId="3" nodeType="withEffect">
                                  <p:stCondLst>
                                    <p:cond delay="0"/>
                                  </p:stCondLst>
                                  <p:childTnLst>
                                    <p:set>
                                      <p:cBhvr>
                                        <p:cTn id="105" dur="1" fill="hold">
                                          <p:stCondLst>
                                            <p:cond delay="0"/>
                                          </p:stCondLst>
                                        </p:cTn>
                                        <p:tgtEl>
                                          <p:spTgt spid="71">
                                            <p:txEl>
                                              <p:charRg st="4294967295" end="4294967295"/>
                                            </p:txEl>
                                          </p:spTgt>
                                        </p:tgtEl>
                                        <p:attrNameLst>
                                          <p:attrName>style.visibility</p:attrName>
                                        </p:attrNameLst>
                                      </p:cBhvr>
                                      <p:to>
                                        <p:strVal val="hidden"/>
                                      </p:to>
                                    </p:set>
                                  </p:childTnLst>
                                </p:cTn>
                              </p:par>
                              <p:par>
                                <p:cTn id="106" presetID="1" presetClass="exit" presetSubtype="0" fill="hold" grpId="3" nodeType="withEffect">
                                  <p:stCondLst>
                                    <p:cond delay="0"/>
                                  </p:stCondLst>
                                  <p:childTnLst>
                                    <p:set>
                                      <p:cBhvr>
                                        <p:cTn id="107" dur="1" fill="hold">
                                          <p:stCondLst>
                                            <p:cond delay="0"/>
                                          </p:stCondLst>
                                        </p:cTn>
                                        <p:tgtEl>
                                          <p:spTgt spid="70">
                                            <p:txEl>
                                              <p:charRg st="4294967295" end="4294967295"/>
                                            </p:txEl>
                                          </p:spTgt>
                                        </p:tgtEl>
                                        <p:attrNameLst>
                                          <p:attrName>style.visibility</p:attrName>
                                        </p:attrNameLst>
                                      </p:cBhvr>
                                      <p:to>
                                        <p:strVal val="hidden"/>
                                      </p:to>
                                    </p:set>
                                  </p:childTnLst>
                                </p:cTn>
                              </p:par>
                              <p:par>
                                <p:cTn id="108" presetID="1" presetClass="exit" presetSubtype="0" fill="hold" grpId="3" nodeType="withEffect">
                                  <p:stCondLst>
                                    <p:cond delay="0"/>
                                  </p:stCondLst>
                                  <p:childTnLst>
                                    <p:set>
                                      <p:cBhvr>
                                        <p:cTn id="109" dur="1" fill="hold">
                                          <p:stCondLst>
                                            <p:cond delay="0"/>
                                          </p:stCondLst>
                                        </p:cTn>
                                        <p:tgtEl>
                                          <p:spTgt spid="68">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8" grpId="0"/>
      <p:bldP spid="18" grpId="1"/>
      <p:bldP spid="18" grpId="2"/>
      <p:bldP spid="18" grpId="3"/>
      <p:bldP spid="17" grpId="0"/>
      <p:bldP spid="17" grpId="1"/>
      <p:bldP spid="17" grpId="2"/>
      <p:bldP spid="17" grpId="3"/>
      <p:bldP spid="16" grpId="0"/>
      <p:bldP spid="16" grpId="1"/>
      <p:bldP spid="16" grpId="2"/>
      <p:bldP spid="16" grpId="3"/>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5-R01-S05 - Celtic Allelui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6536" y="-183695"/>
            <a:ext cx="609600" cy="609600"/>
          </a:xfrm>
          <a:prstGeom prst="rect">
            <a:avLst/>
          </a:prstGeom>
        </p:spPr>
      </p:pic>
      <p:pic>
        <p:nvPicPr>
          <p:cNvPr id="34" name="Image" descr="Image result for Easter is full of joy and hope">
            <a:extLst>
              <a:ext uri="{FF2B5EF4-FFF2-40B4-BE49-F238E27FC236}">
                <a16:creationId xmlns:a16="http://schemas.microsoft.com/office/drawing/2014/main" id="{4780B573-22D3-4BAF-9B13-08E04164C2D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267744" y="543753"/>
            <a:ext cx="4566591" cy="3001896"/>
          </a:xfrm>
          <a:prstGeom prst="rect">
            <a:avLst/>
          </a:prstGeom>
          <a:noFill/>
          <a:ln>
            <a:noFill/>
          </a:ln>
        </p:spPr>
      </p:pic>
      <p:pic>
        <p:nvPicPr>
          <p:cNvPr id="23" name="Shape: Post-it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924435">
            <a:off x="6009841" y="1928955"/>
            <a:ext cx="2831167" cy="27850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379139">
            <a:off x="6184144" y="2400247"/>
            <a:ext cx="2215357" cy="1938992"/>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The Gospels tell the wonderful stories about Jesus’ appearances to his disciples. These stories have the last things he wanted to teach them before he goes back to his Father in heaven. He does this on Ascension Day which is 40 days after he rose on Easter Sunday.</a:t>
            </a:r>
            <a:endParaRPr lang="en-GB" sz="1200" dirty="0">
              <a:latin typeface="Segoe UI" pitchFamily="34" charset="0"/>
              <a:ea typeface="Segoe UI" pitchFamily="34" charset="0"/>
              <a:cs typeface="Segoe UI" pitchFamily="34" charset="0"/>
            </a:endParaRPr>
          </a:p>
        </p:txBody>
      </p:sp>
      <p:pic>
        <p:nvPicPr>
          <p:cNvPr id="22" name="Shape: Post-it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709884">
            <a:off x="2947728" y="2770004"/>
            <a:ext cx="2605532" cy="229183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58810">
            <a:off x="3103775" y="3185647"/>
            <a:ext cx="2033768" cy="1569660"/>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The music is bright and the hymns are joyful and along with the prayers, they are filled with ‘Alleluias’ to  praise the Lord. The joy people feel is expressed in song and prayers of praise that Jesus has risen. </a:t>
            </a:r>
            <a:endParaRPr lang="en-GB" sz="1200" dirty="0">
              <a:latin typeface="Segoe UI" pitchFamily="34" charset="0"/>
              <a:ea typeface="Segoe UI" pitchFamily="34" charset="0"/>
              <a:cs typeface="Segoe UI" pitchFamily="34" charset="0"/>
            </a:endParaRP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88540" y="411510"/>
            <a:ext cx="3039268" cy="25922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90367" y="837886"/>
            <a:ext cx="2177192" cy="1938992"/>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The joy of Easter is captured in the liturgies the Church celebrates on Saturday at the Easter Vigil and in the Mass on Easter Sunday morning. The first sign of joy is the colour of the priest’s vestments, the altar and lectern cloths and the flowers. </a:t>
            </a:r>
            <a:endParaRPr lang="en-GB" sz="1200" dirty="0">
              <a:latin typeface="Segoe UI" pitchFamily="34" charset="0"/>
              <a:ea typeface="Segoe UI" pitchFamily="34" charset="0"/>
              <a:cs typeface="Segoe UI" pitchFamily="34" charset="0"/>
            </a:endParaRPr>
          </a:p>
        </p:txBody>
      </p:sp>
      <p:pic>
        <p:nvPicPr>
          <p:cNvPr id="21" name="Shape: Post-it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59298" y="2679762"/>
            <a:ext cx="2989274" cy="23142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468606" y="3038366"/>
            <a:ext cx="2323138" cy="1569660"/>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The new Easter Candle stands in the sanctuary where it can be seen by everyone. It is lit at the beginning of Mass and is a symbol of the risen Jesus standing among his disciples who are filled with the joy of his Resurrection.</a:t>
            </a:r>
            <a:endParaRPr lang="en-GB" sz="1200" dirty="0">
              <a:latin typeface="Segoe UI" pitchFamily="34" charset="0"/>
              <a:ea typeface="Segoe UI" pitchFamily="34" charset="0"/>
              <a:cs typeface="Segoe UI" pitchFamily="34" charset="0"/>
            </a:endParaRPr>
          </a:p>
        </p:txBody>
      </p:sp>
      <p:pic>
        <p:nvPicPr>
          <p:cNvPr id="14" name="Shape: Pin 4"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S-05</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itle"/>
          <p:cNvSpPr txBox="1"/>
          <p:nvPr/>
        </p:nvSpPr>
        <p:spPr>
          <a:xfrm>
            <a:off x="3557" y="3375"/>
            <a:ext cx="9144000" cy="523220"/>
          </a:xfrm>
          <a:prstGeom prst="rect">
            <a:avLst/>
          </a:prstGeom>
          <a:noFill/>
        </p:spPr>
        <p:txBody>
          <a:bodyPr wrap="square" rtlCol="0">
            <a:spAutoFit/>
          </a:bodyPr>
          <a:lstStyle/>
          <a:p>
            <a:pPr algn="ctr"/>
            <a:r>
              <a:rPr lang="en-NZ" sz="2800" b="1" dirty="0"/>
              <a:t>How Christians celebrate the joy of Easter in their Liturgies</a:t>
            </a:r>
            <a:endParaRPr lang="en-GB" sz="2800" b="1" dirty="0"/>
          </a:p>
        </p:txBody>
      </p:sp>
      <p:sp>
        <p:nvSpPr>
          <p:cNvPr id="20" name="TextBox: Tool instructions">
            <a:extLst>
              <a:ext uri="{FF2B5EF4-FFF2-40B4-BE49-F238E27FC236}">
                <a16:creationId xmlns:a16="http://schemas.microsoft.com/office/drawing/2014/main" id="{01C6C96C-CB5D-4E4C-A46C-2B75F6A67D23}"/>
              </a:ext>
            </a:extLst>
          </p:cNvPr>
          <p:cNvSpPr txBox="1"/>
          <p:nvPr/>
        </p:nvSpPr>
        <p:spPr>
          <a:xfrm>
            <a:off x="1907665" y="4933036"/>
            <a:ext cx="2628331" cy="207747"/>
          </a:xfrm>
          <a:prstGeom prst="rect">
            <a:avLst/>
          </a:prstGeom>
          <a:noFill/>
        </p:spPr>
        <p:txBody>
          <a:bodyPr wrap="square" lIns="68577" tIns="34289" rIns="68577" bIns="34289" rtlCol="0">
            <a:spAutoFit/>
          </a:bodyPr>
          <a:lstStyle>
            <a:defPPr>
              <a:defRPr lang="en-US"/>
            </a:defPPr>
            <a:lvl1pPr algn="ctr">
              <a:defRPr sz="900">
                <a:latin typeface="Arial" pitchFamily="34" charset="0"/>
                <a:ea typeface="Segoe UI" pitchFamily="34" charset="0"/>
                <a:cs typeface="Arial" pitchFamily="34" charset="0"/>
              </a:defRPr>
            </a:lvl1pPr>
          </a:lstStyle>
          <a:p>
            <a:r>
              <a:rPr lang="en-GB" dirty="0"/>
              <a:t>Click the pins on the right to reveal post-it notes</a:t>
            </a:r>
            <a:r>
              <a:rPr lang="en-GB" dirty="0"/>
              <a:t>. </a:t>
            </a:r>
            <a:endParaRPr lang="en-GB" dirty="0"/>
          </a:p>
        </p:txBody>
      </p:sp>
      <p:sp>
        <p:nvSpPr>
          <p:cNvPr id="28"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Box: Tool instructions stop"/>
          <p:cNvSpPr txBox="1"/>
          <p:nvPr/>
        </p:nvSpPr>
        <p:spPr>
          <a:xfrm>
            <a:off x="4364770" y="4933036"/>
            <a:ext cx="2448107" cy="207747"/>
          </a:xfrm>
          <a:prstGeom prst="rect">
            <a:avLst/>
          </a:prstGeom>
          <a:noFill/>
        </p:spPr>
        <p:txBody>
          <a:bodyPr wrap="square" lIns="68577" tIns="34289" rIns="68577" bIns="34289" rtlCol="0">
            <a:spAutoFit/>
          </a:bodyPr>
          <a:lstStyle>
            <a:defPPr>
              <a:defRPr lang="en-US"/>
            </a:defPPr>
            <a:lvl1pPr algn="ctr">
              <a:defRPr sz="900">
                <a:latin typeface="Arial" pitchFamily="34" charset="0"/>
                <a:ea typeface="Segoe UI" pitchFamily="34" charset="0"/>
                <a:cs typeface="Arial" pitchFamily="34" charset="0"/>
              </a:defRPr>
            </a:lvl1pPr>
          </a:lstStyle>
          <a:p>
            <a:r>
              <a:rPr lang="en-GB" dirty="0"/>
              <a:t>Click the audio button to stop ‘Celtic Alleluia’</a:t>
            </a:r>
            <a:endParaRPr lang="en-GB" dirty="0"/>
          </a:p>
        </p:txBody>
      </p:sp>
      <p:sp>
        <p:nvSpPr>
          <p:cNvPr id="36" name="TextBox: Tool instructions start"/>
          <p:cNvSpPr txBox="1"/>
          <p:nvPr/>
        </p:nvSpPr>
        <p:spPr>
          <a:xfrm>
            <a:off x="4364768" y="4935753"/>
            <a:ext cx="2441694" cy="207747"/>
          </a:xfrm>
          <a:prstGeom prst="rect">
            <a:avLst/>
          </a:prstGeom>
          <a:noFill/>
        </p:spPr>
        <p:txBody>
          <a:bodyPr wrap="square" lIns="68577" tIns="34289" rIns="68577" bIns="34289" rtlCol="0">
            <a:spAutoFit/>
          </a:bodyPr>
          <a:lstStyle>
            <a:defPPr>
              <a:defRPr lang="en-US"/>
            </a:defPPr>
            <a:lvl1pPr algn="ctr">
              <a:defRPr sz="900">
                <a:latin typeface="Arial" pitchFamily="34" charset="0"/>
                <a:ea typeface="Segoe UI" pitchFamily="34" charset="0"/>
                <a:cs typeface="Arial" pitchFamily="34" charset="0"/>
              </a:defRPr>
            </a:lvl1pPr>
          </a:lstStyle>
          <a:p>
            <a:r>
              <a:rPr lang="en-GB" dirty="0"/>
              <a:t>Click the audio button to play </a:t>
            </a:r>
            <a:r>
              <a:rPr lang="en-GB" dirty="0"/>
              <a:t>‘Celtic </a:t>
            </a:r>
            <a:r>
              <a:rPr lang="en-GB" dirty="0"/>
              <a:t>Alleluia</a:t>
            </a:r>
            <a:r>
              <a:rPr lang="en-GB" dirty="0"/>
              <a:t>’</a:t>
            </a:r>
            <a:endParaRPr lang="en-GB" dirty="0"/>
          </a:p>
        </p:txBody>
      </p:sp>
    </p:spTree>
    <p:extLst>
      <p:ext uri="{BB962C8B-B14F-4D97-AF65-F5344CB8AC3E}">
        <p14:creationId xmlns:p14="http://schemas.microsoft.com/office/powerpoint/2010/main" val="24551366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195"/>
                    </p:tgtEl>
                  </p:cond>
                </p:stCondLst>
                <p:endSync evt="end" delay="0">
                  <p:rtn val="all"/>
                </p:endSync>
                <p:childTnLst>
                  <p:par>
                    <p:cTn id="8" fill="hold">
                      <p:stCondLst>
                        <p:cond delay="0"/>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1000"/>
                                        <p:tgtEl>
                                          <p:spTgt spid="8196"/>
                                        </p:tgtEl>
                                      </p:cBhvr>
                                    </p:animEffect>
                                    <p:anim calcmode="lin" valueType="num">
                                      <p:cBhvr>
                                        <p:cTn id="13" dur="1000" fill="hold"/>
                                        <p:tgtEl>
                                          <p:spTgt spid="8196"/>
                                        </p:tgtEl>
                                        <p:attrNameLst>
                                          <p:attrName>ppt_x</p:attrName>
                                        </p:attrNameLst>
                                      </p:cBhvr>
                                      <p:tavLst>
                                        <p:tav tm="0">
                                          <p:val>
                                            <p:strVal val="#ppt_x"/>
                                          </p:val>
                                        </p:tav>
                                        <p:tav tm="100000">
                                          <p:val>
                                            <p:strVal val="#ppt_x"/>
                                          </p:val>
                                        </p:tav>
                                      </p:tavLst>
                                    </p:anim>
                                    <p:anim calcmode="lin" valueType="num">
                                      <p:cBhvr>
                                        <p:cTn id="14" dur="900" decel="100000" fill="hold"/>
                                        <p:tgtEl>
                                          <p:spTgt spid="819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p:stCondLst>
                              <p:cond delay="1500"/>
                            </p:stCondLst>
                            <p:childTnLst>
                              <p:par>
                                <p:cTn id="21" presetID="10" presetClass="exit" presetSubtype="0" fill="hold" nodeType="afterEffect">
                                  <p:stCondLst>
                                    <p:cond delay="0"/>
                                  </p:stCondLst>
                                  <p:childTnLst>
                                    <p:animEffect transition="out" filter="fade">
                                      <p:cBhvr>
                                        <p:cTn id="22" dur="500"/>
                                        <p:tgtEl>
                                          <p:spTgt spid="8195"/>
                                        </p:tgtEl>
                                      </p:cBhvr>
                                    </p:animEffect>
                                    <p:set>
                                      <p:cBhvr>
                                        <p:cTn id="23"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900" decel="100000" fill="hold"/>
                                        <p:tgtEl>
                                          <p:spTgt spid="21"/>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childTnLst>
                          </p:cTn>
                        </p:par>
                        <p:par>
                          <p:cTn id="37" fill="hold">
                            <p:stCondLst>
                              <p:cond delay="1500"/>
                            </p:stCondLst>
                            <p:childTnLst>
                              <p:par>
                                <p:cTn id="38" presetID="10" presetClass="exit" presetSubtype="0" fill="hold" nodeType="after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37"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900" decel="100000" fill="hold"/>
                                        <p:tgtEl>
                                          <p:spTgt spid="2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up)">
                                      <p:cBhvr>
                                        <p:cTn id="53" dur="500"/>
                                        <p:tgtEl>
                                          <p:spTgt spid="27"/>
                                        </p:tgtEl>
                                      </p:cBhvr>
                                    </p:animEffect>
                                  </p:childTnLst>
                                </p:cTn>
                              </p:par>
                            </p:childTnLst>
                          </p:cTn>
                        </p:par>
                        <p:par>
                          <p:cTn id="54" fill="hold">
                            <p:stCondLst>
                              <p:cond delay="1500"/>
                            </p:stCondLst>
                            <p:childTnLst>
                              <p:par>
                                <p:cTn id="55" presetID="10" presetClass="exit" presetSubtype="0" fill="hold" nodeType="after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900" decel="100000" fill="hold"/>
                                        <p:tgtEl>
                                          <p:spTgt spid="23"/>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7" fill="hold">
                            <p:stCondLst>
                              <p:cond delay="1000"/>
                            </p:stCondLst>
                            <p:childTnLst>
                              <p:par>
                                <p:cTn id="68" presetID="22" presetClass="entr" presetSubtype="1" fill="hold" grpId="0"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up)">
                                      <p:cBhvr>
                                        <p:cTn id="70" dur="500"/>
                                        <p:tgtEl>
                                          <p:spTgt spid="29"/>
                                        </p:tgtEl>
                                      </p:cBhvr>
                                    </p:animEffect>
                                  </p:childTnLst>
                                </p:cTn>
                              </p:par>
                            </p:childTnLst>
                          </p:cTn>
                        </p:par>
                        <p:par>
                          <p:cTn id="71" fill="hold">
                            <p:stCondLst>
                              <p:cond delay="1500"/>
                            </p:stCondLst>
                            <p:childTnLst>
                              <p:par>
                                <p:cTn id="72" presetID="10" presetClass="exit" presetSubtype="0" fill="hold" nodeType="afterEffect">
                                  <p:stCondLst>
                                    <p:cond delay="0"/>
                                  </p:stCondLst>
                                  <p:childTnLst>
                                    <p:animEffect transition="out" filter="fade">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8195"/>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par>
                                <p:cTn id="86" presetID="1" presetClass="exit" presetSubtype="0" fill="hold" nodeType="withEffect">
                                  <p:stCondLst>
                                    <p:cond delay="0"/>
                                  </p:stCondLst>
                                  <p:childTnLst>
                                    <p:set>
                                      <p:cBhvr>
                                        <p:cTn id="87" dur="1" fill="hold">
                                          <p:stCondLst>
                                            <p:cond delay="0"/>
                                          </p:stCondLst>
                                        </p:cTn>
                                        <p:tgtEl>
                                          <p:spTgt spid="8196"/>
                                        </p:tgtEl>
                                        <p:attrNameLst>
                                          <p:attrName>style.visibility</p:attrName>
                                        </p:attrNameLst>
                                      </p:cBhvr>
                                      <p:to>
                                        <p:strVal val="hidden"/>
                                      </p:to>
                                    </p:set>
                                  </p:childTnLst>
                                </p:cTn>
                              </p:par>
                              <p:par>
                                <p:cTn id="88" presetID="1" presetClass="exit" presetSubtype="0" fill="hold" grpId="2" nodeType="withEffect">
                                  <p:stCondLst>
                                    <p:cond delay="0"/>
                                  </p:stCondLst>
                                  <p:childTnLst>
                                    <p:set>
                                      <p:cBhvr>
                                        <p:cTn id="89" dur="1" fill="hold">
                                          <p:stCondLst>
                                            <p:cond delay="0"/>
                                          </p:stCondLst>
                                        </p:cTn>
                                        <p:tgtEl>
                                          <p:spTgt spid="6"/>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21"/>
                                        </p:tgtEl>
                                        <p:attrNameLst>
                                          <p:attrName>style.visibility</p:attrName>
                                        </p:attrNameLst>
                                      </p:cBhvr>
                                      <p:to>
                                        <p:strVal val="hidden"/>
                                      </p:to>
                                    </p:set>
                                  </p:childTnLst>
                                </p:cTn>
                              </p:par>
                              <p:par>
                                <p:cTn id="92" presetID="1" presetClass="exit" presetSubtype="0" fill="hold" grpId="2" nodeType="withEffect">
                                  <p:stCondLst>
                                    <p:cond delay="0"/>
                                  </p:stCondLst>
                                  <p:childTnLst>
                                    <p:set>
                                      <p:cBhvr>
                                        <p:cTn id="93" dur="1" fill="hold">
                                          <p:stCondLst>
                                            <p:cond delay="0"/>
                                          </p:stCondLst>
                                        </p:cTn>
                                        <p:tgtEl>
                                          <p:spTgt spid="26"/>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22"/>
                                        </p:tgtEl>
                                        <p:attrNameLst>
                                          <p:attrName>style.visibility</p:attrName>
                                        </p:attrNameLst>
                                      </p:cBhvr>
                                      <p:to>
                                        <p:strVal val="hidden"/>
                                      </p:to>
                                    </p:set>
                                  </p:childTnLst>
                                </p:cTn>
                              </p:par>
                              <p:par>
                                <p:cTn id="96" presetID="1" presetClass="exit" presetSubtype="0" fill="hold" grpId="2" nodeType="withEffect">
                                  <p:stCondLst>
                                    <p:cond delay="0"/>
                                  </p:stCondLst>
                                  <p:childTnLst>
                                    <p:set>
                                      <p:cBhvr>
                                        <p:cTn id="97" dur="1" fill="hold">
                                          <p:stCondLst>
                                            <p:cond delay="0"/>
                                          </p:stCondLst>
                                        </p:cTn>
                                        <p:tgtEl>
                                          <p:spTgt spid="27"/>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23"/>
                                        </p:tgtEl>
                                        <p:attrNameLst>
                                          <p:attrName>style.visibility</p:attrName>
                                        </p:attrNameLst>
                                      </p:cBhvr>
                                      <p:to>
                                        <p:strVal val="hidden"/>
                                      </p:to>
                                    </p:set>
                                  </p:childTnLst>
                                </p:cTn>
                              </p:par>
                              <p:par>
                                <p:cTn id="100" presetID="1" presetClass="exit" presetSubtype="0" fill="hold" grpId="2" nodeType="withEffect">
                                  <p:stCondLst>
                                    <p:cond delay="0"/>
                                  </p:stCondLst>
                                  <p:childTnLst>
                                    <p:set>
                                      <p:cBhvr>
                                        <p:cTn id="10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2" restart="whenNotActive" fill="hold" evtFilter="cancelBubble" nodeType="interactiveSeq">
                <p:stCondLst>
                  <p:cond evt="onClick" delay="0">
                    <p:tgtEl>
                      <p:spTgt spid="33"/>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8195"/>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2"/>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4"/>
                                        </p:tgtEl>
                                        <p:attrNameLst>
                                          <p:attrName>style.visibility</p:attrName>
                                        </p:attrNameLst>
                                      </p:cBhvr>
                                      <p:to>
                                        <p:strVal val="visible"/>
                                      </p:to>
                                    </p:set>
                                  </p:childTnLst>
                                </p:cTn>
                              </p:par>
                              <p:par>
                                <p:cTn id="113" presetID="1" presetClass="exit" presetSubtype="0" fill="hold" nodeType="withEffect">
                                  <p:stCondLst>
                                    <p:cond delay="0"/>
                                  </p:stCondLst>
                                  <p:childTnLst>
                                    <p:set>
                                      <p:cBhvr>
                                        <p:cTn id="114" dur="1" fill="hold">
                                          <p:stCondLst>
                                            <p:cond delay="0"/>
                                          </p:stCondLst>
                                        </p:cTn>
                                        <p:tgtEl>
                                          <p:spTgt spid="8196"/>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6"/>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21"/>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26"/>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22"/>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27"/>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23"/>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29" restart="whenNotActive" fill="hold" evtFilter="cancelBubble" nodeType="interactiveSeq">
                <p:stCondLst>
                  <p:cond evt="onClick" delay="0">
                    <p:tgtEl>
                      <p:spTgt spid="28"/>
                    </p:tgtEl>
                  </p:cond>
                </p:stCondLst>
                <p:endSync evt="end" delay="0">
                  <p:rtn val="all"/>
                </p:endSync>
                <p:childTnLst>
                  <p:par>
                    <p:cTn id="130" fill="hold">
                      <p:stCondLst>
                        <p:cond delay="0"/>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35"/>
                                        </p:tgtEl>
                                        <p:attrNameLst>
                                          <p:attrName>style.visibility</p:attrName>
                                        </p:attrNameLst>
                                      </p:cBhvr>
                                      <p:to>
                                        <p:strVal val="visible"/>
                                      </p:to>
                                    </p:set>
                                    <p:animEffect transition="in" filter="fade">
                                      <p:cBhvr>
                                        <p:cTn id="134" dur="500"/>
                                        <p:tgtEl>
                                          <p:spTgt spid="35"/>
                                        </p:tgtEl>
                                      </p:cBhvr>
                                    </p:animEffect>
                                  </p:childTnLst>
                                </p:cTn>
                              </p:par>
                              <p:par>
                                <p:cTn id="135" presetID="10" presetClass="exit" presetSubtype="0" fill="hold" grpId="1" nodeType="withEffect">
                                  <p:stCondLst>
                                    <p:cond delay="0"/>
                                  </p:stCondLst>
                                  <p:childTnLst>
                                    <p:animEffect transition="out" filter="fade">
                                      <p:cBhvr>
                                        <p:cTn id="136" dur="500"/>
                                        <p:tgtEl>
                                          <p:spTgt spid="36"/>
                                        </p:tgtEl>
                                      </p:cBhvr>
                                    </p:animEffect>
                                    <p:set>
                                      <p:cBhvr>
                                        <p:cTn id="137" dur="1" fill="hold">
                                          <p:stCondLst>
                                            <p:cond delay="499"/>
                                          </p:stCondLst>
                                        </p:cTn>
                                        <p:tgtEl>
                                          <p:spTgt spid="36"/>
                                        </p:tgtEl>
                                        <p:attrNameLst>
                                          <p:attrName>style.visibility</p:attrName>
                                        </p:attrNameLst>
                                      </p:cBhvr>
                                      <p:to>
                                        <p:strVal val="hidden"/>
                                      </p:to>
                                    </p:set>
                                  </p:childTnLst>
                                </p:cTn>
                              </p:par>
                              <p:par>
                                <p:cTn id="138" presetID="1" presetClass="mediacall" presetSubtype="0" fill="hold" nodeType="withEffect">
                                  <p:stCondLst>
                                    <p:cond delay="0"/>
                                  </p:stCondLst>
                                  <p:childTnLst>
                                    <p:cmd type="call" cmd="playFrom(0.0)">
                                      <p:cBhvr>
                                        <p:cTn id="139" dur="60934" fill="hold"/>
                                        <p:tgtEl>
                                          <p:spTgt spid="2"/>
                                        </p:tgtEl>
                                      </p:cBhvr>
                                    </p:cmd>
                                  </p:childTnLst>
                                </p:cTn>
                              </p:par>
                              <p:par>
                                <p:cTn id="140" presetID="1" presetClass="emph" presetSubtype="2" fill="hold" nodeType="withEffect">
                                  <p:stCondLst>
                                    <p:cond delay="0"/>
                                  </p:stCondLst>
                                  <p:childTnLst>
                                    <p:animClr clrSpc="rgb" dir="cw">
                                      <p:cBhvr>
                                        <p:cTn id="141" dur="1000" fill="hold"/>
                                        <p:tgtEl>
                                          <p:spTgt spid="28"/>
                                        </p:tgtEl>
                                        <p:attrNameLst>
                                          <p:attrName>fillcolor</p:attrName>
                                        </p:attrNameLst>
                                      </p:cBhvr>
                                      <p:to>
                                        <a:schemeClr val="accent2"/>
                                      </p:to>
                                    </p:animClr>
                                    <p:set>
                                      <p:cBhvr>
                                        <p:cTn id="142" dur="1000" fill="hold"/>
                                        <p:tgtEl>
                                          <p:spTgt spid="28"/>
                                        </p:tgtEl>
                                        <p:attrNameLst>
                                          <p:attrName>fill.type</p:attrName>
                                        </p:attrNameLst>
                                      </p:cBhvr>
                                      <p:to>
                                        <p:strVal val="solid"/>
                                      </p:to>
                                    </p:set>
                                    <p:set>
                                      <p:cBhvr>
                                        <p:cTn id="143" dur="1000" fill="hold"/>
                                        <p:tgtEl>
                                          <p:spTgt spid="28"/>
                                        </p:tgtEl>
                                        <p:attrNameLst>
                                          <p:attrName>fill.on</p:attrName>
                                        </p:attrNameLst>
                                      </p:cBhvr>
                                      <p:to>
                                        <p:strVal val="true"/>
                                      </p:to>
                                    </p:set>
                                  </p:childTnLst>
                                </p:cTn>
                              </p:par>
                            </p:childTnLst>
                          </p:cTn>
                        </p:par>
                      </p:childTnLst>
                    </p:cTn>
                  </p:par>
                  <p:par>
                    <p:cTn id="144" fill="hold">
                      <p:stCondLst>
                        <p:cond delay="indefinite"/>
                      </p:stCondLst>
                      <p:childTnLst>
                        <p:par>
                          <p:cTn id="145" fill="hold">
                            <p:stCondLst>
                              <p:cond delay="0"/>
                            </p:stCondLst>
                            <p:childTnLst>
                              <p:par>
                                <p:cTn id="146" presetID="3" presetClass="mediacall" presetSubtype="0" fill="hold" nodeType="clickEffect">
                                  <p:stCondLst>
                                    <p:cond delay="0"/>
                                  </p:stCondLst>
                                  <p:childTnLst>
                                    <p:cmd type="call" cmd="stop">
                                      <p:cBhvr>
                                        <p:cTn id="147" dur="1" fill="hold"/>
                                        <p:tgtEl>
                                          <p:spTgt spid="2"/>
                                        </p:tgtEl>
                                      </p:cBhvr>
                                    </p:cmd>
                                  </p:childTnLst>
                                </p:cTn>
                              </p:par>
                              <p:par>
                                <p:cTn id="148" presetID="10" presetClass="exit" presetSubtype="0" fill="hold" grpId="1" nodeType="withEffect">
                                  <p:stCondLst>
                                    <p:cond delay="0"/>
                                  </p:stCondLst>
                                  <p:childTnLst>
                                    <p:animEffect transition="out" filter="fade">
                                      <p:cBhvr>
                                        <p:cTn id="149" dur="500"/>
                                        <p:tgtEl>
                                          <p:spTgt spid="35"/>
                                        </p:tgtEl>
                                      </p:cBhvr>
                                    </p:animEffect>
                                    <p:set>
                                      <p:cBhvr>
                                        <p:cTn id="150" dur="1" fill="hold">
                                          <p:stCondLst>
                                            <p:cond delay="499"/>
                                          </p:stCondLst>
                                        </p:cTn>
                                        <p:tgtEl>
                                          <p:spTgt spid="35"/>
                                        </p:tgtEl>
                                        <p:attrNameLst>
                                          <p:attrName>style.visibility</p:attrName>
                                        </p:attrNameLst>
                                      </p:cBhvr>
                                      <p:to>
                                        <p:strVal val="hidden"/>
                                      </p:to>
                                    </p:set>
                                  </p:childTnLst>
                                </p:cTn>
                              </p:par>
                              <p:par>
                                <p:cTn id="151" presetID="10" presetClass="entr" presetSubtype="0" fill="hold" grpId="2" nodeType="withEffect">
                                  <p:stCondLst>
                                    <p:cond delay="0"/>
                                  </p:stCondLst>
                                  <p:childTnLst>
                                    <p:set>
                                      <p:cBhvr>
                                        <p:cTn id="152" dur="1" fill="hold">
                                          <p:stCondLst>
                                            <p:cond delay="0"/>
                                          </p:stCondLst>
                                        </p:cTn>
                                        <p:tgtEl>
                                          <p:spTgt spid="36"/>
                                        </p:tgtEl>
                                        <p:attrNameLst>
                                          <p:attrName>style.visibility</p:attrName>
                                        </p:attrNameLst>
                                      </p:cBhvr>
                                      <p:to>
                                        <p:strVal val="visible"/>
                                      </p:to>
                                    </p:set>
                                    <p:animEffect transition="in" filter="fade">
                                      <p:cBhvr>
                                        <p:cTn id="153" dur="500"/>
                                        <p:tgtEl>
                                          <p:spTgt spid="36"/>
                                        </p:tgtEl>
                                      </p:cBhvr>
                                    </p:animEffect>
                                  </p:childTnLst>
                                </p:cTn>
                              </p:par>
                              <p:par>
                                <p:cTn id="154" presetID="1" presetClass="emph" presetSubtype="2" fill="hold" nodeType="withEffect">
                                  <p:stCondLst>
                                    <p:cond delay="0"/>
                                  </p:stCondLst>
                                  <p:childTnLst>
                                    <p:animClr clrSpc="rgb" dir="cw">
                                      <p:cBhvr>
                                        <p:cTn id="155" dur="2000" fill="hold"/>
                                        <p:tgtEl>
                                          <p:spTgt spid="28"/>
                                        </p:tgtEl>
                                        <p:attrNameLst>
                                          <p:attrName>fillcolor</p:attrName>
                                        </p:attrNameLst>
                                      </p:cBhvr>
                                      <p:to>
                                        <a:schemeClr val="bg1"/>
                                      </p:to>
                                    </p:animClr>
                                    <p:set>
                                      <p:cBhvr>
                                        <p:cTn id="156" dur="2000" fill="hold"/>
                                        <p:tgtEl>
                                          <p:spTgt spid="28"/>
                                        </p:tgtEl>
                                        <p:attrNameLst>
                                          <p:attrName>fill.type</p:attrName>
                                        </p:attrNameLst>
                                      </p:cBhvr>
                                      <p:to>
                                        <p:strVal val="solid"/>
                                      </p:to>
                                    </p:set>
                                    <p:set>
                                      <p:cBhvr>
                                        <p:cTn id="157" dur="20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audio>
              <p:cMediaNode vol="80000">
                <p:cTn id="158" fill="hold" display="0">
                  <p:stCondLst>
                    <p:cond delay="indefinite"/>
                  </p:stCondLst>
                  <p:endCondLst>
                    <p:cond evt="onStopAudio" delay="0">
                      <p:tgtEl>
                        <p:sldTgt/>
                      </p:tgtEl>
                    </p:cond>
                  </p:endCondLst>
                </p:cTn>
                <p:tgtEl>
                  <p:spTgt spid="2"/>
                </p:tgtEl>
              </p:cMediaNode>
            </p:audio>
          </p:childTnLst>
        </p:cTn>
      </p:par>
    </p:tnLst>
    <p:bldLst>
      <p:bldP spid="29" grpId="0"/>
      <p:bldP spid="29" grpId="1"/>
      <p:bldP spid="29" grpId="2"/>
      <p:bldP spid="27" grpId="0"/>
      <p:bldP spid="27" grpId="1"/>
      <p:bldP spid="27" grpId="2"/>
      <p:bldP spid="6" grpId="0"/>
      <p:bldP spid="6" grpId="1"/>
      <p:bldP spid="6" grpId="2"/>
      <p:bldP spid="26" grpId="0"/>
      <p:bldP spid="26" grpId="1"/>
      <p:bldP spid="26" grpId="2"/>
      <p:bldP spid="35" grpId="0"/>
      <p:bldP spid="35" grpId="1"/>
      <p:bldP spid="36" grpId="0"/>
      <p:bldP spid="36" grpId="1"/>
      <p:bldP spid="36"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p:cNvSpPr txBox="1"/>
          <p:nvPr/>
        </p:nvSpPr>
        <p:spPr>
          <a:xfrm>
            <a:off x="3557" y="3375"/>
            <a:ext cx="9144000" cy="646331"/>
          </a:xfrm>
          <a:prstGeom prst="rect">
            <a:avLst/>
          </a:prstGeom>
          <a:noFill/>
        </p:spPr>
        <p:txBody>
          <a:bodyPr wrap="square" rtlCol="0">
            <a:spAutoFit/>
          </a:bodyPr>
          <a:lstStyle/>
          <a:p>
            <a:pPr algn="ctr"/>
            <a:r>
              <a:rPr lang="en-NZ" sz="3600" b="1" dirty="0"/>
              <a:t>The Easter Candle … </a:t>
            </a:r>
            <a:endParaRPr lang="en-GB" sz="3600" b="1" dirty="0"/>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S-06</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Image" descr="Image result for the paschal candle symbols">
            <a:extLst>
              <a:ext uri="{FF2B5EF4-FFF2-40B4-BE49-F238E27FC236}">
                <a16:creationId xmlns:a16="http://schemas.microsoft.com/office/drawing/2014/main" id="{7EC90C6D-3D58-42B5-83EC-E23B5FCA96E1}"/>
              </a:ext>
            </a:extLst>
          </p:cNvPr>
          <p:cNvPicPr/>
          <p:nvPr/>
        </p:nvPicPr>
        <p:blipFill rotWithShape="1">
          <a:blip r:embed="rId3">
            <a:extLst>
              <a:ext uri="{28A0092B-C50C-407E-A947-70E740481C1C}">
                <a14:useLocalDpi xmlns:a14="http://schemas.microsoft.com/office/drawing/2010/main" val="0"/>
              </a:ext>
            </a:extLst>
          </a:blip>
          <a:srcRect b="6334"/>
          <a:stretch/>
        </p:blipFill>
        <p:spPr bwMode="auto">
          <a:xfrm>
            <a:off x="5273011" y="976752"/>
            <a:ext cx="3798997" cy="3552472"/>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F8A64EE8-6043-4612-83AB-40B4AD91B327}"/>
              </a:ext>
            </a:extLst>
          </p:cNvPr>
          <p:cNvSpPr/>
          <p:nvPr/>
        </p:nvSpPr>
        <p:spPr>
          <a:xfrm>
            <a:off x="845300" y="4517707"/>
            <a:ext cx="4572000" cy="646331"/>
          </a:xfrm>
          <a:prstGeom prst="rect">
            <a:avLst/>
          </a:prstGeom>
        </p:spPr>
        <p:txBody>
          <a:bodyPr>
            <a:spAutoFit/>
          </a:bodyPr>
          <a:lstStyle/>
          <a:p>
            <a:pPr lvl="0">
              <a:spcAft>
                <a:spcPts val="0"/>
              </a:spcAft>
            </a:pPr>
            <a:r>
              <a:rPr lang="en-NZ" i="1" dirty="0">
                <a:latin typeface="Calibri" panose="020F0502020204030204" pitchFamily="34" charset="0"/>
                <a:ea typeface="Calibri" panose="020F0502020204030204" pitchFamily="34" charset="0"/>
                <a:cs typeface="Times New Roman" panose="02020603050405020304" pitchFamily="18" charset="0"/>
              </a:rPr>
              <a:t>Make a sketch of the Easter Candle to share with your family </a:t>
            </a:r>
            <a:r>
              <a:rPr lang="en-NZ" i="1" dirty="0" err="1">
                <a:latin typeface="Calibri" panose="020F0502020204030204" pitchFamily="34" charset="0"/>
                <a:ea typeface="Calibri" panose="020F0502020204030204" pitchFamily="34" charset="0"/>
                <a:cs typeface="Calibri" panose="020F0502020204030204" pitchFamily="34" charset="0"/>
              </a:rPr>
              <a:t>whānau</a:t>
            </a:r>
            <a:endParaRPr lang="en-NZ" sz="105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F0871D29-B835-435C-8FEC-302D44D4E276}"/>
              </a:ext>
            </a:extLst>
          </p:cNvPr>
          <p:cNvSpPr/>
          <p:nvPr/>
        </p:nvSpPr>
        <p:spPr>
          <a:xfrm>
            <a:off x="845300" y="3825670"/>
            <a:ext cx="4572000" cy="807913"/>
          </a:xfrm>
          <a:prstGeom prst="rect">
            <a:avLst/>
          </a:prstGeom>
        </p:spPr>
        <p:txBody>
          <a:bodyPr>
            <a:spAutoFit/>
          </a:bodyPr>
          <a:lstStyle/>
          <a:p>
            <a:pPr lvl="0">
              <a:spcAft>
                <a:spcPts val="0"/>
              </a:spcAft>
            </a:pPr>
            <a:r>
              <a:rPr lang="en-NZ" i="1" dirty="0">
                <a:latin typeface="Calibri" panose="020F0502020204030204" pitchFamily="34" charset="0"/>
                <a:ea typeface="Calibri" panose="020F0502020204030204" pitchFamily="34" charset="0"/>
                <a:cs typeface="Times New Roman" panose="02020603050405020304" pitchFamily="18" charset="0"/>
              </a:rPr>
              <a:t>is a sign of hope for all people and it brings light into the darkness</a:t>
            </a:r>
            <a:endParaRPr lang="en-NZ" sz="1050" i="1" dirty="0">
              <a:latin typeface="Calibri" panose="020F0502020204030204" pitchFamily="34" charset="0"/>
              <a:ea typeface="Calibri" panose="020F0502020204030204" pitchFamily="34" charset="0"/>
              <a:cs typeface="Times New Roman" panose="02020603050405020304" pitchFamily="18" charset="0"/>
            </a:endParaRPr>
          </a:p>
          <a:p>
            <a:pPr lvl="0">
              <a:spcAft>
                <a:spcPts val="0"/>
              </a:spcAft>
            </a:pPr>
            <a:endParaRPr lang="en-NZ" sz="105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43D62DF-7CFA-4B4D-8438-01F1B1EF2BB5}"/>
              </a:ext>
            </a:extLst>
          </p:cNvPr>
          <p:cNvSpPr/>
          <p:nvPr/>
        </p:nvSpPr>
        <p:spPr>
          <a:xfrm>
            <a:off x="845300" y="2579633"/>
            <a:ext cx="4572000" cy="1361911"/>
          </a:xfrm>
          <a:prstGeom prst="rect">
            <a:avLst/>
          </a:prstGeom>
        </p:spPr>
        <p:txBody>
          <a:bodyPr>
            <a:spAutoFit/>
          </a:bodyPr>
          <a:lstStyle/>
          <a:p>
            <a:pPr lvl="0">
              <a:spcAft>
                <a:spcPts val="0"/>
              </a:spcAft>
            </a:pPr>
            <a:r>
              <a:rPr lang="en-NZ" i="1" dirty="0">
                <a:latin typeface="Calibri" panose="020F0502020204030204" pitchFamily="34" charset="0"/>
                <a:ea typeface="Calibri" panose="020F0502020204030204" pitchFamily="34" charset="0"/>
                <a:cs typeface="Times New Roman" panose="02020603050405020304" pitchFamily="18" charset="0"/>
              </a:rPr>
              <a:t>has Alpha and Omega on it and these are the first and last letters of the Greek alphabet to show that Christ is the beginning and the end of all time</a:t>
            </a:r>
            <a:endParaRPr lang="en-NZ" sz="1050" i="1" dirty="0">
              <a:latin typeface="Calibri" panose="020F0502020204030204" pitchFamily="34" charset="0"/>
              <a:ea typeface="Calibri" panose="020F0502020204030204" pitchFamily="34" charset="0"/>
              <a:cs typeface="Times New Roman" panose="02020603050405020304" pitchFamily="18" charset="0"/>
            </a:endParaRPr>
          </a:p>
          <a:p>
            <a:pPr lvl="0">
              <a:spcAft>
                <a:spcPts val="0"/>
              </a:spcAft>
            </a:pPr>
            <a:endParaRPr lang="en-NZ" sz="105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9EDF4FF-B968-4752-8673-435C5E520520}"/>
              </a:ext>
            </a:extLst>
          </p:cNvPr>
          <p:cNvSpPr/>
          <p:nvPr/>
        </p:nvSpPr>
        <p:spPr>
          <a:xfrm>
            <a:off x="845300" y="1333596"/>
            <a:ext cx="4427711" cy="1361911"/>
          </a:xfrm>
          <a:prstGeom prst="rect">
            <a:avLst/>
          </a:prstGeom>
        </p:spPr>
        <p:txBody>
          <a:bodyPr wrap="square">
            <a:spAutoFit/>
          </a:bodyPr>
          <a:lstStyle/>
          <a:p>
            <a:pPr lvl="0">
              <a:spcAft>
                <a:spcPts val="0"/>
              </a:spcAft>
            </a:pPr>
            <a:r>
              <a:rPr lang="en-NZ" i="1" dirty="0">
                <a:latin typeface="Calibri" panose="020F0502020204030204" pitchFamily="34" charset="0"/>
                <a:ea typeface="Calibri" panose="020F0502020204030204" pitchFamily="34" charset="0"/>
                <a:cs typeface="Times New Roman" panose="02020603050405020304" pitchFamily="18" charset="0"/>
              </a:rPr>
              <a:t>is lit at every Mass and at Baptisms and Funerals and in the Easter season which</a:t>
            </a:r>
            <a:br>
              <a:rPr lang="en-NZ" i="1" dirty="0">
                <a:latin typeface="Calibri" panose="020F0502020204030204" pitchFamily="34" charset="0"/>
                <a:ea typeface="Calibri" panose="020F0502020204030204" pitchFamily="34" charset="0"/>
                <a:cs typeface="Times New Roman" panose="02020603050405020304" pitchFamily="18" charset="0"/>
              </a:rPr>
            </a:br>
            <a:r>
              <a:rPr lang="en-NZ" i="1" dirty="0">
                <a:latin typeface="Calibri" panose="020F0502020204030204" pitchFamily="34" charset="0"/>
                <a:ea typeface="Calibri" panose="020F0502020204030204" pitchFamily="34" charset="0"/>
                <a:cs typeface="Times New Roman" panose="02020603050405020304" pitchFamily="18" charset="0"/>
              </a:rPr>
              <a:t>lasts for 50 days from Easter Sunday until Pentecost Sunday</a:t>
            </a:r>
            <a:endParaRPr lang="en-NZ" sz="1050" i="1" dirty="0">
              <a:latin typeface="Calibri" panose="020F0502020204030204" pitchFamily="34" charset="0"/>
              <a:ea typeface="Calibri" panose="020F0502020204030204" pitchFamily="34" charset="0"/>
              <a:cs typeface="Times New Roman" panose="02020603050405020304" pitchFamily="18" charset="0"/>
            </a:endParaRPr>
          </a:p>
          <a:p>
            <a:pPr lvl="0">
              <a:spcAft>
                <a:spcPts val="0"/>
              </a:spcAft>
            </a:pPr>
            <a:endParaRPr lang="en-NZ" sz="105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ACFD9643-97E1-46CC-8EBE-E71BA274CC32}"/>
              </a:ext>
            </a:extLst>
          </p:cNvPr>
          <p:cNvSpPr/>
          <p:nvPr/>
        </p:nvSpPr>
        <p:spPr>
          <a:xfrm>
            <a:off x="845300" y="641557"/>
            <a:ext cx="4572000" cy="807913"/>
          </a:xfrm>
          <a:prstGeom prst="rect">
            <a:avLst/>
          </a:prstGeom>
        </p:spPr>
        <p:txBody>
          <a:bodyPr wrap="square">
            <a:spAutoFit/>
          </a:bodyPr>
          <a:lstStyle/>
          <a:p>
            <a:pPr lvl="0">
              <a:spcAft>
                <a:spcPts val="0"/>
              </a:spcAft>
            </a:pPr>
            <a:r>
              <a:rPr lang="en-NZ" i="1" dirty="0">
                <a:latin typeface="Calibri" panose="020F0502020204030204" pitchFamily="34" charset="0"/>
                <a:ea typeface="Calibri" panose="020F0502020204030204" pitchFamily="34" charset="0"/>
                <a:cs typeface="Times New Roman" panose="02020603050405020304" pitchFamily="18" charset="0"/>
              </a:rPr>
              <a:t>is the symbol of the risen Christ standing among us</a:t>
            </a:r>
            <a:endParaRPr lang="en-NZ" sz="1050" i="1" dirty="0">
              <a:latin typeface="Calibri" panose="020F0502020204030204" pitchFamily="34" charset="0"/>
              <a:ea typeface="Calibri" panose="020F0502020204030204" pitchFamily="34" charset="0"/>
              <a:cs typeface="Times New Roman" panose="02020603050405020304" pitchFamily="18" charset="0"/>
            </a:endParaRPr>
          </a:p>
          <a:p>
            <a:pPr lvl="0">
              <a:spcAft>
                <a:spcPts val="0"/>
              </a:spcAft>
            </a:pPr>
            <a:endParaRPr lang="en-NZ" sz="1050" i="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7" name="Button 5" descr="Image result for the paschal candle symbols">
            <a:extLst>
              <a:ext uri="{FF2B5EF4-FFF2-40B4-BE49-F238E27FC236}">
                <a16:creationId xmlns:a16="http://schemas.microsoft.com/office/drawing/2014/main" id="{04D5E9C7-BAD2-489A-B53F-241CFC160061}"/>
              </a:ext>
            </a:extLst>
          </p:cNvPr>
          <p:cNvPicPr/>
          <p:nvPr/>
        </p:nvPicPr>
        <p:blipFill rotWithShape="1">
          <a:blip r:embed="rId4" cstate="print">
            <a:extLst>
              <a:ext uri="{28A0092B-C50C-407E-A947-70E740481C1C}">
                <a14:useLocalDpi xmlns:a14="http://schemas.microsoft.com/office/drawing/2010/main" val="0"/>
              </a:ext>
            </a:extLst>
          </a:blip>
          <a:srcRect l="41161" t="21840" r="41642" b="3378"/>
          <a:stretch/>
        </p:blipFill>
        <p:spPr bwMode="auto">
          <a:xfrm>
            <a:off x="395537" y="4545750"/>
            <a:ext cx="169667" cy="546280"/>
          </a:xfrm>
          <a:prstGeom prst="rect">
            <a:avLst/>
          </a:prstGeom>
          <a:noFill/>
          <a:ln>
            <a:solidFill>
              <a:schemeClr val="bg1"/>
            </a:solidFill>
          </a:ln>
          <a:extLst>
            <a:ext uri="{53640926-AAD7-44D8-BBD7-CCE9431645EC}">
              <a14:shadowObscured xmlns:a14="http://schemas.microsoft.com/office/drawing/2010/main"/>
            </a:ext>
          </a:extLst>
        </p:spPr>
      </p:pic>
      <p:pic>
        <p:nvPicPr>
          <p:cNvPr id="29" name="Button 4" descr="Image result for the paschal candle symbols">
            <a:extLst>
              <a:ext uri="{FF2B5EF4-FFF2-40B4-BE49-F238E27FC236}">
                <a16:creationId xmlns:a16="http://schemas.microsoft.com/office/drawing/2014/main" id="{2E7A2A20-8F48-4737-B787-2D392BD1CC56}"/>
              </a:ext>
            </a:extLst>
          </p:cNvPr>
          <p:cNvPicPr/>
          <p:nvPr/>
        </p:nvPicPr>
        <p:blipFill rotWithShape="1">
          <a:blip r:embed="rId4" cstate="print">
            <a:extLst>
              <a:ext uri="{28A0092B-C50C-407E-A947-70E740481C1C}">
                <a14:useLocalDpi xmlns:a14="http://schemas.microsoft.com/office/drawing/2010/main" val="0"/>
              </a:ext>
            </a:extLst>
          </a:blip>
          <a:srcRect l="41161" t="21840" r="41642" b="3378"/>
          <a:stretch/>
        </p:blipFill>
        <p:spPr bwMode="auto">
          <a:xfrm>
            <a:off x="393305" y="3903898"/>
            <a:ext cx="169667" cy="546280"/>
          </a:xfrm>
          <a:prstGeom prst="rect">
            <a:avLst/>
          </a:prstGeom>
          <a:noFill/>
          <a:ln>
            <a:solidFill>
              <a:schemeClr val="bg1"/>
            </a:solidFill>
          </a:ln>
          <a:extLst>
            <a:ext uri="{53640926-AAD7-44D8-BBD7-CCE9431645EC}">
              <a14:shadowObscured xmlns:a14="http://schemas.microsoft.com/office/drawing/2010/main"/>
            </a:ext>
          </a:extLst>
        </p:spPr>
      </p:pic>
      <p:pic>
        <p:nvPicPr>
          <p:cNvPr id="30" name="Button 3" descr="Image result for the paschal candle symbols">
            <a:extLst>
              <a:ext uri="{FF2B5EF4-FFF2-40B4-BE49-F238E27FC236}">
                <a16:creationId xmlns:a16="http://schemas.microsoft.com/office/drawing/2014/main" id="{66192E3D-F90A-4656-BB64-214B042B5B09}"/>
              </a:ext>
            </a:extLst>
          </p:cNvPr>
          <p:cNvPicPr/>
          <p:nvPr/>
        </p:nvPicPr>
        <p:blipFill rotWithShape="1">
          <a:blip r:embed="rId4" cstate="print">
            <a:extLst>
              <a:ext uri="{28A0092B-C50C-407E-A947-70E740481C1C}">
                <a14:useLocalDpi xmlns:a14="http://schemas.microsoft.com/office/drawing/2010/main" val="0"/>
              </a:ext>
            </a:extLst>
          </a:blip>
          <a:srcRect l="41161" t="21840" r="41642" b="3378"/>
          <a:stretch/>
        </p:blipFill>
        <p:spPr bwMode="auto">
          <a:xfrm>
            <a:off x="393305" y="2903762"/>
            <a:ext cx="169667" cy="546280"/>
          </a:xfrm>
          <a:prstGeom prst="rect">
            <a:avLst/>
          </a:prstGeom>
          <a:noFill/>
          <a:ln>
            <a:solidFill>
              <a:schemeClr val="bg1"/>
            </a:solidFill>
          </a:ln>
          <a:extLst>
            <a:ext uri="{53640926-AAD7-44D8-BBD7-CCE9431645EC}">
              <a14:shadowObscured xmlns:a14="http://schemas.microsoft.com/office/drawing/2010/main"/>
            </a:ext>
          </a:extLst>
        </p:spPr>
      </p:pic>
      <p:pic>
        <p:nvPicPr>
          <p:cNvPr id="31" name="Button 2" descr="Image result for the paschal candle symbols">
            <a:extLst>
              <a:ext uri="{FF2B5EF4-FFF2-40B4-BE49-F238E27FC236}">
                <a16:creationId xmlns:a16="http://schemas.microsoft.com/office/drawing/2014/main" id="{A83CB1DC-71FA-4D38-8437-98C225648943}"/>
              </a:ext>
            </a:extLst>
          </p:cNvPr>
          <p:cNvPicPr/>
          <p:nvPr/>
        </p:nvPicPr>
        <p:blipFill rotWithShape="1">
          <a:blip r:embed="rId4" cstate="print">
            <a:extLst>
              <a:ext uri="{28A0092B-C50C-407E-A947-70E740481C1C}">
                <a14:useLocalDpi xmlns:a14="http://schemas.microsoft.com/office/drawing/2010/main" val="0"/>
              </a:ext>
            </a:extLst>
          </a:blip>
          <a:srcRect l="41161" t="21840" r="41642" b="3378"/>
          <a:stretch/>
        </p:blipFill>
        <p:spPr bwMode="auto">
          <a:xfrm>
            <a:off x="395537" y="1635646"/>
            <a:ext cx="169667" cy="546280"/>
          </a:xfrm>
          <a:prstGeom prst="rect">
            <a:avLst/>
          </a:prstGeom>
          <a:noFill/>
          <a:ln>
            <a:solidFill>
              <a:schemeClr val="bg1"/>
            </a:solidFill>
          </a:ln>
          <a:extLst>
            <a:ext uri="{53640926-AAD7-44D8-BBD7-CCE9431645EC}">
              <a14:shadowObscured xmlns:a14="http://schemas.microsoft.com/office/drawing/2010/main"/>
            </a:ext>
          </a:extLst>
        </p:spPr>
      </p:pic>
      <p:pic>
        <p:nvPicPr>
          <p:cNvPr id="32" name="Button 1" descr="Image result for the paschal candle symbols">
            <a:extLst>
              <a:ext uri="{FF2B5EF4-FFF2-40B4-BE49-F238E27FC236}">
                <a16:creationId xmlns:a16="http://schemas.microsoft.com/office/drawing/2014/main" id="{EE4EA6AF-05EE-400A-B4EA-AC3C87D86080}"/>
              </a:ext>
            </a:extLst>
          </p:cNvPr>
          <p:cNvPicPr/>
          <p:nvPr/>
        </p:nvPicPr>
        <p:blipFill rotWithShape="1">
          <a:blip r:embed="rId4" cstate="print">
            <a:extLst>
              <a:ext uri="{28A0092B-C50C-407E-A947-70E740481C1C}">
                <a14:useLocalDpi xmlns:a14="http://schemas.microsoft.com/office/drawing/2010/main" val="0"/>
              </a:ext>
            </a:extLst>
          </a:blip>
          <a:srcRect l="41161" t="21840" r="41642" b="3378"/>
          <a:stretch/>
        </p:blipFill>
        <p:spPr bwMode="auto">
          <a:xfrm>
            <a:off x="395537" y="707345"/>
            <a:ext cx="169667" cy="546280"/>
          </a:xfrm>
          <a:prstGeom prst="rect">
            <a:avLst/>
          </a:prstGeom>
          <a:noFill/>
          <a:ln>
            <a:solidFill>
              <a:schemeClr val="bg1"/>
            </a:solidFill>
          </a:ln>
          <a:extLst>
            <a:ext uri="{53640926-AAD7-44D8-BBD7-CCE9431645EC}">
              <a14:shadowObscured xmlns:a14="http://schemas.microsoft.com/office/drawing/2010/main"/>
            </a:ext>
          </a:extLst>
        </p:spPr>
      </p:pic>
      <p:sp>
        <p:nvSpPr>
          <p:cNvPr id="33" name="Textbox: Tool instructions">
            <a:extLst>
              <a:ext uri="{FF2B5EF4-FFF2-40B4-BE49-F238E27FC236}">
                <a16:creationId xmlns:a16="http://schemas.microsoft.com/office/drawing/2014/main" id="{E4002C1F-C63D-45D1-95E7-44373C642217}"/>
              </a:ext>
            </a:extLst>
          </p:cNvPr>
          <p:cNvSpPr txBox="1"/>
          <p:nvPr/>
        </p:nvSpPr>
        <p:spPr>
          <a:xfrm>
            <a:off x="3347984" y="4912668"/>
            <a:ext cx="2448107" cy="230832"/>
          </a:xfrm>
          <a:prstGeom prst="rect">
            <a:avLst/>
          </a:prstGeom>
          <a:noFill/>
          <a:ln>
            <a:noFill/>
          </a:ln>
        </p:spPr>
        <p:txBody>
          <a:bodyPr wrap="none" rtlCol="0">
            <a:spAutoFit/>
          </a:bodyPr>
          <a:lstStyle/>
          <a:p>
            <a:pPr algn="ctr"/>
            <a:r>
              <a:rPr lang="en-GB" sz="900" dirty="0">
                <a:latin typeface="Arial" pitchFamily="34" charset="0"/>
                <a:ea typeface="Segoe UI" pitchFamily="34" charset="0"/>
                <a:cs typeface="Arial" pitchFamily="34" charset="0"/>
              </a:rPr>
              <a:t>Click on the candles on the left to reveal text</a:t>
            </a:r>
          </a:p>
        </p:txBody>
      </p:sp>
    </p:spTree>
    <p:extLst>
      <p:ext uri="{BB962C8B-B14F-4D97-AF65-F5344CB8AC3E}">
        <p14:creationId xmlns:p14="http://schemas.microsoft.com/office/powerpoint/2010/main" val="29318778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nextCondLst>
                <p:cond evt="onClick" delay="0">
                  <p:tgtEl>
                    <p:spTgt spid="31"/>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1" nodeType="withEffect">
                                  <p:stCondLst>
                                    <p:cond delay="0"/>
                                  </p:stCondLst>
                                  <p:childTnLst>
                                    <p:set>
                                      <p:cBhvr>
                                        <p:cTn id="36" dur="1" fill="hold">
                                          <p:stCondLst>
                                            <p:cond delay="0"/>
                                          </p:stCondLst>
                                        </p:cTn>
                                        <p:tgtEl>
                                          <p:spTgt spid="2"/>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grpId="2" nodeType="withEffect">
                                  <p:stCondLst>
                                    <p:cond delay="0"/>
                                  </p:stCondLst>
                                  <p:childTnLst>
                                    <p:set>
                                      <p:cBhvr>
                                        <p:cTn id="40" dur="1" fill="hold">
                                          <p:stCondLst>
                                            <p:cond delay="0"/>
                                          </p:stCondLst>
                                        </p:cTn>
                                        <p:tgtEl>
                                          <p:spTgt spid="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9"/>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2" nodeType="withEffect">
                                  <p:stCondLst>
                                    <p:cond delay="0"/>
                                  </p:stCondLst>
                                  <p:childTnLst>
                                    <p:set>
                                      <p:cBhvr>
                                        <p:cTn id="49" dur="1" fill="hold">
                                          <p:stCondLst>
                                            <p:cond delay="0"/>
                                          </p:stCondLst>
                                        </p:cTn>
                                        <p:tgtEl>
                                          <p:spTgt spid="2"/>
                                        </p:tgtEl>
                                        <p:attrNameLst>
                                          <p:attrName>style.visibility</p:attrName>
                                        </p:attrNameLst>
                                      </p:cBhvr>
                                      <p:to>
                                        <p:strVal val="hidden"/>
                                      </p:to>
                                    </p:set>
                                  </p:childTnLst>
                                </p:cTn>
                              </p:par>
                              <p:par>
                                <p:cTn id="50" presetID="1" presetClass="exit" presetSubtype="0" fill="hold" grpId="2" nodeType="withEffect">
                                  <p:stCondLst>
                                    <p:cond delay="0"/>
                                  </p:stCondLst>
                                  <p:childTnLst>
                                    <p:set>
                                      <p:cBhvr>
                                        <p:cTn id="51" dur="1" fill="hold">
                                          <p:stCondLst>
                                            <p:cond delay="0"/>
                                          </p:stCondLst>
                                        </p:cTn>
                                        <p:tgtEl>
                                          <p:spTgt spid="3"/>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5"/>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6" grpId="0"/>
      <p:bldP spid="6" grpId="1"/>
      <p:bldP spid="6" grpId="2"/>
      <p:bldP spid="5" grpId="0"/>
      <p:bldP spid="5" grpId="1"/>
      <p:bldP spid="5" grpId="2"/>
      <p:bldP spid="4" grpId="0"/>
      <p:bldP spid="4" grpId="1"/>
      <p:bldP spid="4" grpId="2"/>
      <p:bldP spid="3" grpId="0"/>
      <p:bldP spid="3" grpId="1"/>
      <p:bldP spid="3" grpId="2"/>
      <p:bldP spid="2" grpId="0"/>
      <p:bldP spid="2" grpId="1"/>
      <p:bldP spid="2"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p:cNvSpPr txBox="1"/>
          <p:nvPr/>
        </p:nvSpPr>
        <p:spPr>
          <a:xfrm>
            <a:off x="3557" y="3375"/>
            <a:ext cx="9144000" cy="1200329"/>
          </a:xfrm>
          <a:prstGeom prst="rect">
            <a:avLst/>
          </a:prstGeom>
          <a:noFill/>
        </p:spPr>
        <p:txBody>
          <a:bodyPr wrap="square" rtlCol="0">
            <a:spAutoFit/>
          </a:bodyPr>
          <a:lstStyle/>
          <a:p>
            <a:pPr algn="ctr"/>
            <a:r>
              <a:rPr lang="en-NZ" sz="3600" b="1" dirty="0"/>
              <a:t>What Jesus’ Resurrection brought about</a:t>
            </a:r>
            <a:br>
              <a:rPr lang="en-NZ" sz="3600" b="1" dirty="0"/>
            </a:br>
            <a:r>
              <a:rPr lang="en-NZ" sz="3600" b="1" dirty="0"/>
              <a:t>and made clear for Christians</a:t>
            </a:r>
            <a:endParaRPr lang="en-GB" sz="3600" b="1" dirty="0"/>
          </a:p>
        </p:txBody>
      </p:sp>
      <p:sp>
        <p:nvSpPr>
          <p:cNvPr id="24" name="Textbox: Text Line 4">
            <a:extLst>
              <a:ext uri="{FF2B5EF4-FFF2-40B4-BE49-F238E27FC236}">
                <a16:creationId xmlns:a16="http://schemas.microsoft.com/office/drawing/2014/main" id="{3031AC2E-0E3E-4A7F-988E-67A5C3EB7C6E}"/>
              </a:ext>
            </a:extLst>
          </p:cNvPr>
          <p:cNvSpPr txBox="1"/>
          <p:nvPr/>
        </p:nvSpPr>
        <p:spPr>
          <a:xfrm>
            <a:off x="539553" y="4016917"/>
            <a:ext cx="7894764" cy="738664"/>
          </a:xfrm>
          <a:prstGeom prst="rect">
            <a:avLst/>
          </a:prstGeom>
          <a:noFill/>
        </p:spPr>
        <p:txBody>
          <a:bodyPr wrap="square" rtlCol="0">
            <a:spAutoFit/>
          </a:bodyPr>
          <a:lstStyle/>
          <a:p>
            <a:pPr>
              <a:spcAft>
                <a:spcPts val="1800"/>
              </a:spcAft>
            </a:pPr>
            <a:r>
              <a:rPr lang="en-NZ" sz="1400" b="1" dirty="0">
                <a:latin typeface="Segoe UI" pitchFamily="34" charset="0"/>
                <a:ea typeface="Segoe UI" pitchFamily="34" charset="0"/>
                <a:cs typeface="Segoe UI" pitchFamily="34" charset="0"/>
              </a:rPr>
              <a:t>Jesus’ Resurrection guarantees that God will one day transform all creation and this will be the beginning of a new era in human history. We will share in this new creation in a heavenly life with a heavenly body with God forever. </a:t>
            </a:r>
            <a:r>
              <a:rPr lang="en-NZ" sz="1400" b="1" dirty="0">
                <a:highlight>
                  <a:srgbClr val="F9FC92"/>
                </a:highlight>
                <a:latin typeface="Segoe UI" pitchFamily="34" charset="0"/>
                <a:ea typeface="Segoe UI" pitchFamily="34" charset="0"/>
                <a:cs typeface="Segoe UI" pitchFamily="34" charset="0"/>
              </a:rPr>
              <a:t>Imagine this!</a:t>
            </a:r>
            <a:endParaRPr lang="en-GB" sz="1400" b="1" dirty="0">
              <a:highlight>
                <a:srgbClr val="F9FC92"/>
              </a:highlight>
              <a:latin typeface="Segoe UI" pitchFamily="34" charset="0"/>
              <a:ea typeface="Segoe UI" pitchFamily="34" charset="0"/>
              <a:cs typeface="Segoe UI" pitchFamily="34" charset="0"/>
            </a:endParaRPr>
          </a:p>
        </p:txBody>
      </p:sp>
      <p:sp>
        <p:nvSpPr>
          <p:cNvPr id="23" name="Textbox: Text Line 3">
            <a:extLst>
              <a:ext uri="{FF2B5EF4-FFF2-40B4-BE49-F238E27FC236}">
                <a16:creationId xmlns:a16="http://schemas.microsoft.com/office/drawing/2014/main" id="{03B84094-2D31-4C0B-B7CC-16AFA9D57EFE}"/>
              </a:ext>
            </a:extLst>
          </p:cNvPr>
          <p:cNvSpPr txBox="1"/>
          <p:nvPr/>
        </p:nvSpPr>
        <p:spPr>
          <a:xfrm>
            <a:off x="532672" y="3211158"/>
            <a:ext cx="7894764" cy="738664"/>
          </a:xfrm>
          <a:prstGeom prst="rect">
            <a:avLst/>
          </a:prstGeom>
          <a:noFill/>
        </p:spPr>
        <p:txBody>
          <a:bodyPr wrap="square" rtlCol="0">
            <a:spAutoFit/>
          </a:bodyPr>
          <a:lstStyle/>
          <a:p>
            <a:pPr>
              <a:spcAft>
                <a:spcPts val="1800"/>
              </a:spcAft>
            </a:pPr>
            <a:r>
              <a:rPr lang="en-NZ" sz="1400" b="1" dirty="0">
                <a:latin typeface="Segoe UI" pitchFamily="34" charset="0"/>
                <a:ea typeface="Segoe UI" pitchFamily="34" charset="0"/>
                <a:cs typeface="Segoe UI" pitchFamily="34" charset="0"/>
              </a:rPr>
              <a:t>Jesus’ Resurrection: frees us from our slavery to sin, death and evil, ensures us that we too will one day have our own Resurrection because Jesus promised this, enabled him to give the Holy Spirit to his people. </a:t>
            </a:r>
            <a:r>
              <a:rPr lang="en-NZ" sz="1400" b="1" dirty="0">
                <a:highlight>
                  <a:srgbClr val="F9FC92"/>
                </a:highlight>
                <a:latin typeface="Segoe UI" pitchFamily="34" charset="0"/>
                <a:ea typeface="Segoe UI" pitchFamily="34" charset="0"/>
                <a:cs typeface="Segoe UI" pitchFamily="34" charset="0"/>
              </a:rPr>
              <a:t>What else did Jesus promise?</a:t>
            </a:r>
            <a:endParaRPr lang="en-GB" sz="1400" b="1" dirty="0">
              <a:highlight>
                <a:srgbClr val="F9FC92"/>
              </a:highlight>
              <a:latin typeface="Segoe UI" pitchFamily="34" charset="0"/>
              <a:ea typeface="Segoe UI" pitchFamily="34" charset="0"/>
              <a:cs typeface="Segoe UI" pitchFamily="34" charset="0"/>
            </a:endParaRPr>
          </a:p>
        </p:txBody>
      </p:sp>
      <p:sp>
        <p:nvSpPr>
          <p:cNvPr id="22" name="Textbox: Text Line 2">
            <a:extLst>
              <a:ext uri="{FF2B5EF4-FFF2-40B4-BE49-F238E27FC236}">
                <a16:creationId xmlns:a16="http://schemas.microsoft.com/office/drawing/2014/main" id="{5B822030-0D2A-4B64-99B1-4F8C0496A3DA}"/>
              </a:ext>
            </a:extLst>
          </p:cNvPr>
          <p:cNvSpPr txBox="1"/>
          <p:nvPr/>
        </p:nvSpPr>
        <p:spPr>
          <a:xfrm>
            <a:off x="532672" y="2405400"/>
            <a:ext cx="7894764" cy="738664"/>
          </a:xfrm>
          <a:prstGeom prst="rect">
            <a:avLst/>
          </a:prstGeom>
          <a:noFill/>
        </p:spPr>
        <p:txBody>
          <a:bodyPr wrap="square" rtlCol="0">
            <a:spAutoFit/>
          </a:bodyPr>
          <a:lstStyle/>
          <a:p>
            <a:pPr>
              <a:spcAft>
                <a:spcPts val="1800"/>
              </a:spcAft>
            </a:pPr>
            <a:r>
              <a:rPr lang="en-NZ" sz="1400" b="1" dirty="0">
                <a:latin typeface="Segoe UI" pitchFamily="34" charset="0"/>
                <a:ea typeface="Segoe UI" pitchFamily="34" charset="0"/>
                <a:cs typeface="Segoe UI" pitchFamily="34" charset="0"/>
              </a:rPr>
              <a:t>God’s love for us has no limits, our purpose here on earth is to love and serve God and one another, forgiveness is more powerful than revenge, we believe these, and many other teachings of Jesus are true. </a:t>
            </a:r>
            <a:r>
              <a:rPr lang="en-NZ" sz="1400" b="1" dirty="0">
                <a:highlight>
                  <a:srgbClr val="F9FC92"/>
                </a:highlight>
                <a:latin typeface="Segoe UI" pitchFamily="34" charset="0"/>
                <a:ea typeface="Segoe UI" pitchFamily="34" charset="0"/>
                <a:cs typeface="Segoe UI" pitchFamily="34" charset="0"/>
              </a:rPr>
              <a:t>Name some.</a:t>
            </a:r>
            <a:endParaRPr lang="en-GB" sz="1400" b="1" dirty="0">
              <a:highlight>
                <a:srgbClr val="F9FC92"/>
              </a:highlight>
              <a:latin typeface="Segoe UI" pitchFamily="34" charset="0"/>
              <a:ea typeface="Segoe UI" pitchFamily="34" charset="0"/>
              <a:cs typeface="Segoe UI" pitchFamily="34" charset="0"/>
            </a:endParaRPr>
          </a:p>
        </p:txBody>
      </p:sp>
      <p:sp>
        <p:nvSpPr>
          <p:cNvPr id="21" name="Textbox: Text Line 1">
            <a:extLst>
              <a:ext uri="{FF2B5EF4-FFF2-40B4-BE49-F238E27FC236}">
                <a16:creationId xmlns:a16="http://schemas.microsoft.com/office/drawing/2014/main" id="{E1E081F3-8625-4FFC-A363-7FE4DE66DF55}"/>
              </a:ext>
            </a:extLst>
          </p:cNvPr>
          <p:cNvSpPr txBox="1"/>
          <p:nvPr/>
        </p:nvSpPr>
        <p:spPr>
          <a:xfrm>
            <a:off x="539552" y="1599642"/>
            <a:ext cx="7894764" cy="738664"/>
          </a:xfrm>
          <a:prstGeom prst="rect">
            <a:avLst/>
          </a:prstGeom>
          <a:noFill/>
        </p:spPr>
        <p:txBody>
          <a:bodyPr wrap="square" rtlCol="0">
            <a:spAutoFit/>
          </a:bodyPr>
          <a:lstStyle/>
          <a:p>
            <a:pPr>
              <a:spcAft>
                <a:spcPts val="1800"/>
              </a:spcAft>
            </a:pPr>
            <a:r>
              <a:rPr lang="en-NZ" sz="1400" b="1" dirty="0">
                <a:latin typeface="Segoe UI" pitchFamily="34" charset="0"/>
                <a:ea typeface="Segoe UI" pitchFamily="34" charset="0"/>
                <a:cs typeface="Segoe UI" pitchFamily="34" charset="0"/>
              </a:rPr>
              <a:t>The Resurrection was clear proof that Jesus was not just another human being but he was divine, both God and man – human. Believing in the Resurrection means believing all that Jesus taught his first followers. </a:t>
            </a:r>
            <a:r>
              <a:rPr lang="en-NZ" sz="1400" b="1" dirty="0">
                <a:highlight>
                  <a:srgbClr val="F9FC92"/>
                </a:highlight>
                <a:latin typeface="Segoe UI" pitchFamily="34" charset="0"/>
                <a:ea typeface="Segoe UI" pitchFamily="34" charset="0"/>
                <a:cs typeface="Segoe UI" pitchFamily="34" charset="0"/>
              </a:rPr>
              <a:t>Share examples.</a:t>
            </a:r>
            <a:endParaRPr lang="en-GB" sz="1400" b="1" dirty="0">
              <a:highlight>
                <a:srgbClr val="F9FC92"/>
              </a:highlight>
              <a:latin typeface="Segoe UI" pitchFamily="34" charset="0"/>
              <a:ea typeface="Segoe UI" pitchFamily="34" charset="0"/>
              <a:cs typeface="Segoe UI" pitchFamily="34" charset="0"/>
            </a:endParaRPr>
          </a:p>
        </p:txBody>
      </p:sp>
      <p:grpSp>
        <p:nvGrpSpPr>
          <p:cNvPr id="3" name="Shape: Slider"/>
          <p:cNvGrpSpPr/>
          <p:nvPr/>
        </p:nvGrpSpPr>
        <p:grpSpPr>
          <a:xfrm>
            <a:off x="2" y="1449418"/>
            <a:ext cx="9144000" cy="4430587"/>
            <a:chOff x="2" y="1449418"/>
            <a:chExt cx="9144000" cy="4430587"/>
          </a:xfrm>
        </p:grpSpPr>
        <p:sp>
          <p:nvSpPr>
            <p:cNvPr id="6" name="Slider: Image"/>
            <p:cNvSpPr/>
            <p:nvPr/>
          </p:nvSpPr>
          <p:spPr>
            <a:xfrm>
              <a:off x="2" y="1449418"/>
              <a:ext cx="9144000" cy="4430587"/>
            </a:xfrm>
            <a:prstGeom prst="rect">
              <a:avLst/>
            </a:prstGeom>
            <a:blipFill dpi="0" rotWithShape="1">
              <a:blip r:embed="rId3"/>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p>
          </p:txBody>
        </p:sp>
        <p:sp>
          <p:nvSpPr>
            <p:cNvPr id="8" name="Slider: Text" hidden="1"/>
            <p:cNvSpPr txBox="1"/>
            <p:nvPr/>
          </p:nvSpPr>
          <p:spPr>
            <a:xfrm>
              <a:off x="178402" y="1635646"/>
              <a:ext cx="184731" cy="400110"/>
            </a:xfrm>
            <a:prstGeom prst="rect">
              <a:avLst/>
            </a:prstGeom>
            <a:noFill/>
            <a:ln>
              <a:noFill/>
            </a:ln>
          </p:spPr>
          <p:txBody>
            <a:bodyPr wrap="none" rtlCol="0">
              <a:spAutoFit/>
            </a:bodyPr>
            <a:lstStyle/>
            <a:p>
              <a:endParaRPr lang="en-GB" sz="2000" b="1" dirty="0">
                <a:solidFill>
                  <a:schemeClr val="bg1"/>
                </a:solidFill>
                <a:latin typeface="Segoe UI" pitchFamily="34" charset="0"/>
                <a:ea typeface="Segoe UI" pitchFamily="34" charset="0"/>
                <a:cs typeface="Segoe UI" pitchFamily="34" charset="0"/>
              </a:endParaRPr>
            </a:p>
          </p:txBody>
        </p:sp>
      </p:grpSp>
      <p:sp>
        <p:nvSpPr>
          <p:cNvPr id="15" name="Shape: Sider Down 4"/>
          <p:cNvSpPr/>
          <p:nvPr/>
        </p:nvSpPr>
        <p:spPr>
          <a:xfrm rot="5400000">
            <a:off x="8287273" y="161559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hape: Sider Down 3"/>
          <p:cNvSpPr/>
          <p:nvPr/>
        </p:nvSpPr>
        <p:spPr>
          <a:xfrm rot="5400000">
            <a:off x="8287273" y="161559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hape: Sider Down 2"/>
          <p:cNvSpPr/>
          <p:nvPr/>
        </p:nvSpPr>
        <p:spPr>
          <a:xfrm rot="5400000">
            <a:off x="8287273" y="1615598"/>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hape: Sider Down 1"/>
          <p:cNvSpPr/>
          <p:nvPr/>
        </p:nvSpPr>
        <p:spPr>
          <a:xfrm rot="5400000">
            <a:off x="8287273" y="161559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S-07</a:t>
            </a: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299857" y="4912668"/>
            <a:ext cx="2544286" cy="230832"/>
          </a:xfrm>
          <a:prstGeom prst="rect">
            <a:avLst/>
          </a:prstGeom>
          <a:solidFill>
            <a:srgbClr val="FFFAD1"/>
          </a:solidFill>
        </p:spPr>
        <p:txBody>
          <a:bodyPr wrap="none" rtlCol="0">
            <a:spAutoFit/>
          </a:bodyPr>
          <a:lstStyle/>
          <a:p>
            <a:pPr algn="ctr"/>
            <a:r>
              <a:rPr lang="en-GB" sz="900" dirty="0">
                <a:latin typeface="Arial" pitchFamily="34" charset="0"/>
                <a:ea typeface="Segoe UI" pitchFamily="34" charset="0"/>
                <a:cs typeface="Arial" pitchFamily="34" charset="0"/>
              </a:rPr>
              <a:t>Click the down-button to move the blind down.</a:t>
            </a:r>
          </a:p>
        </p:txBody>
      </p:sp>
    </p:spTree>
    <p:extLst>
      <p:ext uri="{BB962C8B-B14F-4D97-AF65-F5344CB8AC3E}">
        <p14:creationId xmlns:p14="http://schemas.microsoft.com/office/powerpoint/2010/main" val="40509808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4.32099E-6 L 0 0.18518 " pathEditMode="relative" rAng="0" ptsTypes="AA">
                                      <p:cBhvr>
                                        <p:cTn id="8" dur="2000" fill="hold"/>
                                        <p:tgtEl>
                                          <p:spTgt spid="3"/>
                                        </p:tgtEl>
                                        <p:attrNameLst>
                                          <p:attrName>ppt_x</p:attrName>
                                          <p:attrName>ppt_y</p:attrName>
                                        </p:attrNameLst>
                                      </p:cBhvr>
                                      <p:rCtr x="0" y="9259"/>
                                    </p:animMotion>
                                  </p:childTnLst>
                                </p:cTn>
                              </p:par>
                              <p:par>
                                <p:cTn id="9" presetID="42" presetClass="path" presetSubtype="0" accel="50000" decel="50000" fill="hold" grpId="1" nodeType="withEffect">
                                  <p:stCondLst>
                                    <p:cond delay="0"/>
                                  </p:stCondLst>
                                  <p:childTnLst>
                                    <p:animMotion origin="layout" path="M 3.33333E-6 2.83951E-6 L 3.33333E-6 0.17377 " pathEditMode="relative" rAng="0" ptsTypes="AA">
                                      <p:cBhvr>
                                        <p:cTn id="10" dur="2000" fill="hold"/>
                                        <p:tgtEl>
                                          <p:spTgt spid="13"/>
                                        </p:tgtEl>
                                        <p:attrNameLst>
                                          <p:attrName>ppt_x</p:attrName>
                                          <p:attrName>ppt_y</p:attrName>
                                        </p:attrNameLst>
                                      </p:cBhvr>
                                      <p:rCtr x="0" y="8611"/>
                                    </p:animMotion>
                                  </p:childTnLst>
                                </p:cTn>
                              </p:par>
                              <p:par>
                                <p:cTn id="11" presetID="42" presetClass="path" presetSubtype="0" accel="50000" decel="50000" fill="hold" grpId="1" nodeType="withEffect">
                                  <p:stCondLst>
                                    <p:cond delay="0"/>
                                  </p:stCondLst>
                                  <p:childTnLst>
                                    <p:animMotion origin="layout" path="M 3.33333E-6 2.83951E-6 L 3.33333E-6 0.17377 " pathEditMode="relative" rAng="0" ptsTypes="AA">
                                      <p:cBhvr>
                                        <p:cTn id="12" dur="2000" fill="hold"/>
                                        <p:tgtEl>
                                          <p:spTgt spid="14"/>
                                        </p:tgtEl>
                                        <p:attrNameLst>
                                          <p:attrName>ppt_x</p:attrName>
                                          <p:attrName>ppt_y</p:attrName>
                                        </p:attrNameLst>
                                      </p:cBhvr>
                                      <p:rCtr x="0" y="8148"/>
                                    </p:animMotion>
                                  </p:childTnLst>
                                </p:cTn>
                              </p:par>
                              <p:par>
                                <p:cTn id="13" presetID="42" presetClass="path" presetSubtype="0" accel="50000" decel="50000" fill="hold" grpId="1" nodeType="withEffect">
                                  <p:stCondLst>
                                    <p:cond delay="0"/>
                                  </p:stCondLst>
                                  <p:childTnLst>
                                    <p:animMotion origin="layout" path="M 3.33333E-6 2.83951E-6 L 3.33333E-6 0.17377 " pathEditMode="relative" rAng="0" ptsTypes="AA">
                                      <p:cBhvr>
                                        <p:cTn id="14" dur="2000" fill="hold"/>
                                        <p:tgtEl>
                                          <p:spTgt spid="15"/>
                                        </p:tgtEl>
                                        <p:attrNameLst>
                                          <p:attrName>ppt_x</p:attrName>
                                          <p:attrName>ppt_y</p:attrName>
                                        </p:attrNameLst>
                                      </p:cBhvr>
                                      <p:rCtr x="0" y="8519"/>
                                    </p:animMotion>
                                  </p:childTnLst>
                                </p:cTn>
                              </p:par>
                            </p:childTnLst>
                          </p:cTn>
                        </p:par>
                      </p:childTnLst>
                    </p:cTn>
                  </p:par>
                </p:childTnLst>
              </p:cTn>
              <p:nextCondLst>
                <p:cond evt="onClick" delay="0">
                  <p:tgtEl>
                    <p:spTgt spid="7"/>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hidden"/>
                                      </p:to>
                                    </p:set>
                                  </p:childTnLst>
                                </p:cTn>
                              </p:par>
                              <p:par>
                                <p:cTn id="20" presetID="42" presetClass="path" presetSubtype="0" accel="50000" decel="50000" fill="hold" nodeType="withEffect">
                                  <p:stCondLst>
                                    <p:cond delay="0"/>
                                  </p:stCondLst>
                                  <p:childTnLst>
                                    <p:animMotion origin="layout" path="M 0 0.18518 L 0 0.33302 " pathEditMode="relative" rAng="0" ptsTypes="AA">
                                      <p:cBhvr>
                                        <p:cTn id="21" dur="2000" fill="hold"/>
                                        <p:tgtEl>
                                          <p:spTgt spid="3"/>
                                        </p:tgtEl>
                                        <p:attrNameLst>
                                          <p:attrName>ppt_x</p:attrName>
                                          <p:attrName>ppt_y</p:attrName>
                                        </p:attrNameLst>
                                      </p:cBhvr>
                                      <p:rCtr x="0" y="7377"/>
                                    </p:animMotion>
                                  </p:childTnLst>
                                </p:cTn>
                              </p:par>
                              <p:par>
                                <p:cTn id="22" presetID="42" presetClass="path" presetSubtype="0" accel="50000" decel="50000" fill="hold" grpId="2" nodeType="withEffect">
                                  <p:stCondLst>
                                    <p:cond delay="0"/>
                                  </p:stCondLst>
                                  <p:childTnLst>
                                    <p:animMotion origin="layout" path="M 3.33333E-6 0.17376 L 3.33333E-6 0.32901 " pathEditMode="relative" rAng="0" ptsTypes="AA">
                                      <p:cBhvr>
                                        <p:cTn id="23" dur="2000" fill="hold"/>
                                        <p:tgtEl>
                                          <p:spTgt spid="14"/>
                                        </p:tgtEl>
                                        <p:attrNameLst>
                                          <p:attrName>ppt_x</p:attrName>
                                          <p:attrName>ppt_y</p:attrName>
                                        </p:attrNameLst>
                                      </p:cBhvr>
                                      <p:rCtr x="0" y="7747"/>
                                    </p:animMotion>
                                  </p:childTnLst>
                                </p:cTn>
                              </p:par>
                              <p:par>
                                <p:cTn id="24" presetID="42" presetClass="path" presetSubtype="0" accel="50000" decel="50000" fill="hold" grpId="2" nodeType="withEffect">
                                  <p:stCondLst>
                                    <p:cond delay="0"/>
                                  </p:stCondLst>
                                  <p:childTnLst>
                                    <p:animMotion origin="layout" path="M 3.33333E-6 0.17376 L 3.33333E-6 0.32685 " pathEditMode="relative" rAng="0" ptsTypes="AA">
                                      <p:cBhvr>
                                        <p:cTn id="25" dur="2000" fill="hold"/>
                                        <p:tgtEl>
                                          <p:spTgt spid="15"/>
                                        </p:tgtEl>
                                        <p:attrNameLst>
                                          <p:attrName>ppt_x</p:attrName>
                                          <p:attrName>ppt_y</p:attrName>
                                        </p:attrNameLst>
                                      </p:cBhvr>
                                      <p:rCtr x="0" y="7654"/>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42" presetClass="path" presetSubtype="0" accel="50000" decel="50000" fill="hold" nodeType="withEffect">
                                  <p:stCondLst>
                                    <p:cond delay="0"/>
                                  </p:stCondLst>
                                  <p:childTnLst>
                                    <p:animMotion origin="layout" path="M 0 0.33302 L 0 0.49506 " pathEditMode="relative" rAng="0" ptsTypes="AA">
                                      <p:cBhvr>
                                        <p:cTn id="32" dur="2000" fill="hold"/>
                                        <p:tgtEl>
                                          <p:spTgt spid="3"/>
                                        </p:tgtEl>
                                        <p:attrNameLst>
                                          <p:attrName>ppt_x</p:attrName>
                                          <p:attrName>ppt_y</p:attrName>
                                        </p:attrNameLst>
                                      </p:cBhvr>
                                      <p:rCtr x="0" y="8086"/>
                                    </p:animMotion>
                                  </p:childTnLst>
                                </p:cTn>
                              </p:par>
                              <p:par>
                                <p:cTn id="33" presetID="42" presetClass="path" presetSubtype="0" accel="50000" decel="50000" fill="hold" grpId="3" nodeType="withEffect">
                                  <p:stCondLst>
                                    <p:cond delay="0"/>
                                  </p:stCondLst>
                                  <p:childTnLst>
                                    <p:animMotion origin="layout" path="M 3.33333E-6 0.32901 L 3.33333E-6 0.48765 " pathEditMode="relative" rAng="0" ptsTypes="AA">
                                      <p:cBhvr>
                                        <p:cTn id="34" dur="2000" fill="hold"/>
                                        <p:tgtEl>
                                          <p:spTgt spid="15"/>
                                        </p:tgtEl>
                                        <p:attrNameLst>
                                          <p:attrName>ppt_x</p:attrName>
                                          <p:attrName>ppt_y</p:attrName>
                                        </p:attrNameLst>
                                      </p:cBhvr>
                                      <p:rCtr x="0" y="7346"/>
                                    </p:animMotion>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 0.49506 L 0 0.6503 " pathEditMode="relative" rAng="0" ptsTypes="AA">
                                      <p:cBhvr>
                                        <p:cTn id="39" dur="2000" fill="hold"/>
                                        <p:tgtEl>
                                          <p:spTgt spid="3"/>
                                        </p:tgtEl>
                                        <p:attrNameLst>
                                          <p:attrName>ppt_x</p:attrName>
                                          <p:attrName>ppt_y</p:attrName>
                                        </p:attrNameLst>
                                      </p:cBhvr>
                                      <p:rCtr x="0" y="7747"/>
                                    </p:animMotion>
                                  </p:childTnLst>
                                </p:cTn>
                              </p:par>
                              <p:par>
                                <p:cTn id="40" presetID="1" presetClass="exit"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 0.60092 L 0 4.32099E-6 " pathEditMode="relative" rAng="0" ptsTypes="AA">
                                      <p:cBhvr>
                                        <p:cTn id="46" dur="500" fill="hold"/>
                                        <p:tgtEl>
                                          <p:spTgt spid="3"/>
                                        </p:tgtEl>
                                        <p:attrNameLst>
                                          <p:attrName>ppt_x</p:attrName>
                                          <p:attrName>ppt_y</p:attrName>
                                        </p:attrNameLst>
                                      </p:cBhvr>
                                      <p:rCtr x="0" y="-30062"/>
                                    </p:animMotion>
                                  </p:childTnLst>
                                </p:cTn>
                              </p:par>
                              <p:par>
                                <p:cTn id="47" presetID="42" presetClass="path" presetSubtype="0" accel="50000" decel="50000" fill="hold" grpId="2" nodeType="withEffect">
                                  <p:stCondLst>
                                    <p:cond delay="0"/>
                                  </p:stCondLst>
                                  <p:childTnLst>
                                    <p:animMotion origin="layout" path="M 3.33333E-6 0.48765 L 3.33333E-6 0.00031 " pathEditMode="relative" rAng="0" ptsTypes="AA">
                                      <p:cBhvr>
                                        <p:cTn id="48" dur="500" fill="hold"/>
                                        <p:tgtEl>
                                          <p:spTgt spid="7"/>
                                        </p:tgtEl>
                                        <p:attrNameLst>
                                          <p:attrName>ppt_x</p:attrName>
                                          <p:attrName>ppt_y</p:attrName>
                                        </p:attrNameLst>
                                      </p:cBhvr>
                                      <p:rCtr x="0" y="-24383"/>
                                    </p:animMotion>
                                  </p:childTnLst>
                                </p:cTn>
                              </p:par>
                              <p:par>
                                <p:cTn id="49" presetID="42" presetClass="path" presetSubtype="0" accel="50000" decel="50000" fill="hold" grpId="3" nodeType="withEffect">
                                  <p:stCondLst>
                                    <p:cond delay="0"/>
                                  </p:stCondLst>
                                  <p:childTnLst>
                                    <p:animMotion origin="layout" path="M 3.33333E-6 0.48765 L 3.33333E-6 2.83951E-6 " pathEditMode="relative" rAng="0" ptsTypes="AA">
                                      <p:cBhvr>
                                        <p:cTn id="50" dur="500" fill="hold"/>
                                        <p:tgtEl>
                                          <p:spTgt spid="13"/>
                                        </p:tgtEl>
                                        <p:attrNameLst>
                                          <p:attrName>ppt_x</p:attrName>
                                          <p:attrName>ppt_y</p:attrName>
                                        </p:attrNameLst>
                                      </p:cBhvr>
                                      <p:rCtr x="0" y="-24383"/>
                                    </p:animMotion>
                                  </p:childTnLst>
                                </p:cTn>
                              </p:par>
                              <p:par>
                                <p:cTn id="51" presetID="42" presetClass="path" presetSubtype="0" accel="50000" decel="50000" fill="hold" grpId="4" nodeType="withEffect">
                                  <p:stCondLst>
                                    <p:cond delay="0"/>
                                  </p:stCondLst>
                                  <p:childTnLst>
                                    <p:animMotion origin="layout" path="M 3.33333E-6 0.48765 L 3.33333E-6 2.83951E-6 " pathEditMode="relative" rAng="0" ptsTypes="AA">
                                      <p:cBhvr>
                                        <p:cTn id="52" dur="500" fill="hold"/>
                                        <p:tgtEl>
                                          <p:spTgt spid="14"/>
                                        </p:tgtEl>
                                        <p:attrNameLst>
                                          <p:attrName>ppt_x</p:attrName>
                                          <p:attrName>ppt_y</p:attrName>
                                        </p:attrNameLst>
                                      </p:cBhvr>
                                      <p:rCtr x="0" y="-24383"/>
                                    </p:animMotion>
                                  </p:childTnLst>
                                </p:cTn>
                              </p:par>
                              <p:par>
                                <p:cTn id="53" presetID="42" presetClass="path" presetSubtype="0" accel="50000" decel="50000" fill="hold" grpId="5" nodeType="withEffect">
                                  <p:stCondLst>
                                    <p:cond delay="0"/>
                                  </p:stCondLst>
                                  <p:childTnLst>
                                    <p:animMotion origin="layout" path="M 3.33333E-6 0.48611 L 3.33333E-6 0.00031 " pathEditMode="relative" rAng="0" ptsTypes="AA">
                                      <p:cBhvr>
                                        <p:cTn id="54" dur="500" fill="hold"/>
                                        <p:tgtEl>
                                          <p:spTgt spid="15"/>
                                        </p:tgtEl>
                                        <p:attrNameLst>
                                          <p:attrName>ppt_x</p:attrName>
                                          <p:attrName>ppt_y</p:attrName>
                                        </p:attrNameLst>
                                      </p:cBhvr>
                                      <p:rCtr x="0" y="-24290"/>
                                    </p:animMotion>
                                  </p:childTnLst>
                                </p:cTn>
                              </p:par>
                              <p:par>
                                <p:cTn id="55" presetID="10" presetClass="entr" presetSubtype="0" fill="hold" grpId="1"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grpId="2"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par>
                                <p:cTn id="61" presetID="10" presetClass="entr" presetSubtype="0" fill="hold" grpId="3"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10" presetClass="entr" presetSubtype="0" fill="hold" grpId="4"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childTnLst>
              </p:cTn>
              <p:nextCondLst>
                <p:cond evt="onClick" delay="0">
                  <p:tgtEl>
                    <p:spTgt spid="19"/>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0 0.60123 L 0 4.32099E-6 " pathEditMode="relative" rAng="0" ptsTypes="AA">
                                      <p:cBhvr>
                                        <p:cTn id="71" dur="500" fill="hold"/>
                                        <p:tgtEl>
                                          <p:spTgt spid="3"/>
                                        </p:tgtEl>
                                        <p:attrNameLst>
                                          <p:attrName>ppt_x</p:attrName>
                                          <p:attrName>ppt_y</p:attrName>
                                        </p:attrNameLst>
                                      </p:cBhvr>
                                      <p:rCtr x="0" y="-30062"/>
                                    </p:animMotion>
                                  </p:childTnLst>
                                </p:cTn>
                              </p:par>
                              <p:par>
                                <p:cTn id="72" presetID="42" presetClass="path" presetSubtype="0" accel="50000" decel="50000" fill="hold" grpId="3" nodeType="withEffect">
                                  <p:stCondLst>
                                    <p:cond delay="0"/>
                                  </p:stCondLst>
                                  <p:childTnLst>
                                    <p:animMotion origin="layout" path="M 3.33333E-6 0.48673 L 3.33333E-6 0.00031 " pathEditMode="relative" rAng="0" ptsTypes="AA">
                                      <p:cBhvr>
                                        <p:cTn id="73" dur="500" fill="hold"/>
                                        <p:tgtEl>
                                          <p:spTgt spid="7"/>
                                        </p:tgtEl>
                                        <p:attrNameLst>
                                          <p:attrName>ppt_x</p:attrName>
                                          <p:attrName>ppt_y</p:attrName>
                                        </p:attrNameLst>
                                      </p:cBhvr>
                                      <p:rCtr x="0" y="-24321"/>
                                    </p:animMotion>
                                  </p:childTnLst>
                                </p:cTn>
                              </p:par>
                              <p:par>
                                <p:cTn id="74" presetID="42" presetClass="path" presetSubtype="0" accel="50000" decel="50000" fill="hold" grpId="4" nodeType="withEffect">
                                  <p:stCondLst>
                                    <p:cond delay="0"/>
                                  </p:stCondLst>
                                  <p:childTnLst>
                                    <p:animMotion origin="layout" path="M 3.33333E-6 0.48827 L 3.33333E-6 2.83951E-6 " pathEditMode="relative" rAng="0" ptsTypes="AA">
                                      <p:cBhvr>
                                        <p:cTn id="75" dur="500" fill="hold"/>
                                        <p:tgtEl>
                                          <p:spTgt spid="13"/>
                                        </p:tgtEl>
                                        <p:attrNameLst>
                                          <p:attrName>ppt_x</p:attrName>
                                          <p:attrName>ppt_y</p:attrName>
                                        </p:attrNameLst>
                                      </p:cBhvr>
                                      <p:rCtr x="0" y="-24414"/>
                                    </p:animMotion>
                                  </p:childTnLst>
                                </p:cTn>
                              </p:par>
                              <p:par>
                                <p:cTn id="76" presetID="42" presetClass="path" presetSubtype="0" accel="50000" decel="50000" fill="hold" grpId="5" nodeType="withEffect">
                                  <p:stCondLst>
                                    <p:cond delay="0"/>
                                  </p:stCondLst>
                                  <p:childTnLst>
                                    <p:animMotion origin="layout" path="M 3.33333E-6 0.48827 L 3.33333E-6 0.00031 " pathEditMode="relative" rAng="0" ptsTypes="AA">
                                      <p:cBhvr>
                                        <p:cTn id="77" dur="500" fill="hold"/>
                                        <p:tgtEl>
                                          <p:spTgt spid="14"/>
                                        </p:tgtEl>
                                        <p:attrNameLst>
                                          <p:attrName>ppt_x</p:attrName>
                                          <p:attrName>ppt_y</p:attrName>
                                        </p:attrNameLst>
                                      </p:cBhvr>
                                      <p:rCtr x="0" y="-24414"/>
                                    </p:animMotion>
                                  </p:childTnLst>
                                </p:cTn>
                              </p:par>
                              <p:par>
                                <p:cTn id="78" presetID="42" presetClass="path" presetSubtype="0" accel="50000" decel="50000" fill="hold" grpId="6" nodeType="withEffect">
                                  <p:stCondLst>
                                    <p:cond delay="0"/>
                                  </p:stCondLst>
                                  <p:childTnLst>
                                    <p:animMotion origin="layout" path="M 3.33333E-6 0.48919 L 3.33333E-6 0.00031 " pathEditMode="relative" rAng="0" ptsTypes="AA">
                                      <p:cBhvr>
                                        <p:cTn id="79" dur="500" fill="hold"/>
                                        <p:tgtEl>
                                          <p:spTgt spid="15"/>
                                        </p:tgtEl>
                                        <p:attrNameLst>
                                          <p:attrName>ppt_x</p:attrName>
                                          <p:attrName>ppt_y</p:attrName>
                                        </p:attrNameLst>
                                      </p:cBhvr>
                                      <p:rCtr x="0" y="-24444"/>
                                    </p:animMotion>
                                  </p:childTnLst>
                                </p:cTn>
                              </p:par>
                              <p:par>
                                <p:cTn id="80" presetID="10" presetClass="entr" presetSubtype="0" fill="hold" grpId="4" nodeType="with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500"/>
                                        <p:tgtEl>
                                          <p:spTgt spid="7"/>
                                        </p:tgtEl>
                                      </p:cBhvr>
                                    </p:animEffect>
                                  </p:childTnLst>
                                </p:cTn>
                              </p:par>
                              <p:par>
                                <p:cTn id="83" presetID="10" presetClass="entr" presetSubtype="0" fill="hold" grpId="5" nodeType="with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500"/>
                                        <p:tgtEl>
                                          <p:spTgt spid="13"/>
                                        </p:tgtEl>
                                      </p:cBhvr>
                                    </p:animEffect>
                                  </p:childTnLst>
                                </p:cTn>
                              </p:par>
                              <p:par>
                                <p:cTn id="86" presetID="10" presetClass="entr" presetSubtype="0" fill="hold" grpId="6" nodeType="with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500"/>
                                        <p:tgtEl>
                                          <p:spTgt spid="14"/>
                                        </p:tgtEl>
                                      </p:cBhvr>
                                    </p:animEffect>
                                  </p:childTnLst>
                                </p:cTn>
                              </p:par>
                              <p:par>
                                <p:cTn id="89" presetID="10" presetClass="entr" presetSubtype="0" fill="hold" grpId="7" nodeType="with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500"/>
                                        <p:tgtEl>
                                          <p:spTgt spid="15"/>
                                        </p:tgtEl>
                                      </p:cBhvr>
                                    </p:animEffect>
                                  </p:childTnLst>
                                </p:cTn>
                              </p:par>
                            </p:childTnLst>
                          </p:cTn>
                        </p:par>
                      </p:childTnLst>
                    </p:cTn>
                  </p:par>
                </p:childTnLst>
              </p:cTn>
              <p:nextCondLst>
                <p:cond evt="onClick" delay="0">
                  <p:tgtEl>
                    <p:spTgt spid="20"/>
                  </p:tgtEl>
                </p:cond>
              </p:nextCondLst>
            </p:seq>
          </p:childTnLst>
        </p:cTn>
      </p:par>
    </p:tnLst>
    <p:bldLst>
      <p:bldP spid="15" grpId="0" animBg="1"/>
      <p:bldP spid="15" grpId="1" animBg="1"/>
      <p:bldP spid="15" grpId="2" animBg="1"/>
      <p:bldP spid="15" grpId="3" animBg="1"/>
      <p:bldP spid="15" grpId="4" animBg="1"/>
      <p:bldP spid="15" grpId="5" animBg="1"/>
      <p:bldP spid="15" grpId="6" animBg="1"/>
      <p:bldP spid="15" grpId="7" animBg="1"/>
      <p:bldP spid="14" grpId="0" animBg="1"/>
      <p:bldP spid="14" grpId="1" animBg="1"/>
      <p:bldP spid="14" grpId="2" animBg="1"/>
      <p:bldP spid="14" grpId="3" animBg="1"/>
      <p:bldP spid="14" grpId="4" animBg="1"/>
      <p:bldP spid="14" grpId="5" animBg="1"/>
      <p:bldP spid="14" grpId="6" animBg="1"/>
      <p:bldP spid="13" grpId="0" animBg="1"/>
      <p:bldP spid="13" grpId="1" animBg="1"/>
      <p:bldP spid="13" grpId="2" animBg="1"/>
      <p:bldP spid="13" grpId="3" animBg="1"/>
      <p:bldP spid="13" grpId="4" animBg="1"/>
      <p:bldP spid="13" grpId="5" animBg="1"/>
      <p:bldP spid="7" grpId="0" animBg="1"/>
      <p:bldP spid="7" grpId="1" animBg="1"/>
      <p:bldP spid="7" grpId="2" animBg="1"/>
      <p:bldP spid="7" grpId="3" animBg="1"/>
      <p:bldP spid="7" grpId="4"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p:cNvSpPr txBox="1"/>
          <p:nvPr/>
        </p:nvSpPr>
        <p:spPr>
          <a:xfrm>
            <a:off x="3557" y="3375"/>
            <a:ext cx="9144000" cy="1200329"/>
          </a:xfrm>
          <a:prstGeom prst="rect">
            <a:avLst/>
          </a:prstGeom>
          <a:noFill/>
        </p:spPr>
        <p:txBody>
          <a:bodyPr wrap="square" rtlCol="0">
            <a:spAutoFit/>
          </a:bodyPr>
          <a:lstStyle/>
          <a:p>
            <a:pPr algn="ctr"/>
            <a:r>
              <a:rPr lang="en-NZ" sz="3600" b="1" dirty="0"/>
              <a:t>What has Jesus promised for those</a:t>
            </a:r>
            <a:br>
              <a:rPr lang="en-NZ" sz="3600" b="1" dirty="0"/>
            </a:br>
            <a:r>
              <a:rPr lang="en-NZ" sz="3600" b="1" dirty="0"/>
              <a:t>who have put their faith in him?</a:t>
            </a:r>
            <a:endParaRPr lang="en-GB" sz="3600" b="1" dirty="0"/>
          </a:p>
        </p:txBody>
      </p:sp>
      <p:sp>
        <p:nvSpPr>
          <p:cNvPr id="2" name="Rectangle"/>
          <p:cNvSpPr/>
          <p:nvPr/>
        </p:nvSpPr>
        <p:spPr>
          <a:xfrm>
            <a:off x="3551275" y="1903229"/>
            <a:ext cx="5059042" cy="2690036"/>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a:t>
            </a:r>
          </a:p>
        </p:txBody>
      </p:sp>
      <p:sp>
        <p:nvSpPr>
          <p:cNvPr id="1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Tool instructions"/>
          <p:cNvSpPr txBox="1"/>
          <p:nvPr/>
        </p:nvSpPr>
        <p:spPr>
          <a:xfrm>
            <a:off x="3453744" y="4912668"/>
            <a:ext cx="2236511"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in </a:t>
            </a:r>
            <a:r>
              <a:rPr lang="en-GB" sz="900">
                <a:latin typeface="Arial" pitchFamily="34" charset="0"/>
                <a:ea typeface="Segoe UI" pitchFamily="34" charset="0"/>
                <a:cs typeface="Arial" pitchFamily="34" charset="0"/>
              </a:rPr>
              <a:t>the white </a:t>
            </a:r>
            <a:r>
              <a:rPr lang="en-GB" sz="900" dirty="0">
                <a:latin typeface="Arial" pitchFamily="34" charset="0"/>
                <a:ea typeface="Segoe UI" pitchFamily="34" charset="0"/>
                <a:cs typeface="Arial" pitchFamily="34" charset="0"/>
              </a:rPr>
              <a:t>box and write your text</a:t>
            </a:r>
          </a:p>
        </p:txBody>
      </p:sp>
      <p:pic>
        <p:nvPicPr>
          <p:cNvPr id="14" name="Image" descr="Image result for What Jesus has promised to those who love him">
            <a:extLst>
              <a:ext uri="{FF2B5EF4-FFF2-40B4-BE49-F238E27FC236}">
                <a16:creationId xmlns:a16="http://schemas.microsoft.com/office/drawing/2014/main" id="{9082E91A-68CA-4E2A-AA22-F120E427F45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758" y="1297172"/>
            <a:ext cx="3301963" cy="3301963"/>
          </a:xfrm>
          <a:prstGeom prst="rect">
            <a:avLst/>
          </a:prstGeom>
          <a:noFill/>
          <a:ln>
            <a:noFill/>
          </a:ln>
        </p:spPr>
      </p:pic>
      <p:sp>
        <p:nvSpPr>
          <p:cNvPr id="7" name="Textbox">
            <a:extLst>
              <a:ext uri="{FF2B5EF4-FFF2-40B4-BE49-F238E27FC236}">
                <a16:creationId xmlns:a16="http://schemas.microsoft.com/office/drawing/2014/main" id="{05043C0D-CEFA-42DA-82FC-03D1B05865E5}"/>
              </a:ext>
            </a:extLst>
          </p:cNvPr>
          <p:cNvSpPr/>
          <p:nvPr/>
        </p:nvSpPr>
        <p:spPr>
          <a:xfrm>
            <a:off x="3838354" y="1111882"/>
            <a:ext cx="4572000" cy="729430"/>
          </a:xfrm>
          <a:prstGeom prst="rect">
            <a:avLst/>
          </a:prstGeom>
        </p:spPr>
        <p:txBody>
          <a:bodyPr>
            <a:spAutoFit/>
          </a:bodyPr>
          <a:lstStyle/>
          <a:p>
            <a:pPr algn="ctr">
              <a:lnSpc>
                <a:spcPct val="115000"/>
              </a:lnSpc>
              <a:spcAft>
                <a:spcPts val="1000"/>
              </a:spcAft>
            </a:pPr>
            <a:r>
              <a:rPr lang="en-NZ" b="1" dirty="0">
                <a:latin typeface="Tempus Sans ITC" panose="04020404030D07020202" pitchFamily="82" charset="0"/>
                <a:ea typeface="Calibri" panose="020F0502020204030204" pitchFamily="34" charset="0"/>
                <a:cs typeface="Times New Roman" panose="02020603050405020304" pitchFamily="18" charset="0"/>
              </a:rPr>
              <a:t>Share your ideas about what you imagine God has prepared for those who love God.</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controls>
      <mc:AlternateContent xmlns:mc="http://schemas.openxmlformats.org/markup-compatibility/2006">
        <mc:Choice xmlns:v="urn:schemas-microsoft-com:vml" Requires="v">
          <p:control spid="1081" name="TextBox1" r:id="rId2" imgW="4848120" imgH="2457360"/>
        </mc:Choice>
        <mc:Fallback>
          <p:control name="TextBox1" r:id="rId2" imgW="4848120" imgH="2457360">
            <p:pic>
              <p:nvPicPr>
                <p:cNvPr id="8" name="TextBox1">
                  <a:extLst>
                    <a:ext uri="{FF2B5EF4-FFF2-40B4-BE49-F238E27FC236}">
                      <a16:creationId xmlns:a16="http://schemas.microsoft.com/office/drawing/2014/main" id="{470B58C4-4740-47CD-9ED6-D40A90F950E5}"/>
                    </a:ext>
                  </a:extLst>
                </p:cNvPr>
                <p:cNvPicPr>
                  <a:picLocks/>
                </p:cNvPicPr>
                <p:nvPr/>
              </p:nvPicPr>
              <p:blipFill>
                <a:blip r:embed="rId6"/>
                <a:stretch>
                  <a:fillRect/>
                </a:stretch>
              </p:blipFill>
              <p:spPr>
                <a:xfrm>
                  <a:off x="3657600" y="1998663"/>
                  <a:ext cx="4848225" cy="2455862"/>
                </a:xfrm>
                <a:prstGeom prst="rect">
                  <a:avLst/>
                </a:prstGeom>
              </p:spPr>
            </p:pic>
          </p:control>
        </mc:Fallback>
      </mc:AlternateContent>
    </p:controls>
    <p:extLst>
      <p:ext uri="{BB962C8B-B14F-4D97-AF65-F5344CB8AC3E}">
        <p14:creationId xmlns:p14="http://schemas.microsoft.com/office/powerpoint/2010/main" val="10863258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94944</TotalTime>
  <Words>3334</Words>
  <Application>Microsoft Office PowerPoint</Application>
  <PresentationFormat>On-screen Show (16:9)</PresentationFormat>
  <Paragraphs>221</Paragraphs>
  <Slides>15</Slides>
  <Notes>15</Notes>
  <HiddenSlides>2</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Segoe UI</vt:lpstr>
      <vt:lpstr>Tempus Sans ITC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1358</cp:revision>
  <cp:lastPrinted>2016-02-02T20:22:43Z</cp:lastPrinted>
  <dcterms:created xsi:type="dcterms:W3CDTF">2015-10-21T21:04:26Z</dcterms:created>
  <dcterms:modified xsi:type="dcterms:W3CDTF">2018-03-24T01:55:21Z</dcterms:modified>
</cp:coreProperties>
</file>