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handoutMasterIdLst>
    <p:handoutMasterId r:id="rId20"/>
  </p:handoutMasterIdLst>
  <p:sldIdLst>
    <p:sldId id="261" r:id="rId2"/>
    <p:sldId id="427" r:id="rId3"/>
    <p:sldId id="442" r:id="rId4"/>
    <p:sldId id="443" r:id="rId5"/>
    <p:sldId id="429" r:id="rId6"/>
    <p:sldId id="418" r:id="rId7"/>
    <p:sldId id="417" r:id="rId8"/>
    <p:sldId id="444" r:id="rId9"/>
    <p:sldId id="446" r:id="rId10"/>
    <p:sldId id="392" r:id="rId11"/>
    <p:sldId id="437" r:id="rId12"/>
    <p:sldId id="266" r:id="rId13"/>
    <p:sldId id="447" r:id="rId14"/>
    <p:sldId id="448" r:id="rId15"/>
    <p:sldId id="450" r:id="rId16"/>
    <p:sldId id="380" r:id="rId17"/>
    <p:sldId id="449" r:id="rId18"/>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C92"/>
    <a:srgbClr val="FFFAD1"/>
    <a:srgbClr val="AAB14F"/>
    <a:srgbClr val="00206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395" autoAdjust="0"/>
  </p:normalViewPr>
  <p:slideViewPr>
    <p:cSldViewPr snapToGrid="0" snapToObjects="1">
      <p:cViewPr>
        <p:scale>
          <a:sx n="100" d="100"/>
          <a:sy n="100" d="100"/>
        </p:scale>
        <p:origin x="1872" y="78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42" d="100"/>
        <a:sy n="142" d="100"/>
      </p:scale>
      <p:origin x="0" y="5226"/>
    </p:cViewPr>
  </p:sorterViewPr>
  <p:notesViewPr>
    <p:cSldViewPr snapToGrid="0" snapToObjects="1">
      <p:cViewPr>
        <p:scale>
          <a:sx n="90" d="100"/>
          <a:sy n="90" d="100"/>
        </p:scale>
        <p:origin x="-2124" y="81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3E6F0A2-C84B-41DB-80A8-8F6966937198}" type="datetimeFigureOut">
              <a:rPr lang="en-GB" smtClean="0"/>
              <a:pPr/>
              <a:t>25/03/2018</a:t>
            </a:fld>
            <a:endParaRPr lang="en-GB"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69CACF5-E34C-42EA-8512-2766929333E4}" type="slidenum">
              <a:rPr lang="en-GB" smtClean="0"/>
              <a:pPr/>
              <a:t>‹#›</a:t>
            </a:fld>
            <a:endParaRPr lang="en-GB" dirty="0"/>
          </a:p>
        </p:txBody>
      </p:sp>
    </p:spTree>
    <p:extLst>
      <p:ext uri="{BB962C8B-B14F-4D97-AF65-F5344CB8AC3E}">
        <p14:creationId xmlns:p14="http://schemas.microsoft.com/office/powerpoint/2010/main" val="324976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504276-07BE-4A5D-950F-D17C3B3BA64F}" type="slidenum">
              <a:rPr lang="en-GB" smtClean="0"/>
              <a:pPr/>
              <a:t>‹#›</a:t>
            </a:fld>
            <a:endParaRPr lang="en-GB" dirty="0"/>
          </a:p>
        </p:txBody>
      </p:sp>
      <p:sp>
        <p:nvSpPr>
          <p:cNvPr id="6" name="Notes Placeholder 5"/>
          <p:cNvSpPr>
            <a:spLocks noGrp="1"/>
          </p:cNvSpPr>
          <p:nvPr>
            <p:ph type="body" sz="quarter" idx="3"/>
          </p:nvPr>
        </p:nvSpPr>
        <p:spPr>
          <a:xfrm>
            <a:off x="363596" y="4715153"/>
            <a:ext cx="6065212"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lide Image Placeholder 10"/>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dirty="0"/>
          </a:p>
        </p:txBody>
      </p:sp>
    </p:spTree>
    <p:extLst>
      <p:ext uri="{BB962C8B-B14F-4D97-AF65-F5344CB8AC3E}">
        <p14:creationId xmlns:p14="http://schemas.microsoft.com/office/powerpoint/2010/main" val="10481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Meeting the Risen Jesus Today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resource topic. Read the title together and invite children to share something they know about how Christians today meet the risen Jesus in their lives and in the Eucharist.</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10A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children have achieved the Learning Intentions of the resource. Teachers can choose how they use the slide in their range of assessment options.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A worksheet of this slide is available for children in Years 5-8 to complete.</a:t>
            </a:r>
            <a:r>
              <a:rPr lang="en-NZ" sz="1200" kern="1200" dirty="0" smtClean="0">
                <a:solidFill>
                  <a:schemeClr val="tx1"/>
                </a:solidFill>
                <a:effectLst/>
                <a:latin typeface="+mn-lt"/>
                <a:ea typeface="+mn-ea"/>
                <a:cs typeface="+mn-cs"/>
              </a:rPr>
              <a:t>The last two items are feed forward for the teacher.  Recording the children’s responses to these items is recommended as it will enable teachers to adjust their learning strategies for future resources and target the areas that need further attention.</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Slide 10B Check Up</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11</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520930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Time for Reflection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 </a:t>
            </a:r>
            <a:r>
              <a:rPr lang="en-GB" sz="1200" i="1" kern="1200" dirty="0" smtClean="0">
                <a:solidFill>
                  <a:schemeClr val="tx1"/>
                </a:solidFill>
                <a:effectLst/>
                <a:latin typeface="+mn-lt"/>
                <a:ea typeface="+mn-ea"/>
                <a:cs typeface="+mn-cs"/>
              </a:rPr>
              <a:t>recall all the ways they recognise the Spirit of the risen Jesus in people around them and how they make him present by their words and actions.</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12</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12A Sharing our Learning about EASTER with family </a:t>
            </a:r>
            <a:r>
              <a:rPr lang="en-GB" sz="1200" b="1" kern="1200" dirty="0" err="1" smtClean="0">
                <a:solidFill>
                  <a:schemeClr val="tx1"/>
                </a:solidFill>
                <a:effectLst/>
                <a:latin typeface="+mn-lt"/>
                <a:ea typeface="+mn-ea"/>
                <a:cs typeface="+mn-cs"/>
              </a:rPr>
              <a:t>whānau</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slide provides some choices for children to show and share what they have learned. Examples could be photographed as evidence of children’s learning.</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You may like to put a copy of the Sharing our Learning page in children’s RE Learning Journals. You could talk through the choices using the slide and let children make their choice from their own copy.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could work on their choice at school and/or at home and you may like to set a day for sharing. Please let parents and </a:t>
            </a:r>
            <a:r>
              <a:rPr lang="en-GB" sz="1200" kern="1200" dirty="0" err="1" smtClean="0">
                <a:solidFill>
                  <a:schemeClr val="tx1"/>
                </a:solidFill>
                <a:effectLst/>
                <a:latin typeface="+mn-lt"/>
                <a:ea typeface="+mn-ea"/>
                <a:cs typeface="+mn-cs"/>
              </a:rPr>
              <a:t>whānau</a:t>
            </a:r>
            <a:r>
              <a:rPr lang="en-GB" sz="1200" kern="1200" dirty="0" smtClean="0">
                <a:solidFill>
                  <a:schemeClr val="tx1"/>
                </a:solidFill>
                <a:effectLst/>
                <a:latin typeface="+mn-lt"/>
                <a:ea typeface="+mn-ea"/>
                <a:cs typeface="+mn-cs"/>
              </a:rPr>
              <a:t> know what you expect them to do with this.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slide is focussed on the 1 Achievement Objective which is covered in the 2 Year 5 resources.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AO1) Children will be able to: develop an understanding of the Easter Sunday liturgy and how people can meet the Risen Jesus today.</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149477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12B Sharing our Learning about EASTER with family </a:t>
            </a:r>
            <a:r>
              <a:rPr lang="en-GB" sz="1200" b="1" kern="1200" dirty="0" err="1" smtClean="0">
                <a:solidFill>
                  <a:schemeClr val="tx1"/>
                </a:solidFill>
                <a:effectLst/>
                <a:latin typeface="+mn-lt"/>
                <a:ea typeface="+mn-ea"/>
                <a:cs typeface="+mn-cs"/>
              </a:rPr>
              <a:t>whānau</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14</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63546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This Worksheet relates to slide 8.</a:t>
            </a:r>
          </a:p>
        </p:txBody>
      </p:sp>
      <p:sp>
        <p:nvSpPr>
          <p:cNvPr id="4" name="Slide Number Placeholder 3"/>
          <p:cNvSpPr>
            <a:spLocks noGrp="1"/>
          </p:cNvSpPr>
          <p:nvPr>
            <p:ph type="sldNum" sz="quarter" idx="10"/>
          </p:nvPr>
        </p:nvSpPr>
        <p:spPr/>
        <p:txBody>
          <a:bodyPr/>
          <a:lstStyle/>
          <a:p>
            <a:fld id="{B7D854C1-D8DB-439C-8B37-6CAF82AB5E22}" type="slidenum">
              <a:rPr lang="en-GB" smtClean="0"/>
              <a:pPr/>
              <a:t>15</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918307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This Worksheet relates to slides 10A and 10B.</a:t>
            </a:r>
          </a:p>
        </p:txBody>
      </p:sp>
      <p:sp>
        <p:nvSpPr>
          <p:cNvPr id="4" name="Slide Number Placeholder 3"/>
          <p:cNvSpPr>
            <a:spLocks noGrp="1"/>
          </p:cNvSpPr>
          <p:nvPr>
            <p:ph type="sldNum" sz="quarter" idx="10"/>
          </p:nvPr>
        </p:nvSpPr>
        <p:spPr/>
        <p:txBody>
          <a:bodyPr/>
          <a:lstStyle/>
          <a:p>
            <a:fld id="{B7D854C1-D8DB-439C-8B37-6CAF82AB5E22}" type="slidenum">
              <a:rPr lang="en-GB" smtClean="0"/>
              <a:pPr/>
              <a:t>16</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This Worksheet relates to slides 12A and 12B.</a:t>
            </a:r>
          </a:p>
        </p:txBody>
      </p:sp>
      <p:sp>
        <p:nvSpPr>
          <p:cNvPr id="4" name="Slide Number Placeholder 3"/>
          <p:cNvSpPr>
            <a:spLocks noGrp="1"/>
          </p:cNvSpPr>
          <p:nvPr>
            <p:ph type="sldNum" sz="quarter" idx="10"/>
          </p:nvPr>
        </p:nvSpPr>
        <p:spPr/>
        <p:txBody>
          <a:bodyPr/>
          <a:lstStyle/>
          <a:p>
            <a:fld id="{B7D854C1-D8DB-439C-8B37-6CAF82AB5E22}" type="slidenum">
              <a:rPr lang="en-GB" smtClean="0"/>
              <a:pPr/>
              <a:t>17</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392414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Outcomes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resource.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Create an Easter Prayer focus with bright yellow cloths and candles to give a sense of the joy and hope of the feast and season. Include some Resurrection images and symbols. Try to convey to the children the change in the mood of the Easter season compared with the sadness of Holy Week. </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Remember to add ‘Alleluia, Alleluia’ to prayer during the 50 days of the Easter season. If possible take the children to the church to see the Paschal Candle and the bright joyful yellow and white flowers, candles and altar cloths. Children can pick up a lot about the feast and season of Easter from exploring their local church. Make children aware that this is the greatest feast in the Liturgical Year and that this event and our belief in it belief is what our faith is based on. This is one of children’s early experiences to learn about the meaning of Easter. You are their spiritual guide and faith witness for your children so this is a good week to let them see how important celebrating Easter is for you and them together.</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2</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Where is Jesus today?</a:t>
            </a:r>
            <a:endParaRPr lang="en-NZ"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A1</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Can you name others in his family and friends who are there with him?</a:t>
            </a:r>
            <a:r>
              <a:rPr lang="en-GB" sz="1200" kern="1200" dirty="0" smtClean="0">
                <a:solidFill>
                  <a:schemeClr val="tx1"/>
                </a:solidFill>
                <a:effectLst/>
                <a:latin typeface="+mn-lt"/>
                <a:ea typeface="+mn-ea"/>
                <a:cs typeface="+mn-cs"/>
              </a:rPr>
              <a:t> His mother Mary, his father Joseph, his cousin John the Baptist, his aunt Elizabeth and his uncle Zechariah. His best friends John and Mary, his apostles, his friends Mary, Martha and Lazarus, all the people he healed and many millions more.</a:t>
            </a:r>
            <a:endParaRPr lang="en-NZ"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A2</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What do you think he says about us?</a:t>
            </a:r>
            <a:r>
              <a:rPr lang="en-GB" sz="1200" kern="1200" dirty="0" smtClean="0">
                <a:solidFill>
                  <a:schemeClr val="tx1"/>
                </a:solidFill>
                <a:effectLst/>
                <a:latin typeface="+mn-lt"/>
                <a:ea typeface="+mn-ea"/>
                <a:cs typeface="+mn-cs"/>
              </a:rPr>
              <a:t> That he is pleased with us and how we are trying to build his kingdom of love, peace and justice here on earth today. He likes the ways we care for and serve others. He says he forgives us when we forget to be kind and unselfish and he reminds us that he will always forgive us if we are sorry and try not to sin again. He loves to see us enjoying our lives and helping others to enjoy theirs too and spreading his message to others.</a:t>
            </a:r>
            <a:endParaRPr lang="en-NZ"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A3</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What does God’s glory mean?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God’s glory is God’s beauty, greatness, supreme strength, distinctness, perfection, apartness, constancy that will never fade, power, light, authority, honour, manifold (many) attributes, worth.</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Giving God glory is honouring the beauty of God’s Spirit and Character.</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God shares this glory with his only Son, Jesus as he sits at his right side in heaven. When we give God glory we are acknowledging all of what we mean by the words we have mentioned. Even though we can never give God glory to match his greatness, God accepts our humble attempts.</a:t>
            </a:r>
            <a:endParaRPr lang="en-NZ"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A4</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Where do you hear these words?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hear them when we proclaim the Apostles Creed or the Nicene Creed usually at Mass. The Creed names the important beliefs of our faith that we live by. It is good for children of your age to join with the community as they proclaim what Catholics believe in God’s presence at Mass.</a:t>
            </a:r>
            <a:endParaRPr lang="en-NZ"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A5 How do you as one of Jesus’ followers today help to build God’s Kingdom where you live today?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By offering to help, by including others, by caring for those in need, by showing gratitude for what I have, by being a good friend, by sharing the fruits of the Spirit of the risen Jesus with people I meet.</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600068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When the Disciples meet the Risen Jesus, how do they recognise him?</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read the black text and think about answers to the questions.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Click the image for some ideas for responses on the yellow text to appear.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the Easter Sunday story according to John 20:1-18.</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the Teaching and Learning Experiences 2 &amp; 3.</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Meditation process with after Easter stories especially those featured and referenced in Slide 4</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840374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We meet the Risen Jesus today through his presence</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in the Eucharist in the People Gathered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read each PIN and share ideas about what they mean. Use these ideas as conversation starters about how the risen Jesus is present in the world today through the faith and actions of his followers.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1</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50662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We meet the Risen Jesus present in the Eucharist in the Priest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ANSWERS: 1=2nd sentence, 2=4th sentence, 3=1st sentence, 4=3rd sentence, 5=5th sentence.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select the statement to complete the sentence correctly. Then they check it with the floater. When the sentences are complete they discuss their meaning.</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66448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We meet the Risen Jesus present in the Word of God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read the sentences and suggest suitable endings e.g.</a:t>
            </a:r>
            <a:endParaRPr lang="en-NZ"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-proclaimed during the Liturgy of the Word in the Eucharist.</a:t>
            </a:r>
            <a:endParaRPr lang="en-NZ"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-bring the Word alive for the people listening.</a:t>
            </a:r>
            <a:endParaRPr lang="en-NZ"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-the message is for them and their lives.</a:t>
            </a:r>
            <a:endParaRPr lang="en-NZ"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-let its message help to shape their lives.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people. They listen to the Readings so they can go out and share their message in the world.</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66448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In the Eucharist we meet the Risen Jesus present in the consecrated bread and wine that is his Body and Blood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read the answer and write an appropriate question. Make copies of the worksheet for each child to complete and add to their RE Learning Journal.</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580963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We meet the Risen Jesus through his Spirit present in People in the World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Explain to children that Jesus is not in the world now in a physical body because he has returned to heaven to be with God his Father. But Jesus sent his Spirit to the earth at the first Pentecost and people receive it through the Sacraments of Baptism and Confirmation. This is how the Spirit lives in the hearts and lives of people now. These people continue the work Jesus started to build God’s Kingdom of the love, peace and justice. It is the words and actions of these people that are some of the signs of the Spirit of the risen Jesus in the world now. People also meet the risen Jesus in the Eucharist as covered in Slides 5,6,7, 8.</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70723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47052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4914182"/>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hyperlink" Target="http://www.tinyurl.com/NCRSfeedback"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slide" Target="slide17.xml"/><Relationship Id="rId4" Type="http://schemas.openxmlformats.org/officeDocument/2006/relationships/image" Target="../media/image25.gif"/></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slide" Target="slide9.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gi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8.jpeg"/><Relationship Id="rId4" Type="http://schemas.openxmlformats.org/officeDocument/2006/relationships/slide" Target="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slide" Target="slide1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S-01</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NZ" sz="3600" b="1" dirty="0"/>
              <a:t>Meeting the Risen Jesus Today</a:t>
            </a:r>
            <a:endParaRPr lang="en-GB" sz="3600" b="1" dirty="0"/>
          </a:p>
        </p:txBody>
      </p:sp>
      <p:pic>
        <p:nvPicPr>
          <p:cNvPr id="9" name="Image" descr="Image result for jESUS EASTER IMAGES">
            <a:extLst>
              <a:ext uri="{FF2B5EF4-FFF2-40B4-BE49-F238E27FC236}">
                <a16:creationId xmlns:a16="http://schemas.microsoft.com/office/drawing/2014/main" id="{7E207E79-BE2E-4210-8695-0DD054161DF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89722" y="744451"/>
            <a:ext cx="6181614" cy="3743325"/>
          </a:xfrm>
          <a:prstGeom prst="rect">
            <a:avLst/>
          </a:prstGeom>
          <a:noFill/>
          <a:ln>
            <a:noFill/>
          </a:ln>
        </p:spPr>
      </p:pic>
    </p:spTree>
    <p:extLst>
      <p:ext uri="{BB962C8B-B14F-4D97-AF65-F5344CB8AC3E}">
        <p14:creationId xmlns:p14="http://schemas.microsoft.com/office/powerpoint/2010/main" val="723328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Border 3"/>
          <p:cNvSpPr/>
          <p:nvPr/>
        </p:nvSpPr>
        <p:spPr>
          <a:xfrm>
            <a:off x="585158" y="3536274"/>
            <a:ext cx="8234840" cy="806932"/>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4" name="Shape: Border 2"/>
          <p:cNvSpPr/>
          <p:nvPr/>
        </p:nvSpPr>
        <p:spPr>
          <a:xfrm>
            <a:off x="573142" y="2496689"/>
            <a:ext cx="8247126" cy="810249"/>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5" name="Shape: Border 1"/>
          <p:cNvSpPr/>
          <p:nvPr/>
        </p:nvSpPr>
        <p:spPr>
          <a:xfrm>
            <a:off x="585159" y="1430485"/>
            <a:ext cx="8234839" cy="830997"/>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9" name="Textbox: Line 3"/>
          <p:cNvSpPr txBox="1"/>
          <p:nvPr/>
        </p:nvSpPr>
        <p:spPr>
          <a:xfrm>
            <a:off x="585158" y="3512209"/>
            <a:ext cx="7947282"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Name the 4 ways the risen Jesus is present in the Eucharist. (refer to Slides 5,6, 7,8). </a:t>
            </a:r>
            <a:endParaRPr lang="en-GB" sz="2400" b="1" dirty="0">
              <a:latin typeface="Segoe UI" pitchFamily="34" charset="0"/>
              <a:ea typeface="Segoe UI" pitchFamily="34" charset="0"/>
              <a:cs typeface="Segoe UI" pitchFamily="34" charset="0"/>
            </a:endParaRPr>
          </a:p>
        </p:txBody>
      </p:sp>
      <p:sp>
        <p:nvSpPr>
          <p:cNvPr id="20" name="Textbox: Line 2"/>
          <p:cNvSpPr txBox="1"/>
          <p:nvPr/>
        </p:nvSpPr>
        <p:spPr>
          <a:xfrm>
            <a:off x="585160" y="2475941"/>
            <a:ext cx="8234839"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Name 3 ways the disciples recognised Jesus when he had risen. (refer to Slide 4) </a:t>
            </a:r>
            <a:endParaRPr lang="en-GB" sz="2400" b="1" dirty="0">
              <a:latin typeface="Segoe UI" pitchFamily="34" charset="0"/>
              <a:ea typeface="Segoe UI" pitchFamily="34" charset="0"/>
              <a:cs typeface="Segoe UI" pitchFamily="34" charset="0"/>
            </a:endParaRPr>
          </a:p>
        </p:txBody>
      </p:sp>
      <p:sp>
        <p:nvSpPr>
          <p:cNvPr id="21" name="Textbox: Line 1"/>
          <p:cNvSpPr txBox="1"/>
          <p:nvPr/>
        </p:nvSpPr>
        <p:spPr>
          <a:xfrm>
            <a:off x="585162" y="1430485"/>
            <a:ext cx="8054838"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Write 3 sentences explaining where Jesus is now. (refer to Slide 3) </a:t>
            </a:r>
            <a:endParaRPr lang="en-GB" sz="2400" b="1" dirty="0">
              <a:latin typeface="Segoe UI" pitchFamily="34" charset="0"/>
              <a:ea typeface="Segoe UI" pitchFamily="34" charset="0"/>
              <a:cs typeface="Segoe UI" pitchFamily="34" charset="0"/>
            </a:endParaRPr>
          </a:p>
        </p:txBody>
      </p:sp>
      <p:sp>
        <p:nvSpPr>
          <p:cNvPr id="27" name="Shape: Number 3"/>
          <p:cNvSpPr txBox="1"/>
          <p:nvPr/>
        </p:nvSpPr>
        <p:spPr>
          <a:xfrm>
            <a:off x="65300" y="3512210"/>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3)</a:t>
            </a:r>
          </a:p>
        </p:txBody>
      </p:sp>
      <p:sp>
        <p:nvSpPr>
          <p:cNvPr id="28" name="Shape: Number 2"/>
          <p:cNvSpPr txBox="1"/>
          <p:nvPr/>
        </p:nvSpPr>
        <p:spPr>
          <a:xfrm>
            <a:off x="65300" y="2485429"/>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2)</a:t>
            </a:r>
          </a:p>
        </p:txBody>
      </p:sp>
      <p:sp>
        <p:nvSpPr>
          <p:cNvPr id="29" name="Shape: Number 1"/>
          <p:cNvSpPr txBox="1"/>
          <p:nvPr/>
        </p:nvSpPr>
        <p:spPr>
          <a:xfrm>
            <a:off x="65300" y="1430486"/>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1)</a:t>
            </a: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S-10A</a:t>
            </a: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a:t>Check Up</a:t>
            </a:r>
          </a:p>
        </p:txBody>
      </p:sp>
      <p:pic>
        <p:nvPicPr>
          <p:cNvPr id="16" name="Image" descr="Image result for jESUS EASTER IMAGES">
            <a:extLst>
              <a:ext uri="{FF2B5EF4-FFF2-40B4-BE49-F238E27FC236}">
                <a16:creationId xmlns:a16="http://schemas.microsoft.com/office/drawing/2014/main" id="{4D1155F5-CBB4-47AA-A41A-BA675868C30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9044" y="184814"/>
            <a:ext cx="1849390" cy="1119913"/>
          </a:xfrm>
          <a:prstGeom prst="rect">
            <a:avLst/>
          </a:prstGeom>
          <a:noFill/>
          <a:ln>
            <a:noFill/>
          </a:ln>
        </p:spPr>
      </p:pic>
    </p:spTree>
    <p:extLst>
      <p:ext uri="{BB962C8B-B14F-4D97-AF65-F5344CB8AC3E}">
        <p14:creationId xmlns:p14="http://schemas.microsoft.com/office/powerpoint/2010/main" val="1950351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1"/>
                                        </p:tgtEl>
                                        <p:attrNameLst>
                                          <p:attrName>style.color</p:attrName>
                                        </p:attrNameLst>
                                      </p:cBhvr>
                                      <p:to>
                                        <a:srgbClr val="777777"/>
                                      </p:to>
                                    </p:animClr>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20"/>
                                        </p:tgtEl>
                                        <p:attrNameLst>
                                          <p:attrName>style.color</p:attrName>
                                        </p:attrNameLst>
                                      </p:cBhvr>
                                      <p:to>
                                        <a:srgbClr val="777777"/>
                                      </p:to>
                                    </p:animClr>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1" nodeType="withEffect">
                                  <p:stCondLst>
                                    <p:cond delay="0"/>
                                  </p:stCondLst>
                                  <p:childTnLst>
                                    <p:animClr clrSpc="rgb" dir="cw">
                                      <p:cBhvr override="childStyle">
                                        <p:cTn id="22" dur="100" fill="hold"/>
                                        <p:tgtEl>
                                          <p:spTgt spid="21"/>
                                        </p:tgtEl>
                                        <p:attrNameLst>
                                          <p:attrName>style.color</p:attrName>
                                        </p:attrNameLst>
                                      </p:cBhvr>
                                      <p:to>
                                        <a:schemeClr val="tx1"/>
                                      </p:to>
                                    </p:animClr>
                                  </p:childTnLst>
                                </p:cTn>
                              </p:par>
                              <p:par>
                                <p:cTn id="23" presetID="3" presetClass="emph" presetSubtype="2" fill="hold" grpId="2" nodeType="withEffect">
                                  <p:stCondLst>
                                    <p:cond delay="0"/>
                                  </p:stCondLst>
                                  <p:childTnLst>
                                    <p:animClr clrSpc="rgb" dir="cw">
                                      <p:cBhvr override="childStyle">
                                        <p:cTn id="24" dur="100" fill="hold"/>
                                        <p:tgtEl>
                                          <p:spTgt spid="20"/>
                                        </p:tgtEl>
                                        <p:attrNameLst>
                                          <p:attrName>style.color</p:attrName>
                                        </p:attrNameLst>
                                      </p:cBhvr>
                                      <p:to>
                                        <a:schemeClr val="tx1"/>
                                      </p:to>
                                    </p:animClr>
                                  </p:childTnLst>
                                </p:cTn>
                              </p:par>
                              <p:par>
                                <p:cTn id="25" presetID="3" presetClass="emph" presetSubtype="2" fill="hold" grpId="1" nodeType="withEffect">
                                  <p:stCondLst>
                                    <p:cond delay="0"/>
                                  </p:stCondLst>
                                  <p:childTnLst>
                                    <p:animClr clrSpc="rgb" dir="cw">
                                      <p:cBhvr override="childStyle">
                                        <p:cTn id="26" dur="100" fill="hold"/>
                                        <p:tgtEl>
                                          <p:spTgt spid="19"/>
                                        </p:tgtEl>
                                        <p:attrNameLst>
                                          <p:attrName>style.color</p:attrName>
                                        </p:attrNameLst>
                                      </p:cBhvr>
                                      <p:to>
                                        <a:schemeClr val="tx1"/>
                                      </p:to>
                                    </p:animClr>
                                  </p:childTnLst>
                                </p:cTn>
                              </p:par>
                              <p:par>
                                <p:cTn id="27" presetID="1" presetClass="exit" presetSubtype="0" fill="hold" grpId="4"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grpId="3"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3" presetClass="emph" presetSubtype="2" fill="hold" grpId="2" nodeType="withEffect">
                                  <p:stCondLst>
                                    <p:cond delay="0"/>
                                  </p:stCondLst>
                                  <p:childTnLst>
                                    <p:animClr clrSpc="rgb" dir="cw">
                                      <p:cBhvr override="childStyle">
                                        <p:cTn id="35" dur="100" fill="hold"/>
                                        <p:tgtEl>
                                          <p:spTgt spid="21"/>
                                        </p:tgtEl>
                                        <p:attrNameLst>
                                          <p:attrName>style.color</p:attrName>
                                        </p:attrNameLst>
                                      </p:cBhvr>
                                      <p:to>
                                        <a:schemeClr val="tx1"/>
                                      </p:to>
                                    </p:animClr>
                                  </p:childTnLst>
                                </p:cTn>
                              </p:par>
                              <p:par>
                                <p:cTn id="36" presetID="3" presetClass="emph" presetSubtype="2" fill="hold" grpId="3" nodeType="withEffect">
                                  <p:stCondLst>
                                    <p:cond delay="0"/>
                                  </p:stCondLst>
                                  <p:childTnLst>
                                    <p:animClr clrSpc="rgb" dir="cw">
                                      <p:cBhvr override="childStyle">
                                        <p:cTn id="37" dur="100" fill="hold"/>
                                        <p:tgtEl>
                                          <p:spTgt spid="20"/>
                                        </p:tgtEl>
                                        <p:attrNameLst>
                                          <p:attrName>style.color</p:attrName>
                                        </p:attrNameLst>
                                      </p:cBhvr>
                                      <p:to>
                                        <a:schemeClr val="tx1"/>
                                      </p:to>
                                    </p:animClr>
                                  </p:childTnLst>
                                </p:cTn>
                              </p:par>
                              <p:par>
                                <p:cTn id="38" presetID="3" presetClass="emph" presetSubtype="2" fill="hold" grpId="2" nodeType="withEffect">
                                  <p:stCondLst>
                                    <p:cond delay="0"/>
                                  </p:stCondLst>
                                  <p:childTnLst>
                                    <p:animClr clrSpc="rgb" dir="cw">
                                      <p:cBhvr override="childStyle">
                                        <p:cTn id="39" dur="100" fill="hold"/>
                                        <p:tgtEl>
                                          <p:spTgt spid="19"/>
                                        </p:tgtEl>
                                        <p:attrNameLst>
                                          <p:attrName>style.color</p:attrName>
                                        </p:attrNameLst>
                                      </p:cBhvr>
                                      <p:to>
                                        <a:schemeClr val="tx1"/>
                                      </p:to>
                                    </p:animClr>
                                  </p:childTnLst>
                                </p:cTn>
                              </p:par>
                              <p:par>
                                <p:cTn id="40" presetID="1" presetClass="exit" presetSubtype="0" fill="hold" grpId="5" nodeType="withEffect">
                                  <p:stCondLst>
                                    <p:cond delay="0"/>
                                  </p:stCondLst>
                                  <p:childTnLst>
                                    <p:set>
                                      <p:cBhvr>
                                        <p:cTn id="41" dur="1" fill="hold">
                                          <p:stCondLst>
                                            <p:cond delay="0"/>
                                          </p:stCondLst>
                                        </p:cTn>
                                        <p:tgtEl>
                                          <p:spTgt spid="20"/>
                                        </p:tgtEl>
                                        <p:attrNameLst>
                                          <p:attrName>style.visibility</p:attrName>
                                        </p:attrNameLst>
                                      </p:cBhvr>
                                      <p:to>
                                        <p:strVal val="hidden"/>
                                      </p:to>
                                    </p:set>
                                  </p:childTnLst>
                                </p:cTn>
                              </p:par>
                              <p:par>
                                <p:cTn id="42" presetID="1" presetClass="exit" presetSubtype="0" fill="hold" grpId="4" nodeType="withEffect">
                                  <p:stCondLst>
                                    <p:cond delay="0"/>
                                  </p:stCondLst>
                                  <p:childTnLst>
                                    <p:set>
                                      <p:cBhvr>
                                        <p:cTn id="43"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9" grpId="0"/>
      <p:bldP spid="19" grpId="1"/>
      <p:bldP spid="19" grpId="2"/>
      <p:bldP spid="19" grpId="3"/>
      <p:bldP spid="19" grpId="4"/>
      <p:bldP spid="20" grpId="0"/>
      <p:bldP spid="20" grpId="1"/>
      <p:bldP spid="20" grpId="2"/>
      <p:bldP spid="20" grpId="3"/>
      <p:bldP spid="20" grpId="4"/>
      <p:bldP spid="20" grpId="5"/>
      <p:bldP spid="21" grpId="0"/>
      <p:bldP spid="21" grpId="1"/>
      <p:bldP spid="21"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Border 3"/>
          <p:cNvSpPr/>
          <p:nvPr/>
        </p:nvSpPr>
        <p:spPr>
          <a:xfrm>
            <a:off x="585158" y="3512210"/>
            <a:ext cx="8234840" cy="830996"/>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4" name="Shape: Border 2"/>
          <p:cNvSpPr/>
          <p:nvPr/>
        </p:nvSpPr>
        <p:spPr>
          <a:xfrm>
            <a:off x="573142" y="2496689"/>
            <a:ext cx="8247126" cy="818715"/>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5" name="Shape: Border 1"/>
          <p:cNvSpPr/>
          <p:nvPr/>
        </p:nvSpPr>
        <p:spPr>
          <a:xfrm>
            <a:off x="585159" y="1430485"/>
            <a:ext cx="8234839" cy="830997"/>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9" name="Textbox: Line 3"/>
          <p:cNvSpPr txBox="1"/>
          <p:nvPr/>
        </p:nvSpPr>
        <p:spPr>
          <a:xfrm>
            <a:off x="585158" y="3512209"/>
            <a:ext cx="7947282"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Questions I would like to ask about the topics in this resource are …</a:t>
            </a:r>
            <a:endParaRPr lang="en-GB" sz="2400" b="1" dirty="0">
              <a:latin typeface="Segoe UI" pitchFamily="34" charset="0"/>
              <a:ea typeface="Segoe UI" pitchFamily="34" charset="0"/>
              <a:cs typeface="Segoe UI" pitchFamily="34" charset="0"/>
            </a:endParaRPr>
          </a:p>
        </p:txBody>
      </p:sp>
      <p:sp>
        <p:nvSpPr>
          <p:cNvPr id="20" name="Textbox: Line 2"/>
          <p:cNvSpPr txBox="1"/>
          <p:nvPr/>
        </p:nvSpPr>
        <p:spPr>
          <a:xfrm>
            <a:off x="585160" y="2475941"/>
            <a:ext cx="8234839"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Which activity do you think helped you to learn best</a:t>
            </a:r>
            <a:br>
              <a:rPr lang="en-NZ" sz="2400" b="1" dirty="0">
                <a:latin typeface="Segoe UI" pitchFamily="34" charset="0"/>
                <a:ea typeface="Segoe UI" pitchFamily="34" charset="0"/>
                <a:cs typeface="Segoe UI" pitchFamily="34" charset="0"/>
              </a:rPr>
            </a:br>
            <a:r>
              <a:rPr lang="en-NZ" sz="2400" b="1" dirty="0">
                <a:latin typeface="Segoe UI" pitchFamily="34" charset="0"/>
                <a:ea typeface="Segoe UI" pitchFamily="34" charset="0"/>
                <a:cs typeface="Segoe UI" pitchFamily="34" charset="0"/>
              </a:rPr>
              <a:t>in this resource?</a:t>
            </a:r>
            <a:endParaRPr lang="en-GB" sz="2400" b="1" dirty="0">
              <a:latin typeface="Segoe UI" pitchFamily="34" charset="0"/>
              <a:ea typeface="Segoe UI" pitchFamily="34" charset="0"/>
              <a:cs typeface="Segoe UI" pitchFamily="34" charset="0"/>
            </a:endParaRPr>
          </a:p>
        </p:txBody>
      </p:sp>
      <p:sp>
        <p:nvSpPr>
          <p:cNvPr id="21" name="Textbox: Line 1"/>
          <p:cNvSpPr txBox="1"/>
          <p:nvPr/>
        </p:nvSpPr>
        <p:spPr>
          <a:xfrm>
            <a:off x="585162" y="1430485"/>
            <a:ext cx="8054838"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Write 2 examples of how we see the Spirit of the risen Jesus in the world today. </a:t>
            </a:r>
            <a:endParaRPr lang="en-GB" sz="2400" b="1" dirty="0">
              <a:latin typeface="Segoe UI" pitchFamily="34" charset="0"/>
              <a:ea typeface="Segoe UI" pitchFamily="34" charset="0"/>
              <a:cs typeface="Segoe UI" pitchFamily="34" charset="0"/>
            </a:endParaRPr>
          </a:p>
        </p:txBody>
      </p:sp>
      <p:sp>
        <p:nvSpPr>
          <p:cNvPr id="27" name="Shape: Number 3"/>
          <p:cNvSpPr txBox="1"/>
          <p:nvPr/>
        </p:nvSpPr>
        <p:spPr>
          <a:xfrm>
            <a:off x="65300" y="3512210"/>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6)</a:t>
            </a:r>
          </a:p>
        </p:txBody>
      </p:sp>
      <p:sp>
        <p:nvSpPr>
          <p:cNvPr id="28" name="Shape: Number 2"/>
          <p:cNvSpPr txBox="1"/>
          <p:nvPr/>
        </p:nvSpPr>
        <p:spPr>
          <a:xfrm>
            <a:off x="65300" y="2485429"/>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5)</a:t>
            </a:r>
          </a:p>
        </p:txBody>
      </p:sp>
      <p:sp>
        <p:nvSpPr>
          <p:cNvPr id="29" name="Shape: Number 1"/>
          <p:cNvSpPr txBox="1"/>
          <p:nvPr/>
        </p:nvSpPr>
        <p:spPr>
          <a:xfrm>
            <a:off x="65300" y="1430486"/>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4)</a:t>
            </a: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S-10B</a:t>
            </a: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a:t>Check Up</a:t>
            </a:r>
          </a:p>
        </p:txBody>
      </p:sp>
      <p:sp>
        <p:nvSpPr>
          <p:cNvPr id="17"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Tool instructions"/>
          <p:cNvSpPr txBox="1"/>
          <p:nvPr/>
        </p:nvSpPr>
        <p:spPr>
          <a:xfrm>
            <a:off x="3162664" y="4937905"/>
            <a:ext cx="2818715" cy="207747"/>
          </a:xfrm>
          <a:prstGeom prst="rect">
            <a:avLst/>
          </a:prstGeom>
          <a:noFill/>
        </p:spPr>
        <p:txBody>
          <a:bodyPr wrap="none" lIns="68577" tIns="34289" rIns="68577" bIns="34289" rtlCol="0">
            <a:spAutoFit/>
          </a:bodyPr>
          <a:lstStyle/>
          <a:p>
            <a:pPr algn="ctr"/>
            <a:r>
              <a:rPr lang="en-GB" sz="900" dirty="0">
                <a:latin typeface="Arial" pitchFamily="34" charset="0"/>
                <a:ea typeface="Segoe UI" pitchFamily="34" charset="0"/>
                <a:cs typeface="Arial" pitchFamily="34" charset="0"/>
              </a:rPr>
              <a:t>Click on the worksheet button to go to the worksheet</a:t>
            </a:r>
          </a:p>
        </p:txBody>
      </p:sp>
      <p:pic>
        <p:nvPicPr>
          <p:cNvPr id="18" name="Image" descr="Image result for jESUS EASTER IMAGES">
            <a:extLst>
              <a:ext uri="{FF2B5EF4-FFF2-40B4-BE49-F238E27FC236}">
                <a16:creationId xmlns:a16="http://schemas.microsoft.com/office/drawing/2014/main" id="{85611B52-2B0D-4A1F-8DD2-2EEE140EB15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9044" y="184814"/>
            <a:ext cx="1849390" cy="1119913"/>
          </a:xfrm>
          <a:prstGeom prst="rect">
            <a:avLst/>
          </a:prstGeom>
          <a:noFill/>
          <a:ln>
            <a:noFill/>
          </a:ln>
        </p:spPr>
      </p:pic>
    </p:spTree>
    <p:extLst>
      <p:ext uri="{BB962C8B-B14F-4D97-AF65-F5344CB8AC3E}">
        <p14:creationId xmlns:p14="http://schemas.microsoft.com/office/powerpoint/2010/main" val="1094081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1"/>
                                        </p:tgtEl>
                                        <p:attrNameLst>
                                          <p:attrName>style.color</p:attrName>
                                        </p:attrNameLst>
                                      </p:cBhvr>
                                      <p:to>
                                        <a:srgbClr val="777777"/>
                                      </p:to>
                                    </p:animClr>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20"/>
                                        </p:tgtEl>
                                        <p:attrNameLst>
                                          <p:attrName>style.color</p:attrName>
                                        </p:attrNameLst>
                                      </p:cBhvr>
                                      <p:to>
                                        <a:srgbClr val="777777"/>
                                      </p:to>
                                    </p:animClr>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1" nodeType="withEffect">
                                  <p:stCondLst>
                                    <p:cond delay="0"/>
                                  </p:stCondLst>
                                  <p:childTnLst>
                                    <p:animClr clrSpc="rgb" dir="cw">
                                      <p:cBhvr override="childStyle">
                                        <p:cTn id="22" dur="100" fill="hold"/>
                                        <p:tgtEl>
                                          <p:spTgt spid="21"/>
                                        </p:tgtEl>
                                        <p:attrNameLst>
                                          <p:attrName>style.color</p:attrName>
                                        </p:attrNameLst>
                                      </p:cBhvr>
                                      <p:to>
                                        <a:schemeClr val="tx1"/>
                                      </p:to>
                                    </p:animClr>
                                  </p:childTnLst>
                                </p:cTn>
                              </p:par>
                              <p:par>
                                <p:cTn id="23" presetID="3" presetClass="emph" presetSubtype="2" fill="hold" grpId="2" nodeType="withEffect">
                                  <p:stCondLst>
                                    <p:cond delay="0"/>
                                  </p:stCondLst>
                                  <p:childTnLst>
                                    <p:animClr clrSpc="rgb" dir="cw">
                                      <p:cBhvr override="childStyle">
                                        <p:cTn id="24" dur="100" fill="hold"/>
                                        <p:tgtEl>
                                          <p:spTgt spid="20"/>
                                        </p:tgtEl>
                                        <p:attrNameLst>
                                          <p:attrName>style.color</p:attrName>
                                        </p:attrNameLst>
                                      </p:cBhvr>
                                      <p:to>
                                        <a:schemeClr val="tx1"/>
                                      </p:to>
                                    </p:animClr>
                                  </p:childTnLst>
                                </p:cTn>
                              </p:par>
                              <p:par>
                                <p:cTn id="25" presetID="3" presetClass="emph" presetSubtype="2" fill="hold" grpId="1" nodeType="withEffect">
                                  <p:stCondLst>
                                    <p:cond delay="0"/>
                                  </p:stCondLst>
                                  <p:childTnLst>
                                    <p:animClr clrSpc="rgb" dir="cw">
                                      <p:cBhvr override="childStyle">
                                        <p:cTn id="26" dur="100" fill="hold"/>
                                        <p:tgtEl>
                                          <p:spTgt spid="19"/>
                                        </p:tgtEl>
                                        <p:attrNameLst>
                                          <p:attrName>style.color</p:attrName>
                                        </p:attrNameLst>
                                      </p:cBhvr>
                                      <p:to>
                                        <a:schemeClr val="tx1"/>
                                      </p:to>
                                    </p:animClr>
                                  </p:childTnLst>
                                </p:cTn>
                              </p:par>
                              <p:par>
                                <p:cTn id="27" presetID="1" presetClass="exit" presetSubtype="0" fill="hold" grpId="4"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grpId="3"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3" presetClass="emph" presetSubtype="2" fill="hold" grpId="2" nodeType="withEffect">
                                  <p:stCondLst>
                                    <p:cond delay="0"/>
                                  </p:stCondLst>
                                  <p:childTnLst>
                                    <p:animClr clrSpc="rgb" dir="cw">
                                      <p:cBhvr override="childStyle">
                                        <p:cTn id="35" dur="100" fill="hold"/>
                                        <p:tgtEl>
                                          <p:spTgt spid="21"/>
                                        </p:tgtEl>
                                        <p:attrNameLst>
                                          <p:attrName>style.color</p:attrName>
                                        </p:attrNameLst>
                                      </p:cBhvr>
                                      <p:to>
                                        <a:schemeClr val="tx1"/>
                                      </p:to>
                                    </p:animClr>
                                  </p:childTnLst>
                                </p:cTn>
                              </p:par>
                              <p:par>
                                <p:cTn id="36" presetID="3" presetClass="emph" presetSubtype="2" fill="hold" grpId="3" nodeType="withEffect">
                                  <p:stCondLst>
                                    <p:cond delay="0"/>
                                  </p:stCondLst>
                                  <p:childTnLst>
                                    <p:animClr clrSpc="rgb" dir="cw">
                                      <p:cBhvr override="childStyle">
                                        <p:cTn id="37" dur="100" fill="hold"/>
                                        <p:tgtEl>
                                          <p:spTgt spid="20"/>
                                        </p:tgtEl>
                                        <p:attrNameLst>
                                          <p:attrName>style.color</p:attrName>
                                        </p:attrNameLst>
                                      </p:cBhvr>
                                      <p:to>
                                        <a:schemeClr val="tx1"/>
                                      </p:to>
                                    </p:animClr>
                                  </p:childTnLst>
                                </p:cTn>
                              </p:par>
                              <p:par>
                                <p:cTn id="38" presetID="3" presetClass="emph" presetSubtype="2" fill="hold" grpId="2" nodeType="withEffect">
                                  <p:stCondLst>
                                    <p:cond delay="0"/>
                                  </p:stCondLst>
                                  <p:childTnLst>
                                    <p:animClr clrSpc="rgb" dir="cw">
                                      <p:cBhvr override="childStyle">
                                        <p:cTn id="39" dur="100" fill="hold"/>
                                        <p:tgtEl>
                                          <p:spTgt spid="19"/>
                                        </p:tgtEl>
                                        <p:attrNameLst>
                                          <p:attrName>style.color</p:attrName>
                                        </p:attrNameLst>
                                      </p:cBhvr>
                                      <p:to>
                                        <a:schemeClr val="tx1"/>
                                      </p:to>
                                    </p:animClr>
                                  </p:childTnLst>
                                </p:cTn>
                              </p:par>
                              <p:par>
                                <p:cTn id="40" presetID="1" presetClass="exit" presetSubtype="0" fill="hold" grpId="5" nodeType="withEffect">
                                  <p:stCondLst>
                                    <p:cond delay="0"/>
                                  </p:stCondLst>
                                  <p:childTnLst>
                                    <p:set>
                                      <p:cBhvr>
                                        <p:cTn id="41" dur="1" fill="hold">
                                          <p:stCondLst>
                                            <p:cond delay="0"/>
                                          </p:stCondLst>
                                        </p:cTn>
                                        <p:tgtEl>
                                          <p:spTgt spid="20"/>
                                        </p:tgtEl>
                                        <p:attrNameLst>
                                          <p:attrName>style.visibility</p:attrName>
                                        </p:attrNameLst>
                                      </p:cBhvr>
                                      <p:to>
                                        <p:strVal val="hidden"/>
                                      </p:to>
                                    </p:set>
                                  </p:childTnLst>
                                </p:cTn>
                              </p:par>
                              <p:par>
                                <p:cTn id="42" presetID="1" presetClass="exit" presetSubtype="0" fill="hold" grpId="4" nodeType="withEffect">
                                  <p:stCondLst>
                                    <p:cond delay="0"/>
                                  </p:stCondLst>
                                  <p:childTnLst>
                                    <p:set>
                                      <p:cBhvr>
                                        <p:cTn id="43"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9" grpId="0"/>
      <p:bldP spid="19" grpId="1"/>
      <p:bldP spid="19" grpId="2"/>
      <p:bldP spid="19" grpId="3"/>
      <p:bldP spid="19" grpId="4"/>
      <p:bldP spid="20" grpId="0"/>
      <p:bldP spid="20" grpId="1"/>
      <p:bldP spid="20" grpId="2"/>
      <p:bldP spid="20" grpId="3"/>
      <p:bldP spid="20" grpId="4"/>
      <p:bldP spid="20" grpId="5"/>
      <p:bldP spid="21" grpId="0"/>
      <p:bldP spid="21" grpId="1"/>
      <p:bldP spid="21"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flective Music - Easter (3.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96536" y="-10904"/>
            <a:ext cx="609600" cy="609600"/>
          </a:xfrm>
          <a:prstGeom prst="rect">
            <a:avLst/>
          </a:prstGeom>
        </p:spPr>
      </p:pic>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S-11</a:t>
            </a:r>
          </a:p>
        </p:txBody>
      </p:sp>
      <p:sp>
        <p:nvSpPr>
          <p:cNvPr id="10" name="Title"/>
          <p:cNvSpPr txBox="1"/>
          <p:nvPr/>
        </p:nvSpPr>
        <p:spPr>
          <a:xfrm>
            <a:off x="0" y="-17728"/>
            <a:ext cx="9144000" cy="623248"/>
          </a:xfrm>
          <a:prstGeom prst="rect">
            <a:avLst/>
          </a:prstGeom>
          <a:noFill/>
          <a:effectLst>
            <a:softEdge rad="317500"/>
          </a:effectLst>
        </p:spPr>
        <p:txBody>
          <a:bodyPr wrap="square" lIns="68577" tIns="34289" rIns="68577" bIns="34289" rtlCol="0">
            <a:spAutoFit/>
          </a:bodyPr>
          <a:lstStyle/>
          <a:p>
            <a:pPr algn="ctr"/>
            <a:r>
              <a:rPr lang="en-GB" sz="3600" b="1" dirty="0">
                <a:solidFill>
                  <a:schemeClr val="tx2">
                    <a:lumMod val="60000"/>
                    <a:lumOff val="40000"/>
                  </a:schemeClr>
                </a:solidFill>
                <a:effectLst>
                  <a:glow>
                    <a:schemeClr val="accent1"/>
                  </a:glow>
                  <a:outerShdw blurRad="127000" dist="50800" dir="5400000" sx="103000" sy="103000" algn="ctr" rotWithShape="0">
                    <a:srgbClr val="000000">
                      <a:alpha val="19000"/>
                    </a:srgbClr>
                  </a:outerShdw>
                  <a:reflection stA="3000" endPos="65000" dist="50800" dir="5400000" sy="-100000" algn="bl" rotWithShape="0"/>
                </a:effectLst>
              </a:rPr>
              <a:t>Time for Reflection</a:t>
            </a:r>
          </a:p>
        </p:txBody>
      </p:sp>
      <p:sp>
        <p:nvSpPr>
          <p:cNvPr id="8"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Image">
            <a:extLst>
              <a:ext uri="{FF2B5EF4-FFF2-40B4-BE49-F238E27FC236}">
                <a16:creationId xmlns:a16="http://schemas.microsoft.com/office/drawing/2014/main" id="{06E24AD8-D21C-4BE7-889A-005CD81F5BE5}"/>
              </a:ext>
            </a:extLst>
          </p:cNvPr>
          <p:cNvPicPr/>
          <p:nvPr/>
        </p:nvPicPr>
        <p:blipFill rotWithShape="1">
          <a:blip r:embed="rId6" cstate="print">
            <a:extLst>
              <a:ext uri="{28A0092B-C50C-407E-A947-70E740481C1C}">
                <a14:useLocalDpi xmlns:a14="http://schemas.microsoft.com/office/drawing/2010/main" val="0"/>
              </a:ext>
            </a:extLst>
          </a:blip>
          <a:srcRect t="29840" r="3435"/>
          <a:stretch/>
        </p:blipFill>
        <p:spPr bwMode="auto">
          <a:xfrm>
            <a:off x="341947" y="822960"/>
            <a:ext cx="8591025" cy="3510343"/>
          </a:xfrm>
          <a:prstGeom prst="rect">
            <a:avLst/>
          </a:prstGeom>
          <a:noFill/>
          <a:ln>
            <a:noFill/>
          </a:ln>
          <a:effectLst>
            <a:softEdge rad="228600"/>
          </a:effectLst>
          <a:extLst>
            <a:ext uri="{53640926-AAD7-44D8-BBD7-CCE9431645EC}">
              <a14:shadowObscured xmlns:a14="http://schemas.microsoft.com/office/drawing/2010/main"/>
            </a:ext>
          </a:extLst>
        </p:spPr>
      </p:pic>
      <p:sp>
        <p:nvSpPr>
          <p:cNvPr id="12" name="Action Button: Forward">
            <a:hlinkClick r:id="" action="ppaction://hlinkshowjump?jump=nextslide" highlightClick="1"/>
            <a:extLst>
              <a:ext uri="{FF2B5EF4-FFF2-40B4-BE49-F238E27FC236}">
                <a16:creationId xmlns:a16="http://schemas.microsoft.com/office/drawing/2014/main" id="{609BE585-F14F-44FC-ADAF-3C13644E0B44}"/>
              </a:ext>
            </a:extLst>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Tool instructions stop"/>
          <p:cNvSpPr txBox="1"/>
          <p:nvPr/>
        </p:nvSpPr>
        <p:spPr>
          <a:xfrm>
            <a:off x="3421594" y="4935753"/>
            <a:ext cx="2453230" cy="207747"/>
          </a:xfrm>
          <a:prstGeom prst="rect">
            <a:avLst/>
          </a:prstGeom>
          <a:noFill/>
        </p:spPr>
        <p:txBody>
          <a:bodyPr wrap="none" lIns="68577" tIns="34289" rIns="68577" bIns="34289" rtlCol="0">
            <a:spAutoFit/>
          </a:bodyPr>
          <a:lstStyle>
            <a:defPPr>
              <a:defRPr lang="en-US"/>
            </a:defPPr>
            <a:lvl1pPr algn="ctr">
              <a:defRPr sz="900">
                <a:latin typeface="Arial" panose="020B0604020202020204" pitchFamily="34" charset="0"/>
                <a:cs typeface="Arial" panose="020B0604020202020204" pitchFamily="34" charset="0"/>
              </a:defRPr>
            </a:lvl1pPr>
          </a:lstStyle>
          <a:p>
            <a:r>
              <a:rPr lang="en-GB" dirty="0"/>
              <a:t>Click the audio button to stop reflective music</a:t>
            </a:r>
          </a:p>
        </p:txBody>
      </p:sp>
      <p:sp>
        <p:nvSpPr>
          <p:cNvPr id="17" name="TextBox: Tool instructions start"/>
          <p:cNvSpPr txBox="1"/>
          <p:nvPr/>
        </p:nvSpPr>
        <p:spPr>
          <a:xfrm>
            <a:off x="3421594" y="4935753"/>
            <a:ext cx="2446818" cy="207747"/>
          </a:xfrm>
          <a:prstGeom prst="rect">
            <a:avLst/>
          </a:prstGeom>
          <a:noFill/>
        </p:spPr>
        <p:txBody>
          <a:bodyPr wrap="none" lIns="68577" tIns="34289" rIns="68577" bIns="34289" rtlCol="0">
            <a:spAutoFit/>
          </a:bodyPr>
          <a:lstStyle>
            <a:defPPr>
              <a:defRPr lang="en-US"/>
            </a:defPPr>
            <a:lvl1pPr algn="ctr">
              <a:defRPr sz="900">
                <a:latin typeface="Arial" panose="020B0604020202020204" pitchFamily="34" charset="0"/>
                <a:cs typeface="Arial" panose="020B0604020202020204" pitchFamily="34" charset="0"/>
              </a:defRPr>
            </a:lvl1pPr>
          </a:lstStyle>
          <a:p>
            <a:r>
              <a:rPr lang="en-GB" dirty="0"/>
              <a:t>Click the audio button to play reflective music</a:t>
            </a:r>
          </a:p>
        </p:txBody>
      </p:sp>
      <p:pic>
        <p:nvPicPr>
          <p:cNvPr id="18" name="Feedback">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spTree>
    <p:extLst>
      <p:ext uri="{BB962C8B-B14F-4D97-AF65-F5344CB8AC3E}">
        <p14:creationId xmlns:p14="http://schemas.microsoft.com/office/powerpoint/2010/main" val="424377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xit" presetSubtype="0" fill="hold" grpId="1" nodeType="with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343543" fill="hold"/>
                                        <p:tgtEl>
                                          <p:spTgt spid="3"/>
                                        </p:tgtEl>
                                      </p:cBhvr>
                                    </p:cmd>
                                  </p:childTnLst>
                                </p:cTn>
                              </p:par>
                              <p:par>
                                <p:cTn id="18" presetID="1" presetClass="emph" presetSubtype="2" fill="hold" nodeType="withEffect">
                                  <p:stCondLst>
                                    <p:cond delay="0"/>
                                  </p:stCondLst>
                                  <p:childTnLst>
                                    <p:animClr clrSpc="rgb" dir="cw">
                                      <p:cBhvr>
                                        <p:cTn id="19" dur="1000" fill="hold"/>
                                        <p:tgtEl>
                                          <p:spTgt spid="14"/>
                                        </p:tgtEl>
                                        <p:attrNameLst>
                                          <p:attrName>fillcolor</p:attrName>
                                        </p:attrNameLst>
                                      </p:cBhvr>
                                      <p:to>
                                        <a:schemeClr val="accent2"/>
                                      </p:to>
                                    </p:animClr>
                                    <p:set>
                                      <p:cBhvr>
                                        <p:cTn id="20" dur="1000" fill="hold"/>
                                        <p:tgtEl>
                                          <p:spTgt spid="14"/>
                                        </p:tgtEl>
                                        <p:attrNameLst>
                                          <p:attrName>fill.type</p:attrName>
                                        </p:attrNameLst>
                                      </p:cBhvr>
                                      <p:to>
                                        <p:strVal val="solid"/>
                                      </p:to>
                                    </p:set>
                                    <p:set>
                                      <p:cBhvr>
                                        <p:cTn id="21" dur="1000" fill="hold"/>
                                        <p:tgtEl>
                                          <p:spTgt spid="14"/>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3"/>
                                        </p:tgtEl>
                                      </p:cBhvr>
                                    </p:cmd>
                                  </p:childTnLst>
                                </p:cTn>
                              </p:par>
                              <p:par>
                                <p:cTn id="26" presetID="10" presetClass="exit" presetSubtype="0" fill="hold" grpId="1" nodeType="withEffect">
                                  <p:stCondLst>
                                    <p:cond delay="0"/>
                                  </p:stCondLst>
                                  <p:childTnLst>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 presetClass="emph" presetSubtype="2" fill="hold" nodeType="withEffect">
                                  <p:stCondLst>
                                    <p:cond delay="0"/>
                                  </p:stCondLst>
                                  <p:childTnLst>
                                    <p:animClr clrSpc="rgb" dir="cw">
                                      <p:cBhvr>
                                        <p:cTn id="33" dur="2000" fill="hold"/>
                                        <p:tgtEl>
                                          <p:spTgt spid="14"/>
                                        </p:tgtEl>
                                        <p:attrNameLst>
                                          <p:attrName>fillcolor</p:attrName>
                                        </p:attrNameLst>
                                      </p:cBhvr>
                                      <p:to>
                                        <a:schemeClr val="bg1"/>
                                      </p:to>
                                    </p:animClr>
                                    <p:set>
                                      <p:cBhvr>
                                        <p:cTn id="34" dur="2000" fill="hold"/>
                                        <p:tgtEl>
                                          <p:spTgt spid="14"/>
                                        </p:tgtEl>
                                        <p:attrNameLst>
                                          <p:attrName>fill.type</p:attrName>
                                        </p:attrNameLst>
                                      </p:cBhvr>
                                      <p:to>
                                        <p:strVal val="solid"/>
                                      </p:to>
                                    </p:set>
                                    <p:set>
                                      <p:cBhvr>
                                        <p:cTn id="35"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audio>
              <p:cMediaNode vol="80000">
                <p:cTn id="36" fill="hold" display="0">
                  <p:stCondLst>
                    <p:cond delay="indefinite"/>
                  </p:stCondLst>
                  <p:endCondLst>
                    <p:cond evt="onStopAudio" delay="0">
                      <p:tgtEl>
                        <p:sldTgt/>
                      </p:tgtEl>
                    </p:cond>
                  </p:endCondLst>
                </p:cTn>
                <p:tgtEl>
                  <p:spTgt spid="3"/>
                </p:tgtEl>
              </p:cMediaNode>
            </p:audio>
          </p:childTnLst>
        </p:cTn>
      </p:par>
    </p:tnLst>
    <p:bldLst>
      <p:bldP spid="15" grpId="0"/>
      <p:bldP spid="15" grpId="1"/>
      <p:bldP spid="17" grpId="0"/>
      <p:bldP spid="17" grpId="1"/>
      <p:bldP spid="17"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Border">
            <a:extLst>
              <a:ext uri="{FF2B5EF4-FFF2-40B4-BE49-F238E27FC236}">
                <a16:creationId xmlns:a16="http://schemas.microsoft.com/office/drawing/2014/main" id="{74C99644-829B-47C9-9418-359171DA9706}"/>
              </a:ext>
            </a:extLst>
          </p:cNvPr>
          <p:cNvGrpSpPr/>
          <p:nvPr/>
        </p:nvGrpSpPr>
        <p:grpSpPr>
          <a:xfrm>
            <a:off x="80" y="593812"/>
            <a:ext cx="9140340" cy="4588514"/>
            <a:chOff x="80" y="593812"/>
            <a:chExt cx="9140340" cy="4588514"/>
          </a:xfrm>
        </p:grpSpPr>
        <p:pic>
          <p:nvPicPr>
            <p:cNvPr id="33" name="border_16">
              <a:extLst>
                <a:ext uri="{FF2B5EF4-FFF2-40B4-BE49-F238E27FC236}">
                  <a16:creationId xmlns:a16="http://schemas.microsoft.com/office/drawing/2014/main" id="{17B5CE13-944A-4C7B-B852-BF5D3B965A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 r="49788"/>
            <a:stretch/>
          </p:blipFill>
          <p:spPr>
            <a:xfrm>
              <a:off x="2709145" y="4574984"/>
              <a:ext cx="955907" cy="372215"/>
            </a:xfrm>
            <a:prstGeom prst="rect">
              <a:avLst/>
            </a:prstGeom>
          </p:spPr>
        </p:pic>
        <p:pic>
          <p:nvPicPr>
            <p:cNvPr id="36" name="border_17">
              <a:extLst>
                <a:ext uri="{FF2B5EF4-FFF2-40B4-BE49-F238E27FC236}">
                  <a16:creationId xmlns:a16="http://schemas.microsoft.com/office/drawing/2014/main" id="{A1486F0A-051C-47FA-BE2E-A36844E88D1E}"/>
                </a:ext>
              </a:extLst>
            </p:cNvPr>
            <p:cNvPicPr>
              <a:picLocks/>
            </p:cNvPicPr>
            <p:nvPr/>
          </p:nvPicPr>
          <p:blipFill rotWithShape="1">
            <a:blip r:embed="rId3" cstate="print">
              <a:extLst>
                <a:ext uri="{28A0092B-C50C-407E-A947-70E740481C1C}">
                  <a14:useLocalDpi xmlns:a14="http://schemas.microsoft.com/office/drawing/2010/main" val="0"/>
                </a:ext>
              </a:extLst>
            </a:blip>
            <a:srcRect l="2" r="49788"/>
            <a:stretch/>
          </p:blipFill>
          <p:spPr>
            <a:xfrm flipH="1">
              <a:off x="3595745" y="4574984"/>
              <a:ext cx="1021767" cy="372215"/>
            </a:xfrm>
            <a:prstGeom prst="rect">
              <a:avLst/>
            </a:prstGeom>
          </p:spPr>
        </p:pic>
        <p:pic>
          <p:nvPicPr>
            <p:cNvPr id="37" name="border_18">
              <a:extLst>
                <a:ext uri="{FF2B5EF4-FFF2-40B4-BE49-F238E27FC236}">
                  <a16:creationId xmlns:a16="http://schemas.microsoft.com/office/drawing/2014/main" id="{1328EDC3-0042-4123-ADB9-B9644B3DB6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 r="49788"/>
            <a:stretch/>
          </p:blipFill>
          <p:spPr>
            <a:xfrm>
              <a:off x="4583895" y="4572000"/>
              <a:ext cx="955907" cy="372215"/>
            </a:xfrm>
            <a:prstGeom prst="rect">
              <a:avLst/>
            </a:prstGeom>
          </p:spPr>
        </p:pic>
        <p:pic>
          <p:nvPicPr>
            <p:cNvPr id="38" name="border_19">
              <a:extLst>
                <a:ext uri="{FF2B5EF4-FFF2-40B4-BE49-F238E27FC236}">
                  <a16:creationId xmlns:a16="http://schemas.microsoft.com/office/drawing/2014/main" id="{191363DF-6B24-4B0A-A90F-2F42E880C1DC}"/>
                </a:ext>
              </a:extLst>
            </p:cNvPr>
            <p:cNvPicPr>
              <a:picLocks/>
            </p:cNvPicPr>
            <p:nvPr/>
          </p:nvPicPr>
          <p:blipFill rotWithShape="1">
            <a:blip r:embed="rId3" cstate="print">
              <a:extLst>
                <a:ext uri="{28A0092B-C50C-407E-A947-70E740481C1C}">
                  <a14:useLocalDpi xmlns:a14="http://schemas.microsoft.com/office/drawing/2010/main" val="0"/>
                </a:ext>
              </a:extLst>
            </a:blip>
            <a:srcRect l="2" r="49788"/>
            <a:stretch/>
          </p:blipFill>
          <p:spPr>
            <a:xfrm flipH="1">
              <a:off x="5470495" y="4572000"/>
              <a:ext cx="1021767" cy="372215"/>
            </a:xfrm>
            <a:prstGeom prst="rect">
              <a:avLst/>
            </a:prstGeom>
          </p:spPr>
        </p:pic>
        <p:pic>
          <p:nvPicPr>
            <p:cNvPr id="41" name="border_22" hidden="1">
              <a:extLst>
                <a:ext uri="{FF2B5EF4-FFF2-40B4-BE49-F238E27FC236}">
                  <a16:creationId xmlns:a16="http://schemas.microsoft.com/office/drawing/2014/main" id="{77123393-2578-4B2D-912D-988D9D2D3C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 r="49788"/>
            <a:stretch/>
          </p:blipFill>
          <p:spPr>
            <a:xfrm>
              <a:off x="7565312" y="4815126"/>
              <a:ext cx="943028" cy="367200"/>
            </a:xfrm>
            <a:prstGeom prst="rect">
              <a:avLst/>
            </a:prstGeom>
          </p:spPr>
        </p:pic>
        <p:pic>
          <p:nvPicPr>
            <p:cNvPr id="42" name="border_06">
              <a:extLst>
                <a:ext uri="{FF2B5EF4-FFF2-40B4-BE49-F238E27FC236}">
                  <a16:creationId xmlns:a16="http://schemas.microsoft.com/office/drawing/2014/main" id="{54A88287-2F60-4D2D-ABA6-7A717404886C}"/>
                </a:ext>
              </a:extLst>
            </p:cNvPr>
            <p:cNvPicPr>
              <a:picLocks/>
            </p:cNvPicPr>
            <p:nvPr/>
          </p:nvPicPr>
          <p:blipFill rotWithShape="1">
            <a:blip r:embed="rId3" cstate="print">
              <a:extLst>
                <a:ext uri="{28A0092B-C50C-407E-A947-70E740481C1C}">
                  <a14:useLocalDpi xmlns:a14="http://schemas.microsoft.com/office/drawing/2010/main" val="0"/>
                </a:ext>
              </a:extLst>
            </a:blip>
            <a:srcRect l="2" r="49788"/>
            <a:stretch/>
          </p:blipFill>
          <p:spPr>
            <a:xfrm rot="5400000" flipH="1">
              <a:off x="-320320" y="3876349"/>
              <a:ext cx="1008000" cy="367200"/>
            </a:xfrm>
            <a:prstGeom prst="rect">
              <a:avLst/>
            </a:prstGeom>
          </p:spPr>
        </p:pic>
        <p:pic>
          <p:nvPicPr>
            <p:cNvPr id="43" name="border_07">
              <a:extLst>
                <a:ext uri="{FF2B5EF4-FFF2-40B4-BE49-F238E27FC236}">
                  <a16:creationId xmlns:a16="http://schemas.microsoft.com/office/drawing/2014/main" id="{FCCCBE9A-70A3-43ED-BF52-3BDF5526E7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 r="49788"/>
            <a:stretch/>
          </p:blipFill>
          <p:spPr>
            <a:xfrm rot="5400000">
              <a:off x="-312287" y="2892049"/>
              <a:ext cx="1008000" cy="366968"/>
            </a:xfrm>
            <a:prstGeom prst="rect">
              <a:avLst/>
            </a:prstGeom>
          </p:spPr>
        </p:pic>
        <p:pic>
          <p:nvPicPr>
            <p:cNvPr id="44" name="border_08">
              <a:extLst>
                <a:ext uri="{FF2B5EF4-FFF2-40B4-BE49-F238E27FC236}">
                  <a16:creationId xmlns:a16="http://schemas.microsoft.com/office/drawing/2014/main" id="{62AC57F2-B44A-4E10-B101-42AEF0799B79}"/>
                </a:ext>
              </a:extLst>
            </p:cNvPr>
            <p:cNvPicPr>
              <a:picLocks/>
            </p:cNvPicPr>
            <p:nvPr/>
          </p:nvPicPr>
          <p:blipFill rotWithShape="1">
            <a:blip r:embed="rId3" cstate="print">
              <a:extLst>
                <a:ext uri="{28A0092B-C50C-407E-A947-70E740481C1C}">
                  <a14:useLocalDpi xmlns:a14="http://schemas.microsoft.com/office/drawing/2010/main" val="0"/>
                </a:ext>
              </a:extLst>
            </a:blip>
            <a:srcRect l="2" r="49788"/>
            <a:stretch/>
          </p:blipFill>
          <p:spPr>
            <a:xfrm rot="5400000" flipH="1">
              <a:off x="-313412" y="1883933"/>
              <a:ext cx="1008000" cy="367200"/>
            </a:xfrm>
            <a:prstGeom prst="rect">
              <a:avLst/>
            </a:prstGeom>
          </p:spPr>
        </p:pic>
        <p:pic>
          <p:nvPicPr>
            <p:cNvPr id="45" name="border_09">
              <a:extLst>
                <a:ext uri="{FF2B5EF4-FFF2-40B4-BE49-F238E27FC236}">
                  <a16:creationId xmlns:a16="http://schemas.microsoft.com/office/drawing/2014/main" id="{DA49516E-B861-47D6-9E1F-9B0A1C58C2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 r="49788"/>
            <a:stretch/>
          </p:blipFill>
          <p:spPr>
            <a:xfrm rot="5400000">
              <a:off x="-319150" y="928433"/>
              <a:ext cx="1008000" cy="366968"/>
            </a:xfrm>
            <a:prstGeom prst="rect">
              <a:avLst/>
            </a:prstGeom>
          </p:spPr>
        </p:pic>
        <p:pic>
          <p:nvPicPr>
            <p:cNvPr id="46" name="border_10">
              <a:extLst>
                <a:ext uri="{FF2B5EF4-FFF2-40B4-BE49-F238E27FC236}">
                  <a16:creationId xmlns:a16="http://schemas.microsoft.com/office/drawing/2014/main" id="{42993474-EEAC-43F8-B04F-82F58C6B01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 r="49788"/>
            <a:stretch/>
          </p:blipFill>
          <p:spPr>
            <a:xfrm rot="5400000" flipV="1">
              <a:off x="8454160" y="905735"/>
              <a:ext cx="991045" cy="367200"/>
            </a:xfrm>
            <a:prstGeom prst="rect">
              <a:avLst/>
            </a:prstGeom>
          </p:spPr>
        </p:pic>
        <p:pic>
          <p:nvPicPr>
            <p:cNvPr id="47" name="border_11">
              <a:extLst>
                <a:ext uri="{FF2B5EF4-FFF2-40B4-BE49-F238E27FC236}">
                  <a16:creationId xmlns:a16="http://schemas.microsoft.com/office/drawing/2014/main" id="{1CF419B2-F4D9-47FF-A1A8-7B796964EFCF}"/>
                </a:ext>
              </a:extLst>
            </p:cNvPr>
            <p:cNvPicPr>
              <a:picLocks/>
            </p:cNvPicPr>
            <p:nvPr/>
          </p:nvPicPr>
          <p:blipFill rotWithShape="1">
            <a:blip r:embed="rId3" cstate="print">
              <a:extLst>
                <a:ext uri="{28A0092B-C50C-407E-A947-70E740481C1C}">
                  <a14:useLocalDpi xmlns:a14="http://schemas.microsoft.com/office/drawing/2010/main" val="0"/>
                </a:ext>
              </a:extLst>
            </a:blip>
            <a:srcRect l="2" r="49788"/>
            <a:stretch/>
          </p:blipFill>
          <p:spPr>
            <a:xfrm rot="5400000" flipH="1" flipV="1">
              <a:off x="8451304" y="1869828"/>
              <a:ext cx="1008000" cy="367200"/>
            </a:xfrm>
            <a:prstGeom prst="rect">
              <a:avLst/>
            </a:prstGeom>
          </p:spPr>
        </p:pic>
        <p:pic>
          <p:nvPicPr>
            <p:cNvPr id="48" name="border_12">
              <a:extLst>
                <a:ext uri="{FF2B5EF4-FFF2-40B4-BE49-F238E27FC236}">
                  <a16:creationId xmlns:a16="http://schemas.microsoft.com/office/drawing/2014/main" id="{937EB6A7-4F1D-4B56-8903-654DEE0841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 r="49788"/>
            <a:stretch/>
          </p:blipFill>
          <p:spPr>
            <a:xfrm rot="5400000" flipV="1">
              <a:off x="8455676" y="2856938"/>
              <a:ext cx="991045" cy="367200"/>
            </a:xfrm>
            <a:prstGeom prst="rect">
              <a:avLst/>
            </a:prstGeom>
          </p:spPr>
        </p:pic>
        <p:pic>
          <p:nvPicPr>
            <p:cNvPr id="49" name="border_13">
              <a:extLst>
                <a:ext uri="{FF2B5EF4-FFF2-40B4-BE49-F238E27FC236}">
                  <a16:creationId xmlns:a16="http://schemas.microsoft.com/office/drawing/2014/main" id="{85695F4F-2EFA-445F-9AEE-FDA302ED3DE9}"/>
                </a:ext>
              </a:extLst>
            </p:cNvPr>
            <p:cNvPicPr>
              <a:picLocks/>
            </p:cNvPicPr>
            <p:nvPr/>
          </p:nvPicPr>
          <p:blipFill rotWithShape="1">
            <a:blip r:embed="rId3" cstate="print">
              <a:extLst>
                <a:ext uri="{28A0092B-C50C-407E-A947-70E740481C1C}">
                  <a14:useLocalDpi xmlns:a14="http://schemas.microsoft.com/office/drawing/2010/main" val="0"/>
                </a:ext>
              </a:extLst>
            </a:blip>
            <a:srcRect l="2" r="49788"/>
            <a:stretch/>
          </p:blipFill>
          <p:spPr>
            <a:xfrm rot="5400000" flipH="1" flipV="1">
              <a:off x="8452820" y="3821031"/>
              <a:ext cx="1008000" cy="367200"/>
            </a:xfrm>
            <a:prstGeom prst="rect">
              <a:avLst/>
            </a:prstGeom>
          </p:spPr>
        </p:pic>
      </p:gr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S-12A</a:t>
            </a: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p:cNvSpPr txBox="1"/>
          <p:nvPr/>
        </p:nvSpPr>
        <p:spPr>
          <a:xfrm>
            <a:off x="0" y="-17728"/>
            <a:ext cx="9144000" cy="954107"/>
          </a:xfrm>
          <a:prstGeom prst="rect">
            <a:avLst/>
          </a:prstGeom>
          <a:noFill/>
        </p:spPr>
        <p:txBody>
          <a:bodyPr wrap="square" rtlCol="0">
            <a:spAutoFit/>
          </a:bodyPr>
          <a:lstStyle/>
          <a:p>
            <a:pPr algn="ctr"/>
            <a:r>
              <a:rPr lang="en-NZ" sz="2800" b="1" u="sng" dirty="0">
                <a:latin typeface="Kristen ITC" panose="03050502040202030202" pitchFamily="66" charset="0"/>
              </a:rPr>
              <a:t>Sharing our Learning about EASTER</a:t>
            </a:r>
            <a:br>
              <a:rPr lang="en-NZ" sz="2800" b="1" u="sng" dirty="0">
                <a:latin typeface="Kristen ITC" panose="03050502040202030202" pitchFamily="66" charset="0"/>
              </a:rPr>
            </a:br>
            <a:r>
              <a:rPr lang="en-NZ" sz="2800" b="1" u="sng" dirty="0">
                <a:latin typeface="Kristen ITC" panose="03050502040202030202" pitchFamily="66" charset="0"/>
              </a:rPr>
              <a:t>with family </a:t>
            </a:r>
            <a:r>
              <a:rPr lang="en-NZ" sz="2800" b="1" u="sng" dirty="0" err="1">
                <a:latin typeface="Kristen ITC" panose="03050502040202030202" pitchFamily="66" charset="0"/>
              </a:rPr>
              <a:t>whānau</a:t>
            </a:r>
            <a:endParaRPr lang="en-GB" sz="2800" b="1" u="sng" dirty="0">
              <a:latin typeface="Kristen ITC" panose="03050502040202030202" pitchFamily="66" charset="0"/>
            </a:endParaRPr>
          </a:p>
        </p:txBody>
      </p:sp>
      <p:sp>
        <p:nvSpPr>
          <p:cNvPr id="2" name="Textbox Text">
            <a:extLst>
              <a:ext uri="{FF2B5EF4-FFF2-40B4-BE49-F238E27FC236}">
                <a16:creationId xmlns:a16="http://schemas.microsoft.com/office/drawing/2014/main" id="{E3C299A0-8243-4382-882B-198BADFD5E05}"/>
              </a:ext>
            </a:extLst>
          </p:cNvPr>
          <p:cNvSpPr>
            <a:spLocks noChangeArrowheads="1"/>
          </p:cNvSpPr>
          <p:nvPr/>
        </p:nvSpPr>
        <p:spPr bwMode="auto">
          <a:xfrm>
            <a:off x="467544" y="936379"/>
            <a:ext cx="8676456"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buFontTx/>
              <a:buChar char="•"/>
            </a:pPr>
            <a:r>
              <a:rPr lang="en-NZ" altLang="en-US" sz="1600" b="1" dirty="0">
                <a:latin typeface="+mn-lt"/>
                <a:ea typeface="Calibri" panose="020F0502020204030204" pitchFamily="34" charset="0"/>
                <a:cs typeface="Calibri" panose="020F0502020204030204" pitchFamily="34" charset="0"/>
              </a:rPr>
              <a:t>Take a younger child to the church </a:t>
            </a:r>
            <a:r>
              <a:rPr lang="en-NZ" altLang="en-US" sz="1600" dirty="0">
                <a:latin typeface="+mn-lt"/>
                <a:ea typeface="Calibri" panose="020F0502020204030204" pitchFamily="34" charset="0"/>
                <a:cs typeface="Calibri" panose="020F0502020204030204" pitchFamily="34" charset="0"/>
              </a:rPr>
              <a:t>to show them the Easter Candle and explain to them how it reminds us that Jesus is the light of the world. (refer to R1, Slide 6)  </a:t>
            </a:r>
          </a:p>
          <a:p>
            <a:pPr lvl="0">
              <a:buFontTx/>
              <a:buChar char="•"/>
            </a:pPr>
            <a:endParaRPr lang="en-NZ" altLang="en-US" sz="1600" dirty="0">
              <a:latin typeface="+mn-lt"/>
              <a:ea typeface="Calibri" panose="020F0502020204030204" pitchFamily="34" charset="0"/>
              <a:cs typeface="Calibri" panose="020F0502020204030204" pitchFamily="34" charset="0"/>
            </a:endParaRPr>
          </a:p>
          <a:p>
            <a:pPr lvl="0">
              <a:buFontTx/>
              <a:buChar char="•"/>
            </a:pPr>
            <a:r>
              <a:rPr lang="en-NZ" altLang="en-US" sz="1600" b="1" dirty="0">
                <a:latin typeface="+mn-lt"/>
                <a:ea typeface="Calibri" panose="020F0502020204030204" pitchFamily="34" charset="0"/>
                <a:cs typeface="Calibri" panose="020F0502020204030204" pitchFamily="34" charset="0"/>
              </a:rPr>
              <a:t>Create an art work to share </a:t>
            </a:r>
            <a:r>
              <a:rPr lang="en-NZ" altLang="en-US" sz="1600" dirty="0">
                <a:latin typeface="+mn-lt"/>
                <a:ea typeface="Calibri" panose="020F0502020204030204" pitchFamily="34" charset="0"/>
                <a:cs typeface="Calibri" panose="020F0502020204030204" pitchFamily="34" charset="0"/>
              </a:rPr>
              <a:t>that captures your impression of what the last day</a:t>
            </a:r>
            <a:br>
              <a:rPr lang="en-NZ" altLang="en-US" sz="1600" dirty="0">
                <a:latin typeface="+mn-lt"/>
                <a:ea typeface="Calibri" panose="020F0502020204030204" pitchFamily="34" charset="0"/>
                <a:cs typeface="Calibri" panose="020F0502020204030204" pitchFamily="34" charset="0"/>
              </a:rPr>
            </a:br>
            <a:r>
              <a:rPr lang="en-NZ" altLang="en-US" sz="1600" dirty="0">
                <a:latin typeface="+mn-lt"/>
                <a:ea typeface="Calibri" panose="020F0502020204030204" pitchFamily="34" charset="0"/>
                <a:cs typeface="Calibri" panose="020F0502020204030204" pitchFamily="34" charset="0"/>
              </a:rPr>
              <a:t>of the world will be like. (refer to R1, Slide 9)         </a:t>
            </a:r>
          </a:p>
          <a:p>
            <a:pPr lvl="0">
              <a:buFontTx/>
              <a:buChar char="•"/>
            </a:pPr>
            <a:endParaRPr lang="en-NZ" altLang="en-US" sz="1600" b="1" dirty="0">
              <a:latin typeface="+mn-lt"/>
              <a:ea typeface="Calibri" panose="020F0502020204030204" pitchFamily="34" charset="0"/>
              <a:cs typeface="Calibri" panose="020F0502020204030204" pitchFamily="34" charset="0"/>
            </a:endParaRPr>
          </a:p>
          <a:p>
            <a:pPr lvl="0">
              <a:buFontTx/>
              <a:buChar char="•"/>
            </a:pPr>
            <a:r>
              <a:rPr lang="en-NZ" altLang="en-US" sz="1600" b="1" dirty="0">
                <a:latin typeface="+mn-lt"/>
                <a:ea typeface="Calibri" panose="020F0502020204030204" pitchFamily="34" charset="0"/>
                <a:cs typeface="Calibri" panose="020F0502020204030204" pitchFamily="34" charset="0"/>
              </a:rPr>
              <a:t>Make a power point</a:t>
            </a:r>
            <a:r>
              <a:rPr lang="en-NZ" altLang="en-US" sz="1600" dirty="0">
                <a:latin typeface="+mn-lt"/>
                <a:ea typeface="Calibri" panose="020F0502020204030204" pitchFamily="34" charset="0"/>
                <a:cs typeface="Calibri" panose="020F0502020204030204" pitchFamily="34" charset="0"/>
              </a:rPr>
              <a:t> about what you have learned about the importance of Easter and what Catholics believe about the Resurrection to share with your family </a:t>
            </a:r>
            <a:r>
              <a:rPr lang="en-NZ" altLang="en-US" sz="1600" dirty="0" err="1">
                <a:latin typeface="+mn-lt"/>
                <a:ea typeface="Calibri" panose="020F0502020204030204" pitchFamily="34" charset="0"/>
                <a:cs typeface="Calibri" panose="020F0502020204030204" pitchFamily="34" charset="0"/>
              </a:rPr>
              <a:t>whānau</a:t>
            </a:r>
            <a:r>
              <a:rPr lang="en-NZ" altLang="en-US" sz="1600" dirty="0">
                <a:latin typeface="+mn-lt"/>
                <a:ea typeface="Calibri" panose="020F0502020204030204" pitchFamily="34" charset="0"/>
                <a:cs typeface="Calibri" panose="020F0502020204030204" pitchFamily="34" charset="0"/>
              </a:rPr>
              <a:t>.</a:t>
            </a:r>
            <a:br>
              <a:rPr lang="en-NZ" altLang="en-US" sz="1600" dirty="0">
                <a:latin typeface="+mn-lt"/>
                <a:ea typeface="Calibri" panose="020F0502020204030204" pitchFamily="34" charset="0"/>
                <a:cs typeface="Calibri" panose="020F0502020204030204" pitchFamily="34" charset="0"/>
              </a:rPr>
            </a:br>
            <a:r>
              <a:rPr lang="en-NZ" altLang="en-US" sz="1600" dirty="0">
                <a:latin typeface="+mn-lt"/>
                <a:ea typeface="Calibri" panose="020F0502020204030204" pitchFamily="34" charset="0"/>
                <a:cs typeface="Calibri" panose="020F0502020204030204" pitchFamily="34" charset="0"/>
              </a:rPr>
              <a:t>Add speaker notes for the slides that explain what each slide is about. (refer to R1, Slide 3)</a:t>
            </a:r>
          </a:p>
          <a:p>
            <a:pPr lvl="0">
              <a:buFontTx/>
              <a:buChar char="•"/>
            </a:pPr>
            <a:endParaRPr lang="en-NZ" altLang="en-US" sz="1600" dirty="0">
              <a:latin typeface="+mn-lt"/>
              <a:ea typeface="Calibri" panose="020F0502020204030204" pitchFamily="34" charset="0"/>
              <a:cs typeface="Calibri" panose="020F0502020204030204" pitchFamily="34" charset="0"/>
            </a:endParaRPr>
          </a:p>
          <a:p>
            <a:pPr lvl="0">
              <a:buFontTx/>
              <a:buChar char="•"/>
            </a:pPr>
            <a:r>
              <a:rPr lang="en-NZ" altLang="en-US" sz="1600" b="1" dirty="0">
                <a:latin typeface="+mn-lt"/>
                <a:ea typeface="Calibri" panose="020F0502020204030204" pitchFamily="34" charset="0"/>
                <a:cs typeface="Calibri" panose="020F0502020204030204" pitchFamily="34" charset="0"/>
              </a:rPr>
              <a:t>Share your Acrostic poem </a:t>
            </a:r>
            <a:r>
              <a:rPr lang="en-NZ" altLang="en-US" sz="1600" dirty="0">
                <a:latin typeface="+mn-lt"/>
                <a:ea typeface="Calibri" panose="020F0502020204030204" pitchFamily="34" charset="0"/>
                <a:cs typeface="Calibri" panose="020F0502020204030204" pitchFamily="34" charset="0"/>
              </a:rPr>
              <a:t>for the word </a:t>
            </a:r>
            <a:r>
              <a:rPr lang="en-NZ" altLang="en-US" sz="1600" b="1" dirty="0">
                <a:latin typeface="+mn-lt"/>
                <a:ea typeface="Calibri" panose="020F0502020204030204" pitchFamily="34" charset="0"/>
                <a:cs typeface="Calibri" panose="020F0502020204030204" pitchFamily="34" charset="0"/>
              </a:rPr>
              <a:t>EASTER.</a:t>
            </a:r>
            <a:r>
              <a:rPr lang="en-NZ" altLang="en-US" sz="1600" dirty="0">
                <a:latin typeface="+mn-lt"/>
                <a:ea typeface="Calibri" panose="020F0502020204030204" pitchFamily="34" charset="0"/>
                <a:cs typeface="Calibri" panose="020F0502020204030204" pitchFamily="34" charset="0"/>
              </a:rPr>
              <a:t> (refer to R1, Slide 4) </a:t>
            </a:r>
          </a:p>
        </p:txBody>
      </p:sp>
      <p:pic>
        <p:nvPicPr>
          <p:cNvPr id="26" name="Vector 2" descr="Image result for easter clipart religious black and white">
            <a:extLst>
              <a:ext uri="{FF2B5EF4-FFF2-40B4-BE49-F238E27FC236}">
                <a16:creationId xmlns:a16="http://schemas.microsoft.com/office/drawing/2014/main" id="{19E05D90-2EB9-4B7E-A5EC-F24D32A614A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680" y="3737146"/>
            <a:ext cx="800100" cy="1097280"/>
          </a:xfrm>
          <a:prstGeom prst="rect">
            <a:avLst/>
          </a:prstGeom>
          <a:noFill/>
          <a:ln>
            <a:noFill/>
          </a:ln>
        </p:spPr>
      </p:pic>
      <p:pic>
        <p:nvPicPr>
          <p:cNvPr id="25" name="Vector 1" descr="Image result for easter clipart religious black and white">
            <a:extLst>
              <a:ext uri="{FF2B5EF4-FFF2-40B4-BE49-F238E27FC236}">
                <a16:creationId xmlns:a16="http://schemas.microsoft.com/office/drawing/2014/main" id="{9B2EC1FD-05A2-4092-9C2E-75E9ECC8448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7376" y="1351425"/>
            <a:ext cx="739623" cy="977610"/>
          </a:xfrm>
          <a:prstGeom prst="rect">
            <a:avLst/>
          </a:prstGeom>
          <a:noFill/>
          <a:ln>
            <a:noFill/>
          </a:ln>
        </p:spPr>
      </p:pic>
    </p:spTree>
    <p:extLst>
      <p:ext uri="{BB962C8B-B14F-4D97-AF65-F5344CB8AC3E}">
        <p14:creationId xmlns:p14="http://schemas.microsoft.com/office/powerpoint/2010/main" val="757966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Border">
            <a:extLst>
              <a:ext uri="{FF2B5EF4-FFF2-40B4-BE49-F238E27FC236}">
                <a16:creationId xmlns:a16="http://schemas.microsoft.com/office/drawing/2014/main" id="{74C99644-829B-47C9-9418-359171DA9706}"/>
              </a:ext>
            </a:extLst>
          </p:cNvPr>
          <p:cNvGrpSpPr/>
          <p:nvPr/>
        </p:nvGrpSpPr>
        <p:grpSpPr>
          <a:xfrm>
            <a:off x="80" y="593812"/>
            <a:ext cx="9140340" cy="4588514"/>
            <a:chOff x="80" y="593812"/>
            <a:chExt cx="9140340" cy="4588514"/>
          </a:xfrm>
        </p:grpSpPr>
        <p:pic>
          <p:nvPicPr>
            <p:cNvPr id="33" name="border_16">
              <a:extLst>
                <a:ext uri="{FF2B5EF4-FFF2-40B4-BE49-F238E27FC236}">
                  <a16:creationId xmlns:a16="http://schemas.microsoft.com/office/drawing/2014/main" id="{17B5CE13-944A-4C7B-B852-BF5D3B965A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 r="49788"/>
            <a:stretch/>
          </p:blipFill>
          <p:spPr>
            <a:xfrm>
              <a:off x="2709145" y="4574984"/>
              <a:ext cx="955907" cy="372215"/>
            </a:xfrm>
            <a:prstGeom prst="rect">
              <a:avLst/>
            </a:prstGeom>
          </p:spPr>
        </p:pic>
        <p:pic>
          <p:nvPicPr>
            <p:cNvPr id="36" name="border_17">
              <a:extLst>
                <a:ext uri="{FF2B5EF4-FFF2-40B4-BE49-F238E27FC236}">
                  <a16:creationId xmlns:a16="http://schemas.microsoft.com/office/drawing/2014/main" id="{A1486F0A-051C-47FA-BE2E-A36844E88D1E}"/>
                </a:ext>
              </a:extLst>
            </p:cNvPr>
            <p:cNvPicPr>
              <a:picLocks/>
            </p:cNvPicPr>
            <p:nvPr/>
          </p:nvPicPr>
          <p:blipFill rotWithShape="1">
            <a:blip r:embed="rId3" cstate="print">
              <a:extLst>
                <a:ext uri="{28A0092B-C50C-407E-A947-70E740481C1C}">
                  <a14:useLocalDpi xmlns:a14="http://schemas.microsoft.com/office/drawing/2010/main" val="0"/>
                </a:ext>
              </a:extLst>
            </a:blip>
            <a:srcRect l="2" r="49788"/>
            <a:stretch/>
          </p:blipFill>
          <p:spPr>
            <a:xfrm flipH="1">
              <a:off x="3595745" y="4574984"/>
              <a:ext cx="1021767" cy="372215"/>
            </a:xfrm>
            <a:prstGeom prst="rect">
              <a:avLst/>
            </a:prstGeom>
          </p:spPr>
        </p:pic>
        <p:pic>
          <p:nvPicPr>
            <p:cNvPr id="37" name="border_18">
              <a:extLst>
                <a:ext uri="{FF2B5EF4-FFF2-40B4-BE49-F238E27FC236}">
                  <a16:creationId xmlns:a16="http://schemas.microsoft.com/office/drawing/2014/main" id="{1328EDC3-0042-4123-ADB9-B9644B3DB6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 r="49788"/>
            <a:stretch/>
          </p:blipFill>
          <p:spPr>
            <a:xfrm>
              <a:off x="4583895" y="4572000"/>
              <a:ext cx="955907" cy="372215"/>
            </a:xfrm>
            <a:prstGeom prst="rect">
              <a:avLst/>
            </a:prstGeom>
          </p:spPr>
        </p:pic>
        <p:pic>
          <p:nvPicPr>
            <p:cNvPr id="38" name="border_19">
              <a:extLst>
                <a:ext uri="{FF2B5EF4-FFF2-40B4-BE49-F238E27FC236}">
                  <a16:creationId xmlns:a16="http://schemas.microsoft.com/office/drawing/2014/main" id="{191363DF-6B24-4B0A-A90F-2F42E880C1DC}"/>
                </a:ext>
              </a:extLst>
            </p:cNvPr>
            <p:cNvPicPr>
              <a:picLocks/>
            </p:cNvPicPr>
            <p:nvPr/>
          </p:nvPicPr>
          <p:blipFill rotWithShape="1">
            <a:blip r:embed="rId3" cstate="print">
              <a:extLst>
                <a:ext uri="{28A0092B-C50C-407E-A947-70E740481C1C}">
                  <a14:useLocalDpi xmlns:a14="http://schemas.microsoft.com/office/drawing/2010/main" val="0"/>
                </a:ext>
              </a:extLst>
            </a:blip>
            <a:srcRect l="2" r="49788"/>
            <a:stretch/>
          </p:blipFill>
          <p:spPr>
            <a:xfrm flipH="1">
              <a:off x="5470495" y="4572000"/>
              <a:ext cx="1021767" cy="372215"/>
            </a:xfrm>
            <a:prstGeom prst="rect">
              <a:avLst/>
            </a:prstGeom>
          </p:spPr>
        </p:pic>
        <p:pic>
          <p:nvPicPr>
            <p:cNvPr id="41" name="border_22" hidden="1">
              <a:extLst>
                <a:ext uri="{FF2B5EF4-FFF2-40B4-BE49-F238E27FC236}">
                  <a16:creationId xmlns:a16="http://schemas.microsoft.com/office/drawing/2014/main" id="{77123393-2578-4B2D-912D-988D9D2D3C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 r="49788"/>
            <a:stretch/>
          </p:blipFill>
          <p:spPr>
            <a:xfrm>
              <a:off x="7565312" y="4815126"/>
              <a:ext cx="943028" cy="367200"/>
            </a:xfrm>
            <a:prstGeom prst="rect">
              <a:avLst/>
            </a:prstGeom>
          </p:spPr>
        </p:pic>
        <p:pic>
          <p:nvPicPr>
            <p:cNvPr id="42" name="border_06">
              <a:extLst>
                <a:ext uri="{FF2B5EF4-FFF2-40B4-BE49-F238E27FC236}">
                  <a16:creationId xmlns:a16="http://schemas.microsoft.com/office/drawing/2014/main" id="{54A88287-2F60-4D2D-ABA6-7A717404886C}"/>
                </a:ext>
              </a:extLst>
            </p:cNvPr>
            <p:cNvPicPr>
              <a:picLocks/>
            </p:cNvPicPr>
            <p:nvPr/>
          </p:nvPicPr>
          <p:blipFill rotWithShape="1">
            <a:blip r:embed="rId3" cstate="print">
              <a:extLst>
                <a:ext uri="{28A0092B-C50C-407E-A947-70E740481C1C}">
                  <a14:useLocalDpi xmlns:a14="http://schemas.microsoft.com/office/drawing/2010/main" val="0"/>
                </a:ext>
              </a:extLst>
            </a:blip>
            <a:srcRect l="2" r="49788"/>
            <a:stretch/>
          </p:blipFill>
          <p:spPr>
            <a:xfrm rot="5400000" flipH="1">
              <a:off x="-320320" y="3876349"/>
              <a:ext cx="1008000" cy="367200"/>
            </a:xfrm>
            <a:prstGeom prst="rect">
              <a:avLst/>
            </a:prstGeom>
          </p:spPr>
        </p:pic>
        <p:pic>
          <p:nvPicPr>
            <p:cNvPr id="43" name="border_07">
              <a:extLst>
                <a:ext uri="{FF2B5EF4-FFF2-40B4-BE49-F238E27FC236}">
                  <a16:creationId xmlns:a16="http://schemas.microsoft.com/office/drawing/2014/main" id="{FCCCBE9A-70A3-43ED-BF52-3BDF5526E7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 r="49788"/>
            <a:stretch/>
          </p:blipFill>
          <p:spPr>
            <a:xfrm rot="5400000">
              <a:off x="-312287" y="2892049"/>
              <a:ext cx="1008000" cy="366968"/>
            </a:xfrm>
            <a:prstGeom prst="rect">
              <a:avLst/>
            </a:prstGeom>
          </p:spPr>
        </p:pic>
        <p:pic>
          <p:nvPicPr>
            <p:cNvPr id="44" name="border_08">
              <a:extLst>
                <a:ext uri="{FF2B5EF4-FFF2-40B4-BE49-F238E27FC236}">
                  <a16:creationId xmlns:a16="http://schemas.microsoft.com/office/drawing/2014/main" id="{62AC57F2-B44A-4E10-B101-42AEF0799B79}"/>
                </a:ext>
              </a:extLst>
            </p:cNvPr>
            <p:cNvPicPr>
              <a:picLocks/>
            </p:cNvPicPr>
            <p:nvPr/>
          </p:nvPicPr>
          <p:blipFill rotWithShape="1">
            <a:blip r:embed="rId3" cstate="print">
              <a:extLst>
                <a:ext uri="{28A0092B-C50C-407E-A947-70E740481C1C}">
                  <a14:useLocalDpi xmlns:a14="http://schemas.microsoft.com/office/drawing/2010/main" val="0"/>
                </a:ext>
              </a:extLst>
            </a:blip>
            <a:srcRect l="2" r="49788"/>
            <a:stretch/>
          </p:blipFill>
          <p:spPr>
            <a:xfrm rot="5400000" flipH="1">
              <a:off x="-313412" y="1883933"/>
              <a:ext cx="1008000" cy="367200"/>
            </a:xfrm>
            <a:prstGeom prst="rect">
              <a:avLst/>
            </a:prstGeom>
          </p:spPr>
        </p:pic>
        <p:pic>
          <p:nvPicPr>
            <p:cNvPr id="45" name="border_09">
              <a:extLst>
                <a:ext uri="{FF2B5EF4-FFF2-40B4-BE49-F238E27FC236}">
                  <a16:creationId xmlns:a16="http://schemas.microsoft.com/office/drawing/2014/main" id="{DA49516E-B861-47D6-9E1F-9B0A1C58C2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 r="49788"/>
            <a:stretch/>
          </p:blipFill>
          <p:spPr>
            <a:xfrm rot="5400000">
              <a:off x="-319150" y="928433"/>
              <a:ext cx="1008000" cy="366968"/>
            </a:xfrm>
            <a:prstGeom prst="rect">
              <a:avLst/>
            </a:prstGeom>
          </p:spPr>
        </p:pic>
        <p:pic>
          <p:nvPicPr>
            <p:cNvPr id="46" name="border_10">
              <a:extLst>
                <a:ext uri="{FF2B5EF4-FFF2-40B4-BE49-F238E27FC236}">
                  <a16:creationId xmlns:a16="http://schemas.microsoft.com/office/drawing/2014/main" id="{42993474-EEAC-43F8-B04F-82F58C6B01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 r="49788"/>
            <a:stretch/>
          </p:blipFill>
          <p:spPr>
            <a:xfrm rot="5400000" flipV="1">
              <a:off x="8454160" y="905735"/>
              <a:ext cx="991045" cy="367200"/>
            </a:xfrm>
            <a:prstGeom prst="rect">
              <a:avLst/>
            </a:prstGeom>
          </p:spPr>
        </p:pic>
        <p:pic>
          <p:nvPicPr>
            <p:cNvPr id="47" name="border_11">
              <a:extLst>
                <a:ext uri="{FF2B5EF4-FFF2-40B4-BE49-F238E27FC236}">
                  <a16:creationId xmlns:a16="http://schemas.microsoft.com/office/drawing/2014/main" id="{1CF419B2-F4D9-47FF-A1A8-7B796964EFCF}"/>
                </a:ext>
              </a:extLst>
            </p:cNvPr>
            <p:cNvPicPr>
              <a:picLocks/>
            </p:cNvPicPr>
            <p:nvPr/>
          </p:nvPicPr>
          <p:blipFill rotWithShape="1">
            <a:blip r:embed="rId3" cstate="print">
              <a:extLst>
                <a:ext uri="{28A0092B-C50C-407E-A947-70E740481C1C}">
                  <a14:useLocalDpi xmlns:a14="http://schemas.microsoft.com/office/drawing/2010/main" val="0"/>
                </a:ext>
              </a:extLst>
            </a:blip>
            <a:srcRect l="2" r="49788"/>
            <a:stretch/>
          </p:blipFill>
          <p:spPr>
            <a:xfrm rot="5400000" flipH="1" flipV="1">
              <a:off x="8451304" y="1869828"/>
              <a:ext cx="1008000" cy="367200"/>
            </a:xfrm>
            <a:prstGeom prst="rect">
              <a:avLst/>
            </a:prstGeom>
          </p:spPr>
        </p:pic>
        <p:pic>
          <p:nvPicPr>
            <p:cNvPr id="48" name="border_12">
              <a:extLst>
                <a:ext uri="{FF2B5EF4-FFF2-40B4-BE49-F238E27FC236}">
                  <a16:creationId xmlns:a16="http://schemas.microsoft.com/office/drawing/2014/main" id="{937EB6A7-4F1D-4B56-8903-654DEE0841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 r="49788"/>
            <a:stretch/>
          </p:blipFill>
          <p:spPr>
            <a:xfrm rot="5400000" flipV="1">
              <a:off x="8455676" y="2856938"/>
              <a:ext cx="991045" cy="367200"/>
            </a:xfrm>
            <a:prstGeom prst="rect">
              <a:avLst/>
            </a:prstGeom>
          </p:spPr>
        </p:pic>
        <p:pic>
          <p:nvPicPr>
            <p:cNvPr id="49" name="border_13">
              <a:extLst>
                <a:ext uri="{FF2B5EF4-FFF2-40B4-BE49-F238E27FC236}">
                  <a16:creationId xmlns:a16="http://schemas.microsoft.com/office/drawing/2014/main" id="{85695F4F-2EFA-445F-9AEE-FDA302ED3DE9}"/>
                </a:ext>
              </a:extLst>
            </p:cNvPr>
            <p:cNvPicPr>
              <a:picLocks/>
            </p:cNvPicPr>
            <p:nvPr/>
          </p:nvPicPr>
          <p:blipFill rotWithShape="1">
            <a:blip r:embed="rId3" cstate="print">
              <a:extLst>
                <a:ext uri="{28A0092B-C50C-407E-A947-70E740481C1C}">
                  <a14:useLocalDpi xmlns:a14="http://schemas.microsoft.com/office/drawing/2010/main" val="0"/>
                </a:ext>
              </a:extLst>
            </a:blip>
            <a:srcRect l="2" r="49788"/>
            <a:stretch/>
          </p:blipFill>
          <p:spPr>
            <a:xfrm rot="5400000" flipH="1" flipV="1">
              <a:off x="8452820" y="3821031"/>
              <a:ext cx="1008000" cy="367200"/>
            </a:xfrm>
            <a:prstGeom prst="rect">
              <a:avLst/>
            </a:prstGeom>
          </p:spPr>
        </p:pic>
      </p:gr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S-12B</a:t>
            </a:r>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p:cNvSpPr txBox="1"/>
          <p:nvPr/>
        </p:nvSpPr>
        <p:spPr>
          <a:xfrm>
            <a:off x="0" y="-17728"/>
            <a:ext cx="9144000" cy="954107"/>
          </a:xfrm>
          <a:prstGeom prst="rect">
            <a:avLst/>
          </a:prstGeom>
          <a:noFill/>
        </p:spPr>
        <p:txBody>
          <a:bodyPr wrap="square" rtlCol="0">
            <a:spAutoFit/>
          </a:bodyPr>
          <a:lstStyle/>
          <a:p>
            <a:pPr algn="ctr"/>
            <a:r>
              <a:rPr lang="en-NZ" sz="2800" b="1" u="sng" dirty="0">
                <a:latin typeface="Kristen ITC" panose="03050502040202030202" pitchFamily="66" charset="0"/>
              </a:rPr>
              <a:t>Sharing our Learning about EASTER</a:t>
            </a:r>
            <a:br>
              <a:rPr lang="en-NZ" sz="2800" b="1" u="sng" dirty="0">
                <a:latin typeface="Kristen ITC" panose="03050502040202030202" pitchFamily="66" charset="0"/>
              </a:rPr>
            </a:br>
            <a:r>
              <a:rPr lang="en-NZ" sz="2800" b="1" u="sng" dirty="0">
                <a:latin typeface="Kristen ITC" panose="03050502040202030202" pitchFamily="66" charset="0"/>
              </a:rPr>
              <a:t>with family </a:t>
            </a:r>
            <a:r>
              <a:rPr lang="en-NZ" sz="2800" b="1" u="sng" dirty="0" err="1">
                <a:latin typeface="Kristen ITC" panose="03050502040202030202" pitchFamily="66" charset="0"/>
              </a:rPr>
              <a:t>whānau</a:t>
            </a:r>
            <a:endParaRPr lang="en-GB" sz="2800" b="1" u="sng" dirty="0">
              <a:latin typeface="Kristen ITC" panose="03050502040202030202" pitchFamily="66" charset="0"/>
            </a:endParaRPr>
          </a:p>
        </p:txBody>
      </p:sp>
      <p:sp>
        <p:nvSpPr>
          <p:cNvPr id="2" name="Textbox Text">
            <a:extLst>
              <a:ext uri="{FF2B5EF4-FFF2-40B4-BE49-F238E27FC236}">
                <a16:creationId xmlns:a16="http://schemas.microsoft.com/office/drawing/2014/main" id="{E3C299A0-8243-4382-882B-198BADFD5E05}"/>
              </a:ext>
            </a:extLst>
          </p:cNvPr>
          <p:cNvSpPr>
            <a:spLocks noChangeArrowheads="1"/>
          </p:cNvSpPr>
          <p:nvPr/>
        </p:nvSpPr>
        <p:spPr bwMode="auto">
          <a:xfrm>
            <a:off x="467544" y="917932"/>
            <a:ext cx="8676456"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buFontTx/>
              <a:buChar char="•"/>
            </a:pPr>
            <a:r>
              <a:rPr lang="en-NZ" altLang="en-US" sz="1600" b="1" dirty="0">
                <a:latin typeface="+mn-lt"/>
                <a:ea typeface="Calibri" panose="020F0502020204030204" pitchFamily="34" charset="0"/>
                <a:cs typeface="Calibri" panose="020F0502020204030204" pitchFamily="34" charset="0"/>
              </a:rPr>
              <a:t>Make a sketch of the Easter Candle </a:t>
            </a:r>
            <a:r>
              <a:rPr lang="en-NZ" altLang="en-US" sz="1600" dirty="0">
                <a:latin typeface="+mn-lt"/>
                <a:ea typeface="Calibri" panose="020F0502020204030204" pitchFamily="34" charset="0"/>
                <a:cs typeface="Calibri" panose="020F0502020204030204" pitchFamily="34" charset="0"/>
              </a:rPr>
              <a:t>to share with your family </a:t>
            </a:r>
            <a:r>
              <a:rPr lang="en-NZ" altLang="en-US" sz="1600" dirty="0" err="1">
                <a:latin typeface="+mn-lt"/>
                <a:ea typeface="Calibri" panose="020F0502020204030204" pitchFamily="34" charset="0"/>
                <a:cs typeface="Calibri" panose="020F0502020204030204" pitchFamily="34" charset="0"/>
              </a:rPr>
              <a:t>whānau</a:t>
            </a:r>
            <a:r>
              <a:rPr lang="en-NZ" altLang="en-US" sz="1600" dirty="0">
                <a:latin typeface="+mn-lt"/>
                <a:ea typeface="Calibri" panose="020F0502020204030204" pitchFamily="34" charset="0"/>
                <a:cs typeface="Calibri" panose="020F0502020204030204" pitchFamily="34" charset="0"/>
              </a:rPr>
              <a:t>. (refer to R1 Slide 6)</a:t>
            </a:r>
          </a:p>
          <a:p>
            <a:pPr lvl="0">
              <a:buFontTx/>
              <a:buChar char="•"/>
            </a:pPr>
            <a:endParaRPr lang="en-NZ" altLang="en-US" sz="1600" b="1" dirty="0">
              <a:latin typeface="+mn-lt"/>
              <a:ea typeface="Calibri" panose="020F0502020204030204" pitchFamily="34" charset="0"/>
              <a:cs typeface="Calibri" panose="020F0502020204030204" pitchFamily="34" charset="0"/>
            </a:endParaRPr>
          </a:p>
          <a:p>
            <a:pPr lvl="0">
              <a:buFontTx/>
              <a:buChar char="•"/>
            </a:pPr>
            <a:r>
              <a:rPr lang="en-NZ" altLang="en-US" sz="1600" b="1" dirty="0">
                <a:latin typeface="+mn-lt"/>
                <a:ea typeface="Calibri" panose="020F0502020204030204" pitchFamily="34" charset="0"/>
                <a:cs typeface="Calibri" panose="020F0502020204030204" pitchFamily="34" charset="0"/>
              </a:rPr>
              <a:t>Encourage your family to attend Mass on Easter Saturday night or Easter Sunday morning. </a:t>
            </a:r>
            <a:br>
              <a:rPr lang="en-NZ" altLang="en-US" sz="1600" b="1" dirty="0">
                <a:latin typeface="+mn-lt"/>
                <a:ea typeface="Calibri" panose="020F0502020204030204" pitchFamily="34" charset="0"/>
                <a:cs typeface="Calibri" panose="020F0502020204030204" pitchFamily="34" charset="0"/>
              </a:rPr>
            </a:br>
            <a:r>
              <a:rPr lang="en-NZ" altLang="en-US" sz="1600" dirty="0">
                <a:latin typeface="+mn-lt"/>
                <a:ea typeface="Calibri" panose="020F0502020204030204" pitchFamily="34" charset="0"/>
                <a:cs typeface="Calibri" panose="020F0502020204030204" pitchFamily="34" charset="0"/>
              </a:rPr>
              <a:t>Refer to your parish bulletin. Invite other family </a:t>
            </a:r>
            <a:r>
              <a:rPr lang="en-NZ" altLang="en-US" sz="1600" dirty="0" err="1">
                <a:latin typeface="+mn-lt"/>
                <a:ea typeface="Calibri" panose="020F0502020204030204" pitchFamily="34" charset="0"/>
                <a:cs typeface="Calibri" panose="020F0502020204030204" pitchFamily="34" charset="0"/>
              </a:rPr>
              <a:t>whānau</a:t>
            </a:r>
            <a:r>
              <a:rPr lang="en-NZ" altLang="en-US" sz="1600" dirty="0">
                <a:latin typeface="+mn-lt"/>
                <a:ea typeface="Calibri" panose="020F0502020204030204" pitchFamily="34" charset="0"/>
                <a:cs typeface="Calibri" panose="020F0502020204030204" pitchFamily="34" charset="0"/>
              </a:rPr>
              <a:t> to join you.</a:t>
            </a:r>
            <a:br>
              <a:rPr lang="en-NZ" altLang="en-US" sz="1600" dirty="0">
                <a:latin typeface="+mn-lt"/>
                <a:ea typeface="Calibri" panose="020F0502020204030204" pitchFamily="34" charset="0"/>
                <a:cs typeface="Calibri" panose="020F0502020204030204" pitchFamily="34" charset="0"/>
              </a:rPr>
            </a:br>
            <a:r>
              <a:rPr lang="en-NZ" altLang="en-US" sz="1600" dirty="0">
                <a:latin typeface="+mn-lt"/>
                <a:ea typeface="Calibri" panose="020F0502020204030204" pitchFamily="34" charset="0"/>
                <a:cs typeface="Calibri" panose="020F0502020204030204" pitchFamily="34" charset="0"/>
              </a:rPr>
              <a:t>Share what you have learned about the Feast and season of Easter.</a:t>
            </a:r>
          </a:p>
          <a:p>
            <a:pPr lvl="0">
              <a:buFontTx/>
              <a:buChar char="•"/>
            </a:pPr>
            <a:endParaRPr lang="en-NZ" altLang="en-US" sz="1600" b="1" dirty="0">
              <a:latin typeface="+mn-lt"/>
              <a:ea typeface="Calibri" panose="020F0502020204030204" pitchFamily="34" charset="0"/>
              <a:cs typeface="Calibri" panose="020F0502020204030204" pitchFamily="34" charset="0"/>
            </a:endParaRPr>
          </a:p>
          <a:p>
            <a:pPr lvl="0">
              <a:buFontTx/>
              <a:buChar char="•"/>
            </a:pPr>
            <a:r>
              <a:rPr lang="en-NZ" altLang="en-US" sz="1600" b="1" dirty="0">
                <a:latin typeface="+mn-lt"/>
                <a:ea typeface="Calibri" panose="020F0502020204030204" pitchFamily="34" charset="0"/>
                <a:cs typeface="Calibri" panose="020F0502020204030204" pitchFamily="34" charset="0"/>
              </a:rPr>
              <a:t>Name the symbols on the Easter Candle. </a:t>
            </a:r>
            <a:r>
              <a:rPr lang="en-NZ" altLang="en-US" sz="1600" dirty="0">
                <a:latin typeface="+mn-lt"/>
                <a:ea typeface="Calibri" panose="020F0502020204030204" pitchFamily="34" charset="0"/>
                <a:cs typeface="Calibri" panose="020F0502020204030204" pitchFamily="34" charset="0"/>
              </a:rPr>
              <a:t>(refer to R1 Slide 6) </a:t>
            </a:r>
          </a:p>
          <a:p>
            <a:pPr lvl="0">
              <a:buFontTx/>
              <a:buChar char="•"/>
            </a:pPr>
            <a:endParaRPr lang="en-NZ" altLang="en-US" sz="1600" b="1" dirty="0">
              <a:latin typeface="+mn-lt"/>
              <a:ea typeface="Calibri" panose="020F0502020204030204" pitchFamily="34" charset="0"/>
              <a:cs typeface="Calibri" panose="020F0502020204030204" pitchFamily="34" charset="0"/>
            </a:endParaRPr>
          </a:p>
          <a:p>
            <a:pPr lvl="0">
              <a:buFontTx/>
              <a:buChar char="•"/>
            </a:pPr>
            <a:r>
              <a:rPr lang="en-NZ" altLang="en-US" sz="1600" b="1" dirty="0">
                <a:latin typeface="+mn-lt"/>
                <a:ea typeface="Calibri" panose="020F0502020204030204" pitchFamily="34" charset="0"/>
                <a:cs typeface="Calibri" panose="020F0502020204030204" pitchFamily="34" charset="0"/>
              </a:rPr>
              <a:t>Share your worksheet </a:t>
            </a:r>
            <a:r>
              <a:rPr lang="en-NZ" altLang="en-US" sz="1600" dirty="0">
                <a:latin typeface="+mn-lt"/>
                <a:ea typeface="Calibri" panose="020F0502020204030204" pitchFamily="34" charset="0"/>
                <a:cs typeface="Calibri" panose="020F0502020204030204" pitchFamily="34" charset="0"/>
              </a:rPr>
              <a:t>(refer to Slide 8) with a family member and talk about how the risen</a:t>
            </a:r>
          </a:p>
          <a:p>
            <a:pPr lvl="0"/>
            <a:r>
              <a:rPr lang="en-NZ" altLang="en-US" sz="1600" dirty="0">
                <a:latin typeface="+mn-lt"/>
                <a:ea typeface="Calibri" panose="020F0502020204030204" pitchFamily="34" charset="0"/>
                <a:cs typeface="Calibri" panose="020F0502020204030204" pitchFamily="34" charset="0"/>
              </a:rPr>
              <a:t>Jesus is in the world today.</a:t>
            </a:r>
          </a:p>
          <a:p>
            <a:pPr lvl="0"/>
            <a:endParaRPr lang="en-NZ" altLang="en-US" sz="1600" b="1" dirty="0">
              <a:latin typeface="+mn-lt"/>
              <a:ea typeface="Calibri" panose="020F0502020204030204" pitchFamily="34" charset="0"/>
              <a:cs typeface="Calibri" panose="020F0502020204030204" pitchFamily="34" charset="0"/>
            </a:endParaRPr>
          </a:p>
          <a:p>
            <a:pPr lvl="0">
              <a:buFontTx/>
              <a:buChar char="•"/>
            </a:pPr>
            <a:r>
              <a:rPr lang="en-NZ" altLang="en-US" sz="1600" b="1" dirty="0">
                <a:latin typeface="+mn-lt"/>
                <a:ea typeface="Calibri" panose="020F0502020204030204" pitchFamily="34" charset="0"/>
                <a:cs typeface="Calibri" panose="020F0502020204030204" pitchFamily="34" charset="0"/>
              </a:rPr>
              <a:t>Make up your own way of showing and sharing </a:t>
            </a:r>
            <a:r>
              <a:rPr lang="en-NZ" altLang="en-US" sz="1600" dirty="0">
                <a:latin typeface="+mn-lt"/>
                <a:ea typeface="Calibri" panose="020F0502020204030204" pitchFamily="34" charset="0"/>
                <a:cs typeface="Calibri" panose="020F0502020204030204" pitchFamily="34" charset="0"/>
              </a:rPr>
              <a:t>what you have learned and decide whom you</a:t>
            </a:r>
            <a:br>
              <a:rPr lang="en-NZ" altLang="en-US" sz="1600" dirty="0">
                <a:latin typeface="+mn-lt"/>
                <a:ea typeface="Calibri" panose="020F0502020204030204" pitchFamily="34" charset="0"/>
                <a:cs typeface="Calibri" panose="020F0502020204030204" pitchFamily="34" charset="0"/>
              </a:rPr>
            </a:br>
            <a:r>
              <a:rPr lang="en-NZ" altLang="en-US" sz="1600" dirty="0">
                <a:latin typeface="+mn-lt"/>
                <a:ea typeface="Calibri" panose="020F0502020204030204" pitchFamily="34" charset="0"/>
                <a:cs typeface="Calibri" panose="020F0502020204030204" pitchFamily="34" charset="0"/>
              </a:rPr>
              <a:t>would like to share it with. </a:t>
            </a:r>
          </a:p>
          <a:p>
            <a:pPr lvl="0">
              <a:buFontTx/>
              <a:buChar char="•"/>
            </a:pPr>
            <a:endParaRPr lang="en-NZ" altLang="en-US" sz="1600" b="1" dirty="0">
              <a:latin typeface="+mn-lt"/>
              <a:ea typeface="Calibri" panose="020F0502020204030204" pitchFamily="34" charset="0"/>
              <a:cs typeface="Calibri" panose="020F0502020204030204" pitchFamily="34" charset="0"/>
            </a:endParaRPr>
          </a:p>
        </p:txBody>
      </p:sp>
      <p:pic>
        <p:nvPicPr>
          <p:cNvPr id="23" name="Vector 3" descr="Related image">
            <a:extLst>
              <a:ext uri="{FF2B5EF4-FFF2-40B4-BE49-F238E27FC236}">
                <a16:creationId xmlns:a16="http://schemas.microsoft.com/office/drawing/2014/main" id="{46D1C41B-936E-4908-BF2A-9AE5CE7F44C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7884" y="1788396"/>
            <a:ext cx="685800" cy="942975"/>
          </a:xfrm>
          <a:prstGeom prst="rect">
            <a:avLst/>
          </a:prstGeom>
          <a:noFill/>
          <a:ln>
            <a:noFill/>
          </a:ln>
        </p:spPr>
      </p:pic>
      <p:sp>
        <p:nvSpPr>
          <p:cNvPr id="26" name="Action Button: Worksheet">
            <a:hlinkClick r:id="rId5" action="ppaction://hlinksldjump" highlightClick="1"/>
            <a:extLst>
              <a:ext uri="{FF2B5EF4-FFF2-40B4-BE49-F238E27FC236}">
                <a16:creationId xmlns:a16="http://schemas.microsoft.com/office/drawing/2014/main" id="{DEECA50B-159B-4388-BAE1-8AD7B5B8254C}"/>
              </a:ext>
            </a:extLst>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box: Tool instructions">
            <a:extLst>
              <a:ext uri="{FF2B5EF4-FFF2-40B4-BE49-F238E27FC236}">
                <a16:creationId xmlns:a16="http://schemas.microsoft.com/office/drawing/2014/main" id="{6D614E51-AEA0-4E35-9042-17D2CFD15E24}"/>
              </a:ext>
            </a:extLst>
          </p:cNvPr>
          <p:cNvSpPr txBox="1"/>
          <p:nvPr/>
        </p:nvSpPr>
        <p:spPr>
          <a:xfrm>
            <a:off x="3162664" y="4937905"/>
            <a:ext cx="2818715" cy="207747"/>
          </a:xfrm>
          <a:prstGeom prst="rect">
            <a:avLst/>
          </a:prstGeom>
          <a:noFill/>
        </p:spPr>
        <p:txBody>
          <a:bodyPr wrap="none" lIns="68577" tIns="34289" rIns="68577" bIns="34289" rtlCol="0">
            <a:spAutoFit/>
          </a:bodyPr>
          <a:lstStyle/>
          <a:p>
            <a:pPr algn="ctr"/>
            <a:r>
              <a:rPr lang="en-GB" sz="900" dirty="0">
                <a:latin typeface="Arial" pitchFamily="34" charset="0"/>
                <a:ea typeface="Segoe UI" pitchFamily="34" charset="0"/>
                <a:cs typeface="Arial" pitchFamily="34" charset="0"/>
              </a:rPr>
              <a:t>Click on the worksheet button to go to the worksheet</a:t>
            </a:r>
          </a:p>
        </p:txBody>
      </p:sp>
    </p:spTree>
    <p:extLst>
      <p:ext uri="{BB962C8B-B14F-4D97-AF65-F5344CB8AC3E}">
        <p14:creationId xmlns:p14="http://schemas.microsoft.com/office/powerpoint/2010/main" val="2025984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8" name="Title"/>
          <p:cNvSpPr txBox="1"/>
          <p:nvPr/>
        </p:nvSpPr>
        <p:spPr>
          <a:xfrm>
            <a:off x="0" y="-17729"/>
            <a:ext cx="9144000" cy="954107"/>
          </a:xfrm>
          <a:prstGeom prst="rect">
            <a:avLst/>
          </a:prstGeom>
          <a:noFill/>
        </p:spPr>
        <p:txBody>
          <a:bodyPr wrap="square" rtlCol="0">
            <a:spAutoFit/>
          </a:bodyPr>
          <a:lstStyle/>
          <a:p>
            <a:pPr algn="ctr"/>
            <a:r>
              <a:rPr lang="en-NZ" sz="2800" b="1" dirty="0"/>
              <a:t>In the Eucharist we meet the Risen Jesus present in the consecrated bread and wine that is his body and blood</a:t>
            </a:r>
            <a:endParaRPr lang="en-GB" sz="2800" b="1" dirty="0"/>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R-2</a:t>
            </a:r>
          </a:p>
          <a:p>
            <a:pPr algn="ctr"/>
            <a:r>
              <a:rPr lang="en-GB" sz="900" b="1" dirty="0">
                <a:latin typeface="Arial" pitchFamily="34" charset="0"/>
                <a:cs typeface="Arial" pitchFamily="34" charset="0"/>
              </a:rPr>
              <a:t>S-08</a:t>
            </a:r>
          </a:p>
        </p:txBody>
      </p:sp>
      <p:pic>
        <p:nvPicPr>
          <p:cNvPr id="9" name="Picture 8" descr="Image result for Pope Francis distributing the bread and wine at mass">
            <a:extLst>
              <a:ext uri="{FF2B5EF4-FFF2-40B4-BE49-F238E27FC236}">
                <a16:creationId xmlns:a16="http://schemas.microsoft.com/office/drawing/2014/main" id="{EC1CA13F-CA93-43BE-95DF-2D48235F84C4}"/>
              </a:ext>
            </a:extLst>
          </p:cNvPr>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782826" y="1053465"/>
            <a:ext cx="3281182" cy="2183801"/>
          </a:xfrm>
          <a:prstGeom prst="rect">
            <a:avLst/>
          </a:prstGeom>
          <a:noFill/>
          <a:ln>
            <a:noFill/>
          </a:ln>
        </p:spPr>
      </p:pic>
      <p:sp>
        <p:nvSpPr>
          <p:cNvPr id="2" name="Rectangle 1">
            <a:extLst>
              <a:ext uri="{FF2B5EF4-FFF2-40B4-BE49-F238E27FC236}">
                <a16:creationId xmlns:a16="http://schemas.microsoft.com/office/drawing/2014/main" id="{DFDA1537-BB08-46DD-879D-204A8CDC26F0}"/>
              </a:ext>
            </a:extLst>
          </p:cNvPr>
          <p:cNvSpPr/>
          <p:nvPr/>
        </p:nvSpPr>
        <p:spPr>
          <a:xfrm>
            <a:off x="0" y="974646"/>
            <a:ext cx="9144000" cy="3575338"/>
          </a:xfrm>
          <a:prstGeom prst="rect">
            <a:avLst/>
          </a:prstGeom>
        </p:spPr>
        <p:txBody>
          <a:bodyPr wrap="square">
            <a:spAutoFit/>
          </a:bodyPr>
          <a:lstStyle/>
          <a:p>
            <a:pPr>
              <a:spcAft>
                <a:spcPts val="1000"/>
              </a:spcAft>
            </a:pPr>
            <a:r>
              <a:rPr lang="en-NZ" sz="1300" b="1" dirty="0">
                <a:latin typeface="Calibri" panose="020F0502020204030204" pitchFamily="34" charset="0"/>
                <a:ea typeface="Calibri" panose="020F0502020204030204" pitchFamily="34" charset="0"/>
                <a:cs typeface="Times New Roman" panose="02020603050405020304" pitchFamily="18" charset="0"/>
              </a:rPr>
              <a:t>Write a question for the answer:</a:t>
            </a:r>
          </a:p>
          <a:p>
            <a:pPr>
              <a:spcAft>
                <a:spcPts val="1000"/>
              </a:spcAft>
            </a:pPr>
            <a:r>
              <a:rPr lang="en-NZ" sz="1300" b="1" dirty="0">
                <a:latin typeface="Calibri" panose="020F0502020204030204" pitchFamily="34" charset="0"/>
                <a:ea typeface="Calibri" panose="020F0502020204030204" pitchFamily="34" charset="0"/>
                <a:cs typeface="Times New Roman" panose="02020603050405020304" pitchFamily="18" charset="0"/>
              </a:rPr>
              <a:t>Q1) </a:t>
            </a:r>
            <a:r>
              <a:rPr lang="en-NZ" sz="1300" dirty="0">
                <a:latin typeface="Calibri" panose="020F0502020204030204" pitchFamily="34" charset="0"/>
                <a:ea typeface="Calibri" panose="020F0502020204030204" pitchFamily="34" charset="0"/>
                <a:cs typeface="Times New Roman" panose="02020603050405020304" pitchFamily="18" charset="0"/>
              </a:rPr>
              <a:t> ______________________________________________________________</a:t>
            </a:r>
          </a:p>
          <a:p>
            <a:pPr>
              <a:spcAft>
                <a:spcPts val="1000"/>
              </a:spcAft>
            </a:pPr>
            <a:r>
              <a:rPr lang="en-NZ" sz="1300" b="1" dirty="0">
                <a:latin typeface="Calibri" panose="020F0502020204030204" pitchFamily="34" charset="0"/>
                <a:ea typeface="Calibri" panose="020F0502020204030204" pitchFamily="34" charset="0"/>
                <a:cs typeface="Times New Roman" panose="02020603050405020304" pitchFamily="18" charset="0"/>
              </a:rPr>
              <a:t>A1) </a:t>
            </a:r>
            <a:r>
              <a:rPr lang="en-NZ" sz="1300" dirty="0">
                <a:latin typeface="Calibri" panose="020F0502020204030204" pitchFamily="34" charset="0"/>
                <a:ea typeface="Calibri" panose="020F0502020204030204" pitchFamily="34" charset="0"/>
                <a:cs typeface="Times New Roman" panose="02020603050405020304" pitchFamily="18" charset="0"/>
              </a:rPr>
              <a:t>The risen Jesus is present in the Eucharist in the bread that is his body.</a:t>
            </a:r>
          </a:p>
          <a:p>
            <a:pPr>
              <a:spcAft>
                <a:spcPts val="1000"/>
              </a:spcAft>
            </a:pPr>
            <a:r>
              <a:rPr lang="en-NZ" sz="1300" b="1" dirty="0">
                <a:latin typeface="Calibri" panose="020F0502020204030204" pitchFamily="34" charset="0"/>
                <a:ea typeface="Calibri" panose="020F0502020204030204" pitchFamily="34" charset="0"/>
                <a:cs typeface="Times New Roman" panose="02020603050405020304" pitchFamily="18" charset="0"/>
              </a:rPr>
              <a:t>Q2) </a:t>
            </a:r>
            <a:r>
              <a:rPr lang="en-NZ" sz="1300" dirty="0">
                <a:latin typeface="Calibri" panose="020F0502020204030204" pitchFamily="34" charset="0"/>
                <a:ea typeface="Calibri" panose="020F0502020204030204" pitchFamily="34" charset="0"/>
                <a:cs typeface="Times New Roman" panose="02020603050405020304" pitchFamily="18" charset="0"/>
              </a:rPr>
              <a:t> ______________________________________________________________</a:t>
            </a:r>
          </a:p>
          <a:p>
            <a:pPr>
              <a:spcAft>
                <a:spcPts val="1000"/>
              </a:spcAft>
            </a:pPr>
            <a:r>
              <a:rPr lang="en-NZ" sz="1300" b="1" dirty="0">
                <a:latin typeface="Calibri" panose="020F0502020204030204" pitchFamily="34" charset="0"/>
                <a:ea typeface="Calibri" panose="020F0502020204030204" pitchFamily="34" charset="0"/>
                <a:cs typeface="Times New Roman" panose="02020603050405020304" pitchFamily="18" charset="0"/>
              </a:rPr>
              <a:t>A2) </a:t>
            </a:r>
            <a:r>
              <a:rPr lang="en-NZ" sz="1300" dirty="0">
                <a:latin typeface="Calibri" panose="020F0502020204030204" pitchFamily="34" charset="0"/>
                <a:ea typeface="Calibri" panose="020F0502020204030204" pitchFamily="34" charset="0"/>
                <a:cs typeface="Times New Roman" panose="02020603050405020304" pitchFamily="18" charset="0"/>
              </a:rPr>
              <a:t>In the Eucharist we receive the wine that is the risen Jesus’ blood.</a:t>
            </a:r>
          </a:p>
          <a:p>
            <a:pPr>
              <a:spcAft>
                <a:spcPts val="1000"/>
              </a:spcAft>
            </a:pPr>
            <a:r>
              <a:rPr lang="en-NZ" sz="1300" b="1" dirty="0">
                <a:latin typeface="Calibri" panose="020F0502020204030204" pitchFamily="34" charset="0"/>
                <a:ea typeface="Calibri" panose="020F0502020204030204" pitchFamily="34" charset="0"/>
                <a:cs typeface="Times New Roman" panose="02020603050405020304" pitchFamily="18" charset="0"/>
              </a:rPr>
              <a:t>Q3) </a:t>
            </a:r>
            <a:r>
              <a:rPr lang="en-NZ" sz="1300" dirty="0">
                <a:latin typeface="Calibri" panose="020F0502020204030204" pitchFamily="34" charset="0"/>
                <a:ea typeface="Calibri" panose="020F0502020204030204" pitchFamily="34" charset="0"/>
                <a:cs typeface="Times New Roman" panose="02020603050405020304" pitchFamily="18" charset="0"/>
              </a:rPr>
              <a:t> ______________________________________________________________</a:t>
            </a:r>
          </a:p>
          <a:p>
            <a:pPr>
              <a:spcAft>
                <a:spcPts val="1000"/>
              </a:spcAft>
            </a:pPr>
            <a:r>
              <a:rPr lang="en-NZ" sz="1300" b="1" dirty="0">
                <a:latin typeface="Calibri" panose="020F0502020204030204" pitchFamily="34" charset="0"/>
                <a:ea typeface="Calibri" panose="020F0502020204030204" pitchFamily="34" charset="0"/>
                <a:cs typeface="Times New Roman" panose="02020603050405020304" pitchFamily="18" charset="0"/>
              </a:rPr>
              <a:t>A3) </a:t>
            </a:r>
            <a:r>
              <a:rPr lang="en-NZ" sz="1300" dirty="0">
                <a:latin typeface="Calibri" panose="020F0502020204030204" pitchFamily="34" charset="0"/>
                <a:ea typeface="Calibri" panose="020F0502020204030204" pitchFamily="34" charset="0"/>
                <a:cs typeface="Times New Roman" panose="02020603050405020304" pitchFamily="18" charset="0"/>
              </a:rPr>
              <a:t>The risen Jesus is present in the Church with us just as he was with his disciples.</a:t>
            </a:r>
            <a:r>
              <a:rPr lang="en-NZ" sz="1300" b="1" dirty="0">
                <a:latin typeface="Calibri" panose="020F0502020204030204" pitchFamily="34" charset="0"/>
                <a:ea typeface="Calibri" panose="020F0502020204030204" pitchFamily="34" charset="0"/>
                <a:cs typeface="Times New Roman" panose="02020603050405020304" pitchFamily="18" charset="0"/>
              </a:rPr>
              <a:t> </a:t>
            </a:r>
            <a:endParaRPr lang="en-NZ" sz="1300" dirty="0">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en-NZ" sz="1300" b="1" dirty="0">
                <a:latin typeface="Calibri" panose="020F0502020204030204" pitchFamily="34" charset="0"/>
                <a:ea typeface="Calibri" panose="020F0502020204030204" pitchFamily="34" charset="0"/>
                <a:cs typeface="Times New Roman" panose="02020603050405020304" pitchFamily="18" charset="0"/>
              </a:rPr>
              <a:t>Q4) </a:t>
            </a:r>
            <a:r>
              <a:rPr lang="en-NZ" sz="1300" dirty="0">
                <a:latin typeface="Calibri" panose="020F0502020204030204" pitchFamily="34" charset="0"/>
                <a:ea typeface="Calibri" panose="020F0502020204030204" pitchFamily="34" charset="0"/>
                <a:cs typeface="Times New Roman" panose="02020603050405020304" pitchFamily="18" charset="0"/>
              </a:rPr>
              <a:t> ______________________________________________________________</a:t>
            </a:r>
          </a:p>
          <a:p>
            <a:pPr>
              <a:spcAft>
                <a:spcPts val="1000"/>
              </a:spcAft>
            </a:pPr>
            <a:r>
              <a:rPr lang="en-NZ" sz="1300" b="1" dirty="0">
                <a:latin typeface="Calibri" panose="020F0502020204030204" pitchFamily="34" charset="0"/>
                <a:ea typeface="Calibri" panose="020F0502020204030204" pitchFamily="34" charset="0"/>
                <a:cs typeface="Times New Roman" panose="02020603050405020304" pitchFamily="18" charset="0"/>
              </a:rPr>
              <a:t>A4) </a:t>
            </a:r>
            <a:r>
              <a:rPr lang="en-NZ" sz="1300" dirty="0">
                <a:latin typeface="Calibri" panose="020F0502020204030204" pitchFamily="34" charset="0"/>
                <a:ea typeface="Calibri" panose="020F0502020204030204" pitchFamily="34" charset="0"/>
                <a:cs typeface="Times New Roman" panose="02020603050405020304" pitchFamily="18" charset="0"/>
              </a:rPr>
              <a:t>We recognise the risen Jesus in the Eucharist just as his friends did at Emmaus.</a:t>
            </a:r>
          </a:p>
          <a:p>
            <a:pPr>
              <a:spcAft>
                <a:spcPts val="1000"/>
              </a:spcAft>
            </a:pPr>
            <a:r>
              <a:rPr lang="en-NZ" sz="1300" b="1" dirty="0">
                <a:latin typeface="Calibri" panose="020F0502020204030204" pitchFamily="34" charset="0"/>
                <a:ea typeface="Calibri" panose="020F0502020204030204" pitchFamily="34" charset="0"/>
                <a:cs typeface="Times New Roman" panose="02020603050405020304" pitchFamily="18" charset="0"/>
              </a:rPr>
              <a:t>Q5) </a:t>
            </a:r>
            <a:r>
              <a:rPr lang="en-NZ" sz="1300" dirty="0">
                <a:latin typeface="Calibri" panose="020F0502020204030204" pitchFamily="34" charset="0"/>
                <a:ea typeface="Calibri" panose="020F0502020204030204" pitchFamily="34" charset="0"/>
                <a:cs typeface="Times New Roman" panose="02020603050405020304" pitchFamily="18" charset="0"/>
              </a:rPr>
              <a:t> ______________________________________________________________</a:t>
            </a:r>
          </a:p>
          <a:p>
            <a:r>
              <a:rPr lang="en-NZ" sz="1300" b="1" dirty="0">
                <a:latin typeface="Calibri" panose="020F0502020204030204" pitchFamily="34" charset="0"/>
                <a:ea typeface="Calibri" panose="020F0502020204030204" pitchFamily="34" charset="0"/>
                <a:cs typeface="Times New Roman" panose="02020603050405020304" pitchFamily="18" charset="0"/>
              </a:rPr>
              <a:t>A5) </a:t>
            </a:r>
            <a:r>
              <a:rPr lang="en-NZ" sz="1300" dirty="0">
                <a:latin typeface="Calibri" panose="020F0502020204030204" pitchFamily="34" charset="0"/>
                <a:ea typeface="Calibri" panose="020F0502020204030204" pitchFamily="34" charset="0"/>
                <a:cs typeface="Times New Roman" panose="02020603050405020304" pitchFamily="18" charset="0"/>
              </a:rPr>
              <a:t>In the bread and wine that is his body and blood the risen Jesus strengthens us.</a:t>
            </a:r>
            <a:r>
              <a:rPr lang="en-NZ" sz="1300" b="1" dirty="0">
                <a:latin typeface="Calibri" panose="020F0502020204030204" pitchFamily="34" charset="0"/>
                <a:ea typeface="Calibri" panose="020F0502020204030204" pitchFamily="34" charset="0"/>
                <a:cs typeface="Times New Roman" panose="02020603050405020304" pitchFamily="18" charset="0"/>
              </a:rPr>
              <a:t> </a:t>
            </a:r>
            <a:endParaRPr lang="en-NZ" sz="1300" dirty="0"/>
          </a:p>
        </p:txBody>
      </p:sp>
      <p:sp>
        <p:nvSpPr>
          <p:cNvPr id="12" name="Action Button: Up">
            <a:hlinkClick r:id="rId5" action="ppaction://hlinksldjump" highlightClick="1"/>
            <a:extLst>
              <a:ext uri="{FF2B5EF4-FFF2-40B4-BE49-F238E27FC236}">
                <a16:creationId xmlns:a16="http://schemas.microsoft.com/office/drawing/2014/main" id="{DB9997C0-799F-4B0A-A28A-A54F792CBFEB}"/>
              </a:ext>
            </a:extLst>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Tool instructions">
            <a:extLst>
              <a:ext uri="{FF2B5EF4-FFF2-40B4-BE49-F238E27FC236}">
                <a16:creationId xmlns:a16="http://schemas.microsoft.com/office/drawing/2014/main" id="{24FE4672-D2E0-44A4-B5FF-F0658A70D10E}"/>
              </a:ext>
            </a:extLst>
          </p:cNvPr>
          <p:cNvSpPr txBox="1"/>
          <p:nvPr/>
        </p:nvSpPr>
        <p:spPr>
          <a:xfrm>
            <a:off x="3293457" y="4912668"/>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14" name="TextBox: Worksheet Indication">
            <a:extLst>
              <a:ext uri="{FF2B5EF4-FFF2-40B4-BE49-F238E27FC236}">
                <a16:creationId xmlns:a16="http://schemas.microsoft.com/office/drawing/2014/main" id="{BE41DF93-36FC-480B-9A3B-CEC1415A520D}"/>
              </a:ext>
            </a:extLst>
          </p:cNvPr>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5" name="TextBox: Date">
            <a:extLst>
              <a:ext uri="{FF2B5EF4-FFF2-40B4-BE49-F238E27FC236}">
                <a16:creationId xmlns:a16="http://schemas.microsoft.com/office/drawing/2014/main" id="{58A1B87C-B1C6-464E-9EF9-01234FBBC7F4}"/>
              </a:ext>
            </a:extLst>
          </p:cNvPr>
          <p:cNvSpPr txBox="1"/>
          <p:nvPr/>
        </p:nvSpPr>
        <p:spPr>
          <a:xfrm>
            <a:off x="6795484" y="3904307"/>
            <a:ext cx="1908599" cy="369332"/>
          </a:xfrm>
          <a:prstGeom prst="rect">
            <a:avLst/>
          </a:prstGeom>
          <a:noFill/>
        </p:spPr>
        <p:txBody>
          <a:bodyPr wrap="none" rtlCol="0">
            <a:spAutoFit/>
          </a:bodyPr>
          <a:lstStyle/>
          <a:p>
            <a:r>
              <a:rPr lang="en-NZ" b="1" dirty="0">
                <a:latin typeface="Segoe UI" pitchFamily="34" charset="0"/>
                <a:ea typeface="Segoe UI" pitchFamily="34" charset="0"/>
                <a:cs typeface="Segoe UI" pitchFamily="34" charset="0"/>
              </a:rPr>
              <a:t>Date:____________</a:t>
            </a:r>
            <a:endParaRPr lang="en-GB" b="1" dirty="0">
              <a:latin typeface="Segoe UI" pitchFamily="34" charset="0"/>
              <a:ea typeface="Segoe UI" pitchFamily="34" charset="0"/>
              <a:cs typeface="Segoe UI" pitchFamily="34" charset="0"/>
            </a:endParaRPr>
          </a:p>
        </p:txBody>
      </p:sp>
      <p:sp>
        <p:nvSpPr>
          <p:cNvPr id="16" name="TextBox: Name">
            <a:extLst>
              <a:ext uri="{FF2B5EF4-FFF2-40B4-BE49-F238E27FC236}">
                <a16:creationId xmlns:a16="http://schemas.microsoft.com/office/drawing/2014/main" id="{904A1A7E-B839-4A3A-85D9-565465B4799C}"/>
              </a:ext>
            </a:extLst>
          </p:cNvPr>
          <p:cNvSpPr txBox="1"/>
          <p:nvPr/>
        </p:nvSpPr>
        <p:spPr>
          <a:xfrm>
            <a:off x="6647668" y="3470199"/>
            <a:ext cx="2332690" cy="369332"/>
          </a:xfrm>
          <a:prstGeom prst="rect">
            <a:avLst/>
          </a:prstGeom>
          <a:noFill/>
        </p:spPr>
        <p:txBody>
          <a:bodyPr wrap="none" rtlCol="0">
            <a:spAutoFit/>
          </a:bodyPr>
          <a:lstStyle/>
          <a:p>
            <a:r>
              <a:rPr lang="en-NZ" b="1" dirty="0">
                <a:latin typeface="Segoe UI" pitchFamily="34" charset="0"/>
                <a:ea typeface="Segoe UI" pitchFamily="34" charset="0"/>
                <a:cs typeface="Segoe UI" pitchFamily="34" charset="0"/>
              </a:rPr>
              <a:t>Name:_______________</a:t>
            </a:r>
            <a:endParaRPr lang="en-GB" b="1"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193172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4" name="Textbox: Line 5"/>
          <p:cNvSpPr txBox="1"/>
          <p:nvPr/>
        </p:nvSpPr>
        <p:spPr>
          <a:xfrm>
            <a:off x="585158" y="4179747"/>
            <a:ext cx="7874842"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Questions I would like to ask about the topics in this resource are …</a:t>
            </a:r>
          </a:p>
        </p:txBody>
      </p:sp>
      <p:sp>
        <p:nvSpPr>
          <p:cNvPr id="35" name="Textbox: Line 4"/>
          <p:cNvSpPr txBox="1"/>
          <p:nvPr/>
        </p:nvSpPr>
        <p:spPr>
          <a:xfrm>
            <a:off x="600591" y="3487587"/>
            <a:ext cx="8280942"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Which activity do you think helped you to learn best in this resource?</a:t>
            </a:r>
          </a:p>
        </p:txBody>
      </p:sp>
      <p:sp>
        <p:nvSpPr>
          <p:cNvPr id="19" name="Textbox: Line 3"/>
          <p:cNvSpPr txBox="1"/>
          <p:nvPr/>
        </p:nvSpPr>
        <p:spPr>
          <a:xfrm>
            <a:off x="585158" y="2103267"/>
            <a:ext cx="8558842"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Name the 4 ways the risen Jesus is present in the Eucharist. (refer to Slides 5,6, 7,8). </a:t>
            </a:r>
          </a:p>
        </p:txBody>
      </p:sp>
      <p:sp>
        <p:nvSpPr>
          <p:cNvPr id="20" name="Textbox: Line 2"/>
          <p:cNvSpPr txBox="1"/>
          <p:nvPr/>
        </p:nvSpPr>
        <p:spPr>
          <a:xfrm>
            <a:off x="585161" y="1411107"/>
            <a:ext cx="8054840"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Name 3 ways the disciples recognised Jesus when he had risen. (refer to Slide 4) </a:t>
            </a:r>
          </a:p>
        </p:txBody>
      </p:sp>
      <p:sp>
        <p:nvSpPr>
          <p:cNvPr id="21" name="Textbox: Line 1"/>
          <p:cNvSpPr txBox="1"/>
          <p:nvPr/>
        </p:nvSpPr>
        <p:spPr>
          <a:xfrm>
            <a:off x="585163" y="718947"/>
            <a:ext cx="8234837"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Write 3 sentences explaining where Jesus is now. (refer to Slide 3) </a:t>
            </a:r>
          </a:p>
        </p:txBody>
      </p:sp>
      <p:sp>
        <p:nvSpPr>
          <p:cNvPr id="36" name="Shape: Number 5"/>
          <p:cNvSpPr txBox="1"/>
          <p:nvPr/>
        </p:nvSpPr>
        <p:spPr>
          <a:xfrm>
            <a:off x="64800" y="4170145"/>
            <a:ext cx="559217" cy="276999"/>
          </a:xfrm>
          <a:prstGeom prst="rect">
            <a:avLst/>
          </a:prstGeom>
          <a:noFill/>
        </p:spPr>
        <p:txBody>
          <a:bodyPr wrap="square" rtlCol="0">
            <a:spAutoFit/>
          </a:bodyPr>
          <a:lstStyle/>
          <a:p>
            <a:r>
              <a:rPr lang="en-GB" sz="1200" dirty="0">
                <a:latin typeface="Segoe UI" pitchFamily="34" charset="0"/>
                <a:ea typeface="Segoe UI" pitchFamily="34" charset="0"/>
                <a:cs typeface="Segoe UI" pitchFamily="34" charset="0"/>
              </a:rPr>
              <a:t>6)</a:t>
            </a:r>
          </a:p>
        </p:txBody>
      </p:sp>
      <p:sp>
        <p:nvSpPr>
          <p:cNvPr id="37" name="Shape: Number 4"/>
          <p:cNvSpPr txBox="1"/>
          <p:nvPr/>
        </p:nvSpPr>
        <p:spPr>
          <a:xfrm>
            <a:off x="64800" y="3495433"/>
            <a:ext cx="559217" cy="276999"/>
          </a:xfrm>
          <a:prstGeom prst="rect">
            <a:avLst/>
          </a:prstGeom>
          <a:noFill/>
        </p:spPr>
        <p:txBody>
          <a:bodyPr wrap="square" rtlCol="0">
            <a:spAutoFit/>
          </a:bodyPr>
          <a:lstStyle/>
          <a:p>
            <a:r>
              <a:rPr lang="en-GB" sz="1200" dirty="0">
                <a:latin typeface="Segoe UI" pitchFamily="34" charset="0"/>
                <a:ea typeface="Segoe UI" pitchFamily="34" charset="0"/>
                <a:cs typeface="Segoe UI" pitchFamily="34" charset="0"/>
              </a:rPr>
              <a:t>5)</a:t>
            </a:r>
          </a:p>
        </p:txBody>
      </p:sp>
      <p:sp>
        <p:nvSpPr>
          <p:cNvPr id="27" name="Shape: Number 3"/>
          <p:cNvSpPr txBox="1"/>
          <p:nvPr/>
        </p:nvSpPr>
        <p:spPr>
          <a:xfrm>
            <a:off x="65300" y="2092931"/>
            <a:ext cx="559217" cy="276999"/>
          </a:xfrm>
          <a:prstGeom prst="rect">
            <a:avLst/>
          </a:prstGeom>
          <a:noFill/>
        </p:spPr>
        <p:txBody>
          <a:bodyPr wrap="square" rtlCol="0">
            <a:spAutoFit/>
          </a:bodyPr>
          <a:lstStyle/>
          <a:p>
            <a:r>
              <a:rPr lang="en-GB" sz="1200" dirty="0">
                <a:latin typeface="Segoe UI" pitchFamily="34" charset="0"/>
                <a:ea typeface="Segoe UI" pitchFamily="34" charset="0"/>
                <a:cs typeface="Segoe UI" pitchFamily="34" charset="0"/>
              </a:rPr>
              <a:t>3)</a:t>
            </a:r>
          </a:p>
        </p:txBody>
      </p:sp>
      <p:sp>
        <p:nvSpPr>
          <p:cNvPr id="28" name="Shape: Number 2"/>
          <p:cNvSpPr txBox="1"/>
          <p:nvPr/>
        </p:nvSpPr>
        <p:spPr>
          <a:xfrm>
            <a:off x="65300" y="1396848"/>
            <a:ext cx="559217" cy="276999"/>
          </a:xfrm>
          <a:prstGeom prst="rect">
            <a:avLst/>
          </a:prstGeom>
          <a:noFill/>
        </p:spPr>
        <p:txBody>
          <a:bodyPr wrap="square" rtlCol="0">
            <a:spAutoFit/>
          </a:bodyPr>
          <a:lstStyle/>
          <a:p>
            <a:r>
              <a:rPr lang="en-GB" sz="1200" dirty="0">
                <a:latin typeface="Segoe UI" pitchFamily="34" charset="0"/>
                <a:ea typeface="Segoe UI" pitchFamily="34" charset="0"/>
                <a:cs typeface="Segoe UI" pitchFamily="34" charset="0"/>
              </a:rPr>
              <a:t>2)</a:t>
            </a:r>
          </a:p>
        </p:txBody>
      </p:sp>
      <p:sp>
        <p:nvSpPr>
          <p:cNvPr id="29" name="Shape: Number 1"/>
          <p:cNvSpPr txBox="1"/>
          <p:nvPr/>
        </p:nvSpPr>
        <p:spPr>
          <a:xfrm>
            <a:off x="65300" y="700765"/>
            <a:ext cx="559217" cy="276999"/>
          </a:xfrm>
          <a:prstGeom prst="rect">
            <a:avLst/>
          </a:prstGeom>
          <a:noFill/>
        </p:spPr>
        <p:txBody>
          <a:bodyPr wrap="square" rtlCol="0">
            <a:spAutoFit/>
          </a:bodyPr>
          <a:lstStyle/>
          <a:p>
            <a:r>
              <a:rPr lang="en-GB" sz="1200" dirty="0">
                <a:latin typeface="Segoe UI" pitchFamily="34" charset="0"/>
                <a:ea typeface="Segoe UI" pitchFamily="34" charset="0"/>
                <a:cs typeface="Segoe UI" pitchFamily="34" charset="0"/>
              </a:rPr>
              <a:t>1)</a:t>
            </a: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R-2</a:t>
            </a:r>
          </a:p>
          <a:p>
            <a:pPr algn="ctr"/>
            <a:r>
              <a:rPr lang="en-GB" sz="900" b="1" dirty="0">
                <a:latin typeface="Arial" pitchFamily="34" charset="0"/>
                <a:cs typeface="Arial" pitchFamily="34" charset="0"/>
              </a:rPr>
              <a:t>S-10</a:t>
            </a: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a:t>Check Up</a:t>
            </a:r>
          </a:p>
        </p:txBody>
      </p:sp>
      <p:sp>
        <p:nvSpPr>
          <p:cNvPr id="39"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Textbox: Tool instructions"/>
          <p:cNvSpPr txBox="1"/>
          <p:nvPr/>
        </p:nvSpPr>
        <p:spPr>
          <a:xfrm>
            <a:off x="3293457" y="4912668"/>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41"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32" name="TextBox: Date"/>
          <p:cNvSpPr txBox="1"/>
          <p:nvPr/>
        </p:nvSpPr>
        <p:spPr>
          <a:xfrm>
            <a:off x="6795484" y="3904307"/>
            <a:ext cx="1908599" cy="369332"/>
          </a:xfrm>
          <a:prstGeom prst="rect">
            <a:avLst/>
          </a:prstGeom>
          <a:noFill/>
        </p:spPr>
        <p:txBody>
          <a:bodyPr wrap="none" rtlCol="0">
            <a:spAutoFit/>
          </a:bodyPr>
          <a:lstStyle/>
          <a:p>
            <a:r>
              <a:rPr lang="en-NZ" b="1" dirty="0">
                <a:latin typeface="Segoe UI" pitchFamily="34" charset="0"/>
                <a:ea typeface="Segoe UI" pitchFamily="34" charset="0"/>
                <a:cs typeface="Segoe UI" pitchFamily="34" charset="0"/>
              </a:rPr>
              <a:t>Date:____________</a:t>
            </a:r>
            <a:endParaRPr lang="en-GB" b="1" dirty="0">
              <a:latin typeface="Segoe UI" pitchFamily="34" charset="0"/>
              <a:ea typeface="Segoe UI" pitchFamily="34" charset="0"/>
              <a:cs typeface="Segoe UI" pitchFamily="34" charset="0"/>
            </a:endParaRPr>
          </a:p>
        </p:txBody>
      </p:sp>
      <p:sp>
        <p:nvSpPr>
          <p:cNvPr id="33" name="TextBox: Name"/>
          <p:cNvSpPr txBox="1"/>
          <p:nvPr/>
        </p:nvSpPr>
        <p:spPr>
          <a:xfrm>
            <a:off x="6647668" y="3470199"/>
            <a:ext cx="2332690" cy="369332"/>
          </a:xfrm>
          <a:prstGeom prst="rect">
            <a:avLst/>
          </a:prstGeom>
          <a:noFill/>
        </p:spPr>
        <p:txBody>
          <a:bodyPr wrap="none" rtlCol="0">
            <a:spAutoFit/>
          </a:bodyPr>
          <a:lstStyle/>
          <a:p>
            <a:r>
              <a:rPr lang="en-NZ" b="1" dirty="0">
                <a:latin typeface="Segoe UI" pitchFamily="34" charset="0"/>
                <a:ea typeface="Segoe UI" pitchFamily="34" charset="0"/>
                <a:cs typeface="Segoe UI" pitchFamily="34" charset="0"/>
              </a:rPr>
              <a:t>Name:_______________</a:t>
            </a:r>
            <a:endParaRPr lang="en-GB" b="1" dirty="0">
              <a:latin typeface="Segoe UI" pitchFamily="34" charset="0"/>
              <a:ea typeface="Segoe UI" pitchFamily="34" charset="0"/>
              <a:cs typeface="Segoe UI" pitchFamily="34" charset="0"/>
            </a:endParaRPr>
          </a:p>
        </p:txBody>
      </p:sp>
      <p:sp>
        <p:nvSpPr>
          <p:cNvPr id="22" name="Textbox: Line 2">
            <a:extLst>
              <a:ext uri="{FF2B5EF4-FFF2-40B4-BE49-F238E27FC236}">
                <a16:creationId xmlns:a16="http://schemas.microsoft.com/office/drawing/2014/main" id="{4CF27F68-F57D-4643-A781-CB67A6622F12}"/>
              </a:ext>
            </a:extLst>
          </p:cNvPr>
          <p:cNvSpPr txBox="1"/>
          <p:nvPr/>
        </p:nvSpPr>
        <p:spPr>
          <a:xfrm>
            <a:off x="584661" y="2795427"/>
            <a:ext cx="8054840"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Write 2 examples of how we see the Spirit of the risen Jesus in the world today. </a:t>
            </a:r>
          </a:p>
        </p:txBody>
      </p:sp>
      <p:sp>
        <p:nvSpPr>
          <p:cNvPr id="23" name="Shape: Number 2">
            <a:extLst>
              <a:ext uri="{FF2B5EF4-FFF2-40B4-BE49-F238E27FC236}">
                <a16:creationId xmlns:a16="http://schemas.microsoft.com/office/drawing/2014/main" id="{B5365A33-F5BB-4807-BE12-6F8272D04539}"/>
              </a:ext>
            </a:extLst>
          </p:cNvPr>
          <p:cNvSpPr txBox="1"/>
          <p:nvPr/>
        </p:nvSpPr>
        <p:spPr>
          <a:xfrm>
            <a:off x="64800" y="2789014"/>
            <a:ext cx="559217" cy="276999"/>
          </a:xfrm>
          <a:prstGeom prst="rect">
            <a:avLst/>
          </a:prstGeom>
          <a:noFill/>
        </p:spPr>
        <p:txBody>
          <a:bodyPr wrap="square" rtlCol="0">
            <a:spAutoFit/>
          </a:bodyPr>
          <a:lstStyle/>
          <a:p>
            <a:r>
              <a:rPr lang="en-GB" sz="1200" dirty="0">
                <a:latin typeface="Segoe UI" pitchFamily="34" charset="0"/>
                <a:ea typeface="Segoe UI" pitchFamily="34" charset="0"/>
                <a:cs typeface="Segoe UI" pitchFamily="34" charset="0"/>
              </a:rPr>
              <a:t>4)</a:t>
            </a:r>
          </a:p>
        </p:txBody>
      </p:sp>
      <p:pic>
        <p:nvPicPr>
          <p:cNvPr id="25" name="Image" descr="Image result for jESUS EASTER IMAGES">
            <a:extLst>
              <a:ext uri="{FF2B5EF4-FFF2-40B4-BE49-F238E27FC236}">
                <a16:creationId xmlns:a16="http://schemas.microsoft.com/office/drawing/2014/main" id="{ECF31DAD-DEAC-4EDE-B75B-C7C8EEC784F3}"/>
              </a:ext>
            </a:extLst>
          </p:cNvPr>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479044" y="184814"/>
            <a:ext cx="1849390" cy="1119913"/>
          </a:xfrm>
          <a:prstGeom prst="rect">
            <a:avLst/>
          </a:prstGeom>
          <a:solidFill>
            <a:schemeClr val="bg1"/>
          </a:solidFill>
          <a:ln>
            <a:noFill/>
          </a:ln>
        </p:spPr>
      </p:pic>
    </p:spTree>
    <p:extLst>
      <p:ext uri="{BB962C8B-B14F-4D97-AF65-F5344CB8AC3E}">
        <p14:creationId xmlns:p14="http://schemas.microsoft.com/office/powerpoint/2010/main" val="2033548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R-2</a:t>
            </a:r>
          </a:p>
          <a:p>
            <a:pPr algn="ctr"/>
            <a:r>
              <a:rPr lang="en-GB" sz="900" b="1" dirty="0">
                <a:latin typeface="Arial" pitchFamily="34" charset="0"/>
                <a:cs typeface="Arial" pitchFamily="34" charset="0"/>
              </a:rPr>
              <a:t>S-12</a:t>
            </a:r>
          </a:p>
        </p:txBody>
      </p:sp>
      <p:sp>
        <p:nvSpPr>
          <p:cNvPr id="6" name="Title"/>
          <p:cNvSpPr txBox="1"/>
          <p:nvPr/>
        </p:nvSpPr>
        <p:spPr>
          <a:xfrm>
            <a:off x="0" y="-17728"/>
            <a:ext cx="9144000" cy="954107"/>
          </a:xfrm>
          <a:prstGeom prst="rect">
            <a:avLst/>
          </a:prstGeom>
          <a:noFill/>
        </p:spPr>
        <p:txBody>
          <a:bodyPr wrap="square" rtlCol="0">
            <a:spAutoFit/>
          </a:bodyPr>
          <a:lstStyle/>
          <a:p>
            <a:pPr algn="ctr"/>
            <a:r>
              <a:rPr lang="en-NZ" sz="2800" b="1" u="sng" dirty="0">
                <a:latin typeface="Kristen ITC" panose="03050502040202030202" pitchFamily="66" charset="0"/>
              </a:rPr>
              <a:t>Sharing our Learning about EASTER</a:t>
            </a:r>
            <a:br>
              <a:rPr lang="en-NZ" sz="2800" b="1" u="sng" dirty="0">
                <a:latin typeface="Kristen ITC" panose="03050502040202030202" pitchFamily="66" charset="0"/>
              </a:rPr>
            </a:br>
            <a:r>
              <a:rPr lang="en-NZ" sz="2800" b="1" u="sng" dirty="0">
                <a:latin typeface="Kristen ITC" panose="03050502040202030202" pitchFamily="66" charset="0"/>
              </a:rPr>
              <a:t>with family </a:t>
            </a:r>
            <a:r>
              <a:rPr lang="en-NZ" sz="2800" b="1" u="sng" dirty="0" err="1">
                <a:latin typeface="Kristen ITC" panose="03050502040202030202" pitchFamily="66" charset="0"/>
              </a:rPr>
              <a:t>whānau</a:t>
            </a:r>
            <a:endParaRPr lang="en-GB" sz="2800" b="1" u="sng" dirty="0">
              <a:latin typeface="Kristen ITC" panose="03050502040202030202" pitchFamily="66" charset="0"/>
            </a:endParaRPr>
          </a:p>
        </p:txBody>
      </p:sp>
      <p:sp>
        <p:nvSpPr>
          <p:cNvPr id="2" name="Textbox Text">
            <a:extLst>
              <a:ext uri="{FF2B5EF4-FFF2-40B4-BE49-F238E27FC236}">
                <a16:creationId xmlns:a16="http://schemas.microsoft.com/office/drawing/2014/main" id="{E3C299A0-8243-4382-882B-198BADFD5E05}"/>
              </a:ext>
            </a:extLst>
          </p:cNvPr>
          <p:cNvSpPr>
            <a:spLocks noChangeArrowheads="1"/>
          </p:cNvSpPr>
          <p:nvPr/>
        </p:nvSpPr>
        <p:spPr bwMode="auto">
          <a:xfrm>
            <a:off x="467544" y="869585"/>
            <a:ext cx="8676456" cy="374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ts val="1600"/>
              </a:lnSpc>
              <a:buFontTx/>
              <a:buChar char="•"/>
            </a:pPr>
            <a:r>
              <a:rPr lang="en-NZ" altLang="en-US" sz="1100" b="1" dirty="0">
                <a:ea typeface="Calibri" panose="020F0502020204030204" pitchFamily="34" charset="0"/>
                <a:cs typeface="Calibri" panose="020F0502020204030204" pitchFamily="34" charset="0"/>
              </a:rPr>
              <a:t>Take a younger child to the church </a:t>
            </a:r>
            <a:r>
              <a:rPr lang="en-NZ" altLang="en-US" sz="1100" dirty="0">
                <a:ea typeface="Calibri" panose="020F0502020204030204" pitchFamily="34" charset="0"/>
                <a:cs typeface="Calibri" panose="020F0502020204030204" pitchFamily="34" charset="0"/>
              </a:rPr>
              <a:t>to show them the Easter Candle and explain to them how it reminds us</a:t>
            </a:r>
            <a:br>
              <a:rPr lang="en-NZ" altLang="en-US" sz="1100" dirty="0">
                <a:ea typeface="Calibri" panose="020F0502020204030204" pitchFamily="34" charset="0"/>
                <a:cs typeface="Calibri" panose="020F0502020204030204" pitchFamily="34" charset="0"/>
              </a:rPr>
            </a:br>
            <a:r>
              <a:rPr lang="en-NZ" altLang="en-US" sz="1100" dirty="0">
                <a:ea typeface="Calibri" panose="020F0502020204030204" pitchFamily="34" charset="0"/>
                <a:cs typeface="Calibri" panose="020F0502020204030204" pitchFamily="34" charset="0"/>
              </a:rPr>
              <a:t>that Jesus is the light of the world. (refer to R1, Slide 6)</a:t>
            </a:r>
          </a:p>
          <a:p>
            <a:pPr lvl="0">
              <a:lnSpc>
                <a:spcPts val="1600"/>
              </a:lnSpc>
              <a:buFontTx/>
              <a:buChar char="•"/>
            </a:pPr>
            <a:r>
              <a:rPr lang="en-NZ" altLang="en-US" sz="1100" b="1" dirty="0">
                <a:ea typeface="Calibri" panose="020F0502020204030204" pitchFamily="34" charset="0"/>
                <a:cs typeface="Calibri" panose="020F0502020204030204" pitchFamily="34" charset="0"/>
              </a:rPr>
              <a:t>Create an art work to share </a:t>
            </a:r>
            <a:r>
              <a:rPr lang="en-NZ" altLang="en-US" sz="1100" dirty="0">
                <a:ea typeface="Calibri" panose="020F0502020204030204" pitchFamily="34" charset="0"/>
                <a:cs typeface="Calibri" panose="020F0502020204030204" pitchFamily="34" charset="0"/>
              </a:rPr>
              <a:t>that captures your impression of what the last day of the world will be like.</a:t>
            </a:r>
            <a:br>
              <a:rPr lang="en-NZ" altLang="en-US" sz="1100" dirty="0">
                <a:ea typeface="Calibri" panose="020F0502020204030204" pitchFamily="34" charset="0"/>
                <a:cs typeface="Calibri" panose="020F0502020204030204" pitchFamily="34" charset="0"/>
              </a:rPr>
            </a:br>
            <a:r>
              <a:rPr lang="en-NZ" altLang="en-US" sz="1100" dirty="0">
                <a:ea typeface="Calibri" panose="020F0502020204030204" pitchFamily="34" charset="0"/>
                <a:cs typeface="Calibri" panose="020F0502020204030204" pitchFamily="34" charset="0"/>
              </a:rPr>
              <a:t>(refer to R1, Slide 9)</a:t>
            </a:r>
          </a:p>
          <a:p>
            <a:pPr lvl="0">
              <a:lnSpc>
                <a:spcPts val="1600"/>
              </a:lnSpc>
              <a:buFontTx/>
              <a:buChar char="•"/>
            </a:pPr>
            <a:r>
              <a:rPr lang="en-NZ" altLang="en-US" sz="1100" b="1" dirty="0">
                <a:ea typeface="Calibri" panose="020F0502020204030204" pitchFamily="34" charset="0"/>
                <a:cs typeface="Calibri" panose="020F0502020204030204" pitchFamily="34" charset="0"/>
              </a:rPr>
              <a:t>Make a power point </a:t>
            </a:r>
            <a:r>
              <a:rPr lang="en-NZ" altLang="en-US" sz="1100" dirty="0">
                <a:ea typeface="Calibri" panose="020F0502020204030204" pitchFamily="34" charset="0"/>
                <a:cs typeface="Calibri" panose="020F0502020204030204" pitchFamily="34" charset="0"/>
              </a:rPr>
              <a:t>about what you have learned about the importance of Easter and what Catholics believe</a:t>
            </a:r>
            <a:br>
              <a:rPr lang="en-NZ" altLang="en-US" sz="1100" dirty="0">
                <a:ea typeface="Calibri" panose="020F0502020204030204" pitchFamily="34" charset="0"/>
                <a:cs typeface="Calibri" panose="020F0502020204030204" pitchFamily="34" charset="0"/>
              </a:rPr>
            </a:br>
            <a:r>
              <a:rPr lang="en-NZ" altLang="en-US" sz="1100" dirty="0">
                <a:ea typeface="Calibri" panose="020F0502020204030204" pitchFamily="34" charset="0"/>
                <a:cs typeface="Calibri" panose="020F0502020204030204" pitchFamily="34" charset="0"/>
              </a:rPr>
              <a:t>about the Resurrection to share with your family </a:t>
            </a:r>
            <a:r>
              <a:rPr lang="en-NZ" altLang="en-US" sz="1100" dirty="0" err="1">
                <a:ea typeface="Calibri" panose="020F0502020204030204" pitchFamily="34" charset="0"/>
                <a:cs typeface="Calibri" panose="020F0502020204030204" pitchFamily="34" charset="0"/>
              </a:rPr>
              <a:t>whānau</a:t>
            </a:r>
            <a:r>
              <a:rPr lang="en-NZ" altLang="en-US" sz="1100" dirty="0">
                <a:ea typeface="Calibri" panose="020F0502020204030204" pitchFamily="34" charset="0"/>
                <a:cs typeface="Calibri" panose="020F0502020204030204" pitchFamily="34" charset="0"/>
              </a:rPr>
              <a:t>.</a:t>
            </a:r>
            <a:br>
              <a:rPr lang="en-NZ" altLang="en-US" sz="1100" dirty="0">
                <a:ea typeface="Calibri" panose="020F0502020204030204" pitchFamily="34" charset="0"/>
                <a:cs typeface="Calibri" panose="020F0502020204030204" pitchFamily="34" charset="0"/>
              </a:rPr>
            </a:br>
            <a:r>
              <a:rPr lang="en-NZ" altLang="en-US" sz="1100" dirty="0">
                <a:ea typeface="Calibri" panose="020F0502020204030204" pitchFamily="34" charset="0"/>
                <a:cs typeface="Calibri" panose="020F0502020204030204" pitchFamily="34" charset="0"/>
              </a:rPr>
              <a:t>Add speaker notes for the slides that explain what each slide is about. (refer to R1, Slide 3)</a:t>
            </a:r>
          </a:p>
          <a:p>
            <a:pPr lvl="0">
              <a:lnSpc>
                <a:spcPts val="1600"/>
              </a:lnSpc>
              <a:buFontTx/>
              <a:buChar char="•"/>
            </a:pPr>
            <a:r>
              <a:rPr lang="en-NZ" altLang="en-US" sz="1100" b="1" dirty="0">
                <a:ea typeface="Calibri" panose="020F0502020204030204" pitchFamily="34" charset="0"/>
                <a:cs typeface="Calibri" panose="020F0502020204030204" pitchFamily="34" charset="0"/>
              </a:rPr>
              <a:t>Share your Acrostic poem</a:t>
            </a:r>
            <a:r>
              <a:rPr lang="en-NZ" altLang="en-US" sz="1100" dirty="0">
                <a:ea typeface="Calibri" panose="020F0502020204030204" pitchFamily="34" charset="0"/>
                <a:cs typeface="Calibri" panose="020F0502020204030204" pitchFamily="34" charset="0"/>
              </a:rPr>
              <a:t> for the word </a:t>
            </a:r>
            <a:r>
              <a:rPr lang="en-NZ" altLang="en-US" sz="1100" b="1" dirty="0">
                <a:ea typeface="Calibri" panose="020F0502020204030204" pitchFamily="34" charset="0"/>
                <a:cs typeface="Calibri" panose="020F0502020204030204" pitchFamily="34" charset="0"/>
              </a:rPr>
              <a:t>EASTER.</a:t>
            </a:r>
            <a:r>
              <a:rPr lang="en-NZ" altLang="en-US" sz="1100" dirty="0">
                <a:ea typeface="Calibri" panose="020F0502020204030204" pitchFamily="34" charset="0"/>
                <a:cs typeface="Calibri" panose="020F0502020204030204" pitchFamily="34" charset="0"/>
              </a:rPr>
              <a:t> (refer to R1 Slide 4) </a:t>
            </a:r>
          </a:p>
          <a:p>
            <a:pPr lvl="0">
              <a:lnSpc>
                <a:spcPts val="1600"/>
              </a:lnSpc>
              <a:buFontTx/>
              <a:buChar char="•"/>
            </a:pPr>
            <a:r>
              <a:rPr lang="en-NZ" altLang="en-US" sz="1100" b="1" dirty="0">
                <a:ea typeface="Calibri" panose="020F0502020204030204" pitchFamily="34" charset="0"/>
                <a:cs typeface="Calibri" panose="020F0502020204030204" pitchFamily="34" charset="0"/>
              </a:rPr>
              <a:t>Make a sketch of the Easter Candle </a:t>
            </a:r>
            <a:r>
              <a:rPr lang="en-NZ" altLang="en-US" sz="1100" dirty="0">
                <a:ea typeface="Calibri" panose="020F0502020204030204" pitchFamily="34" charset="0"/>
                <a:cs typeface="Calibri" panose="020F0502020204030204" pitchFamily="34" charset="0"/>
              </a:rPr>
              <a:t>to share with your family </a:t>
            </a:r>
            <a:r>
              <a:rPr lang="en-NZ" altLang="en-US" sz="1100" dirty="0" err="1">
                <a:ea typeface="Calibri" panose="020F0502020204030204" pitchFamily="34" charset="0"/>
                <a:cs typeface="Calibri" panose="020F0502020204030204" pitchFamily="34" charset="0"/>
              </a:rPr>
              <a:t>whānau</a:t>
            </a:r>
            <a:r>
              <a:rPr lang="en-NZ" altLang="en-US" sz="1100" dirty="0">
                <a:ea typeface="Calibri" panose="020F0502020204030204" pitchFamily="34" charset="0"/>
                <a:cs typeface="Calibri" panose="020F0502020204030204" pitchFamily="34" charset="0"/>
              </a:rPr>
              <a:t>. (refer to R1 Slide 6)</a:t>
            </a:r>
            <a:endParaRPr lang="en-NZ" altLang="en-US" sz="1100" b="1" dirty="0">
              <a:ea typeface="Calibri" panose="020F0502020204030204" pitchFamily="34" charset="0"/>
              <a:cs typeface="Calibri" panose="020F0502020204030204" pitchFamily="34" charset="0"/>
            </a:endParaRPr>
          </a:p>
          <a:p>
            <a:pPr lvl="0">
              <a:lnSpc>
                <a:spcPts val="1600"/>
              </a:lnSpc>
              <a:buFontTx/>
              <a:buChar char="•"/>
            </a:pPr>
            <a:r>
              <a:rPr lang="en-NZ" altLang="en-US" sz="1100" b="1" dirty="0">
                <a:ea typeface="Calibri" panose="020F0502020204030204" pitchFamily="34" charset="0"/>
                <a:cs typeface="Calibri" panose="020F0502020204030204" pitchFamily="34" charset="0"/>
              </a:rPr>
              <a:t>Encourage your family to attend Mass on Easter Saturday night or Easter Sunday morning. </a:t>
            </a:r>
            <a:br>
              <a:rPr lang="en-NZ" altLang="en-US" sz="1100" b="1" dirty="0">
                <a:ea typeface="Calibri" panose="020F0502020204030204" pitchFamily="34" charset="0"/>
                <a:cs typeface="Calibri" panose="020F0502020204030204" pitchFamily="34" charset="0"/>
              </a:rPr>
            </a:br>
            <a:r>
              <a:rPr lang="en-NZ" altLang="en-US" sz="1100" dirty="0">
                <a:ea typeface="Calibri" panose="020F0502020204030204" pitchFamily="34" charset="0"/>
                <a:cs typeface="Calibri" panose="020F0502020204030204" pitchFamily="34" charset="0"/>
              </a:rPr>
              <a:t>Refer to your parish bulletin. Invite other family </a:t>
            </a:r>
            <a:r>
              <a:rPr lang="en-NZ" altLang="en-US" sz="1100" dirty="0" err="1">
                <a:ea typeface="Calibri" panose="020F0502020204030204" pitchFamily="34" charset="0"/>
                <a:cs typeface="Calibri" panose="020F0502020204030204" pitchFamily="34" charset="0"/>
              </a:rPr>
              <a:t>whānau</a:t>
            </a:r>
            <a:r>
              <a:rPr lang="en-NZ" altLang="en-US" sz="1100" dirty="0">
                <a:ea typeface="Calibri" panose="020F0502020204030204" pitchFamily="34" charset="0"/>
                <a:cs typeface="Calibri" panose="020F0502020204030204" pitchFamily="34" charset="0"/>
              </a:rPr>
              <a:t> to join you.</a:t>
            </a:r>
            <a:br>
              <a:rPr lang="en-NZ" altLang="en-US" sz="1100" dirty="0">
                <a:ea typeface="Calibri" panose="020F0502020204030204" pitchFamily="34" charset="0"/>
                <a:cs typeface="Calibri" panose="020F0502020204030204" pitchFamily="34" charset="0"/>
              </a:rPr>
            </a:br>
            <a:r>
              <a:rPr lang="en-NZ" altLang="en-US" sz="1100" dirty="0">
                <a:ea typeface="Calibri" panose="020F0502020204030204" pitchFamily="34" charset="0"/>
                <a:cs typeface="Calibri" panose="020F0502020204030204" pitchFamily="34" charset="0"/>
              </a:rPr>
              <a:t>Share what you have learned about the Feast and season of Easter.</a:t>
            </a:r>
            <a:endParaRPr lang="en-NZ" altLang="en-US" sz="1100" b="1" dirty="0">
              <a:ea typeface="Calibri" panose="020F0502020204030204" pitchFamily="34" charset="0"/>
              <a:cs typeface="Calibri" panose="020F0502020204030204" pitchFamily="34" charset="0"/>
            </a:endParaRPr>
          </a:p>
          <a:p>
            <a:pPr lvl="0">
              <a:lnSpc>
                <a:spcPts val="1600"/>
              </a:lnSpc>
              <a:buFontTx/>
              <a:buChar char="•"/>
            </a:pPr>
            <a:r>
              <a:rPr lang="en-NZ" altLang="en-US" sz="1100" b="1" dirty="0">
                <a:ea typeface="Calibri" panose="020F0502020204030204" pitchFamily="34" charset="0"/>
                <a:cs typeface="Calibri" panose="020F0502020204030204" pitchFamily="34" charset="0"/>
              </a:rPr>
              <a:t>Name the symbols on the Easter Candle. </a:t>
            </a:r>
            <a:r>
              <a:rPr lang="en-NZ" altLang="en-US" sz="1100" dirty="0">
                <a:ea typeface="Calibri" panose="020F0502020204030204" pitchFamily="34" charset="0"/>
                <a:cs typeface="Calibri" panose="020F0502020204030204" pitchFamily="34" charset="0"/>
              </a:rPr>
              <a:t>(refer to R1 Slide 6) </a:t>
            </a:r>
            <a:endParaRPr lang="en-NZ" altLang="en-US" sz="1100" b="1" dirty="0">
              <a:ea typeface="Calibri" panose="020F0502020204030204" pitchFamily="34" charset="0"/>
              <a:cs typeface="Calibri" panose="020F0502020204030204" pitchFamily="34" charset="0"/>
            </a:endParaRPr>
          </a:p>
          <a:p>
            <a:pPr lvl="0">
              <a:lnSpc>
                <a:spcPts val="1600"/>
              </a:lnSpc>
              <a:buFontTx/>
              <a:buChar char="•"/>
            </a:pPr>
            <a:r>
              <a:rPr lang="en-NZ" altLang="en-US" sz="1100" b="1" dirty="0">
                <a:ea typeface="Calibri" panose="020F0502020204030204" pitchFamily="34" charset="0"/>
                <a:cs typeface="Calibri" panose="020F0502020204030204" pitchFamily="34" charset="0"/>
              </a:rPr>
              <a:t>Share your worksheet </a:t>
            </a:r>
            <a:r>
              <a:rPr lang="en-NZ" altLang="en-US" sz="1100" dirty="0">
                <a:ea typeface="Calibri" panose="020F0502020204030204" pitchFamily="34" charset="0"/>
                <a:cs typeface="Calibri" panose="020F0502020204030204" pitchFamily="34" charset="0"/>
              </a:rPr>
              <a:t>(refer to Slide 8) with a family member and talk about how the risen Jesus is in the world today.</a:t>
            </a:r>
            <a:endParaRPr lang="en-NZ" altLang="en-US" sz="1100" b="1" dirty="0">
              <a:ea typeface="Calibri" panose="020F0502020204030204" pitchFamily="34" charset="0"/>
              <a:cs typeface="Calibri" panose="020F0502020204030204" pitchFamily="34" charset="0"/>
            </a:endParaRPr>
          </a:p>
          <a:p>
            <a:pPr lvl="0">
              <a:lnSpc>
                <a:spcPts val="1600"/>
              </a:lnSpc>
              <a:buFontTx/>
              <a:buChar char="•"/>
            </a:pPr>
            <a:r>
              <a:rPr lang="en-NZ" altLang="en-US" sz="1100" b="1" dirty="0">
                <a:ea typeface="Calibri" panose="020F0502020204030204" pitchFamily="34" charset="0"/>
                <a:cs typeface="Calibri" panose="020F0502020204030204" pitchFamily="34" charset="0"/>
              </a:rPr>
              <a:t>Make up your own way of showing and sharing </a:t>
            </a:r>
            <a:r>
              <a:rPr lang="en-NZ" altLang="en-US" sz="1100" dirty="0">
                <a:ea typeface="Calibri" panose="020F0502020204030204" pitchFamily="34" charset="0"/>
                <a:cs typeface="Calibri" panose="020F0502020204030204" pitchFamily="34" charset="0"/>
              </a:rPr>
              <a:t>what you have learned and decide whom you would like to</a:t>
            </a:r>
            <a:br>
              <a:rPr lang="en-NZ" altLang="en-US" sz="1100" dirty="0">
                <a:ea typeface="Calibri" panose="020F0502020204030204" pitchFamily="34" charset="0"/>
                <a:cs typeface="Calibri" panose="020F0502020204030204" pitchFamily="34" charset="0"/>
              </a:rPr>
            </a:br>
            <a:r>
              <a:rPr lang="en-NZ" altLang="en-US" sz="1100" dirty="0">
                <a:ea typeface="Calibri" panose="020F0502020204030204" pitchFamily="34" charset="0"/>
                <a:cs typeface="Calibri" panose="020F0502020204030204" pitchFamily="34" charset="0"/>
              </a:rPr>
              <a:t>share it with. </a:t>
            </a:r>
          </a:p>
          <a:p>
            <a:pPr lvl="0">
              <a:buFontTx/>
              <a:buChar char="•"/>
            </a:pPr>
            <a:endParaRPr lang="en-NZ" altLang="en-US" sz="1100" b="1" dirty="0">
              <a:ea typeface="Calibri" panose="020F0502020204030204" pitchFamily="34" charset="0"/>
              <a:cs typeface="Calibri" panose="020F0502020204030204" pitchFamily="34" charset="0"/>
            </a:endParaRPr>
          </a:p>
          <a:p>
            <a:pPr lvl="0">
              <a:lnSpc>
                <a:spcPts val="1600"/>
              </a:lnSpc>
              <a:buFontTx/>
              <a:buChar char="•"/>
            </a:pPr>
            <a:endParaRPr lang="en-NZ" altLang="en-US" sz="1100" dirty="0">
              <a:ea typeface="Calibri" panose="020F0502020204030204" pitchFamily="34" charset="0"/>
              <a:cs typeface="Calibri" panose="020F0502020204030204" pitchFamily="34" charset="0"/>
            </a:endParaRPr>
          </a:p>
        </p:txBody>
      </p:sp>
      <p:grpSp>
        <p:nvGrpSpPr>
          <p:cNvPr id="22" name="Border">
            <a:extLst>
              <a:ext uri="{FF2B5EF4-FFF2-40B4-BE49-F238E27FC236}">
                <a16:creationId xmlns:a16="http://schemas.microsoft.com/office/drawing/2014/main" id="{74C99644-829B-47C9-9418-359171DA9706}"/>
              </a:ext>
            </a:extLst>
          </p:cNvPr>
          <p:cNvGrpSpPr/>
          <p:nvPr/>
        </p:nvGrpSpPr>
        <p:grpSpPr>
          <a:xfrm>
            <a:off x="80" y="593812"/>
            <a:ext cx="9140340" cy="4588514"/>
            <a:chOff x="80" y="593812"/>
            <a:chExt cx="9140340" cy="4588514"/>
          </a:xfrm>
        </p:grpSpPr>
        <p:pic>
          <p:nvPicPr>
            <p:cNvPr id="33" name="border_16" hidden="1">
              <a:extLst>
                <a:ext uri="{FF2B5EF4-FFF2-40B4-BE49-F238E27FC236}">
                  <a16:creationId xmlns:a16="http://schemas.microsoft.com/office/drawing/2014/main" id="{17B5CE13-944A-4C7B-B852-BF5D3B965A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 r="49788"/>
            <a:stretch/>
          </p:blipFill>
          <p:spPr>
            <a:xfrm>
              <a:off x="2709145" y="4574984"/>
              <a:ext cx="955907" cy="372215"/>
            </a:xfrm>
            <a:prstGeom prst="rect">
              <a:avLst/>
            </a:prstGeom>
          </p:spPr>
        </p:pic>
        <p:pic>
          <p:nvPicPr>
            <p:cNvPr id="36" name="border_17" hidden="1">
              <a:extLst>
                <a:ext uri="{FF2B5EF4-FFF2-40B4-BE49-F238E27FC236}">
                  <a16:creationId xmlns:a16="http://schemas.microsoft.com/office/drawing/2014/main" id="{A1486F0A-051C-47FA-BE2E-A36844E88D1E}"/>
                </a:ext>
              </a:extLst>
            </p:cNvPr>
            <p:cNvPicPr>
              <a:picLocks/>
            </p:cNvPicPr>
            <p:nvPr/>
          </p:nvPicPr>
          <p:blipFill rotWithShape="1">
            <a:blip r:embed="rId3" cstate="print">
              <a:extLst>
                <a:ext uri="{28A0092B-C50C-407E-A947-70E740481C1C}">
                  <a14:useLocalDpi xmlns:a14="http://schemas.microsoft.com/office/drawing/2010/main" val="0"/>
                </a:ext>
              </a:extLst>
            </a:blip>
            <a:srcRect l="2" r="49788"/>
            <a:stretch/>
          </p:blipFill>
          <p:spPr>
            <a:xfrm flipH="1">
              <a:off x="3595745" y="4574984"/>
              <a:ext cx="1021767" cy="372215"/>
            </a:xfrm>
            <a:prstGeom prst="rect">
              <a:avLst/>
            </a:prstGeom>
          </p:spPr>
        </p:pic>
        <p:pic>
          <p:nvPicPr>
            <p:cNvPr id="37" name="border_18" hidden="1">
              <a:extLst>
                <a:ext uri="{FF2B5EF4-FFF2-40B4-BE49-F238E27FC236}">
                  <a16:creationId xmlns:a16="http://schemas.microsoft.com/office/drawing/2014/main" id="{1328EDC3-0042-4123-ADB9-B9644B3DB6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 r="49788"/>
            <a:stretch/>
          </p:blipFill>
          <p:spPr>
            <a:xfrm>
              <a:off x="4583895" y="4572000"/>
              <a:ext cx="955907" cy="372215"/>
            </a:xfrm>
            <a:prstGeom prst="rect">
              <a:avLst/>
            </a:prstGeom>
          </p:spPr>
        </p:pic>
        <p:pic>
          <p:nvPicPr>
            <p:cNvPr id="38" name="border_19" hidden="1">
              <a:extLst>
                <a:ext uri="{FF2B5EF4-FFF2-40B4-BE49-F238E27FC236}">
                  <a16:creationId xmlns:a16="http://schemas.microsoft.com/office/drawing/2014/main" id="{191363DF-6B24-4B0A-A90F-2F42E880C1DC}"/>
                </a:ext>
              </a:extLst>
            </p:cNvPr>
            <p:cNvPicPr>
              <a:picLocks/>
            </p:cNvPicPr>
            <p:nvPr/>
          </p:nvPicPr>
          <p:blipFill rotWithShape="1">
            <a:blip r:embed="rId3" cstate="print">
              <a:extLst>
                <a:ext uri="{28A0092B-C50C-407E-A947-70E740481C1C}">
                  <a14:useLocalDpi xmlns:a14="http://schemas.microsoft.com/office/drawing/2010/main" val="0"/>
                </a:ext>
              </a:extLst>
            </a:blip>
            <a:srcRect l="2" r="49788"/>
            <a:stretch/>
          </p:blipFill>
          <p:spPr>
            <a:xfrm flipH="1">
              <a:off x="5470495" y="4572000"/>
              <a:ext cx="1021767" cy="372215"/>
            </a:xfrm>
            <a:prstGeom prst="rect">
              <a:avLst/>
            </a:prstGeom>
          </p:spPr>
        </p:pic>
        <p:pic>
          <p:nvPicPr>
            <p:cNvPr id="41" name="border_22" hidden="1">
              <a:extLst>
                <a:ext uri="{FF2B5EF4-FFF2-40B4-BE49-F238E27FC236}">
                  <a16:creationId xmlns:a16="http://schemas.microsoft.com/office/drawing/2014/main" id="{77123393-2578-4B2D-912D-988D9D2D3C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 r="49788"/>
            <a:stretch/>
          </p:blipFill>
          <p:spPr>
            <a:xfrm>
              <a:off x="7565312" y="4815126"/>
              <a:ext cx="943028" cy="367200"/>
            </a:xfrm>
            <a:prstGeom prst="rect">
              <a:avLst/>
            </a:prstGeom>
          </p:spPr>
        </p:pic>
        <p:pic>
          <p:nvPicPr>
            <p:cNvPr id="42" name="border_06">
              <a:extLst>
                <a:ext uri="{FF2B5EF4-FFF2-40B4-BE49-F238E27FC236}">
                  <a16:creationId xmlns:a16="http://schemas.microsoft.com/office/drawing/2014/main" id="{54A88287-2F60-4D2D-ABA6-7A717404886C}"/>
                </a:ext>
              </a:extLst>
            </p:cNvPr>
            <p:cNvPicPr>
              <a:picLocks/>
            </p:cNvPicPr>
            <p:nvPr/>
          </p:nvPicPr>
          <p:blipFill rotWithShape="1">
            <a:blip r:embed="rId3" cstate="print">
              <a:extLst>
                <a:ext uri="{28A0092B-C50C-407E-A947-70E740481C1C}">
                  <a14:useLocalDpi xmlns:a14="http://schemas.microsoft.com/office/drawing/2010/main" val="0"/>
                </a:ext>
              </a:extLst>
            </a:blip>
            <a:srcRect l="2" r="49788"/>
            <a:stretch/>
          </p:blipFill>
          <p:spPr>
            <a:xfrm rot="5400000" flipH="1">
              <a:off x="-320320" y="3876349"/>
              <a:ext cx="1008000" cy="367200"/>
            </a:xfrm>
            <a:prstGeom prst="rect">
              <a:avLst/>
            </a:prstGeom>
          </p:spPr>
        </p:pic>
        <p:pic>
          <p:nvPicPr>
            <p:cNvPr id="43" name="border_07">
              <a:extLst>
                <a:ext uri="{FF2B5EF4-FFF2-40B4-BE49-F238E27FC236}">
                  <a16:creationId xmlns:a16="http://schemas.microsoft.com/office/drawing/2014/main" id="{FCCCBE9A-70A3-43ED-BF52-3BDF5526E7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 r="49788"/>
            <a:stretch/>
          </p:blipFill>
          <p:spPr>
            <a:xfrm rot="5400000">
              <a:off x="-312287" y="2892049"/>
              <a:ext cx="1008000" cy="366968"/>
            </a:xfrm>
            <a:prstGeom prst="rect">
              <a:avLst/>
            </a:prstGeom>
          </p:spPr>
        </p:pic>
        <p:pic>
          <p:nvPicPr>
            <p:cNvPr id="44" name="border_08">
              <a:extLst>
                <a:ext uri="{FF2B5EF4-FFF2-40B4-BE49-F238E27FC236}">
                  <a16:creationId xmlns:a16="http://schemas.microsoft.com/office/drawing/2014/main" id="{62AC57F2-B44A-4E10-B101-42AEF0799B79}"/>
                </a:ext>
              </a:extLst>
            </p:cNvPr>
            <p:cNvPicPr>
              <a:picLocks/>
            </p:cNvPicPr>
            <p:nvPr/>
          </p:nvPicPr>
          <p:blipFill rotWithShape="1">
            <a:blip r:embed="rId3" cstate="print">
              <a:extLst>
                <a:ext uri="{28A0092B-C50C-407E-A947-70E740481C1C}">
                  <a14:useLocalDpi xmlns:a14="http://schemas.microsoft.com/office/drawing/2010/main" val="0"/>
                </a:ext>
              </a:extLst>
            </a:blip>
            <a:srcRect l="2" r="49788"/>
            <a:stretch/>
          </p:blipFill>
          <p:spPr>
            <a:xfrm rot="5400000" flipH="1">
              <a:off x="-313412" y="1883933"/>
              <a:ext cx="1008000" cy="367200"/>
            </a:xfrm>
            <a:prstGeom prst="rect">
              <a:avLst/>
            </a:prstGeom>
          </p:spPr>
        </p:pic>
        <p:pic>
          <p:nvPicPr>
            <p:cNvPr id="45" name="border_09">
              <a:extLst>
                <a:ext uri="{FF2B5EF4-FFF2-40B4-BE49-F238E27FC236}">
                  <a16:creationId xmlns:a16="http://schemas.microsoft.com/office/drawing/2014/main" id="{DA49516E-B861-47D6-9E1F-9B0A1C58C2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 r="49788"/>
            <a:stretch/>
          </p:blipFill>
          <p:spPr>
            <a:xfrm rot="5400000">
              <a:off x="-319150" y="928433"/>
              <a:ext cx="1008000" cy="366968"/>
            </a:xfrm>
            <a:prstGeom prst="rect">
              <a:avLst/>
            </a:prstGeom>
          </p:spPr>
        </p:pic>
        <p:pic>
          <p:nvPicPr>
            <p:cNvPr id="46" name="border_10">
              <a:extLst>
                <a:ext uri="{FF2B5EF4-FFF2-40B4-BE49-F238E27FC236}">
                  <a16:creationId xmlns:a16="http://schemas.microsoft.com/office/drawing/2014/main" id="{42993474-EEAC-43F8-B04F-82F58C6B01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 r="49788"/>
            <a:stretch/>
          </p:blipFill>
          <p:spPr>
            <a:xfrm rot="5400000" flipV="1">
              <a:off x="8454160" y="905735"/>
              <a:ext cx="991045" cy="367200"/>
            </a:xfrm>
            <a:prstGeom prst="rect">
              <a:avLst/>
            </a:prstGeom>
          </p:spPr>
        </p:pic>
        <p:pic>
          <p:nvPicPr>
            <p:cNvPr id="47" name="border_11">
              <a:extLst>
                <a:ext uri="{FF2B5EF4-FFF2-40B4-BE49-F238E27FC236}">
                  <a16:creationId xmlns:a16="http://schemas.microsoft.com/office/drawing/2014/main" id="{1CF419B2-F4D9-47FF-A1A8-7B796964EFCF}"/>
                </a:ext>
              </a:extLst>
            </p:cNvPr>
            <p:cNvPicPr>
              <a:picLocks/>
            </p:cNvPicPr>
            <p:nvPr/>
          </p:nvPicPr>
          <p:blipFill rotWithShape="1">
            <a:blip r:embed="rId3" cstate="print">
              <a:extLst>
                <a:ext uri="{28A0092B-C50C-407E-A947-70E740481C1C}">
                  <a14:useLocalDpi xmlns:a14="http://schemas.microsoft.com/office/drawing/2010/main" val="0"/>
                </a:ext>
              </a:extLst>
            </a:blip>
            <a:srcRect l="2" r="49788"/>
            <a:stretch/>
          </p:blipFill>
          <p:spPr>
            <a:xfrm rot="5400000" flipH="1" flipV="1">
              <a:off x="8451304" y="1869828"/>
              <a:ext cx="1008000" cy="367200"/>
            </a:xfrm>
            <a:prstGeom prst="rect">
              <a:avLst/>
            </a:prstGeom>
          </p:spPr>
        </p:pic>
        <p:pic>
          <p:nvPicPr>
            <p:cNvPr id="48" name="border_12">
              <a:extLst>
                <a:ext uri="{FF2B5EF4-FFF2-40B4-BE49-F238E27FC236}">
                  <a16:creationId xmlns:a16="http://schemas.microsoft.com/office/drawing/2014/main" id="{937EB6A7-4F1D-4B56-8903-654DEE0841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 r="49788"/>
            <a:stretch/>
          </p:blipFill>
          <p:spPr>
            <a:xfrm rot="5400000" flipV="1">
              <a:off x="8455676" y="2856938"/>
              <a:ext cx="991045" cy="367200"/>
            </a:xfrm>
            <a:prstGeom prst="rect">
              <a:avLst/>
            </a:prstGeom>
          </p:spPr>
        </p:pic>
        <p:pic>
          <p:nvPicPr>
            <p:cNvPr id="49" name="border_13">
              <a:extLst>
                <a:ext uri="{FF2B5EF4-FFF2-40B4-BE49-F238E27FC236}">
                  <a16:creationId xmlns:a16="http://schemas.microsoft.com/office/drawing/2014/main" id="{85695F4F-2EFA-445F-9AEE-FDA302ED3DE9}"/>
                </a:ext>
              </a:extLst>
            </p:cNvPr>
            <p:cNvPicPr>
              <a:picLocks/>
            </p:cNvPicPr>
            <p:nvPr/>
          </p:nvPicPr>
          <p:blipFill rotWithShape="1">
            <a:blip r:embed="rId3" cstate="print">
              <a:extLst>
                <a:ext uri="{28A0092B-C50C-407E-A947-70E740481C1C}">
                  <a14:useLocalDpi xmlns:a14="http://schemas.microsoft.com/office/drawing/2010/main" val="0"/>
                </a:ext>
              </a:extLst>
            </a:blip>
            <a:srcRect l="2" r="49788"/>
            <a:stretch/>
          </p:blipFill>
          <p:spPr>
            <a:xfrm rot="5400000" flipH="1" flipV="1">
              <a:off x="8452820" y="3821031"/>
              <a:ext cx="1008000" cy="367200"/>
            </a:xfrm>
            <a:prstGeom prst="rect">
              <a:avLst/>
            </a:prstGeom>
          </p:spPr>
        </p:pic>
      </p:grpSp>
      <p:sp>
        <p:nvSpPr>
          <p:cNvPr id="24" name="TextBox: Date">
            <a:extLst>
              <a:ext uri="{FF2B5EF4-FFF2-40B4-BE49-F238E27FC236}">
                <a16:creationId xmlns:a16="http://schemas.microsoft.com/office/drawing/2014/main" id="{76C3D496-DE02-4756-9B23-23F8BD9CDCD9}"/>
              </a:ext>
            </a:extLst>
          </p:cNvPr>
          <p:cNvSpPr txBox="1"/>
          <p:nvPr/>
        </p:nvSpPr>
        <p:spPr>
          <a:xfrm>
            <a:off x="5862882" y="4553571"/>
            <a:ext cx="1908599" cy="369332"/>
          </a:xfrm>
          <a:prstGeom prst="rect">
            <a:avLst/>
          </a:prstGeom>
          <a:noFill/>
        </p:spPr>
        <p:txBody>
          <a:bodyPr wrap="none" rtlCol="0">
            <a:spAutoFit/>
          </a:bodyPr>
          <a:lstStyle/>
          <a:p>
            <a:r>
              <a:rPr lang="en-NZ" b="1" dirty="0">
                <a:latin typeface="Segoe UI" pitchFamily="34" charset="0"/>
                <a:ea typeface="Segoe UI" pitchFamily="34" charset="0"/>
                <a:cs typeface="Segoe UI" pitchFamily="34" charset="0"/>
              </a:rPr>
              <a:t>Date:____________</a:t>
            </a:r>
            <a:endParaRPr lang="en-GB" b="1" dirty="0">
              <a:latin typeface="Segoe UI" pitchFamily="34" charset="0"/>
              <a:ea typeface="Segoe UI" pitchFamily="34" charset="0"/>
              <a:cs typeface="Segoe UI" pitchFamily="34" charset="0"/>
            </a:endParaRPr>
          </a:p>
        </p:txBody>
      </p:sp>
      <p:sp>
        <p:nvSpPr>
          <p:cNvPr id="25" name="TextBox: Name">
            <a:extLst>
              <a:ext uri="{FF2B5EF4-FFF2-40B4-BE49-F238E27FC236}">
                <a16:creationId xmlns:a16="http://schemas.microsoft.com/office/drawing/2014/main" id="{511AED1C-2B34-4403-AB2F-D10A2B84DB2B}"/>
              </a:ext>
            </a:extLst>
          </p:cNvPr>
          <p:cNvSpPr txBox="1"/>
          <p:nvPr/>
        </p:nvSpPr>
        <p:spPr>
          <a:xfrm>
            <a:off x="2224441" y="4558760"/>
            <a:ext cx="3583032" cy="369332"/>
          </a:xfrm>
          <a:prstGeom prst="rect">
            <a:avLst/>
          </a:prstGeom>
          <a:noFill/>
        </p:spPr>
        <p:txBody>
          <a:bodyPr wrap="none" rtlCol="0">
            <a:spAutoFit/>
          </a:bodyPr>
          <a:lstStyle/>
          <a:p>
            <a:r>
              <a:rPr lang="en-NZ" b="1" dirty="0">
                <a:latin typeface="Segoe UI" pitchFamily="34" charset="0"/>
                <a:ea typeface="Segoe UI" pitchFamily="34" charset="0"/>
                <a:cs typeface="Segoe UI" pitchFamily="34" charset="0"/>
              </a:rPr>
              <a:t>Name:____________________________</a:t>
            </a:r>
            <a:endParaRPr lang="en-GB" b="1" dirty="0">
              <a:latin typeface="Segoe UI" pitchFamily="34" charset="0"/>
              <a:ea typeface="Segoe UI" pitchFamily="34" charset="0"/>
              <a:cs typeface="Segoe UI" pitchFamily="34" charset="0"/>
            </a:endParaRPr>
          </a:p>
        </p:txBody>
      </p:sp>
      <p:sp>
        <p:nvSpPr>
          <p:cNvPr id="26" name="Action Button: Up">
            <a:hlinkClick r:id="rId4" action="ppaction://hlinksldjump" highlightClick="1"/>
            <a:extLst>
              <a:ext uri="{FF2B5EF4-FFF2-40B4-BE49-F238E27FC236}">
                <a16:creationId xmlns:a16="http://schemas.microsoft.com/office/drawing/2014/main" id="{1D7B7E14-2C84-424F-AF74-FE85FE8E4DC0}"/>
              </a:ext>
            </a:extLst>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box: Tool instructions">
            <a:extLst>
              <a:ext uri="{FF2B5EF4-FFF2-40B4-BE49-F238E27FC236}">
                <a16:creationId xmlns:a16="http://schemas.microsoft.com/office/drawing/2014/main" id="{CD1000BD-927B-44EE-BEC7-A47EF46CCC53}"/>
              </a:ext>
            </a:extLst>
          </p:cNvPr>
          <p:cNvSpPr txBox="1"/>
          <p:nvPr/>
        </p:nvSpPr>
        <p:spPr>
          <a:xfrm>
            <a:off x="3293457" y="4912668"/>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28" name="TextBox: Worksheet Indication">
            <a:extLst>
              <a:ext uri="{FF2B5EF4-FFF2-40B4-BE49-F238E27FC236}">
                <a16:creationId xmlns:a16="http://schemas.microsoft.com/office/drawing/2014/main" id="{074B2160-9D97-4775-8E10-4E2873EBA5BF}"/>
              </a:ext>
            </a:extLst>
          </p:cNvPr>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pic>
        <p:nvPicPr>
          <p:cNvPr id="29" name="Vector 2" descr="Image result for easter clipart religious black and white">
            <a:extLst>
              <a:ext uri="{FF2B5EF4-FFF2-40B4-BE49-F238E27FC236}">
                <a16:creationId xmlns:a16="http://schemas.microsoft.com/office/drawing/2014/main" id="{F4CF8D61-2629-4ABC-946A-83998B005DA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2711" y="3533543"/>
            <a:ext cx="724337" cy="993376"/>
          </a:xfrm>
          <a:prstGeom prst="rect">
            <a:avLst/>
          </a:prstGeom>
          <a:noFill/>
          <a:ln>
            <a:noFill/>
          </a:ln>
        </p:spPr>
      </p:pic>
      <p:pic>
        <p:nvPicPr>
          <p:cNvPr id="31" name="Vector 1" descr="Image result for easter clipart religious black and white">
            <a:extLst>
              <a:ext uri="{FF2B5EF4-FFF2-40B4-BE49-F238E27FC236}">
                <a16:creationId xmlns:a16="http://schemas.microsoft.com/office/drawing/2014/main" id="{B762386E-1428-422F-9800-FE6350412D12}"/>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2239" y="720489"/>
            <a:ext cx="739623" cy="977610"/>
          </a:xfrm>
          <a:prstGeom prst="rect">
            <a:avLst/>
          </a:prstGeom>
          <a:noFill/>
          <a:ln>
            <a:noFill/>
          </a:ln>
        </p:spPr>
      </p:pic>
      <p:pic>
        <p:nvPicPr>
          <p:cNvPr id="32" name="Vector 3" descr="Related image">
            <a:extLst>
              <a:ext uri="{FF2B5EF4-FFF2-40B4-BE49-F238E27FC236}">
                <a16:creationId xmlns:a16="http://schemas.microsoft.com/office/drawing/2014/main" id="{93C4203F-FF93-41BB-9187-F924B251800F}"/>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2685" y="4250434"/>
            <a:ext cx="685800" cy="942975"/>
          </a:xfrm>
          <a:prstGeom prst="rect">
            <a:avLst/>
          </a:prstGeom>
          <a:noFill/>
          <a:ln>
            <a:noFill/>
          </a:ln>
        </p:spPr>
      </p:pic>
    </p:spTree>
    <p:extLst>
      <p:ext uri="{BB962C8B-B14F-4D97-AF65-F5344CB8AC3E}">
        <p14:creationId xmlns:p14="http://schemas.microsoft.com/office/powerpoint/2010/main" val="828315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Border 1"/>
          <p:cNvSpPr/>
          <p:nvPr/>
        </p:nvSpPr>
        <p:spPr>
          <a:xfrm>
            <a:off x="909160" y="1775533"/>
            <a:ext cx="8090840" cy="825623"/>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1" name="Textbox: Line 1"/>
          <p:cNvSpPr txBox="1"/>
          <p:nvPr/>
        </p:nvSpPr>
        <p:spPr>
          <a:xfrm>
            <a:off x="909161" y="1710201"/>
            <a:ext cx="8234839" cy="954107"/>
          </a:xfrm>
          <a:prstGeom prst="rect">
            <a:avLst/>
          </a:prstGeom>
          <a:noFill/>
        </p:spPr>
        <p:txBody>
          <a:bodyPr wrap="square" rtlCol="0">
            <a:spAutoFit/>
          </a:bodyPr>
          <a:lstStyle/>
          <a:p>
            <a:pPr lvl="0">
              <a:spcAft>
                <a:spcPts val="1800"/>
              </a:spcAft>
            </a:pPr>
            <a:r>
              <a:rPr lang="en-NZ" sz="2800" i="1" dirty="0">
                <a:ea typeface="Segoe UI" pitchFamily="34" charset="0"/>
                <a:cs typeface="Segoe UI" pitchFamily="34" charset="0"/>
              </a:rPr>
              <a:t>identify how Christians today meet the Risen Jesus in the celebration of the Eucharist.</a:t>
            </a:r>
            <a:endParaRPr lang="en-GB" sz="2800" i="1" dirty="0">
              <a:ea typeface="Segoe UI" pitchFamily="34" charset="0"/>
              <a:cs typeface="Segoe UI" pitchFamily="34" charset="0"/>
            </a:endParaRPr>
          </a:p>
        </p:txBody>
      </p:sp>
      <p:sp>
        <p:nvSpPr>
          <p:cNvPr id="29" name="Shape: Number 1"/>
          <p:cNvSpPr txBox="1"/>
          <p:nvPr/>
        </p:nvSpPr>
        <p:spPr>
          <a:xfrm>
            <a:off x="389299" y="1710202"/>
            <a:ext cx="559217" cy="523220"/>
          </a:xfrm>
          <a:prstGeom prst="rect">
            <a:avLst/>
          </a:prstGeom>
          <a:noFill/>
        </p:spPr>
        <p:txBody>
          <a:bodyPr wrap="square" rtlCol="0">
            <a:spAutoFit/>
          </a:bodyPr>
          <a:lstStyle/>
          <a:p>
            <a:r>
              <a:rPr lang="en-GB" sz="2800" i="1" dirty="0">
                <a:latin typeface="Segoe UI" pitchFamily="34" charset="0"/>
                <a:ea typeface="Segoe UI" pitchFamily="34" charset="0"/>
                <a:cs typeface="Segoe UI" pitchFamily="34" charset="0"/>
              </a:rPr>
              <a:t>1)</a:t>
            </a: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S-02</a:t>
            </a: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US" sz="3600" b="1" dirty="0"/>
              <a:t>Learning Intentions</a:t>
            </a:r>
            <a:endParaRPr lang="en-GB" sz="3600" b="1" dirty="0"/>
          </a:p>
        </p:txBody>
      </p:sp>
      <p:sp>
        <p:nvSpPr>
          <p:cNvPr id="18" name="TextBox Top"/>
          <p:cNvSpPr txBox="1"/>
          <p:nvPr/>
        </p:nvSpPr>
        <p:spPr>
          <a:xfrm>
            <a:off x="869238" y="1108818"/>
            <a:ext cx="5852160" cy="523220"/>
          </a:xfrm>
          <a:prstGeom prst="rect">
            <a:avLst/>
          </a:prstGeom>
          <a:noFill/>
        </p:spPr>
        <p:txBody>
          <a:bodyPr wrap="square" rtlCol="0">
            <a:spAutoFit/>
          </a:bodyPr>
          <a:lstStyle/>
          <a:p>
            <a:r>
              <a:rPr lang="en-NZ" sz="2800" dirty="0"/>
              <a:t>The children will:</a:t>
            </a:r>
          </a:p>
        </p:txBody>
      </p:sp>
      <p:pic>
        <p:nvPicPr>
          <p:cNvPr id="15" name="Image" descr="Image result for jESUS EASTER IMAGES">
            <a:extLst>
              <a:ext uri="{FF2B5EF4-FFF2-40B4-BE49-F238E27FC236}">
                <a16:creationId xmlns:a16="http://schemas.microsoft.com/office/drawing/2014/main" id="{ED5C6DA0-177F-4450-A583-9A7F2DD90C1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9044" y="576327"/>
            <a:ext cx="1849390" cy="1119913"/>
          </a:xfrm>
          <a:prstGeom prst="rect">
            <a:avLst/>
          </a:prstGeom>
          <a:noFill/>
          <a:ln>
            <a:noFill/>
          </a:ln>
        </p:spPr>
      </p:pic>
    </p:spTree>
    <p:extLst>
      <p:ext uri="{BB962C8B-B14F-4D97-AF65-F5344CB8AC3E}">
        <p14:creationId xmlns:p14="http://schemas.microsoft.com/office/powerpoint/2010/main" val="69060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p:cNvSpPr txBox="1"/>
          <p:nvPr/>
        </p:nvSpPr>
        <p:spPr>
          <a:xfrm>
            <a:off x="3557" y="3375"/>
            <a:ext cx="9144000" cy="646331"/>
          </a:xfrm>
          <a:prstGeom prst="rect">
            <a:avLst/>
          </a:prstGeom>
          <a:noFill/>
        </p:spPr>
        <p:txBody>
          <a:bodyPr wrap="square" rtlCol="0">
            <a:spAutoFit/>
          </a:bodyPr>
          <a:lstStyle/>
          <a:p>
            <a:pPr algn="ctr"/>
            <a:r>
              <a:rPr lang="en-NZ" sz="3600" b="1" dirty="0"/>
              <a:t>Where is Jesus today?</a:t>
            </a:r>
            <a:endParaRPr lang="en-GB" sz="3600" b="1" dirty="0"/>
          </a:p>
        </p:txBody>
      </p:sp>
      <p:sp>
        <p:nvSpPr>
          <p:cNvPr id="22" name="Textbox: Q 5">
            <a:extLst>
              <a:ext uri="{FF2B5EF4-FFF2-40B4-BE49-F238E27FC236}">
                <a16:creationId xmlns:a16="http://schemas.microsoft.com/office/drawing/2014/main" id="{88C1DF44-8CFD-4BE6-80CF-EBA3C3103B1A}"/>
              </a:ext>
            </a:extLst>
          </p:cNvPr>
          <p:cNvSpPr txBox="1"/>
          <p:nvPr/>
        </p:nvSpPr>
        <p:spPr>
          <a:xfrm>
            <a:off x="110604" y="4390269"/>
            <a:ext cx="8873258" cy="307777"/>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400" dirty="0">
                <a:highlight>
                  <a:srgbClr val="F9FC92"/>
                </a:highlight>
              </a:rPr>
              <a:t>Q5 How do you, as one of Jesus’ followers today, help to build God’s Kingdom where you live today?</a:t>
            </a:r>
            <a:endParaRPr lang="en-GB" sz="1400" dirty="0">
              <a:highlight>
                <a:srgbClr val="F9FC92"/>
              </a:highlight>
            </a:endParaRPr>
          </a:p>
        </p:txBody>
      </p:sp>
      <p:sp>
        <p:nvSpPr>
          <p:cNvPr id="21" name="Textbox: Q  4">
            <a:extLst>
              <a:ext uri="{FF2B5EF4-FFF2-40B4-BE49-F238E27FC236}">
                <a16:creationId xmlns:a16="http://schemas.microsoft.com/office/drawing/2014/main" id="{AEA7EE21-0518-4496-A4D8-46E54FCD886C}"/>
              </a:ext>
            </a:extLst>
          </p:cNvPr>
          <p:cNvSpPr txBox="1"/>
          <p:nvPr/>
        </p:nvSpPr>
        <p:spPr>
          <a:xfrm>
            <a:off x="3382654" y="3527750"/>
            <a:ext cx="6478409" cy="307777"/>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400" dirty="0">
                <a:highlight>
                  <a:srgbClr val="F9FC92"/>
                </a:highlight>
              </a:rPr>
              <a:t>Q4 Where do you hear these words?</a:t>
            </a:r>
          </a:p>
        </p:txBody>
      </p:sp>
      <p:sp>
        <p:nvSpPr>
          <p:cNvPr id="7" name="Textbox: Q 3"/>
          <p:cNvSpPr txBox="1"/>
          <p:nvPr/>
        </p:nvSpPr>
        <p:spPr>
          <a:xfrm>
            <a:off x="3382654" y="2636717"/>
            <a:ext cx="6478409" cy="307777"/>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400" dirty="0">
                <a:highlight>
                  <a:srgbClr val="F9FC92"/>
                </a:highlight>
              </a:rPr>
              <a:t>Q3 What does God’s glory mean?</a:t>
            </a:r>
            <a:endParaRPr lang="en-GB" sz="1400" dirty="0">
              <a:highlight>
                <a:srgbClr val="F9FC92"/>
              </a:highlight>
            </a:endParaRPr>
          </a:p>
        </p:txBody>
      </p:sp>
      <p:sp>
        <p:nvSpPr>
          <p:cNvPr id="8" name="Textbox: Q 2"/>
          <p:cNvSpPr txBox="1"/>
          <p:nvPr/>
        </p:nvSpPr>
        <p:spPr>
          <a:xfrm>
            <a:off x="3382654" y="1936088"/>
            <a:ext cx="8145810" cy="307777"/>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400" dirty="0">
                <a:highlight>
                  <a:srgbClr val="F9FC92"/>
                </a:highlight>
              </a:rPr>
              <a:t>Q2 What do you think he says about us?</a:t>
            </a:r>
            <a:endParaRPr lang="en-GB" sz="1400" dirty="0">
              <a:highlight>
                <a:srgbClr val="F9FC92"/>
              </a:highlight>
            </a:endParaRPr>
          </a:p>
        </p:txBody>
      </p:sp>
      <p:sp>
        <p:nvSpPr>
          <p:cNvPr id="6" name="Textbox: Q 1"/>
          <p:cNvSpPr txBox="1"/>
          <p:nvPr/>
        </p:nvSpPr>
        <p:spPr>
          <a:xfrm>
            <a:off x="3382654" y="1079458"/>
            <a:ext cx="6451285" cy="523220"/>
          </a:xfrm>
          <a:prstGeom prst="rect">
            <a:avLst/>
          </a:prstGeom>
          <a:noFill/>
        </p:spPr>
        <p:txBody>
          <a:bodyPr wrap="square" rtlCol="0">
            <a:spAutoFit/>
          </a:bodyPr>
          <a:lstStyle/>
          <a:p>
            <a:r>
              <a:rPr lang="en-NZ" sz="1400" b="1" dirty="0">
                <a:highlight>
                  <a:srgbClr val="F9FC92"/>
                </a:highlight>
                <a:latin typeface="Segoe UI" pitchFamily="34" charset="0"/>
                <a:ea typeface="Segoe UI" pitchFamily="34" charset="0"/>
                <a:cs typeface="Segoe UI" pitchFamily="34" charset="0"/>
              </a:rPr>
              <a:t>Q1 Can you name someone else in his family and friends</a:t>
            </a:r>
            <a:br>
              <a:rPr lang="en-NZ" sz="1400" b="1" dirty="0">
                <a:highlight>
                  <a:srgbClr val="F9FC92"/>
                </a:highlight>
                <a:latin typeface="Segoe UI" pitchFamily="34" charset="0"/>
                <a:ea typeface="Segoe UI" pitchFamily="34" charset="0"/>
                <a:cs typeface="Segoe UI" pitchFamily="34" charset="0"/>
              </a:rPr>
            </a:br>
            <a:r>
              <a:rPr lang="en-NZ" sz="1400" b="1" dirty="0">
                <a:highlight>
                  <a:srgbClr val="F9FC92"/>
                </a:highlight>
                <a:latin typeface="Segoe UI" pitchFamily="34" charset="0"/>
                <a:ea typeface="Segoe UI" pitchFamily="34" charset="0"/>
                <a:cs typeface="Segoe UI" pitchFamily="34" charset="0"/>
              </a:rPr>
              <a:t>who are there with him?</a:t>
            </a:r>
            <a:endParaRPr lang="en-GB" sz="1400" b="1" dirty="0">
              <a:highlight>
                <a:srgbClr val="F9FC92"/>
              </a:highlight>
              <a:latin typeface="Segoe UI" pitchFamily="34" charset="0"/>
              <a:ea typeface="Segoe UI" pitchFamily="34" charset="0"/>
              <a:cs typeface="Segoe UI" pitchFamily="34" charset="0"/>
            </a:endParaRPr>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S-03</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492220" y="4912668"/>
            <a:ext cx="215956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a line of text to reveal a question.</a:t>
            </a:r>
          </a:p>
        </p:txBody>
      </p:sp>
      <p:pic>
        <p:nvPicPr>
          <p:cNvPr id="20" name="Image" descr="Related image">
            <a:extLst>
              <a:ext uri="{FF2B5EF4-FFF2-40B4-BE49-F238E27FC236}">
                <a16:creationId xmlns:a16="http://schemas.microsoft.com/office/drawing/2014/main" id="{EA8D313C-FE3F-447A-892B-65F282871AAC}"/>
              </a:ext>
            </a:extLst>
          </p:cNvPr>
          <p:cNvPicPr/>
          <p:nvPr/>
        </p:nvPicPr>
        <p:blipFill rotWithShape="1">
          <a:blip r:embed="rId3" cstate="print">
            <a:extLst>
              <a:ext uri="{28A0092B-C50C-407E-A947-70E740481C1C}">
                <a14:useLocalDpi xmlns:a14="http://schemas.microsoft.com/office/drawing/2010/main" val="0"/>
              </a:ext>
            </a:extLst>
          </a:blip>
          <a:srcRect l="5319" t="9980" r="5762" b="11197"/>
          <a:stretch/>
        </p:blipFill>
        <p:spPr bwMode="auto">
          <a:xfrm>
            <a:off x="152643" y="775063"/>
            <a:ext cx="3257135" cy="2355763"/>
          </a:xfrm>
          <a:prstGeom prst="rect">
            <a:avLst/>
          </a:prstGeom>
          <a:noFill/>
          <a:ln>
            <a:noFill/>
          </a:ln>
          <a:extLst>
            <a:ext uri="{53640926-AAD7-44D8-BBD7-CCE9431645EC}">
              <a14:shadowObscured xmlns:a14="http://schemas.microsoft.com/office/drawing/2010/main"/>
            </a:ext>
          </a:extLst>
        </p:spPr>
      </p:pic>
      <p:sp>
        <p:nvSpPr>
          <p:cNvPr id="26" name="Textbox: Line 5">
            <a:extLst>
              <a:ext uri="{FF2B5EF4-FFF2-40B4-BE49-F238E27FC236}">
                <a16:creationId xmlns:a16="http://schemas.microsoft.com/office/drawing/2014/main" id="{7436176E-9D6C-4584-A493-E3E5F91C5698}"/>
              </a:ext>
            </a:extLst>
          </p:cNvPr>
          <p:cNvSpPr txBox="1"/>
          <p:nvPr/>
        </p:nvSpPr>
        <p:spPr>
          <a:xfrm>
            <a:off x="110604" y="3924199"/>
            <a:ext cx="8529396" cy="523220"/>
          </a:xfrm>
          <a:prstGeom prst="rect">
            <a:avLst/>
          </a:prstGeom>
          <a:noFill/>
        </p:spPr>
        <p:txBody>
          <a:bodyPr wrap="square" rtlCol="0">
            <a:spAutoFit/>
          </a:bodyPr>
          <a:lstStyle/>
          <a:p>
            <a:r>
              <a:rPr lang="en-NZ" sz="1400" b="1" dirty="0">
                <a:latin typeface="Segoe UI" pitchFamily="34" charset="0"/>
                <a:ea typeface="Segoe UI" pitchFamily="34" charset="0"/>
                <a:cs typeface="Segoe UI" pitchFamily="34" charset="0"/>
              </a:rPr>
              <a:t>Jesus’ Spirit lives in the heart of his followers and they carry on the work he started to build the Kingdom of God on earth.</a:t>
            </a:r>
            <a:endParaRPr lang="en-GB" sz="1400" b="1" dirty="0">
              <a:latin typeface="Segoe UI" pitchFamily="34" charset="0"/>
              <a:ea typeface="Segoe UI" pitchFamily="34" charset="0"/>
              <a:cs typeface="Segoe UI" pitchFamily="34" charset="0"/>
            </a:endParaRPr>
          </a:p>
        </p:txBody>
      </p:sp>
      <p:sp>
        <p:nvSpPr>
          <p:cNvPr id="25" name="Textbox: Line 4">
            <a:extLst>
              <a:ext uri="{FF2B5EF4-FFF2-40B4-BE49-F238E27FC236}">
                <a16:creationId xmlns:a16="http://schemas.microsoft.com/office/drawing/2014/main" id="{A56B0426-D353-44E0-9F23-5C231AD111CB}"/>
              </a:ext>
            </a:extLst>
          </p:cNvPr>
          <p:cNvSpPr txBox="1"/>
          <p:nvPr/>
        </p:nvSpPr>
        <p:spPr>
          <a:xfrm>
            <a:off x="3382654" y="3060806"/>
            <a:ext cx="5601208" cy="523220"/>
          </a:xfrm>
          <a:prstGeom prst="rect">
            <a:avLst/>
          </a:prstGeom>
          <a:noFill/>
        </p:spPr>
        <p:txBody>
          <a:bodyPr wrap="square" rtlCol="0">
            <a:spAutoFit/>
          </a:bodyPr>
          <a:lstStyle/>
          <a:p>
            <a:r>
              <a:rPr lang="en-NZ" sz="1400" b="1" dirty="0">
                <a:latin typeface="Segoe UI" pitchFamily="34" charset="0"/>
                <a:ea typeface="Segoe UI" pitchFamily="34" charset="0"/>
                <a:cs typeface="Segoe UI" pitchFamily="34" charset="0"/>
              </a:rPr>
              <a:t>He will be there - until he comes again in glory to judge the living and the dead.</a:t>
            </a:r>
            <a:endParaRPr lang="en-GB" sz="1400" b="1" dirty="0">
              <a:latin typeface="Segoe UI" pitchFamily="34" charset="0"/>
              <a:ea typeface="Segoe UI" pitchFamily="34" charset="0"/>
              <a:cs typeface="Segoe UI" pitchFamily="34" charset="0"/>
            </a:endParaRPr>
          </a:p>
        </p:txBody>
      </p:sp>
      <p:sp>
        <p:nvSpPr>
          <p:cNvPr id="24" name="Textbox: Line 3">
            <a:extLst>
              <a:ext uri="{FF2B5EF4-FFF2-40B4-BE49-F238E27FC236}">
                <a16:creationId xmlns:a16="http://schemas.microsoft.com/office/drawing/2014/main" id="{257C9698-BDA7-4ECD-92AC-EB1F54BA20D1}"/>
              </a:ext>
            </a:extLst>
          </p:cNvPr>
          <p:cNvSpPr txBox="1"/>
          <p:nvPr/>
        </p:nvSpPr>
        <p:spPr>
          <a:xfrm>
            <a:off x="3382654" y="2384596"/>
            <a:ext cx="6598349" cy="307777"/>
          </a:xfrm>
          <a:prstGeom prst="rect">
            <a:avLst/>
          </a:prstGeom>
          <a:noFill/>
        </p:spPr>
        <p:txBody>
          <a:bodyPr wrap="square" rtlCol="0">
            <a:spAutoFit/>
          </a:bodyPr>
          <a:lstStyle/>
          <a:p>
            <a:r>
              <a:rPr lang="en-NZ" sz="1400" b="1" dirty="0">
                <a:latin typeface="Segoe UI" pitchFamily="34" charset="0"/>
                <a:ea typeface="Segoe UI" pitchFamily="34" charset="0"/>
                <a:cs typeface="Segoe UI" pitchFamily="34" charset="0"/>
              </a:rPr>
              <a:t>Jesus shares in God’s glory and power.</a:t>
            </a:r>
            <a:endParaRPr lang="en-GB" sz="1400" b="1" dirty="0">
              <a:latin typeface="Segoe UI" pitchFamily="34" charset="0"/>
              <a:ea typeface="Segoe UI" pitchFamily="34" charset="0"/>
              <a:cs typeface="Segoe UI" pitchFamily="34" charset="0"/>
            </a:endParaRPr>
          </a:p>
        </p:txBody>
      </p:sp>
      <p:sp>
        <p:nvSpPr>
          <p:cNvPr id="23" name="Textbox: Line 2">
            <a:extLst>
              <a:ext uri="{FF2B5EF4-FFF2-40B4-BE49-F238E27FC236}">
                <a16:creationId xmlns:a16="http://schemas.microsoft.com/office/drawing/2014/main" id="{3910DFF1-845C-48BA-A8E1-D669A05B4870}"/>
              </a:ext>
            </a:extLst>
          </p:cNvPr>
          <p:cNvSpPr txBox="1"/>
          <p:nvPr/>
        </p:nvSpPr>
        <p:spPr>
          <a:xfrm>
            <a:off x="3382654" y="1666411"/>
            <a:ext cx="6598349" cy="307777"/>
          </a:xfrm>
          <a:prstGeom prst="rect">
            <a:avLst/>
          </a:prstGeom>
          <a:noFill/>
        </p:spPr>
        <p:txBody>
          <a:bodyPr wrap="square" rtlCol="0">
            <a:spAutoFit/>
          </a:bodyPr>
          <a:lstStyle/>
          <a:p>
            <a:r>
              <a:rPr lang="en-NZ" sz="1400" b="1" dirty="0">
                <a:latin typeface="Segoe UI" pitchFamily="34" charset="0"/>
                <a:ea typeface="Segoe UI" pitchFamily="34" charset="0"/>
                <a:cs typeface="Segoe UI" pitchFamily="34" charset="0"/>
              </a:rPr>
              <a:t>Jesus speaks to God about people on earth.</a:t>
            </a:r>
            <a:endParaRPr lang="en-GB" sz="1400" b="1" dirty="0">
              <a:latin typeface="Segoe UI" pitchFamily="34" charset="0"/>
              <a:ea typeface="Segoe UI" pitchFamily="34" charset="0"/>
              <a:cs typeface="Segoe UI" pitchFamily="34" charset="0"/>
            </a:endParaRPr>
          </a:p>
        </p:txBody>
      </p:sp>
      <p:sp>
        <p:nvSpPr>
          <p:cNvPr id="27" name="Textbox: Line 1">
            <a:extLst>
              <a:ext uri="{FF2B5EF4-FFF2-40B4-BE49-F238E27FC236}">
                <a16:creationId xmlns:a16="http://schemas.microsoft.com/office/drawing/2014/main" id="{69AF7924-FEBA-46EA-8E62-4877C57792E4}"/>
              </a:ext>
            </a:extLst>
          </p:cNvPr>
          <p:cNvSpPr txBox="1"/>
          <p:nvPr/>
        </p:nvSpPr>
        <p:spPr>
          <a:xfrm>
            <a:off x="3382654" y="775063"/>
            <a:ext cx="6598349" cy="307777"/>
          </a:xfrm>
          <a:prstGeom prst="rect">
            <a:avLst/>
          </a:prstGeom>
          <a:noFill/>
        </p:spPr>
        <p:txBody>
          <a:bodyPr wrap="square" rtlCol="0">
            <a:spAutoFit/>
          </a:bodyPr>
          <a:lstStyle/>
          <a:p>
            <a:r>
              <a:rPr lang="en-NZ" sz="1400" b="1" dirty="0">
                <a:latin typeface="Segoe UI" pitchFamily="34" charset="0"/>
                <a:ea typeface="Segoe UI" pitchFamily="34" charset="0"/>
                <a:cs typeface="Segoe UI" pitchFamily="34" charset="0"/>
              </a:rPr>
              <a:t>Jesus is in heaven in his heavenly body with God his Father.</a:t>
            </a:r>
            <a:endParaRPr lang="en-GB" sz="1400" b="1"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9318778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nextCondLst>
                <p:cond evt="onClick" delay="0">
                  <p:tgtEl>
                    <p:spTgt spid="27"/>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1"/>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19"/>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2" nodeType="clickEffect">
                                  <p:stCondLst>
                                    <p:cond delay="0"/>
                                  </p:stCondLst>
                                  <p:childTnLst>
                                    <p:set>
                                      <p:cBhvr>
                                        <p:cTn id="49" dur="1" fill="hold">
                                          <p:stCondLst>
                                            <p:cond delay="0"/>
                                          </p:stCondLst>
                                        </p:cTn>
                                        <p:tgtEl>
                                          <p:spTgt spid="6"/>
                                        </p:tgtEl>
                                        <p:attrNameLst>
                                          <p:attrName>style.visibility</p:attrName>
                                        </p:attrNameLst>
                                      </p:cBhvr>
                                      <p:to>
                                        <p:strVal val="hidden"/>
                                      </p:to>
                                    </p:set>
                                  </p:childTnLst>
                                </p:cTn>
                              </p:par>
                              <p:par>
                                <p:cTn id="50" presetID="1" presetClass="exit" presetSubtype="0" fill="hold" grpId="2" nodeType="withEffect">
                                  <p:stCondLst>
                                    <p:cond delay="0"/>
                                  </p:stCondLst>
                                  <p:childTnLst>
                                    <p:set>
                                      <p:cBhvr>
                                        <p:cTn id="51" dur="1" fill="hold">
                                          <p:stCondLst>
                                            <p:cond delay="0"/>
                                          </p:stCondLst>
                                        </p:cTn>
                                        <p:tgtEl>
                                          <p:spTgt spid="8"/>
                                        </p:tgtEl>
                                        <p:attrNameLst>
                                          <p:attrName>style.visibility</p:attrName>
                                        </p:attrNameLst>
                                      </p:cBhvr>
                                      <p:to>
                                        <p:strVal val="hidden"/>
                                      </p:to>
                                    </p:set>
                                  </p:childTnLst>
                                </p:cTn>
                              </p:par>
                              <p:par>
                                <p:cTn id="52" presetID="1" presetClass="exit" presetSubtype="0" fill="hold" grpId="2" nodeType="withEffect">
                                  <p:stCondLst>
                                    <p:cond delay="0"/>
                                  </p:stCondLst>
                                  <p:childTnLst>
                                    <p:set>
                                      <p:cBhvr>
                                        <p:cTn id="53" dur="1" fill="hold">
                                          <p:stCondLst>
                                            <p:cond delay="0"/>
                                          </p:stCondLst>
                                        </p:cTn>
                                        <p:tgtEl>
                                          <p:spTgt spid="7"/>
                                        </p:tgtEl>
                                        <p:attrNameLst>
                                          <p:attrName>style.visibility</p:attrName>
                                        </p:attrNameLst>
                                      </p:cBhvr>
                                      <p:to>
                                        <p:strVal val="hidden"/>
                                      </p:to>
                                    </p:set>
                                  </p:childTnLst>
                                </p:cTn>
                              </p:par>
                              <p:par>
                                <p:cTn id="54" presetID="1" presetClass="exit" presetSubtype="0" fill="hold" grpId="2" nodeType="withEffect">
                                  <p:stCondLst>
                                    <p:cond delay="0"/>
                                  </p:stCondLst>
                                  <p:childTnLst>
                                    <p:set>
                                      <p:cBhvr>
                                        <p:cTn id="55" dur="1" fill="hold">
                                          <p:stCondLst>
                                            <p:cond delay="0"/>
                                          </p:stCondLst>
                                        </p:cTn>
                                        <p:tgtEl>
                                          <p:spTgt spid="21"/>
                                        </p:tgtEl>
                                        <p:attrNameLst>
                                          <p:attrName>style.visibility</p:attrName>
                                        </p:attrNameLst>
                                      </p:cBhvr>
                                      <p:to>
                                        <p:strVal val="hidden"/>
                                      </p:to>
                                    </p:set>
                                  </p:childTnLst>
                                </p:cTn>
                              </p:par>
                              <p:par>
                                <p:cTn id="56" presetID="1" presetClass="exit" presetSubtype="0" fill="hold" grpId="2" nodeType="withEffect">
                                  <p:stCondLst>
                                    <p:cond delay="0"/>
                                  </p:stCondLst>
                                  <p:childTnLst>
                                    <p:set>
                                      <p:cBhvr>
                                        <p:cTn id="57"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2" grpId="0"/>
      <p:bldP spid="22" grpId="1"/>
      <p:bldP spid="22" grpId="2"/>
      <p:bldP spid="21" grpId="0"/>
      <p:bldP spid="21" grpId="1"/>
      <p:bldP spid="21" grpId="2"/>
      <p:bldP spid="7" grpId="0"/>
      <p:bldP spid="7" grpId="1"/>
      <p:bldP spid="7" grpId="2"/>
      <p:bldP spid="8" grpId="0"/>
      <p:bldP spid="8" grpId="1"/>
      <p:bldP spid="8" grpId="2"/>
      <p:bldP spid="6" grpId="0"/>
      <p:bldP spid="6" grpId="1"/>
      <p:bldP spid="6"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p:cNvSpPr txBox="1"/>
          <p:nvPr/>
        </p:nvSpPr>
        <p:spPr>
          <a:xfrm>
            <a:off x="3557" y="3375"/>
            <a:ext cx="9144000" cy="1200329"/>
          </a:xfrm>
          <a:prstGeom prst="rect">
            <a:avLst/>
          </a:prstGeom>
          <a:noFill/>
        </p:spPr>
        <p:txBody>
          <a:bodyPr wrap="square" rtlCol="0">
            <a:spAutoFit/>
          </a:bodyPr>
          <a:lstStyle/>
          <a:p>
            <a:pPr algn="ctr"/>
            <a:r>
              <a:rPr lang="en-NZ" sz="3600" b="1" dirty="0"/>
              <a:t>When the Disciples meet the Risen Jesus,</a:t>
            </a:r>
            <a:br>
              <a:rPr lang="en-NZ" sz="3600" b="1" dirty="0"/>
            </a:br>
            <a:r>
              <a:rPr lang="en-NZ" sz="3600" b="1" dirty="0"/>
              <a:t>how do they recognise him?</a:t>
            </a:r>
            <a:endParaRPr lang="en-GB" sz="3600" b="1" dirty="0"/>
          </a:p>
        </p:txBody>
      </p:sp>
      <p:sp>
        <p:nvSpPr>
          <p:cNvPr id="21" name="Yellow Textbox: Q  4">
            <a:extLst>
              <a:ext uri="{FF2B5EF4-FFF2-40B4-BE49-F238E27FC236}">
                <a16:creationId xmlns:a16="http://schemas.microsoft.com/office/drawing/2014/main" id="{AEA7EE21-0518-4496-A4D8-46E54FCD886C}"/>
              </a:ext>
            </a:extLst>
          </p:cNvPr>
          <p:cNvSpPr txBox="1"/>
          <p:nvPr/>
        </p:nvSpPr>
        <p:spPr>
          <a:xfrm>
            <a:off x="1691014" y="4377404"/>
            <a:ext cx="8617479" cy="954107"/>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400" dirty="0">
                <a:highlight>
                  <a:srgbClr val="F9FC92"/>
                </a:highlight>
              </a:rPr>
              <a:t>Then their nets were full and they recognised him and he cooked breakfast for them.</a:t>
            </a:r>
            <a:br>
              <a:rPr lang="en-NZ" sz="1400" dirty="0">
                <a:highlight>
                  <a:srgbClr val="F9FC92"/>
                </a:highlight>
              </a:rPr>
            </a:br>
            <a:r>
              <a:rPr lang="en-NZ" sz="1400" dirty="0">
                <a:highlight>
                  <a:srgbClr val="F9FC92"/>
                </a:highlight>
              </a:rPr>
              <a:t>John 21: 1-14. These were the ways people recognised the risen</a:t>
            </a:r>
            <a:br>
              <a:rPr lang="en-NZ" sz="1400" dirty="0">
                <a:highlight>
                  <a:srgbClr val="F9FC92"/>
                </a:highlight>
              </a:rPr>
            </a:br>
            <a:r>
              <a:rPr lang="en-NZ" sz="1400" dirty="0">
                <a:highlight>
                  <a:srgbClr val="F9FC92"/>
                </a:highlight>
              </a:rPr>
              <a:t>Jesus in the days soon after his Resurrection. </a:t>
            </a:r>
            <a:br>
              <a:rPr lang="en-NZ" sz="1400" dirty="0">
                <a:highlight>
                  <a:srgbClr val="F9FC92"/>
                </a:highlight>
              </a:rPr>
            </a:br>
            <a:r>
              <a:rPr lang="en-NZ" sz="1400" dirty="0">
                <a:highlight>
                  <a:srgbClr val="F9FC92"/>
                </a:highlight>
              </a:rPr>
              <a:t> </a:t>
            </a:r>
          </a:p>
        </p:txBody>
      </p:sp>
      <p:sp>
        <p:nvSpPr>
          <p:cNvPr id="7" name="Yellow Textbox: Q 3"/>
          <p:cNvSpPr txBox="1"/>
          <p:nvPr/>
        </p:nvSpPr>
        <p:spPr>
          <a:xfrm>
            <a:off x="1691014" y="3409412"/>
            <a:ext cx="6478409" cy="307777"/>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400" dirty="0">
                <a:highlight>
                  <a:srgbClr val="F9FC92"/>
                </a:highlight>
              </a:rPr>
              <a:t>He spoke to them and they recognised his voice. John 20:1-18</a:t>
            </a:r>
            <a:endParaRPr lang="en-GB" sz="1400" dirty="0">
              <a:highlight>
                <a:srgbClr val="F9FC92"/>
              </a:highlight>
            </a:endParaRPr>
          </a:p>
        </p:txBody>
      </p:sp>
      <p:sp>
        <p:nvSpPr>
          <p:cNvPr id="8" name="Yellow Textbox: Q 2"/>
          <p:cNvSpPr txBox="1"/>
          <p:nvPr/>
        </p:nvSpPr>
        <p:spPr>
          <a:xfrm>
            <a:off x="1691014" y="2602024"/>
            <a:ext cx="8145810" cy="307777"/>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400" dirty="0">
                <a:highlight>
                  <a:srgbClr val="F9FC92"/>
                </a:highlight>
              </a:rPr>
              <a:t>He broke the bread like he did at the Last Supper. Luke 24:13-35 </a:t>
            </a:r>
            <a:endParaRPr lang="en-GB" sz="1400" dirty="0">
              <a:highlight>
                <a:srgbClr val="F9FC92"/>
              </a:highlight>
            </a:endParaRPr>
          </a:p>
        </p:txBody>
      </p:sp>
      <p:sp>
        <p:nvSpPr>
          <p:cNvPr id="6" name="Yellow Textbox: Q 1"/>
          <p:cNvSpPr txBox="1"/>
          <p:nvPr/>
        </p:nvSpPr>
        <p:spPr>
          <a:xfrm>
            <a:off x="1691014" y="1439484"/>
            <a:ext cx="6451285" cy="523220"/>
          </a:xfrm>
          <a:prstGeom prst="rect">
            <a:avLst/>
          </a:prstGeom>
          <a:noFill/>
        </p:spPr>
        <p:txBody>
          <a:bodyPr wrap="square" rtlCol="0">
            <a:spAutoFit/>
          </a:bodyPr>
          <a:lstStyle/>
          <a:p>
            <a:r>
              <a:rPr lang="en-NZ" sz="1400" b="1" dirty="0">
                <a:highlight>
                  <a:srgbClr val="F9FC92"/>
                </a:highlight>
                <a:latin typeface="Segoe UI" pitchFamily="34" charset="0"/>
                <a:ea typeface="Segoe UI" pitchFamily="34" charset="0"/>
                <a:cs typeface="Segoe UI" pitchFamily="34" charset="0"/>
              </a:rPr>
              <a:t>He shared a meal with them and he showed them the marks in his hands and feet. John 20:19-23</a:t>
            </a:r>
            <a:endParaRPr lang="en-GB" sz="1400" b="1" dirty="0">
              <a:highlight>
                <a:srgbClr val="F9FC92"/>
              </a:highlight>
              <a:latin typeface="Segoe UI" pitchFamily="34" charset="0"/>
              <a:ea typeface="Segoe UI" pitchFamily="34" charset="0"/>
              <a:cs typeface="Segoe UI" pitchFamily="34" charset="0"/>
            </a:endParaRPr>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S-04</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5590323" y="4958388"/>
            <a:ext cx="1954381"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an image to reveal more text.</a:t>
            </a:r>
          </a:p>
        </p:txBody>
      </p:sp>
      <p:sp>
        <p:nvSpPr>
          <p:cNvPr id="25" name="Textbox: Line 4">
            <a:extLst>
              <a:ext uri="{FF2B5EF4-FFF2-40B4-BE49-F238E27FC236}">
                <a16:creationId xmlns:a16="http://schemas.microsoft.com/office/drawing/2014/main" id="{A56B0426-D353-44E0-9F23-5C231AD111CB}"/>
              </a:ext>
            </a:extLst>
          </p:cNvPr>
          <p:cNvSpPr txBox="1"/>
          <p:nvPr/>
        </p:nvSpPr>
        <p:spPr>
          <a:xfrm>
            <a:off x="1691014" y="3951647"/>
            <a:ext cx="9071745" cy="523220"/>
          </a:xfrm>
          <a:prstGeom prst="rect">
            <a:avLst/>
          </a:prstGeom>
          <a:noFill/>
        </p:spPr>
        <p:txBody>
          <a:bodyPr wrap="square" rtlCol="0">
            <a:spAutoFit/>
          </a:bodyPr>
          <a:lstStyle/>
          <a:p>
            <a:r>
              <a:rPr lang="en-NZ" sz="1400" b="1" dirty="0">
                <a:latin typeface="Segoe UI" pitchFamily="34" charset="0"/>
                <a:ea typeface="Segoe UI" pitchFamily="34" charset="0"/>
                <a:cs typeface="Segoe UI" pitchFamily="34" charset="0"/>
              </a:rPr>
              <a:t>The disciples had been out fishing all night and had caught nothing.</a:t>
            </a:r>
            <a:br>
              <a:rPr lang="en-NZ" sz="1400" b="1" dirty="0">
                <a:latin typeface="Segoe UI" pitchFamily="34" charset="0"/>
                <a:ea typeface="Segoe UI" pitchFamily="34" charset="0"/>
                <a:cs typeface="Segoe UI" pitchFamily="34" charset="0"/>
              </a:rPr>
            </a:br>
            <a:r>
              <a:rPr lang="en-NZ" sz="1400" b="1" dirty="0">
                <a:latin typeface="Segoe UI" pitchFamily="34" charset="0"/>
                <a:ea typeface="Segoe UI" pitchFamily="34" charset="0"/>
                <a:cs typeface="Segoe UI" pitchFamily="34" charset="0"/>
              </a:rPr>
              <a:t>Jesus appeared but they did not recognise him until he performed a miracle. </a:t>
            </a:r>
            <a:endParaRPr lang="en-GB" sz="1400" b="1" dirty="0">
              <a:latin typeface="Segoe UI" pitchFamily="34" charset="0"/>
              <a:ea typeface="Segoe UI" pitchFamily="34" charset="0"/>
              <a:cs typeface="Segoe UI" pitchFamily="34" charset="0"/>
            </a:endParaRPr>
          </a:p>
        </p:txBody>
      </p:sp>
      <p:sp>
        <p:nvSpPr>
          <p:cNvPr id="24" name="Textbox: Line 3">
            <a:extLst>
              <a:ext uri="{FF2B5EF4-FFF2-40B4-BE49-F238E27FC236}">
                <a16:creationId xmlns:a16="http://schemas.microsoft.com/office/drawing/2014/main" id="{257C9698-BDA7-4ECD-92AC-EB1F54BA20D1}"/>
              </a:ext>
            </a:extLst>
          </p:cNvPr>
          <p:cNvSpPr txBox="1"/>
          <p:nvPr/>
        </p:nvSpPr>
        <p:spPr>
          <a:xfrm>
            <a:off x="1691014" y="2943888"/>
            <a:ext cx="6922634" cy="523220"/>
          </a:xfrm>
          <a:prstGeom prst="rect">
            <a:avLst/>
          </a:prstGeom>
          <a:noFill/>
        </p:spPr>
        <p:txBody>
          <a:bodyPr wrap="square" rtlCol="0">
            <a:spAutoFit/>
          </a:bodyPr>
          <a:lstStyle/>
          <a:p>
            <a:r>
              <a:rPr lang="en-NZ" sz="1400" b="1" dirty="0">
                <a:latin typeface="Segoe UI" pitchFamily="34" charset="0"/>
                <a:ea typeface="Segoe UI" pitchFamily="34" charset="0"/>
                <a:cs typeface="Segoe UI" pitchFamily="34" charset="0"/>
              </a:rPr>
              <a:t>The women met Jesus on the way back from the tomb.                                                        They didn’t recognise him until he did what? </a:t>
            </a:r>
            <a:endParaRPr lang="en-GB" sz="1400" b="1" dirty="0">
              <a:latin typeface="Segoe UI" pitchFamily="34" charset="0"/>
              <a:ea typeface="Segoe UI" pitchFamily="34" charset="0"/>
              <a:cs typeface="Segoe UI" pitchFamily="34" charset="0"/>
            </a:endParaRPr>
          </a:p>
        </p:txBody>
      </p:sp>
      <p:sp>
        <p:nvSpPr>
          <p:cNvPr id="23" name="Textbox: Line 2">
            <a:extLst>
              <a:ext uri="{FF2B5EF4-FFF2-40B4-BE49-F238E27FC236}">
                <a16:creationId xmlns:a16="http://schemas.microsoft.com/office/drawing/2014/main" id="{3910DFF1-845C-48BA-A8E1-D669A05B4870}"/>
              </a:ext>
            </a:extLst>
          </p:cNvPr>
          <p:cNvSpPr txBox="1"/>
          <p:nvPr/>
        </p:nvSpPr>
        <p:spPr>
          <a:xfrm>
            <a:off x="1691014" y="1928331"/>
            <a:ext cx="8458826" cy="738664"/>
          </a:xfrm>
          <a:prstGeom prst="rect">
            <a:avLst/>
          </a:prstGeom>
          <a:noFill/>
        </p:spPr>
        <p:txBody>
          <a:bodyPr wrap="square" rtlCol="0">
            <a:spAutoFit/>
          </a:bodyPr>
          <a:lstStyle/>
          <a:p>
            <a:r>
              <a:rPr lang="en-NZ" sz="1400" b="1" dirty="0">
                <a:latin typeface="Segoe UI" pitchFamily="34" charset="0"/>
                <a:ea typeface="Segoe UI" pitchFamily="34" charset="0"/>
                <a:cs typeface="Segoe UI" pitchFamily="34" charset="0"/>
              </a:rPr>
              <a:t>Two disciples met Jesus on the road to Emmaus. They thought he was a stranger</a:t>
            </a:r>
            <a:br>
              <a:rPr lang="en-NZ" sz="1400" b="1" dirty="0">
                <a:latin typeface="Segoe UI" pitchFamily="34" charset="0"/>
                <a:ea typeface="Segoe UI" pitchFamily="34" charset="0"/>
                <a:cs typeface="Segoe UI" pitchFamily="34" charset="0"/>
              </a:rPr>
            </a:br>
            <a:r>
              <a:rPr lang="en-NZ" sz="1400" b="1" dirty="0">
                <a:latin typeface="Segoe UI" pitchFamily="34" charset="0"/>
                <a:ea typeface="Segoe UI" pitchFamily="34" charset="0"/>
                <a:cs typeface="Segoe UI" pitchFamily="34" charset="0"/>
              </a:rPr>
              <a:t>and they asked him to stay and share a meal with them.</a:t>
            </a:r>
            <a:br>
              <a:rPr lang="en-NZ" sz="1400" b="1" dirty="0">
                <a:latin typeface="Segoe UI" pitchFamily="34" charset="0"/>
                <a:ea typeface="Segoe UI" pitchFamily="34" charset="0"/>
                <a:cs typeface="Segoe UI" pitchFamily="34" charset="0"/>
              </a:rPr>
            </a:br>
            <a:r>
              <a:rPr lang="en-NZ" sz="1400" b="1" dirty="0">
                <a:latin typeface="Segoe UI" pitchFamily="34" charset="0"/>
                <a:ea typeface="Segoe UI" pitchFamily="34" charset="0"/>
                <a:cs typeface="Segoe UI" pitchFamily="34" charset="0"/>
              </a:rPr>
              <a:t>They recognised him when he did what?</a:t>
            </a:r>
            <a:endParaRPr lang="en-GB" sz="1400" b="1" dirty="0">
              <a:latin typeface="Segoe UI" pitchFamily="34" charset="0"/>
              <a:ea typeface="Segoe UI" pitchFamily="34" charset="0"/>
              <a:cs typeface="Segoe UI" pitchFamily="34" charset="0"/>
            </a:endParaRPr>
          </a:p>
        </p:txBody>
      </p:sp>
      <p:sp>
        <p:nvSpPr>
          <p:cNvPr id="27" name="Textbox: Line 1">
            <a:extLst>
              <a:ext uri="{FF2B5EF4-FFF2-40B4-BE49-F238E27FC236}">
                <a16:creationId xmlns:a16="http://schemas.microsoft.com/office/drawing/2014/main" id="{69AF7924-FEBA-46EA-8E62-4877C57792E4}"/>
              </a:ext>
            </a:extLst>
          </p:cNvPr>
          <p:cNvSpPr txBox="1"/>
          <p:nvPr/>
        </p:nvSpPr>
        <p:spPr>
          <a:xfrm>
            <a:off x="1691014" y="1007073"/>
            <a:ext cx="6598349" cy="523220"/>
          </a:xfrm>
          <a:prstGeom prst="rect">
            <a:avLst/>
          </a:prstGeom>
          <a:noFill/>
        </p:spPr>
        <p:txBody>
          <a:bodyPr wrap="square" rtlCol="0">
            <a:spAutoFit/>
          </a:bodyPr>
          <a:lstStyle/>
          <a:p>
            <a:r>
              <a:rPr lang="en-NZ" sz="1400" b="1" dirty="0">
                <a:latin typeface="Segoe UI" pitchFamily="34" charset="0"/>
                <a:ea typeface="Segoe UI" pitchFamily="34" charset="0"/>
                <a:cs typeface="Segoe UI" pitchFamily="34" charset="0"/>
              </a:rPr>
              <a:t>He came to the supper room to share a meal with them.                                                                               What did he do that showed them he was still their friend and teacher? </a:t>
            </a:r>
            <a:endParaRPr lang="en-GB" sz="1400" b="1" dirty="0">
              <a:latin typeface="Segoe UI" pitchFamily="34" charset="0"/>
              <a:ea typeface="Segoe UI" pitchFamily="34" charset="0"/>
              <a:cs typeface="Segoe UI" pitchFamily="34" charset="0"/>
            </a:endParaRPr>
          </a:p>
        </p:txBody>
      </p:sp>
      <p:pic>
        <p:nvPicPr>
          <p:cNvPr id="31" name="Image 4" descr="Related image">
            <a:extLst>
              <a:ext uri="{FF2B5EF4-FFF2-40B4-BE49-F238E27FC236}">
                <a16:creationId xmlns:a16="http://schemas.microsoft.com/office/drawing/2014/main" id="{B18E5AD4-477C-4354-B6D3-41E2EC4DB36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739" y="4039500"/>
            <a:ext cx="1540453" cy="1012560"/>
          </a:xfrm>
          <a:prstGeom prst="rect">
            <a:avLst/>
          </a:prstGeom>
          <a:noFill/>
          <a:ln>
            <a:noFill/>
          </a:ln>
        </p:spPr>
      </p:pic>
      <p:pic>
        <p:nvPicPr>
          <p:cNvPr id="30" name="Image 3" descr="https://img.heartlight.org/in_articles/women_to_tomb.jpg">
            <a:extLst>
              <a:ext uri="{FF2B5EF4-FFF2-40B4-BE49-F238E27FC236}">
                <a16:creationId xmlns:a16="http://schemas.microsoft.com/office/drawing/2014/main" id="{E891C346-A7FE-41A7-A07D-269EFD995EB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739" y="3031942"/>
            <a:ext cx="1540452" cy="928849"/>
          </a:xfrm>
          <a:prstGeom prst="rect">
            <a:avLst/>
          </a:prstGeom>
          <a:noFill/>
          <a:ln>
            <a:noFill/>
          </a:ln>
        </p:spPr>
      </p:pic>
      <p:pic>
        <p:nvPicPr>
          <p:cNvPr id="29" name="Image 2" descr="Image result for Jesus appearing to his disciples after the resurrection">
            <a:extLst>
              <a:ext uri="{FF2B5EF4-FFF2-40B4-BE49-F238E27FC236}">
                <a16:creationId xmlns:a16="http://schemas.microsoft.com/office/drawing/2014/main" id="{31225EE3-169B-4A49-AFA1-98FD1DA90DC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9739" y="2033194"/>
            <a:ext cx="1540453" cy="949714"/>
          </a:xfrm>
          <a:prstGeom prst="rect">
            <a:avLst/>
          </a:prstGeom>
          <a:noFill/>
          <a:ln>
            <a:noFill/>
          </a:ln>
        </p:spPr>
      </p:pic>
      <p:pic>
        <p:nvPicPr>
          <p:cNvPr id="28" name="Image 1" descr="Image result for Jesus appearing to his disciples after the resurrection">
            <a:extLst>
              <a:ext uri="{FF2B5EF4-FFF2-40B4-BE49-F238E27FC236}">
                <a16:creationId xmlns:a16="http://schemas.microsoft.com/office/drawing/2014/main" id="{243D3C30-2029-47D8-B4FD-FB9BFE9E893F}"/>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9738" y="1079525"/>
            <a:ext cx="1540453" cy="893876"/>
          </a:xfrm>
          <a:prstGeom prst="rect">
            <a:avLst/>
          </a:prstGeom>
          <a:noFill/>
          <a:ln>
            <a:noFill/>
          </a:ln>
        </p:spPr>
      </p:pic>
    </p:spTree>
    <p:extLst>
      <p:ext uri="{BB962C8B-B14F-4D97-AF65-F5344CB8AC3E}">
        <p14:creationId xmlns:p14="http://schemas.microsoft.com/office/powerpoint/2010/main" val="264585988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2" nodeType="click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grpId="2"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2"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par>
                                <p:cTn id="46" presetID="1" presetClass="exit" presetSubtype="0" fill="hold" grpId="2" nodeType="withEffect">
                                  <p:stCondLst>
                                    <p:cond delay="0"/>
                                  </p:stCondLst>
                                  <p:childTnLst>
                                    <p:set>
                                      <p:cBhvr>
                                        <p:cTn id="47"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1" grpId="0"/>
      <p:bldP spid="21" grpId="1"/>
      <p:bldP spid="21" grpId="2"/>
      <p:bldP spid="7" grpId="0"/>
      <p:bldP spid="7" grpId="1"/>
      <p:bldP spid="7" grpId="2"/>
      <p:bldP spid="8" grpId="0"/>
      <p:bldP spid="8" grpId="1"/>
      <p:bldP spid="8" grpId="2"/>
      <p:bldP spid="6" grpId="0"/>
      <p:bldP spid="6" grpId="1"/>
      <p:bldP spid="6"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descr="Image result for Scripture Reading at the Easter Vigil">
            <a:extLst>
              <a:ext uri="{FF2B5EF4-FFF2-40B4-BE49-F238E27FC236}">
                <a16:creationId xmlns:a16="http://schemas.microsoft.com/office/drawing/2014/main" id="{60E09AFA-B213-4ACC-B3D1-2ABC8EE96D7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06245" y="957482"/>
            <a:ext cx="5731510" cy="2526030"/>
          </a:xfrm>
          <a:prstGeom prst="rect">
            <a:avLst/>
          </a:prstGeom>
          <a:noFill/>
          <a:ln>
            <a:noFill/>
          </a:ln>
        </p:spPr>
      </p:pic>
      <p:pic>
        <p:nvPicPr>
          <p:cNvPr id="23" name="Shape: Post-it 4"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rot="924435">
            <a:off x="6344680" y="1577737"/>
            <a:ext cx="2521826" cy="324452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379139">
            <a:off x="6534935" y="2097477"/>
            <a:ext cx="1793946" cy="2123658"/>
          </a:xfrm>
          <a:prstGeom prst="rect">
            <a:avLst/>
          </a:prstGeom>
          <a:noFill/>
        </p:spPr>
        <p:txBody>
          <a:bodyPr wrap="square" rtlCol="0">
            <a:spAutoFit/>
          </a:bodyPr>
          <a:lstStyle/>
          <a:p>
            <a:r>
              <a:rPr lang="en-NZ" sz="1200" dirty="0">
                <a:latin typeface="Segoe UI" pitchFamily="34" charset="0"/>
                <a:ea typeface="Segoe UI" pitchFamily="34" charset="0"/>
                <a:cs typeface="Segoe UI" pitchFamily="34" charset="0"/>
              </a:rPr>
              <a:t>Strengthened by his body and blood, his Word and his Spirit his followers go out into the world and spread his message of kindness and service to others as they build his Kingdom in their homes, their schools and their communities. </a:t>
            </a:r>
            <a:endParaRPr lang="en-GB" sz="1200" dirty="0">
              <a:latin typeface="Segoe UI" pitchFamily="34" charset="0"/>
              <a:ea typeface="Segoe UI" pitchFamily="34" charset="0"/>
              <a:cs typeface="Segoe UI" pitchFamily="34" charset="0"/>
            </a:endParaRPr>
          </a:p>
        </p:txBody>
      </p:sp>
      <p:pic>
        <p:nvPicPr>
          <p:cNvPr id="22" name="Shape: Post-it 3"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rot="709884">
            <a:off x="3173676" y="2877068"/>
            <a:ext cx="2605532" cy="229183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58810">
            <a:off x="3329723" y="3200378"/>
            <a:ext cx="2033768" cy="1754326"/>
          </a:xfrm>
          <a:prstGeom prst="rect">
            <a:avLst/>
          </a:prstGeom>
          <a:noFill/>
        </p:spPr>
        <p:txBody>
          <a:bodyPr wrap="square" rtlCol="0">
            <a:spAutoFit/>
          </a:bodyPr>
          <a:lstStyle/>
          <a:p>
            <a:r>
              <a:rPr lang="en-NZ" sz="1200" dirty="0">
                <a:latin typeface="Segoe UI" pitchFamily="34" charset="0"/>
                <a:ea typeface="Segoe UI" pitchFamily="34" charset="0"/>
                <a:cs typeface="Segoe UI" pitchFamily="34" charset="0"/>
              </a:rPr>
              <a:t>Now the risen Jesus is present in the hearts of the people who are his disciples today. His Spirit is in their hearts and they come to replenish their faith and hope in him with their community at Eucharist.</a:t>
            </a:r>
            <a:endParaRPr lang="en-GB" sz="1200" dirty="0">
              <a:latin typeface="Segoe UI" pitchFamily="34" charset="0"/>
              <a:ea typeface="Segoe UI" pitchFamily="34" charset="0"/>
              <a:cs typeface="Segoe UI" pitchFamily="34" charset="0"/>
            </a:endParaRPr>
          </a:p>
        </p:txBody>
      </p:sp>
      <p:pic>
        <p:nvPicPr>
          <p:cNvPr id="21" name="Shape: Post-it 2"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259298" y="2886626"/>
            <a:ext cx="2532996" cy="23142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465452" y="3280860"/>
            <a:ext cx="1938039" cy="1754326"/>
          </a:xfrm>
          <a:prstGeom prst="rect">
            <a:avLst/>
          </a:prstGeom>
          <a:noFill/>
        </p:spPr>
        <p:txBody>
          <a:bodyPr wrap="square" rtlCol="0">
            <a:spAutoFit/>
          </a:bodyPr>
          <a:lstStyle/>
          <a:p>
            <a:r>
              <a:rPr lang="en-NZ" sz="1200" dirty="0">
                <a:latin typeface="Segoe UI" pitchFamily="34" charset="0"/>
                <a:ea typeface="Segoe UI" pitchFamily="34" charset="0"/>
                <a:cs typeface="Segoe UI" pitchFamily="34" charset="0"/>
              </a:rPr>
              <a:t>At the Easter Vigil the people hold candles lit from the Easter Candle as a symbol of Jesus the Light of the World. By his Resurrection Jesus brought light and hope back into the world of darkness.</a:t>
            </a:r>
            <a:endParaRPr lang="en-GB" sz="1200" dirty="0">
              <a:latin typeface="Segoe UI" pitchFamily="34" charset="0"/>
              <a:ea typeface="Segoe UI" pitchFamily="34" charset="0"/>
              <a:cs typeface="Segoe UI" pitchFamily="34" charset="0"/>
            </a:endParaRP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17019" y="1098958"/>
            <a:ext cx="2626880" cy="20855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90367" y="1495249"/>
            <a:ext cx="2177192" cy="1200329"/>
          </a:xfrm>
          <a:prstGeom prst="rect">
            <a:avLst/>
          </a:prstGeom>
          <a:noFill/>
        </p:spPr>
        <p:txBody>
          <a:bodyPr wrap="square" rtlCol="0">
            <a:spAutoFit/>
          </a:bodyPr>
          <a:lstStyle/>
          <a:p>
            <a:r>
              <a:rPr lang="en-NZ" sz="1200" dirty="0">
                <a:latin typeface="Segoe UI" pitchFamily="34" charset="0"/>
                <a:ea typeface="Segoe UI" pitchFamily="34" charset="0"/>
                <a:cs typeface="Segoe UI" pitchFamily="34" charset="0"/>
              </a:rPr>
              <a:t>The risen Jesus is present wherever and whenever the Eucharist is celebrated. He is with his followers just as he was at the Last Supper the night before he died. </a:t>
            </a:r>
            <a:endParaRPr lang="en-GB" sz="1200" dirty="0">
              <a:latin typeface="Segoe UI" pitchFamily="34" charset="0"/>
              <a:ea typeface="Segoe UI" pitchFamily="34" charset="0"/>
              <a:cs typeface="Segoe UI" pitchFamily="34" charset="0"/>
            </a:endParaRPr>
          </a:p>
        </p:txBody>
      </p:sp>
      <p:pic>
        <p:nvPicPr>
          <p:cNvPr id="14" name="Shape: Pin 4"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25251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S-05</a:t>
            </a: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3248572" y="4912668"/>
            <a:ext cx="2646878" cy="230832"/>
          </a:xfrm>
          <a:prstGeom prst="rect">
            <a:avLst/>
          </a:prstGeom>
          <a:noFill/>
        </p:spPr>
        <p:txBody>
          <a:bodyPr wrap="none" rtlCol="0">
            <a:spAutoFit/>
          </a:bodyPr>
          <a:lstStyle/>
          <a:p>
            <a:pPr algn="ctr"/>
            <a:r>
              <a:rPr lang="en-GB" sz="900">
                <a:latin typeface="Arial" pitchFamily="34" charset="0"/>
                <a:ea typeface="Segoe UI" pitchFamily="34" charset="0"/>
                <a:cs typeface="Arial" pitchFamily="34" charset="0"/>
              </a:rPr>
              <a:t>Click the pins on the right to reveal post-it notes.</a:t>
            </a:r>
          </a:p>
        </p:txBody>
      </p:sp>
      <p:sp>
        <p:nvSpPr>
          <p:cNvPr id="25" name="Title"/>
          <p:cNvSpPr txBox="1"/>
          <p:nvPr/>
        </p:nvSpPr>
        <p:spPr>
          <a:xfrm>
            <a:off x="3557" y="3375"/>
            <a:ext cx="9144000" cy="954107"/>
          </a:xfrm>
          <a:prstGeom prst="rect">
            <a:avLst/>
          </a:prstGeom>
          <a:noFill/>
        </p:spPr>
        <p:txBody>
          <a:bodyPr wrap="square" rtlCol="0">
            <a:spAutoFit/>
          </a:bodyPr>
          <a:lstStyle/>
          <a:p>
            <a:pPr algn="ctr"/>
            <a:r>
              <a:rPr lang="en-NZ" sz="2800" b="1" dirty="0"/>
              <a:t>We meet the Risen Jesus today through his presence</a:t>
            </a:r>
            <a:br>
              <a:rPr lang="en-NZ" sz="2800" b="1" dirty="0"/>
            </a:br>
            <a:r>
              <a:rPr lang="en-NZ" sz="2800" b="1" dirty="0"/>
              <a:t>in the Eucharist in the People Gathered</a:t>
            </a:r>
            <a:endParaRPr lang="en-GB" sz="2800" b="1" dirty="0"/>
          </a:p>
        </p:txBody>
      </p:sp>
    </p:spTree>
    <p:extLst>
      <p:ext uri="{BB962C8B-B14F-4D97-AF65-F5344CB8AC3E}">
        <p14:creationId xmlns:p14="http://schemas.microsoft.com/office/powerpoint/2010/main" val="24551366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900" decel="100000" fill="hold"/>
                                        <p:tgtEl>
                                          <p:spTgt spid="23"/>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up)">
                                      <p:cBhvr>
                                        <p:cTn id="65" dur="500"/>
                                        <p:tgtEl>
                                          <p:spTgt spid="2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32"/>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19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8196"/>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6"/>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26"/>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2"/>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2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3"/>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7" restart="whenNotActive" fill="hold" evtFilter="cancelBubble" nodeType="interactiveSeq">
                <p:stCondLst>
                  <p:cond evt="onClick" delay="0">
                    <p:tgtEl>
                      <p:spTgt spid="33"/>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195"/>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12"/>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13"/>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14"/>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8196"/>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6"/>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1"/>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26"/>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2"/>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27"/>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3"/>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9" grpId="0"/>
      <p:bldP spid="29" grpId="1"/>
      <p:bldP spid="29" grpId="2"/>
      <p:bldP spid="27" grpId="0"/>
      <p:bldP spid="27" grpId="1"/>
      <p:bldP spid="27" grpId="2"/>
      <p:bldP spid="26" grpId="0"/>
      <p:bldP spid="26" grpId="1"/>
      <p:bldP spid="26" grpId="2"/>
      <p:bldP spid="6" grpId="0"/>
      <p:bldP spid="6" grpId="1"/>
      <p:bldP spid="6"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cNvSpPr txBox="1"/>
          <p:nvPr/>
        </p:nvSpPr>
        <p:spPr>
          <a:xfrm>
            <a:off x="0" y="-17729"/>
            <a:ext cx="9144000" cy="1200329"/>
          </a:xfrm>
          <a:prstGeom prst="rect">
            <a:avLst/>
          </a:prstGeom>
          <a:noFill/>
        </p:spPr>
        <p:txBody>
          <a:bodyPr wrap="square" rtlCol="0">
            <a:spAutoFit/>
          </a:bodyPr>
          <a:lstStyle/>
          <a:p>
            <a:pPr algn="ctr"/>
            <a:r>
              <a:rPr lang="en-NZ" sz="3600" b="1" dirty="0"/>
              <a:t>We meet the Risen Jesus present in the Eucharist in the Priest</a:t>
            </a:r>
          </a:p>
        </p:txBody>
      </p:sp>
      <p:sp>
        <p:nvSpPr>
          <p:cNvPr id="34" name="Shape: Word list border"/>
          <p:cNvSpPr/>
          <p:nvPr/>
        </p:nvSpPr>
        <p:spPr>
          <a:xfrm>
            <a:off x="242168" y="3631708"/>
            <a:ext cx="8757832" cy="10129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3" name="TextBox: Fifth word">
            <a:extLst>
              <a:ext uri="{FF2B5EF4-FFF2-40B4-BE49-F238E27FC236}">
                <a16:creationId xmlns:a16="http://schemas.microsoft.com/office/drawing/2014/main" id="{D1E61AB5-6AF1-4974-83F7-128DC7239E0F}"/>
              </a:ext>
            </a:extLst>
          </p:cNvPr>
          <p:cNvSpPr txBox="1"/>
          <p:nvPr/>
        </p:nvSpPr>
        <p:spPr>
          <a:xfrm>
            <a:off x="358256" y="4297727"/>
            <a:ext cx="3913457" cy="238215"/>
          </a:xfrm>
          <a:prstGeom prst="rect">
            <a:avLst/>
          </a:prstGeom>
          <a:noFill/>
        </p:spPr>
        <p:txBody>
          <a:bodyPr wrap="none" rtlCol="0">
            <a:noAutofit/>
          </a:bodyPr>
          <a:lstStyle>
            <a:defPPr>
              <a:defRPr lang="en-US"/>
            </a:defPPr>
          </a:lstStyle>
          <a:p>
            <a:pPr algn="ctr"/>
            <a:r>
              <a:rPr lang="en-NZ" sz="1400" dirty="0"/>
              <a:t>to share the message of the gospel in his community.</a:t>
            </a:r>
          </a:p>
        </p:txBody>
      </p:sp>
      <p:sp>
        <p:nvSpPr>
          <p:cNvPr id="20" name="TextBox: Fourth word">
            <a:extLst>
              <a:ext uri="{FF2B5EF4-FFF2-40B4-BE49-F238E27FC236}">
                <a16:creationId xmlns:a16="http://schemas.microsoft.com/office/drawing/2014/main" id="{898D531C-7E66-4C55-B7E8-EA41D35A33AD}"/>
              </a:ext>
            </a:extLst>
          </p:cNvPr>
          <p:cNvSpPr txBox="1"/>
          <p:nvPr/>
        </p:nvSpPr>
        <p:spPr>
          <a:xfrm>
            <a:off x="358256" y="3972813"/>
            <a:ext cx="3972174" cy="282205"/>
          </a:xfrm>
          <a:prstGeom prst="rect">
            <a:avLst/>
          </a:prstGeom>
          <a:noFill/>
        </p:spPr>
        <p:txBody>
          <a:bodyPr wrap="none" rtlCol="0">
            <a:noAutofit/>
          </a:bodyPr>
          <a:lstStyle>
            <a:defPPr>
              <a:defRPr lang="en-US"/>
            </a:defPPr>
          </a:lstStyle>
          <a:p>
            <a:pPr algn="ctr"/>
            <a:r>
              <a:rPr lang="en-NZ" sz="1400" dirty="0"/>
              <a:t>offers God’s forgiveness in the Sacrament of Penance.</a:t>
            </a:r>
          </a:p>
        </p:txBody>
      </p:sp>
      <p:sp>
        <p:nvSpPr>
          <p:cNvPr id="18" name="TextBox: Third word"/>
          <p:cNvSpPr txBox="1"/>
          <p:nvPr/>
        </p:nvSpPr>
        <p:spPr>
          <a:xfrm>
            <a:off x="388016" y="3693369"/>
            <a:ext cx="3802907" cy="298938"/>
          </a:xfrm>
          <a:prstGeom prst="rect">
            <a:avLst/>
          </a:prstGeom>
          <a:noFill/>
        </p:spPr>
        <p:txBody>
          <a:bodyPr wrap="none" rtlCol="0">
            <a:noAutofit/>
          </a:bodyPr>
          <a:lstStyle>
            <a:defPPr>
              <a:defRPr lang="en-US"/>
            </a:defPPr>
          </a:lstStyle>
          <a:p>
            <a:pPr algn="ctr"/>
            <a:r>
              <a:rPr lang="en-NZ" sz="1400" dirty="0"/>
              <a:t>when he offers pastoral care to people in his parish.</a:t>
            </a:r>
          </a:p>
        </p:txBody>
      </p:sp>
      <p:sp>
        <p:nvSpPr>
          <p:cNvPr id="17" name="TextBox: Second word"/>
          <p:cNvSpPr txBox="1"/>
          <p:nvPr/>
        </p:nvSpPr>
        <p:spPr>
          <a:xfrm>
            <a:off x="4298861" y="3961119"/>
            <a:ext cx="4341139" cy="360000"/>
          </a:xfrm>
          <a:prstGeom prst="rect">
            <a:avLst/>
          </a:prstGeom>
          <a:noFill/>
        </p:spPr>
        <p:txBody>
          <a:bodyPr wrap="none" rtlCol="0">
            <a:noAutofit/>
          </a:bodyPr>
          <a:lstStyle>
            <a:defPPr>
              <a:defRPr lang="en-US"/>
            </a:defPPr>
          </a:lstStyle>
          <a:p>
            <a:pPr algn="ctr"/>
            <a:r>
              <a:rPr lang="en-NZ" sz="1400" dirty="0"/>
              <a:t>priest leads the celebrations of the Sacraments.</a:t>
            </a:r>
          </a:p>
        </p:txBody>
      </p:sp>
      <p:sp>
        <p:nvSpPr>
          <p:cNvPr id="16" name="TextBox: First word"/>
          <p:cNvSpPr txBox="1"/>
          <p:nvPr/>
        </p:nvSpPr>
        <p:spPr>
          <a:xfrm>
            <a:off x="4635005" y="3694923"/>
            <a:ext cx="3929153" cy="360000"/>
          </a:xfrm>
          <a:prstGeom prst="rect">
            <a:avLst/>
          </a:prstGeom>
          <a:noFill/>
        </p:spPr>
        <p:txBody>
          <a:bodyPr wrap="none" rtlCol="0">
            <a:noAutofit/>
          </a:bodyPr>
          <a:lstStyle>
            <a:defPPr>
              <a:defRPr lang="en-US"/>
            </a:defPPr>
          </a:lstStyle>
          <a:p>
            <a:pPr algn="ctr"/>
            <a:r>
              <a:rPr lang="en-NZ" sz="1400" dirty="0"/>
              <a:t>community through the celebration of the Eucharist.</a:t>
            </a:r>
          </a:p>
        </p:txBody>
      </p:sp>
      <p:sp>
        <p:nvSpPr>
          <p:cNvPr id="24" name="Shape: Fifth position">
            <a:extLst>
              <a:ext uri="{FF2B5EF4-FFF2-40B4-BE49-F238E27FC236}">
                <a16:creationId xmlns:a16="http://schemas.microsoft.com/office/drawing/2014/main" id="{18FB7D04-EC1B-43B8-810F-39C65EC8CE73}"/>
              </a:ext>
            </a:extLst>
          </p:cNvPr>
          <p:cNvSpPr/>
          <p:nvPr/>
        </p:nvSpPr>
        <p:spPr>
          <a:xfrm>
            <a:off x="479773" y="3268329"/>
            <a:ext cx="3966481" cy="208514"/>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1400" dirty="0">
                <a:solidFill>
                  <a:schemeClr val="tx1"/>
                </a:solidFill>
              </a:rPr>
              <a:t>to share the message of the gospel in his community.</a:t>
            </a:r>
          </a:p>
        </p:txBody>
      </p:sp>
      <p:sp>
        <p:nvSpPr>
          <p:cNvPr id="21" name="Shape: Fourth position">
            <a:extLst>
              <a:ext uri="{FF2B5EF4-FFF2-40B4-BE49-F238E27FC236}">
                <a16:creationId xmlns:a16="http://schemas.microsoft.com/office/drawing/2014/main" id="{EEFECFE1-2850-4A38-9402-0DEE03BC8321}"/>
              </a:ext>
            </a:extLst>
          </p:cNvPr>
          <p:cNvSpPr/>
          <p:nvPr/>
        </p:nvSpPr>
        <p:spPr>
          <a:xfrm>
            <a:off x="504540" y="2734126"/>
            <a:ext cx="3941714" cy="232351"/>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1400" dirty="0">
                <a:solidFill>
                  <a:schemeClr val="tx1"/>
                </a:solidFill>
              </a:rPr>
              <a:t>offers God’s forgiveness in the Sacrament of Penance.</a:t>
            </a:r>
          </a:p>
        </p:txBody>
      </p:sp>
      <p:sp>
        <p:nvSpPr>
          <p:cNvPr id="68" name="Shape: Third position"/>
          <p:cNvSpPr/>
          <p:nvPr/>
        </p:nvSpPr>
        <p:spPr>
          <a:xfrm>
            <a:off x="504540" y="2261688"/>
            <a:ext cx="3825890" cy="205058"/>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1400" dirty="0">
                <a:solidFill>
                  <a:schemeClr val="tx1"/>
                </a:solidFill>
              </a:rPr>
              <a:t>when he offers pastoral care to people in his parish.</a:t>
            </a:r>
          </a:p>
        </p:txBody>
      </p:sp>
      <p:sp>
        <p:nvSpPr>
          <p:cNvPr id="70" name="Shape: Second position"/>
          <p:cNvSpPr/>
          <p:nvPr/>
        </p:nvSpPr>
        <p:spPr>
          <a:xfrm>
            <a:off x="504539" y="1776414"/>
            <a:ext cx="3514568" cy="215444"/>
          </a:xfrm>
          <a:prstGeom prst="rect">
            <a:avLst/>
          </a:prstGeom>
          <a:solidFill>
            <a:schemeClr val="bg1"/>
          </a:solidFill>
          <a:ln w="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1400" dirty="0">
                <a:solidFill>
                  <a:schemeClr val="tx1"/>
                </a:solidFill>
              </a:rPr>
              <a:t>priest leads the celebrations of the Sacraments.</a:t>
            </a:r>
          </a:p>
        </p:txBody>
      </p:sp>
      <p:sp>
        <p:nvSpPr>
          <p:cNvPr id="71" name="Shape: First position"/>
          <p:cNvSpPr/>
          <p:nvPr/>
        </p:nvSpPr>
        <p:spPr>
          <a:xfrm>
            <a:off x="504539" y="1271813"/>
            <a:ext cx="3929238" cy="215444"/>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1400" dirty="0">
                <a:solidFill>
                  <a:schemeClr val="tx1"/>
                </a:solidFill>
              </a:rPr>
              <a:t>community through the celebration of the Eucharist.</a:t>
            </a:r>
          </a:p>
        </p:txBody>
      </p:sp>
      <p:sp>
        <p:nvSpPr>
          <p:cNvPr id="28" name="TextBox: Sentence Fifth part">
            <a:extLst>
              <a:ext uri="{FF2B5EF4-FFF2-40B4-BE49-F238E27FC236}">
                <a16:creationId xmlns:a16="http://schemas.microsoft.com/office/drawing/2014/main" id="{E204FA2B-DCF7-4AC6-B38A-33F9959A6BBF}"/>
              </a:ext>
            </a:extLst>
          </p:cNvPr>
          <p:cNvSpPr txBox="1"/>
          <p:nvPr/>
        </p:nvSpPr>
        <p:spPr>
          <a:xfrm>
            <a:off x="71020" y="3042034"/>
            <a:ext cx="6159092" cy="215444"/>
          </a:xfrm>
          <a:prstGeom prst="rect">
            <a:avLst/>
          </a:prstGeom>
          <a:noFill/>
        </p:spPr>
        <p:txBody>
          <a:bodyPr wrap="square" lIns="0" tIns="0" rIns="0" bIns="0" rtlCol="0">
            <a:spAutoFit/>
          </a:bodyPr>
          <a:lstStyle>
            <a:defPPr>
              <a:defRPr lang="en-US"/>
            </a:defPPr>
          </a:lstStyle>
          <a:p>
            <a:pPr marL="457200" indent="-457200">
              <a:buFont typeface="+mj-lt"/>
              <a:buAutoNum type="arabicParenR" startAt="5"/>
            </a:pPr>
            <a:r>
              <a:rPr lang="en-NZ" sz="1400" dirty="0"/>
              <a:t>The Spirit of the risen Jesus inspires the priest</a:t>
            </a:r>
          </a:p>
        </p:txBody>
      </p:sp>
      <p:sp>
        <p:nvSpPr>
          <p:cNvPr id="22" name="TextBox: Sentence Fourth part">
            <a:extLst>
              <a:ext uri="{FF2B5EF4-FFF2-40B4-BE49-F238E27FC236}">
                <a16:creationId xmlns:a16="http://schemas.microsoft.com/office/drawing/2014/main" id="{5C13173F-A808-4DCA-BA0D-716317E6B2F4}"/>
              </a:ext>
            </a:extLst>
          </p:cNvPr>
          <p:cNvSpPr txBox="1"/>
          <p:nvPr/>
        </p:nvSpPr>
        <p:spPr>
          <a:xfrm>
            <a:off x="71019" y="2525239"/>
            <a:ext cx="6159092" cy="215444"/>
          </a:xfrm>
          <a:prstGeom prst="rect">
            <a:avLst/>
          </a:prstGeom>
          <a:noFill/>
        </p:spPr>
        <p:txBody>
          <a:bodyPr wrap="square" lIns="0" tIns="0" rIns="0" bIns="0" rtlCol="0">
            <a:spAutoFit/>
          </a:bodyPr>
          <a:lstStyle>
            <a:defPPr>
              <a:defRPr lang="en-US"/>
            </a:defPPr>
          </a:lstStyle>
          <a:p>
            <a:pPr marL="457200" indent="-457200">
              <a:buFont typeface="+mj-lt"/>
              <a:buAutoNum type="arabicParenR" startAt="4"/>
            </a:pPr>
            <a:r>
              <a:rPr lang="en-NZ" sz="1400" dirty="0"/>
              <a:t>Through the priest the risen Jesus </a:t>
            </a:r>
          </a:p>
        </p:txBody>
      </p:sp>
      <p:sp>
        <p:nvSpPr>
          <p:cNvPr id="12" name="TextBox: Sentence third part"/>
          <p:cNvSpPr txBox="1"/>
          <p:nvPr/>
        </p:nvSpPr>
        <p:spPr>
          <a:xfrm>
            <a:off x="71020" y="2055594"/>
            <a:ext cx="6159092" cy="215444"/>
          </a:xfrm>
          <a:prstGeom prst="rect">
            <a:avLst/>
          </a:prstGeom>
          <a:noFill/>
        </p:spPr>
        <p:txBody>
          <a:bodyPr wrap="square" lIns="0" tIns="0" rIns="0" bIns="0" rtlCol="0">
            <a:spAutoFit/>
          </a:bodyPr>
          <a:lstStyle>
            <a:defPPr>
              <a:defRPr lang="en-US"/>
            </a:defPPr>
          </a:lstStyle>
          <a:p>
            <a:pPr marL="457200" indent="-457200">
              <a:buFont typeface="+mj-lt"/>
              <a:buAutoNum type="arabicParenR" startAt="3"/>
            </a:pPr>
            <a:r>
              <a:rPr lang="en-NZ" sz="1400" dirty="0"/>
              <a:t>The risen Jesus is present with the priest </a:t>
            </a:r>
          </a:p>
        </p:txBody>
      </p:sp>
      <p:sp>
        <p:nvSpPr>
          <p:cNvPr id="9" name="TextBox: Sentence second part"/>
          <p:cNvSpPr txBox="1"/>
          <p:nvPr/>
        </p:nvSpPr>
        <p:spPr>
          <a:xfrm>
            <a:off x="71019" y="1566440"/>
            <a:ext cx="5517371" cy="215444"/>
          </a:xfrm>
          <a:prstGeom prst="rect">
            <a:avLst/>
          </a:prstGeom>
          <a:noFill/>
        </p:spPr>
        <p:txBody>
          <a:bodyPr wrap="square" lIns="0" tIns="0" rIns="0" bIns="0" rtlCol="0">
            <a:spAutoFit/>
          </a:bodyPr>
          <a:lstStyle>
            <a:defPPr>
              <a:defRPr lang="en-US"/>
            </a:defPPr>
          </a:lstStyle>
          <a:p>
            <a:pPr marL="457200" indent="-457200">
              <a:buFont typeface="+mj-lt"/>
              <a:buAutoNum type="arabicParenR" startAt="2"/>
            </a:pPr>
            <a:r>
              <a:rPr lang="en-NZ" sz="1400" dirty="0"/>
              <a:t>The risen Jesus is present when the </a:t>
            </a:r>
          </a:p>
        </p:txBody>
      </p:sp>
      <p:sp>
        <p:nvSpPr>
          <p:cNvPr id="2" name="Textbox: Sentence first part"/>
          <p:cNvSpPr txBox="1"/>
          <p:nvPr/>
        </p:nvSpPr>
        <p:spPr>
          <a:xfrm>
            <a:off x="71020" y="1075846"/>
            <a:ext cx="4722967" cy="215444"/>
          </a:xfrm>
          <a:prstGeom prst="rect">
            <a:avLst/>
          </a:prstGeom>
          <a:noFill/>
        </p:spPr>
        <p:txBody>
          <a:bodyPr wrap="square" lIns="0" tIns="0" rIns="0" bIns="0" rtlCol="0">
            <a:spAutoFit/>
          </a:bodyPr>
          <a:lstStyle/>
          <a:p>
            <a:pPr marL="457200" indent="-457200">
              <a:buFont typeface="+mj-lt"/>
              <a:buAutoNum type="arabicParenR"/>
            </a:pPr>
            <a:r>
              <a:rPr lang="en-NZ" sz="1400" dirty="0"/>
              <a:t>The risen Jesus is in the priest as he leads the</a:t>
            </a:r>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S-06</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Tool instructions"/>
          <p:cNvSpPr txBox="1"/>
          <p:nvPr/>
        </p:nvSpPr>
        <p:spPr>
          <a:xfrm>
            <a:off x="2014280" y="4912668"/>
            <a:ext cx="5115504" cy="230832"/>
          </a:xfrm>
          <a:prstGeom prst="rect">
            <a:avLst/>
          </a:prstGeom>
          <a:noFill/>
          <a:ln>
            <a:noFill/>
          </a:ln>
        </p:spPr>
        <p:txBody>
          <a:bodyPr wrap="none" rtlCol="0">
            <a:spAutoFit/>
          </a:bodyPr>
          <a:lstStyle/>
          <a:p>
            <a:pPr algn="ctr"/>
            <a:r>
              <a:rPr lang="en-GB" sz="900" dirty="0">
                <a:latin typeface="Arial" pitchFamily="34" charset="0"/>
                <a:ea typeface="Segoe UI" pitchFamily="34" charset="0"/>
                <a:cs typeface="Arial" pitchFamily="34" charset="0"/>
              </a:rPr>
              <a:t>Click on a sentence from the list at the bottom or click an empty text box to match the sentences.</a:t>
            </a:r>
          </a:p>
        </p:txBody>
      </p:sp>
      <p:pic>
        <p:nvPicPr>
          <p:cNvPr id="19" name="Image" descr="https://holyspirit12078.org/media/1/EasterVigil2011-Doxology-640.jpg">
            <a:extLst>
              <a:ext uri="{FF2B5EF4-FFF2-40B4-BE49-F238E27FC236}">
                <a16:creationId xmlns:a16="http://schemas.microsoft.com/office/drawing/2014/main" id="{5D54B436-46AB-4CC8-B064-C9D8219890C8}"/>
              </a:ext>
            </a:extLst>
          </p:cNvPr>
          <p:cNvPicPr/>
          <p:nvPr/>
        </p:nvPicPr>
        <p:blipFill rotWithShape="1">
          <a:blip r:embed="rId3">
            <a:extLst>
              <a:ext uri="{28A0092B-C50C-407E-A947-70E740481C1C}">
                <a14:useLocalDpi xmlns:a14="http://schemas.microsoft.com/office/drawing/2010/main" val="0"/>
              </a:ext>
            </a:extLst>
          </a:blip>
          <a:srcRect l="18117" t="12962" r="15014" b="1178"/>
          <a:stretch/>
        </p:blipFill>
        <p:spPr bwMode="auto">
          <a:xfrm>
            <a:off x="6673818" y="1267963"/>
            <a:ext cx="2276411" cy="18037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61732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withEffect">
                                  <p:stCondLst>
                                    <p:cond delay="0"/>
                                  </p:stCondLst>
                                  <p:childTnLst>
                                    <p:animEffect transition="out" filter="fade">
                                      <p:cBhvr>
                                        <p:cTn id="6" dur="1000"/>
                                        <p:tgtEl>
                                          <p:spTgt spid="17"/>
                                        </p:tgtEl>
                                      </p:cBhvr>
                                    </p:animEffect>
                                    <p:anim calcmode="lin" valueType="num">
                                      <p:cBhvr>
                                        <p:cTn id="7" dur="1000"/>
                                        <p:tgtEl>
                                          <p:spTgt spid="17"/>
                                        </p:tgtEl>
                                        <p:attrNameLst>
                                          <p:attrName>ppt_x</p:attrName>
                                        </p:attrNameLst>
                                      </p:cBhvr>
                                      <p:tavLst>
                                        <p:tav tm="0">
                                          <p:val>
                                            <p:strVal val="ppt_x"/>
                                          </p:val>
                                        </p:tav>
                                        <p:tav tm="100000">
                                          <p:val>
                                            <p:strVal val="ppt_x"/>
                                          </p:val>
                                        </p:tav>
                                      </p:tavLst>
                                    </p:anim>
                                    <p:anim calcmode="lin" valueType="num">
                                      <p:cBhvr>
                                        <p:cTn id="8" dur="1000"/>
                                        <p:tgtEl>
                                          <p:spTgt spid="17"/>
                                        </p:tgtEl>
                                        <p:attrNameLst>
                                          <p:attrName>ppt_y</p:attrName>
                                        </p:attrNameLst>
                                      </p:cBhvr>
                                      <p:tavLst>
                                        <p:tav tm="0">
                                          <p:val>
                                            <p:strVal val="ppt_y"/>
                                          </p:val>
                                        </p:tav>
                                        <p:tav tm="100000">
                                          <p:val>
                                            <p:strVal val="ppt_y-.1"/>
                                          </p:val>
                                        </p:tav>
                                      </p:tavLst>
                                    </p:anim>
                                    <p:set>
                                      <p:cBhvr>
                                        <p:cTn id="9" dur="1" fill="hold">
                                          <p:stCondLst>
                                            <p:cond delay="999"/>
                                          </p:stCondLst>
                                        </p:cTn>
                                        <p:tgtEl>
                                          <p:spTgt spid="17"/>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12" dur="1000"/>
                                        <p:tgtEl>
                                          <p:spTgt spid="70">
                                            <p:txEl>
                                              <p:charRg st="4294967295" end="4294967295"/>
                                            </p:txEl>
                                          </p:spTgt>
                                        </p:tgtEl>
                                      </p:cBhvr>
                                    </p:animEffect>
                                    <p:anim calcmode="lin" valueType="num">
                                      <p:cBhvr>
                                        <p:cTn id="13"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14"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15" restart="whenNotActive" fill="hold" evtFilter="cancelBubble" nodeType="interactiveSeq">
                <p:stCondLst>
                  <p:cond evt="onClick" delay="0">
                    <p:tgtEl>
                      <p:spTgt spid="70"/>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1" nodeType="withEffect">
                                  <p:stCondLst>
                                    <p:cond delay="0"/>
                                  </p:stCondLst>
                                  <p:childTnLst>
                                    <p:set>
                                      <p:cBhvr>
                                        <p:cTn id="19"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20" dur="1000"/>
                                        <p:tgtEl>
                                          <p:spTgt spid="70">
                                            <p:txEl>
                                              <p:charRg st="4294967295" end="4294967295"/>
                                            </p:txEl>
                                          </p:spTgt>
                                        </p:tgtEl>
                                      </p:cBhvr>
                                    </p:animEffect>
                                    <p:anim calcmode="lin" valueType="num">
                                      <p:cBhvr>
                                        <p:cTn id="21"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22"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par>
                                <p:cTn id="23" presetID="47" presetClass="exit" presetSubtype="0" fill="hold" grpId="1" nodeType="withEffect">
                                  <p:stCondLst>
                                    <p:cond delay="0"/>
                                  </p:stCondLst>
                                  <p:childTnLst>
                                    <p:animEffect transition="out" filter="fade">
                                      <p:cBhvr>
                                        <p:cTn id="24" dur="1000"/>
                                        <p:tgtEl>
                                          <p:spTgt spid="17"/>
                                        </p:tgtEl>
                                      </p:cBhvr>
                                    </p:animEffect>
                                    <p:anim calcmode="lin" valueType="num">
                                      <p:cBhvr>
                                        <p:cTn id="25" dur="1000"/>
                                        <p:tgtEl>
                                          <p:spTgt spid="17"/>
                                        </p:tgtEl>
                                        <p:attrNameLst>
                                          <p:attrName>ppt_x</p:attrName>
                                        </p:attrNameLst>
                                      </p:cBhvr>
                                      <p:tavLst>
                                        <p:tav tm="0">
                                          <p:val>
                                            <p:strVal val="ppt_x"/>
                                          </p:val>
                                        </p:tav>
                                        <p:tav tm="100000">
                                          <p:val>
                                            <p:strVal val="ppt_x"/>
                                          </p:val>
                                        </p:tav>
                                      </p:tavLst>
                                    </p:anim>
                                    <p:anim calcmode="lin" valueType="num">
                                      <p:cBhvr>
                                        <p:cTn id="26" dur="1000"/>
                                        <p:tgtEl>
                                          <p:spTgt spid="17"/>
                                        </p:tgtEl>
                                        <p:attrNameLst>
                                          <p:attrName>ppt_y</p:attrName>
                                        </p:attrNameLst>
                                      </p:cBhvr>
                                      <p:tavLst>
                                        <p:tav tm="0">
                                          <p:val>
                                            <p:strVal val="ppt_y"/>
                                          </p:val>
                                        </p:tav>
                                        <p:tav tm="100000">
                                          <p:val>
                                            <p:strVal val="ppt_y-.1"/>
                                          </p:val>
                                        </p:tav>
                                      </p:tavLst>
                                    </p:anim>
                                    <p:set>
                                      <p:cBhvr>
                                        <p:cTn id="27"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0" nodeType="withEffect">
                                  <p:stCondLst>
                                    <p:cond delay="0"/>
                                  </p:stCondLst>
                                  <p:childTnLst>
                                    <p:animEffect transition="out" filter="fade">
                                      <p:cBhvr>
                                        <p:cTn id="32" dur="1000"/>
                                        <p:tgtEl>
                                          <p:spTgt spid="16"/>
                                        </p:tgtEl>
                                      </p:cBhvr>
                                    </p:animEffect>
                                    <p:anim calcmode="lin" valueType="num">
                                      <p:cBhvr>
                                        <p:cTn id="33" dur="1000"/>
                                        <p:tgtEl>
                                          <p:spTgt spid="16"/>
                                        </p:tgtEl>
                                        <p:attrNameLst>
                                          <p:attrName>ppt_x</p:attrName>
                                        </p:attrNameLst>
                                      </p:cBhvr>
                                      <p:tavLst>
                                        <p:tav tm="0">
                                          <p:val>
                                            <p:strVal val="ppt_x"/>
                                          </p:val>
                                        </p:tav>
                                        <p:tav tm="100000">
                                          <p:val>
                                            <p:strVal val="ppt_x"/>
                                          </p:val>
                                        </p:tav>
                                      </p:tavLst>
                                    </p:anim>
                                    <p:anim calcmode="lin" valueType="num">
                                      <p:cBhvr>
                                        <p:cTn id="34" dur="1000"/>
                                        <p:tgtEl>
                                          <p:spTgt spid="16"/>
                                        </p:tgtEl>
                                        <p:attrNameLst>
                                          <p:attrName>ppt_y</p:attrName>
                                        </p:attrNameLst>
                                      </p:cBhvr>
                                      <p:tavLst>
                                        <p:tav tm="0">
                                          <p:val>
                                            <p:strVal val="ppt_y"/>
                                          </p:val>
                                        </p:tav>
                                        <p:tav tm="100000">
                                          <p:val>
                                            <p:strVal val="ppt_y-.1"/>
                                          </p:val>
                                        </p:tav>
                                      </p:tavLst>
                                    </p:anim>
                                    <p:set>
                                      <p:cBhvr>
                                        <p:cTn id="35" dur="1" fill="hold">
                                          <p:stCondLst>
                                            <p:cond delay="999"/>
                                          </p:stCondLst>
                                        </p:cTn>
                                        <p:tgtEl>
                                          <p:spTgt spid="16"/>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38" dur="1000"/>
                                        <p:tgtEl>
                                          <p:spTgt spid="71">
                                            <p:txEl>
                                              <p:charRg st="4294967295" end="4294967295"/>
                                            </p:txEl>
                                          </p:spTgt>
                                        </p:tgtEl>
                                      </p:cBhvr>
                                    </p:animEffect>
                                    <p:anim calcmode="lin" valueType="num">
                                      <p:cBhvr>
                                        <p:cTn id="39"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40"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71"/>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1" nodeType="withEffect">
                                  <p:stCondLst>
                                    <p:cond delay="0"/>
                                  </p:stCondLst>
                                  <p:childTnLst>
                                    <p:set>
                                      <p:cBhvr>
                                        <p:cTn id="45"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46" dur="1000"/>
                                        <p:tgtEl>
                                          <p:spTgt spid="71">
                                            <p:txEl>
                                              <p:charRg st="4294967295" end="4294967295"/>
                                            </p:txEl>
                                          </p:spTgt>
                                        </p:tgtEl>
                                      </p:cBhvr>
                                    </p:animEffect>
                                    <p:anim calcmode="lin" valueType="num">
                                      <p:cBhvr>
                                        <p:cTn id="47"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48"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par>
                                <p:cTn id="49" presetID="47" presetClass="exit" presetSubtype="0" fill="hold" grpId="1" nodeType="withEffect">
                                  <p:stCondLst>
                                    <p:cond delay="0"/>
                                  </p:stCondLst>
                                  <p:childTnLst>
                                    <p:animEffect transition="out" filter="fade">
                                      <p:cBhvr>
                                        <p:cTn id="50" dur="1000"/>
                                        <p:tgtEl>
                                          <p:spTgt spid="16"/>
                                        </p:tgtEl>
                                      </p:cBhvr>
                                    </p:animEffect>
                                    <p:anim calcmode="lin" valueType="num">
                                      <p:cBhvr>
                                        <p:cTn id="51" dur="1000"/>
                                        <p:tgtEl>
                                          <p:spTgt spid="16"/>
                                        </p:tgtEl>
                                        <p:attrNameLst>
                                          <p:attrName>ppt_x</p:attrName>
                                        </p:attrNameLst>
                                      </p:cBhvr>
                                      <p:tavLst>
                                        <p:tav tm="0">
                                          <p:val>
                                            <p:strVal val="ppt_x"/>
                                          </p:val>
                                        </p:tav>
                                        <p:tav tm="100000">
                                          <p:val>
                                            <p:strVal val="ppt_x"/>
                                          </p:val>
                                        </p:tav>
                                      </p:tavLst>
                                    </p:anim>
                                    <p:anim calcmode="lin" valueType="num">
                                      <p:cBhvr>
                                        <p:cTn id="52" dur="1000"/>
                                        <p:tgtEl>
                                          <p:spTgt spid="16"/>
                                        </p:tgtEl>
                                        <p:attrNameLst>
                                          <p:attrName>ppt_y</p:attrName>
                                        </p:attrNameLst>
                                      </p:cBhvr>
                                      <p:tavLst>
                                        <p:tav tm="0">
                                          <p:val>
                                            <p:strVal val="ppt_y"/>
                                          </p:val>
                                        </p:tav>
                                        <p:tav tm="100000">
                                          <p:val>
                                            <p:strVal val="ppt_y-.1"/>
                                          </p:val>
                                        </p:tav>
                                      </p:tavLst>
                                    </p:anim>
                                    <p:set>
                                      <p:cBhvr>
                                        <p:cTn id="53"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withEffect">
                                  <p:stCondLst>
                                    <p:cond delay="0"/>
                                  </p:stCondLst>
                                  <p:childTnLst>
                                    <p:animEffect transition="out" filter="fade">
                                      <p:cBhvr>
                                        <p:cTn id="58" dur="1000"/>
                                        <p:tgtEl>
                                          <p:spTgt spid="18"/>
                                        </p:tgtEl>
                                      </p:cBhvr>
                                    </p:animEffect>
                                    <p:anim calcmode="lin" valueType="num">
                                      <p:cBhvr>
                                        <p:cTn id="59" dur="1000"/>
                                        <p:tgtEl>
                                          <p:spTgt spid="18"/>
                                        </p:tgtEl>
                                        <p:attrNameLst>
                                          <p:attrName>ppt_x</p:attrName>
                                        </p:attrNameLst>
                                      </p:cBhvr>
                                      <p:tavLst>
                                        <p:tav tm="0">
                                          <p:val>
                                            <p:strVal val="ppt_x"/>
                                          </p:val>
                                        </p:tav>
                                        <p:tav tm="100000">
                                          <p:val>
                                            <p:strVal val="ppt_x"/>
                                          </p:val>
                                        </p:tav>
                                      </p:tavLst>
                                    </p:anim>
                                    <p:anim calcmode="lin" valueType="num">
                                      <p:cBhvr>
                                        <p:cTn id="60" dur="1000"/>
                                        <p:tgtEl>
                                          <p:spTgt spid="18"/>
                                        </p:tgtEl>
                                        <p:attrNameLst>
                                          <p:attrName>ppt_y</p:attrName>
                                        </p:attrNameLst>
                                      </p:cBhvr>
                                      <p:tavLst>
                                        <p:tav tm="0">
                                          <p:val>
                                            <p:strVal val="ppt_y"/>
                                          </p:val>
                                        </p:tav>
                                        <p:tav tm="100000">
                                          <p:val>
                                            <p:strVal val="ppt_y-.1"/>
                                          </p:val>
                                        </p:tav>
                                      </p:tavLst>
                                    </p:anim>
                                    <p:set>
                                      <p:cBhvr>
                                        <p:cTn id="61" dur="1" fill="hold">
                                          <p:stCondLst>
                                            <p:cond delay="999"/>
                                          </p:stCondLst>
                                        </p:cTn>
                                        <p:tgtEl>
                                          <p:spTgt spid="18"/>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64" dur="1000"/>
                                        <p:tgtEl>
                                          <p:spTgt spid="68">
                                            <p:txEl>
                                              <p:charRg st="4294967295" end="4294967295"/>
                                            </p:txEl>
                                          </p:spTgt>
                                        </p:tgtEl>
                                      </p:cBhvr>
                                    </p:animEffect>
                                    <p:anim calcmode="lin" valueType="num">
                                      <p:cBhvr>
                                        <p:cTn id="65"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66"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68"/>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grpId="1" nodeType="withEffect">
                                  <p:stCondLst>
                                    <p:cond delay="0"/>
                                  </p:stCondLst>
                                  <p:childTnLst>
                                    <p:set>
                                      <p:cBhvr>
                                        <p:cTn id="71"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72" dur="1000"/>
                                        <p:tgtEl>
                                          <p:spTgt spid="68">
                                            <p:txEl>
                                              <p:charRg st="4294967295" end="4294967295"/>
                                            </p:txEl>
                                          </p:spTgt>
                                        </p:tgtEl>
                                      </p:cBhvr>
                                    </p:animEffect>
                                    <p:anim calcmode="lin" valueType="num">
                                      <p:cBhvr>
                                        <p:cTn id="73"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74"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par>
                                <p:cTn id="75" presetID="47" presetClass="exit" presetSubtype="0" fill="hold" grpId="1" nodeType="withEffect">
                                  <p:stCondLst>
                                    <p:cond delay="0"/>
                                  </p:stCondLst>
                                  <p:childTnLst>
                                    <p:animEffect transition="out" filter="fade">
                                      <p:cBhvr>
                                        <p:cTn id="76" dur="1000"/>
                                        <p:tgtEl>
                                          <p:spTgt spid="18"/>
                                        </p:tgtEl>
                                      </p:cBhvr>
                                    </p:animEffect>
                                    <p:anim calcmode="lin" valueType="num">
                                      <p:cBhvr>
                                        <p:cTn id="77" dur="1000"/>
                                        <p:tgtEl>
                                          <p:spTgt spid="18"/>
                                        </p:tgtEl>
                                        <p:attrNameLst>
                                          <p:attrName>ppt_x</p:attrName>
                                        </p:attrNameLst>
                                      </p:cBhvr>
                                      <p:tavLst>
                                        <p:tav tm="0">
                                          <p:val>
                                            <p:strVal val="ppt_x"/>
                                          </p:val>
                                        </p:tav>
                                        <p:tav tm="100000">
                                          <p:val>
                                            <p:strVal val="ppt_x"/>
                                          </p:val>
                                        </p:tav>
                                      </p:tavLst>
                                    </p:anim>
                                    <p:anim calcmode="lin" valueType="num">
                                      <p:cBhvr>
                                        <p:cTn id="78" dur="1000"/>
                                        <p:tgtEl>
                                          <p:spTgt spid="18"/>
                                        </p:tgtEl>
                                        <p:attrNameLst>
                                          <p:attrName>ppt_y</p:attrName>
                                        </p:attrNameLst>
                                      </p:cBhvr>
                                      <p:tavLst>
                                        <p:tav tm="0">
                                          <p:val>
                                            <p:strVal val="ppt_y"/>
                                          </p:val>
                                        </p:tav>
                                        <p:tav tm="100000">
                                          <p:val>
                                            <p:strVal val="ppt_y-.1"/>
                                          </p:val>
                                        </p:tav>
                                      </p:tavLst>
                                    </p:anim>
                                    <p:set>
                                      <p:cBhvr>
                                        <p:cTn id="79"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0" restart="whenNotActive" fill="hold" evtFilter="cancelBubble" nodeType="interactiveSeq">
                <p:stCondLst>
                  <p:cond evt="onClick" delay="0">
                    <p:tgtEl>
                      <p:spTgt spid="20"/>
                    </p:tgtEl>
                  </p:cond>
                </p:stCondLst>
                <p:endSync evt="end" delay="0">
                  <p:rtn val="all"/>
                </p:endSync>
                <p:childTnLst>
                  <p:par>
                    <p:cTn id="81" fill="hold">
                      <p:stCondLst>
                        <p:cond delay="0"/>
                      </p:stCondLst>
                      <p:childTnLst>
                        <p:par>
                          <p:cTn id="82" fill="hold">
                            <p:stCondLst>
                              <p:cond delay="0"/>
                            </p:stCondLst>
                            <p:childTnLst>
                              <p:par>
                                <p:cTn id="83" presetID="47" presetClass="exit" presetSubtype="0" fill="hold" grpId="0" nodeType="withEffect">
                                  <p:stCondLst>
                                    <p:cond delay="0"/>
                                  </p:stCondLst>
                                  <p:childTnLst>
                                    <p:animEffect transition="out" filter="fade">
                                      <p:cBhvr>
                                        <p:cTn id="84" dur="1000"/>
                                        <p:tgtEl>
                                          <p:spTgt spid="20"/>
                                        </p:tgtEl>
                                      </p:cBhvr>
                                    </p:animEffect>
                                    <p:anim calcmode="lin" valueType="num">
                                      <p:cBhvr>
                                        <p:cTn id="85" dur="1000"/>
                                        <p:tgtEl>
                                          <p:spTgt spid="20"/>
                                        </p:tgtEl>
                                        <p:attrNameLst>
                                          <p:attrName>ppt_x</p:attrName>
                                        </p:attrNameLst>
                                      </p:cBhvr>
                                      <p:tavLst>
                                        <p:tav tm="0">
                                          <p:val>
                                            <p:strVal val="ppt_x"/>
                                          </p:val>
                                        </p:tav>
                                        <p:tav tm="100000">
                                          <p:val>
                                            <p:strVal val="ppt_x"/>
                                          </p:val>
                                        </p:tav>
                                      </p:tavLst>
                                    </p:anim>
                                    <p:anim calcmode="lin" valueType="num">
                                      <p:cBhvr>
                                        <p:cTn id="86" dur="1000"/>
                                        <p:tgtEl>
                                          <p:spTgt spid="20"/>
                                        </p:tgtEl>
                                        <p:attrNameLst>
                                          <p:attrName>ppt_y</p:attrName>
                                        </p:attrNameLst>
                                      </p:cBhvr>
                                      <p:tavLst>
                                        <p:tav tm="0">
                                          <p:val>
                                            <p:strVal val="ppt_y"/>
                                          </p:val>
                                        </p:tav>
                                        <p:tav tm="100000">
                                          <p:val>
                                            <p:strVal val="ppt_y-.1"/>
                                          </p:val>
                                        </p:tav>
                                      </p:tavLst>
                                    </p:anim>
                                    <p:set>
                                      <p:cBhvr>
                                        <p:cTn id="87" dur="1" fill="hold">
                                          <p:stCondLst>
                                            <p:cond delay="999"/>
                                          </p:stCondLst>
                                        </p:cTn>
                                        <p:tgtEl>
                                          <p:spTgt spid="20"/>
                                        </p:tgtEl>
                                        <p:attrNameLst>
                                          <p:attrName>style.visibility</p:attrName>
                                        </p:attrNameLst>
                                      </p:cBhvr>
                                      <p:to>
                                        <p:strVal val="hidden"/>
                                      </p:to>
                                    </p:set>
                                  </p:childTnLst>
                                </p:cTn>
                              </p:par>
                              <p:par>
                                <p:cTn id="88" presetID="42" presetClass="entr" presetSubtype="0" fill="hold" grpId="0" nodeType="withEffect">
                                  <p:stCondLst>
                                    <p:cond delay="0"/>
                                  </p:stCondLst>
                                  <p:childTnLst>
                                    <p:set>
                                      <p:cBhvr>
                                        <p:cTn id="89" dur="1" fill="hold">
                                          <p:stCondLst>
                                            <p:cond delay="0"/>
                                          </p:stCondLst>
                                        </p:cTn>
                                        <p:tgtEl>
                                          <p:spTgt spid="21">
                                            <p:txEl>
                                              <p:charRg st="4294967295" end="4294967295"/>
                                            </p:txEl>
                                          </p:spTgt>
                                        </p:tgtEl>
                                        <p:attrNameLst>
                                          <p:attrName>style.visibility</p:attrName>
                                        </p:attrNameLst>
                                      </p:cBhvr>
                                      <p:to>
                                        <p:strVal val="visible"/>
                                      </p:to>
                                    </p:set>
                                    <p:animEffect transition="in" filter="fade">
                                      <p:cBhvr>
                                        <p:cTn id="90" dur="1000"/>
                                        <p:tgtEl>
                                          <p:spTgt spid="21">
                                            <p:txEl>
                                              <p:charRg st="4294967295" end="4294967295"/>
                                            </p:txEl>
                                          </p:spTgt>
                                        </p:tgtEl>
                                      </p:cBhvr>
                                    </p:animEffect>
                                    <p:anim calcmode="lin" valueType="num">
                                      <p:cBhvr>
                                        <p:cTn id="91" dur="1000" fill="hold"/>
                                        <p:tgtEl>
                                          <p:spTgt spid="21">
                                            <p:txEl>
                                              <p:charRg st="4294967295" end="4294967295"/>
                                            </p:txEl>
                                          </p:spTgt>
                                        </p:tgtEl>
                                        <p:attrNameLst>
                                          <p:attrName>ppt_x</p:attrName>
                                        </p:attrNameLst>
                                      </p:cBhvr>
                                      <p:tavLst>
                                        <p:tav tm="0">
                                          <p:val>
                                            <p:strVal val="#ppt_x"/>
                                          </p:val>
                                        </p:tav>
                                        <p:tav tm="100000">
                                          <p:val>
                                            <p:strVal val="#ppt_x"/>
                                          </p:val>
                                        </p:tav>
                                      </p:tavLst>
                                    </p:anim>
                                    <p:anim calcmode="lin" valueType="num">
                                      <p:cBhvr>
                                        <p:cTn id="92" dur="1000" fill="hold"/>
                                        <p:tgtEl>
                                          <p:spTgt spid="2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93" restart="whenNotActive" fill="hold" evtFilter="cancelBubble" nodeType="interactiveSeq">
                <p:stCondLst>
                  <p:cond evt="onClick" delay="0">
                    <p:tgtEl>
                      <p:spTgt spid="21"/>
                    </p:tgtEl>
                  </p:cond>
                </p:stCondLst>
                <p:endSync evt="end" delay="0">
                  <p:rtn val="all"/>
                </p:endSync>
                <p:childTnLst>
                  <p:par>
                    <p:cTn id="94" fill="hold">
                      <p:stCondLst>
                        <p:cond delay="0"/>
                      </p:stCondLst>
                      <p:childTnLst>
                        <p:par>
                          <p:cTn id="95" fill="hold">
                            <p:stCondLst>
                              <p:cond delay="0"/>
                            </p:stCondLst>
                            <p:childTnLst>
                              <p:par>
                                <p:cTn id="96" presetID="42" presetClass="entr" presetSubtype="0" fill="hold" grpId="1" nodeType="withEffect">
                                  <p:stCondLst>
                                    <p:cond delay="0"/>
                                  </p:stCondLst>
                                  <p:childTnLst>
                                    <p:set>
                                      <p:cBhvr>
                                        <p:cTn id="97" dur="1" fill="hold">
                                          <p:stCondLst>
                                            <p:cond delay="0"/>
                                          </p:stCondLst>
                                        </p:cTn>
                                        <p:tgtEl>
                                          <p:spTgt spid="21">
                                            <p:txEl>
                                              <p:charRg st="4294967295" end="4294967295"/>
                                            </p:txEl>
                                          </p:spTgt>
                                        </p:tgtEl>
                                        <p:attrNameLst>
                                          <p:attrName>style.visibility</p:attrName>
                                        </p:attrNameLst>
                                      </p:cBhvr>
                                      <p:to>
                                        <p:strVal val="visible"/>
                                      </p:to>
                                    </p:set>
                                    <p:animEffect transition="in" filter="fade">
                                      <p:cBhvr>
                                        <p:cTn id="98" dur="1000"/>
                                        <p:tgtEl>
                                          <p:spTgt spid="21">
                                            <p:txEl>
                                              <p:charRg st="4294967295" end="4294967295"/>
                                            </p:txEl>
                                          </p:spTgt>
                                        </p:tgtEl>
                                      </p:cBhvr>
                                    </p:animEffect>
                                    <p:anim calcmode="lin" valueType="num">
                                      <p:cBhvr>
                                        <p:cTn id="99" dur="1000" fill="hold"/>
                                        <p:tgtEl>
                                          <p:spTgt spid="21">
                                            <p:txEl>
                                              <p:charRg st="4294967295" end="4294967295"/>
                                            </p:txEl>
                                          </p:spTgt>
                                        </p:tgtEl>
                                        <p:attrNameLst>
                                          <p:attrName>ppt_x</p:attrName>
                                        </p:attrNameLst>
                                      </p:cBhvr>
                                      <p:tavLst>
                                        <p:tav tm="0">
                                          <p:val>
                                            <p:strVal val="#ppt_x"/>
                                          </p:val>
                                        </p:tav>
                                        <p:tav tm="100000">
                                          <p:val>
                                            <p:strVal val="#ppt_x"/>
                                          </p:val>
                                        </p:tav>
                                      </p:tavLst>
                                    </p:anim>
                                    <p:anim calcmode="lin" valueType="num">
                                      <p:cBhvr>
                                        <p:cTn id="100" dur="1000" fill="hold"/>
                                        <p:tgtEl>
                                          <p:spTgt spid="21">
                                            <p:txEl>
                                              <p:charRg st="4294967295" end="4294967295"/>
                                            </p:txEl>
                                          </p:spTgt>
                                        </p:tgtEl>
                                        <p:attrNameLst>
                                          <p:attrName>ppt_y</p:attrName>
                                        </p:attrNameLst>
                                      </p:cBhvr>
                                      <p:tavLst>
                                        <p:tav tm="0">
                                          <p:val>
                                            <p:strVal val="#ppt_y+.1"/>
                                          </p:val>
                                        </p:tav>
                                        <p:tav tm="100000">
                                          <p:val>
                                            <p:strVal val="#ppt_y"/>
                                          </p:val>
                                        </p:tav>
                                      </p:tavLst>
                                    </p:anim>
                                  </p:childTnLst>
                                </p:cTn>
                              </p:par>
                              <p:par>
                                <p:cTn id="101" presetID="47" presetClass="exit" presetSubtype="0" fill="hold" grpId="1" nodeType="withEffect">
                                  <p:stCondLst>
                                    <p:cond delay="0"/>
                                  </p:stCondLst>
                                  <p:childTnLst>
                                    <p:animEffect transition="out" filter="fade">
                                      <p:cBhvr>
                                        <p:cTn id="102" dur="1000"/>
                                        <p:tgtEl>
                                          <p:spTgt spid="20"/>
                                        </p:tgtEl>
                                      </p:cBhvr>
                                    </p:animEffect>
                                    <p:anim calcmode="lin" valueType="num">
                                      <p:cBhvr>
                                        <p:cTn id="103" dur="1000"/>
                                        <p:tgtEl>
                                          <p:spTgt spid="20"/>
                                        </p:tgtEl>
                                        <p:attrNameLst>
                                          <p:attrName>ppt_x</p:attrName>
                                        </p:attrNameLst>
                                      </p:cBhvr>
                                      <p:tavLst>
                                        <p:tav tm="0">
                                          <p:val>
                                            <p:strVal val="ppt_x"/>
                                          </p:val>
                                        </p:tav>
                                        <p:tav tm="100000">
                                          <p:val>
                                            <p:strVal val="ppt_x"/>
                                          </p:val>
                                        </p:tav>
                                      </p:tavLst>
                                    </p:anim>
                                    <p:anim calcmode="lin" valueType="num">
                                      <p:cBhvr>
                                        <p:cTn id="104" dur="1000"/>
                                        <p:tgtEl>
                                          <p:spTgt spid="20"/>
                                        </p:tgtEl>
                                        <p:attrNameLst>
                                          <p:attrName>ppt_y</p:attrName>
                                        </p:attrNameLst>
                                      </p:cBhvr>
                                      <p:tavLst>
                                        <p:tav tm="0">
                                          <p:val>
                                            <p:strVal val="ppt_y"/>
                                          </p:val>
                                        </p:tav>
                                        <p:tav tm="100000">
                                          <p:val>
                                            <p:strVal val="ppt_y-.1"/>
                                          </p:val>
                                        </p:tav>
                                      </p:tavLst>
                                    </p:anim>
                                    <p:set>
                                      <p:cBhvr>
                                        <p:cTn id="105"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06" restart="whenNotActive" fill="hold" evtFilter="cancelBubble" nodeType="interactiveSeq">
                <p:stCondLst>
                  <p:cond evt="onClick" delay="0">
                    <p:tgtEl>
                      <p:spTgt spid="23"/>
                    </p:tgtEl>
                  </p:cond>
                </p:stCondLst>
                <p:endSync evt="end" delay="0">
                  <p:rtn val="all"/>
                </p:endSync>
                <p:childTnLst>
                  <p:par>
                    <p:cTn id="107" fill="hold">
                      <p:stCondLst>
                        <p:cond delay="0"/>
                      </p:stCondLst>
                      <p:childTnLst>
                        <p:par>
                          <p:cTn id="108" fill="hold">
                            <p:stCondLst>
                              <p:cond delay="0"/>
                            </p:stCondLst>
                            <p:childTnLst>
                              <p:par>
                                <p:cTn id="109" presetID="47" presetClass="exit" presetSubtype="0" fill="hold" grpId="0" nodeType="withEffect">
                                  <p:stCondLst>
                                    <p:cond delay="0"/>
                                  </p:stCondLst>
                                  <p:childTnLst>
                                    <p:animEffect transition="out" filter="fade">
                                      <p:cBhvr>
                                        <p:cTn id="110" dur="1000"/>
                                        <p:tgtEl>
                                          <p:spTgt spid="23"/>
                                        </p:tgtEl>
                                      </p:cBhvr>
                                    </p:animEffect>
                                    <p:anim calcmode="lin" valueType="num">
                                      <p:cBhvr>
                                        <p:cTn id="111" dur="1000"/>
                                        <p:tgtEl>
                                          <p:spTgt spid="23"/>
                                        </p:tgtEl>
                                        <p:attrNameLst>
                                          <p:attrName>ppt_x</p:attrName>
                                        </p:attrNameLst>
                                      </p:cBhvr>
                                      <p:tavLst>
                                        <p:tav tm="0">
                                          <p:val>
                                            <p:strVal val="ppt_x"/>
                                          </p:val>
                                        </p:tav>
                                        <p:tav tm="100000">
                                          <p:val>
                                            <p:strVal val="ppt_x"/>
                                          </p:val>
                                        </p:tav>
                                      </p:tavLst>
                                    </p:anim>
                                    <p:anim calcmode="lin" valueType="num">
                                      <p:cBhvr>
                                        <p:cTn id="112" dur="1000"/>
                                        <p:tgtEl>
                                          <p:spTgt spid="23"/>
                                        </p:tgtEl>
                                        <p:attrNameLst>
                                          <p:attrName>ppt_y</p:attrName>
                                        </p:attrNameLst>
                                      </p:cBhvr>
                                      <p:tavLst>
                                        <p:tav tm="0">
                                          <p:val>
                                            <p:strVal val="ppt_y"/>
                                          </p:val>
                                        </p:tav>
                                        <p:tav tm="100000">
                                          <p:val>
                                            <p:strVal val="ppt_y-.1"/>
                                          </p:val>
                                        </p:tav>
                                      </p:tavLst>
                                    </p:anim>
                                    <p:set>
                                      <p:cBhvr>
                                        <p:cTn id="113" dur="1" fill="hold">
                                          <p:stCondLst>
                                            <p:cond delay="999"/>
                                          </p:stCondLst>
                                        </p:cTn>
                                        <p:tgtEl>
                                          <p:spTgt spid="23"/>
                                        </p:tgtEl>
                                        <p:attrNameLst>
                                          <p:attrName>style.visibility</p:attrName>
                                        </p:attrNameLst>
                                      </p:cBhvr>
                                      <p:to>
                                        <p:strVal val="hidden"/>
                                      </p:to>
                                    </p:set>
                                  </p:childTnLst>
                                </p:cTn>
                              </p:par>
                              <p:par>
                                <p:cTn id="114" presetID="42" presetClass="entr" presetSubtype="0" fill="hold" grpId="0" nodeType="withEffect">
                                  <p:stCondLst>
                                    <p:cond delay="0"/>
                                  </p:stCondLst>
                                  <p:childTnLst>
                                    <p:set>
                                      <p:cBhvr>
                                        <p:cTn id="115" dur="1" fill="hold">
                                          <p:stCondLst>
                                            <p:cond delay="0"/>
                                          </p:stCondLst>
                                        </p:cTn>
                                        <p:tgtEl>
                                          <p:spTgt spid="24">
                                            <p:txEl>
                                              <p:charRg st="4294967295" end="4294967295"/>
                                            </p:txEl>
                                          </p:spTgt>
                                        </p:tgtEl>
                                        <p:attrNameLst>
                                          <p:attrName>style.visibility</p:attrName>
                                        </p:attrNameLst>
                                      </p:cBhvr>
                                      <p:to>
                                        <p:strVal val="visible"/>
                                      </p:to>
                                    </p:set>
                                    <p:animEffect transition="in" filter="fade">
                                      <p:cBhvr>
                                        <p:cTn id="116" dur="1000"/>
                                        <p:tgtEl>
                                          <p:spTgt spid="24">
                                            <p:txEl>
                                              <p:charRg st="4294967295" end="4294967295"/>
                                            </p:txEl>
                                          </p:spTgt>
                                        </p:tgtEl>
                                      </p:cBhvr>
                                    </p:animEffect>
                                    <p:anim calcmode="lin" valueType="num">
                                      <p:cBhvr>
                                        <p:cTn id="117" dur="1000" fill="hold"/>
                                        <p:tgtEl>
                                          <p:spTgt spid="24">
                                            <p:txEl>
                                              <p:charRg st="4294967295" end="4294967295"/>
                                            </p:txEl>
                                          </p:spTgt>
                                        </p:tgtEl>
                                        <p:attrNameLst>
                                          <p:attrName>ppt_x</p:attrName>
                                        </p:attrNameLst>
                                      </p:cBhvr>
                                      <p:tavLst>
                                        <p:tav tm="0">
                                          <p:val>
                                            <p:strVal val="#ppt_x"/>
                                          </p:val>
                                        </p:tav>
                                        <p:tav tm="100000">
                                          <p:val>
                                            <p:strVal val="#ppt_x"/>
                                          </p:val>
                                        </p:tav>
                                      </p:tavLst>
                                    </p:anim>
                                    <p:anim calcmode="lin" valueType="num">
                                      <p:cBhvr>
                                        <p:cTn id="118" dur="1000" fill="hold"/>
                                        <p:tgtEl>
                                          <p:spTgt spid="24">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19" restart="whenNotActive" fill="hold" evtFilter="cancelBubble" nodeType="interactiveSeq">
                <p:stCondLst>
                  <p:cond evt="onClick" delay="0">
                    <p:tgtEl>
                      <p:spTgt spid="24"/>
                    </p:tgtEl>
                  </p:cond>
                </p:stCondLst>
                <p:endSync evt="end" delay="0">
                  <p:rtn val="all"/>
                </p:endSync>
                <p:childTnLst>
                  <p:par>
                    <p:cTn id="120" fill="hold">
                      <p:stCondLst>
                        <p:cond delay="0"/>
                      </p:stCondLst>
                      <p:childTnLst>
                        <p:par>
                          <p:cTn id="121" fill="hold">
                            <p:stCondLst>
                              <p:cond delay="0"/>
                            </p:stCondLst>
                            <p:childTnLst>
                              <p:par>
                                <p:cTn id="122" presetID="42" presetClass="entr" presetSubtype="0" fill="hold" grpId="1" nodeType="withEffect">
                                  <p:stCondLst>
                                    <p:cond delay="0"/>
                                  </p:stCondLst>
                                  <p:childTnLst>
                                    <p:set>
                                      <p:cBhvr>
                                        <p:cTn id="123" dur="1" fill="hold">
                                          <p:stCondLst>
                                            <p:cond delay="0"/>
                                          </p:stCondLst>
                                        </p:cTn>
                                        <p:tgtEl>
                                          <p:spTgt spid="24">
                                            <p:txEl>
                                              <p:charRg st="4294967295" end="4294967295"/>
                                            </p:txEl>
                                          </p:spTgt>
                                        </p:tgtEl>
                                        <p:attrNameLst>
                                          <p:attrName>style.visibility</p:attrName>
                                        </p:attrNameLst>
                                      </p:cBhvr>
                                      <p:to>
                                        <p:strVal val="visible"/>
                                      </p:to>
                                    </p:set>
                                    <p:animEffect transition="in" filter="fade">
                                      <p:cBhvr>
                                        <p:cTn id="124" dur="1000"/>
                                        <p:tgtEl>
                                          <p:spTgt spid="24">
                                            <p:txEl>
                                              <p:charRg st="4294967295" end="4294967295"/>
                                            </p:txEl>
                                          </p:spTgt>
                                        </p:tgtEl>
                                      </p:cBhvr>
                                    </p:animEffect>
                                    <p:anim calcmode="lin" valueType="num">
                                      <p:cBhvr>
                                        <p:cTn id="125" dur="1000" fill="hold"/>
                                        <p:tgtEl>
                                          <p:spTgt spid="24">
                                            <p:txEl>
                                              <p:charRg st="4294967295" end="4294967295"/>
                                            </p:txEl>
                                          </p:spTgt>
                                        </p:tgtEl>
                                        <p:attrNameLst>
                                          <p:attrName>ppt_x</p:attrName>
                                        </p:attrNameLst>
                                      </p:cBhvr>
                                      <p:tavLst>
                                        <p:tav tm="0">
                                          <p:val>
                                            <p:strVal val="#ppt_x"/>
                                          </p:val>
                                        </p:tav>
                                        <p:tav tm="100000">
                                          <p:val>
                                            <p:strVal val="#ppt_x"/>
                                          </p:val>
                                        </p:tav>
                                      </p:tavLst>
                                    </p:anim>
                                    <p:anim calcmode="lin" valueType="num">
                                      <p:cBhvr>
                                        <p:cTn id="126" dur="1000" fill="hold"/>
                                        <p:tgtEl>
                                          <p:spTgt spid="24">
                                            <p:txEl>
                                              <p:charRg st="4294967295" end="4294967295"/>
                                            </p:txEl>
                                          </p:spTgt>
                                        </p:tgtEl>
                                        <p:attrNameLst>
                                          <p:attrName>ppt_y</p:attrName>
                                        </p:attrNameLst>
                                      </p:cBhvr>
                                      <p:tavLst>
                                        <p:tav tm="0">
                                          <p:val>
                                            <p:strVal val="#ppt_y+.1"/>
                                          </p:val>
                                        </p:tav>
                                        <p:tav tm="100000">
                                          <p:val>
                                            <p:strVal val="#ppt_y"/>
                                          </p:val>
                                        </p:tav>
                                      </p:tavLst>
                                    </p:anim>
                                  </p:childTnLst>
                                </p:cTn>
                              </p:par>
                              <p:par>
                                <p:cTn id="127" presetID="47" presetClass="exit" presetSubtype="0" fill="hold" grpId="1" nodeType="withEffect">
                                  <p:stCondLst>
                                    <p:cond delay="0"/>
                                  </p:stCondLst>
                                  <p:childTnLst>
                                    <p:animEffect transition="out" filter="fade">
                                      <p:cBhvr>
                                        <p:cTn id="128" dur="1000"/>
                                        <p:tgtEl>
                                          <p:spTgt spid="23"/>
                                        </p:tgtEl>
                                      </p:cBhvr>
                                    </p:animEffect>
                                    <p:anim calcmode="lin" valueType="num">
                                      <p:cBhvr>
                                        <p:cTn id="129" dur="1000"/>
                                        <p:tgtEl>
                                          <p:spTgt spid="23"/>
                                        </p:tgtEl>
                                        <p:attrNameLst>
                                          <p:attrName>ppt_x</p:attrName>
                                        </p:attrNameLst>
                                      </p:cBhvr>
                                      <p:tavLst>
                                        <p:tav tm="0">
                                          <p:val>
                                            <p:strVal val="ppt_x"/>
                                          </p:val>
                                        </p:tav>
                                        <p:tav tm="100000">
                                          <p:val>
                                            <p:strVal val="ppt_x"/>
                                          </p:val>
                                        </p:tav>
                                      </p:tavLst>
                                    </p:anim>
                                    <p:anim calcmode="lin" valueType="num">
                                      <p:cBhvr>
                                        <p:cTn id="130" dur="1000"/>
                                        <p:tgtEl>
                                          <p:spTgt spid="23"/>
                                        </p:tgtEl>
                                        <p:attrNameLst>
                                          <p:attrName>ppt_y</p:attrName>
                                        </p:attrNameLst>
                                      </p:cBhvr>
                                      <p:tavLst>
                                        <p:tav tm="0">
                                          <p:val>
                                            <p:strVal val="ppt_y"/>
                                          </p:val>
                                        </p:tav>
                                        <p:tav tm="100000">
                                          <p:val>
                                            <p:strVal val="ppt_y-.1"/>
                                          </p:val>
                                        </p:tav>
                                      </p:tavLst>
                                    </p:anim>
                                    <p:set>
                                      <p:cBhvr>
                                        <p:cTn id="131"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grpId="2" nodeType="clickEffect">
                                  <p:stCondLst>
                                    <p:cond delay="0"/>
                                  </p:stCondLst>
                                  <p:childTnLst>
                                    <p:set>
                                      <p:cBhvr>
                                        <p:cTn id="136" dur="1" fill="hold">
                                          <p:stCondLst>
                                            <p:cond delay="0"/>
                                          </p:stCondLst>
                                        </p:cTn>
                                        <p:tgtEl>
                                          <p:spTgt spid="16"/>
                                        </p:tgtEl>
                                        <p:attrNameLst>
                                          <p:attrName>style.visibility</p:attrName>
                                        </p:attrNameLst>
                                      </p:cBhvr>
                                      <p:to>
                                        <p:strVal val="visible"/>
                                      </p:to>
                                    </p:set>
                                  </p:childTnLst>
                                </p:cTn>
                              </p:par>
                              <p:par>
                                <p:cTn id="137" presetID="1" presetClass="entr" presetSubtype="0" fill="hold" grpId="2" nodeType="withEffect">
                                  <p:stCondLst>
                                    <p:cond delay="0"/>
                                  </p:stCondLst>
                                  <p:childTnLst>
                                    <p:set>
                                      <p:cBhvr>
                                        <p:cTn id="138" dur="1" fill="hold">
                                          <p:stCondLst>
                                            <p:cond delay="0"/>
                                          </p:stCondLst>
                                        </p:cTn>
                                        <p:tgtEl>
                                          <p:spTgt spid="17"/>
                                        </p:tgtEl>
                                        <p:attrNameLst>
                                          <p:attrName>style.visibility</p:attrName>
                                        </p:attrNameLst>
                                      </p:cBhvr>
                                      <p:to>
                                        <p:strVal val="visible"/>
                                      </p:to>
                                    </p:set>
                                  </p:childTnLst>
                                </p:cTn>
                              </p:par>
                              <p:par>
                                <p:cTn id="139" presetID="1" presetClass="entr" presetSubtype="0" fill="hold" grpId="2" nodeType="withEffect">
                                  <p:stCondLst>
                                    <p:cond delay="0"/>
                                  </p:stCondLst>
                                  <p:childTnLst>
                                    <p:set>
                                      <p:cBhvr>
                                        <p:cTn id="140" dur="1" fill="hold">
                                          <p:stCondLst>
                                            <p:cond delay="0"/>
                                          </p:stCondLst>
                                        </p:cTn>
                                        <p:tgtEl>
                                          <p:spTgt spid="18"/>
                                        </p:tgtEl>
                                        <p:attrNameLst>
                                          <p:attrName>style.visibility</p:attrName>
                                        </p:attrNameLst>
                                      </p:cBhvr>
                                      <p:to>
                                        <p:strVal val="visible"/>
                                      </p:to>
                                    </p:set>
                                  </p:childTnLst>
                                </p:cTn>
                              </p:par>
                              <p:par>
                                <p:cTn id="141" presetID="1" presetClass="entr" presetSubtype="0" fill="hold" grpId="2" nodeType="withEffect">
                                  <p:stCondLst>
                                    <p:cond delay="0"/>
                                  </p:stCondLst>
                                  <p:childTnLst>
                                    <p:set>
                                      <p:cBhvr>
                                        <p:cTn id="142" dur="1" fill="hold">
                                          <p:stCondLst>
                                            <p:cond delay="0"/>
                                          </p:stCondLst>
                                        </p:cTn>
                                        <p:tgtEl>
                                          <p:spTgt spid="20"/>
                                        </p:tgtEl>
                                        <p:attrNameLst>
                                          <p:attrName>style.visibility</p:attrName>
                                        </p:attrNameLst>
                                      </p:cBhvr>
                                      <p:to>
                                        <p:strVal val="visible"/>
                                      </p:to>
                                    </p:set>
                                  </p:childTnLst>
                                </p:cTn>
                              </p:par>
                              <p:par>
                                <p:cTn id="143" presetID="1" presetClass="entr" presetSubtype="0" fill="hold" grpId="2" nodeType="withEffect">
                                  <p:stCondLst>
                                    <p:cond delay="0"/>
                                  </p:stCondLst>
                                  <p:childTnLst>
                                    <p:set>
                                      <p:cBhvr>
                                        <p:cTn id="144" dur="1" fill="hold">
                                          <p:stCondLst>
                                            <p:cond delay="0"/>
                                          </p:stCondLst>
                                        </p:cTn>
                                        <p:tgtEl>
                                          <p:spTgt spid="23"/>
                                        </p:tgtEl>
                                        <p:attrNameLst>
                                          <p:attrName>style.visibility</p:attrName>
                                        </p:attrNameLst>
                                      </p:cBhvr>
                                      <p:to>
                                        <p:strVal val="visible"/>
                                      </p:to>
                                    </p:set>
                                  </p:childTnLst>
                                </p:cTn>
                              </p:par>
                              <p:par>
                                <p:cTn id="145" presetID="1" presetClass="exit" presetSubtype="0" fill="hold" grpId="2" nodeType="withEffect">
                                  <p:stCondLst>
                                    <p:cond delay="0"/>
                                  </p:stCondLst>
                                  <p:childTnLst>
                                    <p:set>
                                      <p:cBhvr>
                                        <p:cTn id="146" dur="1" fill="hold">
                                          <p:stCondLst>
                                            <p:cond delay="0"/>
                                          </p:stCondLst>
                                        </p:cTn>
                                        <p:tgtEl>
                                          <p:spTgt spid="71">
                                            <p:txEl>
                                              <p:charRg st="4294967295" end="4294967295"/>
                                            </p:txEl>
                                          </p:spTgt>
                                        </p:tgtEl>
                                        <p:attrNameLst>
                                          <p:attrName>style.visibility</p:attrName>
                                        </p:attrNameLst>
                                      </p:cBhvr>
                                      <p:to>
                                        <p:strVal val="hidden"/>
                                      </p:to>
                                    </p:set>
                                  </p:childTnLst>
                                </p:cTn>
                              </p:par>
                              <p:par>
                                <p:cTn id="147" presetID="1" presetClass="exit" presetSubtype="0" fill="hold" grpId="2" nodeType="withEffect">
                                  <p:stCondLst>
                                    <p:cond delay="0"/>
                                  </p:stCondLst>
                                  <p:childTnLst>
                                    <p:set>
                                      <p:cBhvr>
                                        <p:cTn id="148" dur="1" fill="hold">
                                          <p:stCondLst>
                                            <p:cond delay="0"/>
                                          </p:stCondLst>
                                        </p:cTn>
                                        <p:tgtEl>
                                          <p:spTgt spid="70">
                                            <p:txEl>
                                              <p:charRg st="4294967295" end="4294967295"/>
                                            </p:txEl>
                                          </p:spTgt>
                                        </p:tgtEl>
                                        <p:attrNameLst>
                                          <p:attrName>style.visibility</p:attrName>
                                        </p:attrNameLst>
                                      </p:cBhvr>
                                      <p:to>
                                        <p:strVal val="hidden"/>
                                      </p:to>
                                    </p:set>
                                  </p:childTnLst>
                                </p:cTn>
                              </p:par>
                              <p:par>
                                <p:cTn id="149" presetID="1" presetClass="exit" presetSubtype="0" fill="hold" grpId="2" nodeType="withEffect">
                                  <p:stCondLst>
                                    <p:cond delay="0"/>
                                  </p:stCondLst>
                                  <p:childTnLst>
                                    <p:set>
                                      <p:cBhvr>
                                        <p:cTn id="150" dur="1" fill="hold">
                                          <p:stCondLst>
                                            <p:cond delay="0"/>
                                          </p:stCondLst>
                                        </p:cTn>
                                        <p:tgtEl>
                                          <p:spTgt spid="68">
                                            <p:txEl>
                                              <p:charRg st="4294967295" end="4294967295"/>
                                            </p:txEl>
                                          </p:spTgt>
                                        </p:tgtEl>
                                        <p:attrNameLst>
                                          <p:attrName>style.visibility</p:attrName>
                                        </p:attrNameLst>
                                      </p:cBhvr>
                                      <p:to>
                                        <p:strVal val="hidden"/>
                                      </p:to>
                                    </p:set>
                                  </p:childTnLst>
                                </p:cTn>
                              </p:par>
                              <p:par>
                                <p:cTn id="151" presetID="1" presetClass="exit" presetSubtype="0" fill="hold" grpId="2" nodeType="withEffect">
                                  <p:stCondLst>
                                    <p:cond delay="0"/>
                                  </p:stCondLst>
                                  <p:childTnLst>
                                    <p:set>
                                      <p:cBhvr>
                                        <p:cTn id="152" dur="1" fill="hold">
                                          <p:stCondLst>
                                            <p:cond delay="0"/>
                                          </p:stCondLst>
                                        </p:cTn>
                                        <p:tgtEl>
                                          <p:spTgt spid="21">
                                            <p:txEl>
                                              <p:charRg st="4294967295" end="4294967295"/>
                                            </p:txEl>
                                          </p:spTgt>
                                        </p:tgtEl>
                                        <p:attrNameLst>
                                          <p:attrName>style.visibility</p:attrName>
                                        </p:attrNameLst>
                                      </p:cBhvr>
                                      <p:to>
                                        <p:strVal val="hidden"/>
                                      </p:to>
                                    </p:set>
                                  </p:childTnLst>
                                </p:cTn>
                              </p:par>
                              <p:par>
                                <p:cTn id="153" presetID="1" presetClass="exit" presetSubtype="0" fill="hold" grpId="2" nodeType="withEffect">
                                  <p:stCondLst>
                                    <p:cond delay="0"/>
                                  </p:stCondLst>
                                  <p:childTnLst>
                                    <p:set>
                                      <p:cBhvr>
                                        <p:cTn id="154" dur="1" fill="hold">
                                          <p:stCondLst>
                                            <p:cond delay="0"/>
                                          </p:stCondLst>
                                        </p:cTn>
                                        <p:tgtEl>
                                          <p:spTgt spid="24">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5" restart="whenNotActive" fill="hold" evtFilter="cancelBubble" nodeType="interactiveSeq">
                <p:stCondLst>
                  <p:cond evt="onClick" delay="0">
                    <p:tgtEl>
                      <p:spTgt spid="27"/>
                    </p:tgtEl>
                  </p:cond>
                </p:stCondLst>
                <p:endSync evt="end" delay="0">
                  <p:rtn val="all"/>
                </p:endSync>
                <p:childTnLst>
                  <p:par>
                    <p:cTn id="156" fill="hold">
                      <p:stCondLst>
                        <p:cond delay="0"/>
                      </p:stCondLst>
                      <p:childTnLst>
                        <p:par>
                          <p:cTn id="157" fill="hold">
                            <p:stCondLst>
                              <p:cond delay="0"/>
                            </p:stCondLst>
                            <p:childTnLst>
                              <p:par>
                                <p:cTn id="158" presetID="1" presetClass="entr" presetSubtype="0" fill="hold" grpId="3" nodeType="clickEffect">
                                  <p:stCondLst>
                                    <p:cond delay="0"/>
                                  </p:stCondLst>
                                  <p:childTnLst>
                                    <p:set>
                                      <p:cBhvr>
                                        <p:cTn id="159" dur="1" fill="hold">
                                          <p:stCondLst>
                                            <p:cond delay="0"/>
                                          </p:stCondLst>
                                        </p:cTn>
                                        <p:tgtEl>
                                          <p:spTgt spid="16"/>
                                        </p:tgtEl>
                                        <p:attrNameLst>
                                          <p:attrName>style.visibility</p:attrName>
                                        </p:attrNameLst>
                                      </p:cBhvr>
                                      <p:to>
                                        <p:strVal val="visible"/>
                                      </p:to>
                                    </p:set>
                                  </p:childTnLst>
                                </p:cTn>
                              </p:par>
                              <p:par>
                                <p:cTn id="160" presetID="1" presetClass="entr" presetSubtype="0" fill="hold" grpId="3" nodeType="withEffect">
                                  <p:stCondLst>
                                    <p:cond delay="0"/>
                                  </p:stCondLst>
                                  <p:childTnLst>
                                    <p:set>
                                      <p:cBhvr>
                                        <p:cTn id="161" dur="1" fill="hold">
                                          <p:stCondLst>
                                            <p:cond delay="0"/>
                                          </p:stCondLst>
                                        </p:cTn>
                                        <p:tgtEl>
                                          <p:spTgt spid="17"/>
                                        </p:tgtEl>
                                        <p:attrNameLst>
                                          <p:attrName>style.visibility</p:attrName>
                                        </p:attrNameLst>
                                      </p:cBhvr>
                                      <p:to>
                                        <p:strVal val="visible"/>
                                      </p:to>
                                    </p:set>
                                  </p:childTnLst>
                                </p:cTn>
                              </p:par>
                              <p:par>
                                <p:cTn id="162" presetID="1" presetClass="entr" presetSubtype="0" fill="hold" grpId="3" nodeType="withEffect">
                                  <p:stCondLst>
                                    <p:cond delay="0"/>
                                  </p:stCondLst>
                                  <p:childTnLst>
                                    <p:set>
                                      <p:cBhvr>
                                        <p:cTn id="163" dur="1" fill="hold">
                                          <p:stCondLst>
                                            <p:cond delay="0"/>
                                          </p:stCondLst>
                                        </p:cTn>
                                        <p:tgtEl>
                                          <p:spTgt spid="18"/>
                                        </p:tgtEl>
                                        <p:attrNameLst>
                                          <p:attrName>style.visibility</p:attrName>
                                        </p:attrNameLst>
                                      </p:cBhvr>
                                      <p:to>
                                        <p:strVal val="visible"/>
                                      </p:to>
                                    </p:set>
                                  </p:childTnLst>
                                </p:cTn>
                              </p:par>
                              <p:par>
                                <p:cTn id="164" presetID="1" presetClass="entr" presetSubtype="0" fill="hold" grpId="3" nodeType="withEffect">
                                  <p:stCondLst>
                                    <p:cond delay="0"/>
                                  </p:stCondLst>
                                  <p:childTnLst>
                                    <p:set>
                                      <p:cBhvr>
                                        <p:cTn id="165" dur="1" fill="hold">
                                          <p:stCondLst>
                                            <p:cond delay="0"/>
                                          </p:stCondLst>
                                        </p:cTn>
                                        <p:tgtEl>
                                          <p:spTgt spid="20"/>
                                        </p:tgtEl>
                                        <p:attrNameLst>
                                          <p:attrName>style.visibility</p:attrName>
                                        </p:attrNameLst>
                                      </p:cBhvr>
                                      <p:to>
                                        <p:strVal val="visible"/>
                                      </p:to>
                                    </p:set>
                                  </p:childTnLst>
                                </p:cTn>
                              </p:par>
                              <p:par>
                                <p:cTn id="166" presetID="1" presetClass="entr" presetSubtype="0" fill="hold" grpId="3" nodeType="withEffect">
                                  <p:stCondLst>
                                    <p:cond delay="0"/>
                                  </p:stCondLst>
                                  <p:childTnLst>
                                    <p:set>
                                      <p:cBhvr>
                                        <p:cTn id="167" dur="1" fill="hold">
                                          <p:stCondLst>
                                            <p:cond delay="0"/>
                                          </p:stCondLst>
                                        </p:cTn>
                                        <p:tgtEl>
                                          <p:spTgt spid="23"/>
                                        </p:tgtEl>
                                        <p:attrNameLst>
                                          <p:attrName>style.visibility</p:attrName>
                                        </p:attrNameLst>
                                      </p:cBhvr>
                                      <p:to>
                                        <p:strVal val="visible"/>
                                      </p:to>
                                    </p:set>
                                  </p:childTnLst>
                                </p:cTn>
                              </p:par>
                              <p:par>
                                <p:cTn id="168" presetID="1" presetClass="exit" presetSubtype="0" fill="hold" grpId="3" nodeType="withEffect">
                                  <p:stCondLst>
                                    <p:cond delay="0"/>
                                  </p:stCondLst>
                                  <p:childTnLst>
                                    <p:set>
                                      <p:cBhvr>
                                        <p:cTn id="169" dur="1" fill="hold">
                                          <p:stCondLst>
                                            <p:cond delay="0"/>
                                          </p:stCondLst>
                                        </p:cTn>
                                        <p:tgtEl>
                                          <p:spTgt spid="71">
                                            <p:txEl>
                                              <p:charRg st="4294967295" end="4294967295"/>
                                            </p:txEl>
                                          </p:spTgt>
                                        </p:tgtEl>
                                        <p:attrNameLst>
                                          <p:attrName>style.visibility</p:attrName>
                                        </p:attrNameLst>
                                      </p:cBhvr>
                                      <p:to>
                                        <p:strVal val="hidden"/>
                                      </p:to>
                                    </p:set>
                                  </p:childTnLst>
                                </p:cTn>
                              </p:par>
                              <p:par>
                                <p:cTn id="170" presetID="1" presetClass="exit" presetSubtype="0" fill="hold" grpId="3" nodeType="withEffect">
                                  <p:stCondLst>
                                    <p:cond delay="0"/>
                                  </p:stCondLst>
                                  <p:childTnLst>
                                    <p:set>
                                      <p:cBhvr>
                                        <p:cTn id="171" dur="1" fill="hold">
                                          <p:stCondLst>
                                            <p:cond delay="0"/>
                                          </p:stCondLst>
                                        </p:cTn>
                                        <p:tgtEl>
                                          <p:spTgt spid="70">
                                            <p:txEl>
                                              <p:charRg st="4294967295" end="4294967295"/>
                                            </p:txEl>
                                          </p:spTgt>
                                        </p:tgtEl>
                                        <p:attrNameLst>
                                          <p:attrName>style.visibility</p:attrName>
                                        </p:attrNameLst>
                                      </p:cBhvr>
                                      <p:to>
                                        <p:strVal val="hidden"/>
                                      </p:to>
                                    </p:set>
                                  </p:childTnLst>
                                </p:cTn>
                              </p:par>
                              <p:par>
                                <p:cTn id="172" presetID="1" presetClass="exit" presetSubtype="0" fill="hold" grpId="3" nodeType="withEffect">
                                  <p:stCondLst>
                                    <p:cond delay="0"/>
                                  </p:stCondLst>
                                  <p:childTnLst>
                                    <p:set>
                                      <p:cBhvr>
                                        <p:cTn id="173" dur="1" fill="hold">
                                          <p:stCondLst>
                                            <p:cond delay="0"/>
                                          </p:stCondLst>
                                        </p:cTn>
                                        <p:tgtEl>
                                          <p:spTgt spid="68">
                                            <p:txEl>
                                              <p:charRg st="4294967295" end="4294967295"/>
                                            </p:txEl>
                                          </p:spTgt>
                                        </p:tgtEl>
                                        <p:attrNameLst>
                                          <p:attrName>style.visibility</p:attrName>
                                        </p:attrNameLst>
                                      </p:cBhvr>
                                      <p:to>
                                        <p:strVal val="hidden"/>
                                      </p:to>
                                    </p:set>
                                  </p:childTnLst>
                                </p:cTn>
                              </p:par>
                              <p:par>
                                <p:cTn id="174" presetID="1" presetClass="exit" presetSubtype="0" fill="hold" grpId="3" nodeType="withEffect">
                                  <p:stCondLst>
                                    <p:cond delay="0"/>
                                  </p:stCondLst>
                                  <p:childTnLst>
                                    <p:set>
                                      <p:cBhvr>
                                        <p:cTn id="175" dur="1" fill="hold">
                                          <p:stCondLst>
                                            <p:cond delay="0"/>
                                          </p:stCondLst>
                                        </p:cTn>
                                        <p:tgtEl>
                                          <p:spTgt spid="21">
                                            <p:txEl>
                                              <p:charRg st="4294967295" end="4294967295"/>
                                            </p:txEl>
                                          </p:spTgt>
                                        </p:tgtEl>
                                        <p:attrNameLst>
                                          <p:attrName>style.visibility</p:attrName>
                                        </p:attrNameLst>
                                      </p:cBhvr>
                                      <p:to>
                                        <p:strVal val="hidden"/>
                                      </p:to>
                                    </p:set>
                                  </p:childTnLst>
                                </p:cTn>
                              </p:par>
                              <p:par>
                                <p:cTn id="176" presetID="1" presetClass="exit" presetSubtype="0" fill="hold" grpId="3" nodeType="withEffect">
                                  <p:stCondLst>
                                    <p:cond delay="0"/>
                                  </p:stCondLst>
                                  <p:childTnLst>
                                    <p:set>
                                      <p:cBhvr>
                                        <p:cTn id="177" dur="1" fill="hold">
                                          <p:stCondLst>
                                            <p:cond delay="0"/>
                                          </p:stCondLst>
                                        </p:cTn>
                                        <p:tgtEl>
                                          <p:spTgt spid="24">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3" grpId="0"/>
      <p:bldP spid="23" grpId="1"/>
      <p:bldP spid="23" grpId="2"/>
      <p:bldP spid="23" grpId="3"/>
      <p:bldP spid="20" grpId="0"/>
      <p:bldP spid="20" grpId="1"/>
      <p:bldP spid="20" grpId="2"/>
      <p:bldP spid="20" grpId="3"/>
      <p:bldP spid="18" grpId="0"/>
      <p:bldP spid="18" grpId="1"/>
      <p:bldP spid="18" grpId="2"/>
      <p:bldP spid="18" grpId="3"/>
      <p:bldP spid="17" grpId="0"/>
      <p:bldP spid="17" grpId="1"/>
      <p:bldP spid="17" grpId="2"/>
      <p:bldP spid="17" grpId="3"/>
      <p:bldP spid="16" grpId="0"/>
      <p:bldP spid="16" grpId="1"/>
      <p:bldP spid="16" grpId="2"/>
      <p:bldP spid="16" grpId="3"/>
      <p:bldP spid="24" grpId="0" autoUpdateAnimBg="0"/>
      <p:bldP spid="24" grpId="1" autoUpdateAnimBg="0"/>
      <p:bldP spid="24" grpId="2" autoUpdateAnimBg="0"/>
      <p:bldP spid="24" grpId="3" autoUpdateAnimBg="0"/>
      <p:bldP spid="21" grpId="0" autoUpdateAnimBg="0"/>
      <p:bldP spid="21" grpId="1" autoUpdateAnimBg="0"/>
      <p:bldP spid="21" grpId="2" autoUpdateAnimBg="0"/>
      <p:bldP spid="21" grpId="3" autoUpdateAnimBg="0"/>
      <p:bldP spid="68" grpId="0" autoUpdateAnimBg="0"/>
      <p:bldP spid="68" grpId="1" autoUpdateAnimBg="0"/>
      <p:bldP spid="68" grpId="2" autoUpdateAnimBg="0"/>
      <p:bldP spid="68" grpId="3" autoUpdateAnimBg="0"/>
      <p:bldP spid="70" grpId="0" autoUpdateAnimBg="0"/>
      <p:bldP spid="70" grpId="1" autoUpdateAnimBg="0"/>
      <p:bldP spid="70" grpId="2" autoUpdateAnimBg="0"/>
      <p:bldP spid="70" grpId="3" autoUpdateAnimBg="0"/>
      <p:bldP spid="71" grpId="0" autoUpdateAnimBg="0"/>
      <p:bldP spid="71" grpId="1" autoUpdateAnimBg="0"/>
      <p:bldP spid="71" grpId="2" autoUpdateAnimBg="0"/>
      <p:bldP spid="71" grpId="3"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cNvSpPr txBox="1"/>
          <p:nvPr/>
        </p:nvSpPr>
        <p:spPr>
          <a:xfrm>
            <a:off x="0" y="-17729"/>
            <a:ext cx="9144000" cy="1200329"/>
          </a:xfrm>
          <a:prstGeom prst="rect">
            <a:avLst/>
          </a:prstGeom>
          <a:noFill/>
        </p:spPr>
        <p:txBody>
          <a:bodyPr wrap="square" rtlCol="0">
            <a:spAutoFit/>
          </a:bodyPr>
          <a:lstStyle/>
          <a:p>
            <a:pPr algn="ctr"/>
            <a:r>
              <a:rPr lang="en-NZ" sz="3600" b="1" dirty="0"/>
              <a:t>We meet the Risen Jesus present in the</a:t>
            </a:r>
            <a:br>
              <a:rPr lang="en-NZ" sz="3600" b="1" dirty="0"/>
            </a:br>
            <a:r>
              <a:rPr lang="en-NZ" sz="3600" b="1" dirty="0"/>
              <a:t>Word of God</a:t>
            </a:r>
            <a:endParaRPr lang="en-GB" sz="3600" b="1" dirty="0"/>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S-07</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Image" descr="Image result for people singing the Exsultet">
            <a:extLst>
              <a:ext uri="{FF2B5EF4-FFF2-40B4-BE49-F238E27FC236}">
                <a16:creationId xmlns:a16="http://schemas.microsoft.com/office/drawing/2014/main" id="{DA9BBB34-07B7-41D1-AEAA-641839F0BB3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 y="1234448"/>
            <a:ext cx="2276475" cy="3444875"/>
          </a:xfrm>
          <a:prstGeom prst="rect">
            <a:avLst/>
          </a:prstGeom>
          <a:noFill/>
          <a:ln>
            <a:noFill/>
          </a:ln>
        </p:spPr>
      </p:pic>
      <p:sp>
        <p:nvSpPr>
          <p:cNvPr id="3" name="Textbox">
            <a:extLst>
              <a:ext uri="{FF2B5EF4-FFF2-40B4-BE49-F238E27FC236}">
                <a16:creationId xmlns:a16="http://schemas.microsoft.com/office/drawing/2014/main" id="{F2790C80-D8EE-457D-8F8E-77B396EFCB16}"/>
              </a:ext>
            </a:extLst>
          </p:cNvPr>
          <p:cNvSpPr/>
          <p:nvPr/>
        </p:nvSpPr>
        <p:spPr>
          <a:xfrm>
            <a:off x="2361456" y="1143419"/>
            <a:ext cx="6858000" cy="3406061"/>
          </a:xfrm>
          <a:prstGeom prst="rect">
            <a:avLst/>
          </a:prstGeom>
        </p:spPr>
        <p:txBody>
          <a:bodyPr wrap="square">
            <a:spAutoFit/>
          </a:bodyPr>
          <a:lstStyle/>
          <a:p>
            <a:pPr>
              <a:lnSpc>
                <a:spcPct val="115000"/>
              </a:lnSpc>
              <a:spcAft>
                <a:spcPts val="1000"/>
              </a:spcAft>
            </a:pPr>
            <a:r>
              <a:rPr lang="en-NZ" sz="2000" b="1" dirty="0">
                <a:latin typeface="Tempus Sans ITC" panose="04020404030D07020202" pitchFamily="82" charset="0"/>
                <a:ea typeface="Calibri" panose="020F0502020204030204" pitchFamily="34" charset="0"/>
                <a:cs typeface="Times New Roman" panose="02020603050405020304" pitchFamily="18" charset="0"/>
              </a:rPr>
              <a:t>Complete the sentences:</a:t>
            </a:r>
            <a:endParaRPr lang="en-NZ"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spcAft>
                <a:spcPts val="0"/>
              </a:spcAft>
              <a:buFont typeface="Wingdings" panose="05000000000000000000" pitchFamily="2" charset="2"/>
              <a:buChar char=""/>
            </a:pPr>
            <a:r>
              <a:rPr lang="en-NZ" sz="2000" b="1" dirty="0">
                <a:latin typeface="Tempus Sans ITC" panose="04020404030D07020202" pitchFamily="82" charset="0"/>
                <a:ea typeface="Calibri" panose="020F0502020204030204" pitchFamily="34" charset="0"/>
                <a:cs typeface="Times New Roman" panose="02020603050405020304" pitchFamily="18" charset="0"/>
              </a:rPr>
              <a:t> </a:t>
            </a:r>
            <a:r>
              <a:rPr lang="en-NZ" b="1" dirty="0">
                <a:latin typeface="Tempus Sans ITC" panose="04020404030D07020202" pitchFamily="82" charset="0"/>
                <a:ea typeface="Calibri" panose="020F0502020204030204" pitchFamily="34" charset="0"/>
                <a:cs typeface="Times New Roman" panose="02020603050405020304" pitchFamily="18" charset="0"/>
              </a:rPr>
              <a:t>The risen Lord is present when the Word of God is …</a:t>
            </a:r>
            <a:endParaRPr lang="en-NZ"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spcAft>
                <a:spcPts val="0"/>
              </a:spcAft>
              <a:buFont typeface="Wingdings" panose="05000000000000000000" pitchFamily="2" charset="2"/>
              <a:buChar char=""/>
            </a:pPr>
            <a:r>
              <a:rPr lang="en-NZ" b="1" dirty="0">
                <a:latin typeface="Tempus Sans ITC" panose="04020404030D07020202" pitchFamily="82" charset="0"/>
                <a:ea typeface="Calibri" panose="020F0502020204030204" pitchFamily="34" charset="0"/>
                <a:cs typeface="Times New Roman" panose="02020603050405020304" pitchFamily="18" charset="0"/>
              </a:rPr>
              <a:t> The Spirit of the risen Jesus enables the reader to …</a:t>
            </a:r>
            <a:endParaRPr lang="en-NZ"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spcAft>
                <a:spcPts val="0"/>
              </a:spcAft>
              <a:buFont typeface="Wingdings" panose="05000000000000000000" pitchFamily="2" charset="2"/>
              <a:buChar char=""/>
            </a:pPr>
            <a:r>
              <a:rPr lang="en-NZ" b="1" dirty="0">
                <a:latin typeface="Tempus Sans ITC" panose="04020404030D07020202" pitchFamily="82" charset="0"/>
                <a:ea typeface="Calibri" panose="020F0502020204030204" pitchFamily="34" charset="0"/>
                <a:cs typeface="Times New Roman" panose="02020603050405020304" pitchFamily="18" charset="0"/>
              </a:rPr>
              <a:t>When the people hear the Word they reflect on what …</a:t>
            </a:r>
            <a:endParaRPr lang="en-NZ"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spcAft>
                <a:spcPts val="0"/>
              </a:spcAft>
              <a:buFont typeface="Wingdings" panose="05000000000000000000" pitchFamily="2" charset="2"/>
              <a:buChar char=""/>
            </a:pPr>
            <a:r>
              <a:rPr lang="en-NZ" b="1" dirty="0">
                <a:latin typeface="Tempus Sans ITC" panose="04020404030D07020202" pitchFamily="82" charset="0"/>
                <a:ea typeface="Calibri" panose="020F0502020204030204" pitchFamily="34" charset="0"/>
                <a:cs typeface="Times New Roman" panose="02020603050405020304" pitchFamily="18" charset="0"/>
              </a:rPr>
              <a:t>The followers of the risen Jesus listen to his Word and …</a:t>
            </a:r>
            <a:endParaRPr lang="en-NZ"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spcAft>
                <a:spcPts val="1000"/>
              </a:spcAft>
              <a:buFont typeface="Wingdings" panose="05000000000000000000" pitchFamily="2" charset="2"/>
              <a:buChar char=""/>
            </a:pPr>
            <a:r>
              <a:rPr lang="en-NZ" b="1" dirty="0">
                <a:latin typeface="Tempus Sans ITC" panose="04020404030D07020202" pitchFamily="82" charset="0"/>
                <a:ea typeface="Calibri" panose="020F0502020204030204" pitchFamily="34" charset="0"/>
                <a:cs typeface="Times New Roman" panose="02020603050405020304" pitchFamily="18" charset="0"/>
              </a:rPr>
              <a:t>The Word helps the risen Jesus to be present in the hearts of the ...</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3767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cNvSpPr txBox="1"/>
          <p:nvPr/>
        </p:nvSpPr>
        <p:spPr>
          <a:xfrm>
            <a:off x="0" y="-17729"/>
            <a:ext cx="9144000" cy="954107"/>
          </a:xfrm>
          <a:prstGeom prst="rect">
            <a:avLst/>
          </a:prstGeom>
          <a:noFill/>
        </p:spPr>
        <p:txBody>
          <a:bodyPr wrap="square" rtlCol="0">
            <a:spAutoFit/>
          </a:bodyPr>
          <a:lstStyle/>
          <a:p>
            <a:pPr algn="ctr"/>
            <a:r>
              <a:rPr lang="en-NZ" sz="2800" b="1" dirty="0"/>
              <a:t>In the Eucharist we meet the Risen Jesus present in the consecrated bread and wine that is his Body and Blood</a:t>
            </a:r>
            <a:endParaRPr lang="en-GB" sz="2800" b="1" dirty="0"/>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S-08</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Image result for Pope Francis distributing the bread and wine at mass">
            <a:extLst>
              <a:ext uri="{FF2B5EF4-FFF2-40B4-BE49-F238E27FC236}">
                <a16:creationId xmlns:a16="http://schemas.microsoft.com/office/drawing/2014/main" id="{EC1CA13F-CA93-43BE-95DF-2D48235F84C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2826" y="1053465"/>
            <a:ext cx="3281182" cy="2183801"/>
          </a:xfrm>
          <a:prstGeom prst="rect">
            <a:avLst/>
          </a:prstGeom>
          <a:noFill/>
          <a:ln>
            <a:noFill/>
          </a:ln>
        </p:spPr>
      </p:pic>
      <p:sp>
        <p:nvSpPr>
          <p:cNvPr id="2" name="Rectangle 1">
            <a:extLst>
              <a:ext uri="{FF2B5EF4-FFF2-40B4-BE49-F238E27FC236}">
                <a16:creationId xmlns:a16="http://schemas.microsoft.com/office/drawing/2014/main" id="{DFDA1537-BB08-46DD-879D-204A8CDC26F0}"/>
              </a:ext>
            </a:extLst>
          </p:cNvPr>
          <p:cNvSpPr/>
          <p:nvPr/>
        </p:nvSpPr>
        <p:spPr>
          <a:xfrm>
            <a:off x="0" y="974646"/>
            <a:ext cx="9144000" cy="3575338"/>
          </a:xfrm>
          <a:prstGeom prst="rect">
            <a:avLst/>
          </a:prstGeom>
        </p:spPr>
        <p:txBody>
          <a:bodyPr wrap="square">
            <a:spAutoFit/>
          </a:bodyPr>
          <a:lstStyle/>
          <a:p>
            <a:pPr>
              <a:spcAft>
                <a:spcPts val="1000"/>
              </a:spcAft>
            </a:pPr>
            <a:r>
              <a:rPr lang="en-NZ" sz="1300" b="1" dirty="0">
                <a:latin typeface="Calibri" panose="020F0502020204030204" pitchFamily="34" charset="0"/>
                <a:ea typeface="Calibri" panose="020F0502020204030204" pitchFamily="34" charset="0"/>
                <a:cs typeface="Times New Roman" panose="02020603050405020304" pitchFamily="18" charset="0"/>
              </a:rPr>
              <a:t>Write a question for the answer:</a:t>
            </a:r>
          </a:p>
          <a:p>
            <a:pPr>
              <a:spcAft>
                <a:spcPts val="1000"/>
              </a:spcAft>
            </a:pPr>
            <a:r>
              <a:rPr lang="en-NZ" sz="1300" b="1" dirty="0">
                <a:latin typeface="Calibri" panose="020F0502020204030204" pitchFamily="34" charset="0"/>
                <a:ea typeface="Calibri" panose="020F0502020204030204" pitchFamily="34" charset="0"/>
                <a:cs typeface="Times New Roman" panose="02020603050405020304" pitchFamily="18" charset="0"/>
              </a:rPr>
              <a:t>Q1) </a:t>
            </a:r>
            <a:r>
              <a:rPr lang="en-NZ" sz="1300" dirty="0">
                <a:latin typeface="Calibri" panose="020F0502020204030204" pitchFamily="34" charset="0"/>
                <a:ea typeface="Calibri" panose="020F0502020204030204" pitchFamily="34" charset="0"/>
                <a:cs typeface="Times New Roman" panose="02020603050405020304" pitchFamily="18" charset="0"/>
              </a:rPr>
              <a:t> ______________________________________________________________</a:t>
            </a:r>
          </a:p>
          <a:p>
            <a:pPr>
              <a:spcAft>
                <a:spcPts val="1000"/>
              </a:spcAft>
            </a:pPr>
            <a:r>
              <a:rPr lang="en-NZ" sz="1300" b="1" dirty="0">
                <a:latin typeface="Calibri" panose="020F0502020204030204" pitchFamily="34" charset="0"/>
                <a:ea typeface="Calibri" panose="020F0502020204030204" pitchFamily="34" charset="0"/>
                <a:cs typeface="Times New Roman" panose="02020603050405020304" pitchFamily="18" charset="0"/>
              </a:rPr>
              <a:t>A1) </a:t>
            </a:r>
            <a:r>
              <a:rPr lang="en-NZ" sz="1300" dirty="0">
                <a:latin typeface="Calibri" panose="020F0502020204030204" pitchFamily="34" charset="0"/>
                <a:ea typeface="Calibri" panose="020F0502020204030204" pitchFamily="34" charset="0"/>
                <a:cs typeface="Times New Roman" panose="02020603050405020304" pitchFamily="18" charset="0"/>
              </a:rPr>
              <a:t>The risen Jesus is present in the Eucharist in the bread that is his Body.</a:t>
            </a:r>
          </a:p>
          <a:p>
            <a:pPr>
              <a:spcAft>
                <a:spcPts val="1000"/>
              </a:spcAft>
            </a:pPr>
            <a:r>
              <a:rPr lang="en-NZ" sz="1300" b="1" dirty="0">
                <a:latin typeface="Calibri" panose="020F0502020204030204" pitchFamily="34" charset="0"/>
                <a:ea typeface="Calibri" panose="020F0502020204030204" pitchFamily="34" charset="0"/>
                <a:cs typeface="Times New Roman" panose="02020603050405020304" pitchFamily="18" charset="0"/>
              </a:rPr>
              <a:t>Q2) </a:t>
            </a:r>
            <a:r>
              <a:rPr lang="en-NZ" sz="1300" dirty="0">
                <a:latin typeface="Calibri" panose="020F0502020204030204" pitchFamily="34" charset="0"/>
                <a:ea typeface="Calibri" panose="020F0502020204030204" pitchFamily="34" charset="0"/>
                <a:cs typeface="Times New Roman" panose="02020603050405020304" pitchFamily="18" charset="0"/>
              </a:rPr>
              <a:t> ______________________________________________________________</a:t>
            </a:r>
          </a:p>
          <a:p>
            <a:pPr>
              <a:spcAft>
                <a:spcPts val="1000"/>
              </a:spcAft>
            </a:pPr>
            <a:r>
              <a:rPr lang="en-NZ" sz="1300" b="1" dirty="0">
                <a:latin typeface="Calibri" panose="020F0502020204030204" pitchFamily="34" charset="0"/>
                <a:ea typeface="Calibri" panose="020F0502020204030204" pitchFamily="34" charset="0"/>
                <a:cs typeface="Times New Roman" panose="02020603050405020304" pitchFamily="18" charset="0"/>
              </a:rPr>
              <a:t>A2) </a:t>
            </a:r>
            <a:r>
              <a:rPr lang="en-NZ" sz="1300" dirty="0">
                <a:latin typeface="Calibri" panose="020F0502020204030204" pitchFamily="34" charset="0"/>
                <a:ea typeface="Calibri" panose="020F0502020204030204" pitchFamily="34" charset="0"/>
                <a:cs typeface="Times New Roman" panose="02020603050405020304" pitchFamily="18" charset="0"/>
              </a:rPr>
              <a:t>In the Eucharist we receive the wine that is the risen Jesus’ Blood.</a:t>
            </a:r>
          </a:p>
          <a:p>
            <a:pPr>
              <a:spcAft>
                <a:spcPts val="1000"/>
              </a:spcAft>
            </a:pPr>
            <a:r>
              <a:rPr lang="en-NZ" sz="1300" b="1" dirty="0">
                <a:latin typeface="Calibri" panose="020F0502020204030204" pitchFamily="34" charset="0"/>
                <a:ea typeface="Calibri" panose="020F0502020204030204" pitchFamily="34" charset="0"/>
                <a:cs typeface="Times New Roman" panose="02020603050405020304" pitchFamily="18" charset="0"/>
              </a:rPr>
              <a:t>Q3) </a:t>
            </a:r>
            <a:r>
              <a:rPr lang="en-NZ" sz="1300" dirty="0">
                <a:latin typeface="Calibri" panose="020F0502020204030204" pitchFamily="34" charset="0"/>
                <a:ea typeface="Calibri" panose="020F0502020204030204" pitchFamily="34" charset="0"/>
                <a:cs typeface="Times New Roman" panose="02020603050405020304" pitchFamily="18" charset="0"/>
              </a:rPr>
              <a:t> ______________________________________________________________</a:t>
            </a:r>
          </a:p>
          <a:p>
            <a:pPr>
              <a:spcAft>
                <a:spcPts val="1000"/>
              </a:spcAft>
            </a:pPr>
            <a:r>
              <a:rPr lang="en-NZ" sz="1300" b="1" dirty="0">
                <a:latin typeface="Calibri" panose="020F0502020204030204" pitchFamily="34" charset="0"/>
                <a:ea typeface="Calibri" panose="020F0502020204030204" pitchFamily="34" charset="0"/>
                <a:cs typeface="Times New Roman" panose="02020603050405020304" pitchFamily="18" charset="0"/>
              </a:rPr>
              <a:t>A3) </a:t>
            </a:r>
            <a:r>
              <a:rPr lang="en-NZ" sz="1300" dirty="0">
                <a:latin typeface="Calibri" panose="020F0502020204030204" pitchFamily="34" charset="0"/>
                <a:ea typeface="Calibri" panose="020F0502020204030204" pitchFamily="34" charset="0"/>
                <a:cs typeface="Times New Roman" panose="02020603050405020304" pitchFamily="18" charset="0"/>
              </a:rPr>
              <a:t>The risen Jesus is present in the Church with us just as he was with his disciples.</a:t>
            </a:r>
            <a:r>
              <a:rPr lang="en-NZ" sz="1300" b="1" dirty="0">
                <a:latin typeface="Calibri" panose="020F0502020204030204" pitchFamily="34" charset="0"/>
                <a:ea typeface="Calibri" panose="020F0502020204030204" pitchFamily="34" charset="0"/>
                <a:cs typeface="Times New Roman" panose="02020603050405020304" pitchFamily="18" charset="0"/>
              </a:rPr>
              <a:t> </a:t>
            </a:r>
            <a:endParaRPr lang="en-NZ" sz="1300" dirty="0">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en-NZ" sz="1300" b="1" dirty="0">
                <a:latin typeface="Calibri" panose="020F0502020204030204" pitchFamily="34" charset="0"/>
                <a:ea typeface="Calibri" panose="020F0502020204030204" pitchFamily="34" charset="0"/>
                <a:cs typeface="Times New Roman" panose="02020603050405020304" pitchFamily="18" charset="0"/>
              </a:rPr>
              <a:t>Q4) </a:t>
            </a:r>
            <a:r>
              <a:rPr lang="en-NZ" sz="1300" dirty="0">
                <a:latin typeface="Calibri" panose="020F0502020204030204" pitchFamily="34" charset="0"/>
                <a:ea typeface="Calibri" panose="020F0502020204030204" pitchFamily="34" charset="0"/>
                <a:cs typeface="Times New Roman" panose="02020603050405020304" pitchFamily="18" charset="0"/>
              </a:rPr>
              <a:t> ______________________________________________________________</a:t>
            </a:r>
          </a:p>
          <a:p>
            <a:pPr>
              <a:spcAft>
                <a:spcPts val="1000"/>
              </a:spcAft>
            </a:pPr>
            <a:r>
              <a:rPr lang="en-NZ" sz="1300" b="1" dirty="0">
                <a:latin typeface="Calibri" panose="020F0502020204030204" pitchFamily="34" charset="0"/>
                <a:ea typeface="Calibri" panose="020F0502020204030204" pitchFamily="34" charset="0"/>
                <a:cs typeface="Times New Roman" panose="02020603050405020304" pitchFamily="18" charset="0"/>
              </a:rPr>
              <a:t>A4) </a:t>
            </a:r>
            <a:r>
              <a:rPr lang="en-NZ" sz="1300" dirty="0">
                <a:latin typeface="Calibri" panose="020F0502020204030204" pitchFamily="34" charset="0"/>
                <a:ea typeface="Calibri" panose="020F0502020204030204" pitchFamily="34" charset="0"/>
                <a:cs typeface="Times New Roman" panose="02020603050405020304" pitchFamily="18" charset="0"/>
              </a:rPr>
              <a:t>We recognise the risen Jesus in the Eucharist just as his friends did at Emmaus.</a:t>
            </a:r>
          </a:p>
          <a:p>
            <a:pPr>
              <a:spcAft>
                <a:spcPts val="1000"/>
              </a:spcAft>
            </a:pPr>
            <a:r>
              <a:rPr lang="en-NZ" sz="1300" b="1" dirty="0">
                <a:latin typeface="Calibri" panose="020F0502020204030204" pitchFamily="34" charset="0"/>
                <a:ea typeface="Calibri" panose="020F0502020204030204" pitchFamily="34" charset="0"/>
                <a:cs typeface="Times New Roman" panose="02020603050405020304" pitchFamily="18" charset="0"/>
              </a:rPr>
              <a:t>Q5) </a:t>
            </a:r>
            <a:r>
              <a:rPr lang="en-NZ" sz="1300" dirty="0">
                <a:latin typeface="Calibri" panose="020F0502020204030204" pitchFamily="34" charset="0"/>
                <a:ea typeface="Calibri" panose="020F0502020204030204" pitchFamily="34" charset="0"/>
                <a:cs typeface="Times New Roman" panose="02020603050405020304" pitchFamily="18" charset="0"/>
              </a:rPr>
              <a:t> ______________________________________________________________</a:t>
            </a:r>
          </a:p>
          <a:p>
            <a:r>
              <a:rPr lang="en-NZ" sz="1300" b="1" dirty="0">
                <a:latin typeface="Calibri" panose="020F0502020204030204" pitchFamily="34" charset="0"/>
                <a:ea typeface="Calibri" panose="020F0502020204030204" pitchFamily="34" charset="0"/>
                <a:cs typeface="Times New Roman" panose="02020603050405020304" pitchFamily="18" charset="0"/>
              </a:rPr>
              <a:t>A5) </a:t>
            </a:r>
            <a:r>
              <a:rPr lang="en-NZ" sz="1300" dirty="0">
                <a:latin typeface="Calibri" panose="020F0502020204030204" pitchFamily="34" charset="0"/>
                <a:ea typeface="Calibri" panose="020F0502020204030204" pitchFamily="34" charset="0"/>
                <a:cs typeface="Times New Roman" panose="02020603050405020304" pitchFamily="18" charset="0"/>
              </a:rPr>
              <a:t>In the bread and wine that is his Body and Blood the risen Jesus strengthens us.</a:t>
            </a:r>
            <a:r>
              <a:rPr lang="en-NZ" sz="1300" b="1" dirty="0">
                <a:latin typeface="Calibri" panose="020F0502020204030204" pitchFamily="34" charset="0"/>
                <a:ea typeface="Calibri" panose="020F0502020204030204" pitchFamily="34" charset="0"/>
                <a:cs typeface="Times New Roman" panose="02020603050405020304" pitchFamily="18" charset="0"/>
              </a:rPr>
              <a:t> </a:t>
            </a:r>
            <a:endParaRPr lang="en-NZ" sz="1300" dirty="0"/>
          </a:p>
        </p:txBody>
      </p:sp>
      <p:sp>
        <p:nvSpPr>
          <p:cNvPr id="10" name="Action Button: Worksheet">
            <a:hlinkClick r:id="rId4" action="ppaction://hlinksldjump" highlightClick="1"/>
            <a:extLst>
              <a:ext uri="{FF2B5EF4-FFF2-40B4-BE49-F238E27FC236}">
                <a16:creationId xmlns:a16="http://schemas.microsoft.com/office/drawing/2014/main" id="{A67B3062-7872-40D3-A7D1-3C6FD619772C}"/>
              </a:ext>
            </a:extLst>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Tool instructions">
            <a:extLst>
              <a:ext uri="{FF2B5EF4-FFF2-40B4-BE49-F238E27FC236}">
                <a16:creationId xmlns:a16="http://schemas.microsoft.com/office/drawing/2014/main" id="{C48A8314-2368-44DC-9C9A-DF268DA36CDA}"/>
              </a:ext>
            </a:extLst>
          </p:cNvPr>
          <p:cNvSpPr txBox="1"/>
          <p:nvPr/>
        </p:nvSpPr>
        <p:spPr>
          <a:xfrm>
            <a:off x="3162664" y="4937905"/>
            <a:ext cx="2818715" cy="207747"/>
          </a:xfrm>
          <a:prstGeom prst="rect">
            <a:avLst/>
          </a:prstGeom>
          <a:noFill/>
        </p:spPr>
        <p:txBody>
          <a:bodyPr wrap="none" lIns="68577" tIns="34289" rIns="68577" bIns="34289" rtlCol="0">
            <a:spAutoFit/>
          </a:bodyPr>
          <a:lstStyle/>
          <a:p>
            <a:pPr algn="ctr"/>
            <a:r>
              <a:rPr lang="en-GB" sz="900" dirty="0">
                <a:latin typeface="Arial" pitchFamily="34" charset="0"/>
                <a:ea typeface="Segoe UI" pitchFamily="34" charset="0"/>
                <a:cs typeface="Arial" pitchFamily="34" charset="0"/>
              </a:rPr>
              <a:t>Click on the worksheet button to go to the worksheet</a:t>
            </a:r>
          </a:p>
        </p:txBody>
      </p:sp>
    </p:spTree>
    <p:extLst>
      <p:ext uri="{BB962C8B-B14F-4D97-AF65-F5344CB8AC3E}">
        <p14:creationId xmlns:p14="http://schemas.microsoft.com/office/powerpoint/2010/main" val="1093707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p:cNvSpPr txBox="1"/>
          <p:nvPr/>
        </p:nvSpPr>
        <p:spPr>
          <a:xfrm>
            <a:off x="3557" y="3375"/>
            <a:ext cx="9144000" cy="1200329"/>
          </a:xfrm>
          <a:prstGeom prst="rect">
            <a:avLst/>
          </a:prstGeom>
          <a:noFill/>
        </p:spPr>
        <p:txBody>
          <a:bodyPr wrap="square" rtlCol="0">
            <a:spAutoFit/>
          </a:bodyPr>
          <a:lstStyle/>
          <a:p>
            <a:pPr algn="ctr"/>
            <a:r>
              <a:rPr lang="en-NZ" sz="3600" b="1" dirty="0"/>
              <a:t>We meet the Risen Jesus through his Spirit present in People in the World</a:t>
            </a:r>
            <a:endParaRPr lang="en-GB" sz="3600" b="1" dirty="0"/>
          </a:p>
        </p:txBody>
      </p:sp>
      <p:sp>
        <p:nvSpPr>
          <p:cNvPr id="21" name="Textbox: 4">
            <a:extLst>
              <a:ext uri="{FF2B5EF4-FFF2-40B4-BE49-F238E27FC236}">
                <a16:creationId xmlns:a16="http://schemas.microsoft.com/office/drawing/2014/main" id="{AEA7EE21-0518-4496-A4D8-46E54FCD886C}"/>
              </a:ext>
            </a:extLst>
          </p:cNvPr>
          <p:cNvSpPr txBox="1"/>
          <p:nvPr/>
        </p:nvSpPr>
        <p:spPr>
          <a:xfrm>
            <a:off x="4430288" y="3078956"/>
            <a:ext cx="4047767" cy="1815882"/>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400" dirty="0"/>
              <a:t>The Spirit of the risen Jesus lives in the heart of children who see children of their own age struggling to fit in. Inviting them to join your group, accepting them as they are and looking out for them are ways Jesus wants his followers to act. </a:t>
            </a:r>
          </a:p>
          <a:p>
            <a:r>
              <a:rPr lang="en-NZ" sz="1400" dirty="0">
                <a:highlight>
                  <a:srgbClr val="F9FC92"/>
                </a:highlight>
              </a:rPr>
              <a:t>How can you see the Spirit of the risen Jesus in the hearts of the boys? </a:t>
            </a:r>
          </a:p>
        </p:txBody>
      </p:sp>
      <p:sp>
        <p:nvSpPr>
          <p:cNvPr id="7" name="Textbox: 3"/>
          <p:cNvSpPr txBox="1"/>
          <p:nvPr/>
        </p:nvSpPr>
        <p:spPr>
          <a:xfrm>
            <a:off x="3557" y="3111874"/>
            <a:ext cx="4443620" cy="1815882"/>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400" dirty="0"/>
              <a:t>The Spirit of the risen Jesus lives in people who show care to people who are vulnerable. Vulnerable people are who Jesus was most drawn to – the sick, the weak, the disabled and the excluded. People who comfort these people are true followers of Jesus.</a:t>
            </a:r>
          </a:p>
          <a:p>
            <a:r>
              <a:rPr lang="en-NZ" sz="1400" dirty="0">
                <a:highlight>
                  <a:srgbClr val="F9FC92"/>
                </a:highlight>
              </a:rPr>
              <a:t>How can you see the Spirit of the risen Jesus in the young woman’s actions?</a:t>
            </a:r>
          </a:p>
        </p:txBody>
      </p:sp>
      <p:sp>
        <p:nvSpPr>
          <p:cNvPr id="8" name="Textbox: 2"/>
          <p:cNvSpPr txBox="1"/>
          <p:nvPr/>
        </p:nvSpPr>
        <p:spPr>
          <a:xfrm>
            <a:off x="5814746" y="1098556"/>
            <a:ext cx="3329254" cy="2031325"/>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400" dirty="0"/>
              <a:t>The Spirit of the risen Jesus is the Spirit of kindness. People who show kindness to others who are struggling are doing what Jesus did to build his Kingdom of love, peace and justice here on earth as it is in heaven.</a:t>
            </a:r>
          </a:p>
          <a:p>
            <a:r>
              <a:rPr lang="en-NZ" sz="1400" dirty="0">
                <a:highlight>
                  <a:srgbClr val="F9FC92"/>
                </a:highlight>
              </a:rPr>
              <a:t>How can you see the Spirit of the risen Jesus in the big boy’s actions? </a:t>
            </a:r>
          </a:p>
        </p:txBody>
      </p:sp>
      <p:sp>
        <p:nvSpPr>
          <p:cNvPr id="6" name="Textbox: 1"/>
          <p:cNvSpPr txBox="1"/>
          <p:nvPr/>
        </p:nvSpPr>
        <p:spPr>
          <a:xfrm>
            <a:off x="-1" y="1079087"/>
            <a:ext cx="3039513" cy="2031325"/>
          </a:xfrm>
          <a:prstGeom prst="rect">
            <a:avLst/>
          </a:prstGeom>
          <a:noFill/>
        </p:spPr>
        <p:txBody>
          <a:bodyPr wrap="square" rtlCol="0">
            <a:spAutoFit/>
          </a:bodyPr>
          <a:lstStyle/>
          <a:p>
            <a:r>
              <a:rPr lang="en-NZ" sz="1400" b="1" dirty="0">
                <a:latin typeface="Segoe UI" pitchFamily="34" charset="0"/>
                <a:ea typeface="Segoe UI" pitchFamily="34" charset="0"/>
                <a:cs typeface="Segoe UI" pitchFamily="34" charset="0"/>
              </a:rPr>
              <a:t>The Spirit of the risen Jesus lives in the hearts of his followers. They are carrying on the work he did while he lived on earth by showing the love Jesus showed for children.                                                                                                    </a:t>
            </a:r>
            <a:r>
              <a:rPr lang="en-NZ" sz="1400" b="1" dirty="0">
                <a:highlight>
                  <a:srgbClr val="F9FC92"/>
                </a:highlight>
                <a:latin typeface="Segoe UI" pitchFamily="34" charset="0"/>
                <a:ea typeface="Segoe UI" pitchFamily="34" charset="0"/>
                <a:cs typeface="Segoe UI" pitchFamily="34" charset="0"/>
              </a:rPr>
              <a:t>How can you see the Spirit of the risen Jesus in Pope Francis’ actions?</a:t>
            </a:r>
            <a:endParaRPr lang="en-GB" sz="1400" b="1" dirty="0">
              <a:highlight>
                <a:srgbClr val="F9FC92"/>
              </a:highlight>
              <a:latin typeface="Segoe UI" pitchFamily="34" charset="0"/>
              <a:ea typeface="Segoe UI" pitchFamily="34" charset="0"/>
              <a:cs typeface="Segoe UI" pitchFamily="34" charset="0"/>
            </a:endParaRPr>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S-09</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793037" y="4958388"/>
            <a:ext cx="1665842"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an image to reveal text.</a:t>
            </a:r>
          </a:p>
        </p:txBody>
      </p:sp>
      <p:pic>
        <p:nvPicPr>
          <p:cNvPr id="32" name="Image D" descr="Image result for kids being kind to others">
            <a:extLst>
              <a:ext uri="{FF2B5EF4-FFF2-40B4-BE49-F238E27FC236}">
                <a16:creationId xmlns:a16="http://schemas.microsoft.com/office/drawing/2014/main" id="{EB9738FD-80AD-4960-BDFB-AAA22E0DC554}"/>
              </a:ext>
            </a:extLst>
          </p:cNvPr>
          <p:cNvPicPr/>
          <p:nvPr/>
        </p:nvPicPr>
        <p:blipFill rotWithShape="1">
          <a:blip r:embed="rId3" cstate="print">
            <a:extLst>
              <a:ext uri="{28A0092B-C50C-407E-A947-70E740481C1C}">
                <a14:useLocalDpi xmlns:a14="http://schemas.microsoft.com/office/drawing/2010/main" val="0"/>
              </a:ext>
            </a:extLst>
          </a:blip>
          <a:srcRect l="11137" t="16987" r="12733" b="6426"/>
          <a:stretch/>
        </p:blipFill>
        <p:spPr bwMode="auto">
          <a:xfrm>
            <a:off x="4447177" y="2063561"/>
            <a:ext cx="1367569" cy="928848"/>
          </a:xfrm>
          <a:prstGeom prst="roundRect">
            <a:avLst/>
          </a:prstGeom>
          <a:noFill/>
          <a:ln>
            <a:noFill/>
          </a:ln>
          <a:extLst>
            <a:ext uri="{53640926-AAD7-44D8-BBD7-CCE9431645EC}">
              <a14:shadowObscured xmlns:a14="http://schemas.microsoft.com/office/drawing/2010/main"/>
            </a:ext>
          </a:extLst>
        </p:spPr>
      </p:pic>
      <p:pic>
        <p:nvPicPr>
          <p:cNvPr id="26" name="Image C" descr="Image result for pictures of people caring for others">
            <a:extLst>
              <a:ext uri="{FF2B5EF4-FFF2-40B4-BE49-F238E27FC236}">
                <a16:creationId xmlns:a16="http://schemas.microsoft.com/office/drawing/2014/main" id="{A376EC66-C7E4-4A25-8AD9-F20B0B98A5F2}"/>
              </a:ext>
            </a:extLst>
          </p:cNvPr>
          <p:cNvPicPr/>
          <p:nvPr/>
        </p:nvPicPr>
        <p:blipFill rotWithShape="1">
          <a:blip r:embed="rId4" cstate="print">
            <a:extLst>
              <a:ext uri="{28A0092B-C50C-407E-A947-70E740481C1C}">
                <a14:useLocalDpi xmlns:a14="http://schemas.microsoft.com/office/drawing/2010/main" val="0"/>
              </a:ext>
            </a:extLst>
          </a:blip>
          <a:srcRect l="5798" b="4825"/>
          <a:stretch/>
        </p:blipFill>
        <p:spPr bwMode="auto">
          <a:xfrm>
            <a:off x="3039513" y="2064999"/>
            <a:ext cx="1390775" cy="927410"/>
          </a:xfrm>
          <a:prstGeom prst="roundRect">
            <a:avLst/>
          </a:prstGeom>
          <a:noFill/>
          <a:ln>
            <a:noFill/>
          </a:ln>
          <a:extLst>
            <a:ext uri="{53640926-AAD7-44D8-BBD7-CCE9431645EC}">
              <a14:shadowObscured xmlns:a14="http://schemas.microsoft.com/office/drawing/2010/main"/>
            </a:ext>
          </a:extLst>
        </p:spPr>
      </p:pic>
      <p:pic>
        <p:nvPicPr>
          <p:cNvPr id="22" name="Image B" descr="Image result for pictures of people caring for others">
            <a:extLst>
              <a:ext uri="{FF2B5EF4-FFF2-40B4-BE49-F238E27FC236}">
                <a16:creationId xmlns:a16="http://schemas.microsoft.com/office/drawing/2014/main" id="{80BAED22-B2F2-4860-A131-74D708A9C936}"/>
              </a:ext>
            </a:extLst>
          </p:cNvPr>
          <p:cNvPicPr/>
          <p:nvPr/>
        </p:nvPicPr>
        <p:blipFill rotWithShape="1">
          <a:blip r:embed="rId5" cstate="print">
            <a:extLst>
              <a:ext uri="{28A0092B-C50C-407E-A947-70E740481C1C}">
                <a14:useLocalDpi xmlns:a14="http://schemas.microsoft.com/office/drawing/2010/main" val="0"/>
              </a:ext>
            </a:extLst>
          </a:blip>
          <a:srcRect l="498" t="4487" r="15738" b="-4487"/>
          <a:stretch/>
        </p:blipFill>
        <p:spPr bwMode="auto">
          <a:xfrm>
            <a:off x="4430288" y="1128819"/>
            <a:ext cx="1379210" cy="969276"/>
          </a:xfrm>
          <a:prstGeom prst="roundRect">
            <a:avLst/>
          </a:prstGeom>
          <a:noFill/>
          <a:ln>
            <a:noFill/>
          </a:ln>
          <a:extLst>
            <a:ext uri="{53640926-AAD7-44D8-BBD7-CCE9431645EC}">
              <a14:shadowObscured xmlns:a14="http://schemas.microsoft.com/office/drawing/2010/main"/>
            </a:ext>
          </a:extLst>
        </p:spPr>
      </p:pic>
      <p:pic>
        <p:nvPicPr>
          <p:cNvPr id="20" name="Image A" descr="Image result for How do we recognise the risen Jesus today in people">
            <a:extLst>
              <a:ext uri="{FF2B5EF4-FFF2-40B4-BE49-F238E27FC236}">
                <a16:creationId xmlns:a16="http://schemas.microsoft.com/office/drawing/2014/main" id="{580416E5-9D55-486C-B716-A4A6F2868EE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6402" y="1152117"/>
            <a:ext cx="1373886" cy="912882"/>
          </a:xfrm>
          <a:prstGeom prst="roundRect">
            <a:avLst/>
          </a:prstGeom>
          <a:noFill/>
          <a:ln>
            <a:noFill/>
          </a:ln>
        </p:spPr>
      </p:pic>
    </p:spTree>
    <p:extLst>
      <p:ext uri="{BB962C8B-B14F-4D97-AF65-F5344CB8AC3E}">
        <p14:creationId xmlns:p14="http://schemas.microsoft.com/office/powerpoint/2010/main" val="38427813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nextCondLst>
                <p:cond evt="onClick" delay="0">
                  <p:tgtEl>
                    <p:spTgt spid="20"/>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nextCondLst>
                <p:cond evt="onClick" delay="0">
                  <p:tgtEl>
                    <p:spTgt spid="26"/>
                  </p:tgtEl>
                </p:cond>
              </p:nextCondLst>
            </p:seq>
            <p:seq concurrent="1" nextAc="seek">
              <p:cTn id="20" restart="whenNotActive" fill="hold" evtFilter="cancelBubble" nodeType="interactiveSeq">
                <p:stCondLst>
                  <p:cond evt="onClick" delay="0">
                    <p:tgtEl>
                      <p:spTgt spid="32"/>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childTnLst>
                                </p:cTn>
                              </p:par>
                            </p:childTnLst>
                          </p:cTn>
                        </p:par>
                      </p:childTnLst>
                    </p:cTn>
                  </p:par>
                </p:childTnLst>
              </p:cTn>
              <p:nextCondLst>
                <p:cond evt="onClick" delay="0">
                  <p:tgtEl>
                    <p:spTgt spid="32"/>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2" nodeType="click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grpId="2"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2"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par>
                                <p:cTn id="46" presetID="1" presetClass="exit" presetSubtype="0" fill="hold" grpId="2" nodeType="withEffect">
                                  <p:stCondLst>
                                    <p:cond delay="0"/>
                                  </p:stCondLst>
                                  <p:childTnLst>
                                    <p:set>
                                      <p:cBhvr>
                                        <p:cTn id="47"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1" grpId="0"/>
      <p:bldP spid="21" grpId="1"/>
      <p:bldP spid="21" grpId="2"/>
      <p:bldP spid="7" grpId="0"/>
      <p:bldP spid="7" grpId="1"/>
      <p:bldP spid="7" grpId="2"/>
      <p:bldP spid="8" grpId="0"/>
      <p:bldP spid="8" grpId="1"/>
      <p:bldP spid="8" grpId="2"/>
      <p:bldP spid="6" grpId="0"/>
      <p:bldP spid="6" grpId="1"/>
      <p:bldP spid="6"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93871</TotalTime>
  <Words>3017</Words>
  <Application>Microsoft Office PowerPoint</Application>
  <PresentationFormat>On-screen Show (16:9)</PresentationFormat>
  <Paragraphs>269</Paragraphs>
  <Slides>17</Slides>
  <Notes>17</Notes>
  <HiddenSlides>3</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Kristen ITC</vt:lpstr>
      <vt:lpstr>Segoe UI</vt:lpstr>
      <vt:lpstr>Tempus Sans ITC</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dc:creator>
  <cp:lastModifiedBy>Pierre Schmits</cp:lastModifiedBy>
  <cp:revision>1293</cp:revision>
  <cp:lastPrinted>2016-02-02T20:22:43Z</cp:lastPrinted>
  <dcterms:created xsi:type="dcterms:W3CDTF">2015-10-21T21:04:26Z</dcterms:created>
  <dcterms:modified xsi:type="dcterms:W3CDTF">2018-03-24T21:27:34Z</dcterms:modified>
</cp:coreProperties>
</file>