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769" r:id="rId2"/>
  </p:sldMasterIdLst>
  <p:notesMasterIdLst>
    <p:notesMasterId r:id="rId14"/>
  </p:notesMasterIdLst>
  <p:sldIdLst>
    <p:sldId id="257" r:id="rId3"/>
    <p:sldId id="258" r:id="rId4"/>
    <p:sldId id="259" r:id="rId5"/>
    <p:sldId id="260" r:id="rId6"/>
    <p:sldId id="262" r:id="rId7"/>
    <p:sldId id="263" r:id="rId8"/>
    <p:sldId id="264" r:id="rId9"/>
    <p:sldId id="265" r:id="rId10"/>
    <p:sldId id="270" r:id="rId11"/>
    <p:sldId id="268" r:id="rId12"/>
    <p:sldId id="26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C8F0"/>
    <a:srgbClr val="210E30"/>
    <a:srgbClr val="DCC5ED"/>
    <a:srgbClr val="3E1B59"/>
    <a:srgbClr val="D6BCEA"/>
    <a:srgbClr val="BD92DE"/>
    <a:srgbClr val="D8D0FC"/>
    <a:srgbClr val="C4B7FB"/>
    <a:srgbClr val="D1A2F8"/>
    <a:srgbClr val="EFAB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27" autoAdjust="0"/>
    <p:restoredTop sz="82057" autoAdjust="0"/>
  </p:normalViewPr>
  <p:slideViewPr>
    <p:cSldViewPr snapToGrid="0">
      <p:cViewPr>
        <p:scale>
          <a:sx n="60" d="100"/>
          <a:sy n="60" d="100"/>
        </p:scale>
        <p:origin x="-474" y="-7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FCB0C2-6A97-4EBB-A5B0-8B06FF580660}" type="datetimeFigureOut">
              <a:rPr lang="en-NZ" smtClean="0"/>
              <a:t>19/11/2016</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CDFF89-8AAE-40EE-B6D1-F044B9311697}" type="slidenum">
              <a:rPr lang="en-NZ" smtClean="0"/>
              <a:t>‹#›</a:t>
            </a:fld>
            <a:endParaRPr lang="en-NZ"/>
          </a:p>
        </p:txBody>
      </p:sp>
    </p:spTree>
    <p:extLst>
      <p:ext uri="{BB962C8B-B14F-4D97-AF65-F5344CB8AC3E}">
        <p14:creationId xmlns:p14="http://schemas.microsoft.com/office/powerpoint/2010/main" val="4174141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Use this slide as a focussing strategy to introduce the lesson topic. Read the title together and invite children to share something they know about what their family whānau did to prepare when they were waiting for their new baby to be born. </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a:t>
            </a:fld>
            <a:endParaRPr lang="en-GB"/>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1879212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This worksheet relates to slide 3</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10</a:t>
            </a:fld>
            <a:endParaRPr lang="en-GB"/>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4179362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worksheet relates to slide 4</a:t>
            </a:r>
            <a:endParaRPr lang="en-NZ" sz="1200" kern="1200" dirty="0">
              <a:solidFill>
                <a:schemeClr val="tx1"/>
              </a:solidFill>
              <a:effectLst/>
              <a:latin typeface="+mn-lt"/>
              <a:ea typeface="+mn-ea"/>
              <a:cs typeface="+mn-cs"/>
            </a:endParaRPr>
          </a:p>
          <a:p>
            <a:pPr lvl="0"/>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11</a:t>
            </a:fld>
            <a:endParaRPr lang="en-GB"/>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2145421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Read through the Learning Intentions with the class and identify some ideas/questions that might be explored in the lesson.</a:t>
            </a:r>
            <a:endParaRPr lang="en-NZ"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2</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997777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Use this slide to revise what Mary and Joseph did to prepare for Jesus.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Children complete the worksheet.</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Answers: 1- blanket, 2- crib, 3- Mary and Joseph, 4- basket.</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924565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Children talk about ways their family whānau prepare for Jesus to come.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Children use the Advent wreath on the worksheet to help them to explain what they know about it and how it helps people to remember that Jesus is coming and all of God’s people are waiting for him.</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4</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884653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Adapt Teaching and Learning Experience 5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Read the revealed captions and talk about how useful Advent Calendars are to help people remember to prepare for Jesus by being a helpful and kind person.</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Notice the picture on the calendar.</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5</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063243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Read the title and listen to children’s ideas.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Children read each post it note and talk about it with a partner.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How can you tell that people are preparing their hearts to welcome Jesus?</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6</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159060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Notice what the people are doing in the picture.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Read numbered statements and children work out the matching statement below them. Check them out by clicking on the statements below or in the white spaces. Read each statement when it is completed.       How do you help at home to prepare for Christmas?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Answer 1) - b, 2) – d, 3) – a, 4) – c</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Sing using the MP3 ‘Mo Te </a:t>
            </a:r>
            <a:r>
              <a:rPr lang="en-GB" sz="1200" kern="1200" dirty="0" err="1">
                <a:solidFill>
                  <a:schemeClr val="tx1"/>
                </a:solidFill>
                <a:effectLst/>
                <a:latin typeface="+mn-lt"/>
                <a:ea typeface="+mn-ea"/>
                <a:cs typeface="+mn-cs"/>
              </a:rPr>
              <a:t>Aweneti</a:t>
            </a:r>
            <a:r>
              <a:rPr lang="en-GB" sz="1200" kern="1200" dirty="0">
                <a:solidFill>
                  <a:schemeClr val="tx1"/>
                </a:solidFill>
                <a:effectLst/>
                <a:latin typeface="+mn-lt"/>
                <a:ea typeface="+mn-ea"/>
                <a:cs typeface="+mn-cs"/>
              </a:rPr>
              <a:t>’</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7</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554960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formative assessment strategy will help teachers to identify how well the children have achieved the Learning Intentions of the lesson.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Teachers can choose how they use the slide in their range of assessment options.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worksheet of this slide is available for children in Years 5- 8 to complete.</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The last two items are feed forward for the teacher. </a:t>
            </a:r>
          </a:p>
          <a:p>
            <a:r>
              <a:rPr lang="en-NZ" sz="1200" kern="1200" dirty="0">
                <a:solidFill>
                  <a:schemeClr val="tx1"/>
                </a:solidFill>
                <a:effectLst/>
                <a:latin typeface="+mn-lt"/>
                <a:ea typeface="+mn-ea"/>
                <a:cs typeface="+mn-cs"/>
              </a:rPr>
              <a:t>Recording the children’s responses to these items is recommended as it will enable teachers to adjust their learning strategies for future lessons and target the areas that need further attention.</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8</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71587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MP3 is played to help create a reflective atmosphere and bring the children to stillness and silence as the teacher invites them </a:t>
            </a:r>
            <a:r>
              <a:rPr lang="en-GB" sz="1200" i="1" kern="1200" dirty="0">
                <a:solidFill>
                  <a:schemeClr val="tx1"/>
                </a:solidFill>
                <a:effectLst/>
                <a:latin typeface="+mn-lt"/>
                <a:ea typeface="+mn-ea"/>
                <a:cs typeface="+mn-cs"/>
              </a:rPr>
              <a:t>to ask Jesus to help your family whānau prepare for Christmas by talking gently to each other and offering to help others at home so everyone can enjoy a peaceful Christmas.</a:t>
            </a:r>
            <a:endParaRPr lang="en-GB" noProof="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7D854C1-D8DB-439C-8B37-6CAF82AB5E22}"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a:t>
            </a:fld>
            <a:endParaRPr kumimoji="0" lang="en-GB" sz="1800" b="0" i="0" u="none" strike="noStrike" kern="0" cap="none" spc="0" normalizeH="0" baseline="0" noProof="0">
              <a:ln>
                <a:noFill/>
              </a:ln>
              <a:solidFill>
                <a:sysClr val="windowText" lastClr="000000"/>
              </a:solidFill>
              <a:effectLst/>
              <a:uLnTx/>
              <a:uFillTx/>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572524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p:cNvSpPr>
            <a:spLocks noGrp="1"/>
          </p:cNvSpPr>
          <p:nvPr>
            <p:ph type="dt" sz="half" idx="10"/>
          </p:nvPr>
        </p:nvSpPr>
        <p:spPr/>
        <p:txBody>
          <a:bodyPr/>
          <a:lstStyle/>
          <a:p>
            <a:fld id="{906378B9-BDFC-4617-9BF3-7920BE87670E}" type="datetimeFigureOut">
              <a:rPr lang="en-NZ" smtClean="0"/>
              <a:t>19/11/2016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531184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906378B9-BDFC-4617-9BF3-7920BE87670E}" type="datetimeFigureOut">
              <a:rPr lang="en-NZ" smtClean="0"/>
              <a:t>19/11/2016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68557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906378B9-BDFC-4617-9BF3-7920BE87670E}" type="datetimeFigureOut">
              <a:rPr lang="en-NZ" smtClean="0"/>
              <a:t>19/11/2016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2318279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372881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3575874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p:cNvSpPr>
            <a:spLocks noGrp="1"/>
          </p:cNvSpPr>
          <p:nvPr>
            <p:ph type="dt" sz="half" idx="10"/>
          </p:nvPr>
        </p:nvSpPr>
        <p:spPr/>
        <p:txBody>
          <a:bodyPr/>
          <a:lstStyle/>
          <a:p>
            <a:fld id="{906378B9-BDFC-4617-9BF3-7920BE87670E}" type="datetimeFigureOut">
              <a:rPr lang="en-NZ" smtClean="0"/>
              <a:t>19/11/2016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37106732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906378B9-BDFC-4617-9BF3-7920BE87670E}" type="datetimeFigureOut">
              <a:rPr lang="en-NZ" smtClean="0"/>
              <a:t>19/11/2016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535757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6378B9-BDFC-4617-9BF3-7920BE87670E}" type="datetimeFigureOut">
              <a:rPr lang="en-NZ" smtClean="0"/>
              <a:t>19/11/2016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1881943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p:cNvSpPr>
            <a:spLocks noGrp="1"/>
          </p:cNvSpPr>
          <p:nvPr>
            <p:ph type="dt" sz="half" idx="10"/>
          </p:nvPr>
        </p:nvSpPr>
        <p:spPr/>
        <p:txBody>
          <a:bodyPr/>
          <a:lstStyle/>
          <a:p>
            <a:fld id="{906378B9-BDFC-4617-9BF3-7920BE87670E}" type="datetimeFigureOut">
              <a:rPr lang="en-NZ" smtClean="0"/>
              <a:t>19/11/2016</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2756646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p:cNvSpPr>
            <a:spLocks noGrp="1"/>
          </p:cNvSpPr>
          <p:nvPr>
            <p:ph type="dt" sz="half" idx="10"/>
          </p:nvPr>
        </p:nvSpPr>
        <p:spPr/>
        <p:txBody>
          <a:bodyPr/>
          <a:lstStyle/>
          <a:p>
            <a:fld id="{906378B9-BDFC-4617-9BF3-7920BE87670E}" type="datetimeFigureOut">
              <a:rPr lang="en-NZ" smtClean="0"/>
              <a:t>19/11/2016</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3600572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2"/>
          <p:cNvSpPr>
            <a:spLocks noGrp="1"/>
          </p:cNvSpPr>
          <p:nvPr>
            <p:ph type="dt" sz="half" idx="10"/>
          </p:nvPr>
        </p:nvSpPr>
        <p:spPr/>
        <p:txBody>
          <a:bodyPr/>
          <a:lstStyle/>
          <a:p>
            <a:fld id="{906378B9-BDFC-4617-9BF3-7920BE87670E}" type="datetimeFigureOut">
              <a:rPr lang="en-NZ" smtClean="0"/>
              <a:t>19/11/2016</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1842643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906378B9-BDFC-4617-9BF3-7920BE87670E}" type="datetimeFigureOut">
              <a:rPr lang="en-NZ" smtClean="0"/>
              <a:t>19/11/2016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38039364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6378B9-BDFC-4617-9BF3-7920BE87670E}" type="datetimeFigureOut">
              <a:rPr lang="en-NZ" smtClean="0"/>
              <a:t>19/11/2016</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14091265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06378B9-BDFC-4617-9BF3-7920BE87670E}" type="datetimeFigureOut">
              <a:rPr lang="en-NZ" smtClean="0"/>
              <a:t>19/11/2016</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22471764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06378B9-BDFC-4617-9BF3-7920BE87670E}" type="datetimeFigureOut">
              <a:rPr lang="en-NZ" smtClean="0"/>
              <a:t>19/11/2016</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30183175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906378B9-BDFC-4617-9BF3-7920BE87670E}" type="datetimeFigureOut">
              <a:rPr lang="en-NZ" smtClean="0"/>
              <a:t>19/11/2016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37253853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906378B9-BDFC-4617-9BF3-7920BE87670E}" type="datetimeFigureOut">
              <a:rPr lang="en-NZ" smtClean="0"/>
              <a:t>19/11/2016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3049483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2591197"/>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59950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6378B9-BDFC-4617-9BF3-7920BE87670E}" type="datetimeFigureOut">
              <a:rPr lang="en-NZ" smtClean="0"/>
              <a:t>19/11/2016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4061160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p:cNvSpPr>
            <a:spLocks noGrp="1"/>
          </p:cNvSpPr>
          <p:nvPr>
            <p:ph type="dt" sz="half" idx="10"/>
          </p:nvPr>
        </p:nvSpPr>
        <p:spPr/>
        <p:txBody>
          <a:bodyPr/>
          <a:lstStyle/>
          <a:p>
            <a:fld id="{906378B9-BDFC-4617-9BF3-7920BE87670E}" type="datetimeFigureOut">
              <a:rPr lang="en-NZ" smtClean="0"/>
              <a:t>19/11/2016</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1233784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p:cNvSpPr>
            <a:spLocks noGrp="1"/>
          </p:cNvSpPr>
          <p:nvPr>
            <p:ph type="dt" sz="half" idx="10"/>
          </p:nvPr>
        </p:nvSpPr>
        <p:spPr/>
        <p:txBody>
          <a:bodyPr/>
          <a:lstStyle/>
          <a:p>
            <a:fld id="{906378B9-BDFC-4617-9BF3-7920BE87670E}" type="datetimeFigureOut">
              <a:rPr lang="en-NZ" smtClean="0"/>
              <a:t>19/11/2016</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4006154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2"/>
          <p:cNvSpPr>
            <a:spLocks noGrp="1"/>
          </p:cNvSpPr>
          <p:nvPr>
            <p:ph type="dt" sz="half" idx="10"/>
          </p:nvPr>
        </p:nvSpPr>
        <p:spPr/>
        <p:txBody>
          <a:bodyPr/>
          <a:lstStyle/>
          <a:p>
            <a:fld id="{906378B9-BDFC-4617-9BF3-7920BE87670E}" type="datetimeFigureOut">
              <a:rPr lang="en-NZ" smtClean="0"/>
              <a:t>19/11/2016</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1649930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6378B9-BDFC-4617-9BF3-7920BE87670E}" type="datetimeFigureOut">
              <a:rPr lang="en-NZ" smtClean="0"/>
              <a:t>19/11/2016</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1057918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06378B9-BDFC-4617-9BF3-7920BE87670E}" type="datetimeFigureOut">
              <a:rPr lang="en-NZ" smtClean="0"/>
              <a:t>19/11/2016</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4202574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06378B9-BDFC-4617-9BF3-7920BE87670E}" type="datetimeFigureOut">
              <a:rPr lang="en-NZ" smtClean="0"/>
              <a:t>19/11/2016</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3972982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2.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extLst>
              <a:ext uri="{BEBA8EAE-BF5A-486C-A8C5-ECC9F3942E4B}">
                <a14:imgProps xmlns:a14="http://schemas.microsoft.com/office/drawing/2010/main">
                  <a14:imgLayer r:embed="rId16">
                    <a14:imgEffect>
                      <a14:artisticLightScreen gridSize="3"/>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6378B9-BDFC-4617-9BF3-7920BE87670E}" type="datetimeFigureOut">
              <a:rPr lang="en-NZ" smtClean="0"/>
              <a:t>19/11/2016</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096F0F-FFCC-42D0-BFE1-9004AF22A977}" type="slidenum">
              <a:rPr lang="en-NZ" smtClean="0"/>
              <a:t>‹#›</a:t>
            </a:fld>
            <a:endParaRPr lang="en-NZ"/>
          </a:p>
        </p:txBody>
      </p:sp>
    </p:spTree>
    <p:extLst>
      <p:ext uri="{BB962C8B-B14F-4D97-AF65-F5344CB8AC3E}">
        <p14:creationId xmlns:p14="http://schemas.microsoft.com/office/powerpoint/2010/main" val="331751029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76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6378B9-BDFC-4617-9BF3-7920BE87670E}" type="datetimeFigureOut">
              <a:rPr lang="en-NZ" smtClean="0"/>
              <a:t>19/11/2016</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096F0F-FFCC-42D0-BFE1-9004AF22A977}" type="slidenum">
              <a:rPr lang="en-NZ" smtClean="0"/>
              <a:t>‹#›</a:t>
            </a:fld>
            <a:endParaRPr lang="en-NZ"/>
          </a:p>
        </p:txBody>
      </p:sp>
    </p:spTree>
    <p:extLst>
      <p:ext uri="{BB962C8B-B14F-4D97-AF65-F5344CB8AC3E}">
        <p14:creationId xmlns:p14="http://schemas.microsoft.com/office/powerpoint/2010/main" val="1689524807"/>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 Target="slide4.xml"/><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6.png"/><Relationship Id="rId11" Type="http://schemas.microsoft.com/office/2007/relationships/hdphoto" Target="../media/hdphoto9.wdp"/><Relationship Id="rId5" Type="http://schemas.microsoft.com/office/2007/relationships/hdphoto" Target="../media/hdphoto7.wdp"/><Relationship Id="rId10" Type="http://schemas.openxmlformats.org/officeDocument/2006/relationships/image" Target="../media/image28.png"/><Relationship Id="rId4" Type="http://schemas.openxmlformats.org/officeDocument/2006/relationships/image" Target="../media/image25.png"/><Relationship Id="rId9" Type="http://schemas.microsoft.com/office/2007/relationships/hdphoto" Target="../media/hdphoto8.wdp"/></Relationships>
</file>

<file path=ppt/slides/_rels/slide11.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microsoft.com/office/2007/relationships/hdphoto" Target="../media/hdphoto10.wdp"/><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7.jpg"/><Relationship Id="rId11" Type="http://schemas.openxmlformats.org/officeDocument/2006/relationships/slide" Target="slide10.xml"/><Relationship Id="rId5" Type="http://schemas.openxmlformats.org/officeDocument/2006/relationships/image" Target="../media/image6.jpg"/><Relationship Id="rId10" Type="http://schemas.openxmlformats.org/officeDocument/2006/relationships/image" Target="../media/image10.jpeg"/><Relationship Id="rId4" Type="http://schemas.openxmlformats.org/officeDocument/2006/relationships/image" Target="../media/image5.jpe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slide" Target="slide11.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3.png"/><Relationship Id="rId5" Type="http://schemas.microsoft.com/office/2007/relationships/hdphoto" Target="../media/hdphoto3.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microsoft.com/office/2007/relationships/hdphoto" Target="../media/hdphoto4.wdp"/><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18.png"/><Relationship Id="rId5" Type="http://schemas.microsoft.com/office/2007/relationships/hdphoto" Target="../media/hdphoto5.wdp"/><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6.xml"/><Relationship Id="rId7" Type="http://schemas.openxmlformats.org/officeDocument/2006/relationships/image" Target="../media/image23.jp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6.wdp"/><Relationship Id="rId5" Type="http://schemas.openxmlformats.org/officeDocument/2006/relationships/image" Target="../media/image22.png"/><Relationship Id="rId10" Type="http://schemas.openxmlformats.org/officeDocument/2006/relationships/image" Target="../media/image24.png"/><Relationship Id="rId4" Type="http://schemas.openxmlformats.org/officeDocument/2006/relationships/notesSlide" Target="../notesSlides/notesSlide9.xml"/><Relationship Id="rId9" Type="http://schemas.openxmlformats.org/officeDocument/2006/relationships/hyperlink" Target="http://www.tinyurl.com/NCRSfeedbac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4818888" cy="6858000"/>
          </a:xfrm>
          <a:prstGeom prst="rect">
            <a:avLst/>
          </a:prstGeom>
          <a:solidFill>
            <a:srgbClr val="210E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6755" t="6005" r="15790" b="-1"/>
          <a:stretch/>
        </p:blipFill>
        <p:spPr>
          <a:xfrm>
            <a:off x="4818888" y="10"/>
            <a:ext cx="7373112" cy="6857989"/>
          </a:xfrm>
          <a:prstGeom prst="rect">
            <a:avLst/>
          </a:prstGeom>
        </p:spPr>
      </p:pic>
      <p:sp>
        <p:nvSpPr>
          <p:cNvPr id="8"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 name="Title 2"/>
          <p:cNvSpPr>
            <a:spLocks noGrp="1"/>
          </p:cNvSpPr>
          <p:nvPr>
            <p:ph type="title"/>
          </p:nvPr>
        </p:nvSpPr>
        <p:spPr>
          <a:xfrm>
            <a:off x="1" y="2111023"/>
            <a:ext cx="4818888" cy="2322866"/>
          </a:xfrm>
        </p:spPr>
        <p:txBody>
          <a:bodyPr>
            <a:normAutofit fontScale="90000"/>
          </a:bodyPr>
          <a:lstStyle/>
          <a:p>
            <a:pPr algn="ctr"/>
            <a:r>
              <a:rPr lang="en-US" spc="50" dirty="0">
                <a:ln w="0"/>
                <a:effectLst>
                  <a:innerShdw blurRad="63500" dist="50800" dir="13500000">
                    <a:srgbClr val="000000">
                      <a:alpha val="50000"/>
                    </a:srgbClr>
                  </a:innerShdw>
                </a:effectLst>
                <a:latin typeface="Arial" panose="020B0604020202020204" pitchFamily="34" charset="0"/>
                <a:cs typeface="Arial" panose="020B0604020202020204" pitchFamily="34" charset="0"/>
              </a:rPr>
              <a:t>Advent is a time for families whānau to prepare for Christmas</a:t>
            </a:r>
            <a:endParaRPr lang="en-NZ" dirty="0"/>
          </a:p>
        </p:txBody>
      </p:sp>
      <p:sp>
        <p:nvSpPr>
          <p:cNvPr id="6" name="TextBox: PageNumber"/>
          <p:cNvSpPr txBox="1">
            <a:spLocks/>
          </p:cNvSpPr>
          <p:nvPr/>
        </p:nvSpPr>
        <p:spPr>
          <a:xfrm>
            <a:off x="11520000" y="6240000"/>
            <a:ext cx="480000" cy="48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1200" b="1" dirty="0">
                <a:latin typeface="Arial" pitchFamily="34" charset="0"/>
                <a:cs typeface="Arial" pitchFamily="34" charset="0"/>
              </a:rPr>
              <a:t>L-3</a:t>
            </a:r>
          </a:p>
          <a:p>
            <a:pPr algn="ctr"/>
            <a:r>
              <a:rPr lang="en-GB" sz="1200" b="1" dirty="0">
                <a:latin typeface="Arial" pitchFamily="34" charset="0"/>
                <a:cs typeface="Arial" pitchFamily="34" charset="0"/>
              </a:rPr>
              <a:t>S-01</a:t>
            </a:r>
          </a:p>
        </p:txBody>
      </p:sp>
    </p:spTree>
    <p:extLst>
      <p:ext uri="{BB962C8B-B14F-4D97-AF65-F5344CB8AC3E}">
        <p14:creationId xmlns:p14="http://schemas.microsoft.com/office/powerpoint/2010/main" val="17014833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7" name="TextBox: PageNumber"/>
          <p:cNvSpPr txBox="1">
            <a:spLocks/>
          </p:cNvSpPr>
          <p:nvPr/>
        </p:nvSpPr>
        <p:spPr>
          <a:xfrm>
            <a:off x="11520000" y="6240000"/>
            <a:ext cx="480000" cy="480000"/>
          </a:xfrm>
          <a:prstGeom prst="rect">
            <a:avLst/>
          </a:prstGeom>
          <a:solidFill>
            <a:schemeClr val="bg1"/>
          </a:solidFill>
          <a:ln w="25400">
            <a:solidFill>
              <a:schemeClr val="tx1"/>
            </a:solidFill>
          </a:ln>
        </p:spPr>
        <p:txBody>
          <a:bodyPr wrap="none" rtlCol="0" anchor="ctr" anchorCtr="1">
            <a:noAutofit/>
          </a:bodyPr>
          <a:lstStyle/>
          <a:p>
            <a:pPr algn="ctr"/>
            <a:r>
              <a:rPr lang="en-GB" sz="1200" b="1" dirty="0">
                <a:latin typeface="Arial" pitchFamily="34" charset="0"/>
                <a:cs typeface="Arial" pitchFamily="34" charset="0"/>
              </a:rPr>
              <a:t>L-3</a:t>
            </a:r>
          </a:p>
          <a:p>
            <a:pPr algn="ctr"/>
            <a:r>
              <a:rPr lang="en-GB" sz="1200" b="1" dirty="0">
                <a:latin typeface="Arial" pitchFamily="34" charset="0"/>
                <a:cs typeface="Arial" pitchFamily="34" charset="0"/>
              </a:rPr>
              <a:t>S-3</a:t>
            </a:r>
          </a:p>
        </p:txBody>
      </p:sp>
      <p:sp>
        <p:nvSpPr>
          <p:cNvPr id="13" name="Action Button: Up">
            <a:hlinkClick r:id="rId3" action="ppaction://hlinksldjump" highlightClick="1"/>
          </p:cNvPr>
          <p:cNvSpPr/>
          <p:nvPr/>
        </p:nvSpPr>
        <p:spPr>
          <a:xfrm rot="16200000">
            <a:off x="10800000" y="6240000"/>
            <a:ext cx="480000" cy="480053"/>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5" name="Textbox: Tool instructions"/>
          <p:cNvSpPr txBox="1"/>
          <p:nvPr/>
        </p:nvSpPr>
        <p:spPr>
          <a:xfrm>
            <a:off x="4625102" y="6550225"/>
            <a:ext cx="2941831" cy="276999"/>
          </a:xfrm>
          <a:prstGeom prst="rect">
            <a:avLst/>
          </a:prstGeom>
          <a:noFill/>
        </p:spPr>
        <p:txBody>
          <a:bodyPr wrap="none" rtlCol="0">
            <a:spAutoFit/>
          </a:bodyPr>
          <a:lstStyle/>
          <a:p>
            <a:pPr algn="ctr"/>
            <a:r>
              <a:rPr lang="en-GB" sz="1200" dirty="0">
                <a:latin typeface="Arial" pitchFamily="34" charset="0"/>
                <a:ea typeface="Segoe UI" pitchFamily="34" charset="0"/>
                <a:cs typeface="Arial" pitchFamily="34" charset="0"/>
              </a:rPr>
              <a:t>Click the up arrow to return to the lesson</a:t>
            </a:r>
          </a:p>
        </p:txBody>
      </p:sp>
      <p:sp>
        <p:nvSpPr>
          <p:cNvPr id="8" name="TextBox: Worksheet Indication"/>
          <p:cNvSpPr txBox="1"/>
          <p:nvPr/>
        </p:nvSpPr>
        <p:spPr>
          <a:xfrm>
            <a:off x="0" y="6378000"/>
            <a:ext cx="1680000" cy="480000"/>
          </a:xfrm>
          <a:prstGeom prst="rect">
            <a:avLst/>
          </a:prstGeom>
          <a:noFill/>
          <a:ln w="0">
            <a:noFill/>
          </a:ln>
        </p:spPr>
        <p:txBody>
          <a:bodyPr wrap="square" rtlCol="0">
            <a:noAutofit/>
          </a:bodyPr>
          <a:lstStyle/>
          <a:p>
            <a:r>
              <a:rPr lang="en-GB" sz="2133" b="1" dirty="0">
                <a:latin typeface="Arial" pitchFamily="34" charset="0"/>
                <a:cs typeface="Arial" pitchFamily="34" charset="0"/>
              </a:rPr>
              <a:t>Worksheet</a:t>
            </a:r>
          </a:p>
        </p:txBody>
      </p:sp>
      <p:sp>
        <p:nvSpPr>
          <p:cNvPr id="2" name="Rectangle 1"/>
          <p:cNvSpPr/>
          <p:nvPr/>
        </p:nvSpPr>
        <p:spPr>
          <a:xfrm>
            <a:off x="3095035" y="113207"/>
            <a:ext cx="6001964" cy="338554"/>
          </a:xfrm>
          <a:prstGeom prst="rect">
            <a:avLst/>
          </a:prstGeom>
        </p:spPr>
        <p:txBody>
          <a:bodyPr wrap="none">
            <a:spAutoFit/>
          </a:bodyPr>
          <a:lstStyle/>
          <a:p>
            <a:pPr algn="ctr"/>
            <a:r>
              <a:rPr lang="en-NZ" sz="1600" dirty="0">
                <a:latin typeface="Arial" panose="020B0604020202020204" pitchFamily="34" charset="0"/>
                <a:cs typeface="Arial" panose="020B0604020202020204" pitchFamily="34" charset="0"/>
              </a:rPr>
              <a:t>Name___________________________ Date_______________</a:t>
            </a:r>
          </a:p>
        </p:txBody>
      </p:sp>
      <p:sp>
        <p:nvSpPr>
          <p:cNvPr id="4" name="Rectangle 3"/>
          <p:cNvSpPr/>
          <p:nvPr/>
        </p:nvSpPr>
        <p:spPr>
          <a:xfrm>
            <a:off x="1391750" y="1576004"/>
            <a:ext cx="6096000" cy="3170099"/>
          </a:xfrm>
          <a:prstGeom prst="rect">
            <a:avLst/>
          </a:prstGeom>
        </p:spPr>
        <p:txBody>
          <a:bodyPr>
            <a:spAutoFit/>
          </a:bodyPr>
          <a:lstStyle/>
          <a:p>
            <a:pPr>
              <a:lnSpc>
                <a:spcPct val="250000"/>
              </a:lnSpc>
            </a:pPr>
            <a:r>
              <a:rPr lang="en-NZ" sz="2000" dirty="0">
                <a:latin typeface="Arial" panose="020B0604020202020204" pitchFamily="34" charset="0"/>
                <a:ea typeface="Calibri" panose="020F0502020204030204" pitchFamily="34" charset="0"/>
                <a:cs typeface="Arial" panose="020B0604020202020204" pitchFamily="34" charset="0"/>
              </a:rPr>
              <a:t>Mary made a</a:t>
            </a:r>
          </a:p>
          <a:p>
            <a:pPr>
              <a:lnSpc>
                <a:spcPct val="250000"/>
              </a:lnSpc>
            </a:pPr>
            <a:r>
              <a:rPr lang="en-NZ" sz="2000" dirty="0">
                <a:latin typeface="Arial" panose="020B0604020202020204" pitchFamily="34" charset="0"/>
                <a:ea typeface="Calibri" panose="020F0502020204030204" pitchFamily="34" charset="0"/>
                <a:cs typeface="Arial" panose="020B0604020202020204" pitchFamily="34" charset="0"/>
              </a:rPr>
              <a:t>Joseph made a</a:t>
            </a:r>
          </a:p>
          <a:p>
            <a:pPr>
              <a:lnSpc>
                <a:spcPct val="250000"/>
              </a:lnSpc>
            </a:pPr>
            <a:r>
              <a:rPr lang="en-NZ" sz="2000" dirty="0">
                <a:latin typeface="Arial" panose="020B0604020202020204" pitchFamily="34" charset="0"/>
                <a:ea typeface="Calibri" panose="020F0502020204030204" pitchFamily="34" charset="0"/>
                <a:cs typeface="Arial" panose="020B0604020202020204" pitchFamily="34" charset="0"/>
              </a:rPr>
              <a:t>Before Jesus was born</a:t>
            </a:r>
          </a:p>
          <a:p>
            <a:pPr>
              <a:lnSpc>
                <a:spcPct val="250000"/>
              </a:lnSpc>
            </a:pPr>
            <a:r>
              <a:rPr lang="en-NZ" sz="2000" dirty="0">
                <a:latin typeface="Arial" panose="020B0604020202020204" pitchFamily="34" charset="0"/>
                <a:ea typeface="Calibri" panose="020F0502020204030204" pitchFamily="34" charset="0"/>
                <a:cs typeface="Arial" panose="020B0604020202020204" pitchFamily="34" charset="0"/>
              </a:rPr>
              <a:t>They bought a</a:t>
            </a:r>
            <a:endParaRPr lang="en-NZ" sz="2000" dirty="0">
              <a:latin typeface="Arial" panose="020B0604020202020204" pitchFamily="34" charset="0"/>
              <a:cs typeface="Arial" panose="020B0604020202020204" pitchFamily="34" charset="0"/>
            </a:endParaRPr>
          </a:p>
        </p:txBody>
      </p:sp>
      <p:sp>
        <p:nvSpPr>
          <p:cNvPr id="9" name="Rectangle 8"/>
          <p:cNvSpPr/>
          <p:nvPr/>
        </p:nvSpPr>
        <p:spPr>
          <a:xfrm>
            <a:off x="4625102" y="3875414"/>
            <a:ext cx="6096000" cy="727828"/>
          </a:xfrm>
          <a:prstGeom prst="rect">
            <a:avLst/>
          </a:prstGeom>
        </p:spPr>
        <p:txBody>
          <a:bodyPr>
            <a:spAutoFit/>
          </a:bodyPr>
          <a:lstStyle/>
          <a:p>
            <a:pPr>
              <a:lnSpc>
                <a:spcPct val="250000"/>
              </a:lnSpc>
            </a:pPr>
            <a:r>
              <a:rPr lang="en-NZ" sz="2000" dirty="0">
                <a:latin typeface="Arial" panose="020B0604020202020204" pitchFamily="34" charset="0"/>
                <a:ea typeface="Calibri" panose="020F0502020204030204" pitchFamily="34" charset="0"/>
                <a:cs typeface="Arial" panose="020B0604020202020204" pitchFamily="34" charset="0"/>
              </a:rPr>
              <a:t>to take Jesus on long journeys with them.</a:t>
            </a:r>
            <a:endParaRPr lang="en-NZ" sz="2000" dirty="0">
              <a:latin typeface="Arial" panose="020B0604020202020204" pitchFamily="34" charset="0"/>
              <a:cs typeface="Arial" panose="020B0604020202020204" pitchFamily="34" charset="0"/>
            </a:endParaRPr>
          </a:p>
        </p:txBody>
      </p:sp>
      <p:sp>
        <p:nvSpPr>
          <p:cNvPr id="12" name="Border 1"/>
          <p:cNvSpPr/>
          <p:nvPr/>
        </p:nvSpPr>
        <p:spPr>
          <a:xfrm>
            <a:off x="3146923" y="1645560"/>
            <a:ext cx="1103057" cy="721627"/>
          </a:xfrm>
          <a:prstGeom prst="rect">
            <a:avLst/>
          </a:prstGeom>
          <a:solidFill>
            <a:schemeClr val="lt1">
              <a:alpha val="0"/>
            </a:schemeClr>
          </a:solidFill>
          <a:ln>
            <a:solidFill>
              <a:schemeClr val="tx1"/>
            </a:solidFill>
            <a:prstDash val="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en-NZ"/>
          </a:p>
        </p:txBody>
      </p:sp>
      <p:sp>
        <p:nvSpPr>
          <p:cNvPr id="14" name="Border 1"/>
          <p:cNvSpPr/>
          <p:nvPr/>
        </p:nvSpPr>
        <p:spPr>
          <a:xfrm>
            <a:off x="3436304" y="2461508"/>
            <a:ext cx="1103056" cy="721627"/>
          </a:xfrm>
          <a:prstGeom prst="rect">
            <a:avLst/>
          </a:prstGeom>
          <a:solidFill>
            <a:schemeClr val="lt1">
              <a:alpha val="0"/>
            </a:schemeClr>
          </a:solidFill>
          <a:ln>
            <a:solidFill>
              <a:schemeClr val="tx1"/>
            </a:solidFill>
            <a:prstDash val="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en-NZ"/>
          </a:p>
        </p:txBody>
      </p:sp>
      <p:sp>
        <p:nvSpPr>
          <p:cNvPr id="16" name="Border 1"/>
          <p:cNvSpPr/>
          <p:nvPr/>
        </p:nvSpPr>
        <p:spPr>
          <a:xfrm>
            <a:off x="3350721" y="4085334"/>
            <a:ext cx="1103057" cy="721627"/>
          </a:xfrm>
          <a:prstGeom prst="rect">
            <a:avLst/>
          </a:prstGeom>
          <a:solidFill>
            <a:schemeClr val="lt1">
              <a:alpha val="0"/>
            </a:schemeClr>
          </a:solidFill>
          <a:ln>
            <a:solidFill>
              <a:schemeClr val="tx1"/>
            </a:solidFill>
            <a:prstDash val="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en-NZ"/>
          </a:p>
        </p:txBody>
      </p:sp>
      <p:sp>
        <p:nvSpPr>
          <p:cNvPr id="17" name="Border 1"/>
          <p:cNvSpPr/>
          <p:nvPr/>
        </p:nvSpPr>
        <p:spPr>
          <a:xfrm>
            <a:off x="4249980" y="3273421"/>
            <a:ext cx="1103057" cy="721627"/>
          </a:xfrm>
          <a:prstGeom prst="rect">
            <a:avLst/>
          </a:prstGeom>
          <a:solidFill>
            <a:schemeClr val="lt1">
              <a:alpha val="0"/>
            </a:schemeClr>
          </a:solidFill>
          <a:ln>
            <a:solidFill>
              <a:schemeClr val="tx1"/>
            </a:solidFill>
            <a:prstDash val="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en-NZ"/>
          </a:p>
        </p:txBody>
      </p:sp>
      <p:graphicFrame>
        <p:nvGraphicFramePr>
          <p:cNvPr id="10" name="Table 9"/>
          <p:cNvGraphicFramePr>
            <a:graphicFrameLocks noGrp="1"/>
          </p:cNvGraphicFramePr>
          <p:nvPr>
            <p:extLst>
              <p:ext uri="{D42A27DB-BD31-4B8C-83A1-F6EECF244321}">
                <p14:modId xmlns:p14="http://schemas.microsoft.com/office/powerpoint/2010/main" val="118068353"/>
              </p:ext>
            </p:extLst>
          </p:nvPr>
        </p:nvGraphicFramePr>
        <p:xfrm>
          <a:off x="3864155" y="5354871"/>
          <a:ext cx="4463724" cy="809775"/>
        </p:xfrm>
        <a:graphic>
          <a:graphicData uri="http://schemas.openxmlformats.org/drawingml/2006/table">
            <a:tbl>
              <a:tblPr firstRow="1" bandRow="1">
                <a:tableStyleId>{5C22544A-7EE6-4342-B048-85BDC9FD1C3A}</a:tableStyleId>
              </a:tblPr>
              <a:tblGrid>
                <a:gridCol w="1115931">
                  <a:extLst>
                    <a:ext uri="{9D8B030D-6E8A-4147-A177-3AD203B41FA5}">
                      <a16:colId xmlns:a16="http://schemas.microsoft.com/office/drawing/2014/main" xmlns="" val="2727509720"/>
                    </a:ext>
                  </a:extLst>
                </a:gridCol>
                <a:gridCol w="1115931">
                  <a:extLst>
                    <a:ext uri="{9D8B030D-6E8A-4147-A177-3AD203B41FA5}">
                      <a16:colId xmlns:a16="http://schemas.microsoft.com/office/drawing/2014/main" xmlns="" val="1738977886"/>
                    </a:ext>
                  </a:extLst>
                </a:gridCol>
                <a:gridCol w="1115931">
                  <a:extLst>
                    <a:ext uri="{9D8B030D-6E8A-4147-A177-3AD203B41FA5}">
                      <a16:colId xmlns:a16="http://schemas.microsoft.com/office/drawing/2014/main" xmlns="" val="895277249"/>
                    </a:ext>
                  </a:extLst>
                </a:gridCol>
                <a:gridCol w="1115931">
                  <a:extLst>
                    <a:ext uri="{9D8B030D-6E8A-4147-A177-3AD203B41FA5}">
                      <a16:colId xmlns:a16="http://schemas.microsoft.com/office/drawing/2014/main" xmlns="" val="2855300328"/>
                    </a:ext>
                  </a:extLst>
                </a:gridCol>
              </a:tblGrid>
              <a:tr h="809775">
                <a:tc>
                  <a:txBody>
                    <a:bodyPr/>
                    <a:lstStyle/>
                    <a:p>
                      <a:endParaRPr lang="en-NZ" dirty="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tc>
                  <a:txBody>
                    <a:bodyPr/>
                    <a:lstStyle/>
                    <a:p>
                      <a:endParaRPr lang="en-NZ"/>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tc>
                  <a:txBody>
                    <a:bodyPr/>
                    <a:lstStyle/>
                    <a:p>
                      <a:endParaRPr lang="en-NZ" dirty="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endParaRPr lang="en-NZ" dirty="0"/>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xmlns="" val="2437543789"/>
                  </a:ext>
                </a:extLst>
              </a:tr>
            </a:tbl>
          </a:graphicData>
        </a:graphic>
      </p:graphicFrame>
      <p:pic>
        <p:nvPicPr>
          <p:cNvPr id="18" name="Picture 17"/>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3902250" y="5401731"/>
            <a:ext cx="1075000" cy="716053"/>
          </a:xfrm>
          <a:prstGeom prst="rect">
            <a:avLst/>
          </a:prstGeom>
        </p:spPr>
      </p:pic>
      <p:pic>
        <p:nvPicPr>
          <p:cNvPr id="19" name="Picture 18"/>
          <p:cNvPicPr>
            <a:picLocks noChangeAspect="1"/>
          </p:cNvPicPr>
          <p:nvPr/>
        </p:nvPicPr>
        <p:blipFill>
          <a:blip r:embed="rId6">
            <a:extLst>
              <a:ext uri="{BEBA8EAE-BF5A-486C-A8C5-ECC9F3942E4B}">
                <a14:imgProps xmlns:a14="http://schemas.microsoft.com/office/drawing/2010/main">
                  <a14:imgLayer r:embed="rId7">
                    <a14:imgEffect>
                      <a14:backgroundRemoval t="0" b="98673" l="7500" r="1000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096017" y="5401731"/>
            <a:ext cx="1092621" cy="708987"/>
          </a:xfrm>
          <a:prstGeom prst="rect">
            <a:avLst/>
          </a:prstGeom>
        </p:spPr>
      </p:pic>
      <p:pic>
        <p:nvPicPr>
          <p:cNvPr id="20" name="Picture 19"/>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a:xfrm>
            <a:off x="5015344" y="5389095"/>
            <a:ext cx="1045083" cy="716053"/>
          </a:xfrm>
          <a:prstGeom prst="rect">
            <a:avLst/>
          </a:prstGeom>
        </p:spPr>
      </p:pic>
      <p:pic>
        <p:nvPicPr>
          <p:cNvPr id="21" name="Picture 20"/>
          <p:cNvPicPr>
            <a:picLocks noChangeAspect="1"/>
          </p:cNvPicPr>
          <p:nvPr/>
        </p:nvPicPr>
        <p:blipFill>
          <a:blip r:embed="rId10">
            <a:extLst>
              <a:ext uri="{BEBA8EAE-BF5A-486C-A8C5-ECC9F3942E4B}">
                <a14:imgProps xmlns:a14="http://schemas.microsoft.com/office/drawing/2010/main">
                  <a14:imgLayer r:embed="rId11">
                    <a14:imgEffect>
                      <a14:backgroundRemoval t="9581" b="89222" l="4911" r="95982"/>
                    </a14:imgEffect>
                    <a14:imgEffect>
                      <a14:artisticPhotocopy/>
                    </a14:imgEffect>
                    <a14:imgEffect>
                      <a14:saturation sat="0"/>
                    </a14:imgEffect>
                  </a14:imgLayer>
                </a14:imgProps>
              </a:ext>
              <a:ext uri="{28A0092B-C50C-407E-A947-70E740481C1C}">
                <a14:useLocalDpi xmlns:a14="http://schemas.microsoft.com/office/drawing/2010/main" val="0"/>
              </a:ext>
            </a:extLst>
          </a:blip>
          <a:stretch>
            <a:fillRect/>
          </a:stretch>
        </p:blipFill>
        <p:spPr>
          <a:xfrm>
            <a:off x="7250047" y="5401731"/>
            <a:ext cx="1077832" cy="716053"/>
          </a:xfrm>
          <a:prstGeom prst="rect">
            <a:avLst/>
          </a:prstGeom>
        </p:spPr>
      </p:pic>
      <p:sp>
        <p:nvSpPr>
          <p:cNvPr id="22" name="Rectangle 21"/>
          <p:cNvSpPr/>
          <p:nvPr/>
        </p:nvSpPr>
        <p:spPr>
          <a:xfrm>
            <a:off x="4366937" y="1581759"/>
            <a:ext cx="3159839" cy="727828"/>
          </a:xfrm>
          <a:prstGeom prst="rect">
            <a:avLst/>
          </a:prstGeom>
        </p:spPr>
        <p:txBody>
          <a:bodyPr wrap="none">
            <a:spAutoFit/>
          </a:bodyPr>
          <a:lstStyle/>
          <a:p>
            <a:pPr>
              <a:lnSpc>
                <a:spcPct val="250000"/>
              </a:lnSpc>
            </a:pPr>
            <a:r>
              <a:rPr lang="en-NZ" sz="2000" dirty="0">
                <a:latin typeface="Arial" panose="020B0604020202020204" pitchFamily="34" charset="0"/>
                <a:ea typeface="Calibri" panose="020F0502020204030204" pitchFamily="34" charset="0"/>
                <a:cs typeface="Arial" panose="020B0604020202020204" pitchFamily="34" charset="0"/>
              </a:rPr>
              <a:t>to keep baby Jesus warm.</a:t>
            </a:r>
          </a:p>
        </p:txBody>
      </p:sp>
      <p:sp>
        <p:nvSpPr>
          <p:cNvPr id="23" name="Rectangle 22"/>
          <p:cNvSpPr/>
          <p:nvPr/>
        </p:nvSpPr>
        <p:spPr>
          <a:xfrm>
            <a:off x="4680323" y="2343811"/>
            <a:ext cx="2533066" cy="727828"/>
          </a:xfrm>
          <a:prstGeom prst="rect">
            <a:avLst/>
          </a:prstGeom>
        </p:spPr>
        <p:txBody>
          <a:bodyPr wrap="none">
            <a:spAutoFit/>
          </a:bodyPr>
          <a:lstStyle/>
          <a:p>
            <a:pPr>
              <a:lnSpc>
                <a:spcPct val="250000"/>
              </a:lnSpc>
            </a:pPr>
            <a:r>
              <a:rPr lang="en-NZ" sz="2000" dirty="0">
                <a:latin typeface="Arial" panose="020B0604020202020204" pitchFamily="34" charset="0"/>
                <a:ea typeface="Calibri" panose="020F0502020204030204" pitchFamily="34" charset="0"/>
                <a:cs typeface="Arial" panose="020B0604020202020204" pitchFamily="34" charset="0"/>
              </a:rPr>
              <a:t>for Jesus to sleep in.</a:t>
            </a:r>
          </a:p>
        </p:txBody>
      </p:sp>
      <p:sp>
        <p:nvSpPr>
          <p:cNvPr id="24" name="Rectangle 23"/>
          <p:cNvSpPr/>
          <p:nvPr/>
        </p:nvSpPr>
        <p:spPr>
          <a:xfrm>
            <a:off x="5511624" y="3113362"/>
            <a:ext cx="6008376" cy="727828"/>
          </a:xfrm>
          <a:prstGeom prst="rect">
            <a:avLst/>
          </a:prstGeom>
        </p:spPr>
        <p:txBody>
          <a:bodyPr wrap="none">
            <a:spAutoFit/>
          </a:bodyPr>
          <a:lstStyle/>
          <a:p>
            <a:pPr>
              <a:lnSpc>
                <a:spcPct val="250000"/>
              </a:lnSpc>
            </a:pPr>
            <a:r>
              <a:rPr lang="en-NZ" sz="2000" dirty="0">
                <a:latin typeface="Arial" panose="020B0604020202020204" pitchFamily="34" charset="0"/>
                <a:ea typeface="Calibri" panose="020F0502020204030204" pitchFamily="34" charset="0"/>
                <a:cs typeface="Arial" panose="020B0604020202020204" pitchFamily="34" charset="0"/>
              </a:rPr>
              <a:t>talked and prayed that they would be good parents.</a:t>
            </a:r>
          </a:p>
        </p:txBody>
      </p:sp>
      <p:sp>
        <p:nvSpPr>
          <p:cNvPr id="5" name="Title 4"/>
          <p:cNvSpPr>
            <a:spLocks noGrp="1"/>
          </p:cNvSpPr>
          <p:nvPr>
            <p:ph type="title"/>
          </p:nvPr>
        </p:nvSpPr>
        <p:spPr>
          <a:xfrm>
            <a:off x="0" y="365125"/>
            <a:ext cx="12192000" cy="1009097"/>
          </a:xfrm>
        </p:spPr>
        <p:txBody>
          <a:bodyPr>
            <a:normAutofit fontScale="90000"/>
          </a:bodyPr>
          <a:lstStyle/>
          <a:p>
            <a:pPr algn="ctr"/>
            <a:r>
              <a:rPr lang="en-NZ"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Mary and Joseph prepared for the coming of Jesus</a:t>
            </a:r>
            <a:endParaRPr lang="en-NZ" dirty="0"/>
          </a:p>
        </p:txBody>
      </p:sp>
    </p:spTree>
    <p:extLst>
      <p:ext uri="{BB962C8B-B14F-4D97-AF65-F5344CB8AC3E}">
        <p14:creationId xmlns:p14="http://schemas.microsoft.com/office/powerpoint/2010/main" val="25767592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7" name="TextBox: PageNumber"/>
          <p:cNvSpPr txBox="1">
            <a:spLocks/>
          </p:cNvSpPr>
          <p:nvPr/>
        </p:nvSpPr>
        <p:spPr>
          <a:xfrm>
            <a:off x="11520000" y="6240000"/>
            <a:ext cx="480000" cy="480000"/>
          </a:xfrm>
          <a:prstGeom prst="rect">
            <a:avLst/>
          </a:prstGeom>
          <a:solidFill>
            <a:schemeClr val="bg1"/>
          </a:solidFill>
          <a:ln w="25400">
            <a:solidFill>
              <a:schemeClr val="tx1"/>
            </a:solidFill>
          </a:ln>
        </p:spPr>
        <p:txBody>
          <a:bodyPr wrap="none" rtlCol="0" anchor="ctr" anchorCtr="1">
            <a:noAutofit/>
          </a:bodyPr>
          <a:lstStyle/>
          <a:p>
            <a:pPr algn="ctr"/>
            <a:r>
              <a:rPr lang="en-GB" sz="1200" b="1" dirty="0">
                <a:latin typeface="Arial" pitchFamily="34" charset="0"/>
                <a:cs typeface="Arial" pitchFamily="34" charset="0"/>
              </a:rPr>
              <a:t>L-3</a:t>
            </a:r>
          </a:p>
          <a:p>
            <a:pPr algn="ctr"/>
            <a:r>
              <a:rPr lang="en-GB" sz="1200" b="1" dirty="0">
                <a:latin typeface="Arial" pitchFamily="34" charset="0"/>
                <a:cs typeface="Arial" pitchFamily="34" charset="0"/>
              </a:rPr>
              <a:t>S-4</a:t>
            </a:r>
          </a:p>
        </p:txBody>
      </p:sp>
      <p:sp>
        <p:nvSpPr>
          <p:cNvPr id="13" name="Action Button: Up">
            <a:hlinkClick r:id="rId3" action="ppaction://hlinksldjump" highlightClick="1"/>
          </p:cNvPr>
          <p:cNvSpPr/>
          <p:nvPr/>
        </p:nvSpPr>
        <p:spPr>
          <a:xfrm rot="16200000">
            <a:off x="10800000" y="6240000"/>
            <a:ext cx="480000" cy="480053"/>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5" name="Textbox: Tool instructions"/>
          <p:cNvSpPr txBox="1"/>
          <p:nvPr/>
        </p:nvSpPr>
        <p:spPr>
          <a:xfrm>
            <a:off x="4625102" y="6550225"/>
            <a:ext cx="2941831" cy="276999"/>
          </a:xfrm>
          <a:prstGeom prst="rect">
            <a:avLst/>
          </a:prstGeom>
          <a:noFill/>
        </p:spPr>
        <p:txBody>
          <a:bodyPr wrap="none" rtlCol="0">
            <a:spAutoFit/>
          </a:bodyPr>
          <a:lstStyle/>
          <a:p>
            <a:pPr algn="ctr"/>
            <a:r>
              <a:rPr lang="en-GB" sz="1200" dirty="0">
                <a:latin typeface="Arial" pitchFamily="34" charset="0"/>
                <a:ea typeface="Segoe UI" pitchFamily="34" charset="0"/>
                <a:cs typeface="Arial" pitchFamily="34" charset="0"/>
              </a:rPr>
              <a:t>Click the up arrow to return to the lesson</a:t>
            </a:r>
          </a:p>
        </p:txBody>
      </p:sp>
      <p:sp>
        <p:nvSpPr>
          <p:cNvPr id="8" name="TextBox: Worksheet Indication"/>
          <p:cNvSpPr txBox="1"/>
          <p:nvPr/>
        </p:nvSpPr>
        <p:spPr>
          <a:xfrm>
            <a:off x="0" y="6378000"/>
            <a:ext cx="1680000" cy="480000"/>
          </a:xfrm>
          <a:prstGeom prst="rect">
            <a:avLst/>
          </a:prstGeom>
          <a:noFill/>
          <a:ln w="0">
            <a:noFill/>
          </a:ln>
        </p:spPr>
        <p:txBody>
          <a:bodyPr wrap="square" rtlCol="0">
            <a:noAutofit/>
          </a:bodyPr>
          <a:lstStyle/>
          <a:p>
            <a:r>
              <a:rPr lang="en-GB" sz="2133" b="1" dirty="0">
                <a:latin typeface="Arial" pitchFamily="34" charset="0"/>
                <a:cs typeface="Arial" pitchFamily="34" charset="0"/>
              </a:rPr>
              <a:t>Worksheet</a:t>
            </a:r>
          </a:p>
        </p:txBody>
      </p:sp>
      <p:sp>
        <p:nvSpPr>
          <p:cNvPr id="2" name="Rectangle 1"/>
          <p:cNvSpPr/>
          <p:nvPr/>
        </p:nvSpPr>
        <p:spPr>
          <a:xfrm>
            <a:off x="3053261" y="140916"/>
            <a:ext cx="6085512" cy="369332"/>
          </a:xfrm>
          <a:prstGeom prst="rect">
            <a:avLst/>
          </a:prstGeom>
        </p:spPr>
        <p:txBody>
          <a:bodyPr wrap="none">
            <a:spAutoFit/>
          </a:bodyPr>
          <a:lstStyle/>
          <a:p>
            <a:pPr algn="ctr"/>
            <a:r>
              <a:rPr lang="en-NZ" dirty="0"/>
              <a:t>Name___________________________ Date_______________</a:t>
            </a: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90000" l="9846" r="95174"/>
                    </a14:imgEffect>
                    <a14:imgEffect>
                      <a14:artisticPhotocopy trans="0"/>
                    </a14:imgEffect>
                    <a14:imgEffect>
                      <a14:saturation sat="0"/>
                    </a14:imgEffect>
                  </a14:imgLayer>
                </a14:imgProps>
              </a:ext>
              <a:ext uri="{28A0092B-C50C-407E-A947-70E740481C1C}">
                <a14:useLocalDpi xmlns:a14="http://schemas.microsoft.com/office/drawing/2010/main" val="0"/>
              </a:ext>
            </a:extLst>
          </a:blip>
          <a:stretch>
            <a:fillRect/>
          </a:stretch>
        </p:blipFill>
        <p:spPr>
          <a:xfrm>
            <a:off x="3286991" y="1750795"/>
            <a:ext cx="4926850" cy="3709403"/>
          </a:xfrm>
          <a:prstGeom prst="rect">
            <a:avLst/>
          </a:prstGeom>
        </p:spPr>
      </p:pic>
      <p:sp>
        <p:nvSpPr>
          <p:cNvPr id="5" name="Rectangle: Rounded Corners 4"/>
          <p:cNvSpPr/>
          <p:nvPr/>
        </p:nvSpPr>
        <p:spPr>
          <a:xfrm>
            <a:off x="3286990" y="1600275"/>
            <a:ext cx="5014799" cy="3645493"/>
          </a:xfrm>
          <a:prstGeom prst="roundRect">
            <a:avLst/>
          </a:prstGeom>
          <a:solidFill>
            <a:schemeClr val="lt1">
              <a:alpha val="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NZ"/>
          </a:p>
        </p:txBody>
      </p:sp>
      <p:sp>
        <p:nvSpPr>
          <p:cNvPr id="9" name="Rectangle 8"/>
          <p:cNvSpPr/>
          <p:nvPr/>
        </p:nvSpPr>
        <p:spPr>
          <a:xfrm>
            <a:off x="1364510" y="5245768"/>
            <a:ext cx="8859758" cy="75944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NZ" dirty="0"/>
              <a:t>Colour 3 candles purple and one pink and light one for each week of Advent.</a:t>
            </a:r>
          </a:p>
          <a:p>
            <a:pPr algn="ctr"/>
            <a:r>
              <a:rPr lang="en-NZ" dirty="0"/>
              <a:t>Colour the wreath green, the circle is like God’s love for us, it has no beginning and no end.</a:t>
            </a:r>
          </a:p>
        </p:txBody>
      </p:sp>
      <p:sp>
        <p:nvSpPr>
          <p:cNvPr id="6" name="Title 5"/>
          <p:cNvSpPr>
            <a:spLocks noGrp="1"/>
          </p:cNvSpPr>
          <p:nvPr>
            <p:ph type="title"/>
          </p:nvPr>
        </p:nvSpPr>
        <p:spPr>
          <a:xfrm>
            <a:off x="0" y="365125"/>
            <a:ext cx="12192000" cy="1325563"/>
          </a:xfrm>
        </p:spPr>
        <p:txBody>
          <a:bodyPr>
            <a:normAutofit/>
          </a:bodyPr>
          <a:lstStyle/>
          <a:p>
            <a:pPr algn="ctr"/>
            <a:r>
              <a:rPr lang="en-NZ" sz="3600" dirty="0">
                <a:latin typeface="Arial" panose="020B0604020202020204" pitchFamily="34" charset="0"/>
                <a:cs typeface="Arial" panose="020B0604020202020204" pitchFamily="34" charset="0"/>
              </a:rPr>
              <a:t>Family whānau prepare during Advent for Jesus to come</a:t>
            </a:r>
          </a:p>
        </p:txBody>
      </p:sp>
    </p:spTree>
    <p:extLst>
      <p:ext uri="{BB962C8B-B14F-4D97-AF65-F5344CB8AC3E}">
        <p14:creationId xmlns:p14="http://schemas.microsoft.com/office/powerpoint/2010/main" val="2295135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6549390"/>
            <a:ext cx="12192000" cy="276999"/>
          </a:xfrm>
          <a:prstGeom prst="rect">
            <a:avLst/>
          </a:prstGeom>
          <a:noFill/>
        </p:spPr>
        <p:txBody>
          <a:bodyPr wrap="square" rtlCol="0">
            <a:spAutoFit/>
          </a:bodyPr>
          <a:lstStyle/>
          <a:p>
            <a:pPr algn="ctr"/>
            <a:r>
              <a:rPr lang="en-NZ" sz="1200" dirty="0">
                <a:latin typeface="Arial" panose="020B0604020202020204" pitchFamily="34" charset="0"/>
                <a:cs typeface="Arial" panose="020B0604020202020204" pitchFamily="34" charset="0"/>
              </a:rPr>
              <a:t>Click the box to reveal text.</a:t>
            </a:r>
          </a:p>
        </p:txBody>
      </p:sp>
      <p:sp>
        <p:nvSpPr>
          <p:cNvPr id="13" name="Shape: Border 1"/>
          <p:cNvSpPr/>
          <p:nvPr/>
        </p:nvSpPr>
        <p:spPr>
          <a:xfrm>
            <a:off x="1283155" y="3109407"/>
            <a:ext cx="9826805" cy="1107996"/>
          </a:xfrm>
          <a:prstGeom prst="rect">
            <a:avLst/>
          </a:prstGeom>
          <a:solidFill>
            <a:srgbClr val="D3C8F0"/>
          </a:solidFill>
          <a:ln>
            <a:solidFill>
              <a:srgbClr val="3E1B59"/>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NZ" sz="2800" i="1" dirty="0">
                <a:solidFill>
                  <a:schemeClr val="tx1"/>
                </a:solidFill>
                <a:latin typeface="Arial" panose="020B0604020202020204" pitchFamily="34" charset="0"/>
                <a:cs typeface="Arial" panose="020B0604020202020204" pitchFamily="34" charset="0"/>
              </a:rPr>
              <a:t>identify ways that a family whānau can prepare for the birth of Jesus</a:t>
            </a:r>
          </a:p>
        </p:txBody>
      </p:sp>
      <p:sp>
        <p:nvSpPr>
          <p:cNvPr id="16" name="Shape: Number 1"/>
          <p:cNvSpPr txBox="1"/>
          <p:nvPr/>
        </p:nvSpPr>
        <p:spPr>
          <a:xfrm>
            <a:off x="611951" y="3145325"/>
            <a:ext cx="530915" cy="584775"/>
          </a:xfrm>
          <a:prstGeom prst="rect">
            <a:avLst/>
          </a:prstGeom>
          <a:noFill/>
        </p:spPr>
        <p:txBody>
          <a:bodyPr wrap="none" rtlCol="0">
            <a:spAutoFit/>
          </a:bodyPr>
          <a:lstStyle/>
          <a:p>
            <a:r>
              <a:rPr lang="en-US" sz="3200" i="1" dirty="0">
                <a:latin typeface="Segoe UI" pitchFamily="34" charset="0"/>
                <a:ea typeface="Segoe UI" pitchFamily="34" charset="0"/>
                <a:cs typeface="Segoe UI" pitchFamily="34" charset="0"/>
              </a:rPr>
              <a:t>1)</a:t>
            </a:r>
            <a:endParaRPr lang="en-GB" sz="3200" i="1" dirty="0">
              <a:latin typeface="Segoe UI" pitchFamily="34" charset="0"/>
              <a:ea typeface="Segoe UI" pitchFamily="34" charset="0"/>
              <a:cs typeface="Segoe UI" pitchFamily="34" charset="0"/>
            </a:endParaRPr>
          </a:p>
        </p:txBody>
      </p:sp>
      <p:sp>
        <p:nvSpPr>
          <p:cNvPr id="17"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L-3</a:t>
            </a:r>
          </a:p>
          <a:p>
            <a:pPr algn="ctr"/>
            <a:r>
              <a:rPr lang="en-GB" sz="1200" b="1" dirty="0">
                <a:solidFill>
                  <a:srgbClr val="002060"/>
                </a:solidFill>
                <a:latin typeface="Arial" pitchFamily="34" charset="0"/>
                <a:cs typeface="Arial" pitchFamily="34" charset="0"/>
              </a:rPr>
              <a:t>S-02</a:t>
            </a:r>
          </a:p>
        </p:txBody>
      </p:sp>
      <p:sp>
        <p:nvSpPr>
          <p:cNvPr id="18"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9"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3155" y="416751"/>
            <a:ext cx="2385753" cy="15918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p:txBody>
          <a:bodyPr/>
          <a:lstStyle/>
          <a:p>
            <a:pPr algn="ctr"/>
            <a:r>
              <a:rPr lang="en-NZ" b="1" spc="50" dirty="0">
                <a:ln w="0">
                  <a:solidFill>
                    <a:schemeClr val="tx1"/>
                  </a:solidFill>
                </a:ln>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Learning Intentions</a:t>
            </a:r>
            <a:endParaRPr lang="en-NZ" dirty="0"/>
          </a:p>
        </p:txBody>
      </p:sp>
      <p:sp>
        <p:nvSpPr>
          <p:cNvPr id="4" name="Rectangle 3"/>
          <p:cNvSpPr/>
          <p:nvPr/>
        </p:nvSpPr>
        <p:spPr>
          <a:xfrm>
            <a:off x="1283155" y="2578677"/>
            <a:ext cx="3118161" cy="523220"/>
          </a:xfrm>
          <a:prstGeom prst="rect">
            <a:avLst/>
          </a:prstGeom>
        </p:spPr>
        <p:txBody>
          <a:bodyPr wrap="none">
            <a:spAutoFit/>
          </a:bodyPr>
          <a:lstStyle/>
          <a:p>
            <a:r>
              <a:rPr lang="en-NZ" sz="2800" b="1" dirty="0">
                <a:solidFill>
                  <a:schemeClr val="bg1"/>
                </a:solidFill>
                <a:latin typeface="Arial" panose="020B0604020202020204" pitchFamily="34" charset="0"/>
                <a:cs typeface="Arial" panose="020B0604020202020204" pitchFamily="34" charset="0"/>
              </a:rPr>
              <a:t>The children will:</a:t>
            </a:r>
          </a:p>
        </p:txBody>
      </p:sp>
    </p:spTree>
    <p:extLst>
      <p:ext uri="{BB962C8B-B14F-4D97-AF65-F5344CB8AC3E}">
        <p14:creationId xmlns:p14="http://schemas.microsoft.com/office/powerpoint/2010/main" val="35169977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3" restart="whenNotActive" fill="hold" evtFilter="cancelBubble" nodeType="interactiveSeq">
                <p:stCondLst>
                  <p:cond evt="onClick" delay="0">
                    <p:tgtEl>
                      <p:spTgt spid="19"/>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13">
                                            <p:txEl>
                                              <p:pRg st="0" end="0"/>
                                            </p:txEl>
                                          </p:spTgt>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0" y="1396818"/>
            <a:ext cx="12192000" cy="3610358"/>
          </a:xfrm>
          <a:prstGeom prst="rect">
            <a:avLst/>
          </a:prstGeom>
          <a:solidFill>
            <a:srgbClr val="D3C8F0"/>
          </a:solidFill>
          <a:ln>
            <a:solidFill>
              <a:srgbClr val="3E1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 name="Rectangle: Rounded Corners 21"/>
          <p:cNvSpPr/>
          <p:nvPr/>
        </p:nvSpPr>
        <p:spPr>
          <a:xfrm>
            <a:off x="272871" y="5360677"/>
            <a:ext cx="7690152" cy="1174606"/>
          </a:xfrm>
          <a:prstGeom prst="roundRect">
            <a:avLst/>
          </a:prstGeom>
          <a:solidFill>
            <a:srgbClr val="D3C8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20" name="Baske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3209" y="4204826"/>
            <a:ext cx="1098838" cy="714570"/>
          </a:xfrm>
          <a:prstGeom prst="rect">
            <a:avLst/>
          </a:prstGeom>
        </p:spPr>
      </p:pic>
      <p:pic>
        <p:nvPicPr>
          <p:cNvPr id="18" name="M J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8095" y="3296046"/>
            <a:ext cx="1098838" cy="722300"/>
          </a:xfrm>
          <a:prstGeom prst="rect">
            <a:avLst/>
          </a:prstGeom>
        </p:spPr>
      </p:pic>
      <p:pic>
        <p:nvPicPr>
          <p:cNvPr id="21" name="Crib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4146" y="2453819"/>
            <a:ext cx="1144543" cy="722423"/>
          </a:xfrm>
          <a:prstGeom prst="rect">
            <a:avLst/>
          </a:prstGeom>
        </p:spPr>
      </p:pic>
      <p:pic>
        <p:nvPicPr>
          <p:cNvPr id="19" name="Blanket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89675" y="1566530"/>
            <a:ext cx="1103057" cy="722411"/>
          </a:xfrm>
          <a:prstGeom prst="rect">
            <a:avLst/>
          </a:prstGeom>
        </p:spPr>
      </p:pic>
      <p:sp>
        <p:nvSpPr>
          <p:cNvPr id="10"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L-3</a:t>
            </a:r>
          </a:p>
          <a:p>
            <a:pPr algn="ctr"/>
            <a:r>
              <a:rPr lang="en-GB" sz="1200" b="1" dirty="0">
                <a:solidFill>
                  <a:srgbClr val="002060"/>
                </a:solidFill>
                <a:latin typeface="Arial" pitchFamily="34" charset="0"/>
                <a:cs typeface="Arial" pitchFamily="34" charset="0"/>
              </a:rPr>
              <a:t>S-03</a:t>
            </a:r>
          </a:p>
        </p:txBody>
      </p:sp>
      <p:sp>
        <p:nvSpPr>
          <p:cNvPr id="11"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2"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 name="TextBox 3"/>
          <p:cNvSpPr txBox="1"/>
          <p:nvPr/>
        </p:nvSpPr>
        <p:spPr>
          <a:xfrm>
            <a:off x="831048" y="1324383"/>
            <a:ext cx="3414532" cy="791307"/>
          </a:xfrm>
          <a:prstGeom prst="rect">
            <a:avLst/>
          </a:prstGeom>
          <a:noFill/>
        </p:spPr>
        <p:txBody>
          <a:bodyPr wrap="square" rtlCol="0">
            <a:spAutoFit/>
          </a:bodyPr>
          <a:lstStyle/>
          <a:p>
            <a:pPr>
              <a:lnSpc>
                <a:spcPct val="250000"/>
              </a:lnSpc>
            </a:pPr>
            <a:r>
              <a:rPr lang="en-NZ" sz="2200" dirty="0">
                <a:latin typeface="Arial" panose="020B0604020202020204" pitchFamily="34" charset="0"/>
                <a:ea typeface="Calibri" panose="020F0502020204030204" pitchFamily="34" charset="0"/>
                <a:cs typeface="Arial" panose="020B0604020202020204" pitchFamily="34" charset="0"/>
              </a:rPr>
              <a:t>Mary made a</a:t>
            </a:r>
          </a:p>
        </p:txBody>
      </p:sp>
      <p:sp>
        <p:nvSpPr>
          <p:cNvPr id="5" name="TextBox 4"/>
          <p:cNvSpPr txBox="1"/>
          <p:nvPr/>
        </p:nvSpPr>
        <p:spPr>
          <a:xfrm>
            <a:off x="4065116" y="1330513"/>
            <a:ext cx="3479670" cy="938719"/>
          </a:xfrm>
          <a:prstGeom prst="rect">
            <a:avLst/>
          </a:prstGeom>
          <a:noFill/>
        </p:spPr>
        <p:txBody>
          <a:bodyPr wrap="square" rtlCol="0">
            <a:spAutoFit/>
          </a:bodyPr>
          <a:lstStyle/>
          <a:p>
            <a:pPr>
              <a:lnSpc>
                <a:spcPct val="250000"/>
              </a:lnSpc>
            </a:pPr>
            <a:r>
              <a:rPr lang="en-NZ" sz="2200" dirty="0">
                <a:latin typeface="Arial" panose="020B0604020202020204" pitchFamily="34" charset="0"/>
                <a:ea typeface="Calibri" panose="020F0502020204030204" pitchFamily="34" charset="0"/>
                <a:cs typeface="Arial" panose="020B0604020202020204" pitchFamily="34" charset="0"/>
              </a:rPr>
              <a:t>to keep baby Jesus warm.</a:t>
            </a:r>
            <a:endParaRPr lang="en-NZ" sz="2200" dirty="0">
              <a:effectLst/>
              <a:latin typeface="Arial" panose="020B0604020202020204" pitchFamily="34" charset="0"/>
              <a:ea typeface="Calibri" panose="020F0502020204030204" pitchFamily="34" charset="0"/>
              <a:cs typeface="Arial" panose="020B0604020202020204" pitchFamily="34" charset="0"/>
            </a:endParaRPr>
          </a:p>
        </p:txBody>
      </p:sp>
      <p:sp>
        <p:nvSpPr>
          <p:cNvPr id="14" name="Border 1"/>
          <p:cNvSpPr/>
          <p:nvPr/>
        </p:nvSpPr>
        <p:spPr>
          <a:xfrm>
            <a:off x="2779021" y="1554569"/>
            <a:ext cx="1103057" cy="721627"/>
          </a:xfrm>
          <a:prstGeom prst="rect">
            <a:avLst/>
          </a:prstGeom>
          <a:solidFill>
            <a:schemeClr val="lt1">
              <a:alpha val="0"/>
            </a:schemeClr>
          </a:solidFill>
          <a:ln>
            <a:solidFill>
              <a:schemeClr val="tx1"/>
            </a:solidFill>
            <a:prstDash val="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en-NZ"/>
          </a:p>
        </p:txBody>
      </p:sp>
      <p:sp>
        <p:nvSpPr>
          <p:cNvPr id="15" name="Border 2"/>
          <p:cNvSpPr/>
          <p:nvPr/>
        </p:nvSpPr>
        <p:spPr>
          <a:xfrm>
            <a:off x="3014890" y="2447620"/>
            <a:ext cx="1103057" cy="721627"/>
          </a:xfrm>
          <a:prstGeom prst="rect">
            <a:avLst/>
          </a:prstGeom>
          <a:solidFill>
            <a:schemeClr val="lt1">
              <a:alpha val="0"/>
            </a:schemeClr>
          </a:solidFill>
          <a:ln>
            <a:solidFill>
              <a:schemeClr val="tx1"/>
            </a:solidFill>
            <a:prstDash val="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en-NZ"/>
          </a:p>
        </p:txBody>
      </p:sp>
      <p:sp>
        <p:nvSpPr>
          <p:cNvPr id="16" name="Border 3"/>
          <p:cNvSpPr/>
          <p:nvPr/>
        </p:nvSpPr>
        <p:spPr>
          <a:xfrm>
            <a:off x="4008095" y="3297432"/>
            <a:ext cx="1103058" cy="721627"/>
          </a:xfrm>
          <a:prstGeom prst="rect">
            <a:avLst/>
          </a:prstGeom>
          <a:solidFill>
            <a:schemeClr val="lt1">
              <a:alpha val="0"/>
            </a:schemeClr>
          </a:solidFill>
          <a:ln>
            <a:solidFill>
              <a:schemeClr val="tx1"/>
            </a:solidFill>
            <a:prstDash val="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en-NZ"/>
          </a:p>
        </p:txBody>
      </p:sp>
      <p:sp>
        <p:nvSpPr>
          <p:cNvPr id="17" name="Border 4"/>
          <p:cNvSpPr/>
          <p:nvPr/>
        </p:nvSpPr>
        <p:spPr>
          <a:xfrm>
            <a:off x="2858951" y="4197769"/>
            <a:ext cx="1103057" cy="721627"/>
          </a:xfrm>
          <a:prstGeom prst="rect">
            <a:avLst/>
          </a:prstGeom>
          <a:solidFill>
            <a:schemeClr val="lt1">
              <a:alpha val="0"/>
            </a:schemeClr>
          </a:solidFill>
          <a:ln>
            <a:solidFill>
              <a:schemeClr val="tx1"/>
            </a:solidFill>
            <a:prstDash val="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en-NZ"/>
          </a:p>
        </p:txBody>
      </p:sp>
      <p:pic>
        <p:nvPicPr>
          <p:cNvPr id="13" name="Crib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49073" y="5636757"/>
            <a:ext cx="966774" cy="720765"/>
          </a:xfrm>
          <a:prstGeom prst="rect">
            <a:avLst/>
          </a:prstGeom>
        </p:spPr>
      </p:pic>
      <p:pic>
        <p:nvPicPr>
          <p:cNvPr id="8" name="Basket 1"/>
          <p:cNvPicPr>
            <a:picLocks noChangeAspect="1"/>
          </p:cNvPicPr>
          <p:nvPr/>
        </p:nvPicPr>
        <p:blipFill>
          <a:blip r:embed="rId8">
            <a:extLst>
              <a:ext uri="{BEBA8EAE-BF5A-486C-A8C5-ECC9F3942E4B}">
                <a14:imgProps xmlns:a14="http://schemas.microsoft.com/office/drawing/2010/main">
                  <a14:imgLayer r:embed="rId9">
                    <a14:imgEffect>
                      <a14:backgroundRemoval t="0" b="100000" l="5000" r="99167"/>
                    </a14:imgEffect>
                  </a14:imgLayer>
                </a14:imgProps>
              </a:ext>
              <a:ext uri="{28A0092B-C50C-407E-A947-70E740481C1C}">
                <a14:useLocalDpi xmlns:a14="http://schemas.microsoft.com/office/drawing/2010/main" val="0"/>
              </a:ext>
            </a:extLst>
          </a:blip>
          <a:stretch>
            <a:fillRect/>
          </a:stretch>
        </p:blipFill>
        <p:spPr>
          <a:xfrm>
            <a:off x="4540603" y="5655210"/>
            <a:ext cx="1103057" cy="721627"/>
          </a:xfrm>
          <a:prstGeom prst="rect">
            <a:avLst/>
          </a:prstGeom>
        </p:spPr>
      </p:pic>
      <p:pic>
        <p:nvPicPr>
          <p:cNvPr id="9" name="Blanket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9111" y="5659112"/>
            <a:ext cx="984037" cy="721627"/>
          </a:xfrm>
          <a:prstGeom prst="rect">
            <a:avLst/>
          </a:prstGeom>
        </p:spPr>
      </p:pic>
      <p:pic>
        <p:nvPicPr>
          <p:cNvPr id="7" name="M J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8287" y="5659112"/>
            <a:ext cx="1083369" cy="721627"/>
          </a:xfrm>
          <a:prstGeom prst="rect">
            <a:avLst/>
          </a:prstGeom>
        </p:spPr>
      </p:pic>
      <p:sp>
        <p:nvSpPr>
          <p:cNvPr id="23" name="Rectangle 22"/>
          <p:cNvSpPr/>
          <p:nvPr/>
        </p:nvSpPr>
        <p:spPr>
          <a:xfrm>
            <a:off x="825910" y="2282825"/>
            <a:ext cx="2116285" cy="791307"/>
          </a:xfrm>
          <a:prstGeom prst="rect">
            <a:avLst/>
          </a:prstGeom>
        </p:spPr>
        <p:txBody>
          <a:bodyPr wrap="none">
            <a:spAutoFit/>
          </a:bodyPr>
          <a:lstStyle/>
          <a:p>
            <a:pPr>
              <a:lnSpc>
                <a:spcPct val="250000"/>
              </a:lnSpc>
            </a:pPr>
            <a:r>
              <a:rPr lang="en-NZ" sz="2200" dirty="0">
                <a:latin typeface="Arial" panose="020B0604020202020204" pitchFamily="34" charset="0"/>
                <a:ea typeface="Calibri" panose="020F0502020204030204" pitchFamily="34" charset="0"/>
                <a:cs typeface="Arial" panose="020B0604020202020204" pitchFamily="34" charset="0"/>
              </a:rPr>
              <a:t>Joseph made a</a:t>
            </a:r>
          </a:p>
        </p:txBody>
      </p:sp>
      <p:sp>
        <p:nvSpPr>
          <p:cNvPr id="24" name="Rectangle 23"/>
          <p:cNvSpPr/>
          <p:nvPr/>
        </p:nvSpPr>
        <p:spPr>
          <a:xfrm>
            <a:off x="825910" y="3163998"/>
            <a:ext cx="3057247" cy="791307"/>
          </a:xfrm>
          <a:prstGeom prst="rect">
            <a:avLst/>
          </a:prstGeom>
        </p:spPr>
        <p:txBody>
          <a:bodyPr wrap="none">
            <a:spAutoFit/>
          </a:bodyPr>
          <a:lstStyle/>
          <a:p>
            <a:pPr>
              <a:lnSpc>
                <a:spcPct val="250000"/>
              </a:lnSpc>
            </a:pPr>
            <a:r>
              <a:rPr lang="en-NZ" sz="2200" dirty="0">
                <a:latin typeface="Arial" panose="020B0604020202020204" pitchFamily="34" charset="0"/>
                <a:ea typeface="Calibri" panose="020F0502020204030204" pitchFamily="34" charset="0"/>
                <a:cs typeface="Arial" panose="020B0604020202020204" pitchFamily="34" charset="0"/>
              </a:rPr>
              <a:t>Before Jesus was born</a:t>
            </a:r>
          </a:p>
        </p:txBody>
      </p:sp>
      <p:sp>
        <p:nvSpPr>
          <p:cNvPr id="25" name="Rectangle 24"/>
          <p:cNvSpPr/>
          <p:nvPr/>
        </p:nvSpPr>
        <p:spPr>
          <a:xfrm>
            <a:off x="825910" y="4010846"/>
            <a:ext cx="1991251" cy="791307"/>
          </a:xfrm>
          <a:prstGeom prst="rect">
            <a:avLst/>
          </a:prstGeom>
        </p:spPr>
        <p:txBody>
          <a:bodyPr wrap="none">
            <a:spAutoFit/>
          </a:bodyPr>
          <a:lstStyle/>
          <a:p>
            <a:pPr>
              <a:lnSpc>
                <a:spcPct val="250000"/>
              </a:lnSpc>
            </a:pPr>
            <a:r>
              <a:rPr lang="en-NZ" sz="2200" dirty="0">
                <a:latin typeface="Arial" panose="020B0604020202020204" pitchFamily="34" charset="0"/>
                <a:ea typeface="Calibri" panose="020F0502020204030204" pitchFamily="34" charset="0"/>
                <a:cs typeface="Arial" panose="020B0604020202020204" pitchFamily="34" charset="0"/>
              </a:rPr>
              <a:t>They bought a</a:t>
            </a:r>
            <a:endParaRPr lang="en-NZ" sz="2200" dirty="0">
              <a:latin typeface="Arial" panose="020B0604020202020204" pitchFamily="34" charset="0"/>
              <a:cs typeface="Arial" panose="020B0604020202020204" pitchFamily="34" charset="0"/>
            </a:endParaRPr>
          </a:p>
        </p:txBody>
      </p:sp>
      <p:sp>
        <p:nvSpPr>
          <p:cNvPr id="26" name="Rectangle 25"/>
          <p:cNvSpPr/>
          <p:nvPr/>
        </p:nvSpPr>
        <p:spPr>
          <a:xfrm>
            <a:off x="4205501" y="2282825"/>
            <a:ext cx="2775119" cy="791307"/>
          </a:xfrm>
          <a:prstGeom prst="rect">
            <a:avLst/>
          </a:prstGeom>
        </p:spPr>
        <p:txBody>
          <a:bodyPr wrap="none">
            <a:spAutoFit/>
          </a:bodyPr>
          <a:lstStyle/>
          <a:p>
            <a:pPr>
              <a:lnSpc>
                <a:spcPct val="250000"/>
              </a:lnSpc>
            </a:pPr>
            <a:r>
              <a:rPr lang="en-NZ" sz="2200" dirty="0">
                <a:latin typeface="Arial" panose="020B0604020202020204" pitchFamily="34" charset="0"/>
                <a:ea typeface="Calibri" panose="020F0502020204030204" pitchFamily="34" charset="0"/>
                <a:cs typeface="Arial" panose="020B0604020202020204" pitchFamily="34" charset="0"/>
              </a:rPr>
              <a:t>for Jesus to sleep in.</a:t>
            </a:r>
          </a:p>
        </p:txBody>
      </p:sp>
      <p:sp>
        <p:nvSpPr>
          <p:cNvPr id="27" name="Rectangle 26"/>
          <p:cNvSpPr/>
          <p:nvPr/>
        </p:nvSpPr>
        <p:spPr>
          <a:xfrm>
            <a:off x="5236092" y="3163449"/>
            <a:ext cx="6607899" cy="791307"/>
          </a:xfrm>
          <a:prstGeom prst="rect">
            <a:avLst/>
          </a:prstGeom>
        </p:spPr>
        <p:txBody>
          <a:bodyPr wrap="none">
            <a:spAutoFit/>
          </a:bodyPr>
          <a:lstStyle/>
          <a:p>
            <a:pPr>
              <a:lnSpc>
                <a:spcPct val="250000"/>
              </a:lnSpc>
            </a:pPr>
            <a:r>
              <a:rPr lang="en-NZ" sz="2200" dirty="0">
                <a:latin typeface="Arial" panose="020B0604020202020204" pitchFamily="34" charset="0"/>
                <a:ea typeface="Calibri" panose="020F0502020204030204" pitchFamily="34" charset="0"/>
                <a:cs typeface="Arial" panose="020B0604020202020204" pitchFamily="34" charset="0"/>
              </a:rPr>
              <a:t>talked and prayed that they would be good parents.</a:t>
            </a:r>
          </a:p>
        </p:txBody>
      </p:sp>
      <p:sp>
        <p:nvSpPr>
          <p:cNvPr id="28" name="Rectangle 27"/>
          <p:cNvSpPr/>
          <p:nvPr/>
        </p:nvSpPr>
        <p:spPr>
          <a:xfrm>
            <a:off x="4003798" y="4010846"/>
            <a:ext cx="5365571" cy="791307"/>
          </a:xfrm>
          <a:prstGeom prst="rect">
            <a:avLst/>
          </a:prstGeom>
        </p:spPr>
        <p:txBody>
          <a:bodyPr wrap="none">
            <a:spAutoFit/>
          </a:bodyPr>
          <a:lstStyle/>
          <a:p>
            <a:pPr>
              <a:lnSpc>
                <a:spcPct val="250000"/>
              </a:lnSpc>
            </a:pPr>
            <a:r>
              <a:rPr lang="en-NZ" sz="2200" dirty="0">
                <a:latin typeface="Arial" panose="020B0604020202020204" pitchFamily="34" charset="0"/>
                <a:ea typeface="Calibri" panose="020F0502020204030204" pitchFamily="34" charset="0"/>
                <a:cs typeface="Arial" panose="020B0604020202020204" pitchFamily="34" charset="0"/>
              </a:rPr>
              <a:t>to take Jesus on long journeys with them.</a:t>
            </a:r>
            <a:endParaRPr lang="en-NZ" sz="2200" dirty="0">
              <a:latin typeface="Arial" panose="020B0604020202020204" pitchFamily="34" charset="0"/>
              <a:cs typeface="Arial" panose="020B0604020202020204" pitchFamily="34" charset="0"/>
            </a:endParaRPr>
          </a:p>
        </p:txBody>
      </p:sp>
      <p:sp>
        <p:nvSpPr>
          <p:cNvPr id="29" name="Action Button: Worksheet">
            <a:hlinkClick r:id="rId11" action="ppaction://hlinksldjump" highlightClick="1"/>
          </p:cNvPr>
          <p:cNvSpPr/>
          <p:nvPr/>
        </p:nvSpPr>
        <p:spPr>
          <a:xfrm>
            <a:off x="9456000" y="6240000"/>
            <a:ext cx="480000" cy="48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0" name="Rectangle 29"/>
          <p:cNvSpPr/>
          <p:nvPr/>
        </p:nvSpPr>
        <p:spPr>
          <a:xfrm>
            <a:off x="0" y="6581500"/>
            <a:ext cx="12192000" cy="276999"/>
          </a:xfrm>
          <a:prstGeom prst="rect">
            <a:avLst/>
          </a:prstGeom>
        </p:spPr>
        <p:txBody>
          <a:bodyPr wrap="square">
            <a:spAutoFit/>
          </a:bodyPr>
          <a:lstStyle/>
          <a:p>
            <a:pPr algn="ctr"/>
            <a:r>
              <a:rPr lang="en-GB" sz="1200" dirty="0">
                <a:solidFill>
                  <a:prstClr val="black"/>
                </a:solidFill>
                <a:latin typeface="Arial" pitchFamily="34" charset="0"/>
                <a:ea typeface="Segoe UI" pitchFamily="34" charset="0"/>
                <a:cs typeface="Arial" pitchFamily="34" charset="0"/>
              </a:rPr>
              <a:t>Click an image from the box or an empty space to correctly position an image in the sentence.</a:t>
            </a:r>
            <a:endParaRPr lang="en-NZ" dirty="0"/>
          </a:p>
        </p:txBody>
      </p:sp>
      <p:sp>
        <p:nvSpPr>
          <p:cNvPr id="3" name="Title 2"/>
          <p:cNvSpPr>
            <a:spLocks noGrp="1"/>
          </p:cNvSpPr>
          <p:nvPr>
            <p:ph type="title"/>
          </p:nvPr>
        </p:nvSpPr>
        <p:spPr>
          <a:xfrm>
            <a:off x="860987" y="-4709"/>
            <a:ext cx="10515600" cy="1325563"/>
          </a:xfrm>
        </p:spPr>
        <p:txBody>
          <a:bodyPr>
            <a:normAutofit/>
          </a:bodyPr>
          <a:lstStyle/>
          <a:p>
            <a:pPr algn="ctr"/>
            <a:r>
              <a:rPr lang="en-NZ" b="1" spc="50" dirty="0">
                <a:ln w="0">
                  <a:solidFill>
                    <a:schemeClr val="tx1"/>
                  </a:solidFill>
                </a:ln>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Mary and Joseph prepared </a:t>
            </a:r>
            <a:br>
              <a:rPr lang="en-NZ" b="1" spc="50" dirty="0">
                <a:ln w="0">
                  <a:solidFill>
                    <a:schemeClr val="tx1"/>
                  </a:solidFill>
                </a:ln>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br>
            <a:r>
              <a:rPr lang="en-NZ" b="1" spc="50" dirty="0">
                <a:ln w="0">
                  <a:solidFill>
                    <a:schemeClr val="tx1"/>
                  </a:solidFill>
                </a:ln>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for the coming of Jesus</a:t>
            </a:r>
            <a:endParaRPr lang="en-NZ" dirty="0"/>
          </a:p>
        </p:txBody>
      </p:sp>
    </p:spTree>
    <p:extLst>
      <p:ext uri="{BB962C8B-B14F-4D97-AF65-F5344CB8AC3E}">
        <p14:creationId xmlns:p14="http://schemas.microsoft.com/office/powerpoint/2010/main" val="11567074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xit" presetSubtype="0" fill="hold" nodeType="withEffect">
                                  <p:stCondLst>
                                    <p:cond delay="0"/>
                                  </p:stCondLst>
                                  <p:childTnLst>
                                    <p:animEffect transition="out" filter="fade">
                                      <p:cBhvr>
                                        <p:cTn id="11" dur="1000"/>
                                        <p:tgtEl>
                                          <p:spTgt spid="9"/>
                                        </p:tgtEl>
                                      </p:cBhvr>
                                    </p:animEffect>
                                    <p:anim calcmode="lin" valueType="num">
                                      <p:cBhvr>
                                        <p:cTn id="12" dur="1000"/>
                                        <p:tgtEl>
                                          <p:spTgt spid="9"/>
                                        </p:tgtEl>
                                        <p:attrNameLst>
                                          <p:attrName>ppt_x</p:attrName>
                                        </p:attrNameLst>
                                      </p:cBhvr>
                                      <p:tavLst>
                                        <p:tav tm="0">
                                          <p:val>
                                            <p:strVal val="ppt_x"/>
                                          </p:val>
                                        </p:tav>
                                        <p:tav tm="100000">
                                          <p:val>
                                            <p:strVal val="ppt_x"/>
                                          </p:val>
                                        </p:tav>
                                      </p:tavLst>
                                    </p:anim>
                                    <p:anim calcmode="lin" valueType="num">
                                      <p:cBhvr>
                                        <p:cTn id="13" dur="1000"/>
                                        <p:tgtEl>
                                          <p:spTgt spid="9"/>
                                        </p:tgtEl>
                                        <p:attrNameLst>
                                          <p:attrName>ppt_y</p:attrName>
                                        </p:attrNameLst>
                                      </p:cBhvr>
                                      <p:tavLst>
                                        <p:tav tm="0">
                                          <p:val>
                                            <p:strVal val="ppt_y"/>
                                          </p:val>
                                        </p:tav>
                                        <p:tav tm="100000">
                                          <p:val>
                                            <p:strVal val="ppt_y-.1"/>
                                          </p:val>
                                        </p:tav>
                                      </p:tavLst>
                                    </p:anim>
                                    <p:set>
                                      <p:cBhvr>
                                        <p:cTn id="14"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5" restart="whenNotActive" fill="hold" evtFilter="cancelBubble" nodeType="interactiveSeq">
                <p:stCondLst>
                  <p:cond evt="onClick" delay="0">
                    <p:tgtEl>
                      <p:spTgt spid="9"/>
                    </p:tgtEl>
                  </p:cond>
                </p:stCondLst>
                <p:endSync evt="end" delay="0">
                  <p:rtn val="all"/>
                </p:endSync>
                <p:childTnLst>
                  <p:par>
                    <p:cTn id="16" fill="hold">
                      <p:stCondLst>
                        <p:cond delay="0"/>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par>
                                <p:cTn id="23" presetID="47" presetClass="exit" presetSubtype="0" fill="hold" nodeType="withEffect">
                                  <p:stCondLst>
                                    <p:cond delay="0"/>
                                  </p:stCondLst>
                                  <p:childTnLst>
                                    <p:animEffect transition="out" filter="fade">
                                      <p:cBhvr>
                                        <p:cTn id="24" dur="1000"/>
                                        <p:tgtEl>
                                          <p:spTgt spid="9"/>
                                        </p:tgtEl>
                                      </p:cBhvr>
                                    </p:animEffect>
                                    <p:anim calcmode="lin" valueType="num">
                                      <p:cBhvr>
                                        <p:cTn id="25" dur="1000"/>
                                        <p:tgtEl>
                                          <p:spTgt spid="9"/>
                                        </p:tgtEl>
                                        <p:attrNameLst>
                                          <p:attrName>ppt_x</p:attrName>
                                        </p:attrNameLst>
                                      </p:cBhvr>
                                      <p:tavLst>
                                        <p:tav tm="0">
                                          <p:val>
                                            <p:strVal val="ppt_x"/>
                                          </p:val>
                                        </p:tav>
                                        <p:tav tm="100000">
                                          <p:val>
                                            <p:strVal val="ppt_x"/>
                                          </p:val>
                                        </p:tav>
                                      </p:tavLst>
                                    </p:anim>
                                    <p:anim calcmode="lin" valueType="num">
                                      <p:cBhvr>
                                        <p:cTn id="26" dur="1000"/>
                                        <p:tgtEl>
                                          <p:spTgt spid="9"/>
                                        </p:tgtEl>
                                        <p:attrNameLst>
                                          <p:attrName>ppt_y</p:attrName>
                                        </p:attrNameLst>
                                      </p:cBhvr>
                                      <p:tavLst>
                                        <p:tav tm="0">
                                          <p:val>
                                            <p:strVal val="ppt_y"/>
                                          </p:val>
                                        </p:tav>
                                        <p:tav tm="100000">
                                          <p:val>
                                            <p:strVal val="ppt_y-.1"/>
                                          </p:val>
                                        </p:tav>
                                      </p:tavLst>
                                    </p:anim>
                                    <p:set>
                                      <p:cBhvr>
                                        <p:cTn id="27"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8" restart="whenNotActive" fill="hold" evtFilter="cancelBubble" nodeType="interactiveSeq">
                <p:stCondLst>
                  <p:cond evt="onClick" delay="0">
                    <p:tgtEl>
                      <p:spTgt spid="15"/>
                    </p:tgtEl>
                  </p:cond>
                </p:stCondLst>
                <p:endSync evt="end" delay="0">
                  <p:rtn val="all"/>
                </p:endSync>
                <p:childTnLst>
                  <p:par>
                    <p:cTn id="29" fill="hold">
                      <p:stCondLst>
                        <p:cond delay="0"/>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par>
                                <p:cTn id="36" presetID="47" presetClass="exit" presetSubtype="0" fill="hold" nodeType="withEffect">
                                  <p:stCondLst>
                                    <p:cond delay="0"/>
                                  </p:stCondLst>
                                  <p:childTnLst>
                                    <p:animEffect transition="out" filter="fade">
                                      <p:cBhvr>
                                        <p:cTn id="37" dur="1000"/>
                                        <p:tgtEl>
                                          <p:spTgt spid="13"/>
                                        </p:tgtEl>
                                      </p:cBhvr>
                                    </p:animEffect>
                                    <p:anim calcmode="lin" valueType="num">
                                      <p:cBhvr>
                                        <p:cTn id="38" dur="1000"/>
                                        <p:tgtEl>
                                          <p:spTgt spid="13"/>
                                        </p:tgtEl>
                                        <p:attrNameLst>
                                          <p:attrName>ppt_x</p:attrName>
                                        </p:attrNameLst>
                                      </p:cBhvr>
                                      <p:tavLst>
                                        <p:tav tm="0">
                                          <p:val>
                                            <p:strVal val="ppt_x"/>
                                          </p:val>
                                        </p:tav>
                                        <p:tav tm="100000">
                                          <p:val>
                                            <p:strVal val="ppt_x"/>
                                          </p:val>
                                        </p:tav>
                                      </p:tavLst>
                                    </p:anim>
                                    <p:anim calcmode="lin" valueType="num">
                                      <p:cBhvr>
                                        <p:cTn id="39" dur="1000"/>
                                        <p:tgtEl>
                                          <p:spTgt spid="13"/>
                                        </p:tgtEl>
                                        <p:attrNameLst>
                                          <p:attrName>ppt_y</p:attrName>
                                        </p:attrNameLst>
                                      </p:cBhvr>
                                      <p:tavLst>
                                        <p:tav tm="0">
                                          <p:val>
                                            <p:strVal val="ppt_y"/>
                                          </p:val>
                                        </p:tav>
                                        <p:tav tm="100000">
                                          <p:val>
                                            <p:strVal val="ppt_y-.1"/>
                                          </p:val>
                                        </p:tav>
                                      </p:tavLst>
                                    </p:anim>
                                    <p:set>
                                      <p:cBhvr>
                                        <p:cTn id="40"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13"/>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1000"/>
                                        <p:tgtEl>
                                          <p:spTgt spid="21"/>
                                        </p:tgtEl>
                                      </p:cBhvr>
                                    </p:animEffect>
                                    <p:anim calcmode="lin" valueType="num">
                                      <p:cBhvr>
                                        <p:cTn id="47" dur="1000" fill="hold"/>
                                        <p:tgtEl>
                                          <p:spTgt spid="21"/>
                                        </p:tgtEl>
                                        <p:attrNameLst>
                                          <p:attrName>ppt_x</p:attrName>
                                        </p:attrNameLst>
                                      </p:cBhvr>
                                      <p:tavLst>
                                        <p:tav tm="0">
                                          <p:val>
                                            <p:strVal val="#ppt_x"/>
                                          </p:val>
                                        </p:tav>
                                        <p:tav tm="100000">
                                          <p:val>
                                            <p:strVal val="#ppt_x"/>
                                          </p:val>
                                        </p:tav>
                                      </p:tavLst>
                                    </p:anim>
                                    <p:anim calcmode="lin" valueType="num">
                                      <p:cBhvr>
                                        <p:cTn id="48" dur="1000" fill="hold"/>
                                        <p:tgtEl>
                                          <p:spTgt spid="21"/>
                                        </p:tgtEl>
                                        <p:attrNameLst>
                                          <p:attrName>ppt_y</p:attrName>
                                        </p:attrNameLst>
                                      </p:cBhvr>
                                      <p:tavLst>
                                        <p:tav tm="0">
                                          <p:val>
                                            <p:strVal val="#ppt_y+.1"/>
                                          </p:val>
                                        </p:tav>
                                        <p:tav tm="100000">
                                          <p:val>
                                            <p:strVal val="#ppt_y"/>
                                          </p:val>
                                        </p:tav>
                                      </p:tavLst>
                                    </p:anim>
                                  </p:childTnLst>
                                </p:cTn>
                              </p:par>
                              <p:par>
                                <p:cTn id="49" presetID="47" presetClass="exit" presetSubtype="0" fill="hold" nodeType="withEffect">
                                  <p:stCondLst>
                                    <p:cond delay="0"/>
                                  </p:stCondLst>
                                  <p:childTnLst>
                                    <p:animEffect transition="out" filter="fade">
                                      <p:cBhvr>
                                        <p:cTn id="50" dur="1000"/>
                                        <p:tgtEl>
                                          <p:spTgt spid="13"/>
                                        </p:tgtEl>
                                      </p:cBhvr>
                                    </p:animEffect>
                                    <p:anim calcmode="lin" valueType="num">
                                      <p:cBhvr>
                                        <p:cTn id="51" dur="1000"/>
                                        <p:tgtEl>
                                          <p:spTgt spid="13"/>
                                        </p:tgtEl>
                                        <p:attrNameLst>
                                          <p:attrName>ppt_x</p:attrName>
                                        </p:attrNameLst>
                                      </p:cBhvr>
                                      <p:tavLst>
                                        <p:tav tm="0">
                                          <p:val>
                                            <p:strVal val="ppt_x"/>
                                          </p:val>
                                        </p:tav>
                                        <p:tav tm="100000">
                                          <p:val>
                                            <p:strVal val="ppt_x"/>
                                          </p:val>
                                        </p:tav>
                                      </p:tavLst>
                                    </p:anim>
                                    <p:anim calcmode="lin" valueType="num">
                                      <p:cBhvr>
                                        <p:cTn id="52" dur="1000"/>
                                        <p:tgtEl>
                                          <p:spTgt spid="13"/>
                                        </p:tgtEl>
                                        <p:attrNameLst>
                                          <p:attrName>ppt_y</p:attrName>
                                        </p:attrNameLst>
                                      </p:cBhvr>
                                      <p:tavLst>
                                        <p:tav tm="0">
                                          <p:val>
                                            <p:strVal val="ppt_y"/>
                                          </p:val>
                                        </p:tav>
                                        <p:tav tm="100000">
                                          <p:val>
                                            <p:strVal val="ppt_y-.1"/>
                                          </p:val>
                                        </p:tav>
                                      </p:tavLst>
                                    </p:anim>
                                    <p:set>
                                      <p:cBhvr>
                                        <p:cTn id="53"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1000"/>
                                        <p:tgtEl>
                                          <p:spTgt spid="18"/>
                                        </p:tgtEl>
                                      </p:cBhvr>
                                    </p:animEffect>
                                    <p:anim calcmode="lin" valueType="num">
                                      <p:cBhvr>
                                        <p:cTn id="60" dur="1000" fill="hold"/>
                                        <p:tgtEl>
                                          <p:spTgt spid="18"/>
                                        </p:tgtEl>
                                        <p:attrNameLst>
                                          <p:attrName>ppt_x</p:attrName>
                                        </p:attrNameLst>
                                      </p:cBhvr>
                                      <p:tavLst>
                                        <p:tav tm="0">
                                          <p:val>
                                            <p:strVal val="#ppt_x"/>
                                          </p:val>
                                        </p:tav>
                                        <p:tav tm="100000">
                                          <p:val>
                                            <p:strVal val="#ppt_x"/>
                                          </p:val>
                                        </p:tav>
                                      </p:tavLst>
                                    </p:anim>
                                    <p:anim calcmode="lin" valueType="num">
                                      <p:cBhvr>
                                        <p:cTn id="61" dur="1000" fill="hold"/>
                                        <p:tgtEl>
                                          <p:spTgt spid="18"/>
                                        </p:tgtEl>
                                        <p:attrNameLst>
                                          <p:attrName>ppt_y</p:attrName>
                                        </p:attrNameLst>
                                      </p:cBhvr>
                                      <p:tavLst>
                                        <p:tav tm="0">
                                          <p:val>
                                            <p:strVal val="#ppt_y+.1"/>
                                          </p:val>
                                        </p:tav>
                                        <p:tav tm="100000">
                                          <p:val>
                                            <p:strVal val="#ppt_y"/>
                                          </p:val>
                                        </p:tav>
                                      </p:tavLst>
                                    </p:anim>
                                  </p:childTnLst>
                                </p:cTn>
                              </p:par>
                              <p:par>
                                <p:cTn id="62" presetID="47" presetClass="exit" presetSubtype="0" fill="hold" nodeType="withEffect">
                                  <p:stCondLst>
                                    <p:cond delay="0"/>
                                  </p:stCondLst>
                                  <p:childTnLst>
                                    <p:animEffect transition="out" filter="fade">
                                      <p:cBhvr>
                                        <p:cTn id="63" dur="1000"/>
                                        <p:tgtEl>
                                          <p:spTgt spid="7"/>
                                        </p:tgtEl>
                                      </p:cBhvr>
                                    </p:animEffect>
                                    <p:anim calcmode="lin" valueType="num">
                                      <p:cBhvr>
                                        <p:cTn id="64" dur="1000"/>
                                        <p:tgtEl>
                                          <p:spTgt spid="7"/>
                                        </p:tgtEl>
                                        <p:attrNameLst>
                                          <p:attrName>ppt_x</p:attrName>
                                        </p:attrNameLst>
                                      </p:cBhvr>
                                      <p:tavLst>
                                        <p:tav tm="0">
                                          <p:val>
                                            <p:strVal val="ppt_x"/>
                                          </p:val>
                                        </p:tav>
                                        <p:tav tm="100000">
                                          <p:val>
                                            <p:strVal val="ppt_x"/>
                                          </p:val>
                                        </p:tav>
                                      </p:tavLst>
                                    </p:anim>
                                    <p:anim calcmode="lin" valueType="num">
                                      <p:cBhvr>
                                        <p:cTn id="65" dur="1000"/>
                                        <p:tgtEl>
                                          <p:spTgt spid="7"/>
                                        </p:tgtEl>
                                        <p:attrNameLst>
                                          <p:attrName>ppt_y</p:attrName>
                                        </p:attrNameLst>
                                      </p:cBhvr>
                                      <p:tavLst>
                                        <p:tav tm="0">
                                          <p:val>
                                            <p:strVal val="ppt_y"/>
                                          </p:val>
                                        </p:tav>
                                        <p:tav tm="100000">
                                          <p:val>
                                            <p:strVal val="ppt_y-.1"/>
                                          </p:val>
                                        </p:tav>
                                      </p:tavLst>
                                    </p:anim>
                                    <p:set>
                                      <p:cBhvr>
                                        <p:cTn id="66"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7" restart="whenNotActive" fill="hold" evtFilter="cancelBubble" nodeType="interactiveSeq">
                <p:stCondLst>
                  <p:cond evt="onClick" delay="0">
                    <p:tgtEl>
                      <p:spTgt spid="7"/>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1000"/>
                                        <p:tgtEl>
                                          <p:spTgt spid="18"/>
                                        </p:tgtEl>
                                      </p:cBhvr>
                                    </p:animEffect>
                                    <p:anim calcmode="lin" valueType="num">
                                      <p:cBhvr>
                                        <p:cTn id="73" dur="1000" fill="hold"/>
                                        <p:tgtEl>
                                          <p:spTgt spid="18"/>
                                        </p:tgtEl>
                                        <p:attrNameLst>
                                          <p:attrName>ppt_x</p:attrName>
                                        </p:attrNameLst>
                                      </p:cBhvr>
                                      <p:tavLst>
                                        <p:tav tm="0">
                                          <p:val>
                                            <p:strVal val="#ppt_x"/>
                                          </p:val>
                                        </p:tav>
                                        <p:tav tm="100000">
                                          <p:val>
                                            <p:strVal val="#ppt_x"/>
                                          </p:val>
                                        </p:tav>
                                      </p:tavLst>
                                    </p:anim>
                                    <p:anim calcmode="lin" valueType="num">
                                      <p:cBhvr>
                                        <p:cTn id="74" dur="1000" fill="hold"/>
                                        <p:tgtEl>
                                          <p:spTgt spid="18"/>
                                        </p:tgtEl>
                                        <p:attrNameLst>
                                          <p:attrName>ppt_y</p:attrName>
                                        </p:attrNameLst>
                                      </p:cBhvr>
                                      <p:tavLst>
                                        <p:tav tm="0">
                                          <p:val>
                                            <p:strVal val="#ppt_y+.1"/>
                                          </p:val>
                                        </p:tav>
                                        <p:tav tm="100000">
                                          <p:val>
                                            <p:strVal val="#ppt_y"/>
                                          </p:val>
                                        </p:tav>
                                      </p:tavLst>
                                    </p:anim>
                                  </p:childTnLst>
                                </p:cTn>
                              </p:par>
                              <p:par>
                                <p:cTn id="75" presetID="47" presetClass="exit" presetSubtype="0" fill="hold" nodeType="withEffect">
                                  <p:stCondLst>
                                    <p:cond delay="0"/>
                                  </p:stCondLst>
                                  <p:childTnLst>
                                    <p:animEffect transition="out" filter="fade">
                                      <p:cBhvr>
                                        <p:cTn id="76" dur="1000"/>
                                        <p:tgtEl>
                                          <p:spTgt spid="7"/>
                                        </p:tgtEl>
                                      </p:cBhvr>
                                    </p:animEffect>
                                    <p:anim calcmode="lin" valueType="num">
                                      <p:cBhvr>
                                        <p:cTn id="77" dur="1000"/>
                                        <p:tgtEl>
                                          <p:spTgt spid="7"/>
                                        </p:tgtEl>
                                        <p:attrNameLst>
                                          <p:attrName>ppt_x</p:attrName>
                                        </p:attrNameLst>
                                      </p:cBhvr>
                                      <p:tavLst>
                                        <p:tav tm="0">
                                          <p:val>
                                            <p:strVal val="ppt_x"/>
                                          </p:val>
                                        </p:tav>
                                        <p:tav tm="100000">
                                          <p:val>
                                            <p:strVal val="ppt_x"/>
                                          </p:val>
                                        </p:tav>
                                      </p:tavLst>
                                    </p:anim>
                                    <p:anim calcmode="lin" valueType="num">
                                      <p:cBhvr>
                                        <p:cTn id="78" dur="1000"/>
                                        <p:tgtEl>
                                          <p:spTgt spid="7"/>
                                        </p:tgtEl>
                                        <p:attrNameLst>
                                          <p:attrName>ppt_y</p:attrName>
                                        </p:attrNameLst>
                                      </p:cBhvr>
                                      <p:tavLst>
                                        <p:tav tm="0">
                                          <p:val>
                                            <p:strVal val="ppt_y"/>
                                          </p:val>
                                        </p:tav>
                                        <p:tav tm="100000">
                                          <p:val>
                                            <p:strVal val="ppt_y-.1"/>
                                          </p:val>
                                        </p:tav>
                                      </p:tavLst>
                                    </p:anim>
                                    <p:set>
                                      <p:cBhvr>
                                        <p:cTn id="79"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fade">
                                      <p:cBhvr>
                                        <p:cTn id="85" dur="1000"/>
                                        <p:tgtEl>
                                          <p:spTgt spid="20"/>
                                        </p:tgtEl>
                                      </p:cBhvr>
                                    </p:animEffect>
                                    <p:anim calcmode="lin" valueType="num">
                                      <p:cBhvr>
                                        <p:cTn id="86" dur="1000" fill="hold"/>
                                        <p:tgtEl>
                                          <p:spTgt spid="20"/>
                                        </p:tgtEl>
                                        <p:attrNameLst>
                                          <p:attrName>ppt_x</p:attrName>
                                        </p:attrNameLst>
                                      </p:cBhvr>
                                      <p:tavLst>
                                        <p:tav tm="0">
                                          <p:val>
                                            <p:strVal val="#ppt_x"/>
                                          </p:val>
                                        </p:tav>
                                        <p:tav tm="100000">
                                          <p:val>
                                            <p:strVal val="#ppt_x"/>
                                          </p:val>
                                        </p:tav>
                                      </p:tavLst>
                                    </p:anim>
                                    <p:anim calcmode="lin" valueType="num">
                                      <p:cBhvr>
                                        <p:cTn id="87" dur="1000" fill="hold"/>
                                        <p:tgtEl>
                                          <p:spTgt spid="20"/>
                                        </p:tgtEl>
                                        <p:attrNameLst>
                                          <p:attrName>ppt_y</p:attrName>
                                        </p:attrNameLst>
                                      </p:cBhvr>
                                      <p:tavLst>
                                        <p:tav tm="0">
                                          <p:val>
                                            <p:strVal val="#ppt_y+.1"/>
                                          </p:val>
                                        </p:tav>
                                        <p:tav tm="100000">
                                          <p:val>
                                            <p:strVal val="#ppt_y"/>
                                          </p:val>
                                        </p:tav>
                                      </p:tavLst>
                                    </p:anim>
                                  </p:childTnLst>
                                </p:cTn>
                              </p:par>
                              <p:par>
                                <p:cTn id="88" presetID="47" presetClass="exit" presetSubtype="0" fill="hold" nodeType="withEffect">
                                  <p:stCondLst>
                                    <p:cond delay="0"/>
                                  </p:stCondLst>
                                  <p:childTnLst>
                                    <p:animEffect transition="out" filter="fade">
                                      <p:cBhvr>
                                        <p:cTn id="89" dur="1000"/>
                                        <p:tgtEl>
                                          <p:spTgt spid="8"/>
                                        </p:tgtEl>
                                      </p:cBhvr>
                                    </p:animEffect>
                                    <p:anim calcmode="lin" valueType="num">
                                      <p:cBhvr>
                                        <p:cTn id="90" dur="1000"/>
                                        <p:tgtEl>
                                          <p:spTgt spid="8"/>
                                        </p:tgtEl>
                                        <p:attrNameLst>
                                          <p:attrName>ppt_x</p:attrName>
                                        </p:attrNameLst>
                                      </p:cBhvr>
                                      <p:tavLst>
                                        <p:tav tm="0">
                                          <p:val>
                                            <p:strVal val="ppt_x"/>
                                          </p:val>
                                        </p:tav>
                                        <p:tav tm="100000">
                                          <p:val>
                                            <p:strVal val="ppt_x"/>
                                          </p:val>
                                        </p:tav>
                                      </p:tavLst>
                                    </p:anim>
                                    <p:anim calcmode="lin" valueType="num">
                                      <p:cBhvr>
                                        <p:cTn id="91" dur="1000"/>
                                        <p:tgtEl>
                                          <p:spTgt spid="8"/>
                                        </p:tgtEl>
                                        <p:attrNameLst>
                                          <p:attrName>ppt_y</p:attrName>
                                        </p:attrNameLst>
                                      </p:cBhvr>
                                      <p:tavLst>
                                        <p:tav tm="0">
                                          <p:val>
                                            <p:strVal val="ppt_y"/>
                                          </p:val>
                                        </p:tav>
                                        <p:tav tm="100000">
                                          <p:val>
                                            <p:strVal val="ppt_y-.1"/>
                                          </p:val>
                                        </p:tav>
                                      </p:tavLst>
                                    </p:anim>
                                    <p:set>
                                      <p:cBhvr>
                                        <p:cTn id="92"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93" restart="whenNotActive" fill="hold" evtFilter="cancelBubble" nodeType="interactiveSeq">
                <p:stCondLst>
                  <p:cond evt="onClick" delay="0">
                    <p:tgtEl>
                      <p:spTgt spid="8"/>
                    </p:tgtEl>
                  </p:cond>
                </p:stCondLst>
                <p:endSync evt="end" delay="0">
                  <p:rtn val="all"/>
                </p:endSync>
                <p:childTnLst>
                  <p:par>
                    <p:cTn id="94" fill="hold">
                      <p:stCondLst>
                        <p:cond delay="0"/>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20"/>
                                        </p:tgtEl>
                                        <p:attrNameLst>
                                          <p:attrName>style.visibility</p:attrName>
                                        </p:attrNameLst>
                                      </p:cBhvr>
                                      <p:to>
                                        <p:strVal val="visible"/>
                                      </p:to>
                                    </p:set>
                                    <p:animEffect transition="in" filter="fade">
                                      <p:cBhvr>
                                        <p:cTn id="98" dur="1000"/>
                                        <p:tgtEl>
                                          <p:spTgt spid="20"/>
                                        </p:tgtEl>
                                      </p:cBhvr>
                                    </p:animEffect>
                                    <p:anim calcmode="lin" valueType="num">
                                      <p:cBhvr>
                                        <p:cTn id="99" dur="1000" fill="hold"/>
                                        <p:tgtEl>
                                          <p:spTgt spid="20"/>
                                        </p:tgtEl>
                                        <p:attrNameLst>
                                          <p:attrName>ppt_x</p:attrName>
                                        </p:attrNameLst>
                                      </p:cBhvr>
                                      <p:tavLst>
                                        <p:tav tm="0">
                                          <p:val>
                                            <p:strVal val="#ppt_x"/>
                                          </p:val>
                                        </p:tav>
                                        <p:tav tm="100000">
                                          <p:val>
                                            <p:strVal val="#ppt_x"/>
                                          </p:val>
                                        </p:tav>
                                      </p:tavLst>
                                    </p:anim>
                                    <p:anim calcmode="lin" valueType="num">
                                      <p:cBhvr>
                                        <p:cTn id="100" dur="1000" fill="hold"/>
                                        <p:tgtEl>
                                          <p:spTgt spid="20"/>
                                        </p:tgtEl>
                                        <p:attrNameLst>
                                          <p:attrName>ppt_y</p:attrName>
                                        </p:attrNameLst>
                                      </p:cBhvr>
                                      <p:tavLst>
                                        <p:tav tm="0">
                                          <p:val>
                                            <p:strVal val="#ppt_y+.1"/>
                                          </p:val>
                                        </p:tav>
                                        <p:tav tm="100000">
                                          <p:val>
                                            <p:strVal val="#ppt_y"/>
                                          </p:val>
                                        </p:tav>
                                      </p:tavLst>
                                    </p:anim>
                                  </p:childTnLst>
                                </p:cTn>
                              </p:par>
                              <p:par>
                                <p:cTn id="101" presetID="47" presetClass="exit" presetSubtype="0" fill="hold" nodeType="withEffect">
                                  <p:stCondLst>
                                    <p:cond delay="0"/>
                                  </p:stCondLst>
                                  <p:childTnLst>
                                    <p:animEffect transition="out" filter="fade">
                                      <p:cBhvr>
                                        <p:cTn id="102" dur="1000"/>
                                        <p:tgtEl>
                                          <p:spTgt spid="8"/>
                                        </p:tgtEl>
                                      </p:cBhvr>
                                    </p:animEffect>
                                    <p:anim calcmode="lin" valueType="num">
                                      <p:cBhvr>
                                        <p:cTn id="103" dur="1000"/>
                                        <p:tgtEl>
                                          <p:spTgt spid="8"/>
                                        </p:tgtEl>
                                        <p:attrNameLst>
                                          <p:attrName>ppt_x</p:attrName>
                                        </p:attrNameLst>
                                      </p:cBhvr>
                                      <p:tavLst>
                                        <p:tav tm="0">
                                          <p:val>
                                            <p:strVal val="ppt_x"/>
                                          </p:val>
                                        </p:tav>
                                        <p:tav tm="100000">
                                          <p:val>
                                            <p:strVal val="ppt_x"/>
                                          </p:val>
                                        </p:tav>
                                      </p:tavLst>
                                    </p:anim>
                                    <p:anim calcmode="lin" valueType="num">
                                      <p:cBhvr>
                                        <p:cTn id="104" dur="1000"/>
                                        <p:tgtEl>
                                          <p:spTgt spid="8"/>
                                        </p:tgtEl>
                                        <p:attrNameLst>
                                          <p:attrName>ppt_y</p:attrName>
                                        </p:attrNameLst>
                                      </p:cBhvr>
                                      <p:tavLst>
                                        <p:tav tm="0">
                                          <p:val>
                                            <p:strVal val="ppt_y"/>
                                          </p:val>
                                        </p:tav>
                                        <p:tav tm="100000">
                                          <p:val>
                                            <p:strVal val="ppt_y-.1"/>
                                          </p:val>
                                        </p:tav>
                                      </p:tavLst>
                                    </p:anim>
                                    <p:set>
                                      <p:cBhvr>
                                        <p:cTn id="105"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06" restart="whenNotActive" fill="hold" evtFilter="cancelBubble" nodeType="interactiveSeq">
                <p:stCondLst>
                  <p:cond evt="onClick" delay="0">
                    <p:tgtEl>
                      <p:spTgt spid="11"/>
                    </p:tgtEl>
                  </p:cond>
                </p:stCondLst>
                <p:endSync evt="end" delay="0">
                  <p:rtn val="all"/>
                </p:endSync>
                <p:childTnLst>
                  <p:par>
                    <p:cTn id="107" fill="hold">
                      <p:stCondLst>
                        <p:cond delay="0"/>
                      </p:stCondLst>
                      <p:childTnLst>
                        <p:par>
                          <p:cTn id="108" fill="hold">
                            <p:stCondLst>
                              <p:cond delay="0"/>
                            </p:stCondLst>
                            <p:childTnLst>
                              <p:par>
                                <p:cTn id="109" presetID="1" presetClass="exit" presetSubtype="0" fill="hold" nodeType="withEffect">
                                  <p:stCondLst>
                                    <p:cond delay="0"/>
                                  </p:stCondLst>
                                  <p:childTnLst>
                                    <p:set>
                                      <p:cBhvr>
                                        <p:cTn id="110" dur="1" fill="hold">
                                          <p:stCondLst>
                                            <p:cond delay="0"/>
                                          </p:stCondLst>
                                        </p:cTn>
                                        <p:tgtEl>
                                          <p:spTgt spid="19"/>
                                        </p:tgtEl>
                                        <p:attrNameLst>
                                          <p:attrName>style.visibility</p:attrName>
                                        </p:attrNameLst>
                                      </p:cBhvr>
                                      <p:to>
                                        <p:strVal val="hidden"/>
                                      </p:to>
                                    </p:set>
                                  </p:childTnLst>
                                </p:cTn>
                              </p:par>
                              <p:par>
                                <p:cTn id="111" presetID="1" presetClass="exit" presetSubtype="0" fill="hold" nodeType="withEffect">
                                  <p:stCondLst>
                                    <p:cond delay="0"/>
                                  </p:stCondLst>
                                  <p:childTnLst>
                                    <p:set>
                                      <p:cBhvr>
                                        <p:cTn id="112" dur="1" fill="hold">
                                          <p:stCondLst>
                                            <p:cond delay="0"/>
                                          </p:stCondLst>
                                        </p:cTn>
                                        <p:tgtEl>
                                          <p:spTgt spid="21"/>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18"/>
                                        </p:tgtEl>
                                        <p:attrNameLst>
                                          <p:attrName>style.visibility</p:attrName>
                                        </p:attrNameLst>
                                      </p:cBhvr>
                                      <p:to>
                                        <p:strVal val="hidden"/>
                                      </p:to>
                                    </p:set>
                                  </p:childTnLst>
                                </p:cTn>
                              </p:par>
                              <p:par>
                                <p:cTn id="115" presetID="1" presetClass="exit" presetSubtype="0" fill="hold" nodeType="withEffect">
                                  <p:stCondLst>
                                    <p:cond delay="0"/>
                                  </p:stCondLst>
                                  <p:childTnLst>
                                    <p:set>
                                      <p:cBhvr>
                                        <p:cTn id="116" dur="1" fill="hold">
                                          <p:stCondLst>
                                            <p:cond delay="0"/>
                                          </p:stCondLst>
                                        </p:cTn>
                                        <p:tgtEl>
                                          <p:spTgt spid="20"/>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7"/>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9"/>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8"/>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125" restart="whenNotActive" fill="hold" evtFilter="cancelBubble" nodeType="interactiveSeq">
                <p:stCondLst>
                  <p:cond evt="onClick" delay="0">
                    <p:tgtEl>
                      <p:spTgt spid="12"/>
                    </p:tgtEl>
                  </p:cond>
                </p:stCondLst>
                <p:endSync evt="end" delay="0">
                  <p:rtn val="all"/>
                </p:endSync>
                <p:childTnLst>
                  <p:par>
                    <p:cTn id="126" fill="hold">
                      <p:stCondLst>
                        <p:cond delay="0"/>
                      </p:stCondLst>
                      <p:childTnLst>
                        <p:par>
                          <p:cTn id="127" fill="hold">
                            <p:stCondLst>
                              <p:cond delay="0"/>
                            </p:stCondLst>
                            <p:childTnLst>
                              <p:par>
                                <p:cTn id="128" presetID="1" presetClass="exit" presetSubtype="0" fill="hold" nodeType="withEffect">
                                  <p:stCondLst>
                                    <p:cond delay="0"/>
                                  </p:stCondLst>
                                  <p:childTnLst>
                                    <p:set>
                                      <p:cBhvr>
                                        <p:cTn id="129" dur="1" fill="hold">
                                          <p:stCondLst>
                                            <p:cond delay="0"/>
                                          </p:stCondLst>
                                        </p:cTn>
                                        <p:tgtEl>
                                          <p:spTgt spid="19"/>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21"/>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18"/>
                                        </p:tgtEl>
                                        <p:attrNameLst>
                                          <p:attrName>style.visibility</p:attrName>
                                        </p:attrNameLst>
                                      </p:cBhvr>
                                      <p:to>
                                        <p:strVal val="hidden"/>
                                      </p:to>
                                    </p:set>
                                  </p:childTnLst>
                                </p:cTn>
                              </p:par>
                              <p:par>
                                <p:cTn id="134" presetID="1" presetClass="exit" presetSubtype="0" fill="hold" nodeType="withEffect">
                                  <p:stCondLst>
                                    <p:cond delay="0"/>
                                  </p:stCondLst>
                                  <p:childTnLst>
                                    <p:set>
                                      <p:cBhvr>
                                        <p:cTn id="135" dur="1" fill="hold">
                                          <p:stCondLst>
                                            <p:cond delay="0"/>
                                          </p:stCondLst>
                                        </p:cTn>
                                        <p:tgtEl>
                                          <p:spTgt spid="20"/>
                                        </p:tgtEl>
                                        <p:attrNameLst>
                                          <p:attrName>style.visibility</p:attrName>
                                        </p:attrNameLst>
                                      </p:cBhvr>
                                      <p:to>
                                        <p:strVal val="hidden"/>
                                      </p:to>
                                    </p:set>
                                  </p:childTnLst>
                                </p:cTn>
                              </p:par>
                              <p:par>
                                <p:cTn id="136" presetID="1" presetClass="entr" presetSubtype="0" fill="hold" nodeType="withEffect">
                                  <p:stCondLst>
                                    <p:cond delay="0"/>
                                  </p:stCondLst>
                                  <p:childTnLst>
                                    <p:set>
                                      <p:cBhvr>
                                        <p:cTn id="137" dur="1" fill="hold">
                                          <p:stCondLst>
                                            <p:cond delay="0"/>
                                          </p:stCondLst>
                                        </p:cTn>
                                        <p:tgtEl>
                                          <p:spTgt spid="7"/>
                                        </p:tgtEl>
                                        <p:attrNameLst>
                                          <p:attrName>style.visibility</p:attrName>
                                        </p:attrNameLst>
                                      </p:cBhvr>
                                      <p:to>
                                        <p:strVal val="visible"/>
                                      </p:to>
                                    </p:set>
                                  </p:childTnLst>
                                </p:cTn>
                              </p:par>
                              <p:par>
                                <p:cTn id="138" presetID="1" presetClass="entr" presetSubtype="0" fill="hold" nodeType="withEffect">
                                  <p:stCondLst>
                                    <p:cond delay="0"/>
                                  </p:stCondLst>
                                  <p:childTnLst>
                                    <p:set>
                                      <p:cBhvr>
                                        <p:cTn id="139" dur="1" fill="hold">
                                          <p:stCondLst>
                                            <p:cond delay="0"/>
                                          </p:stCondLst>
                                        </p:cTn>
                                        <p:tgtEl>
                                          <p:spTgt spid="9"/>
                                        </p:tgtEl>
                                        <p:attrNameLst>
                                          <p:attrName>style.visibility</p:attrName>
                                        </p:attrNameLst>
                                      </p:cBhvr>
                                      <p:to>
                                        <p:strVal val="visible"/>
                                      </p:to>
                                    </p:set>
                                  </p:childTnLst>
                                </p:cTn>
                              </p:par>
                              <p:par>
                                <p:cTn id="140" presetID="1" presetClass="entr" presetSubtype="0" fill="hold" nodeType="withEffect">
                                  <p:stCondLst>
                                    <p:cond delay="0"/>
                                  </p:stCondLst>
                                  <p:childTnLst>
                                    <p:set>
                                      <p:cBhvr>
                                        <p:cTn id="141" dur="1" fill="hold">
                                          <p:stCondLst>
                                            <p:cond delay="0"/>
                                          </p:stCondLst>
                                        </p:cTn>
                                        <p:tgtEl>
                                          <p:spTgt spid="8"/>
                                        </p:tgtEl>
                                        <p:attrNameLst>
                                          <p:attrName>style.visibility</p:attrName>
                                        </p:attrNameLst>
                                      </p:cBhvr>
                                      <p:to>
                                        <p:strVal val="visible"/>
                                      </p:to>
                                    </p:set>
                                  </p:childTnLst>
                                </p:cTn>
                              </p:par>
                              <p:par>
                                <p:cTn id="142" presetID="1" presetClass="entr" presetSubtype="0" fill="hold" nodeType="withEffect">
                                  <p:stCondLst>
                                    <p:cond delay="0"/>
                                  </p:stCondLst>
                                  <p:childTnLst>
                                    <p:set>
                                      <p:cBhvr>
                                        <p:cTn id="143"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Line 3"/>
          <p:cNvSpPr txBox="1"/>
          <p:nvPr/>
        </p:nvSpPr>
        <p:spPr>
          <a:xfrm>
            <a:off x="6843204" y="3855217"/>
            <a:ext cx="4676796" cy="707886"/>
          </a:xfrm>
          <a:prstGeom prst="rect">
            <a:avLst/>
          </a:prstGeom>
          <a:solidFill>
            <a:srgbClr val="D8D0FC"/>
          </a:solidFill>
          <a:ln>
            <a:solidFill>
              <a:srgbClr val="3E1B59"/>
            </a:solidFill>
          </a:ln>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z="2000" b="0" dirty="0">
                <a:latin typeface="Arial" panose="020B0604020202020204" pitchFamily="34" charset="0"/>
                <a:cs typeface="Arial" panose="020B0604020202020204" pitchFamily="34" charset="0"/>
              </a:rPr>
              <a:t>We light the candles to show us which week we are up to.</a:t>
            </a:r>
            <a:endParaRPr lang="en-GB" sz="2800" b="0" dirty="0">
              <a:latin typeface="Arial" panose="020B0604020202020204" pitchFamily="34" charset="0"/>
              <a:cs typeface="Arial" panose="020B0604020202020204" pitchFamily="34" charset="0"/>
            </a:endParaRPr>
          </a:p>
        </p:txBody>
      </p:sp>
      <p:sp>
        <p:nvSpPr>
          <p:cNvPr id="8" name="Textbox: Line 2"/>
          <p:cNvSpPr txBox="1"/>
          <p:nvPr/>
        </p:nvSpPr>
        <p:spPr>
          <a:xfrm>
            <a:off x="6843204" y="2485321"/>
            <a:ext cx="4676796" cy="1015663"/>
          </a:xfrm>
          <a:prstGeom prst="rect">
            <a:avLst/>
          </a:prstGeom>
          <a:solidFill>
            <a:srgbClr val="D8D0FC"/>
          </a:solidFill>
          <a:ln>
            <a:solidFill>
              <a:srgbClr val="3E1B59"/>
            </a:solidFill>
          </a:ln>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z="2000" b="0" dirty="0">
                <a:latin typeface="Arial" panose="020B0604020202020204" pitchFamily="34" charset="0"/>
                <a:cs typeface="Arial" panose="020B0604020202020204" pitchFamily="34" charset="0"/>
              </a:rPr>
              <a:t>We make an Advent wreath with four candles to remind us that we have 4 weeks to prepare for Jesus to be born.</a:t>
            </a:r>
          </a:p>
        </p:txBody>
      </p:sp>
      <p:sp>
        <p:nvSpPr>
          <p:cNvPr id="6" name="Textbox: Line 1"/>
          <p:cNvSpPr txBox="1"/>
          <p:nvPr/>
        </p:nvSpPr>
        <p:spPr>
          <a:xfrm>
            <a:off x="6843204" y="1424002"/>
            <a:ext cx="4676796" cy="707886"/>
          </a:xfrm>
          <a:prstGeom prst="rect">
            <a:avLst/>
          </a:prstGeom>
          <a:solidFill>
            <a:srgbClr val="D8D0FC"/>
          </a:solidFill>
          <a:ln>
            <a:solidFill>
              <a:srgbClr val="3E1B59"/>
            </a:solidFill>
          </a:ln>
        </p:spPr>
        <p:txBody>
          <a:bodyPr wrap="square" rtlCol="0">
            <a:spAutoFit/>
          </a:bodyPr>
          <a:lstStyle/>
          <a:p>
            <a:r>
              <a:rPr lang="en-NZ" sz="2000" dirty="0">
                <a:latin typeface="Arial" panose="020B0604020202020204" pitchFamily="34" charset="0"/>
                <a:cs typeface="Arial" panose="020B0604020202020204" pitchFamily="34" charset="0"/>
              </a:rPr>
              <a:t>We decorate our homes with things that remind us that Jesus is coming.</a:t>
            </a:r>
            <a:endParaRPr lang="en-GB" sz="2800" b="1" dirty="0">
              <a:latin typeface="Arial" panose="020B0604020202020204" pitchFamily="34" charset="0"/>
              <a:ea typeface="Segoe UI" pitchFamily="34" charset="0"/>
              <a:cs typeface="Arial" panose="020B0604020202020204" pitchFamily="34" charset="0"/>
            </a:endParaRPr>
          </a:p>
        </p:txBody>
      </p:sp>
      <p:sp>
        <p:nvSpPr>
          <p:cNvPr id="13"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L-3</a:t>
            </a:r>
          </a:p>
          <a:p>
            <a:pPr algn="ctr"/>
            <a:r>
              <a:rPr lang="en-GB" sz="1200" b="1" dirty="0">
                <a:solidFill>
                  <a:srgbClr val="002060"/>
                </a:solidFill>
                <a:latin typeface="Arial" pitchFamily="34" charset="0"/>
                <a:cs typeface="Arial" pitchFamily="34" charset="0"/>
              </a:rPr>
              <a:t>S-04</a:t>
            </a:r>
          </a:p>
        </p:txBody>
      </p:sp>
      <p:sp>
        <p:nvSpPr>
          <p:cNvPr id="14"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9"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8" name="Textbox: Tool instructions"/>
          <p:cNvSpPr txBox="1"/>
          <p:nvPr/>
        </p:nvSpPr>
        <p:spPr>
          <a:xfrm>
            <a:off x="4940876" y="6550225"/>
            <a:ext cx="2310249" cy="276999"/>
          </a:xfrm>
          <a:prstGeom prst="rect">
            <a:avLst/>
          </a:prstGeom>
          <a:noFill/>
        </p:spPr>
        <p:txBody>
          <a:bodyPr wrap="none" rtlCol="0">
            <a:spAutoFit/>
          </a:bodyPr>
          <a:lstStyle/>
          <a:p>
            <a:pPr algn="ctr"/>
            <a:r>
              <a:rPr lang="en-GB" sz="1200" dirty="0">
                <a:latin typeface="Arial" pitchFamily="34" charset="0"/>
                <a:ea typeface="Segoe UI" pitchFamily="34" charset="0"/>
                <a:cs typeface="Arial" pitchFamily="34" charset="0"/>
              </a:rPr>
              <a:t>Click the wreaths to reveal text</a:t>
            </a:r>
          </a:p>
        </p:txBody>
      </p:sp>
      <p:sp>
        <p:nvSpPr>
          <p:cNvPr id="3" name="Rectangle 2"/>
          <p:cNvSpPr/>
          <p:nvPr/>
        </p:nvSpPr>
        <p:spPr>
          <a:xfrm>
            <a:off x="6843204" y="4917336"/>
            <a:ext cx="4676796" cy="1015663"/>
          </a:xfrm>
          <a:prstGeom prst="rect">
            <a:avLst/>
          </a:prstGeom>
          <a:solidFill>
            <a:srgbClr val="D8D0FC"/>
          </a:solidFill>
          <a:ln>
            <a:solidFill>
              <a:srgbClr val="3E1B59"/>
            </a:solidFill>
          </a:ln>
        </p:spPr>
        <p:txBody>
          <a:bodyPr wrap="square">
            <a:spAutoFit/>
          </a:bodyPr>
          <a:lstStyle/>
          <a:p>
            <a:r>
              <a:rPr lang="en-NZ" sz="2000" dirty="0">
                <a:latin typeface="Arial" panose="020B0604020202020204" pitchFamily="34" charset="0"/>
                <a:ea typeface="Calibri" panose="020F0502020204030204" pitchFamily="34" charset="0"/>
                <a:cs typeface="Arial" panose="020B0604020202020204" pitchFamily="34" charset="0"/>
              </a:rPr>
              <a:t>When all the candles are lit the light is brightest and it is time for Jesus to be born.</a:t>
            </a:r>
            <a:endParaRPr lang="en-NZ" sz="20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312" y="1464017"/>
            <a:ext cx="3904202" cy="49933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Wreath 1"/>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992515" y="1612431"/>
            <a:ext cx="602673" cy="644236"/>
          </a:xfrm>
          <a:prstGeom prst="rect">
            <a:avLst/>
          </a:prstGeom>
        </p:spPr>
      </p:pic>
      <p:pic>
        <p:nvPicPr>
          <p:cNvPr id="20" name="Wreath 2"/>
          <p:cNvPicPr>
            <a:picLocks noChangeAspect="1"/>
          </p:cNvPicPr>
          <p:nvPr/>
        </p:nvPicPr>
        <p:blipFill>
          <a:blip r:embed="rId6">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992515" y="2656004"/>
            <a:ext cx="602673" cy="644236"/>
          </a:xfrm>
          <a:prstGeom prst="rect">
            <a:avLst/>
          </a:prstGeom>
        </p:spPr>
      </p:pic>
      <p:pic>
        <p:nvPicPr>
          <p:cNvPr id="21" name="Wreath 3"/>
          <p:cNvPicPr>
            <a:picLocks noChangeAspect="1"/>
          </p:cNvPicPr>
          <p:nvPr/>
        </p:nvPicPr>
        <p:blipFill>
          <a:blip r:embed="rId6">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992515" y="3882364"/>
            <a:ext cx="602673" cy="644236"/>
          </a:xfrm>
          <a:prstGeom prst="rect">
            <a:avLst/>
          </a:prstGeom>
        </p:spPr>
      </p:pic>
      <p:pic>
        <p:nvPicPr>
          <p:cNvPr id="22" name="Wreath 4"/>
          <p:cNvPicPr>
            <a:picLocks noChangeAspect="1"/>
          </p:cNvPicPr>
          <p:nvPr/>
        </p:nvPicPr>
        <p:blipFill>
          <a:blip r:embed="rId6">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992515" y="5070841"/>
            <a:ext cx="602673" cy="644236"/>
          </a:xfrm>
          <a:prstGeom prst="rect">
            <a:avLst/>
          </a:prstGeom>
        </p:spPr>
      </p:pic>
      <p:sp>
        <p:nvSpPr>
          <p:cNvPr id="23" name="Action Button: Worksheet">
            <a:hlinkClick r:id="rId7" action="ppaction://hlinksldjump" highlightClick="1"/>
          </p:cNvPr>
          <p:cNvSpPr/>
          <p:nvPr/>
        </p:nvSpPr>
        <p:spPr>
          <a:xfrm>
            <a:off x="9456000" y="6240000"/>
            <a:ext cx="480000" cy="48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p:nvPr>
        </p:nvSpPr>
        <p:spPr>
          <a:xfrm>
            <a:off x="838200" y="14747"/>
            <a:ext cx="10515600" cy="1325563"/>
          </a:xfrm>
        </p:spPr>
        <p:txBody>
          <a:bodyPr>
            <a:normAutofit/>
          </a:bodyPr>
          <a:lstStyle/>
          <a:p>
            <a:pPr algn="ctr"/>
            <a:r>
              <a:rPr lang="en-NZ" b="1" spc="50" dirty="0">
                <a:ln w="0">
                  <a:solidFill>
                    <a:schemeClr val="tx1"/>
                  </a:solidFill>
                </a:ln>
                <a:solidFill>
                  <a:schemeClr val="bg2"/>
                </a:solidFill>
                <a:effectLst>
                  <a:innerShdw blurRad="63500" dist="50800" dir="13500000">
                    <a:srgbClr val="000000">
                      <a:alpha val="50000"/>
                    </a:srgbClr>
                  </a:innerShdw>
                </a:effectLst>
                <a:latin typeface="Arial" panose="020B0604020202020204" pitchFamily="34" charset="0"/>
                <a:ea typeface="Calibri" panose="020F0502020204030204" pitchFamily="34" charset="0"/>
                <a:cs typeface="Arial" panose="020B0604020202020204" pitchFamily="34" charset="0"/>
              </a:rPr>
              <a:t>Family whānau prepare during </a:t>
            </a:r>
            <a:br>
              <a:rPr lang="en-NZ" b="1" spc="50" dirty="0">
                <a:ln w="0">
                  <a:solidFill>
                    <a:schemeClr val="tx1"/>
                  </a:solidFill>
                </a:ln>
                <a:solidFill>
                  <a:schemeClr val="bg2"/>
                </a:solidFill>
                <a:effectLst>
                  <a:innerShdw blurRad="63500" dist="50800" dir="13500000">
                    <a:srgbClr val="000000">
                      <a:alpha val="50000"/>
                    </a:srgbClr>
                  </a:innerShdw>
                </a:effectLst>
                <a:latin typeface="Arial" panose="020B0604020202020204" pitchFamily="34" charset="0"/>
                <a:ea typeface="Calibri" panose="020F0502020204030204" pitchFamily="34" charset="0"/>
                <a:cs typeface="Arial" panose="020B0604020202020204" pitchFamily="34" charset="0"/>
              </a:rPr>
            </a:br>
            <a:r>
              <a:rPr lang="en-NZ" b="1" spc="50" dirty="0">
                <a:ln w="0">
                  <a:solidFill>
                    <a:schemeClr val="tx1"/>
                  </a:solidFill>
                </a:ln>
                <a:solidFill>
                  <a:schemeClr val="bg2"/>
                </a:solidFill>
                <a:effectLst>
                  <a:innerShdw blurRad="63500" dist="50800" dir="13500000">
                    <a:srgbClr val="000000">
                      <a:alpha val="50000"/>
                    </a:srgbClr>
                  </a:innerShdw>
                </a:effectLst>
                <a:latin typeface="Arial" panose="020B0604020202020204" pitchFamily="34" charset="0"/>
                <a:ea typeface="Calibri" panose="020F0502020204030204" pitchFamily="34" charset="0"/>
                <a:cs typeface="Arial" panose="020B0604020202020204" pitchFamily="34" charset="0"/>
              </a:rPr>
              <a:t>Advent for Jesus to come</a:t>
            </a:r>
            <a:endParaRPr lang="en-NZ" dirty="0"/>
          </a:p>
        </p:txBody>
      </p:sp>
    </p:spTree>
    <p:extLst>
      <p:ext uri="{BB962C8B-B14F-4D97-AF65-F5344CB8AC3E}">
        <p14:creationId xmlns:p14="http://schemas.microsoft.com/office/powerpoint/2010/main" val="301412257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grpId="2" nodeType="withEffect">
                                  <p:stCondLst>
                                    <p:cond delay="0"/>
                                  </p:stCondLst>
                                  <p:childTnLst>
                                    <p:set>
                                      <p:cBhvr>
                                        <p:cTn id="30" dur="1" fill="hold">
                                          <p:stCondLst>
                                            <p:cond delay="0"/>
                                          </p:stCondLst>
                                        </p:cTn>
                                        <p:tgtEl>
                                          <p:spTgt spid="6"/>
                                        </p:tgtEl>
                                        <p:attrNameLst>
                                          <p:attrName>style.visibility</p:attrName>
                                        </p:attrNameLst>
                                      </p:cBhvr>
                                      <p:to>
                                        <p:strVal val="hidden"/>
                                      </p:to>
                                    </p:set>
                                  </p:childTnLst>
                                </p:cTn>
                              </p:par>
                              <p:par>
                                <p:cTn id="31" presetID="1" presetClass="exit" presetSubtype="0" fill="hold" grpId="2" nodeType="withEffect">
                                  <p:stCondLst>
                                    <p:cond delay="0"/>
                                  </p:stCondLst>
                                  <p:childTnLst>
                                    <p:set>
                                      <p:cBhvr>
                                        <p:cTn id="32" dur="1" fill="hold">
                                          <p:stCondLst>
                                            <p:cond delay="0"/>
                                          </p:stCondLst>
                                        </p:cTn>
                                        <p:tgtEl>
                                          <p:spTgt spid="8"/>
                                        </p:tgtEl>
                                        <p:attrNameLst>
                                          <p:attrName>style.visibility</p:attrName>
                                        </p:attrNameLst>
                                      </p:cBhvr>
                                      <p:to>
                                        <p:strVal val="hidden"/>
                                      </p:to>
                                    </p:set>
                                  </p:childTnLst>
                                </p:cTn>
                              </p:par>
                              <p:par>
                                <p:cTn id="33" presetID="1" presetClass="exit" presetSubtype="0" fill="hold" grpId="2" nodeType="withEffect">
                                  <p:stCondLst>
                                    <p:cond delay="0"/>
                                  </p:stCondLst>
                                  <p:childTnLst>
                                    <p:set>
                                      <p:cBhvr>
                                        <p:cTn id="34" dur="1" fill="hold">
                                          <p:stCondLst>
                                            <p:cond delay="0"/>
                                          </p:stCondLst>
                                        </p:cTn>
                                        <p:tgtEl>
                                          <p:spTgt spid="7"/>
                                        </p:tgtEl>
                                        <p:attrNameLst>
                                          <p:attrName>style.visibility</p:attrName>
                                        </p:attrNameLst>
                                      </p:cBhvr>
                                      <p:to>
                                        <p:strVal val="hidden"/>
                                      </p:to>
                                    </p:set>
                                  </p:childTnLst>
                                </p:cTn>
                              </p:par>
                              <p:par>
                                <p:cTn id="35" presetID="1" presetClass="exit" presetSubtype="0" fill="hold" grpId="2" nodeType="withEffect">
                                  <p:stCondLst>
                                    <p:cond delay="0"/>
                                  </p:stCondLst>
                                  <p:childTnLst>
                                    <p:set>
                                      <p:cBhvr>
                                        <p:cTn id="36"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3" nodeType="withEffect">
                                  <p:stCondLst>
                                    <p:cond delay="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grpId="3" nodeType="withEffect">
                                  <p:stCondLst>
                                    <p:cond delay="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grpId="3" nodeType="withEffect">
                                  <p:stCondLst>
                                    <p:cond delay="0"/>
                                  </p:stCondLst>
                                  <p:childTnLst>
                                    <p:set>
                                      <p:cBhvr>
                                        <p:cTn id="45" dur="1" fill="hold">
                                          <p:stCondLst>
                                            <p:cond delay="0"/>
                                          </p:stCondLst>
                                        </p:cTn>
                                        <p:tgtEl>
                                          <p:spTgt spid="7"/>
                                        </p:tgtEl>
                                        <p:attrNameLst>
                                          <p:attrName>style.visibility</p:attrName>
                                        </p:attrNameLst>
                                      </p:cBhvr>
                                      <p:to>
                                        <p:strVal val="hidden"/>
                                      </p:to>
                                    </p:set>
                                  </p:childTnLst>
                                </p:cTn>
                              </p:par>
                              <p:par>
                                <p:cTn id="46" presetID="1" presetClass="exit" presetSubtype="0" fill="hold" grpId="3" nodeType="withEffect">
                                  <p:stCondLst>
                                    <p:cond delay="0"/>
                                  </p:stCondLst>
                                  <p:childTnLst>
                                    <p:set>
                                      <p:cBhvr>
                                        <p:cTn id="47"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7" grpId="0" animBg="1"/>
      <p:bldP spid="7" grpId="2" animBg="1"/>
      <p:bldP spid="7" grpId="3" animBg="1"/>
      <p:bldP spid="8" grpId="0" animBg="1"/>
      <p:bldP spid="8" grpId="2" animBg="1"/>
      <p:bldP spid="8" grpId="3" animBg="1"/>
      <p:bldP spid="6" grpId="0" animBg="1"/>
      <p:bldP spid="6" grpId="2" animBg="1"/>
      <p:bldP spid="6" grpId="3" animBg="1"/>
      <p:bldP spid="3" grpId="0" animBg="1"/>
      <p:bldP spid="3" grpId="2" animBg="1"/>
      <p:bldP spid="3" grpId="3"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L-3</a:t>
            </a:r>
          </a:p>
          <a:p>
            <a:pPr algn="ctr"/>
            <a:r>
              <a:rPr lang="en-GB" sz="1200" b="1" dirty="0">
                <a:solidFill>
                  <a:srgbClr val="002060"/>
                </a:solidFill>
                <a:latin typeface="Arial" pitchFamily="34" charset="0"/>
                <a:cs typeface="Arial" pitchFamily="34" charset="0"/>
              </a:rPr>
              <a:t>S-05</a:t>
            </a:r>
          </a:p>
        </p:txBody>
      </p:sp>
      <p:sp>
        <p:nvSpPr>
          <p:cNvPr id="14"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9"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8" name="Textbox: Tool instructions"/>
          <p:cNvSpPr txBox="1"/>
          <p:nvPr/>
        </p:nvSpPr>
        <p:spPr>
          <a:xfrm>
            <a:off x="5059500" y="6550225"/>
            <a:ext cx="2073003" cy="276999"/>
          </a:xfrm>
          <a:prstGeom prst="rect">
            <a:avLst/>
          </a:prstGeom>
          <a:noFill/>
        </p:spPr>
        <p:txBody>
          <a:bodyPr wrap="none" rtlCol="0">
            <a:spAutoFit/>
          </a:bodyPr>
          <a:lstStyle/>
          <a:p>
            <a:pPr algn="ctr"/>
            <a:r>
              <a:rPr lang="en-GB" sz="1200" dirty="0">
                <a:latin typeface="Arial" pitchFamily="34" charset="0"/>
                <a:ea typeface="Segoe UI" pitchFamily="34" charset="0"/>
                <a:cs typeface="Arial" pitchFamily="34" charset="0"/>
              </a:rPr>
              <a:t>Click the stars to reveal text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197" y="1648549"/>
            <a:ext cx="5715000" cy="4267200"/>
          </a:xfrm>
          <a:prstGeom prst="rect">
            <a:avLst/>
          </a:prstGeom>
        </p:spPr>
      </p:pic>
      <p:pic>
        <p:nvPicPr>
          <p:cNvPr id="4" name="Star 1"/>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95062"/>
                    </a14:imgEffect>
                  </a14:imgLayer>
                </a14:imgProps>
              </a:ext>
              <a:ext uri="{28A0092B-C50C-407E-A947-70E740481C1C}">
                <a14:useLocalDpi xmlns:a14="http://schemas.microsoft.com/office/drawing/2010/main" val="0"/>
              </a:ext>
            </a:extLst>
          </a:blip>
          <a:stretch>
            <a:fillRect/>
          </a:stretch>
        </p:blipFill>
        <p:spPr>
          <a:xfrm>
            <a:off x="6537486" y="1826312"/>
            <a:ext cx="711428" cy="878306"/>
          </a:xfrm>
          <a:prstGeom prst="rect">
            <a:avLst/>
          </a:prstGeom>
          <a:effectLst>
            <a:softEdge rad="12700"/>
          </a:effectLst>
        </p:spPr>
      </p:pic>
      <p:pic>
        <p:nvPicPr>
          <p:cNvPr id="20" name="star 2"/>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95062"/>
                    </a14:imgEffect>
                  </a14:imgLayer>
                </a14:imgProps>
              </a:ext>
              <a:ext uri="{28A0092B-C50C-407E-A947-70E740481C1C}">
                <a14:useLocalDpi xmlns:a14="http://schemas.microsoft.com/office/drawing/2010/main" val="0"/>
              </a:ext>
            </a:extLst>
          </a:blip>
          <a:stretch>
            <a:fillRect/>
          </a:stretch>
        </p:blipFill>
        <p:spPr>
          <a:xfrm>
            <a:off x="6531567" y="2839453"/>
            <a:ext cx="711428" cy="878306"/>
          </a:xfrm>
          <a:prstGeom prst="rect">
            <a:avLst/>
          </a:prstGeom>
        </p:spPr>
      </p:pic>
      <p:pic>
        <p:nvPicPr>
          <p:cNvPr id="21" name="Star 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95062"/>
                    </a14:imgEffect>
                  </a14:imgLayer>
                </a14:imgProps>
              </a:ext>
              <a:ext uri="{28A0092B-C50C-407E-A947-70E740481C1C}">
                <a14:useLocalDpi xmlns:a14="http://schemas.microsoft.com/office/drawing/2010/main" val="0"/>
              </a:ext>
            </a:extLst>
          </a:blip>
          <a:stretch>
            <a:fillRect/>
          </a:stretch>
        </p:blipFill>
        <p:spPr>
          <a:xfrm>
            <a:off x="6531567" y="3852594"/>
            <a:ext cx="711428" cy="878306"/>
          </a:xfrm>
          <a:prstGeom prst="rect">
            <a:avLst/>
          </a:prstGeom>
        </p:spPr>
      </p:pic>
      <p:pic>
        <p:nvPicPr>
          <p:cNvPr id="22" name="Star 4"/>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95062"/>
                    </a14:imgEffect>
                  </a14:imgLayer>
                </a14:imgProps>
              </a:ext>
              <a:ext uri="{28A0092B-C50C-407E-A947-70E740481C1C}">
                <a14:useLocalDpi xmlns:a14="http://schemas.microsoft.com/office/drawing/2010/main" val="0"/>
              </a:ext>
            </a:extLst>
          </a:blip>
          <a:stretch>
            <a:fillRect/>
          </a:stretch>
        </p:blipFill>
        <p:spPr>
          <a:xfrm>
            <a:off x="6531567" y="4865735"/>
            <a:ext cx="711428" cy="878306"/>
          </a:xfrm>
          <a:prstGeom prst="rect">
            <a:avLst/>
          </a:prstGeom>
        </p:spPr>
      </p:pic>
      <p:sp>
        <p:nvSpPr>
          <p:cNvPr id="9" name="TextBox 8"/>
          <p:cNvSpPr txBox="1"/>
          <p:nvPr/>
        </p:nvSpPr>
        <p:spPr>
          <a:xfrm>
            <a:off x="7395394" y="1905346"/>
            <a:ext cx="4604606" cy="707886"/>
          </a:xfrm>
          <a:prstGeom prst="rect">
            <a:avLst/>
          </a:prstGeom>
          <a:solidFill>
            <a:srgbClr val="D8D0FC"/>
          </a:solidFill>
          <a:ln>
            <a:solidFill>
              <a:srgbClr val="3E1B59"/>
            </a:solidFill>
          </a:ln>
        </p:spPr>
        <p:txBody>
          <a:bodyPr wrap="square" rtlCol="0">
            <a:spAutoFit/>
          </a:bodyPr>
          <a:lstStyle/>
          <a:p>
            <a:r>
              <a:rPr lang="en-NZ" sz="2000" dirty="0">
                <a:latin typeface="Arial" panose="020B0604020202020204" pitchFamily="34" charset="0"/>
                <a:cs typeface="Arial" panose="020B0604020202020204" pitchFamily="34" charset="0"/>
              </a:rPr>
              <a:t>Advent Calendars are about helping us to prepare for Jesus to be born.</a:t>
            </a:r>
          </a:p>
        </p:txBody>
      </p:sp>
      <p:sp>
        <p:nvSpPr>
          <p:cNvPr id="10" name="TextBox 9"/>
          <p:cNvSpPr txBox="1"/>
          <p:nvPr/>
        </p:nvSpPr>
        <p:spPr>
          <a:xfrm>
            <a:off x="7395394" y="2766486"/>
            <a:ext cx="4604606" cy="1015663"/>
          </a:xfrm>
          <a:prstGeom prst="rect">
            <a:avLst/>
          </a:prstGeom>
          <a:solidFill>
            <a:srgbClr val="D8D0FC"/>
          </a:solidFill>
          <a:ln>
            <a:solidFill>
              <a:srgbClr val="3E1B59"/>
            </a:solidFill>
          </a:ln>
        </p:spPr>
        <p:txBody>
          <a:bodyPr wrap="square" rtlCol="0">
            <a:spAutoFit/>
          </a:bodyPr>
          <a:lstStyle/>
          <a:p>
            <a:r>
              <a:rPr lang="en-NZ" sz="2000" dirty="0">
                <a:latin typeface="Arial" panose="020B0604020202020204" pitchFamily="34" charset="0"/>
                <a:cs typeface="Arial" panose="020B0604020202020204" pitchFamily="34" charset="0"/>
              </a:rPr>
              <a:t>Each day we open a new door to remind us we are getting nearer to Jesus’ birth.</a:t>
            </a:r>
          </a:p>
        </p:txBody>
      </p:sp>
      <p:sp>
        <p:nvSpPr>
          <p:cNvPr id="11" name="TextBox 10"/>
          <p:cNvSpPr txBox="1"/>
          <p:nvPr/>
        </p:nvSpPr>
        <p:spPr>
          <a:xfrm>
            <a:off x="7395395" y="3935403"/>
            <a:ext cx="4604606" cy="707886"/>
          </a:xfrm>
          <a:prstGeom prst="rect">
            <a:avLst/>
          </a:prstGeom>
          <a:solidFill>
            <a:srgbClr val="D8D0FC"/>
          </a:solidFill>
          <a:ln>
            <a:solidFill>
              <a:srgbClr val="3E1B59"/>
            </a:solidFill>
          </a:ln>
        </p:spPr>
        <p:txBody>
          <a:bodyPr wrap="square" rtlCol="0">
            <a:spAutoFit/>
          </a:bodyPr>
          <a:lstStyle/>
          <a:p>
            <a:r>
              <a:rPr lang="en-NZ" sz="2000" dirty="0">
                <a:latin typeface="Arial" panose="020B0604020202020204" pitchFamily="34" charset="0"/>
                <a:cs typeface="Arial" panose="020B0604020202020204" pitchFamily="34" charset="0"/>
              </a:rPr>
              <a:t>When we open the door we ask Jesus to come into our hearts at Christmas.</a:t>
            </a:r>
          </a:p>
        </p:txBody>
      </p:sp>
      <p:sp>
        <p:nvSpPr>
          <p:cNvPr id="12" name="TextBox 11"/>
          <p:cNvSpPr txBox="1"/>
          <p:nvPr/>
        </p:nvSpPr>
        <p:spPr>
          <a:xfrm>
            <a:off x="7395394" y="4944838"/>
            <a:ext cx="4604606" cy="707886"/>
          </a:xfrm>
          <a:prstGeom prst="rect">
            <a:avLst/>
          </a:prstGeom>
          <a:solidFill>
            <a:srgbClr val="D8D0FC"/>
          </a:solidFill>
          <a:ln>
            <a:solidFill>
              <a:srgbClr val="3E1B59"/>
            </a:solidFill>
          </a:ln>
        </p:spPr>
        <p:txBody>
          <a:bodyPr wrap="square" rtlCol="0">
            <a:spAutoFit/>
          </a:bodyPr>
          <a:lstStyle/>
          <a:p>
            <a:r>
              <a:rPr lang="en-NZ" sz="2000" dirty="0">
                <a:latin typeface="Arial" panose="020B0604020202020204" pitchFamily="34" charset="0"/>
                <a:cs typeface="Arial" panose="020B0604020202020204" pitchFamily="34" charset="0"/>
              </a:rPr>
              <a:t>When Jesus is in our hearts he helps us to be kind and loving to others.</a:t>
            </a:r>
          </a:p>
        </p:txBody>
      </p:sp>
      <p:sp>
        <p:nvSpPr>
          <p:cNvPr id="2" name="Title 1"/>
          <p:cNvSpPr>
            <a:spLocks noGrp="1"/>
          </p:cNvSpPr>
          <p:nvPr>
            <p:ph type="title"/>
          </p:nvPr>
        </p:nvSpPr>
        <p:spPr>
          <a:xfrm>
            <a:off x="860987" y="172211"/>
            <a:ext cx="10515600" cy="1325563"/>
          </a:xfrm>
        </p:spPr>
        <p:txBody>
          <a:bodyPr>
            <a:normAutofit fontScale="90000"/>
          </a:bodyPr>
          <a:lstStyle/>
          <a:p>
            <a:pPr algn="ctr"/>
            <a:r>
              <a:rPr lang="en-NZ" b="1" spc="50" dirty="0">
                <a:ln w="0">
                  <a:solidFill>
                    <a:schemeClr val="tx1"/>
                  </a:solidFill>
                </a:ln>
                <a:solidFill>
                  <a:schemeClr val="bg2"/>
                </a:solidFill>
                <a:effectLst>
                  <a:innerShdw blurRad="63500" dist="50800" dir="13500000">
                    <a:srgbClr val="000000">
                      <a:alpha val="50000"/>
                    </a:srgbClr>
                  </a:innerShdw>
                </a:effectLst>
                <a:latin typeface="Calibri" panose="020F0502020204030204" pitchFamily="34" charset="0"/>
                <a:ea typeface="Calibri" panose="020F0502020204030204" pitchFamily="34" charset="0"/>
                <a:cs typeface="Times New Roman" panose="02020603050405020304" pitchFamily="18" charset="0"/>
              </a:rPr>
              <a:t>We open the windows on our Advent Calendar </a:t>
            </a:r>
            <a:br>
              <a:rPr lang="en-NZ" b="1" spc="50" dirty="0">
                <a:ln w="0">
                  <a:solidFill>
                    <a:schemeClr val="tx1"/>
                  </a:solidFill>
                </a:ln>
                <a:solidFill>
                  <a:schemeClr val="bg2"/>
                </a:solidFill>
                <a:effectLst>
                  <a:innerShdw blurRad="63500" dist="50800" dir="13500000">
                    <a:srgbClr val="000000">
                      <a:alpha val="50000"/>
                    </a:srgbClr>
                  </a:innerShdw>
                </a:effectLst>
                <a:latin typeface="Calibri" panose="020F0502020204030204" pitchFamily="34" charset="0"/>
                <a:ea typeface="Calibri" panose="020F0502020204030204" pitchFamily="34" charset="0"/>
                <a:cs typeface="Times New Roman" panose="02020603050405020304" pitchFamily="18" charset="0"/>
              </a:rPr>
            </a:br>
            <a:r>
              <a:rPr lang="en-NZ" b="1" spc="50" dirty="0">
                <a:ln w="0">
                  <a:solidFill>
                    <a:schemeClr val="tx1"/>
                  </a:solidFill>
                </a:ln>
                <a:solidFill>
                  <a:schemeClr val="bg2"/>
                </a:solidFill>
                <a:effectLst>
                  <a:innerShdw blurRad="63500" dist="50800" dir="13500000">
                    <a:srgbClr val="000000">
                      <a:alpha val="50000"/>
                    </a:srgbClr>
                  </a:innerShdw>
                </a:effectLst>
                <a:latin typeface="Calibri" panose="020F0502020204030204" pitchFamily="34" charset="0"/>
                <a:ea typeface="Calibri" panose="020F0502020204030204" pitchFamily="34" charset="0"/>
                <a:cs typeface="Times New Roman" panose="02020603050405020304" pitchFamily="18" charset="0"/>
              </a:rPr>
              <a:t>as we wait for Jesus to be born</a:t>
            </a:r>
            <a:endParaRPr lang="en-NZ" dirty="0"/>
          </a:p>
        </p:txBody>
      </p:sp>
    </p:spTree>
    <p:extLst>
      <p:ext uri="{BB962C8B-B14F-4D97-AF65-F5344CB8AC3E}">
        <p14:creationId xmlns:p14="http://schemas.microsoft.com/office/powerpoint/2010/main" val="135461459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grpId="1"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0"/>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1"/>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2" nodeType="withEffect">
                                  <p:stCondLst>
                                    <p:cond delay="0"/>
                                  </p:stCondLst>
                                  <p:childTnLst>
                                    <p:set>
                                      <p:cBhvr>
                                        <p:cTn id="41" dur="1" fill="hold">
                                          <p:stCondLst>
                                            <p:cond delay="0"/>
                                          </p:stCondLst>
                                        </p:cTn>
                                        <p:tgtEl>
                                          <p:spTgt spid="9"/>
                                        </p:tgtEl>
                                        <p:attrNameLst>
                                          <p:attrName>style.visibility</p:attrName>
                                        </p:attrNameLst>
                                      </p:cBhvr>
                                      <p:to>
                                        <p:strVal val="hidden"/>
                                      </p:to>
                                    </p:set>
                                  </p:childTnLst>
                                </p:cTn>
                              </p:par>
                              <p:par>
                                <p:cTn id="42" presetID="1" presetClass="exit" presetSubtype="0" fill="hold" grpId="2" nodeType="withEffect">
                                  <p:stCondLst>
                                    <p:cond delay="0"/>
                                  </p:stCondLst>
                                  <p:childTnLst>
                                    <p:set>
                                      <p:cBhvr>
                                        <p:cTn id="43" dur="1" fill="hold">
                                          <p:stCondLst>
                                            <p:cond delay="0"/>
                                          </p:stCondLst>
                                        </p:cTn>
                                        <p:tgtEl>
                                          <p:spTgt spid="10"/>
                                        </p:tgtEl>
                                        <p:attrNameLst>
                                          <p:attrName>style.visibility</p:attrName>
                                        </p:attrNameLst>
                                      </p:cBhvr>
                                      <p:to>
                                        <p:strVal val="hidden"/>
                                      </p:to>
                                    </p:set>
                                  </p:childTnLst>
                                </p:cTn>
                              </p:par>
                              <p:par>
                                <p:cTn id="44" presetID="1" presetClass="exit" presetSubtype="0" fill="hold" grpId="2" nodeType="withEffect">
                                  <p:stCondLst>
                                    <p:cond delay="0"/>
                                  </p:stCondLst>
                                  <p:childTnLst>
                                    <p:set>
                                      <p:cBhvr>
                                        <p:cTn id="45" dur="1" fill="hold">
                                          <p:stCondLst>
                                            <p:cond delay="0"/>
                                          </p:stCondLst>
                                        </p:cTn>
                                        <p:tgtEl>
                                          <p:spTgt spid="11"/>
                                        </p:tgtEl>
                                        <p:attrNameLst>
                                          <p:attrName>style.visibility</p:attrName>
                                        </p:attrNameLst>
                                      </p:cBhvr>
                                      <p:to>
                                        <p:strVal val="hidden"/>
                                      </p:to>
                                    </p:set>
                                  </p:childTnLst>
                                </p:cTn>
                              </p:par>
                              <p:par>
                                <p:cTn id="46" presetID="1" presetClass="exit" presetSubtype="0" fill="hold" grpId="2" nodeType="withEffect">
                                  <p:stCondLst>
                                    <p:cond delay="0"/>
                                  </p:stCondLst>
                                  <p:childTnLst>
                                    <p:set>
                                      <p:cBhvr>
                                        <p:cTn id="47"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9" grpId="0" animBg="1"/>
      <p:bldP spid="9" grpId="1" animBg="1"/>
      <p:bldP spid="9" grpId="2" animBg="1"/>
      <p:bldP spid="10" grpId="0" animBg="1"/>
      <p:bldP spid="10" grpId="1" animBg="1"/>
      <p:bldP spid="10" grpId="2" animBg="1"/>
      <p:bldP spid="11" grpId="0" animBg="1"/>
      <p:bldP spid="11" grpId="1" animBg="1"/>
      <p:bldP spid="11" grpId="2" animBg="1"/>
      <p:bldP spid="12" grpId="0" animBg="1"/>
      <p:bldP spid="12" grpId="1" animBg="1"/>
      <p:bldP spid="12"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15413" y="94748"/>
            <a:ext cx="10515600" cy="1325563"/>
          </a:xfrm>
        </p:spPr>
        <p:txBody>
          <a:bodyPr>
            <a:normAutofit/>
          </a:bodyPr>
          <a:lstStyle/>
          <a:p>
            <a:pPr algn="ctr"/>
            <a:r>
              <a:rPr lang="en-NZ" b="1" spc="50" dirty="0">
                <a:ln w="0">
                  <a:solidFill>
                    <a:schemeClr val="tx1"/>
                  </a:solidFill>
                </a:ln>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What we can do to prepare our hearts </a:t>
            </a:r>
            <a:br>
              <a:rPr lang="en-NZ" b="1" spc="50" dirty="0">
                <a:ln w="0">
                  <a:solidFill>
                    <a:schemeClr val="tx1"/>
                  </a:solidFill>
                </a:ln>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br>
            <a:r>
              <a:rPr lang="en-NZ" b="1" spc="50" dirty="0">
                <a:ln w="0">
                  <a:solidFill>
                    <a:schemeClr val="tx1"/>
                  </a:solidFill>
                </a:ln>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to welcome Jesus</a:t>
            </a:r>
            <a:endParaRPr lang="en-NZ" dirty="0"/>
          </a:p>
        </p:txBody>
      </p:sp>
      <p:sp>
        <p:nvSpPr>
          <p:cNvPr id="28" name="Textbox: Tool instructions"/>
          <p:cNvSpPr txBox="1"/>
          <p:nvPr/>
        </p:nvSpPr>
        <p:spPr>
          <a:xfrm>
            <a:off x="4364612" y="6550225"/>
            <a:ext cx="3462807" cy="276999"/>
          </a:xfrm>
          <a:prstGeom prst="rect">
            <a:avLst/>
          </a:prstGeom>
          <a:noFill/>
        </p:spPr>
        <p:txBody>
          <a:bodyPr wrap="none" rtlCol="0">
            <a:spAutoFit/>
          </a:bodyPr>
          <a:lstStyle/>
          <a:p>
            <a:pPr algn="ctr"/>
            <a:r>
              <a:rPr lang="en-GB" sz="1200" dirty="0">
                <a:latin typeface="Arial" pitchFamily="34" charset="0"/>
                <a:ea typeface="Segoe UI" pitchFamily="34" charset="0"/>
                <a:cs typeface="Arial" pitchFamily="34" charset="0"/>
              </a:rPr>
              <a:t>Click the pins on the right to reveal post-it notes.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3704" y="1640047"/>
            <a:ext cx="5122213" cy="4157223"/>
          </a:xfrm>
          <a:prstGeom prst="rect">
            <a:avLst/>
          </a:prstGeom>
        </p:spPr>
      </p:pic>
      <p:pic>
        <p:nvPicPr>
          <p:cNvPr id="24" name="Shape: Post-it 5"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8657930" y="3485196"/>
            <a:ext cx="3191123" cy="291547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Line 5"/>
          <p:cNvSpPr txBox="1"/>
          <p:nvPr/>
        </p:nvSpPr>
        <p:spPr>
          <a:xfrm rot="20948926">
            <a:off x="8861329" y="4128370"/>
            <a:ext cx="2618917" cy="1785104"/>
          </a:xfrm>
          <a:prstGeom prst="rect">
            <a:avLst/>
          </a:prstGeom>
          <a:noFill/>
        </p:spPr>
        <p:txBody>
          <a:bodyPr wrap="square" rtlCol="0">
            <a:spAutoFit/>
          </a:bodyPr>
          <a:lstStyle/>
          <a:p>
            <a:r>
              <a:rPr lang="en-NZ" sz="2200" dirty="0">
                <a:latin typeface="Arial" panose="020B0604020202020204" pitchFamily="34" charset="0"/>
                <a:cs typeface="Arial" panose="020B0604020202020204" pitchFamily="34" charset="0"/>
              </a:rPr>
              <a:t>‘Come Lord Jesus, Come and be born in our hearts, Come and be born in our lives’.</a:t>
            </a:r>
          </a:p>
        </p:txBody>
      </p:sp>
      <p:pic>
        <p:nvPicPr>
          <p:cNvPr id="23" name="Shape: Post-it 4"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8603941" y="725690"/>
            <a:ext cx="3191123" cy="291547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Line 4"/>
          <p:cNvSpPr txBox="1"/>
          <p:nvPr/>
        </p:nvSpPr>
        <p:spPr>
          <a:xfrm rot="20948926">
            <a:off x="8910474" y="1311769"/>
            <a:ext cx="2353429" cy="1785104"/>
          </a:xfrm>
          <a:prstGeom prst="rect">
            <a:avLst/>
          </a:prstGeom>
          <a:noFill/>
        </p:spPr>
        <p:txBody>
          <a:bodyPr wrap="square" rtlCol="0">
            <a:spAutoFit/>
          </a:bodyPr>
          <a:lstStyle/>
          <a:p>
            <a:r>
              <a:rPr lang="en-NZ" sz="2200" dirty="0">
                <a:latin typeface="Arial" panose="020B0604020202020204" pitchFamily="34" charset="0"/>
                <a:cs typeface="Arial" panose="020B0604020202020204" pitchFamily="34" charset="0"/>
              </a:rPr>
              <a:t>We can try to be kind and helpful to show Jesus we want to make him welcome.</a:t>
            </a:r>
            <a:endParaRPr lang="en-GB" sz="2200" dirty="0">
              <a:latin typeface="Arial" panose="020B0604020202020204" pitchFamily="34" charset="0"/>
              <a:ea typeface="Segoe UI" pitchFamily="34" charset="0"/>
              <a:cs typeface="Arial" panose="020B0604020202020204" pitchFamily="34" charset="0"/>
            </a:endParaRPr>
          </a:p>
        </p:txBody>
      </p:sp>
      <p:pic>
        <p:nvPicPr>
          <p:cNvPr id="22" name="Shape: Post-it 3"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3585680" y="3817382"/>
            <a:ext cx="3191123" cy="2915479"/>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Line 3"/>
          <p:cNvSpPr txBox="1"/>
          <p:nvPr/>
        </p:nvSpPr>
        <p:spPr>
          <a:xfrm rot="20948926">
            <a:off x="3994737" y="4391817"/>
            <a:ext cx="2353429" cy="1938992"/>
          </a:xfrm>
          <a:prstGeom prst="rect">
            <a:avLst/>
          </a:prstGeom>
          <a:noFill/>
        </p:spPr>
        <p:txBody>
          <a:bodyPr wrap="square" rtlCol="0">
            <a:spAutoFit/>
          </a:bodyPr>
          <a:lstStyle/>
          <a:p>
            <a:r>
              <a:rPr lang="en-NZ" sz="2400" dirty="0">
                <a:latin typeface="Arial" panose="020B0604020202020204" pitchFamily="34" charset="0"/>
                <a:cs typeface="Arial" panose="020B0604020202020204" pitchFamily="34" charset="0"/>
              </a:rPr>
              <a:t>We can say this very old prayer in our hearts and only Jesus can hear it.</a:t>
            </a:r>
            <a:endParaRPr lang="en-GB" sz="3200" dirty="0">
              <a:latin typeface="Arial" panose="020B0604020202020204" pitchFamily="34" charset="0"/>
              <a:ea typeface="Segoe UI" pitchFamily="34" charset="0"/>
              <a:cs typeface="Arial" panose="020B0604020202020204" pitchFamily="34" charset="0"/>
            </a:endParaRPr>
          </a:p>
        </p:txBody>
      </p:sp>
      <p:pic>
        <p:nvPicPr>
          <p:cNvPr id="21" name="Shape: Post-it 2"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188941" y="3942521"/>
            <a:ext cx="3191123" cy="291547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Line 2"/>
          <p:cNvSpPr txBox="1"/>
          <p:nvPr/>
        </p:nvSpPr>
        <p:spPr>
          <a:xfrm rot="20948926">
            <a:off x="626156" y="4393800"/>
            <a:ext cx="2353429" cy="2123658"/>
          </a:xfrm>
          <a:prstGeom prst="rect">
            <a:avLst/>
          </a:prstGeom>
          <a:noFill/>
        </p:spPr>
        <p:txBody>
          <a:bodyPr wrap="square" rtlCol="0">
            <a:spAutoFit/>
          </a:bodyPr>
          <a:lstStyle/>
          <a:p>
            <a:r>
              <a:rPr lang="en-NZ" sz="2200" dirty="0">
                <a:latin typeface="Arial" panose="020B0604020202020204" pitchFamily="34" charset="0"/>
                <a:cs typeface="Arial" panose="020B0604020202020204" pitchFamily="34" charset="0"/>
              </a:rPr>
              <a:t>We open our hearts to Jesus by saying ‘Come Lord Jesus come, </a:t>
            </a:r>
            <a:r>
              <a:rPr lang="en-NZ" sz="2200" dirty="0" err="1">
                <a:latin typeface="Arial" panose="020B0604020202020204" pitchFamily="34" charset="0"/>
                <a:cs typeface="Arial" panose="020B0604020202020204" pitchFamily="34" charset="0"/>
              </a:rPr>
              <a:t>haere</a:t>
            </a:r>
            <a:r>
              <a:rPr lang="en-NZ" sz="2200" dirty="0">
                <a:latin typeface="Arial" panose="020B0604020202020204" pitchFamily="34" charset="0"/>
                <a:cs typeface="Arial" panose="020B0604020202020204" pitchFamily="34" charset="0"/>
              </a:rPr>
              <a:t> </a:t>
            </a:r>
            <a:r>
              <a:rPr lang="en-NZ" sz="2200" dirty="0" err="1">
                <a:latin typeface="Arial" panose="020B0604020202020204" pitchFamily="34" charset="0"/>
                <a:cs typeface="Arial" panose="020B0604020202020204" pitchFamily="34" charset="0"/>
              </a:rPr>
              <a:t>mai</a:t>
            </a:r>
            <a:r>
              <a:rPr lang="en-NZ" sz="2200" dirty="0">
                <a:latin typeface="Arial" panose="020B0604020202020204" pitchFamily="34" charset="0"/>
                <a:cs typeface="Arial" panose="020B0604020202020204" pitchFamily="34" charset="0"/>
              </a:rPr>
              <a:t> e </a:t>
            </a:r>
            <a:r>
              <a:rPr lang="en-NZ" sz="2200" dirty="0" err="1">
                <a:latin typeface="Arial" panose="020B0604020202020204" pitchFamily="34" charset="0"/>
                <a:cs typeface="Arial" panose="020B0604020202020204" pitchFamily="34" charset="0"/>
              </a:rPr>
              <a:t>Hehu</a:t>
            </a:r>
            <a:r>
              <a:rPr lang="en-NZ" sz="2200" dirty="0">
                <a:latin typeface="Arial" panose="020B0604020202020204" pitchFamily="34" charset="0"/>
                <a:cs typeface="Arial" panose="020B0604020202020204" pitchFamily="34" charset="0"/>
              </a:rPr>
              <a:t>’.</a:t>
            </a:r>
            <a:endParaRPr lang="en-GB" sz="2200" dirty="0">
              <a:latin typeface="Arial" panose="020B0604020202020204" pitchFamily="34" charset="0"/>
              <a:ea typeface="Segoe UI" pitchFamily="34" charset="0"/>
              <a:cs typeface="Arial" panose="020B0604020202020204" pitchFamily="34" charset="0"/>
            </a:endParaRPr>
          </a:p>
        </p:txBody>
      </p:sp>
      <p:pic>
        <p:nvPicPr>
          <p:cNvPr id="8196" name="Shape: Post-it 1"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120568" y="452670"/>
            <a:ext cx="3191123" cy="29154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Line 1"/>
          <p:cNvSpPr txBox="1"/>
          <p:nvPr/>
        </p:nvSpPr>
        <p:spPr>
          <a:xfrm rot="20948926">
            <a:off x="443042" y="898510"/>
            <a:ext cx="2353429" cy="1938992"/>
          </a:xfrm>
          <a:prstGeom prst="rect">
            <a:avLst/>
          </a:prstGeom>
          <a:noFill/>
        </p:spPr>
        <p:txBody>
          <a:bodyPr wrap="square" rtlCol="0">
            <a:spAutoFit/>
          </a:bodyPr>
          <a:lstStyle/>
          <a:p>
            <a:r>
              <a:rPr lang="en-NZ" sz="2400" dirty="0">
                <a:latin typeface="Arial" panose="020B0604020202020204" pitchFamily="34" charset="0"/>
                <a:cs typeface="Arial" panose="020B0604020202020204" pitchFamily="34" charset="0"/>
              </a:rPr>
              <a:t>As Christmas gets closer we prepare our hearts for Jesus to come.</a:t>
            </a:r>
            <a:endParaRPr lang="en-GB" sz="3200" dirty="0">
              <a:latin typeface="Arial" panose="020B0604020202020204" pitchFamily="34" charset="0"/>
              <a:ea typeface="Segoe UI" pitchFamily="34" charset="0"/>
              <a:cs typeface="Arial" panose="020B0604020202020204" pitchFamily="34" charset="0"/>
            </a:endParaRPr>
          </a:p>
        </p:txBody>
      </p:sp>
      <p:pic>
        <p:nvPicPr>
          <p:cNvPr id="15" name="Shape: Pin 5"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5263276"/>
            <a:ext cx="723255" cy="942485"/>
          </a:xfrm>
          <a:prstGeom prst="rect">
            <a:avLst/>
          </a:prstGeom>
          <a:noFill/>
          <a:extLst>
            <a:ext uri="{909E8E84-426E-40DD-AFC4-6F175D3DCCD1}">
              <a14:hiddenFill xmlns:a14="http://schemas.microsoft.com/office/drawing/2010/main">
                <a:solidFill>
                  <a:srgbClr val="FFFFFF"/>
                </a:solidFill>
              </a14:hiddenFill>
            </a:ext>
          </a:extLst>
        </p:spPr>
      </p:pic>
      <p:pic>
        <p:nvPicPr>
          <p:cNvPr id="14" name="Shape: Pin 4"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4336686"/>
            <a:ext cx="723255" cy="942485"/>
          </a:xfrm>
          <a:prstGeom prst="rect">
            <a:avLst/>
          </a:prstGeom>
          <a:noFill/>
          <a:extLst>
            <a:ext uri="{909E8E84-426E-40DD-AFC4-6F175D3DCCD1}">
              <a14:hiddenFill xmlns:a14="http://schemas.microsoft.com/office/drawing/2010/main">
                <a:solidFill>
                  <a:srgbClr val="FFFFFF"/>
                </a:solidFill>
              </a14:hiddenFill>
            </a:ext>
          </a:extLst>
        </p:spPr>
      </p:pic>
      <p:pic>
        <p:nvPicPr>
          <p:cNvPr id="13" name="Shape: Pin 3"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3410094"/>
            <a:ext cx="723255" cy="942485"/>
          </a:xfrm>
          <a:prstGeom prst="rect">
            <a:avLst/>
          </a:prstGeom>
          <a:noFill/>
          <a:extLst>
            <a:ext uri="{909E8E84-426E-40DD-AFC4-6F175D3DCCD1}">
              <a14:hiddenFill xmlns:a14="http://schemas.microsoft.com/office/drawing/2010/main">
                <a:solidFill>
                  <a:srgbClr val="FFFFFF"/>
                </a:solidFill>
              </a14:hiddenFill>
            </a:ext>
          </a:extLst>
        </p:spPr>
      </p:pic>
      <p:pic>
        <p:nvPicPr>
          <p:cNvPr id="12" name="Shape: Pin 2"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2483502"/>
            <a:ext cx="723255" cy="942485"/>
          </a:xfrm>
          <a:prstGeom prst="rect">
            <a:avLst/>
          </a:prstGeom>
          <a:noFill/>
          <a:extLst>
            <a:ext uri="{909E8E84-426E-40DD-AFC4-6F175D3DCCD1}">
              <a14:hiddenFill xmlns:a14="http://schemas.microsoft.com/office/drawing/2010/main">
                <a:solidFill>
                  <a:srgbClr val="FFFFFF"/>
                </a:solidFill>
              </a14:hiddenFill>
            </a:ext>
          </a:extLst>
        </p:spPr>
      </p:pic>
      <p:pic>
        <p:nvPicPr>
          <p:cNvPr id="8195" name="Shape: Pin 1"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1556911"/>
            <a:ext cx="723255" cy="94248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L-3</a:t>
            </a:r>
          </a:p>
          <a:p>
            <a:pPr algn="ctr"/>
            <a:r>
              <a:rPr lang="en-GB" sz="1200" b="1" dirty="0">
                <a:solidFill>
                  <a:srgbClr val="002060"/>
                </a:solidFill>
                <a:latin typeface="Arial" pitchFamily="34" charset="0"/>
                <a:cs typeface="Arial" pitchFamily="34" charset="0"/>
              </a:rPr>
              <a:t>S-06</a:t>
            </a:r>
          </a:p>
        </p:txBody>
      </p:sp>
      <p:sp>
        <p:nvSpPr>
          <p:cNvPr id="32"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3"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Tree>
    <p:extLst>
      <p:ext uri="{BB962C8B-B14F-4D97-AF65-F5344CB8AC3E}">
        <p14:creationId xmlns:p14="http://schemas.microsoft.com/office/powerpoint/2010/main" val="180017011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195"/>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1000"/>
                                        <p:tgtEl>
                                          <p:spTgt spid="8196"/>
                                        </p:tgtEl>
                                      </p:cBhvr>
                                    </p:animEffect>
                                    <p:anim calcmode="lin" valueType="num">
                                      <p:cBhvr>
                                        <p:cTn id="8" dur="1000" fill="hold"/>
                                        <p:tgtEl>
                                          <p:spTgt spid="8196"/>
                                        </p:tgtEl>
                                        <p:attrNameLst>
                                          <p:attrName>ppt_x</p:attrName>
                                        </p:attrNameLst>
                                      </p:cBhvr>
                                      <p:tavLst>
                                        <p:tav tm="0">
                                          <p:val>
                                            <p:strVal val="#ppt_x"/>
                                          </p:val>
                                        </p:tav>
                                        <p:tav tm="100000">
                                          <p:val>
                                            <p:strVal val="#ppt_x"/>
                                          </p:val>
                                        </p:tav>
                                      </p:tavLst>
                                    </p:anim>
                                    <p:anim calcmode="lin" valueType="num">
                                      <p:cBhvr>
                                        <p:cTn id="9" dur="900" decel="100000" fill="hold"/>
                                        <p:tgtEl>
                                          <p:spTgt spid="819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19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8195"/>
                                        </p:tgtEl>
                                      </p:cBhvr>
                                    </p:animEffect>
                                    <p:set>
                                      <p:cBhvr>
                                        <p:cTn id="18" dur="1" fill="hold">
                                          <p:stCondLst>
                                            <p:cond delay="499"/>
                                          </p:stCondLst>
                                        </p:cTn>
                                        <p:tgtEl>
                                          <p:spTgt spid="8195"/>
                                        </p:tgtEl>
                                        <p:attrNameLst>
                                          <p:attrName>style.visibility</p:attrName>
                                        </p:attrNameLst>
                                      </p:cBhvr>
                                      <p:to>
                                        <p:strVal val="hidden"/>
                                      </p:to>
                                    </p:set>
                                  </p:childTnLst>
                                </p:cTn>
                              </p:par>
                            </p:childTnLst>
                          </p:cTn>
                        </p:par>
                      </p:childTnLst>
                    </p:cTn>
                  </p:par>
                </p:childTnLst>
              </p:cTn>
              <p:nextCondLst>
                <p:cond evt="onClick" delay="0">
                  <p:tgtEl>
                    <p:spTgt spid="8195"/>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900" decel="100000" fill="hold"/>
                                        <p:tgtEl>
                                          <p:spTgt spid="21"/>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37"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900" decel="100000" fill="hold"/>
                                        <p:tgtEl>
                                          <p:spTgt spid="2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anim calcmode="lin" valueType="num">
                                      <p:cBhvr>
                                        <p:cTn id="59" dur="1000" fill="hold"/>
                                        <p:tgtEl>
                                          <p:spTgt spid="23"/>
                                        </p:tgtEl>
                                        <p:attrNameLst>
                                          <p:attrName>ppt_x</p:attrName>
                                        </p:attrNameLst>
                                      </p:cBhvr>
                                      <p:tavLst>
                                        <p:tav tm="0">
                                          <p:val>
                                            <p:strVal val="#ppt_x"/>
                                          </p:val>
                                        </p:tav>
                                        <p:tav tm="100000">
                                          <p:val>
                                            <p:strVal val="#ppt_x"/>
                                          </p:val>
                                        </p:tav>
                                      </p:tavLst>
                                    </p:anim>
                                    <p:anim calcmode="lin" valueType="num">
                                      <p:cBhvr>
                                        <p:cTn id="60" dur="900" decel="100000" fill="hold"/>
                                        <p:tgtEl>
                                          <p:spTgt spid="23"/>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up)">
                                      <p:cBhvr>
                                        <p:cTn id="65" dur="500"/>
                                        <p:tgtEl>
                                          <p:spTgt spid="29"/>
                                        </p:tgtEl>
                                      </p:cBhvr>
                                    </p:animEffect>
                                  </p:childTnLst>
                                </p:cTn>
                              </p:par>
                            </p:childTnLst>
                          </p:cTn>
                        </p:par>
                        <p:par>
                          <p:cTn id="66" fill="hold">
                            <p:stCondLst>
                              <p:cond delay="1500"/>
                            </p:stCondLst>
                            <p:childTnLst>
                              <p:par>
                                <p:cTn id="67" presetID="10" presetClass="exit" presetSubtype="0" fill="hold" nodeType="afterEffect">
                                  <p:stCondLst>
                                    <p:cond delay="0"/>
                                  </p:stCondLst>
                                  <p:childTnLst>
                                    <p:animEffect transition="out" filter="fade">
                                      <p:cBhvr>
                                        <p:cTn id="68" dur="500"/>
                                        <p:tgtEl>
                                          <p:spTgt spid="14"/>
                                        </p:tgtEl>
                                      </p:cBhvr>
                                    </p:animEffect>
                                    <p:set>
                                      <p:cBhvr>
                                        <p:cTn id="6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37" presetClass="entr" presetSubtype="0" fill="hold" nodeType="click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1000"/>
                                        <p:tgtEl>
                                          <p:spTgt spid="24"/>
                                        </p:tgtEl>
                                      </p:cBhvr>
                                    </p:animEffect>
                                    <p:anim calcmode="lin" valueType="num">
                                      <p:cBhvr>
                                        <p:cTn id="76" dur="1000" fill="hold"/>
                                        <p:tgtEl>
                                          <p:spTgt spid="24"/>
                                        </p:tgtEl>
                                        <p:attrNameLst>
                                          <p:attrName>ppt_x</p:attrName>
                                        </p:attrNameLst>
                                      </p:cBhvr>
                                      <p:tavLst>
                                        <p:tav tm="0">
                                          <p:val>
                                            <p:strVal val="#ppt_x"/>
                                          </p:val>
                                        </p:tav>
                                        <p:tav tm="100000">
                                          <p:val>
                                            <p:strVal val="#ppt_x"/>
                                          </p:val>
                                        </p:tav>
                                      </p:tavLst>
                                    </p:anim>
                                    <p:anim calcmode="lin" valueType="num">
                                      <p:cBhvr>
                                        <p:cTn id="77" dur="900" decel="100000" fill="hold"/>
                                        <p:tgtEl>
                                          <p:spTgt spid="24"/>
                                        </p:tgtEl>
                                        <p:attrNameLst>
                                          <p:attrName>ppt_y</p:attrName>
                                        </p:attrNameLst>
                                      </p:cBhvr>
                                      <p:tavLst>
                                        <p:tav tm="0">
                                          <p:val>
                                            <p:strVal val="#ppt_y+1"/>
                                          </p:val>
                                        </p:tav>
                                        <p:tav tm="100000">
                                          <p:val>
                                            <p:strVal val="#ppt_y-.03"/>
                                          </p:val>
                                        </p:tav>
                                      </p:tavLst>
                                    </p:anim>
                                    <p:anim calcmode="lin" valueType="num">
                                      <p:cBhvr>
                                        <p:cTn id="78"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par>
                          <p:cTn id="79" fill="hold">
                            <p:stCondLst>
                              <p:cond delay="1000"/>
                            </p:stCondLst>
                            <p:childTnLst>
                              <p:par>
                                <p:cTn id="80" presetID="22" presetClass="entr" presetSubtype="1" fill="hold" grpId="0" nodeType="after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wipe(up)">
                                      <p:cBhvr>
                                        <p:cTn id="82" dur="500"/>
                                        <p:tgtEl>
                                          <p:spTgt spid="30"/>
                                        </p:tgtEl>
                                      </p:cBhvr>
                                    </p:animEffect>
                                  </p:childTnLst>
                                </p:cTn>
                              </p:par>
                            </p:childTnLst>
                          </p:cTn>
                        </p:par>
                        <p:par>
                          <p:cTn id="83" fill="hold">
                            <p:stCondLst>
                              <p:cond delay="1500"/>
                            </p:stCondLst>
                            <p:childTnLst>
                              <p:par>
                                <p:cTn id="84" presetID="10" presetClass="exit" presetSubtype="0" fill="hold" nodeType="afterEffect">
                                  <p:stCondLst>
                                    <p:cond delay="0"/>
                                  </p:stCondLst>
                                  <p:childTnLst>
                                    <p:animEffect transition="out" filter="fade">
                                      <p:cBhvr>
                                        <p:cTn id="85" dur="500"/>
                                        <p:tgtEl>
                                          <p:spTgt spid="15"/>
                                        </p:tgtEl>
                                      </p:cBhvr>
                                    </p:animEffect>
                                    <p:set>
                                      <p:cBhvr>
                                        <p:cTn id="8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7" restart="whenNotActive" fill="hold" evtFilter="cancelBubble" nodeType="interactiveSeq">
                <p:stCondLst>
                  <p:cond evt="onClick" delay="0">
                    <p:tgtEl>
                      <p:spTgt spid="32"/>
                    </p:tgtEl>
                  </p:cond>
                </p:stCondLst>
                <p:endSync evt="end" delay="0">
                  <p:rtn val="all"/>
                </p:endSync>
                <p:childTnLst>
                  <p:par>
                    <p:cTn id="88" fill="hold">
                      <p:stCondLst>
                        <p:cond delay="0"/>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8195"/>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12"/>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13"/>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14"/>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15"/>
                                        </p:tgtEl>
                                        <p:attrNameLst>
                                          <p:attrName>style.visibility</p:attrName>
                                        </p:attrNameLst>
                                      </p:cBhvr>
                                      <p:to>
                                        <p:strVal val="visible"/>
                                      </p:to>
                                    </p:set>
                                  </p:childTnLst>
                                </p:cTn>
                              </p:par>
                              <p:par>
                                <p:cTn id="100" presetID="1" presetClass="exit" presetSubtype="0" fill="hold" nodeType="withEffect">
                                  <p:stCondLst>
                                    <p:cond delay="0"/>
                                  </p:stCondLst>
                                  <p:childTnLst>
                                    <p:set>
                                      <p:cBhvr>
                                        <p:cTn id="101" dur="1" fill="hold">
                                          <p:stCondLst>
                                            <p:cond delay="0"/>
                                          </p:stCondLst>
                                        </p:cTn>
                                        <p:tgtEl>
                                          <p:spTgt spid="8196"/>
                                        </p:tgtEl>
                                        <p:attrNameLst>
                                          <p:attrName>style.visibility</p:attrName>
                                        </p:attrNameLst>
                                      </p:cBhvr>
                                      <p:to>
                                        <p:strVal val="hidden"/>
                                      </p:to>
                                    </p:set>
                                  </p:childTnLst>
                                </p:cTn>
                              </p:par>
                              <p:par>
                                <p:cTn id="102" presetID="1" presetClass="exit" presetSubtype="0" fill="hold" grpId="2" nodeType="withEffect">
                                  <p:stCondLst>
                                    <p:cond delay="0"/>
                                  </p:stCondLst>
                                  <p:childTnLst>
                                    <p:set>
                                      <p:cBhvr>
                                        <p:cTn id="103" dur="1" fill="hold">
                                          <p:stCondLst>
                                            <p:cond delay="0"/>
                                          </p:stCondLst>
                                        </p:cTn>
                                        <p:tgtEl>
                                          <p:spTgt spid="6"/>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21"/>
                                        </p:tgtEl>
                                        <p:attrNameLst>
                                          <p:attrName>style.visibility</p:attrName>
                                        </p:attrNameLst>
                                      </p:cBhvr>
                                      <p:to>
                                        <p:strVal val="hidden"/>
                                      </p:to>
                                    </p:set>
                                  </p:childTnLst>
                                </p:cTn>
                              </p:par>
                              <p:par>
                                <p:cTn id="106" presetID="1" presetClass="exit" presetSubtype="0" fill="hold" grpId="2" nodeType="withEffect">
                                  <p:stCondLst>
                                    <p:cond delay="0"/>
                                  </p:stCondLst>
                                  <p:childTnLst>
                                    <p:set>
                                      <p:cBhvr>
                                        <p:cTn id="107" dur="1" fill="hold">
                                          <p:stCondLst>
                                            <p:cond delay="0"/>
                                          </p:stCondLst>
                                        </p:cTn>
                                        <p:tgtEl>
                                          <p:spTgt spid="26"/>
                                        </p:tgtEl>
                                        <p:attrNameLst>
                                          <p:attrName>style.visibility</p:attrName>
                                        </p:attrNameLst>
                                      </p:cBhvr>
                                      <p:to>
                                        <p:strVal val="hidden"/>
                                      </p:to>
                                    </p:set>
                                  </p:childTnLst>
                                </p:cTn>
                              </p:par>
                              <p:par>
                                <p:cTn id="108" presetID="1" presetClass="exit" presetSubtype="0" fill="hold" nodeType="withEffect">
                                  <p:stCondLst>
                                    <p:cond delay="0"/>
                                  </p:stCondLst>
                                  <p:childTnLst>
                                    <p:set>
                                      <p:cBhvr>
                                        <p:cTn id="109" dur="1" fill="hold">
                                          <p:stCondLst>
                                            <p:cond delay="0"/>
                                          </p:stCondLst>
                                        </p:cTn>
                                        <p:tgtEl>
                                          <p:spTgt spid="22"/>
                                        </p:tgtEl>
                                        <p:attrNameLst>
                                          <p:attrName>style.visibility</p:attrName>
                                        </p:attrNameLst>
                                      </p:cBhvr>
                                      <p:to>
                                        <p:strVal val="hidden"/>
                                      </p:to>
                                    </p:set>
                                  </p:childTnLst>
                                </p:cTn>
                              </p:par>
                              <p:par>
                                <p:cTn id="110" presetID="1" presetClass="exit" presetSubtype="0" fill="hold" grpId="2" nodeType="withEffect">
                                  <p:stCondLst>
                                    <p:cond delay="0"/>
                                  </p:stCondLst>
                                  <p:childTnLst>
                                    <p:set>
                                      <p:cBhvr>
                                        <p:cTn id="111" dur="1" fill="hold">
                                          <p:stCondLst>
                                            <p:cond delay="0"/>
                                          </p:stCondLst>
                                        </p:cTn>
                                        <p:tgtEl>
                                          <p:spTgt spid="27"/>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23"/>
                                        </p:tgtEl>
                                        <p:attrNameLst>
                                          <p:attrName>style.visibility</p:attrName>
                                        </p:attrNameLst>
                                      </p:cBhvr>
                                      <p:to>
                                        <p:strVal val="hidden"/>
                                      </p:to>
                                    </p:set>
                                  </p:childTnLst>
                                </p:cTn>
                              </p:par>
                              <p:par>
                                <p:cTn id="114" presetID="1" presetClass="exit" presetSubtype="0" fill="hold" grpId="2" nodeType="withEffect">
                                  <p:stCondLst>
                                    <p:cond delay="0"/>
                                  </p:stCondLst>
                                  <p:childTnLst>
                                    <p:set>
                                      <p:cBhvr>
                                        <p:cTn id="115" dur="1" fill="hold">
                                          <p:stCondLst>
                                            <p:cond delay="0"/>
                                          </p:stCondLst>
                                        </p:cTn>
                                        <p:tgtEl>
                                          <p:spTgt spid="29"/>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24"/>
                                        </p:tgtEl>
                                        <p:attrNameLst>
                                          <p:attrName>style.visibility</p:attrName>
                                        </p:attrNameLst>
                                      </p:cBhvr>
                                      <p:to>
                                        <p:strVal val="hidden"/>
                                      </p:to>
                                    </p:set>
                                  </p:childTnLst>
                                </p:cTn>
                              </p:par>
                              <p:par>
                                <p:cTn id="118" presetID="1" presetClass="exit" presetSubtype="0" fill="hold" grpId="2" nodeType="withEffect">
                                  <p:stCondLst>
                                    <p:cond delay="0"/>
                                  </p:stCondLst>
                                  <p:childTnLst>
                                    <p:set>
                                      <p:cBhvr>
                                        <p:cTn id="119"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20" restart="whenNotActive" fill="hold" evtFilter="cancelBubble" nodeType="interactiveSeq">
                <p:stCondLst>
                  <p:cond evt="onClick" delay="0">
                    <p:tgtEl>
                      <p:spTgt spid="33"/>
                    </p:tgtEl>
                  </p:cond>
                </p:stCondLst>
                <p:endSync evt="end" delay="0">
                  <p:rtn val="all"/>
                </p:endSync>
                <p:childTnLst>
                  <p:par>
                    <p:cTn id="121" fill="hold">
                      <p:stCondLst>
                        <p:cond delay="0"/>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8195"/>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13"/>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14"/>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15"/>
                                        </p:tgtEl>
                                        <p:attrNameLst>
                                          <p:attrName>style.visibility</p:attrName>
                                        </p:attrNameLst>
                                      </p:cBhvr>
                                      <p:to>
                                        <p:strVal val="visible"/>
                                      </p:to>
                                    </p:set>
                                  </p:childTnLst>
                                </p:cTn>
                              </p:par>
                              <p:par>
                                <p:cTn id="133" presetID="1" presetClass="exit" presetSubtype="0" fill="hold" nodeType="withEffect">
                                  <p:stCondLst>
                                    <p:cond delay="0"/>
                                  </p:stCondLst>
                                  <p:childTnLst>
                                    <p:set>
                                      <p:cBhvr>
                                        <p:cTn id="134" dur="1" fill="hold">
                                          <p:stCondLst>
                                            <p:cond delay="0"/>
                                          </p:stCondLst>
                                        </p:cTn>
                                        <p:tgtEl>
                                          <p:spTgt spid="8196"/>
                                        </p:tgtEl>
                                        <p:attrNameLst>
                                          <p:attrName>style.visibility</p:attrName>
                                        </p:attrNameLst>
                                      </p:cBhvr>
                                      <p:to>
                                        <p:strVal val="hidden"/>
                                      </p:to>
                                    </p:set>
                                  </p:childTnLst>
                                </p:cTn>
                              </p:par>
                              <p:par>
                                <p:cTn id="135" presetID="1" presetClass="exit" presetSubtype="0" fill="hold" grpId="1" nodeType="withEffect">
                                  <p:stCondLst>
                                    <p:cond delay="0"/>
                                  </p:stCondLst>
                                  <p:childTnLst>
                                    <p:set>
                                      <p:cBhvr>
                                        <p:cTn id="136" dur="1" fill="hold">
                                          <p:stCondLst>
                                            <p:cond delay="0"/>
                                          </p:stCondLst>
                                        </p:cTn>
                                        <p:tgtEl>
                                          <p:spTgt spid="6"/>
                                        </p:tgtEl>
                                        <p:attrNameLst>
                                          <p:attrName>style.visibility</p:attrName>
                                        </p:attrNameLst>
                                      </p:cBhvr>
                                      <p:to>
                                        <p:strVal val="hidden"/>
                                      </p:to>
                                    </p:set>
                                  </p:childTnLst>
                                </p:cTn>
                              </p:par>
                              <p:par>
                                <p:cTn id="137" presetID="1" presetClass="exit" presetSubtype="0" fill="hold" nodeType="withEffect">
                                  <p:stCondLst>
                                    <p:cond delay="0"/>
                                  </p:stCondLst>
                                  <p:childTnLst>
                                    <p:set>
                                      <p:cBhvr>
                                        <p:cTn id="138" dur="1" fill="hold">
                                          <p:stCondLst>
                                            <p:cond delay="0"/>
                                          </p:stCondLst>
                                        </p:cTn>
                                        <p:tgtEl>
                                          <p:spTgt spid="21"/>
                                        </p:tgtEl>
                                        <p:attrNameLst>
                                          <p:attrName>style.visibility</p:attrName>
                                        </p:attrNameLst>
                                      </p:cBhvr>
                                      <p:to>
                                        <p:strVal val="hidden"/>
                                      </p:to>
                                    </p:set>
                                  </p:childTnLst>
                                </p:cTn>
                              </p:par>
                              <p:par>
                                <p:cTn id="139" presetID="1" presetClass="exit" presetSubtype="0" fill="hold" grpId="1" nodeType="withEffect">
                                  <p:stCondLst>
                                    <p:cond delay="0"/>
                                  </p:stCondLst>
                                  <p:childTnLst>
                                    <p:set>
                                      <p:cBhvr>
                                        <p:cTn id="140" dur="1" fill="hold">
                                          <p:stCondLst>
                                            <p:cond delay="0"/>
                                          </p:stCondLst>
                                        </p:cTn>
                                        <p:tgtEl>
                                          <p:spTgt spid="26"/>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22"/>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27"/>
                                        </p:tgtEl>
                                        <p:attrNameLst>
                                          <p:attrName>style.visibility</p:attrName>
                                        </p:attrNameLst>
                                      </p:cBhvr>
                                      <p:to>
                                        <p:strVal val="hidden"/>
                                      </p:to>
                                    </p:set>
                                  </p:childTnLst>
                                </p:cTn>
                              </p:par>
                              <p:par>
                                <p:cTn id="145" presetID="1" presetClass="exit" presetSubtype="0" fill="hold" nodeType="withEffect">
                                  <p:stCondLst>
                                    <p:cond delay="0"/>
                                  </p:stCondLst>
                                  <p:childTnLst>
                                    <p:set>
                                      <p:cBhvr>
                                        <p:cTn id="146" dur="1" fill="hold">
                                          <p:stCondLst>
                                            <p:cond delay="0"/>
                                          </p:stCondLst>
                                        </p:cTn>
                                        <p:tgtEl>
                                          <p:spTgt spid="23"/>
                                        </p:tgtEl>
                                        <p:attrNameLst>
                                          <p:attrName>style.visibility</p:attrName>
                                        </p:attrNameLst>
                                      </p:cBhvr>
                                      <p:to>
                                        <p:strVal val="hidden"/>
                                      </p:to>
                                    </p:set>
                                  </p:childTnLst>
                                </p:cTn>
                              </p:par>
                              <p:par>
                                <p:cTn id="147" presetID="1" presetClass="exit" presetSubtype="0" fill="hold" grpId="1" nodeType="withEffect">
                                  <p:stCondLst>
                                    <p:cond delay="0"/>
                                  </p:stCondLst>
                                  <p:childTnLst>
                                    <p:set>
                                      <p:cBhvr>
                                        <p:cTn id="148" dur="1" fill="hold">
                                          <p:stCondLst>
                                            <p:cond delay="0"/>
                                          </p:stCondLst>
                                        </p:cTn>
                                        <p:tgtEl>
                                          <p:spTgt spid="29"/>
                                        </p:tgtEl>
                                        <p:attrNameLst>
                                          <p:attrName>style.visibility</p:attrName>
                                        </p:attrNameLst>
                                      </p:cBhvr>
                                      <p:to>
                                        <p:strVal val="hidden"/>
                                      </p:to>
                                    </p:set>
                                  </p:childTnLst>
                                </p:cTn>
                              </p:par>
                              <p:par>
                                <p:cTn id="149" presetID="1" presetClass="exit" presetSubtype="0" fill="hold" nodeType="withEffect">
                                  <p:stCondLst>
                                    <p:cond delay="0"/>
                                  </p:stCondLst>
                                  <p:childTnLst>
                                    <p:set>
                                      <p:cBhvr>
                                        <p:cTn id="150" dur="1" fill="hold">
                                          <p:stCondLst>
                                            <p:cond delay="0"/>
                                          </p:stCondLst>
                                        </p:cTn>
                                        <p:tgtEl>
                                          <p:spTgt spid="24"/>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30" grpId="0"/>
      <p:bldP spid="30" grpId="1"/>
      <p:bldP spid="30" grpId="2"/>
      <p:bldP spid="29" grpId="0"/>
      <p:bldP spid="29" grpId="1"/>
      <p:bldP spid="29" grpId="2"/>
      <p:bldP spid="27" grpId="0"/>
      <p:bldP spid="27" grpId="1"/>
      <p:bldP spid="27" grpId="2"/>
      <p:bldP spid="26" grpId="0"/>
      <p:bldP spid="26" grpId="1"/>
      <p:bldP spid="26" grpId="2"/>
      <p:bldP spid="6" grpId="0"/>
      <p:bldP spid="6" grpId="1"/>
      <p:bldP spid="6"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1-L03-S07 - Mo te Awenet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75788" y="234641"/>
            <a:ext cx="609600" cy="609600"/>
          </a:xfrm>
          <a:prstGeom prst="rect">
            <a:avLst/>
          </a:prstGeom>
        </p:spPr>
      </p:pic>
      <p:sp>
        <p:nvSpPr>
          <p:cNvPr id="14" name="Rectangle 13"/>
          <p:cNvSpPr/>
          <p:nvPr/>
        </p:nvSpPr>
        <p:spPr>
          <a:xfrm>
            <a:off x="0" y="1722172"/>
            <a:ext cx="12180712" cy="1893302"/>
          </a:xfrm>
          <a:prstGeom prst="rect">
            <a:avLst/>
          </a:prstGeom>
          <a:solidFill>
            <a:srgbClr val="D8D0FC"/>
          </a:solidFill>
          <a:ln>
            <a:solidFill>
              <a:srgbClr val="3E1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 name="Shape: Word list border"/>
          <p:cNvSpPr/>
          <p:nvPr/>
        </p:nvSpPr>
        <p:spPr>
          <a:xfrm>
            <a:off x="451556" y="3986005"/>
            <a:ext cx="6760044" cy="2111384"/>
          </a:xfrm>
          <a:prstGeom prst="roundRect">
            <a:avLst/>
          </a:prstGeom>
          <a:solidFill>
            <a:srgbClr val="D8D0FC"/>
          </a:solidFill>
          <a:ln>
            <a:solidFill>
              <a:srgbClr val="3E1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dirty="0">
              <a:solidFill>
                <a:schemeClr val="tx1"/>
              </a:solidFill>
            </a:endParaRPr>
          </a:p>
        </p:txBody>
      </p:sp>
      <p:sp>
        <p:nvSpPr>
          <p:cNvPr id="19" name="TextBox: Fourth word"/>
          <p:cNvSpPr txBox="1"/>
          <p:nvPr/>
        </p:nvSpPr>
        <p:spPr>
          <a:xfrm>
            <a:off x="715107" y="4962216"/>
            <a:ext cx="6496493" cy="480000"/>
          </a:xfrm>
          <a:prstGeom prst="rect">
            <a:avLst/>
          </a:prstGeom>
          <a:noFill/>
        </p:spPr>
        <p:txBody>
          <a:bodyPr wrap="none" rtlCol="0">
            <a:noAutofit/>
          </a:bodyPr>
          <a:lstStyle>
            <a:defPPr>
              <a:defRPr lang="en-US"/>
            </a:defPPr>
          </a:lstStyle>
          <a:p>
            <a:pPr algn="ctr"/>
            <a:r>
              <a:rPr lang="en-NZ" sz="2000" dirty="0">
                <a:solidFill>
                  <a:schemeClr val="tx1"/>
                </a:solidFill>
                <a:latin typeface="Arial" panose="020B0604020202020204" pitchFamily="34" charset="0"/>
                <a:cs typeface="Arial" panose="020B0604020202020204" pitchFamily="34" charset="0"/>
              </a:rPr>
              <a:t>c) so he knows they want to welcome him on his birthday.</a:t>
            </a:r>
            <a:endParaRPr lang="en-NZ" sz="2800" dirty="0">
              <a:solidFill>
                <a:schemeClr val="tx1"/>
              </a:solidFill>
              <a:latin typeface="Arial" panose="020B0604020202020204" pitchFamily="34" charset="0"/>
              <a:cs typeface="Arial" panose="020B0604020202020204" pitchFamily="34" charset="0"/>
            </a:endParaRPr>
          </a:p>
        </p:txBody>
      </p:sp>
      <p:sp>
        <p:nvSpPr>
          <p:cNvPr id="18" name="TextBox: Third word"/>
          <p:cNvSpPr txBox="1"/>
          <p:nvPr/>
        </p:nvSpPr>
        <p:spPr>
          <a:xfrm>
            <a:off x="586154" y="4108047"/>
            <a:ext cx="4205165" cy="480000"/>
          </a:xfrm>
          <a:prstGeom prst="rect">
            <a:avLst/>
          </a:prstGeom>
          <a:noFill/>
        </p:spPr>
        <p:txBody>
          <a:bodyPr wrap="none" rtlCol="0">
            <a:noAutofit/>
          </a:bodyPr>
          <a:lstStyle>
            <a:defPPr>
              <a:defRPr lang="en-US"/>
            </a:defPPr>
          </a:lstStyle>
          <a:p>
            <a:pPr algn="ctr"/>
            <a:r>
              <a:rPr lang="en-NZ" sz="2000" dirty="0">
                <a:solidFill>
                  <a:schemeClr val="tx1"/>
                </a:solidFill>
                <a:latin typeface="Arial" panose="020B0604020202020204" pitchFamily="34" charset="0"/>
                <a:cs typeface="Arial" panose="020B0604020202020204" pitchFamily="34" charset="0"/>
              </a:rPr>
              <a:t>a) that people are getting ready for.</a:t>
            </a:r>
            <a:endParaRPr lang="en-NZ" sz="2800" dirty="0">
              <a:solidFill>
                <a:schemeClr val="tx1"/>
              </a:solidFill>
              <a:latin typeface="Arial" panose="020B0604020202020204" pitchFamily="34" charset="0"/>
              <a:cs typeface="Arial" panose="020B0604020202020204" pitchFamily="34" charset="0"/>
            </a:endParaRPr>
          </a:p>
        </p:txBody>
      </p:sp>
      <p:sp>
        <p:nvSpPr>
          <p:cNvPr id="17" name="TextBox: Second word"/>
          <p:cNvSpPr txBox="1"/>
          <p:nvPr/>
        </p:nvSpPr>
        <p:spPr>
          <a:xfrm>
            <a:off x="679938" y="5418043"/>
            <a:ext cx="5107445" cy="480000"/>
          </a:xfrm>
          <a:prstGeom prst="rect">
            <a:avLst/>
          </a:prstGeom>
          <a:noFill/>
        </p:spPr>
        <p:txBody>
          <a:bodyPr wrap="none" rtlCol="0">
            <a:noAutofit/>
          </a:bodyPr>
          <a:lstStyle>
            <a:defPPr>
              <a:defRPr lang="en-US"/>
            </a:defPPr>
          </a:lstStyle>
          <a:p>
            <a:pPr lvl="0" algn="ctr"/>
            <a:r>
              <a:rPr lang="en-NZ" sz="2000" dirty="0">
                <a:solidFill>
                  <a:schemeClr val="tx1"/>
                </a:solidFill>
                <a:latin typeface="Arial" panose="020B0604020202020204" pitchFamily="34" charset="0"/>
                <a:cs typeface="Arial" panose="020B0604020202020204" pitchFamily="34" charset="0"/>
              </a:rPr>
              <a:t>d) is another way of preparing for Christmas.</a:t>
            </a:r>
          </a:p>
        </p:txBody>
      </p:sp>
      <p:sp>
        <p:nvSpPr>
          <p:cNvPr id="16" name="TextBox: First word"/>
          <p:cNvSpPr txBox="1"/>
          <p:nvPr/>
        </p:nvSpPr>
        <p:spPr>
          <a:xfrm>
            <a:off x="679938" y="4533312"/>
            <a:ext cx="4387738" cy="480000"/>
          </a:xfrm>
          <a:prstGeom prst="rect">
            <a:avLst/>
          </a:prstGeom>
          <a:noFill/>
        </p:spPr>
        <p:txBody>
          <a:bodyPr wrap="none" rtlCol="0">
            <a:noAutofit/>
          </a:bodyPr>
          <a:lstStyle>
            <a:defPPr>
              <a:defRPr lang="en-US"/>
            </a:defPPr>
          </a:lstStyle>
          <a:p>
            <a:pPr lvl="0" algn="ctr"/>
            <a:r>
              <a:rPr lang="en-NZ" sz="2000" dirty="0">
                <a:solidFill>
                  <a:schemeClr val="tx1"/>
                </a:solidFill>
                <a:latin typeface="Arial" panose="020B0604020202020204" pitchFamily="34" charset="0"/>
                <a:cs typeface="Arial" panose="020B0604020202020204" pitchFamily="34" charset="0"/>
              </a:rPr>
              <a:t>b) by helping when they are asked to. </a:t>
            </a:r>
          </a:p>
        </p:txBody>
      </p:sp>
      <p:sp>
        <p:nvSpPr>
          <p:cNvPr id="71" name="Shape: First position"/>
          <p:cNvSpPr/>
          <p:nvPr/>
        </p:nvSpPr>
        <p:spPr>
          <a:xfrm>
            <a:off x="6740364" y="1858509"/>
            <a:ext cx="4060159" cy="307777"/>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lgn="ctr"/>
            <a:r>
              <a:rPr lang="en-NZ" sz="2000" dirty="0">
                <a:solidFill>
                  <a:schemeClr val="tx1"/>
                </a:solidFill>
                <a:latin typeface="Arial" panose="020B0604020202020204" pitchFamily="34" charset="0"/>
                <a:cs typeface="Arial" panose="020B0604020202020204" pitchFamily="34" charset="0"/>
              </a:rPr>
              <a:t>by helping when they are asked to. </a:t>
            </a:r>
          </a:p>
        </p:txBody>
      </p:sp>
      <p:sp>
        <p:nvSpPr>
          <p:cNvPr id="25"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L-3</a:t>
            </a:r>
          </a:p>
          <a:p>
            <a:pPr algn="ctr"/>
            <a:r>
              <a:rPr lang="en-GB" sz="1200" b="1" dirty="0">
                <a:solidFill>
                  <a:srgbClr val="002060"/>
                </a:solidFill>
                <a:latin typeface="Arial" pitchFamily="34" charset="0"/>
                <a:cs typeface="Arial" pitchFamily="34" charset="0"/>
              </a:rPr>
              <a:t>S-07</a:t>
            </a:r>
          </a:p>
        </p:txBody>
      </p:sp>
      <p:sp>
        <p:nvSpPr>
          <p:cNvPr id="26"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7"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 name="Textbox: Tool instructions"/>
          <p:cNvSpPr txBox="1"/>
          <p:nvPr/>
        </p:nvSpPr>
        <p:spPr>
          <a:xfrm>
            <a:off x="3115824" y="6424610"/>
            <a:ext cx="5949064" cy="461665"/>
          </a:xfrm>
          <a:prstGeom prst="rect">
            <a:avLst/>
          </a:prstGeom>
          <a:noFill/>
        </p:spPr>
        <p:txBody>
          <a:bodyPr wrap="none" rtlCol="0">
            <a:spAutoFit/>
          </a:bodyPr>
          <a:lstStyle/>
          <a:p>
            <a:pPr algn="ctr"/>
            <a:r>
              <a:rPr lang="en-GB" sz="1200" dirty="0">
                <a:latin typeface="Arial" pitchFamily="34" charset="0"/>
                <a:ea typeface="Segoe UI" pitchFamily="34" charset="0"/>
                <a:cs typeface="Arial" pitchFamily="34" charset="0"/>
              </a:rPr>
              <a:t>Click text from the list or an empty space to correctly position a word in the sentence.</a:t>
            </a:r>
          </a:p>
          <a:p>
            <a:pPr algn="ctr"/>
            <a:endParaRPr lang="en-GB" sz="1200" dirty="0">
              <a:latin typeface="Arial" pitchFamily="34" charset="0"/>
              <a:ea typeface="Segoe UI" pitchFamily="34" charset="0"/>
              <a:cs typeface="Arial" pitchFamily="34" charset="0"/>
            </a:endParaRPr>
          </a:p>
        </p:txBody>
      </p:sp>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r="46538"/>
          <a:stretch/>
        </p:blipFill>
        <p:spPr>
          <a:xfrm>
            <a:off x="9608661" y="3801735"/>
            <a:ext cx="2190805" cy="2320963"/>
          </a:xfrm>
          <a:prstGeom prst="rect">
            <a:avLst/>
          </a:prstGeom>
          <a:ln>
            <a:noFill/>
          </a:ln>
          <a:effectLst>
            <a:outerShdw blurRad="190500" algn="tl" rotWithShape="0">
              <a:srgbClr val="000000">
                <a:alpha val="70000"/>
              </a:srgbClr>
            </a:outerShdw>
          </a:effectLst>
        </p:spPr>
      </p:pic>
      <p:sp>
        <p:nvSpPr>
          <p:cNvPr id="28" name="Shape: second position"/>
          <p:cNvSpPr/>
          <p:nvPr/>
        </p:nvSpPr>
        <p:spPr>
          <a:xfrm>
            <a:off x="5642107" y="2298281"/>
            <a:ext cx="4827182" cy="307777"/>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lgn="ctr"/>
            <a:r>
              <a:rPr lang="en-NZ" sz="2000" dirty="0">
                <a:solidFill>
                  <a:schemeClr val="tx1"/>
                </a:solidFill>
                <a:latin typeface="Arial" panose="020B0604020202020204" pitchFamily="34" charset="0"/>
                <a:cs typeface="Arial" panose="020B0604020202020204" pitchFamily="34" charset="0"/>
              </a:rPr>
              <a:t>is another way of preparing for Christmas.</a:t>
            </a:r>
          </a:p>
        </p:txBody>
      </p:sp>
      <p:sp>
        <p:nvSpPr>
          <p:cNvPr id="29" name="Shape: Third position"/>
          <p:cNvSpPr/>
          <p:nvPr/>
        </p:nvSpPr>
        <p:spPr>
          <a:xfrm>
            <a:off x="6090356" y="2775047"/>
            <a:ext cx="3802911" cy="307777"/>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NZ" sz="2000" dirty="0">
                <a:solidFill>
                  <a:schemeClr val="tx1"/>
                </a:solidFill>
                <a:latin typeface="Arial" panose="020B0604020202020204" pitchFamily="34" charset="0"/>
                <a:cs typeface="Arial" panose="020B0604020202020204" pitchFamily="34" charset="0"/>
              </a:rPr>
              <a:t>that people are getting ready for.</a:t>
            </a:r>
            <a:endParaRPr lang="en-NZ" sz="2800" dirty="0">
              <a:solidFill>
                <a:schemeClr val="tx1"/>
              </a:solidFill>
              <a:latin typeface="Arial" panose="020B0604020202020204" pitchFamily="34" charset="0"/>
              <a:cs typeface="Arial" panose="020B0604020202020204" pitchFamily="34" charset="0"/>
            </a:endParaRPr>
          </a:p>
        </p:txBody>
      </p:sp>
      <p:sp>
        <p:nvSpPr>
          <p:cNvPr id="30" name="Shape: Fourth position"/>
          <p:cNvSpPr/>
          <p:nvPr/>
        </p:nvSpPr>
        <p:spPr>
          <a:xfrm>
            <a:off x="5404885" y="3195260"/>
            <a:ext cx="6320169" cy="307777"/>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NZ" sz="2000" dirty="0">
                <a:solidFill>
                  <a:schemeClr val="tx1"/>
                </a:solidFill>
                <a:latin typeface="Arial" panose="020B0604020202020204" pitchFamily="34" charset="0"/>
                <a:cs typeface="Arial" panose="020B0604020202020204" pitchFamily="34" charset="0"/>
              </a:rPr>
              <a:t>so he knows they want to welcome him on his birthday.</a:t>
            </a:r>
            <a:endParaRPr lang="en-NZ" sz="2800" dirty="0">
              <a:solidFill>
                <a:schemeClr val="tx1"/>
              </a:solidFill>
              <a:latin typeface="Arial" panose="020B0604020202020204" pitchFamily="34" charset="0"/>
              <a:cs typeface="Arial" panose="020B0604020202020204" pitchFamily="34" charset="0"/>
            </a:endParaRPr>
          </a:p>
        </p:txBody>
      </p:sp>
      <p:sp>
        <p:nvSpPr>
          <p:cNvPr id="11" name="Rectangle 10"/>
          <p:cNvSpPr/>
          <p:nvPr/>
        </p:nvSpPr>
        <p:spPr>
          <a:xfrm>
            <a:off x="275367" y="1693422"/>
            <a:ext cx="6496493" cy="1938992"/>
          </a:xfrm>
          <a:prstGeom prst="rect">
            <a:avLst/>
          </a:prstGeom>
        </p:spPr>
        <p:txBody>
          <a:bodyPr wrap="square" anchor="t">
            <a:spAutoFit/>
          </a:bodyPr>
          <a:lstStyle/>
          <a:p>
            <a:pPr marL="342900" lvl="0" indent="-342900">
              <a:lnSpc>
                <a:spcPct val="150000"/>
              </a:lnSpc>
              <a:spcAft>
                <a:spcPts val="0"/>
              </a:spcAft>
              <a:buFont typeface="+mj-lt"/>
              <a:buAutoNum type="arabicParenR"/>
            </a:pPr>
            <a:r>
              <a:rPr lang="en-NZ" sz="2000" dirty="0">
                <a:latin typeface="Arial" panose="020B0604020202020204" pitchFamily="34" charset="0"/>
                <a:ea typeface="Calibri" panose="020F0502020204030204" pitchFamily="34" charset="0"/>
                <a:cs typeface="Arial" panose="020B0604020202020204" pitchFamily="34" charset="0"/>
              </a:rPr>
              <a:t>Children can help prepare their hearts for Christmas </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50000"/>
              </a:lnSpc>
              <a:spcAft>
                <a:spcPts val="0"/>
              </a:spcAft>
              <a:buFont typeface="+mj-lt"/>
              <a:buAutoNum type="arabicParenR"/>
            </a:pPr>
            <a:r>
              <a:rPr lang="en-NZ" sz="2000" dirty="0">
                <a:latin typeface="Arial" panose="020B0604020202020204" pitchFamily="34" charset="0"/>
                <a:ea typeface="Calibri" panose="020F0502020204030204" pitchFamily="34" charset="0"/>
                <a:cs typeface="Arial" panose="020B0604020202020204" pitchFamily="34" charset="0"/>
              </a:rPr>
              <a:t>Helping to get special things ready at home </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50000"/>
              </a:lnSpc>
              <a:spcAft>
                <a:spcPts val="0"/>
              </a:spcAft>
              <a:buFont typeface="+mj-lt"/>
              <a:buAutoNum type="arabicParenR"/>
            </a:pPr>
            <a:r>
              <a:rPr lang="en-NZ" sz="2000" dirty="0">
                <a:latin typeface="Arial" panose="020B0604020202020204" pitchFamily="34" charset="0"/>
                <a:ea typeface="Calibri" panose="020F0502020204030204" pitchFamily="34" charset="0"/>
                <a:cs typeface="Arial" panose="020B0604020202020204" pitchFamily="34" charset="0"/>
              </a:rPr>
              <a:t>Reminding each other that it is Jesus’ birthday  </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50000"/>
              </a:lnSpc>
              <a:spcAft>
                <a:spcPts val="1000"/>
              </a:spcAft>
              <a:buFont typeface="+mj-lt"/>
              <a:buAutoNum type="arabicParenR"/>
            </a:pPr>
            <a:r>
              <a:rPr lang="en-NZ" sz="2000" dirty="0">
                <a:latin typeface="Arial" panose="020B0604020202020204" pitchFamily="34" charset="0"/>
                <a:ea typeface="Calibri" panose="020F0502020204030204" pitchFamily="34" charset="0"/>
                <a:cs typeface="Arial" panose="020B0604020202020204" pitchFamily="34" charset="0"/>
              </a:rPr>
              <a:t>Families can pray in their hearts to Jesus </a:t>
            </a:r>
            <a:endParaRPr lang="en-NZ"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2" name="Title 1"/>
          <p:cNvSpPr>
            <a:spLocks noGrp="1"/>
          </p:cNvSpPr>
          <p:nvPr>
            <p:ph type="title"/>
          </p:nvPr>
        </p:nvSpPr>
        <p:spPr>
          <a:xfrm>
            <a:off x="832556" y="166753"/>
            <a:ext cx="10515600" cy="1325563"/>
          </a:xfrm>
        </p:spPr>
        <p:txBody>
          <a:bodyPr>
            <a:normAutofit/>
          </a:bodyPr>
          <a:lstStyle/>
          <a:p>
            <a:pPr algn="ctr"/>
            <a:r>
              <a:rPr lang="en-NZ" b="1" spc="50" dirty="0">
                <a:ln w="0">
                  <a:solidFill>
                    <a:schemeClr val="tx1"/>
                  </a:solidFill>
                </a:ln>
                <a:solidFill>
                  <a:schemeClr val="bg2"/>
                </a:solidFill>
                <a:effectLst>
                  <a:innerShdw blurRad="63500" dist="50800" dir="13500000">
                    <a:srgbClr val="000000">
                      <a:alpha val="50000"/>
                    </a:srgbClr>
                  </a:innerShdw>
                </a:effectLst>
                <a:latin typeface="Arial" panose="020B0604020202020204" pitchFamily="34" charset="0"/>
                <a:ea typeface="Calibri" panose="020F0502020204030204" pitchFamily="34" charset="0"/>
                <a:cs typeface="Arial" panose="020B0604020202020204" pitchFamily="34" charset="0"/>
              </a:rPr>
              <a:t>Children can help their family whānau </a:t>
            </a:r>
            <a:br>
              <a:rPr lang="en-NZ" b="1" spc="50" dirty="0">
                <a:ln w="0">
                  <a:solidFill>
                    <a:schemeClr val="tx1"/>
                  </a:solidFill>
                </a:ln>
                <a:solidFill>
                  <a:schemeClr val="bg2"/>
                </a:solidFill>
                <a:effectLst>
                  <a:innerShdw blurRad="63500" dist="50800" dir="13500000">
                    <a:srgbClr val="000000">
                      <a:alpha val="50000"/>
                    </a:srgbClr>
                  </a:innerShdw>
                </a:effectLst>
                <a:latin typeface="Arial" panose="020B0604020202020204" pitchFamily="34" charset="0"/>
                <a:ea typeface="Calibri" panose="020F0502020204030204" pitchFamily="34" charset="0"/>
                <a:cs typeface="Arial" panose="020B0604020202020204" pitchFamily="34" charset="0"/>
              </a:rPr>
            </a:br>
            <a:r>
              <a:rPr lang="en-NZ" b="1" spc="50" dirty="0">
                <a:ln w="0">
                  <a:solidFill>
                    <a:schemeClr val="tx1"/>
                  </a:solidFill>
                </a:ln>
                <a:solidFill>
                  <a:schemeClr val="bg2"/>
                </a:solidFill>
                <a:effectLst>
                  <a:innerShdw blurRad="63500" dist="50800" dir="13500000">
                    <a:srgbClr val="000000">
                      <a:alpha val="50000"/>
                    </a:srgbClr>
                  </a:innerShdw>
                </a:effectLst>
                <a:latin typeface="Arial" panose="020B0604020202020204" pitchFamily="34" charset="0"/>
                <a:ea typeface="Calibri" panose="020F0502020204030204" pitchFamily="34" charset="0"/>
                <a:cs typeface="Arial" panose="020B0604020202020204" pitchFamily="34" charset="0"/>
              </a:rPr>
              <a:t>prepare for Christmas</a:t>
            </a:r>
            <a:endParaRPr lang="en-NZ" dirty="0"/>
          </a:p>
        </p:txBody>
      </p:sp>
      <p:sp>
        <p:nvSpPr>
          <p:cNvPr id="22" name="Action Button: Audio">
            <a:hlinkClick r:id="" action="ppaction://noaction" highlightClick="1"/>
          </p:cNvPr>
          <p:cNvSpPr/>
          <p:nvPr/>
        </p:nvSpPr>
        <p:spPr>
          <a:xfrm>
            <a:off x="9495573" y="6240000"/>
            <a:ext cx="489014" cy="476791"/>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Tool instructions stop"/>
          <p:cNvSpPr txBox="1"/>
          <p:nvPr/>
        </p:nvSpPr>
        <p:spPr>
          <a:xfrm>
            <a:off x="4054174" y="6581001"/>
            <a:ext cx="3226589" cy="276999"/>
          </a:xfrm>
          <a:prstGeom prst="rect">
            <a:avLst/>
          </a:prstGeom>
          <a:noFill/>
        </p:spPr>
        <p:txBody>
          <a:bodyPr wrap="none" rtlCol="0">
            <a:spAutoFit/>
          </a:bodyPr>
          <a:lstStyle/>
          <a:p>
            <a:pPr algn="ctr"/>
            <a:r>
              <a:rPr lang="en-GB" sz="1200" dirty="0">
                <a:latin typeface="Arial" panose="020B0604020202020204" pitchFamily="34" charset="0"/>
                <a:cs typeface="Arial" panose="020B0604020202020204" pitchFamily="34" charset="0"/>
              </a:rPr>
              <a:t>Click the audio button to </a:t>
            </a:r>
            <a:r>
              <a:rPr lang="en-GB" sz="1200" dirty="0" smtClean="0">
                <a:latin typeface="Arial" panose="020B0604020202020204" pitchFamily="34" charset="0"/>
                <a:cs typeface="Arial" panose="020B0604020202020204" pitchFamily="34" charset="0"/>
              </a:rPr>
              <a:t>stop ‘Mo </a:t>
            </a:r>
            <a:r>
              <a:rPr lang="en-GB" sz="1200" dirty="0" err="1" smtClean="0">
                <a:latin typeface="Arial" panose="020B0604020202020204" pitchFamily="34" charset="0"/>
                <a:cs typeface="Arial" panose="020B0604020202020204" pitchFamily="34" charset="0"/>
              </a:rPr>
              <a:t>Te</a:t>
            </a:r>
            <a:r>
              <a:rPr lang="en-GB" sz="1200" dirty="0" smtClean="0">
                <a:latin typeface="Arial" panose="020B0604020202020204" pitchFamily="34" charset="0"/>
                <a:cs typeface="Arial" panose="020B0604020202020204" pitchFamily="34" charset="0"/>
              </a:rPr>
              <a:t> </a:t>
            </a:r>
            <a:r>
              <a:rPr lang="en-GB" sz="1200" dirty="0" err="1" smtClean="0">
                <a:latin typeface="Arial" panose="020B0604020202020204" pitchFamily="34" charset="0"/>
                <a:cs typeface="Arial" panose="020B0604020202020204" pitchFamily="34" charset="0"/>
              </a:rPr>
              <a:t>Awenti</a:t>
            </a:r>
            <a:r>
              <a:rPr lang="en-GB" sz="1200" dirty="0" smtClean="0">
                <a:latin typeface="Arial" panose="020B0604020202020204" pitchFamily="34" charset="0"/>
                <a:cs typeface="Arial" panose="020B0604020202020204" pitchFamily="34" charset="0"/>
              </a:rPr>
              <a:t>’</a:t>
            </a:r>
            <a:endParaRPr lang="en-GB" sz="1200" dirty="0">
              <a:latin typeface="Arial" panose="020B0604020202020204" pitchFamily="34" charset="0"/>
              <a:cs typeface="Arial" panose="020B0604020202020204" pitchFamily="34" charset="0"/>
            </a:endParaRPr>
          </a:p>
        </p:txBody>
      </p:sp>
      <p:sp>
        <p:nvSpPr>
          <p:cNvPr id="24" name="TextBox: Tool instructions start"/>
          <p:cNvSpPr txBox="1"/>
          <p:nvPr/>
        </p:nvSpPr>
        <p:spPr>
          <a:xfrm>
            <a:off x="4075817" y="6581001"/>
            <a:ext cx="3173690" cy="276999"/>
          </a:xfrm>
          <a:prstGeom prst="rect">
            <a:avLst/>
          </a:prstGeom>
          <a:noFill/>
        </p:spPr>
        <p:txBody>
          <a:bodyPr wrap="none" rtlCol="0">
            <a:spAutoFit/>
          </a:bodyPr>
          <a:lstStyle/>
          <a:p>
            <a:pPr algn="ctr"/>
            <a:r>
              <a:rPr lang="en-GB" sz="1200" dirty="0">
                <a:latin typeface="Arial" panose="020B0604020202020204" pitchFamily="34" charset="0"/>
                <a:cs typeface="Arial" panose="020B0604020202020204" pitchFamily="34" charset="0"/>
              </a:rPr>
              <a:t>Click the audio button to play </a:t>
            </a:r>
            <a:r>
              <a:rPr lang="en-GB" sz="1200" dirty="0" smtClean="0">
                <a:latin typeface="Arial" panose="020B0604020202020204" pitchFamily="34" charset="0"/>
                <a:cs typeface="Arial" panose="020B0604020202020204" pitchFamily="34" charset="0"/>
              </a:rPr>
              <a:t>‘Mo </a:t>
            </a:r>
            <a:r>
              <a:rPr lang="en-GB" sz="1200" dirty="0" err="1" smtClean="0">
                <a:latin typeface="Arial" panose="020B0604020202020204" pitchFamily="34" charset="0"/>
                <a:cs typeface="Arial" panose="020B0604020202020204" pitchFamily="34" charset="0"/>
              </a:rPr>
              <a:t>Te</a:t>
            </a:r>
            <a:r>
              <a:rPr lang="en-GB" sz="1200" dirty="0" smtClean="0">
                <a:latin typeface="Arial" panose="020B0604020202020204" pitchFamily="34" charset="0"/>
                <a:cs typeface="Arial" panose="020B0604020202020204" pitchFamily="34" charset="0"/>
              </a:rPr>
              <a:t> </a:t>
            </a:r>
            <a:r>
              <a:rPr lang="en-GB" sz="1200" dirty="0" err="1" smtClean="0">
                <a:latin typeface="Arial" panose="020B0604020202020204" pitchFamily="34" charset="0"/>
                <a:cs typeface="Arial" panose="020B0604020202020204" pitchFamily="34" charset="0"/>
              </a:rPr>
              <a:t>Awenti</a:t>
            </a:r>
            <a:r>
              <a:rPr lang="en-GB" sz="1200" dirty="0" smtClean="0">
                <a:latin typeface="Arial" panose="020B0604020202020204" pitchFamily="34" charset="0"/>
                <a:cs typeface="Arial" panose="020B0604020202020204" pitchFamily="34" charset="0"/>
              </a:rPr>
              <a:t>’</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06869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1"/>
                    </p:tgtEl>
                  </p:cond>
                </p:stCondLst>
                <p:endSync evt="end" delay="0">
                  <p:rtn val="all"/>
                </p:endSync>
                <p:childTnLst>
                  <p:par>
                    <p:cTn id="8" fill="hold">
                      <p:stCondLst>
                        <p:cond delay="0"/>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1">
                                            <p:txEl>
                                              <p:pRg st="0" end="0"/>
                                            </p:txEl>
                                          </p:spTgt>
                                        </p:tgtEl>
                                        <p:attrNameLst>
                                          <p:attrName>style.visibility</p:attrName>
                                        </p:attrNameLst>
                                      </p:cBhvr>
                                      <p:to>
                                        <p:strVal val="visible"/>
                                      </p:to>
                                    </p:set>
                                    <p:animEffect transition="in" filter="fade">
                                      <p:cBhvr>
                                        <p:cTn id="12" dur="1000"/>
                                        <p:tgtEl>
                                          <p:spTgt spid="71">
                                            <p:txEl>
                                              <p:pRg st="0" end="0"/>
                                            </p:txEl>
                                          </p:spTgt>
                                        </p:tgtEl>
                                      </p:cBhvr>
                                    </p:animEffect>
                                    <p:anim calcmode="lin" valueType="num">
                                      <p:cBhvr>
                                        <p:cTn id="13" dur="1000" fill="hold"/>
                                        <p:tgtEl>
                                          <p:spTgt spid="7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1">
                                            <p:txEl>
                                              <p:pRg st="0" end="0"/>
                                            </p:txEl>
                                          </p:spTgt>
                                        </p:tgtEl>
                                        <p:attrNameLst>
                                          <p:attrName>ppt_y</p:attrName>
                                        </p:attrNameLst>
                                      </p:cBhvr>
                                      <p:tavLst>
                                        <p:tav tm="0">
                                          <p:val>
                                            <p:strVal val="#ppt_y+.1"/>
                                          </p:val>
                                        </p:tav>
                                        <p:tav tm="100000">
                                          <p:val>
                                            <p:strVal val="#ppt_y"/>
                                          </p:val>
                                        </p:tav>
                                      </p:tavLst>
                                    </p:anim>
                                  </p:childTnLst>
                                </p:cTn>
                              </p:par>
                              <p:par>
                                <p:cTn id="15" presetID="47" presetClass="exit" presetSubtype="0" fill="hold" nodeType="withEffect">
                                  <p:stCondLst>
                                    <p:cond delay="0"/>
                                  </p:stCondLst>
                                  <p:childTnLst>
                                    <p:animEffect transition="out" filter="fade">
                                      <p:cBhvr>
                                        <p:cTn id="16" dur="1000"/>
                                        <p:tgtEl>
                                          <p:spTgt spid="16">
                                            <p:txEl>
                                              <p:pRg st="0" end="0"/>
                                            </p:txEl>
                                          </p:spTgt>
                                        </p:tgtEl>
                                      </p:cBhvr>
                                    </p:animEffect>
                                    <p:anim calcmode="lin" valueType="num">
                                      <p:cBhvr>
                                        <p:cTn id="17" dur="1000"/>
                                        <p:tgtEl>
                                          <p:spTgt spid="16">
                                            <p:txEl>
                                              <p:pRg st="0" end="0"/>
                                            </p:txEl>
                                          </p:spTgt>
                                        </p:tgtEl>
                                        <p:attrNameLst>
                                          <p:attrName>ppt_x</p:attrName>
                                        </p:attrNameLst>
                                      </p:cBhvr>
                                      <p:tavLst>
                                        <p:tav tm="0">
                                          <p:val>
                                            <p:strVal val="ppt_x"/>
                                          </p:val>
                                        </p:tav>
                                        <p:tav tm="100000">
                                          <p:val>
                                            <p:strVal val="ppt_x"/>
                                          </p:val>
                                        </p:tav>
                                      </p:tavLst>
                                    </p:anim>
                                    <p:anim calcmode="lin" valueType="num">
                                      <p:cBhvr>
                                        <p:cTn id="18" dur="1000"/>
                                        <p:tgtEl>
                                          <p:spTgt spid="16">
                                            <p:txEl>
                                              <p:pRg st="0" end="0"/>
                                            </p:txEl>
                                          </p:spTgt>
                                        </p:tgtEl>
                                        <p:attrNameLst>
                                          <p:attrName>ppt_y</p:attrName>
                                        </p:attrNameLst>
                                      </p:cBhvr>
                                      <p:tavLst>
                                        <p:tav tm="0">
                                          <p:val>
                                            <p:strVal val="ppt_y"/>
                                          </p:val>
                                        </p:tav>
                                        <p:tav tm="100000">
                                          <p:val>
                                            <p:strVal val="ppt_y-.1"/>
                                          </p:val>
                                        </p:tav>
                                      </p:tavLst>
                                    </p:anim>
                                    <p:set>
                                      <p:cBhvr>
                                        <p:cTn id="19" dur="1" fill="hold">
                                          <p:stCondLst>
                                            <p:cond delay="999"/>
                                          </p:stCondLst>
                                        </p:cTn>
                                        <p:tgtEl>
                                          <p:spTgt spid="16">
                                            <p:txEl>
                                              <p:pRg st="0" end="0"/>
                                            </p:txEl>
                                          </p:spTgt>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1">
                                            <p:txEl>
                                              <p:pRg st="0" end="0"/>
                                            </p:txEl>
                                          </p:spTgt>
                                        </p:tgtEl>
                                        <p:attrNameLst>
                                          <p:attrName>style.visibility</p:attrName>
                                        </p:attrNameLst>
                                      </p:cBhvr>
                                      <p:to>
                                        <p:strVal val="visible"/>
                                      </p:to>
                                    </p:set>
                                    <p:animEffect transition="in" filter="fade">
                                      <p:cBhvr>
                                        <p:cTn id="25" dur="1000"/>
                                        <p:tgtEl>
                                          <p:spTgt spid="71">
                                            <p:txEl>
                                              <p:pRg st="0" end="0"/>
                                            </p:txEl>
                                          </p:spTgt>
                                        </p:tgtEl>
                                      </p:cBhvr>
                                    </p:animEffect>
                                    <p:anim calcmode="lin" valueType="num">
                                      <p:cBhvr>
                                        <p:cTn id="26" dur="1000" fill="hold"/>
                                        <p:tgtEl>
                                          <p:spTgt spid="71">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71">
                                            <p:txEl>
                                              <p:pRg st="0" end="0"/>
                                            </p:txEl>
                                          </p:spTgt>
                                        </p:tgtEl>
                                        <p:attrNameLst>
                                          <p:attrName>ppt_y</p:attrName>
                                        </p:attrNameLst>
                                      </p:cBhvr>
                                      <p:tavLst>
                                        <p:tav tm="0">
                                          <p:val>
                                            <p:strVal val="#ppt_y+.1"/>
                                          </p:val>
                                        </p:tav>
                                        <p:tav tm="100000">
                                          <p:val>
                                            <p:strVal val="#ppt_y"/>
                                          </p:val>
                                        </p:tav>
                                      </p:tavLst>
                                    </p:anim>
                                  </p:childTnLst>
                                </p:cTn>
                              </p:par>
                              <p:par>
                                <p:cTn id="28" presetID="47" presetClass="exit" presetSubtype="0" fill="hold" nodeType="withEffect">
                                  <p:stCondLst>
                                    <p:cond delay="0"/>
                                  </p:stCondLst>
                                  <p:childTnLst>
                                    <p:animEffect transition="out" filter="fade">
                                      <p:cBhvr>
                                        <p:cTn id="29" dur="1000"/>
                                        <p:tgtEl>
                                          <p:spTgt spid="16">
                                            <p:txEl>
                                              <p:pRg st="0" end="0"/>
                                            </p:txEl>
                                          </p:spTgt>
                                        </p:tgtEl>
                                      </p:cBhvr>
                                    </p:animEffect>
                                    <p:anim calcmode="lin" valueType="num">
                                      <p:cBhvr>
                                        <p:cTn id="30" dur="1000"/>
                                        <p:tgtEl>
                                          <p:spTgt spid="16">
                                            <p:txEl>
                                              <p:pRg st="0" end="0"/>
                                            </p:txEl>
                                          </p:spTgt>
                                        </p:tgtEl>
                                        <p:attrNameLst>
                                          <p:attrName>ppt_x</p:attrName>
                                        </p:attrNameLst>
                                      </p:cBhvr>
                                      <p:tavLst>
                                        <p:tav tm="0">
                                          <p:val>
                                            <p:strVal val="ppt_x"/>
                                          </p:val>
                                        </p:tav>
                                        <p:tav tm="100000">
                                          <p:val>
                                            <p:strVal val="ppt_x"/>
                                          </p:val>
                                        </p:tav>
                                      </p:tavLst>
                                    </p:anim>
                                    <p:anim calcmode="lin" valueType="num">
                                      <p:cBhvr>
                                        <p:cTn id="31" dur="1000"/>
                                        <p:tgtEl>
                                          <p:spTgt spid="16">
                                            <p:txEl>
                                              <p:pRg st="0" end="0"/>
                                            </p:txEl>
                                          </p:spTgt>
                                        </p:tgtEl>
                                        <p:attrNameLst>
                                          <p:attrName>ppt_y</p:attrName>
                                        </p:attrNameLst>
                                      </p:cBhvr>
                                      <p:tavLst>
                                        <p:tav tm="0">
                                          <p:val>
                                            <p:strVal val="ppt_y"/>
                                          </p:val>
                                        </p:tav>
                                        <p:tav tm="100000">
                                          <p:val>
                                            <p:strVal val="ppt_y-.1"/>
                                          </p:val>
                                        </p:tav>
                                      </p:tavLst>
                                    </p:anim>
                                    <p:set>
                                      <p:cBhvr>
                                        <p:cTn id="32" dur="1" fill="hold">
                                          <p:stCondLst>
                                            <p:cond delay="999"/>
                                          </p:stCondLst>
                                        </p:cTn>
                                        <p:tgtEl>
                                          <p:spTgt spid="16">
                                            <p:txEl>
                                              <p:pRg st="0" end="0"/>
                                            </p:txEl>
                                          </p:spTgt>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3" restart="whenNotActive" fill="hold" evtFilter="cancelBubble" nodeType="interactiveSeq">
                <p:stCondLst>
                  <p:cond evt="onClick" delay="0">
                    <p:tgtEl>
                      <p:spTgt spid="28"/>
                    </p:tgtEl>
                  </p:cond>
                </p:stCondLst>
                <p:endSync evt="end" delay="0">
                  <p:rtn val="all"/>
                </p:endSync>
                <p:childTnLst>
                  <p:par>
                    <p:cTn id="34" fill="hold">
                      <p:stCondLst>
                        <p:cond delay="0"/>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8">
                                            <p:txEl>
                                              <p:pRg st="0" end="0"/>
                                            </p:txEl>
                                          </p:spTgt>
                                        </p:tgtEl>
                                        <p:attrNameLst>
                                          <p:attrName>style.visibility</p:attrName>
                                        </p:attrNameLst>
                                      </p:cBhvr>
                                      <p:to>
                                        <p:strVal val="visible"/>
                                      </p:to>
                                    </p:set>
                                    <p:animEffect transition="in" filter="fade">
                                      <p:cBhvr>
                                        <p:cTn id="38" dur="1000"/>
                                        <p:tgtEl>
                                          <p:spTgt spid="28">
                                            <p:txEl>
                                              <p:pRg st="0" end="0"/>
                                            </p:txEl>
                                          </p:spTgt>
                                        </p:tgtEl>
                                      </p:cBhvr>
                                    </p:animEffect>
                                    <p:anim calcmode="lin" valueType="num">
                                      <p:cBhvr>
                                        <p:cTn id="39"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28">
                                            <p:txEl>
                                              <p:pRg st="0" end="0"/>
                                            </p:txEl>
                                          </p:spTgt>
                                        </p:tgtEl>
                                        <p:attrNameLst>
                                          <p:attrName>ppt_y</p:attrName>
                                        </p:attrNameLst>
                                      </p:cBhvr>
                                      <p:tavLst>
                                        <p:tav tm="0">
                                          <p:val>
                                            <p:strVal val="#ppt_y+.1"/>
                                          </p:val>
                                        </p:tav>
                                        <p:tav tm="100000">
                                          <p:val>
                                            <p:strVal val="#ppt_y"/>
                                          </p:val>
                                        </p:tav>
                                      </p:tavLst>
                                    </p:anim>
                                  </p:childTnLst>
                                </p:cTn>
                              </p:par>
                              <p:par>
                                <p:cTn id="41" presetID="47" presetClass="exit" presetSubtype="0" fill="hold" nodeType="withEffect">
                                  <p:stCondLst>
                                    <p:cond delay="0"/>
                                  </p:stCondLst>
                                  <p:childTnLst>
                                    <p:animEffect transition="out" filter="fade">
                                      <p:cBhvr>
                                        <p:cTn id="42" dur="1000"/>
                                        <p:tgtEl>
                                          <p:spTgt spid="17">
                                            <p:txEl>
                                              <p:pRg st="0" end="0"/>
                                            </p:txEl>
                                          </p:spTgt>
                                        </p:tgtEl>
                                      </p:cBhvr>
                                    </p:animEffect>
                                    <p:anim calcmode="lin" valueType="num">
                                      <p:cBhvr>
                                        <p:cTn id="43" dur="1000"/>
                                        <p:tgtEl>
                                          <p:spTgt spid="17">
                                            <p:txEl>
                                              <p:pRg st="0" end="0"/>
                                            </p:txEl>
                                          </p:spTgt>
                                        </p:tgtEl>
                                        <p:attrNameLst>
                                          <p:attrName>ppt_x</p:attrName>
                                        </p:attrNameLst>
                                      </p:cBhvr>
                                      <p:tavLst>
                                        <p:tav tm="0">
                                          <p:val>
                                            <p:strVal val="ppt_x"/>
                                          </p:val>
                                        </p:tav>
                                        <p:tav tm="100000">
                                          <p:val>
                                            <p:strVal val="ppt_x"/>
                                          </p:val>
                                        </p:tav>
                                      </p:tavLst>
                                    </p:anim>
                                    <p:anim calcmode="lin" valueType="num">
                                      <p:cBhvr>
                                        <p:cTn id="44" dur="1000"/>
                                        <p:tgtEl>
                                          <p:spTgt spid="17">
                                            <p:txEl>
                                              <p:pRg st="0" end="0"/>
                                            </p:txEl>
                                          </p:spTgt>
                                        </p:tgtEl>
                                        <p:attrNameLst>
                                          <p:attrName>ppt_y</p:attrName>
                                        </p:attrNameLst>
                                      </p:cBhvr>
                                      <p:tavLst>
                                        <p:tav tm="0">
                                          <p:val>
                                            <p:strVal val="ppt_y"/>
                                          </p:val>
                                        </p:tav>
                                        <p:tav tm="100000">
                                          <p:val>
                                            <p:strVal val="ppt_y-.1"/>
                                          </p:val>
                                        </p:tav>
                                      </p:tavLst>
                                    </p:anim>
                                    <p:set>
                                      <p:cBhvr>
                                        <p:cTn id="45" dur="1" fill="hold">
                                          <p:stCondLst>
                                            <p:cond delay="999"/>
                                          </p:stCondLst>
                                        </p:cTn>
                                        <p:tgtEl>
                                          <p:spTgt spid="17">
                                            <p:txEl>
                                              <p:pRg st="0" end="0"/>
                                            </p:txEl>
                                          </p:spTgt>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0"/>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28">
                                            <p:txEl>
                                              <p:pRg st="0" end="0"/>
                                            </p:txEl>
                                          </p:spTgt>
                                        </p:tgtEl>
                                        <p:attrNameLst>
                                          <p:attrName>style.visibility</p:attrName>
                                        </p:attrNameLst>
                                      </p:cBhvr>
                                      <p:to>
                                        <p:strVal val="visible"/>
                                      </p:to>
                                    </p:set>
                                    <p:animEffect transition="in" filter="fade">
                                      <p:cBhvr>
                                        <p:cTn id="51" dur="1000"/>
                                        <p:tgtEl>
                                          <p:spTgt spid="28">
                                            <p:txEl>
                                              <p:pRg st="0" end="0"/>
                                            </p:txEl>
                                          </p:spTgt>
                                        </p:tgtEl>
                                      </p:cBhvr>
                                    </p:animEffect>
                                    <p:anim calcmode="lin" valueType="num">
                                      <p:cBhvr>
                                        <p:cTn id="52"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53" dur="1000" fill="hold"/>
                                        <p:tgtEl>
                                          <p:spTgt spid="28">
                                            <p:txEl>
                                              <p:pRg st="0" end="0"/>
                                            </p:txEl>
                                          </p:spTgt>
                                        </p:tgtEl>
                                        <p:attrNameLst>
                                          <p:attrName>ppt_y</p:attrName>
                                        </p:attrNameLst>
                                      </p:cBhvr>
                                      <p:tavLst>
                                        <p:tav tm="0">
                                          <p:val>
                                            <p:strVal val="#ppt_y+.1"/>
                                          </p:val>
                                        </p:tav>
                                        <p:tav tm="100000">
                                          <p:val>
                                            <p:strVal val="#ppt_y"/>
                                          </p:val>
                                        </p:tav>
                                      </p:tavLst>
                                    </p:anim>
                                  </p:childTnLst>
                                </p:cTn>
                              </p:par>
                              <p:par>
                                <p:cTn id="54" presetID="47" presetClass="exit" presetSubtype="0" fill="hold" nodeType="withEffect">
                                  <p:stCondLst>
                                    <p:cond delay="0"/>
                                  </p:stCondLst>
                                  <p:childTnLst>
                                    <p:animEffect transition="out" filter="fade">
                                      <p:cBhvr>
                                        <p:cTn id="55" dur="1000"/>
                                        <p:tgtEl>
                                          <p:spTgt spid="17">
                                            <p:txEl>
                                              <p:pRg st="0" end="0"/>
                                            </p:txEl>
                                          </p:spTgt>
                                        </p:tgtEl>
                                      </p:cBhvr>
                                    </p:animEffect>
                                    <p:anim calcmode="lin" valueType="num">
                                      <p:cBhvr>
                                        <p:cTn id="56" dur="1000"/>
                                        <p:tgtEl>
                                          <p:spTgt spid="17">
                                            <p:txEl>
                                              <p:pRg st="0" end="0"/>
                                            </p:txEl>
                                          </p:spTgt>
                                        </p:tgtEl>
                                        <p:attrNameLst>
                                          <p:attrName>ppt_x</p:attrName>
                                        </p:attrNameLst>
                                      </p:cBhvr>
                                      <p:tavLst>
                                        <p:tav tm="0">
                                          <p:val>
                                            <p:strVal val="ppt_x"/>
                                          </p:val>
                                        </p:tav>
                                        <p:tav tm="100000">
                                          <p:val>
                                            <p:strVal val="ppt_x"/>
                                          </p:val>
                                        </p:tav>
                                      </p:tavLst>
                                    </p:anim>
                                    <p:anim calcmode="lin" valueType="num">
                                      <p:cBhvr>
                                        <p:cTn id="57" dur="1000"/>
                                        <p:tgtEl>
                                          <p:spTgt spid="17">
                                            <p:txEl>
                                              <p:pRg st="0" end="0"/>
                                            </p:txEl>
                                          </p:spTgt>
                                        </p:tgtEl>
                                        <p:attrNameLst>
                                          <p:attrName>ppt_y</p:attrName>
                                        </p:attrNameLst>
                                      </p:cBhvr>
                                      <p:tavLst>
                                        <p:tav tm="0">
                                          <p:val>
                                            <p:strVal val="ppt_y"/>
                                          </p:val>
                                        </p:tav>
                                        <p:tav tm="100000">
                                          <p:val>
                                            <p:strVal val="ppt_y-.1"/>
                                          </p:val>
                                        </p:tav>
                                      </p:tavLst>
                                    </p:anim>
                                    <p:set>
                                      <p:cBhvr>
                                        <p:cTn id="58" dur="1" fill="hold">
                                          <p:stCondLst>
                                            <p:cond delay="999"/>
                                          </p:stCondLst>
                                        </p:cTn>
                                        <p:tgtEl>
                                          <p:spTgt spid="17">
                                            <p:txEl>
                                              <p:pRg st="0" end="0"/>
                                            </p:txEl>
                                          </p:spTgt>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9" restart="whenNotActive" fill="hold" evtFilter="cancelBubble" nodeType="interactiveSeq">
                <p:stCondLst>
                  <p:cond evt="onClick" delay="0">
                    <p:tgtEl>
                      <p:spTgt spid="29"/>
                    </p:tgtEl>
                  </p:cond>
                </p:stCondLst>
                <p:endSync evt="end" delay="0">
                  <p:rtn val="all"/>
                </p:endSync>
                <p:childTnLst>
                  <p:par>
                    <p:cTn id="60" fill="hold">
                      <p:stCondLst>
                        <p:cond delay="0"/>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29">
                                            <p:txEl>
                                              <p:pRg st="0" end="0"/>
                                            </p:txEl>
                                          </p:spTgt>
                                        </p:tgtEl>
                                        <p:attrNameLst>
                                          <p:attrName>style.visibility</p:attrName>
                                        </p:attrNameLst>
                                      </p:cBhvr>
                                      <p:to>
                                        <p:strVal val="visible"/>
                                      </p:to>
                                    </p:set>
                                    <p:animEffect transition="in" filter="fade">
                                      <p:cBhvr>
                                        <p:cTn id="64" dur="1000"/>
                                        <p:tgtEl>
                                          <p:spTgt spid="29">
                                            <p:txEl>
                                              <p:pRg st="0" end="0"/>
                                            </p:txEl>
                                          </p:spTgt>
                                        </p:tgtEl>
                                      </p:cBhvr>
                                    </p:animEffect>
                                    <p:anim calcmode="lin" valueType="num">
                                      <p:cBhvr>
                                        <p:cTn id="65"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66" dur="1000" fill="hold"/>
                                        <p:tgtEl>
                                          <p:spTgt spid="29">
                                            <p:txEl>
                                              <p:pRg st="0" end="0"/>
                                            </p:txEl>
                                          </p:spTgt>
                                        </p:tgtEl>
                                        <p:attrNameLst>
                                          <p:attrName>ppt_y</p:attrName>
                                        </p:attrNameLst>
                                      </p:cBhvr>
                                      <p:tavLst>
                                        <p:tav tm="0">
                                          <p:val>
                                            <p:strVal val="#ppt_y+.1"/>
                                          </p:val>
                                        </p:tav>
                                        <p:tav tm="100000">
                                          <p:val>
                                            <p:strVal val="#ppt_y"/>
                                          </p:val>
                                        </p:tav>
                                      </p:tavLst>
                                    </p:anim>
                                  </p:childTnLst>
                                </p:cTn>
                              </p:par>
                              <p:par>
                                <p:cTn id="67" presetID="47" presetClass="exit" presetSubtype="0" fill="hold" nodeType="withEffect">
                                  <p:stCondLst>
                                    <p:cond delay="0"/>
                                  </p:stCondLst>
                                  <p:childTnLst>
                                    <p:animEffect transition="out" filter="fade">
                                      <p:cBhvr>
                                        <p:cTn id="68" dur="1000"/>
                                        <p:tgtEl>
                                          <p:spTgt spid="18">
                                            <p:txEl>
                                              <p:pRg st="0" end="0"/>
                                            </p:txEl>
                                          </p:spTgt>
                                        </p:tgtEl>
                                      </p:cBhvr>
                                    </p:animEffect>
                                    <p:anim calcmode="lin" valueType="num">
                                      <p:cBhvr>
                                        <p:cTn id="69" dur="1000"/>
                                        <p:tgtEl>
                                          <p:spTgt spid="18">
                                            <p:txEl>
                                              <p:pRg st="0" end="0"/>
                                            </p:txEl>
                                          </p:spTgt>
                                        </p:tgtEl>
                                        <p:attrNameLst>
                                          <p:attrName>ppt_x</p:attrName>
                                        </p:attrNameLst>
                                      </p:cBhvr>
                                      <p:tavLst>
                                        <p:tav tm="0">
                                          <p:val>
                                            <p:strVal val="ppt_x"/>
                                          </p:val>
                                        </p:tav>
                                        <p:tav tm="100000">
                                          <p:val>
                                            <p:strVal val="ppt_x"/>
                                          </p:val>
                                        </p:tav>
                                      </p:tavLst>
                                    </p:anim>
                                    <p:anim calcmode="lin" valueType="num">
                                      <p:cBhvr>
                                        <p:cTn id="70" dur="1000"/>
                                        <p:tgtEl>
                                          <p:spTgt spid="18">
                                            <p:txEl>
                                              <p:pRg st="0" end="0"/>
                                            </p:txEl>
                                          </p:spTgt>
                                        </p:tgtEl>
                                        <p:attrNameLst>
                                          <p:attrName>ppt_y</p:attrName>
                                        </p:attrNameLst>
                                      </p:cBhvr>
                                      <p:tavLst>
                                        <p:tav tm="0">
                                          <p:val>
                                            <p:strVal val="ppt_y"/>
                                          </p:val>
                                        </p:tav>
                                        <p:tav tm="100000">
                                          <p:val>
                                            <p:strVal val="ppt_y-.1"/>
                                          </p:val>
                                        </p:tav>
                                      </p:tavLst>
                                    </p:anim>
                                    <p:set>
                                      <p:cBhvr>
                                        <p:cTn id="71" dur="1" fill="hold">
                                          <p:stCondLst>
                                            <p:cond delay="999"/>
                                          </p:stCondLst>
                                        </p:cTn>
                                        <p:tgtEl>
                                          <p:spTgt spid="18">
                                            <p:txEl>
                                              <p:pRg st="0" end="0"/>
                                            </p:txEl>
                                          </p:spTgt>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72" restart="whenNotActive" fill="hold" evtFilter="cancelBubble" nodeType="interactiveSeq">
                <p:stCondLst>
                  <p:cond evt="onClick" delay="0">
                    <p:tgtEl>
                      <p:spTgt spid="18"/>
                    </p:tgtEl>
                  </p:cond>
                </p:stCondLst>
                <p:endSync evt="end" delay="0">
                  <p:rtn val="all"/>
                </p:endSync>
                <p:childTnLst>
                  <p:par>
                    <p:cTn id="73" fill="hold">
                      <p:stCondLst>
                        <p:cond delay="0"/>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29">
                                            <p:txEl>
                                              <p:pRg st="0" end="0"/>
                                            </p:txEl>
                                          </p:spTgt>
                                        </p:tgtEl>
                                        <p:attrNameLst>
                                          <p:attrName>style.visibility</p:attrName>
                                        </p:attrNameLst>
                                      </p:cBhvr>
                                      <p:to>
                                        <p:strVal val="visible"/>
                                      </p:to>
                                    </p:set>
                                    <p:animEffect transition="in" filter="fade">
                                      <p:cBhvr>
                                        <p:cTn id="77" dur="1000"/>
                                        <p:tgtEl>
                                          <p:spTgt spid="29">
                                            <p:txEl>
                                              <p:pRg st="0" end="0"/>
                                            </p:txEl>
                                          </p:spTgt>
                                        </p:tgtEl>
                                      </p:cBhvr>
                                    </p:animEffect>
                                    <p:anim calcmode="lin" valueType="num">
                                      <p:cBhvr>
                                        <p:cTn id="78"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79" dur="1000" fill="hold"/>
                                        <p:tgtEl>
                                          <p:spTgt spid="29">
                                            <p:txEl>
                                              <p:pRg st="0" end="0"/>
                                            </p:txEl>
                                          </p:spTgt>
                                        </p:tgtEl>
                                        <p:attrNameLst>
                                          <p:attrName>ppt_y</p:attrName>
                                        </p:attrNameLst>
                                      </p:cBhvr>
                                      <p:tavLst>
                                        <p:tav tm="0">
                                          <p:val>
                                            <p:strVal val="#ppt_y+.1"/>
                                          </p:val>
                                        </p:tav>
                                        <p:tav tm="100000">
                                          <p:val>
                                            <p:strVal val="#ppt_y"/>
                                          </p:val>
                                        </p:tav>
                                      </p:tavLst>
                                    </p:anim>
                                  </p:childTnLst>
                                </p:cTn>
                              </p:par>
                              <p:par>
                                <p:cTn id="80" presetID="47" presetClass="exit" presetSubtype="0" fill="hold" nodeType="withEffect">
                                  <p:stCondLst>
                                    <p:cond delay="0"/>
                                  </p:stCondLst>
                                  <p:childTnLst>
                                    <p:animEffect transition="out" filter="fade">
                                      <p:cBhvr>
                                        <p:cTn id="81" dur="1000"/>
                                        <p:tgtEl>
                                          <p:spTgt spid="18">
                                            <p:txEl>
                                              <p:pRg st="0" end="0"/>
                                            </p:txEl>
                                          </p:spTgt>
                                        </p:tgtEl>
                                      </p:cBhvr>
                                    </p:animEffect>
                                    <p:anim calcmode="lin" valueType="num">
                                      <p:cBhvr>
                                        <p:cTn id="82" dur="1000"/>
                                        <p:tgtEl>
                                          <p:spTgt spid="18">
                                            <p:txEl>
                                              <p:pRg st="0" end="0"/>
                                            </p:txEl>
                                          </p:spTgt>
                                        </p:tgtEl>
                                        <p:attrNameLst>
                                          <p:attrName>ppt_x</p:attrName>
                                        </p:attrNameLst>
                                      </p:cBhvr>
                                      <p:tavLst>
                                        <p:tav tm="0">
                                          <p:val>
                                            <p:strVal val="ppt_x"/>
                                          </p:val>
                                        </p:tav>
                                        <p:tav tm="100000">
                                          <p:val>
                                            <p:strVal val="ppt_x"/>
                                          </p:val>
                                        </p:tav>
                                      </p:tavLst>
                                    </p:anim>
                                    <p:anim calcmode="lin" valueType="num">
                                      <p:cBhvr>
                                        <p:cTn id="83" dur="1000"/>
                                        <p:tgtEl>
                                          <p:spTgt spid="18">
                                            <p:txEl>
                                              <p:pRg st="0" end="0"/>
                                            </p:txEl>
                                          </p:spTgt>
                                        </p:tgtEl>
                                        <p:attrNameLst>
                                          <p:attrName>ppt_y</p:attrName>
                                        </p:attrNameLst>
                                      </p:cBhvr>
                                      <p:tavLst>
                                        <p:tav tm="0">
                                          <p:val>
                                            <p:strVal val="ppt_y"/>
                                          </p:val>
                                        </p:tav>
                                        <p:tav tm="100000">
                                          <p:val>
                                            <p:strVal val="ppt_y-.1"/>
                                          </p:val>
                                        </p:tav>
                                      </p:tavLst>
                                    </p:anim>
                                    <p:set>
                                      <p:cBhvr>
                                        <p:cTn id="84" dur="1" fill="hold">
                                          <p:stCondLst>
                                            <p:cond delay="999"/>
                                          </p:stCondLst>
                                        </p:cTn>
                                        <p:tgtEl>
                                          <p:spTgt spid="18">
                                            <p:txEl>
                                              <p:pRg st="0" end="0"/>
                                            </p:txEl>
                                          </p:spTgt>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85" restart="whenNotActive" fill="hold" evtFilter="cancelBubble" nodeType="interactiveSeq">
                <p:stCondLst>
                  <p:cond evt="onClick" delay="0">
                    <p:tgtEl>
                      <p:spTgt spid="30"/>
                    </p:tgtEl>
                  </p:cond>
                </p:stCondLst>
                <p:endSync evt="end" delay="0">
                  <p:rtn val="all"/>
                </p:endSync>
                <p:childTnLst>
                  <p:par>
                    <p:cTn id="86" fill="hold">
                      <p:stCondLst>
                        <p:cond delay="0"/>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30">
                                            <p:txEl>
                                              <p:pRg st="0" end="0"/>
                                            </p:txEl>
                                          </p:spTgt>
                                        </p:tgtEl>
                                        <p:attrNameLst>
                                          <p:attrName>style.visibility</p:attrName>
                                        </p:attrNameLst>
                                      </p:cBhvr>
                                      <p:to>
                                        <p:strVal val="visible"/>
                                      </p:to>
                                    </p:set>
                                    <p:animEffect transition="in" filter="fade">
                                      <p:cBhvr>
                                        <p:cTn id="90" dur="1000"/>
                                        <p:tgtEl>
                                          <p:spTgt spid="30">
                                            <p:txEl>
                                              <p:pRg st="0" end="0"/>
                                            </p:txEl>
                                          </p:spTgt>
                                        </p:tgtEl>
                                      </p:cBhvr>
                                    </p:animEffect>
                                    <p:anim calcmode="lin" valueType="num">
                                      <p:cBhvr>
                                        <p:cTn id="91"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92" dur="1000" fill="hold"/>
                                        <p:tgtEl>
                                          <p:spTgt spid="30">
                                            <p:txEl>
                                              <p:pRg st="0" end="0"/>
                                            </p:txEl>
                                          </p:spTgt>
                                        </p:tgtEl>
                                        <p:attrNameLst>
                                          <p:attrName>ppt_y</p:attrName>
                                        </p:attrNameLst>
                                      </p:cBhvr>
                                      <p:tavLst>
                                        <p:tav tm="0">
                                          <p:val>
                                            <p:strVal val="#ppt_y+.1"/>
                                          </p:val>
                                        </p:tav>
                                        <p:tav tm="100000">
                                          <p:val>
                                            <p:strVal val="#ppt_y"/>
                                          </p:val>
                                        </p:tav>
                                      </p:tavLst>
                                    </p:anim>
                                  </p:childTnLst>
                                </p:cTn>
                              </p:par>
                              <p:par>
                                <p:cTn id="93" presetID="47" presetClass="exit" presetSubtype="0" fill="hold" nodeType="withEffect">
                                  <p:stCondLst>
                                    <p:cond delay="0"/>
                                  </p:stCondLst>
                                  <p:childTnLst>
                                    <p:animEffect transition="out" filter="fade">
                                      <p:cBhvr>
                                        <p:cTn id="94" dur="1000"/>
                                        <p:tgtEl>
                                          <p:spTgt spid="19">
                                            <p:txEl>
                                              <p:pRg st="0" end="0"/>
                                            </p:txEl>
                                          </p:spTgt>
                                        </p:tgtEl>
                                      </p:cBhvr>
                                    </p:animEffect>
                                    <p:anim calcmode="lin" valueType="num">
                                      <p:cBhvr>
                                        <p:cTn id="95" dur="1000"/>
                                        <p:tgtEl>
                                          <p:spTgt spid="19">
                                            <p:txEl>
                                              <p:pRg st="0" end="0"/>
                                            </p:txEl>
                                          </p:spTgt>
                                        </p:tgtEl>
                                        <p:attrNameLst>
                                          <p:attrName>ppt_x</p:attrName>
                                        </p:attrNameLst>
                                      </p:cBhvr>
                                      <p:tavLst>
                                        <p:tav tm="0">
                                          <p:val>
                                            <p:strVal val="ppt_x"/>
                                          </p:val>
                                        </p:tav>
                                        <p:tav tm="100000">
                                          <p:val>
                                            <p:strVal val="ppt_x"/>
                                          </p:val>
                                        </p:tav>
                                      </p:tavLst>
                                    </p:anim>
                                    <p:anim calcmode="lin" valueType="num">
                                      <p:cBhvr>
                                        <p:cTn id="96" dur="1000"/>
                                        <p:tgtEl>
                                          <p:spTgt spid="19">
                                            <p:txEl>
                                              <p:pRg st="0" end="0"/>
                                            </p:txEl>
                                          </p:spTgt>
                                        </p:tgtEl>
                                        <p:attrNameLst>
                                          <p:attrName>ppt_y</p:attrName>
                                        </p:attrNameLst>
                                      </p:cBhvr>
                                      <p:tavLst>
                                        <p:tav tm="0">
                                          <p:val>
                                            <p:strVal val="ppt_y"/>
                                          </p:val>
                                        </p:tav>
                                        <p:tav tm="100000">
                                          <p:val>
                                            <p:strVal val="ppt_y-.1"/>
                                          </p:val>
                                        </p:tav>
                                      </p:tavLst>
                                    </p:anim>
                                    <p:set>
                                      <p:cBhvr>
                                        <p:cTn id="97" dur="1" fill="hold">
                                          <p:stCondLst>
                                            <p:cond delay="999"/>
                                          </p:stCondLst>
                                        </p:cTn>
                                        <p:tgtEl>
                                          <p:spTgt spid="19">
                                            <p:txEl>
                                              <p:pRg st="0" end="0"/>
                                            </p:txEl>
                                          </p:spTgt>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98" restart="whenNotActive" fill="hold" evtFilter="cancelBubble" nodeType="interactiveSeq">
                <p:stCondLst>
                  <p:cond evt="onClick" delay="0">
                    <p:tgtEl>
                      <p:spTgt spid="19"/>
                    </p:tgtEl>
                  </p:cond>
                </p:stCondLst>
                <p:endSync evt="end" delay="0">
                  <p:rtn val="all"/>
                </p:endSync>
                <p:childTnLst>
                  <p:par>
                    <p:cTn id="99" fill="hold">
                      <p:stCondLst>
                        <p:cond delay="0"/>
                      </p:stCondLst>
                      <p:childTnLst>
                        <p:par>
                          <p:cTn id="100" fill="hold">
                            <p:stCondLst>
                              <p:cond delay="0"/>
                            </p:stCondLst>
                            <p:childTnLst>
                              <p:par>
                                <p:cTn id="101" presetID="42" presetClass="entr" presetSubtype="0" fill="hold" nodeType="clickEffect">
                                  <p:stCondLst>
                                    <p:cond delay="0"/>
                                  </p:stCondLst>
                                  <p:childTnLst>
                                    <p:set>
                                      <p:cBhvr>
                                        <p:cTn id="102" dur="1" fill="hold">
                                          <p:stCondLst>
                                            <p:cond delay="0"/>
                                          </p:stCondLst>
                                        </p:cTn>
                                        <p:tgtEl>
                                          <p:spTgt spid="30">
                                            <p:txEl>
                                              <p:pRg st="0" end="0"/>
                                            </p:txEl>
                                          </p:spTgt>
                                        </p:tgtEl>
                                        <p:attrNameLst>
                                          <p:attrName>style.visibility</p:attrName>
                                        </p:attrNameLst>
                                      </p:cBhvr>
                                      <p:to>
                                        <p:strVal val="visible"/>
                                      </p:to>
                                    </p:set>
                                    <p:animEffect transition="in" filter="fade">
                                      <p:cBhvr>
                                        <p:cTn id="103" dur="1000"/>
                                        <p:tgtEl>
                                          <p:spTgt spid="30">
                                            <p:txEl>
                                              <p:pRg st="0" end="0"/>
                                            </p:txEl>
                                          </p:spTgt>
                                        </p:tgtEl>
                                      </p:cBhvr>
                                    </p:animEffect>
                                    <p:anim calcmode="lin" valueType="num">
                                      <p:cBhvr>
                                        <p:cTn id="104"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105" dur="1000" fill="hold"/>
                                        <p:tgtEl>
                                          <p:spTgt spid="30">
                                            <p:txEl>
                                              <p:pRg st="0" end="0"/>
                                            </p:txEl>
                                          </p:spTgt>
                                        </p:tgtEl>
                                        <p:attrNameLst>
                                          <p:attrName>ppt_y</p:attrName>
                                        </p:attrNameLst>
                                      </p:cBhvr>
                                      <p:tavLst>
                                        <p:tav tm="0">
                                          <p:val>
                                            <p:strVal val="#ppt_y+.1"/>
                                          </p:val>
                                        </p:tav>
                                        <p:tav tm="100000">
                                          <p:val>
                                            <p:strVal val="#ppt_y"/>
                                          </p:val>
                                        </p:tav>
                                      </p:tavLst>
                                    </p:anim>
                                  </p:childTnLst>
                                </p:cTn>
                              </p:par>
                              <p:par>
                                <p:cTn id="106" presetID="47" presetClass="exit" presetSubtype="0" fill="hold" nodeType="withEffect">
                                  <p:stCondLst>
                                    <p:cond delay="0"/>
                                  </p:stCondLst>
                                  <p:childTnLst>
                                    <p:animEffect transition="out" filter="fade">
                                      <p:cBhvr>
                                        <p:cTn id="107" dur="1000"/>
                                        <p:tgtEl>
                                          <p:spTgt spid="19">
                                            <p:txEl>
                                              <p:pRg st="0" end="0"/>
                                            </p:txEl>
                                          </p:spTgt>
                                        </p:tgtEl>
                                      </p:cBhvr>
                                    </p:animEffect>
                                    <p:anim calcmode="lin" valueType="num">
                                      <p:cBhvr>
                                        <p:cTn id="108" dur="1000"/>
                                        <p:tgtEl>
                                          <p:spTgt spid="19">
                                            <p:txEl>
                                              <p:pRg st="0" end="0"/>
                                            </p:txEl>
                                          </p:spTgt>
                                        </p:tgtEl>
                                        <p:attrNameLst>
                                          <p:attrName>ppt_x</p:attrName>
                                        </p:attrNameLst>
                                      </p:cBhvr>
                                      <p:tavLst>
                                        <p:tav tm="0">
                                          <p:val>
                                            <p:strVal val="ppt_x"/>
                                          </p:val>
                                        </p:tav>
                                        <p:tav tm="100000">
                                          <p:val>
                                            <p:strVal val="ppt_x"/>
                                          </p:val>
                                        </p:tav>
                                      </p:tavLst>
                                    </p:anim>
                                    <p:anim calcmode="lin" valueType="num">
                                      <p:cBhvr>
                                        <p:cTn id="109" dur="1000"/>
                                        <p:tgtEl>
                                          <p:spTgt spid="19">
                                            <p:txEl>
                                              <p:pRg st="0" end="0"/>
                                            </p:txEl>
                                          </p:spTgt>
                                        </p:tgtEl>
                                        <p:attrNameLst>
                                          <p:attrName>ppt_y</p:attrName>
                                        </p:attrNameLst>
                                      </p:cBhvr>
                                      <p:tavLst>
                                        <p:tav tm="0">
                                          <p:val>
                                            <p:strVal val="ppt_y"/>
                                          </p:val>
                                        </p:tav>
                                        <p:tav tm="100000">
                                          <p:val>
                                            <p:strVal val="ppt_y-.1"/>
                                          </p:val>
                                        </p:tav>
                                      </p:tavLst>
                                    </p:anim>
                                    <p:set>
                                      <p:cBhvr>
                                        <p:cTn id="110" dur="1" fill="hold">
                                          <p:stCondLst>
                                            <p:cond delay="999"/>
                                          </p:stCondLst>
                                        </p:cTn>
                                        <p:tgtEl>
                                          <p:spTgt spid="19">
                                            <p:txEl>
                                              <p:pRg st="0" end="0"/>
                                            </p:txEl>
                                          </p:spTgt>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1" restart="whenNotActive" fill="hold" evtFilter="cancelBubble" nodeType="interactiveSeq">
                <p:stCondLst>
                  <p:cond evt="onClick" delay="0">
                    <p:tgtEl>
                      <p:spTgt spid="26"/>
                    </p:tgtEl>
                  </p:cond>
                </p:stCondLst>
                <p:endSync evt="end" delay="0">
                  <p:rtn val="all"/>
                </p:endSync>
                <p:childTnLst>
                  <p:par>
                    <p:cTn id="112" fill="hold">
                      <p:stCondLst>
                        <p:cond delay="0"/>
                      </p:stCondLst>
                      <p:childTnLst>
                        <p:par>
                          <p:cTn id="113" fill="hold">
                            <p:stCondLst>
                              <p:cond delay="0"/>
                            </p:stCondLst>
                            <p:childTnLst>
                              <p:par>
                                <p:cTn id="114" presetID="1" presetClass="exit" presetSubtype="0" fill="hold" nodeType="withEffect">
                                  <p:stCondLst>
                                    <p:cond delay="0"/>
                                  </p:stCondLst>
                                  <p:childTnLst>
                                    <p:set>
                                      <p:cBhvr>
                                        <p:cTn id="115" dur="1" fill="hold">
                                          <p:stCondLst>
                                            <p:cond delay="0"/>
                                          </p:stCondLst>
                                        </p:cTn>
                                        <p:tgtEl>
                                          <p:spTgt spid="71">
                                            <p:txEl>
                                              <p:pRg st="0" end="0"/>
                                            </p:txEl>
                                          </p:spTgt>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28">
                                            <p:txEl>
                                              <p:pRg st="0" end="0"/>
                                            </p:txEl>
                                          </p:spTgt>
                                        </p:tgtEl>
                                        <p:attrNameLst>
                                          <p:attrName>style.visibility</p:attrName>
                                        </p:attrNameLst>
                                      </p:cBhvr>
                                      <p:to>
                                        <p:strVal val="hidden"/>
                                      </p:to>
                                    </p:set>
                                  </p:childTnLst>
                                </p:cTn>
                              </p:par>
                              <p:par>
                                <p:cTn id="118" presetID="1" presetClass="exit" presetSubtype="0" fill="hold" nodeType="withEffect">
                                  <p:stCondLst>
                                    <p:cond delay="0"/>
                                  </p:stCondLst>
                                  <p:childTnLst>
                                    <p:set>
                                      <p:cBhvr>
                                        <p:cTn id="119" dur="1" fill="hold">
                                          <p:stCondLst>
                                            <p:cond delay="0"/>
                                          </p:stCondLst>
                                        </p:cTn>
                                        <p:tgtEl>
                                          <p:spTgt spid="29">
                                            <p:txEl>
                                              <p:pRg st="0" end="0"/>
                                            </p:txEl>
                                          </p:spTgt>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30">
                                            <p:txEl>
                                              <p:pRg st="0" end="0"/>
                                            </p:txEl>
                                          </p:spTgt>
                                        </p:tgtEl>
                                        <p:attrNameLst>
                                          <p:attrName>style.visibility</p:attrName>
                                        </p:attrNameLst>
                                      </p:cBhvr>
                                      <p:to>
                                        <p:strVal val="hidden"/>
                                      </p:to>
                                    </p:set>
                                  </p:childTnLst>
                                </p:cTn>
                              </p:par>
                              <p:par>
                                <p:cTn id="122" presetID="1" presetClass="entr" presetSubtype="0" fill="hold" nodeType="withEffect">
                                  <p:stCondLst>
                                    <p:cond delay="0"/>
                                  </p:stCondLst>
                                  <p:childTnLst>
                                    <p:set>
                                      <p:cBhvr>
                                        <p:cTn id="123" dur="1" fill="hold">
                                          <p:stCondLst>
                                            <p:cond delay="0"/>
                                          </p:stCondLst>
                                        </p:cTn>
                                        <p:tgtEl>
                                          <p:spTgt spid="18">
                                            <p:txEl>
                                              <p:pRg st="0" end="0"/>
                                            </p:txEl>
                                          </p:spTgt>
                                        </p:tgtEl>
                                        <p:attrNameLst>
                                          <p:attrName>style.visibility</p:attrName>
                                        </p:attrNameLst>
                                      </p:cBhvr>
                                      <p:to>
                                        <p:strVal val="visible"/>
                                      </p:to>
                                    </p:set>
                                  </p:childTnLst>
                                </p:cTn>
                              </p:par>
                              <p:par>
                                <p:cTn id="124" presetID="1" presetClass="entr" presetSubtype="0" fill="hold" nodeType="withEffect">
                                  <p:stCondLst>
                                    <p:cond delay="0"/>
                                  </p:stCondLst>
                                  <p:childTnLst>
                                    <p:set>
                                      <p:cBhvr>
                                        <p:cTn id="125" dur="1" fill="hold">
                                          <p:stCondLst>
                                            <p:cond delay="0"/>
                                          </p:stCondLst>
                                        </p:cTn>
                                        <p:tgtEl>
                                          <p:spTgt spid="16">
                                            <p:txEl>
                                              <p:pRg st="0" end="0"/>
                                            </p:txEl>
                                          </p:spTgt>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19">
                                            <p:txEl>
                                              <p:pRg st="0" end="0"/>
                                            </p:txEl>
                                          </p:spTgt>
                                        </p:tgtEl>
                                        <p:attrNameLst>
                                          <p:attrName>style.visibility</p:attrName>
                                        </p:attrNameLst>
                                      </p:cBhvr>
                                      <p:to>
                                        <p:strVal val="visible"/>
                                      </p:to>
                                    </p:set>
                                  </p:childTnLst>
                                </p:cTn>
                              </p:par>
                              <p:par>
                                <p:cTn id="128" presetID="1" presetClass="entr" presetSubtype="0" fill="hold" nodeType="withEffect">
                                  <p:stCondLst>
                                    <p:cond delay="0"/>
                                  </p:stCondLst>
                                  <p:childTnLst>
                                    <p:set>
                                      <p:cBhvr>
                                        <p:cTn id="129"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30" restart="whenNotActive" fill="hold" evtFilter="cancelBubble" nodeType="interactiveSeq">
                <p:stCondLst>
                  <p:cond evt="onClick" delay="0">
                    <p:tgtEl>
                      <p:spTgt spid="27"/>
                    </p:tgtEl>
                  </p:cond>
                </p:stCondLst>
                <p:endSync evt="end" delay="0">
                  <p:rtn val="all"/>
                </p:endSync>
                <p:childTnLst>
                  <p:par>
                    <p:cTn id="131" fill="hold">
                      <p:stCondLst>
                        <p:cond delay="0"/>
                      </p:stCondLst>
                      <p:childTnLst>
                        <p:par>
                          <p:cTn id="132" fill="hold">
                            <p:stCondLst>
                              <p:cond delay="0"/>
                            </p:stCondLst>
                            <p:childTnLst>
                              <p:par>
                                <p:cTn id="133" presetID="1" presetClass="exit" presetSubtype="0" fill="hold" nodeType="withEffect">
                                  <p:stCondLst>
                                    <p:cond delay="0"/>
                                  </p:stCondLst>
                                  <p:childTnLst>
                                    <p:set>
                                      <p:cBhvr>
                                        <p:cTn id="134" dur="1" fill="hold">
                                          <p:stCondLst>
                                            <p:cond delay="0"/>
                                          </p:stCondLst>
                                        </p:cTn>
                                        <p:tgtEl>
                                          <p:spTgt spid="71">
                                            <p:txEl>
                                              <p:pRg st="0" end="0"/>
                                            </p:txEl>
                                          </p:spTgt>
                                        </p:tgtEl>
                                        <p:attrNameLst>
                                          <p:attrName>style.visibility</p:attrName>
                                        </p:attrNameLst>
                                      </p:cBhvr>
                                      <p:to>
                                        <p:strVal val="hidden"/>
                                      </p:to>
                                    </p:set>
                                  </p:childTnLst>
                                </p:cTn>
                              </p:par>
                              <p:par>
                                <p:cTn id="135" presetID="1" presetClass="exit" presetSubtype="0" fill="hold" nodeType="withEffect">
                                  <p:stCondLst>
                                    <p:cond delay="0"/>
                                  </p:stCondLst>
                                  <p:childTnLst>
                                    <p:set>
                                      <p:cBhvr>
                                        <p:cTn id="136" dur="1" fill="hold">
                                          <p:stCondLst>
                                            <p:cond delay="0"/>
                                          </p:stCondLst>
                                        </p:cTn>
                                        <p:tgtEl>
                                          <p:spTgt spid="28">
                                            <p:txEl>
                                              <p:pRg st="0" end="0"/>
                                            </p:txEl>
                                          </p:spTgt>
                                        </p:tgtEl>
                                        <p:attrNameLst>
                                          <p:attrName>style.visibility</p:attrName>
                                        </p:attrNameLst>
                                      </p:cBhvr>
                                      <p:to>
                                        <p:strVal val="hidden"/>
                                      </p:to>
                                    </p:set>
                                  </p:childTnLst>
                                </p:cTn>
                              </p:par>
                              <p:par>
                                <p:cTn id="137" presetID="1" presetClass="exit" presetSubtype="0" fill="hold" nodeType="withEffect">
                                  <p:stCondLst>
                                    <p:cond delay="0"/>
                                  </p:stCondLst>
                                  <p:childTnLst>
                                    <p:set>
                                      <p:cBhvr>
                                        <p:cTn id="138" dur="1" fill="hold">
                                          <p:stCondLst>
                                            <p:cond delay="0"/>
                                          </p:stCondLst>
                                        </p:cTn>
                                        <p:tgtEl>
                                          <p:spTgt spid="29">
                                            <p:txEl>
                                              <p:pRg st="0" end="0"/>
                                            </p:txEl>
                                          </p:spTgt>
                                        </p:tgtEl>
                                        <p:attrNameLst>
                                          <p:attrName>style.visibility</p:attrName>
                                        </p:attrNameLst>
                                      </p:cBhvr>
                                      <p:to>
                                        <p:strVal val="hidden"/>
                                      </p:to>
                                    </p:set>
                                  </p:childTnLst>
                                </p:cTn>
                              </p:par>
                              <p:par>
                                <p:cTn id="139" presetID="1" presetClass="exit" presetSubtype="0" fill="hold" nodeType="withEffect">
                                  <p:stCondLst>
                                    <p:cond delay="0"/>
                                  </p:stCondLst>
                                  <p:childTnLst>
                                    <p:set>
                                      <p:cBhvr>
                                        <p:cTn id="140" dur="1" fill="hold">
                                          <p:stCondLst>
                                            <p:cond delay="0"/>
                                          </p:stCondLst>
                                        </p:cTn>
                                        <p:tgtEl>
                                          <p:spTgt spid="30">
                                            <p:txEl>
                                              <p:pRg st="0" end="0"/>
                                            </p:txEl>
                                          </p:spTgt>
                                        </p:tgtEl>
                                        <p:attrNameLst>
                                          <p:attrName>style.visibility</p:attrName>
                                        </p:attrNameLst>
                                      </p:cBhvr>
                                      <p:to>
                                        <p:strVal val="hidden"/>
                                      </p:to>
                                    </p:set>
                                  </p:childTnLst>
                                </p:cTn>
                              </p:par>
                              <p:par>
                                <p:cTn id="141" presetID="1" presetClass="entr" presetSubtype="0" fill="hold" nodeType="withEffect">
                                  <p:stCondLst>
                                    <p:cond delay="0"/>
                                  </p:stCondLst>
                                  <p:childTnLst>
                                    <p:set>
                                      <p:cBhvr>
                                        <p:cTn id="142" dur="1" fill="hold">
                                          <p:stCondLst>
                                            <p:cond delay="0"/>
                                          </p:stCondLst>
                                        </p:cTn>
                                        <p:tgtEl>
                                          <p:spTgt spid="18">
                                            <p:txEl>
                                              <p:pRg st="0" end="0"/>
                                            </p:txEl>
                                          </p:spTgt>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16">
                                            <p:txEl>
                                              <p:pRg st="0" end="0"/>
                                            </p:txEl>
                                          </p:spTgt>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19">
                                            <p:txEl>
                                              <p:pRg st="0" end="0"/>
                                            </p:txEl>
                                          </p:spTgt>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149" restart="whenNotActive" fill="hold" evtFilter="cancelBubble" nodeType="interactiveSeq">
                <p:stCondLst>
                  <p:cond evt="onClick" delay="0">
                    <p:tgtEl>
                      <p:spTgt spid="22"/>
                    </p:tgtEl>
                  </p:cond>
                </p:stCondLst>
                <p:endSync evt="end" delay="0">
                  <p:rtn val="all"/>
                </p:endSync>
                <p:childTnLst>
                  <p:par>
                    <p:cTn id="150" fill="hold">
                      <p:stCondLst>
                        <p:cond delay="0"/>
                      </p:stCondLst>
                      <p:childTnLst>
                        <p:par>
                          <p:cTn id="151" fill="hold">
                            <p:stCondLst>
                              <p:cond delay="0"/>
                            </p:stCondLst>
                            <p:childTnLst>
                              <p:par>
                                <p:cTn id="152" presetID="10" presetClass="entr" presetSubtype="0" fill="hold" grpId="0" nodeType="clickEffect">
                                  <p:stCondLst>
                                    <p:cond delay="0"/>
                                  </p:stCondLst>
                                  <p:childTnLst>
                                    <p:set>
                                      <p:cBhvr>
                                        <p:cTn id="153" dur="1" fill="hold">
                                          <p:stCondLst>
                                            <p:cond delay="0"/>
                                          </p:stCondLst>
                                        </p:cTn>
                                        <p:tgtEl>
                                          <p:spTgt spid="23"/>
                                        </p:tgtEl>
                                        <p:attrNameLst>
                                          <p:attrName>style.visibility</p:attrName>
                                        </p:attrNameLst>
                                      </p:cBhvr>
                                      <p:to>
                                        <p:strVal val="visible"/>
                                      </p:to>
                                    </p:set>
                                    <p:animEffect transition="in" filter="fade">
                                      <p:cBhvr>
                                        <p:cTn id="154" dur="500"/>
                                        <p:tgtEl>
                                          <p:spTgt spid="23"/>
                                        </p:tgtEl>
                                      </p:cBhvr>
                                    </p:animEffect>
                                  </p:childTnLst>
                                </p:cTn>
                              </p:par>
                              <p:par>
                                <p:cTn id="155" presetID="10" presetClass="exit" presetSubtype="0" fill="hold" grpId="1" nodeType="withEffect">
                                  <p:stCondLst>
                                    <p:cond delay="0"/>
                                  </p:stCondLst>
                                  <p:childTnLst>
                                    <p:animEffect transition="out" filter="fade">
                                      <p:cBhvr>
                                        <p:cTn id="156" dur="500"/>
                                        <p:tgtEl>
                                          <p:spTgt spid="24"/>
                                        </p:tgtEl>
                                      </p:cBhvr>
                                    </p:animEffect>
                                    <p:set>
                                      <p:cBhvr>
                                        <p:cTn id="157" dur="1" fill="hold">
                                          <p:stCondLst>
                                            <p:cond delay="499"/>
                                          </p:stCondLst>
                                        </p:cTn>
                                        <p:tgtEl>
                                          <p:spTgt spid="24"/>
                                        </p:tgtEl>
                                        <p:attrNameLst>
                                          <p:attrName>style.visibility</p:attrName>
                                        </p:attrNameLst>
                                      </p:cBhvr>
                                      <p:to>
                                        <p:strVal val="hidden"/>
                                      </p:to>
                                    </p:set>
                                  </p:childTnLst>
                                </p:cTn>
                              </p:par>
                            </p:childTnLst>
                          </p:cTn>
                        </p:par>
                        <p:par>
                          <p:cTn id="158" fill="hold">
                            <p:stCondLst>
                              <p:cond delay="500"/>
                            </p:stCondLst>
                            <p:childTnLst>
                              <p:par>
                                <p:cTn id="159" presetID="1" presetClass="mediacall" presetSubtype="0" fill="hold" nodeType="afterEffect">
                                  <p:stCondLst>
                                    <p:cond delay="0"/>
                                  </p:stCondLst>
                                  <p:childTnLst>
                                    <p:cmd type="call" cmd="playFrom(0.0)">
                                      <p:cBhvr>
                                        <p:cTn id="160" dur="75811" fill="hold"/>
                                        <p:tgtEl>
                                          <p:spTgt spid="3"/>
                                        </p:tgtEl>
                                      </p:cBhvr>
                                    </p:cmd>
                                  </p:childTnLst>
                                </p:cTn>
                              </p:par>
                              <p:par>
                                <p:cTn id="161" presetID="1" presetClass="emph" presetSubtype="2" fill="hold" nodeType="withEffect">
                                  <p:stCondLst>
                                    <p:cond delay="0"/>
                                  </p:stCondLst>
                                  <p:childTnLst>
                                    <p:animClr clrSpc="rgb" dir="cw">
                                      <p:cBhvr>
                                        <p:cTn id="162" dur="1000" fill="hold"/>
                                        <p:tgtEl>
                                          <p:spTgt spid="22"/>
                                        </p:tgtEl>
                                        <p:attrNameLst>
                                          <p:attrName>fillcolor</p:attrName>
                                        </p:attrNameLst>
                                      </p:cBhvr>
                                      <p:to>
                                        <a:schemeClr val="accent2"/>
                                      </p:to>
                                    </p:animClr>
                                    <p:set>
                                      <p:cBhvr>
                                        <p:cTn id="163" dur="1000" fill="hold"/>
                                        <p:tgtEl>
                                          <p:spTgt spid="22"/>
                                        </p:tgtEl>
                                        <p:attrNameLst>
                                          <p:attrName>fill.type</p:attrName>
                                        </p:attrNameLst>
                                      </p:cBhvr>
                                      <p:to>
                                        <p:strVal val="solid"/>
                                      </p:to>
                                    </p:set>
                                    <p:set>
                                      <p:cBhvr>
                                        <p:cTn id="164" dur="1000" fill="hold"/>
                                        <p:tgtEl>
                                          <p:spTgt spid="22"/>
                                        </p:tgtEl>
                                        <p:attrNameLst>
                                          <p:attrName>fill.on</p:attrName>
                                        </p:attrNameLst>
                                      </p:cBhvr>
                                      <p:to>
                                        <p:strVal val="true"/>
                                      </p:to>
                                    </p:set>
                                  </p:childTnLst>
                                </p:cTn>
                              </p:par>
                            </p:childTnLst>
                          </p:cTn>
                        </p:par>
                      </p:childTnLst>
                    </p:cTn>
                  </p:par>
                  <p:par>
                    <p:cTn id="165" fill="hold">
                      <p:stCondLst>
                        <p:cond delay="indefinite"/>
                      </p:stCondLst>
                      <p:childTnLst>
                        <p:par>
                          <p:cTn id="166" fill="hold">
                            <p:stCondLst>
                              <p:cond delay="0"/>
                            </p:stCondLst>
                            <p:childTnLst>
                              <p:par>
                                <p:cTn id="167" presetID="3" presetClass="mediacall" presetSubtype="0" fill="hold" nodeType="clickEffect">
                                  <p:stCondLst>
                                    <p:cond delay="0"/>
                                  </p:stCondLst>
                                  <p:childTnLst>
                                    <p:cmd type="call" cmd="stop">
                                      <p:cBhvr>
                                        <p:cTn id="168" dur="1" fill="hold"/>
                                        <p:tgtEl>
                                          <p:spTgt spid="3"/>
                                        </p:tgtEl>
                                      </p:cBhvr>
                                    </p:cmd>
                                  </p:childTnLst>
                                </p:cTn>
                              </p:par>
                              <p:par>
                                <p:cTn id="169" presetID="10" presetClass="exit" presetSubtype="0" fill="hold" grpId="1" nodeType="withEffect">
                                  <p:stCondLst>
                                    <p:cond delay="0"/>
                                  </p:stCondLst>
                                  <p:childTnLst>
                                    <p:animEffect transition="out" filter="fade">
                                      <p:cBhvr>
                                        <p:cTn id="170" dur="500"/>
                                        <p:tgtEl>
                                          <p:spTgt spid="23"/>
                                        </p:tgtEl>
                                      </p:cBhvr>
                                    </p:animEffect>
                                    <p:set>
                                      <p:cBhvr>
                                        <p:cTn id="171" dur="1" fill="hold">
                                          <p:stCondLst>
                                            <p:cond delay="499"/>
                                          </p:stCondLst>
                                        </p:cTn>
                                        <p:tgtEl>
                                          <p:spTgt spid="23"/>
                                        </p:tgtEl>
                                        <p:attrNameLst>
                                          <p:attrName>style.visibility</p:attrName>
                                        </p:attrNameLst>
                                      </p:cBhvr>
                                      <p:to>
                                        <p:strVal val="hidden"/>
                                      </p:to>
                                    </p:set>
                                  </p:childTnLst>
                                </p:cTn>
                              </p:par>
                              <p:par>
                                <p:cTn id="172" presetID="10" presetClass="entr" presetSubtype="0" fill="hold" grpId="2" nodeType="withEffect">
                                  <p:stCondLst>
                                    <p:cond delay="0"/>
                                  </p:stCondLst>
                                  <p:childTnLst>
                                    <p:set>
                                      <p:cBhvr>
                                        <p:cTn id="173" dur="1" fill="hold">
                                          <p:stCondLst>
                                            <p:cond delay="0"/>
                                          </p:stCondLst>
                                        </p:cTn>
                                        <p:tgtEl>
                                          <p:spTgt spid="24"/>
                                        </p:tgtEl>
                                        <p:attrNameLst>
                                          <p:attrName>style.visibility</p:attrName>
                                        </p:attrNameLst>
                                      </p:cBhvr>
                                      <p:to>
                                        <p:strVal val="visible"/>
                                      </p:to>
                                    </p:set>
                                    <p:animEffect transition="in" filter="fade">
                                      <p:cBhvr>
                                        <p:cTn id="174" dur="500"/>
                                        <p:tgtEl>
                                          <p:spTgt spid="24"/>
                                        </p:tgtEl>
                                      </p:cBhvr>
                                    </p:animEffect>
                                  </p:childTnLst>
                                </p:cTn>
                              </p:par>
                              <p:par>
                                <p:cTn id="175" presetID="1" presetClass="emph" presetSubtype="2" fill="hold" nodeType="withEffect">
                                  <p:stCondLst>
                                    <p:cond delay="0"/>
                                  </p:stCondLst>
                                  <p:childTnLst>
                                    <p:animClr clrSpc="rgb" dir="cw">
                                      <p:cBhvr>
                                        <p:cTn id="176" dur="2000" fill="hold"/>
                                        <p:tgtEl>
                                          <p:spTgt spid="22"/>
                                        </p:tgtEl>
                                        <p:attrNameLst>
                                          <p:attrName>fillcolor</p:attrName>
                                        </p:attrNameLst>
                                      </p:cBhvr>
                                      <p:to>
                                        <a:schemeClr val="bg1"/>
                                      </p:to>
                                    </p:animClr>
                                    <p:set>
                                      <p:cBhvr>
                                        <p:cTn id="177" dur="2000" fill="hold"/>
                                        <p:tgtEl>
                                          <p:spTgt spid="22"/>
                                        </p:tgtEl>
                                        <p:attrNameLst>
                                          <p:attrName>fill.type</p:attrName>
                                        </p:attrNameLst>
                                      </p:cBhvr>
                                      <p:to>
                                        <p:strVal val="solid"/>
                                      </p:to>
                                    </p:set>
                                    <p:set>
                                      <p:cBhvr>
                                        <p:cTn id="178" dur="200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audio>
              <p:cMediaNode vol="80000">
                <p:cTn id="179" fill="hold" display="0">
                  <p:stCondLst>
                    <p:cond delay="indefinite"/>
                  </p:stCondLst>
                  <p:endCondLst>
                    <p:cond evt="onStopAudio" delay="0">
                      <p:tgtEl>
                        <p:sldTgt/>
                      </p:tgtEl>
                    </p:cond>
                  </p:endCondLst>
                </p:cTn>
                <p:tgtEl>
                  <p:spTgt spid="3"/>
                </p:tgtEl>
              </p:cMediaNode>
            </p:audio>
          </p:childTnLst>
        </p:cTn>
      </p:par>
    </p:tnLst>
    <p:bldLst>
      <p:bldP spid="23" grpId="0"/>
      <p:bldP spid="23" grpId="1"/>
      <p:bldP spid="24" grpId="0"/>
      <p:bldP spid="24" grpId="1"/>
      <p:bldP spid="24"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hape: Border 6"/>
          <p:cNvSpPr/>
          <p:nvPr/>
        </p:nvSpPr>
        <p:spPr>
          <a:xfrm>
            <a:off x="1212212" y="5530519"/>
            <a:ext cx="9892363" cy="451405"/>
          </a:xfrm>
          <a:prstGeom prst="rect">
            <a:avLst/>
          </a:prstGeom>
          <a:solidFill>
            <a:srgbClr val="D8D0FC"/>
          </a:solidFill>
          <a:ln>
            <a:solidFill>
              <a:srgbClr val="3E1B59"/>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NZ" sz="2000" dirty="0">
                <a:solidFill>
                  <a:schemeClr val="tx1"/>
                </a:solidFill>
                <a:latin typeface="Arial" panose="020B0604020202020204" pitchFamily="34" charset="0"/>
                <a:cs typeface="Arial" panose="020B0604020202020204" pitchFamily="34" charset="0"/>
              </a:rPr>
              <a:t>Questions I would like to ask about the topics in this lesson are…</a:t>
            </a:r>
          </a:p>
        </p:txBody>
      </p:sp>
      <p:sp>
        <p:nvSpPr>
          <p:cNvPr id="37" name="Shape: Border 5"/>
          <p:cNvSpPr/>
          <p:nvPr/>
        </p:nvSpPr>
        <p:spPr>
          <a:xfrm>
            <a:off x="1212211" y="4860684"/>
            <a:ext cx="9892365" cy="451405"/>
          </a:xfrm>
          <a:prstGeom prst="rect">
            <a:avLst/>
          </a:prstGeom>
          <a:solidFill>
            <a:srgbClr val="D8D0FC"/>
          </a:solidFill>
          <a:ln>
            <a:solidFill>
              <a:srgbClr val="3E1B59"/>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Which activity do you think helped you to learn best in this lesson?</a:t>
            </a:r>
            <a:endParaRPr lang="en-GB" sz="2400" dirty="0">
              <a:solidFill>
                <a:schemeClr val="tx1"/>
              </a:solidFill>
              <a:latin typeface="Arial" panose="020B0604020202020204" pitchFamily="34" charset="0"/>
              <a:cs typeface="Arial" panose="020B0604020202020204" pitchFamily="34" charset="0"/>
            </a:endParaRPr>
          </a:p>
        </p:txBody>
      </p:sp>
      <p:sp>
        <p:nvSpPr>
          <p:cNvPr id="22" name="Shape: Border 4"/>
          <p:cNvSpPr/>
          <p:nvPr/>
        </p:nvSpPr>
        <p:spPr>
          <a:xfrm>
            <a:off x="1212212" y="4169829"/>
            <a:ext cx="9892363" cy="451405"/>
          </a:xfrm>
          <a:prstGeom prst="rect">
            <a:avLst/>
          </a:prstGeom>
          <a:solidFill>
            <a:srgbClr val="D8D0FC"/>
          </a:solidFill>
          <a:ln>
            <a:solidFill>
              <a:srgbClr val="3E1B59"/>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Explain how the Advent Calendar works and why it is good to use during Advent.</a:t>
            </a:r>
            <a:endParaRPr lang="en-GB" sz="2000" dirty="0">
              <a:solidFill>
                <a:schemeClr val="tx1"/>
              </a:solidFill>
              <a:latin typeface="Arial" panose="020B0604020202020204" pitchFamily="34" charset="0"/>
              <a:cs typeface="Arial" panose="020B0604020202020204" pitchFamily="34" charset="0"/>
            </a:endParaRPr>
          </a:p>
        </p:txBody>
      </p:sp>
      <p:sp>
        <p:nvSpPr>
          <p:cNvPr id="23" name="Shape: Border 3"/>
          <p:cNvSpPr/>
          <p:nvPr/>
        </p:nvSpPr>
        <p:spPr>
          <a:xfrm>
            <a:off x="1212211" y="3496792"/>
            <a:ext cx="9892365" cy="451405"/>
          </a:xfrm>
          <a:prstGeom prst="rect">
            <a:avLst/>
          </a:prstGeom>
          <a:solidFill>
            <a:srgbClr val="D8D0FC"/>
          </a:solidFill>
          <a:ln>
            <a:solidFill>
              <a:srgbClr val="3E1B59"/>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r>
              <a:rPr lang="en-NZ" sz="2000" dirty="0">
                <a:solidFill>
                  <a:schemeClr val="tx1"/>
                </a:solidFill>
                <a:latin typeface="Arial" panose="020B0604020202020204" pitchFamily="34" charset="0"/>
                <a:cs typeface="Arial" panose="020B0604020202020204" pitchFamily="34" charset="0"/>
              </a:rPr>
              <a:t>Pray the old ‘Come Lord Jesus’ prayer and share it with your family whānau.</a:t>
            </a:r>
          </a:p>
        </p:txBody>
      </p:sp>
      <p:sp>
        <p:nvSpPr>
          <p:cNvPr id="24" name="Shape: Border 2"/>
          <p:cNvSpPr/>
          <p:nvPr/>
        </p:nvSpPr>
        <p:spPr>
          <a:xfrm>
            <a:off x="1196190" y="2553425"/>
            <a:ext cx="9892365" cy="725522"/>
          </a:xfrm>
          <a:prstGeom prst="rect">
            <a:avLst/>
          </a:prstGeom>
          <a:solidFill>
            <a:srgbClr val="D8D0FC"/>
          </a:solidFill>
          <a:ln>
            <a:solidFill>
              <a:srgbClr val="3E1B59"/>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Share your Advent Wreath worksheet with your family whānau and say how it helps people to prepare for the birth of Jesus.</a:t>
            </a:r>
            <a:endParaRPr lang="en-GB" sz="2400" dirty="0">
              <a:solidFill>
                <a:schemeClr val="tx1"/>
              </a:solidFill>
              <a:latin typeface="Arial" panose="020B0604020202020204" pitchFamily="34" charset="0"/>
              <a:cs typeface="Arial" panose="020B0604020202020204" pitchFamily="34" charset="0"/>
            </a:endParaRPr>
          </a:p>
        </p:txBody>
      </p:sp>
      <p:sp>
        <p:nvSpPr>
          <p:cNvPr id="25" name="Shape: Border 1"/>
          <p:cNvSpPr/>
          <p:nvPr/>
        </p:nvSpPr>
        <p:spPr>
          <a:xfrm>
            <a:off x="1196190" y="1879885"/>
            <a:ext cx="9892364" cy="451405"/>
          </a:xfrm>
          <a:prstGeom prst="rect">
            <a:avLst/>
          </a:prstGeom>
          <a:solidFill>
            <a:srgbClr val="D8D0FC"/>
          </a:solidFill>
          <a:ln>
            <a:solidFill>
              <a:srgbClr val="3E1B59"/>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NZ" sz="2000" dirty="0">
                <a:solidFill>
                  <a:schemeClr val="tx1"/>
                </a:solidFill>
                <a:latin typeface="Arial" panose="020B0604020202020204" pitchFamily="34" charset="0"/>
                <a:cs typeface="Arial" panose="020B0604020202020204" pitchFamily="34" charset="0"/>
              </a:rPr>
              <a:t>Tell a partner one way a family whānau can prepare for the birth of Jesus.</a:t>
            </a:r>
          </a:p>
        </p:txBody>
      </p:sp>
      <p:sp>
        <p:nvSpPr>
          <p:cNvPr id="38" name="Shape: Number 6"/>
          <p:cNvSpPr txBox="1"/>
          <p:nvPr/>
        </p:nvSpPr>
        <p:spPr>
          <a:xfrm>
            <a:off x="743573" y="5545939"/>
            <a:ext cx="521115" cy="420564"/>
          </a:xfrm>
          <a:prstGeom prst="rect">
            <a:avLst/>
          </a:prstGeom>
          <a:noFill/>
        </p:spPr>
        <p:txBody>
          <a:bodyPr wrap="square" rtlCol="0">
            <a:spAutoFit/>
          </a:bodyPr>
          <a:lstStyle/>
          <a:p>
            <a:r>
              <a:rPr lang="en-GB" sz="2133" b="1" dirty="0">
                <a:latin typeface="Segoe UI" pitchFamily="34" charset="0"/>
                <a:ea typeface="Segoe UI" pitchFamily="34" charset="0"/>
                <a:cs typeface="Segoe UI" pitchFamily="34" charset="0"/>
              </a:rPr>
              <a:t>6)</a:t>
            </a:r>
          </a:p>
        </p:txBody>
      </p:sp>
      <p:sp>
        <p:nvSpPr>
          <p:cNvPr id="39" name="Shape: Number 5"/>
          <p:cNvSpPr txBox="1"/>
          <p:nvPr/>
        </p:nvSpPr>
        <p:spPr>
          <a:xfrm>
            <a:off x="743572" y="4874740"/>
            <a:ext cx="521115" cy="420564"/>
          </a:xfrm>
          <a:prstGeom prst="rect">
            <a:avLst/>
          </a:prstGeom>
          <a:noFill/>
        </p:spPr>
        <p:txBody>
          <a:bodyPr wrap="square" rtlCol="0">
            <a:spAutoFit/>
          </a:bodyPr>
          <a:lstStyle/>
          <a:p>
            <a:r>
              <a:rPr lang="en-GB" sz="2133" b="1" dirty="0">
                <a:latin typeface="Segoe UI" pitchFamily="34" charset="0"/>
                <a:ea typeface="Segoe UI" pitchFamily="34" charset="0"/>
                <a:cs typeface="Segoe UI" pitchFamily="34" charset="0"/>
              </a:rPr>
              <a:t>5)</a:t>
            </a:r>
          </a:p>
        </p:txBody>
      </p:sp>
      <p:sp>
        <p:nvSpPr>
          <p:cNvPr id="26" name="Shape: Number 4"/>
          <p:cNvSpPr txBox="1"/>
          <p:nvPr/>
        </p:nvSpPr>
        <p:spPr>
          <a:xfrm>
            <a:off x="743571" y="4185249"/>
            <a:ext cx="521115" cy="420564"/>
          </a:xfrm>
          <a:prstGeom prst="rect">
            <a:avLst/>
          </a:prstGeom>
          <a:noFill/>
        </p:spPr>
        <p:txBody>
          <a:bodyPr wrap="square" rtlCol="0">
            <a:spAutoFit/>
          </a:bodyPr>
          <a:lstStyle/>
          <a:p>
            <a:r>
              <a:rPr lang="en-GB" sz="2133" b="1" dirty="0">
                <a:latin typeface="Segoe UI" pitchFamily="34" charset="0"/>
                <a:ea typeface="Segoe UI" pitchFamily="34" charset="0"/>
                <a:cs typeface="Segoe UI" pitchFamily="34" charset="0"/>
              </a:rPr>
              <a:t>4)</a:t>
            </a:r>
          </a:p>
        </p:txBody>
      </p:sp>
      <p:sp>
        <p:nvSpPr>
          <p:cNvPr id="27" name="Shape: Number 3"/>
          <p:cNvSpPr txBox="1"/>
          <p:nvPr/>
        </p:nvSpPr>
        <p:spPr>
          <a:xfrm>
            <a:off x="743571" y="3512212"/>
            <a:ext cx="521115" cy="420564"/>
          </a:xfrm>
          <a:prstGeom prst="rect">
            <a:avLst/>
          </a:prstGeom>
          <a:noFill/>
        </p:spPr>
        <p:txBody>
          <a:bodyPr wrap="square" rtlCol="0">
            <a:spAutoFit/>
          </a:bodyPr>
          <a:lstStyle/>
          <a:p>
            <a:r>
              <a:rPr lang="en-GB" sz="2133" b="1" dirty="0">
                <a:latin typeface="Segoe UI" pitchFamily="34" charset="0"/>
                <a:ea typeface="Segoe UI" pitchFamily="34" charset="0"/>
                <a:cs typeface="Segoe UI" pitchFamily="34" charset="0"/>
              </a:rPr>
              <a:t>3)</a:t>
            </a:r>
          </a:p>
        </p:txBody>
      </p:sp>
      <p:sp>
        <p:nvSpPr>
          <p:cNvPr id="28" name="Shape: Number 2"/>
          <p:cNvSpPr txBox="1"/>
          <p:nvPr/>
        </p:nvSpPr>
        <p:spPr>
          <a:xfrm>
            <a:off x="743571" y="2538004"/>
            <a:ext cx="521115" cy="420564"/>
          </a:xfrm>
          <a:prstGeom prst="rect">
            <a:avLst/>
          </a:prstGeom>
          <a:noFill/>
        </p:spPr>
        <p:txBody>
          <a:bodyPr wrap="square" rtlCol="0">
            <a:spAutoFit/>
          </a:bodyPr>
          <a:lstStyle/>
          <a:p>
            <a:r>
              <a:rPr lang="en-GB" sz="2133" b="1" dirty="0">
                <a:latin typeface="Segoe UI" pitchFamily="34" charset="0"/>
                <a:ea typeface="Segoe UI" pitchFamily="34" charset="0"/>
                <a:cs typeface="Segoe UI" pitchFamily="34" charset="0"/>
              </a:rPr>
              <a:t>2)</a:t>
            </a:r>
          </a:p>
        </p:txBody>
      </p:sp>
      <p:sp>
        <p:nvSpPr>
          <p:cNvPr id="29" name="Shape: Number 1"/>
          <p:cNvSpPr txBox="1"/>
          <p:nvPr/>
        </p:nvSpPr>
        <p:spPr>
          <a:xfrm>
            <a:off x="743573" y="1892441"/>
            <a:ext cx="521115" cy="420564"/>
          </a:xfrm>
          <a:prstGeom prst="rect">
            <a:avLst/>
          </a:prstGeom>
          <a:noFill/>
        </p:spPr>
        <p:txBody>
          <a:bodyPr wrap="square" rtlCol="0">
            <a:spAutoFit/>
          </a:bodyPr>
          <a:lstStyle/>
          <a:p>
            <a:r>
              <a:rPr lang="en-GB" sz="2133" b="1">
                <a:latin typeface="Segoe UI" pitchFamily="34" charset="0"/>
                <a:ea typeface="Segoe UI" pitchFamily="34" charset="0"/>
                <a:cs typeface="Segoe UI" pitchFamily="34" charset="0"/>
              </a:rPr>
              <a:t>1)</a:t>
            </a:r>
          </a:p>
        </p:txBody>
      </p:sp>
      <p:sp>
        <p:nvSpPr>
          <p:cNvPr id="30"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L-3</a:t>
            </a:r>
          </a:p>
          <a:p>
            <a:pPr algn="ctr"/>
            <a:r>
              <a:rPr lang="en-GB" sz="1200" b="1" dirty="0">
                <a:solidFill>
                  <a:srgbClr val="002060"/>
                </a:solidFill>
                <a:latin typeface="Arial" pitchFamily="34" charset="0"/>
                <a:cs typeface="Arial" pitchFamily="34" charset="0"/>
              </a:rPr>
              <a:t>S-08</a:t>
            </a:r>
          </a:p>
        </p:txBody>
      </p:sp>
      <p:sp>
        <p:nvSpPr>
          <p:cNvPr id="31"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2"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3" name="Textbox: Tool instructions"/>
          <p:cNvSpPr txBox="1"/>
          <p:nvPr/>
        </p:nvSpPr>
        <p:spPr>
          <a:xfrm>
            <a:off x="4613066" y="6550225"/>
            <a:ext cx="2965877" cy="276999"/>
          </a:xfrm>
          <a:prstGeom prst="rect">
            <a:avLst/>
          </a:prstGeom>
          <a:noFill/>
        </p:spPr>
        <p:txBody>
          <a:bodyPr wrap="none" rtlCol="0">
            <a:spAutoFit/>
          </a:bodyPr>
          <a:lstStyle/>
          <a:p>
            <a:pPr algn="ctr"/>
            <a:r>
              <a:rPr lang="en-GB" sz="1200" dirty="0">
                <a:latin typeface="Arial" pitchFamily="34" charset="0"/>
                <a:ea typeface="Segoe UI" pitchFamily="34" charset="0"/>
                <a:cs typeface="Arial" pitchFamily="34" charset="0"/>
              </a:rPr>
              <a:t>Click in each caption space to reveal text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4437" y="415146"/>
            <a:ext cx="1824117" cy="1217137"/>
          </a:xfrm>
          <a:prstGeom prst="rect">
            <a:avLst/>
          </a:prstGeom>
          <a:ln>
            <a:noFill/>
          </a:ln>
          <a:effectLst>
            <a:softEdge rad="112500"/>
          </a:effectLst>
        </p:spPr>
      </p:pic>
      <p:sp>
        <p:nvSpPr>
          <p:cNvPr id="2" name="Title 1"/>
          <p:cNvSpPr>
            <a:spLocks noGrp="1"/>
          </p:cNvSpPr>
          <p:nvPr>
            <p:ph type="title"/>
          </p:nvPr>
        </p:nvSpPr>
        <p:spPr/>
        <p:txBody>
          <a:bodyPr/>
          <a:lstStyle/>
          <a:p>
            <a:pPr algn="ctr"/>
            <a:r>
              <a:rPr lang="en-NZ" b="1" spc="50" dirty="0">
                <a:ln w="0">
                  <a:solidFill>
                    <a:schemeClr val="tx1"/>
                  </a:solidFill>
                </a:ln>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Check Up</a:t>
            </a:r>
            <a:endParaRPr lang="en-NZ" dirty="0"/>
          </a:p>
        </p:txBody>
      </p:sp>
    </p:spTree>
    <p:extLst>
      <p:ext uri="{BB962C8B-B14F-4D97-AF65-F5344CB8AC3E}">
        <p14:creationId xmlns:p14="http://schemas.microsoft.com/office/powerpoint/2010/main" val="1177989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nodeType="withEffect">
                                  <p:stCondLst>
                                    <p:cond delay="0"/>
                                  </p:stCondLst>
                                  <p:childTnLst>
                                    <p:animClr clrSpc="rgb" dir="cw">
                                      <p:cBhvr override="childStyle">
                                        <p:cTn id="6" dur="750" fill="hold"/>
                                        <p:tgtEl>
                                          <p:spTgt spid="25">
                                            <p:txEl>
                                              <p:pRg st="0" end="0"/>
                                            </p:txEl>
                                          </p:spTgt>
                                        </p:tgtEl>
                                        <p:attrNameLst>
                                          <p:attrName>style.color</p:attrName>
                                        </p:attrNameLst>
                                      </p:cBhvr>
                                      <p:to>
                                        <a:srgbClr val="7030A0"/>
                                      </p:to>
                                    </p:animClr>
                                  </p:childTnLst>
                                </p:cTn>
                              </p:par>
                              <p:par>
                                <p:cTn id="7" presetID="22" presetClass="entr" presetSubtype="8" fill="hold" nodeType="withEffect">
                                  <p:stCondLst>
                                    <p:cond delay="0"/>
                                  </p:stCondLst>
                                  <p:childTnLst>
                                    <p:set>
                                      <p:cBhvr>
                                        <p:cTn id="8" dur="1" fill="hold">
                                          <p:stCondLst>
                                            <p:cond delay="0"/>
                                          </p:stCondLst>
                                        </p:cTn>
                                        <p:tgtEl>
                                          <p:spTgt spid="24">
                                            <p:txEl>
                                              <p:pRg st="0" end="0"/>
                                            </p:txEl>
                                          </p:spTgt>
                                        </p:tgtEl>
                                        <p:attrNameLst>
                                          <p:attrName>style.visibility</p:attrName>
                                        </p:attrNameLst>
                                      </p:cBhvr>
                                      <p:to>
                                        <p:strVal val="visible"/>
                                      </p:to>
                                    </p:set>
                                    <p:animEffect transition="in" filter="wipe(left)">
                                      <p:cBhvr>
                                        <p:cTn id="9" dur="500"/>
                                        <p:tgtEl>
                                          <p:spTgt spid="24">
                                            <p:txEl>
                                              <p:pRg st="0" end="0"/>
                                            </p:txEl>
                                          </p:spTgt>
                                        </p:tgtEl>
                                      </p:cBhvr>
                                    </p:animEffect>
                                  </p:childTnLst>
                                </p:cTn>
                              </p:par>
                            </p:childTnLst>
                          </p:cTn>
                        </p:par>
                      </p:childTnLst>
                    </p:cTn>
                  </p:par>
                </p:childTnLst>
              </p:cTn>
              <p:nextCondLst>
                <p:cond evt="onClick" delay="0">
                  <p:tgtEl>
                    <p:spTgt spid="24"/>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nodeType="withEffect">
                                  <p:stCondLst>
                                    <p:cond delay="0"/>
                                  </p:stCondLst>
                                  <p:childTnLst>
                                    <p:animClr clrSpc="rgb" dir="cw">
                                      <p:cBhvr override="childStyle">
                                        <p:cTn id="14" dur="750" fill="hold"/>
                                        <p:tgtEl>
                                          <p:spTgt spid="24">
                                            <p:txEl>
                                              <p:pRg st="0" end="0"/>
                                            </p:txEl>
                                          </p:spTgt>
                                        </p:tgtEl>
                                        <p:attrNameLst>
                                          <p:attrName>style.color</p:attrName>
                                        </p:attrNameLst>
                                      </p:cBhvr>
                                      <p:to>
                                        <a:srgbClr val="7030A0"/>
                                      </p:to>
                                    </p:animClr>
                                  </p:childTnLst>
                                </p:cTn>
                              </p:par>
                              <p:par>
                                <p:cTn id="15" presetID="22" presetClass="entr" presetSubtype="8" fill="hold" nodeType="with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wipe(left)">
                                      <p:cBhvr>
                                        <p:cTn id="17" dur="500"/>
                                        <p:tgtEl>
                                          <p:spTgt spid="23">
                                            <p:txEl>
                                              <p:pRg st="0" end="0"/>
                                            </p:txEl>
                                          </p:spTgt>
                                        </p:tgtEl>
                                      </p:cBhvr>
                                    </p:animEffect>
                                  </p:child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22"/>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nodeType="withEffect">
                                  <p:stCondLst>
                                    <p:cond delay="0"/>
                                  </p:stCondLst>
                                  <p:childTnLst>
                                    <p:animClr clrSpc="rgb" dir="cw">
                                      <p:cBhvr override="childStyle">
                                        <p:cTn id="22" dur="750" fill="hold"/>
                                        <p:tgtEl>
                                          <p:spTgt spid="23">
                                            <p:txEl>
                                              <p:pRg st="0" end="0"/>
                                            </p:txEl>
                                          </p:spTgt>
                                        </p:tgtEl>
                                        <p:attrNameLst>
                                          <p:attrName>style.color</p:attrName>
                                        </p:attrNameLst>
                                      </p:cBhvr>
                                      <p:to>
                                        <a:srgbClr val="7030A0"/>
                                      </p:to>
                                    </p:animClr>
                                  </p:childTnLst>
                                </p:cTn>
                              </p:par>
                              <p:par>
                                <p:cTn id="23" presetID="22" presetClass="entr" presetSubtype="8" fill="hold" nodeType="withEffect">
                                  <p:stCondLst>
                                    <p:cond delay="0"/>
                                  </p:stCondLst>
                                  <p:childTnLst>
                                    <p:set>
                                      <p:cBhvr>
                                        <p:cTn id="24" dur="1" fill="hold">
                                          <p:stCondLst>
                                            <p:cond delay="0"/>
                                          </p:stCondLst>
                                        </p:cTn>
                                        <p:tgtEl>
                                          <p:spTgt spid="22">
                                            <p:txEl>
                                              <p:pRg st="0" end="0"/>
                                            </p:txEl>
                                          </p:spTgt>
                                        </p:tgtEl>
                                        <p:attrNameLst>
                                          <p:attrName>style.visibility</p:attrName>
                                        </p:attrNameLst>
                                      </p:cBhvr>
                                      <p:to>
                                        <p:strVal val="visible"/>
                                      </p:to>
                                    </p:set>
                                    <p:animEffect transition="in" filter="wipe(left)">
                                      <p:cBhvr>
                                        <p:cTn id="25" dur="500"/>
                                        <p:tgtEl>
                                          <p:spTgt spid="22">
                                            <p:txEl>
                                              <p:pRg st="0" end="0"/>
                                            </p:txEl>
                                          </p:spTgt>
                                        </p:tgtEl>
                                      </p:cBhvr>
                                    </p:animEffec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37"/>
                    </p:tgtEl>
                  </p:cond>
                </p:stCondLst>
                <p:endSync evt="end" delay="0">
                  <p:rtn val="all"/>
                </p:endSync>
                <p:childTnLst>
                  <p:par>
                    <p:cTn id="27" fill="hold">
                      <p:stCondLst>
                        <p:cond delay="0"/>
                      </p:stCondLst>
                      <p:childTnLst>
                        <p:par>
                          <p:cTn id="28" fill="hold">
                            <p:stCondLst>
                              <p:cond delay="0"/>
                            </p:stCondLst>
                            <p:childTnLst>
                              <p:par>
                                <p:cTn id="29" presetID="3" presetClass="emph" presetSubtype="2" fill="hold" nodeType="withEffect">
                                  <p:stCondLst>
                                    <p:cond delay="0"/>
                                  </p:stCondLst>
                                  <p:childTnLst>
                                    <p:animClr clrSpc="rgb" dir="cw">
                                      <p:cBhvr override="childStyle">
                                        <p:cTn id="30" dur="750" fill="hold"/>
                                        <p:tgtEl>
                                          <p:spTgt spid="22">
                                            <p:txEl>
                                              <p:pRg st="0" end="0"/>
                                            </p:txEl>
                                          </p:spTgt>
                                        </p:tgtEl>
                                        <p:attrNameLst>
                                          <p:attrName>style.color</p:attrName>
                                        </p:attrNameLst>
                                      </p:cBhvr>
                                      <p:to>
                                        <a:srgbClr val="7030A0"/>
                                      </p:to>
                                    </p:animClr>
                                  </p:childTnLst>
                                </p:cTn>
                              </p:par>
                              <p:par>
                                <p:cTn id="31" presetID="22" presetClass="entr" presetSubtype="8" fill="hold" nodeType="withEffect">
                                  <p:stCondLst>
                                    <p:cond delay="0"/>
                                  </p:stCondLst>
                                  <p:childTnLst>
                                    <p:set>
                                      <p:cBhvr>
                                        <p:cTn id="32" dur="1" fill="hold">
                                          <p:stCondLst>
                                            <p:cond delay="0"/>
                                          </p:stCondLst>
                                        </p:cTn>
                                        <p:tgtEl>
                                          <p:spTgt spid="37">
                                            <p:txEl>
                                              <p:pRg st="0" end="0"/>
                                            </p:txEl>
                                          </p:spTgt>
                                        </p:tgtEl>
                                        <p:attrNameLst>
                                          <p:attrName>style.visibility</p:attrName>
                                        </p:attrNameLst>
                                      </p:cBhvr>
                                      <p:to>
                                        <p:strVal val="visible"/>
                                      </p:to>
                                    </p:set>
                                    <p:animEffect transition="in" filter="wipe(left)">
                                      <p:cBhvr>
                                        <p:cTn id="33" dur="500"/>
                                        <p:tgtEl>
                                          <p:spTgt spid="37">
                                            <p:txEl>
                                              <p:pRg st="0" end="0"/>
                                            </p:txEl>
                                          </p:spTgt>
                                        </p:tgtEl>
                                      </p:cBhvr>
                                    </p:animEffect>
                                  </p:childTnLst>
                                </p:cTn>
                              </p:par>
                            </p:childTnLst>
                          </p:cTn>
                        </p:par>
                      </p:childTnLst>
                    </p:cTn>
                  </p:par>
                </p:childTnLst>
              </p:cTn>
              <p:nextCondLst>
                <p:cond evt="onClick" delay="0">
                  <p:tgtEl>
                    <p:spTgt spid="37"/>
                  </p:tgtEl>
                </p:cond>
              </p:nextCondLst>
            </p:seq>
            <p:seq concurrent="1" nextAc="seek">
              <p:cTn id="34" restart="whenNotActive" fill="hold" evtFilter="cancelBubble" nodeType="interactiveSeq">
                <p:stCondLst>
                  <p:cond evt="onClick" delay="0">
                    <p:tgtEl>
                      <p:spTgt spid="36"/>
                    </p:tgtEl>
                  </p:cond>
                </p:stCondLst>
                <p:endSync evt="end" delay="0">
                  <p:rtn val="all"/>
                </p:endSync>
                <p:childTnLst>
                  <p:par>
                    <p:cTn id="35" fill="hold">
                      <p:stCondLst>
                        <p:cond delay="0"/>
                      </p:stCondLst>
                      <p:childTnLst>
                        <p:par>
                          <p:cTn id="36" fill="hold">
                            <p:stCondLst>
                              <p:cond delay="0"/>
                            </p:stCondLst>
                            <p:childTnLst>
                              <p:par>
                                <p:cTn id="37" presetID="3" presetClass="emph" presetSubtype="2" fill="hold" nodeType="withEffect">
                                  <p:stCondLst>
                                    <p:cond delay="0"/>
                                  </p:stCondLst>
                                  <p:childTnLst>
                                    <p:animClr clrSpc="rgb" dir="cw">
                                      <p:cBhvr override="childStyle">
                                        <p:cTn id="38" dur="750" fill="hold"/>
                                        <p:tgtEl>
                                          <p:spTgt spid="37">
                                            <p:txEl>
                                              <p:pRg st="0" end="0"/>
                                            </p:txEl>
                                          </p:spTgt>
                                        </p:tgtEl>
                                        <p:attrNameLst>
                                          <p:attrName>style.color</p:attrName>
                                        </p:attrNameLst>
                                      </p:cBhvr>
                                      <p:to>
                                        <a:srgbClr val="7030A0"/>
                                      </p:to>
                                    </p:animClr>
                                  </p:childTnLst>
                                </p:cTn>
                              </p:par>
                              <p:par>
                                <p:cTn id="39" presetID="22" presetClass="entr" presetSubtype="8" fill="hold" nodeType="withEffect">
                                  <p:stCondLst>
                                    <p:cond delay="0"/>
                                  </p:stCondLst>
                                  <p:childTnLst>
                                    <p:set>
                                      <p:cBhvr>
                                        <p:cTn id="40" dur="1" fill="hold">
                                          <p:stCondLst>
                                            <p:cond delay="0"/>
                                          </p:stCondLst>
                                        </p:cTn>
                                        <p:tgtEl>
                                          <p:spTgt spid="36">
                                            <p:txEl>
                                              <p:pRg st="0" end="0"/>
                                            </p:txEl>
                                          </p:spTgt>
                                        </p:tgtEl>
                                        <p:attrNameLst>
                                          <p:attrName>style.visibility</p:attrName>
                                        </p:attrNameLst>
                                      </p:cBhvr>
                                      <p:to>
                                        <p:strVal val="visible"/>
                                      </p:to>
                                    </p:set>
                                    <p:animEffect transition="in" filter="wipe(left)">
                                      <p:cBhvr>
                                        <p:cTn id="41" dur="500"/>
                                        <p:tgtEl>
                                          <p:spTgt spid="36">
                                            <p:txEl>
                                              <p:pRg st="0" end="0"/>
                                            </p:txEl>
                                          </p:spTgt>
                                        </p:tgtEl>
                                      </p:cBhvr>
                                    </p:animEffect>
                                  </p:childTnLst>
                                </p:cTn>
                              </p:par>
                            </p:childTnLst>
                          </p:cTn>
                        </p:par>
                      </p:childTnLst>
                    </p:cTn>
                  </p:par>
                </p:childTnLst>
              </p:cTn>
              <p:nextCondLst>
                <p:cond evt="onClick" delay="0">
                  <p:tgtEl>
                    <p:spTgt spid="36"/>
                  </p:tgtEl>
                </p:cond>
              </p:nextCondLst>
            </p:seq>
            <p:seq concurrent="1" nextAc="seek">
              <p:cTn id="42" restart="whenNotActive" fill="hold" evtFilter="cancelBubble" nodeType="interactiveSeq">
                <p:stCondLst>
                  <p:cond evt="onClick" delay="0">
                    <p:tgtEl>
                      <p:spTgt spid="31"/>
                    </p:tgtEl>
                  </p:cond>
                </p:stCondLst>
                <p:endSync evt="end" delay="0">
                  <p:rtn val="all"/>
                </p:endSync>
                <p:childTnLst>
                  <p:par>
                    <p:cTn id="43" fill="hold">
                      <p:stCondLst>
                        <p:cond delay="0"/>
                      </p:stCondLst>
                      <p:childTnLst>
                        <p:par>
                          <p:cTn id="44" fill="hold">
                            <p:stCondLst>
                              <p:cond delay="0"/>
                            </p:stCondLst>
                            <p:childTnLst>
                              <p:par>
                                <p:cTn id="45" presetID="3" presetClass="emph" presetSubtype="2" fill="hold" nodeType="withEffect">
                                  <p:stCondLst>
                                    <p:cond delay="0"/>
                                  </p:stCondLst>
                                  <p:childTnLst>
                                    <p:animClr clrSpc="rgb" dir="cw">
                                      <p:cBhvr override="childStyle">
                                        <p:cTn id="46" dur="10" fill="hold"/>
                                        <p:tgtEl>
                                          <p:spTgt spid="25">
                                            <p:txEl>
                                              <p:pRg st="0" end="0"/>
                                            </p:txEl>
                                          </p:spTgt>
                                        </p:tgtEl>
                                        <p:attrNameLst>
                                          <p:attrName>style.color</p:attrName>
                                        </p:attrNameLst>
                                      </p:cBhvr>
                                      <p:to>
                                        <a:srgbClr val="000000"/>
                                      </p:to>
                                    </p:animClr>
                                  </p:childTnLst>
                                </p:cTn>
                              </p:par>
                              <p:par>
                                <p:cTn id="47" presetID="3" presetClass="emph" presetSubtype="2" fill="hold" nodeType="withEffect">
                                  <p:stCondLst>
                                    <p:cond delay="0"/>
                                  </p:stCondLst>
                                  <p:childTnLst>
                                    <p:animClr clrSpc="rgb" dir="cw">
                                      <p:cBhvr override="childStyle">
                                        <p:cTn id="48" dur="10" fill="hold"/>
                                        <p:tgtEl>
                                          <p:spTgt spid="24">
                                            <p:txEl>
                                              <p:pRg st="0" end="0"/>
                                            </p:txEl>
                                          </p:spTgt>
                                        </p:tgtEl>
                                        <p:attrNameLst>
                                          <p:attrName>style.color</p:attrName>
                                        </p:attrNameLst>
                                      </p:cBhvr>
                                      <p:to>
                                        <a:srgbClr val="000000"/>
                                      </p:to>
                                    </p:animClr>
                                  </p:childTnLst>
                                </p:cTn>
                              </p:par>
                              <p:par>
                                <p:cTn id="49" presetID="3" presetClass="emph" presetSubtype="2" fill="hold" nodeType="withEffect">
                                  <p:stCondLst>
                                    <p:cond delay="0"/>
                                  </p:stCondLst>
                                  <p:childTnLst>
                                    <p:animClr clrSpc="rgb" dir="cw">
                                      <p:cBhvr override="childStyle">
                                        <p:cTn id="50" dur="10" fill="hold"/>
                                        <p:tgtEl>
                                          <p:spTgt spid="23">
                                            <p:txEl>
                                              <p:pRg st="0" end="0"/>
                                            </p:txEl>
                                          </p:spTgt>
                                        </p:tgtEl>
                                        <p:attrNameLst>
                                          <p:attrName>style.color</p:attrName>
                                        </p:attrNameLst>
                                      </p:cBhvr>
                                      <p:to>
                                        <a:srgbClr val="000000"/>
                                      </p:to>
                                    </p:animClr>
                                  </p:childTnLst>
                                </p:cTn>
                              </p:par>
                              <p:par>
                                <p:cTn id="51" presetID="3" presetClass="emph" presetSubtype="2" fill="hold" nodeType="withEffect">
                                  <p:stCondLst>
                                    <p:cond delay="0"/>
                                  </p:stCondLst>
                                  <p:childTnLst>
                                    <p:animClr clrSpc="rgb" dir="cw">
                                      <p:cBhvr override="childStyle">
                                        <p:cTn id="52" dur="10" fill="hold"/>
                                        <p:tgtEl>
                                          <p:spTgt spid="22">
                                            <p:txEl>
                                              <p:pRg st="0" end="0"/>
                                            </p:txEl>
                                          </p:spTgt>
                                        </p:tgtEl>
                                        <p:attrNameLst>
                                          <p:attrName>style.color</p:attrName>
                                        </p:attrNameLst>
                                      </p:cBhvr>
                                      <p:to>
                                        <a:srgbClr val="000000"/>
                                      </p:to>
                                    </p:animClr>
                                  </p:childTnLst>
                                </p:cTn>
                              </p:par>
                              <p:par>
                                <p:cTn id="53" presetID="3" presetClass="emph" presetSubtype="2" fill="hold" nodeType="withEffect">
                                  <p:stCondLst>
                                    <p:cond delay="0"/>
                                  </p:stCondLst>
                                  <p:childTnLst>
                                    <p:animClr clrSpc="rgb" dir="cw">
                                      <p:cBhvr override="childStyle">
                                        <p:cTn id="54" dur="10" fill="hold"/>
                                        <p:tgtEl>
                                          <p:spTgt spid="37">
                                            <p:txEl>
                                              <p:pRg st="0" end="0"/>
                                            </p:txEl>
                                          </p:spTgt>
                                        </p:tgtEl>
                                        <p:attrNameLst>
                                          <p:attrName>style.color</p:attrName>
                                        </p:attrNameLst>
                                      </p:cBhvr>
                                      <p:to>
                                        <a:srgbClr val="000000"/>
                                      </p:to>
                                    </p:animClr>
                                  </p:childTnLst>
                                </p:cTn>
                              </p:par>
                              <p:par>
                                <p:cTn id="55" presetID="1" presetClass="exit" presetSubtype="0" fill="hold" nodeType="withEffect">
                                  <p:stCondLst>
                                    <p:cond delay="0"/>
                                  </p:stCondLst>
                                  <p:childTnLst>
                                    <p:set>
                                      <p:cBhvr>
                                        <p:cTn id="56" dur="1" fill="hold">
                                          <p:stCondLst>
                                            <p:cond delay="0"/>
                                          </p:stCondLst>
                                        </p:cTn>
                                        <p:tgtEl>
                                          <p:spTgt spid="24">
                                            <p:txEl>
                                              <p:pRg st="0" end="0"/>
                                            </p:txEl>
                                          </p:spTgt>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23">
                                            <p:txEl>
                                              <p:pRg st="0" end="0"/>
                                            </p:txEl>
                                          </p:spTgt>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22">
                                            <p:txEl>
                                              <p:pRg st="0" end="0"/>
                                            </p:txEl>
                                          </p:spTgt>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37">
                                            <p:txEl>
                                              <p:pRg st="0" end="0"/>
                                            </p:txEl>
                                          </p:spTgt>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36">
                                            <p:txEl>
                                              <p:pRg st="0" end="0"/>
                                            </p:txEl>
                                          </p:spTgt>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5" restart="whenNotActive" fill="hold" evtFilter="cancelBubble" nodeType="interactiveSeq">
                <p:stCondLst>
                  <p:cond evt="onClick" delay="0">
                    <p:tgtEl>
                      <p:spTgt spid="32"/>
                    </p:tgtEl>
                  </p:cond>
                </p:stCondLst>
                <p:endSync evt="end" delay="0">
                  <p:rtn val="all"/>
                </p:endSync>
                <p:childTnLst>
                  <p:par>
                    <p:cTn id="66" fill="hold">
                      <p:stCondLst>
                        <p:cond delay="0"/>
                      </p:stCondLst>
                      <p:childTnLst>
                        <p:par>
                          <p:cTn id="67" fill="hold">
                            <p:stCondLst>
                              <p:cond delay="0"/>
                            </p:stCondLst>
                            <p:childTnLst>
                              <p:par>
                                <p:cTn id="68" presetID="3" presetClass="emph" presetSubtype="2" fill="hold" grpId="0" nodeType="withEffect">
                                  <p:stCondLst>
                                    <p:cond delay="0"/>
                                  </p:stCondLst>
                                  <p:childTnLst>
                                    <p:animClr clrSpc="rgb" dir="cw">
                                      <p:cBhvr override="childStyle">
                                        <p:cTn id="69" dur="10" fill="hold"/>
                                        <p:tgtEl>
                                          <p:spTgt spid="25">
                                            <p:txEl>
                                              <p:pRg st="0" end="0"/>
                                            </p:txEl>
                                          </p:spTgt>
                                        </p:tgtEl>
                                        <p:attrNameLst>
                                          <p:attrName>style.color</p:attrName>
                                        </p:attrNameLst>
                                      </p:cBhvr>
                                      <p:to>
                                        <a:srgbClr val="000000"/>
                                      </p:to>
                                    </p:animClr>
                                  </p:childTnLst>
                                </p:cTn>
                              </p:par>
                              <p:par>
                                <p:cTn id="70" presetID="3" presetClass="emph" presetSubtype="2" fill="hold" nodeType="withEffect">
                                  <p:stCondLst>
                                    <p:cond delay="0"/>
                                  </p:stCondLst>
                                  <p:childTnLst>
                                    <p:animClr clrSpc="rgb" dir="cw">
                                      <p:cBhvr override="childStyle">
                                        <p:cTn id="71" dur="10" fill="hold"/>
                                        <p:tgtEl>
                                          <p:spTgt spid="24">
                                            <p:txEl>
                                              <p:pRg st="0" end="0"/>
                                            </p:txEl>
                                          </p:spTgt>
                                        </p:tgtEl>
                                        <p:attrNameLst>
                                          <p:attrName>style.color</p:attrName>
                                        </p:attrNameLst>
                                      </p:cBhvr>
                                      <p:to>
                                        <a:srgbClr val="000000"/>
                                      </p:to>
                                    </p:animClr>
                                  </p:childTnLst>
                                </p:cTn>
                              </p:par>
                              <p:par>
                                <p:cTn id="72" presetID="3" presetClass="emph" presetSubtype="2" fill="hold" nodeType="withEffect">
                                  <p:stCondLst>
                                    <p:cond delay="0"/>
                                  </p:stCondLst>
                                  <p:childTnLst>
                                    <p:animClr clrSpc="rgb" dir="cw">
                                      <p:cBhvr override="childStyle">
                                        <p:cTn id="73" dur="10" fill="hold"/>
                                        <p:tgtEl>
                                          <p:spTgt spid="23">
                                            <p:txEl>
                                              <p:pRg st="0" end="0"/>
                                            </p:txEl>
                                          </p:spTgt>
                                        </p:tgtEl>
                                        <p:attrNameLst>
                                          <p:attrName>style.color</p:attrName>
                                        </p:attrNameLst>
                                      </p:cBhvr>
                                      <p:to>
                                        <a:srgbClr val="000000"/>
                                      </p:to>
                                    </p:animClr>
                                  </p:childTnLst>
                                </p:cTn>
                              </p:par>
                              <p:par>
                                <p:cTn id="74" presetID="3" presetClass="emph" presetSubtype="2" fill="hold" nodeType="withEffect">
                                  <p:stCondLst>
                                    <p:cond delay="0"/>
                                  </p:stCondLst>
                                  <p:childTnLst>
                                    <p:animClr clrSpc="rgb" dir="cw">
                                      <p:cBhvr override="childStyle">
                                        <p:cTn id="75" dur="10" fill="hold"/>
                                        <p:tgtEl>
                                          <p:spTgt spid="22">
                                            <p:txEl>
                                              <p:pRg st="0" end="0"/>
                                            </p:txEl>
                                          </p:spTgt>
                                        </p:tgtEl>
                                        <p:attrNameLst>
                                          <p:attrName>style.color</p:attrName>
                                        </p:attrNameLst>
                                      </p:cBhvr>
                                      <p:to>
                                        <a:srgbClr val="000000"/>
                                      </p:to>
                                    </p:animClr>
                                  </p:childTnLst>
                                </p:cTn>
                              </p:par>
                              <p:par>
                                <p:cTn id="76" presetID="3" presetClass="emph" presetSubtype="2" fill="hold" nodeType="withEffect">
                                  <p:stCondLst>
                                    <p:cond delay="0"/>
                                  </p:stCondLst>
                                  <p:childTnLst>
                                    <p:animClr clrSpc="rgb" dir="cw">
                                      <p:cBhvr override="childStyle">
                                        <p:cTn id="77" dur="10" fill="hold"/>
                                        <p:tgtEl>
                                          <p:spTgt spid="37">
                                            <p:txEl>
                                              <p:pRg st="0" end="0"/>
                                            </p:txEl>
                                          </p:spTgt>
                                        </p:tgtEl>
                                        <p:attrNameLst>
                                          <p:attrName>style.color</p:attrName>
                                        </p:attrNameLst>
                                      </p:cBhvr>
                                      <p:to>
                                        <a:srgbClr val="000000"/>
                                      </p:to>
                                    </p:animClr>
                                  </p:childTnLst>
                                </p:cTn>
                              </p:par>
                              <p:par>
                                <p:cTn id="78" presetID="1" presetClass="exit" presetSubtype="0" fill="hold" nodeType="withEffect">
                                  <p:stCondLst>
                                    <p:cond delay="0"/>
                                  </p:stCondLst>
                                  <p:childTnLst>
                                    <p:set>
                                      <p:cBhvr>
                                        <p:cTn id="79" dur="1" fill="hold">
                                          <p:stCondLst>
                                            <p:cond delay="0"/>
                                          </p:stCondLst>
                                        </p:cTn>
                                        <p:tgtEl>
                                          <p:spTgt spid="24">
                                            <p:txEl>
                                              <p:pRg st="0" end="0"/>
                                            </p:txEl>
                                          </p:spTgt>
                                        </p:tgtEl>
                                        <p:attrNameLst>
                                          <p:attrName>style.visibility</p:attrName>
                                        </p:attrNameLst>
                                      </p:cBhvr>
                                      <p:to>
                                        <p:strVal val="hidden"/>
                                      </p:to>
                                    </p:set>
                                  </p:childTnLst>
                                </p:cTn>
                              </p:par>
                              <p:par>
                                <p:cTn id="80" presetID="1" presetClass="exit" presetSubtype="0" fill="hold" nodeType="withEffect">
                                  <p:stCondLst>
                                    <p:cond delay="0"/>
                                  </p:stCondLst>
                                  <p:childTnLst>
                                    <p:set>
                                      <p:cBhvr>
                                        <p:cTn id="81" dur="1" fill="hold">
                                          <p:stCondLst>
                                            <p:cond delay="0"/>
                                          </p:stCondLst>
                                        </p:cTn>
                                        <p:tgtEl>
                                          <p:spTgt spid="23">
                                            <p:txEl>
                                              <p:pRg st="0" end="0"/>
                                            </p:txEl>
                                          </p:spTgt>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22">
                                            <p:txEl>
                                              <p:pRg st="0" end="0"/>
                                            </p:txEl>
                                          </p:spTgt>
                                        </p:tgtEl>
                                        <p:attrNameLst>
                                          <p:attrName>style.visibility</p:attrName>
                                        </p:attrNameLst>
                                      </p:cBhvr>
                                      <p:to>
                                        <p:strVal val="hidden"/>
                                      </p:to>
                                    </p:set>
                                  </p:childTnLst>
                                </p:cTn>
                              </p:par>
                              <p:par>
                                <p:cTn id="84" presetID="1" presetClass="exit" presetSubtype="0" fill="hold" nodeType="withEffect">
                                  <p:stCondLst>
                                    <p:cond delay="0"/>
                                  </p:stCondLst>
                                  <p:childTnLst>
                                    <p:set>
                                      <p:cBhvr>
                                        <p:cTn id="85" dur="1" fill="hold">
                                          <p:stCondLst>
                                            <p:cond delay="0"/>
                                          </p:stCondLst>
                                        </p:cTn>
                                        <p:tgtEl>
                                          <p:spTgt spid="37">
                                            <p:txEl>
                                              <p:pRg st="0" end="0"/>
                                            </p:txEl>
                                          </p:spTgt>
                                        </p:tgtEl>
                                        <p:attrNameLst>
                                          <p:attrName>style.visibility</p:attrName>
                                        </p:attrNameLst>
                                      </p:cBhvr>
                                      <p:to>
                                        <p:strVal val="hidden"/>
                                      </p:to>
                                    </p:set>
                                  </p:childTnLst>
                                </p:cTn>
                              </p:par>
                              <p:par>
                                <p:cTn id="86" presetID="1" presetClass="exit" presetSubtype="0" fill="hold" nodeType="withEffect">
                                  <p:stCondLst>
                                    <p:cond delay="0"/>
                                  </p:stCondLst>
                                  <p:childTnLst>
                                    <p:set>
                                      <p:cBhvr>
                                        <p:cTn id="87" dur="1" fill="hold">
                                          <p:stCondLst>
                                            <p:cond delay="0"/>
                                          </p:stCondLst>
                                        </p:cTn>
                                        <p:tgtEl>
                                          <p:spTgt spid="36">
                                            <p:txEl>
                                              <p:pRg st="0" end="0"/>
                                            </p:txEl>
                                          </p:spTgt>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25"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extLst>
              <a:ext uri="{BEBA8EAE-BF5A-486C-A8C5-ECC9F3942E4B}">
                <a14:imgProps xmlns:a14="http://schemas.microsoft.com/office/drawing/2010/main">
                  <a14:imgLayer r:embed="rId6">
                    <a14:imgEffect>
                      <a14:artisticCrisscrossEtching pressure="38"/>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13439" t="10821" r="-365" b="10450"/>
          <a:stretch/>
        </p:blipFill>
        <p:spPr>
          <a:xfrm>
            <a:off x="3811190" y="674710"/>
            <a:ext cx="4570365" cy="5906789"/>
          </a:xfrm>
          <a:prstGeom prst="rect">
            <a:avLst/>
          </a:prstGeom>
          <a:ln>
            <a:noFill/>
          </a:ln>
          <a:effectLst>
            <a:softEdge rad="228600"/>
          </a:effectLst>
        </p:spPr>
      </p:pic>
      <p:sp>
        <p:nvSpPr>
          <p:cNvPr id="6" name="REMOVE THIS OBJECT"/>
          <p:cNvSpPr txBox="1"/>
          <p:nvPr/>
        </p:nvSpPr>
        <p:spPr>
          <a:xfrm>
            <a:off x="0" y="26383"/>
            <a:ext cx="12192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srgbClr val="FF0000"/>
                </a:solidFill>
                <a:effectLst/>
                <a:uLnTx/>
                <a:uFillTx/>
              </a:rPr>
              <a:t> </a:t>
            </a:r>
            <a:endParaRPr kumimoji="0" lang="en-GB" sz="4800" b="1" i="0" u="none" strike="noStrike" kern="0" cap="none" spc="0" normalizeH="0" baseline="0" noProof="0" dirty="0">
              <a:ln>
                <a:noFill/>
              </a:ln>
              <a:solidFill>
                <a:srgbClr val="FF0000"/>
              </a:solidFill>
              <a:effectLst>
                <a:glow rad="101600">
                  <a:srgbClr val="29123A">
                    <a:alpha val="60000"/>
                  </a:srgbClr>
                </a:glow>
                <a:innerShdw blurRad="63500" dist="50800" dir="13500000">
                  <a:srgbClr val="000000">
                    <a:alpha val="50000"/>
                  </a:srgbClr>
                </a:innerShdw>
              </a:effectLst>
              <a:uLnTx/>
              <a:uFillTx/>
              <a:latin typeface="Leelawadee" panose="020B0502040204020203" pitchFamily="34" charset="-34"/>
              <a:cs typeface="Leelawadee" panose="020B0502040204020203" pitchFamily="34" charset="-34"/>
            </a:endParaRPr>
          </a:p>
        </p:txBody>
      </p:sp>
      <p:sp>
        <p:nvSpPr>
          <p:cNvPr id="10"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2060"/>
                </a:solidFill>
                <a:effectLst/>
                <a:uLnTx/>
                <a:uFillTx/>
                <a:latin typeface="Arial" pitchFamily="34" charset="0"/>
                <a:cs typeface="Arial" pitchFamily="34" charset="0"/>
              </a:rPr>
              <a:t>L-3</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2060"/>
                </a:solidFill>
                <a:effectLst/>
                <a:uLnTx/>
                <a:uFillTx/>
                <a:latin typeface="Arial" pitchFamily="34" charset="0"/>
                <a:cs typeface="Arial" pitchFamily="34" charset="0"/>
              </a:rPr>
              <a:t>S-09</a:t>
            </a:r>
          </a:p>
        </p:txBody>
      </p:sp>
      <p:sp>
        <p:nvSpPr>
          <p:cNvPr id="12" name="Action Button: Back">
            <a:hlinkClick r:id="" action="ppaction://hlinkshowjump?jump=previousslide" highlightClick="1"/>
          </p:cNvPr>
          <p:cNvSpPr/>
          <p:nvPr/>
        </p:nvSpPr>
        <p:spPr>
          <a:xfrm>
            <a:off x="10751936"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endParaRPr>
          </a:p>
        </p:txBody>
      </p:sp>
      <p:sp>
        <p:nvSpPr>
          <p:cNvPr id="2" name="Title 1"/>
          <p:cNvSpPr>
            <a:spLocks noGrp="1"/>
          </p:cNvSpPr>
          <p:nvPr>
            <p:ph type="title"/>
          </p:nvPr>
        </p:nvSpPr>
        <p:spPr>
          <a:xfrm>
            <a:off x="838200" y="0"/>
            <a:ext cx="10515600" cy="921808"/>
          </a:xfrm>
        </p:spPr>
        <p:txBody>
          <a:bodyPr/>
          <a:lstStyle/>
          <a:p>
            <a:pPr algn="ctr"/>
            <a:r>
              <a:rPr lang="en-GB" b="1" kern="0" spc="50" dirty="0">
                <a:ln w="0"/>
                <a:solidFill>
                  <a:schemeClr val="bg2"/>
                </a:solidFill>
                <a:effectLst>
                  <a:glow rad="101600">
                    <a:srgbClr val="29123A">
                      <a:alpha val="60000"/>
                    </a:srgbClr>
                  </a:glow>
                  <a:innerShdw blurRad="63500" dist="50800" dir="13500000">
                    <a:srgbClr val="000000">
                      <a:alpha val="50000"/>
                    </a:srgbClr>
                  </a:innerShdw>
                </a:effectLst>
                <a:latin typeface="Leelawadee" panose="020B0502040204020203" pitchFamily="34" charset="-34"/>
                <a:cs typeface="Leelawadee" panose="020B0502040204020203" pitchFamily="34" charset="-34"/>
              </a:rPr>
              <a:t>Time for Reflection</a:t>
            </a:r>
            <a:endParaRPr lang="en-NZ" dirty="0"/>
          </a:p>
        </p:txBody>
      </p:sp>
      <p:pic>
        <p:nvPicPr>
          <p:cNvPr id="9" name="Y1 - Cum natus esset Jesu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75788" y="234641"/>
            <a:ext cx="609600" cy="609600"/>
          </a:xfrm>
          <a:prstGeom prst="rect">
            <a:avLst/>
          </a:prstGeom>
        </p:spPr>
      </p:pic>
      <p:sp>
        <p:nvSpPr>
          <p:cNvPr id="11" name="Action Button: Audio">
            <a:hlinkClick r:id="" action="ppaction://noaction" highlightClick="1"/>
          </p:cNvPr>
          <p:cNvSpPr/>
          <p:nvPr/>
        </p:nvSpPr>
        <p:spPr>
          <a:xfrm>
            <a:off x="9495573" y="6240000"/>
            <a:ext cx="489014" cy="476791"/>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Tool instructions stop"/>
          <p:cNvSpPr txBox="1"/>
          <p:nvPr/>
        </p:nvSpPr>
        <p:spPr>
          <a:xfrm>
            <a:off x="4004991" y="6581001"/>
            <a:ext cx="3324949" cy="276999"/>
          </a:xfrm>
          <a:prstGeom prst="rect">
            <a:avLst/>
          </a:prstGeom>
          <a:noFill/>
        </p:spPr>
        <p:txBody>
          <a:bodyPr wrap="none" rtlCol="0">
            <a:spAutoFit/>
          </a:bodyPr>
          <a:lstStyle/>
          <a:p>
            <a:pPr algn="ctr"/>
            <a:r>
              <a:rPr lang="en-GB" sz="1200" dirty="0">
                <a:latin typeface="Arial" panose="020B0604020202020204" pitchFamily="34" charset="0"/>
                <a:cs typeface="Arial" panose="020B0604020202020204" pitchFamily="34" charset="0"/>
              </a:rPr>
              <a:t>Click the audio button to stop </a:t>
            </a:r>
            <a:r>
              <a:rPr lang="en-GB" sz="1200" dirty="0" smtClean="0">
                <a:latin typeface="Arial" panose="020B0604020202020204" pitchFamily="34" charset="0"/>
                <a:cs typeface="Arial" panose="020B0604020202020204" pitchFamily="34" charset="0"/>
              </a:rPr>
              <a:t>Reflective Music</a:t>
            </a:r>
            <a:endParaRPr lang="en-GB" sz="1200" dirty="0">
              <a:latin typeface="Arial" panose="020B0604020202020204" pitchFamily="34" charset="0"/>
              <a:cs typeface="Arial" panose="020B0604020202020204" pitchFamily="34" charset="0"/>
            </a:endParaRPr>
          </a:p>
        </p:txBody>
      </p:sp>
      <p:sp>
        <p:nvSpPr>
          <p:cNvPr id="14" name="TextBox: Tool instructions start"/>
          <p:cNvSpPr txBox="1"/>
          <p:nvPr/>
        </p:nvSpPr>
        <p:spPr>
          <a:xfrm>
            <a:off x="4004994" y="6581001"/>
            <a:ext cx="3315331" cy="276999"/>
          </a:xfrm>
          <a:prstGeom prst="rect">
            <a:avLst/>
          </a:prstGeom>
          <a:noFill/>
        </p:spPr>
        <p:txBody>
          <a:bodyPr wrap="none" rtlCol="0">
            <a:spAutoFit/>
          </a:bodyPr>
          <a:lstStyle/>
          <a:p>
            <a:pPr algn="ctr"/>
            <a:r>
              <a:rPr lang="en-GB" sz="1200" dirty="0">
                <a:latin typeface="Arial" panose="020B0604020202020204" pitchFamily="34" charset="0"/>
                <a:cs typeface="Arial" panose="020B0604020202020204" pitchFamily="34" charset="0"/>
              </a:rPr>
              <a:t>Click the audio button to play </a:t>
            </a:r>
            <a:r>
              <a:rPr lang="en-GB" sz="1200" dirty="0" smtClean="0">
                <a:latin typeface="Arial" panose="020B0604020202020204" pitchFamily="34" charset="0"/>
                <a:cs typeface="Arial" panose="020B0604020202020204" pitchFamily="34" charset="0"/>
              </a:rPr>
              <a:t>Reflective Music</a:t>
            </a:r>
            <a:endParaRPr lang="en-GB" sz="1200" dirty="0">
              <a:latin typeface="Arial" panose="020B0604020202020204" pitchFamily="34" charset="0"/>
              <a:cs typeface="Arial" panose="020B0604020202020204" pitchFamily="34" charset="0"/>
            </a:endParaRPr>
          </a:p>
        </p:txBody>
      </p:sp>
      <p:pic>
        <p:nvPicPr>
          <p:cNvPr id="15" name="Feedback" descr="D:\03 Projects\TCI\02 Deliverables\2016-10 Release Liturgical\Feedback button.pn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6174579"/>
            <a:ext cx="903177" cy="644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21977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xit" presetSubtype="0" fill="hold" grpId="1" nodeType="with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253789" fill="hold"/>
                                        <p:tgtEl>
                                          <p:spTgt spid="9"/>
                                        </p:tgtEl>
                                      </p:cBhvr>
                                    </p:cmd>
                                  </p:childTnLst>
                                </p:cTn>
                              </p:par>
                              <p:par>
                                <p:cTn id="19" presetID="1" presetClass="emph" presetSubtype="2" fill="hold" nodeType="withEffect">
                                  <p:stCondLst>
                                    <p:cond delay="0"/>
                                  </p:stCondLst>
                                  <p:childTnLst>
                                    <p:animClr clrSpc="rgb" dir="cw">
                                      <p:cBhvr>
                                        <p:cTn id="20" dur="1000" fill="hold"/>
                                        <p:tgtEl>
                                          <p:spTgt spid="11"/>
                                        </p:tgtEl>
                                        <p:attrNameLst>
                                          <p:attrName>fillcolor</p:attrName>
                                        </p:attrNameLst>
                                      </p:cBhvr>
                                      <p:to>
                                        <a:schemeClr val="accent2"/>
                                      </p:to>
                                    </p:animClr>
                                    <p:set>
                                      <p:cBhvr>
                                        <p:cTn id="21" dur="1000" fill="hold"/>
                                        <p:tgtEl>
                                          <p:spTgt spid="11"/>
                                        </p:tgtEl>
                                        <p:attrNameLst>
                                          <p:attrName>fill.type</p:attrName>
                                        </p:attrNameLst>
                                      </p:cBhvr>
                                      <p:to>
                                        <p:strVal val="solid"/>
                                      </p:to>
                                    </p:set>
                                    <p:set>
                                      <p:cBhvr>
                                        <p:cTn id="22" dur="1000" fill="hold"/>
                                        <p:tgtEl>
                                          <p:spTgt spid="11"/>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3" presetClass="mediacall" presetSubtype="0" fill="hold" nodeType="clickEffect">
                                  <p:stCondLst>
                                    <p:cond delay="0"/>
                                  </p:stCondLst>
                                  <p:childTnLst>
                                    <p:cmd type="call" cmd="stop">
                                      <p:cBhvr>
                                        <p:cTn id="26" dur="1" fill="hold"/>
                                        <p:tgtEl>
                                          <p:spTgt spid="9"/>
                                        </p:tgtEl>
                                      </p:cBhvr>
                                    </p:cmd>
                                  </p:childTnLst>
                                </p:cTn>
                              </p:par>
                              <p:par>
                                <p:cTn id="27" presetID="10" presetClass="exit" presetSubtype="0" fill="hold" grpId="1" nodeType="withEffect">
                                  <p:stCondLst>
                                    <p:cond delay="0"/>
                                  </p:stCondLst>
                                  <p:childTnLst>
                                    <p:animEffect transition="out" filter="fade">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par>
                                <p:cTn id="30" presetID="10" presetClass="entr" presetSubtype="0" fill="hold" grpId="2"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 presetClass="emph" presetSubtype="2" fill="hold" nodeType="withEffect">
                                  <p:stCondLst>
                                    <p:cond delay="0"/>
                                  </p:stCondLst>
                                  <p:childTnLst>
                                    <p:animClr clrSpc="rgb" dir="cw">
                                      <p:cBhvr>
                                        <p:cTn id="34" dur="2000" fill="hold"/>
                                        <p:tgtEl>
                                          <p:spTgt spid="11"/>
                                        </p:tgtEl>
                                        <p:attrNameLst>
                                          <p:attrName>fillcolor</p:attrName>
                                        </p:attrNameLst>
                                      </p:cBhvr>
                                      <p:to>
                                        <a:schemeClr val="bg1"/>
                                      </p:to>
                                    </p:animClr>
                                    <p:set>
                                      <p:cBhvr>
                                        <p:cTn id="35" dur="2000" fill="hold"/>
                                        <p:tgtEl>
                                          <p:spTgt spid="11"/>
                                        </p:tgtEl>
                                        <p:attrNameLst>
                                          <p:attrName>fill.type</p:attrName>
                                        </p:attrNameLst>
                                      </p:cBhvr>
                                      <p:to>
                                        <p:strVal val="solid"/>
                                      </p:to>
                                    </p:set>
                                    <p:set>
                                      <p:cBhvr>
                                        <p:cTn id="36"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audio>
              <p:cMediaNode vol="80000">
                <p:cTn id="37" fill="hold" display="0">
                  <p:stCondLst>
                    <p:cond delay="indefinite"/>
                  </p:stCondLst>
                  <p:endCondLst>
                    <p:cond evt="onStopAudio" delay="0">
                      <p:tgtEl>
                        <p:sldTgt/>
                      </p:tgtEl>
                    </p:cond>
                  </p:endCondLst>
                </p:cTn>
                <p:tgtEl>
                  <p:spTgt spid="9"/>
                </p:tgtEl>
              </p:cMediaNode>
            </p:audio>
          </p:childTnLst>
        </p:cTn>
      </p:par>
    </p:tnLst>
    <p:bldLst>
      <p:bldP spid="13" grpId="0"/>
      <p:bldP spid="13" grpId="1"/>
      <p:bldP spid="14" grpId="0"/>
      <p:bldP spid="14" grpId="1"/>
      <p:bldP spid="14" grpId="2"/>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sz="1200" dirty="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TM03457452[[fn=Celestial]]</Template>
  <TotalTime>6360</TotalTime>
  <Words>1306</Words>
  <Application>Microsoft Office PowerPoint</Application>
  <PresentationFormat>Custom</PresentationFormat>
  <Paragraphs>145</Paragraphs>
  <Slides>11</Slides>
  <Notes>11</Notes>
  <HiddenSlides>2</HiddenSlides>
  <MMClips>2</MMClips>
  <ScaleCrop>false</ScaleCrop>
  <HeadingPairs>
    <vt:vector size="4" baseType="variant">
      <vt:variant>
        <vt:lpstr>Theme</vt:lpstr>
      </vt:variant>
      <vt:variant>
        <vt:i4>2</vt:i4>
      </vt:variant>
      <vt:variant>
        <vt:lpstr>Slide Titles</vt:lpstr>
      </vt:variant>
      <vt:variant>
        <vt:i4>11</vt:i4>
      </vt:variant>
    </vt:vector>
  </HeadingPairs>
  <TitlesOfParts>
    <vt:vector size="13" baseType="lpstr">
      <vt:lpstr>1_Office Theme</vt:lpstr>
      <vt:lpstr>2_Office Theme</vt:lpstr>
      <vt:lpstr>Advent is a time for families whānau to prepare for Christmas</vt:lpstr>
      <vt:lpstr>Learning Intentions</vt:lpstr>
      <vt:lpstr>Mary and Joseph prepared  for the coming of Jesus</vt:lpstr>
      <vt:lpstr>Family whānau prepare during  Advent for Jesus to come</vt:lpstr>
      <vt:lpstr>We open the windows on our Advent Calendar  as we wait for Jesus to be born</vt:lpstr>
      <vt:lpstr>What we can do to prepare our hearts  to welcome Jesus</vt:lpstr>
      <vt:lpstr>Children can help their family whānau  prepare for Christmas</vt:lpstr>
      <vt:lpstr>Check Up</vt:lpstr>
      <vt:lpstr>Time for Reflection</vt:lpstr>
      <vt:lpstr>Mary and Joseph prepared for the coming of Jesus</vt:lpstr>
      <vt:lpstr>Family whānau prepare during Advent for Jesus to come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Jenny McCairn</dc:creator>
  <cp:lastModifiedBy>Pierre Schmits</cp:lastModifiedBy>
  <cp:revision>68</cp:revision>
  <dcterms:created xsi:type="dcterms:W3CDTF">2016-09-19T22:13:19Z</dcterms:created>
  <dcterms:modified xsi:type="dcterms:W3CDTF">2016-11-18T20:18:56Z</dcterms:modified>
</cp:coreProperties>
</file>