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2.xml" ContentType="application/vnd.ms-office.webextension+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7"/>
  </p:notesMasterIdLst>
  <p:sldIdLst>
    <p:sldId id="256" r:id="rId3"/>
    <p:sldId id="257" r:id="rId4"/>
    <p:sldId id="258" r:id="rId5"/>
    <p:sldId id="259" r:id="rId6"/>
    <p:sldId id="270" r:id="rId7"/>
    <p:sldId id="262" r:id="rId8"/>
    <p:sldId id="263" r:id="rId9"/>
    <p:sldId id="264" r:id="rId10"/>
    <p:sldId id="265" r:id="rId11"/>
    <p:sldId id="266" r:id="rId12"/>
    <p:sldId id="268" r:id="rId13"/>
    <p:sldId id="267" r:id="rId14"/>
    <p:sldId id="261"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5DF"/>
    <a:srgbClr val="D3C8F0"/>
    <a:srgbClr val="DCC5ED"/>
    <a:srgbClr val="3E1B59"/>
    <a:srgbClr val="FFFFFF"/>
    <a:srgbClr val="29123A"/>
    <a:srgbClr val="57267C"/>
    <a:srgbClr val="FDFDFD"/>
    <a:srgbClr val="072B12"/>
    <a:srgbClr val="1724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p:scale>
          <a:sx n="70" d="100"/>
          <a:sy n="70" d="100"/>
        </p:scale>
        <p:origin x="-2070" y="-8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1473F-C9C1-4003-97EB-F33C779B9D64}" type="datetimeFigureOut">
              <a:rPr lang="en-NZ" smtClean="0"/>
              <a:t>20/11/2016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B45BF-CA5F-4E83-888F-10541C385CE1}" type="slidenum">
              <a:rPr lang="en-NZ" smtClean="0"/>
              <a:t>‹#›</a:t>
            </a:fld>
            <a:endParaRPr lang="en-NZ"/>
          </a:p>
        </p:txBody>
      </p:sp>
    </p:spTree>
    <p:extLst>
      <p:ext uri="{BB962C8B-B14F-4D97-AF65-F5344CB8AC3E}">
        <p14:creationId xmlns:p14="http://schemas.microsoft.com/office/powerpoint/2010/main" val="68706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how their school and parish or pastoral area celebrates the season of Advent.</a:t>
            </a:r>
            <a:endParaRPr lang="en-NZ" dirty="0"/>
          </a:p>
        </p:txBody>
      </p:sp>
      <p:sp>
        <p:nvSpPr>
          <p:cNvPr id="4" name="Slide Number Placeholder 3"/>
          <p:cNvSpPr>
            <a:spLocks noGrp="1"/>
          </p:cNvSpPr>
          <p:nvPr>
            <p:ph type="sldNum" sz="quarter" idx="10"/>
          </p:nvPr>
        </p:nvSpPr>
        <p:spPr/>
        <p:txBody>
          <a:bodyPr/>
          <a:lstStyle/>
          <a:p>
            <a:fld id="{F9FB45BF-CA5F-4E83-888F-10541C385CE1}" type="slidenum">
              <a:rPr lang="en-NZ" smtClean="0"/>
              <a:t>1</a:t>
            </a:fld>
            <a:endParaRPr lang="en-NZ"/>
          </a:p>
        </p:txBody>
      </p:sp>
    </p:spTree>
    <p:extLst>
      <p:ext uri="{BB962C8B-B14F-4D97-AF65-F5344CB8AC3E}">
        <p14:creationId xmlns:p14="http://schemas.microsoft.com/office/powerpoint/2010/main" val="312618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students in Year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2403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a:solidFill>
                  <a:schemeClr val="tx1"/>
                </a:solidFill>
                <a:effectLst/>
                <a:latin typeface="+mn-lt"/>
                <a:ea typeface="+mn-ea"/>
                <a:cs typeface="+mn-cs"/>
              </a:rPr>
              <a:t>remind themselves that Advent isn’t very long and soon it will be Christmas and time to welcome Jesus into their hearts. Whisper to Jesus that you are waiting for him to come into your heart and to help you to be filled with Christmas joy. </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922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like to put a copy of the </a:t>
            </a:r>
            <a:r>
              <a:rPr lang="en-GB" sz="1200" b="1" u="sng" kern="1200" dirty="0">
                <a:solidFill>
                  <a:schemeClr val="tx1"/>
                </a:solidFill>
                <a:effectLst/>
                <a:latin typeface="+mn-lt"/>
                <a:ea typeface="+mn-ea"/>
                <a:cs typeface="+mn-cs"/>
              </a:rPr>
              <a:t>Sharing our Learning</a:t>
            </a:r>
            <a:r>
              <a:rPr lang="en-GB"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could work on their choice at school and/or at home and you may like to set a day for sharing. Please let parents and whānau know what you expect them to do with this.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slide is focussed on the ADVENT Achievement Objective for Year 1 which is covered in Lessons 1-4</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ADVENT Year 1 AO) Children will be able to recognise that Advent is a time to get ready for the birth of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99307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5</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802665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12</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6543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6739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what they know about the Advent wreath.</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can be recorded on the slide.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7430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revealed text for each image to extend children’s knowledge and answer the question in the title.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answer the purple questions and say which Advent wreath is their favourite and why. Children explain why an Advent wreath is useful to use.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1506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Sing using the MP3 ‘Advent Song’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red button to point to the words in each verse and the chorus. </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5070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Note the Advent wreath and the purple vestments the priest is wearing – purple is the colour for Advent.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and respond to each post it note.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about the Advent wreath in their church.</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649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talk about what is going on in the picture.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reveal statement and ask WHY after each one. Children respond.</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0765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numbered statements and children work out the matching statement below them. Check them out by clicking on the statements below or in the white spaces. Read each statement when it is completed.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children close their eyes and say one thing they know that happens during Advent.</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Answers </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 - 5, b) – 2, c) - 6, d) – 1, e) – 7, f) – 4, g) – 3, h) – 8,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65610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Teacher records ways children say they are preparing their hearts to welcome Jesus. Read the speech bubbles.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Return to Slide 5 for words for ‘Advent Song’</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6036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DCC0F3AE-03DF-4C35-A40D-49B64A0E4091}"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183054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CC0F3AE-03DF-4C35-A40D-49B64A0E4091}"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271854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CC0F3AE-03DF-4C35-A40D-49B64A0E4091}"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33087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8134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837155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670339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378B9-BDFC-4617-9BF3-7920BE87670E}"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7197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06378B9-BDFC-4617-9BF3-7920BE87670E}"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217366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06378B9-BDFC-4617-9BF3-7920BE87670E}" type="datetimeFigureOut">
              <a:rPr lang="en-NZ" smtClean="0"/>
              <a:t>20/11/2016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52882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06378B9-BDFC-4617-9BF3-7920BE87670E}" type="datetimeFigureOut">
              <a:rPr lang="en-NZ" smtClean="0"/>
              <a:t>20/11/2016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875391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378B9-BDFC-4617-9BF3-7920BE87670E}" type="datetimeFigureOut">
              <a:rPr lang="en-NZ" smtClean="0"/>
              <a:t>20/11/2016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46908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CC0F3AE-03DF-4C35-A40D-49B64A0E4091}"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396516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567601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81178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876667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360514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43839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26454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C0F3AE-03DF-4C35-A40D-49B64A0E4091}"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152325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DCC0F3AE-03DF-4C35-A40D-49B64A0E4091}"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262156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DCC0F3AE-03DF-4C35-A40D-49B64A0E4091}" type="datetimeFigureOut">
              <a:rPr lang="en-NZ" smtClean="0"/>
              <a:t>20/11/2016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403208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DCC0F3AE-03DF-4C35-A40D-49B64A0E4091}" type="datetimeFigureOut">
              <a:rPr lang="en-NZ" smtClean="0"/>
              <a:t>20/11/2016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375355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C0F3AE-03DF-4C35-A40D-49B64A0E4091}" type="datetimeFigureOut">
              <a:rPr lang="en-NZ" smtClean="0"/>
              <a:t>20/11/2016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235775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C0F3AE-03DF-4C35-A40D-49B64A0E4091}"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873290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C0F3AE-03DF-4C35-A40D-49B64A0E4091}"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4A1CA50-61B7-4089-9D02-6EF973A6973F}" type="slidenum">
              <a:rPr lang="en-NZ" smtClean="0"/>
              <a:t>‹#›</a:t>
            </a:fld>
            <a:endParaRPr lang="en-NZ"/>
          </a:p>
        </p:txBody>
      </p:sp>
    </p:spTree>
    <p:extLst>
      <p:ext uri="{BB962C8B-B14F-4D97-AF65-F5344CB8AC3E}">
        <p14:creationId xmlns:p14="http://schemas.microsoft.com/office/powerpoint/2010/main" val="3942069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0F3AE-03DF-4C35-A40D-49B64A0E4091}" type="datetimeFigureOut">
              <a:rPr lang="en-NZ" smtClean="0"/>
              <a:t>20/11/2016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1CA50-61B7-4089-9D02-6EF973A6973F}" type="slidenum">
              <a:rPr lang="en-NZ" smtClean="0"/>
              <a:t>‹#›</a:t>
            </a:fld>
            <a:endParaRPr lang="en-NZ"/>
          </a:p>
        </p:txBody>
      </p:sp>
    </p:spTree>
    <p:extLst>
      <p:ext uri="{BB962C8B-B14F-4D97-AF65-F5344CB8AC3E}">
        <p14:creationId xmlns:p14="http://schemas.microsoft.com/office/powerpoint/2010/main" val="31382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78B9-BDFC-4617-9BF3-7920BE87670E}" type="datetimeFigureOut">
              <a:rPr lang="en-NZ" smtClean="0"/>
              <a:t>20/11/2016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96F0F-FFCC-42D0-BFE1-9004AF22A977}" type="slidenum">
              <a:rPr lang="en-NZ" smtClean="0"/>
              <a:t>‹#›</a:t>
            </a:fld>
            <a:endParaRPr lang="en-NZ"/>
          </a:p>
        </p:txBody>
      </p:sp>
    </p:spTree>
    <p:extLst>
      <p:ext uri="{BB962C8B-B14F-4D97-AF65-F5344CB8AC3E}">
        <p14:creationId xmlns:p14="http://schemas.microsoft.com/office/powerpoint/2010/main" val="27120598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30.jp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0.jpg"/><Relationship Id="rId3" Type="http://schemas.openxmlformats.org/officeDocument/2006/relationships/image" Target="../media/image32.jpeg"/><Relationship Id="rId7" Type="http://schemas.openxmlformats.org/officeDocument/2006/relationships/image" Target="../media/image35.jpg"/><Relationship Id="rId12"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4.jp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slide" Target="slide14.xml"/><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jpg"/><Relationship Id="rId1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3.xm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6.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26.wmf"/><Relationship Id="rId3" Type="http://schemas.openxmlformats.org/officeDocument/2006/relationships/control" Target="../activeX/activeX3.xml"/><Relationship Id="rId7" Type="http://schemas.openxmlformats.org/officeDocument/2006/relationships/slideLayout" Target="../slideLayouts/slideLayout6.xml"/><Relationship Id="rId12" Type="http://schemas.openxmlformats.org/officeDocument/2006/relationships/image" Target="../media/image2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control" Target="../activeX/activeX6.xml"/><Relationship Id="rId11" Type="http://schemas.openxmlformats.org/officeDocument/2006/relationships/image" Target="../media/image24.wmf"/><Relationship Id="rId5" Type="http://schemas.openxmlformats.org/officeDocument/2006/relationships/control" Target="../activeX/activeX5.xml"/><Relationship Id="rId10" Type="http://schemas.openxmlformats.org/officeDocument/2006/relationships/image" Target="../media/image23.wmf"/><Relationship Id="rId4" Type="http://schemas.openxmlformats.org/officeDocument/2006/relationships/control" Target="../activeX/activeX4.xml"/><Relationship Id="rId9" Type="http://schemas.openxmlformats.org/officeDocument/2006/relationships/image" Target="../media/image2.jpg"/><Relationship Id="rId1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rgbClr val="29123A"/>
          </a:solidFill>
          <a:ln>
            <a:noFill/>
          </a:ln>
          <a:effectLst/>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665" b="19324"/>
          <a:stretch/>
        </p:blipFill>
        <p:spPr>
          <a:xfrm>
            <a:off x="20" y="10"/>
            <a:ext cx="12191980" cy="5395902"/>
          </a:xfrm>
          <a:prstGeom prst="rect">
            <a:avLst/>
          </a:prstGeom>
        </p:spPr>
      </p:pic>
      <p:sp>
        <p:nvSpPr>
          <p:cNvPr id="2" name="Title 1"/>
          <p:cNvSpPr>
            <a:spLocks noGrp="1"/>
          </p:cNvSpPr>
          <p:nvPr>
            <p:ph type="ctrTitle"/>
          </p:nvPr>
        </p:nvSpPr>
        <p:spPr>
          <a:xfrm>
            <a:off x="0" y="5534025"/>
            <a:ext cx="12192000" cy="822326"/>
          </a:xfrm>
        </p:spPr>
        <p:txBody>
          <a:bodyPr vert="horz" lIns="91440" tIns="45720" rIns="91440" bIns="45720" rtlCol="0" anchor="ctr">
            <a:noAutofit/>
          </a:bodyPr>
          <a:lstStyle/>
          <a:p>
            <a:r>
              <a:rPr lang="en-US" sz="3600" b="1" spc="50" dirty="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Advent is celebrated in our school and our parish</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S-02</a:t>
            </a:r>
          </a:p>
        </p:txBody>
      </p:sp>
    </p:spTree>
    <p:extLst>
      <p:ext uri="{BB962C8B-B14F-4D97-AF65-F5344CB8AC3E}">
        <p14:creationId xmlns:p14="http://schemas.microsoft.com/office/powerpoint/2010/main" val="1869520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Border 6"/>
          <p:cNvSpPr/>
          <p:nvPr/>
        </p:nvSpPr>
        <p:spPr>
          <a:xfrm>
            <a:off x="1196191" y="5235479"/>
            <a:ext cx="9892363" cy="451405"/>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lesson are…</a:t>
            </a:r>
          </a:p>
        </p:txBody>
      </p:sp>
      <p:sp>
        <p:nvSpPr>
          <p:cNvPr id="37" name="Shape: Border 5"/>
          <p:cNvSpPr/>
          <p:nvPr/>
        </p:nvSpPr>
        <p:spPr>
          <a:xfrm>
            <a:off x="1212212" y="4576226"/>
            <a:ext cx="9892365" cy="451405"/>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lesson?</a:t>
            </a:r>
            <a:endParaRPr lang="en-GB" sz="24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196191" y="3900961"/>
            <a:ext cx="9892363" cy="451405"/>
          </a:xfrm>
          <a:prstGeom prst="rect">
            <a:avLst/>
          </a:prstGeom>
          <a:solidFill>
            <a:srgbClr val="D8D0FC"/>
          </a:solidFill>
          <a:ln>
            <a:solidFill>
              <a:srgbClr val="3E1B5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I can sing this song at home to share my learning when we light our Advent Wreath.</a:t>
            </a:r>
          </a:p>
        </p:txBody>
      </p:sp>
      <p:sp>
        <p:nvSpPr>
          <p:cNvPr id="23" name="Shape: Border 3"/>
          <p:cNvSpPr/>
          <p:nvPr/>
        </p:nvSpPr>
        <p:spPr>
          <a:xfrm>
            <a:off x="1196190" y="3200115"/>
            <a:ext cx="9892365" cy="451405"/>
          </a:xfrm>
          <a:prstGeom prst="rect">
            <a:avLst/>
          </a:prstGeom>
          <a:solidFill>
            <a:srgbClr val="D8D0FC"/>
          </a:solidFill>
          <a:ln>
            <a:solidFill>
              <a:srgbClr val="3E1B5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I can sing an Advent song about the Advent Wreath – listen </a:t>
            </a:r>
            <a:endParaRPr lang="en-NZ" sz="2400" dirty="0">
              <a:solidFill>
                <a:schemeClr val="tx1"/>
              </a:solidFill>
              <a:latin typeface="Arial" panose="020B0604020202020204" pitchFamily="34" charset="0"/>
              <a:cs typeface="Arial" panose="020B0604020202020204" pitchFamily="34" charset="0"/>
            </a:endParaRPr>
          </a:p>
        </p:txBody>
      </p:sp>
      <p:sp>
        <p:nvSpPr>
          <p:cNvPr id="24" name="Shape: Border 2"/>
          <p:cNvSpPr/>
          <p:nvPr/>
        </p:nvSpPr>
        <p:spPr>
          <a:xfrm>
            <a:off x="1196190" y="2538643"/>
            <a:ext cx="9892365" cy="451900"/>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We know it’s Advent in our parish when we…</a:t>
            </a:r>
          </a:p>
        </p:txBody>
      </p:sp>
      <p:sp>
        <p:nvSpPr>
          <p:cNvPr id="25" name="Shape: Border 1"/>
          <p:cNvSpPr/>
          <p:nvPr/>
        </p:nvSpPr>
        <p:spPr>
          <a:xfrm>
            <a:off x="1196190" y="1879885"/>
            <a:ext cx="9892364" cy="451405"/>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Here are 2 ways our school prepares for Advent…</a:t>
            </a:r>
            <a:endParaRPr lang="en-NZ" sz="2400" dirty="0">
              <a:solidFill>
                <a:schemeClr val="tx1"/>
              </a:solidFill>
              <a:latin typeface="Arial" panose="020B0604020202020204" pitchFamily="34" charset="0"/>
              <a:cs typeface="Arial" panose="020B0604020202020204" pitchFamily="34" charset="0"/>
            </a:endParaRPr>
          </a:p>
        </p:txBody>
      </p:sp>
      <p:sp>
        <p:nvSpPr>
          <p:cNvPr id="38" name="Shape: Number 6"/>
          <p:cNvSpPr txBox="1"/>
          <p:nvPr/>
        </p:nvSpPr>
        <p:spPr>
          <a:xfrm>
            <a:off x="743569" y="5213251"/>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6)</a:t>
            </a:r>
          </a:p>
        </p:txBody>
      </p:sp>
      <p:sp>
        <p:nvSpPr>
          <p:cNvPr id="39" name="Shape: Number 5"/>
          <p:cNvSpPr txBox="1"/>
          <p:nvPr/>
        </p:nvSpPr>
        <p:spPr>
          <a:xfrm>
            <a:off x="743569" y="4549986"/>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5)</a:t>
            </a:r>
          </a:p>
        </p:txBody>
      </p:sp>
      <p:sp>
        <p:nvSpPr>
          <p:cNvPr id="26" name="Shape: Number 4"/>
          <p:cNvSpPr txBox="1"/>
          <p:nvPr/>
        </p:nvSpPr>
        <p:spPr>
          <a:xfrm>
            <a:off x="743570" y="3894475"/>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4)</a:t>
            </a:r>
          </a:p>
        </p:txBody>
      </p:sp>
      <p:sp>
        <p:nvSpPr>
          <p:cNvPr id="27" name="Shape: Number 3"/>
          <p:cNvSpPr txBox="1"/>
          <p:nvPr/>
        </p:nvSpPr>
        <p:spPr>
          <a:xfrm>
            <a:off x="743571" y="3182458"/>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3)</a:t>
            </a:r>
          </a:p>
        </p:txBody>
      </p:sp>
      <p:sp>
        <p:nvSpPr>
          <p:cNvPr id="28" name="Shape: Number 2"/>
          <p:cNvSpPr txBox="1"/>
          <p:nvPr/>
        </p:nvSpPr>
        <p:spPr>
          <a:xfrm>
            <a:off x="743571" y="253800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2)</a:t>
            </a:r>
          </a:p>
        </p:txBody>
      </p:sp>
      <p:sp>
        <p:nvSpPr>
          <p:cNvPr id="29" name="Shape: Number 1"/>
          <p:cNvSpPr txBox="1"/>
          <p:nvPr/>
        </p:nvSpPr>
        <p:spPr>
          <a:xfrm>
            <a:off x="743573" y="1892441"/>
            <a:ext cx="521115" cy="420564"/>
          </a:xfrm>
          <a:prstGeom prst="rect">
            <a:avLst/>
          </a:prstGeom>
          <a:noFill/>
        </p:spPr>
        <p:txBody>
          <a:bodyPr wrap="square" rtlCol="0">
            <a:spAutoFit/>
          </a:bodyPr>
          <a:lstStyle/>
          <a:p>
            <a:r>
              <a:rPr lang="en-GB" sz="2133" b="1">
                <a:latin typeface="Segoe UI" pitchFamily="34" charset="0"/>
                <a:ea typeface="Segoe UI" pitchFamily="34" charset="0"/>
                <a:cs typeface="Segoe UI"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S-10</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each caption space to reveal text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7789" y="415146"/>
            <a:ext cx="1790132" cy="1342599"/>
          </a:xfrm>
          <a:prstGeom prst="rect">
            <a:avLst/>
          </a:prstGeom>
          <a:ln>
            <a:noFill/>
          </a:ln>
          <a:effectLst>
            <a:softEdge rad="112500"/>
          </a:effectLst>
        </p:spPr>
      </p:pic>
      <p:sp>
        <p:nvSpPr>
          <p:cNvPr id="2" name="Title 1"/>
          <p:cNvSpPr>
            <a:spLocks noGrp="1"/>
          </p:cNvSpPr>
          <p:nvPr>
            <p:ph type="title"/>
          </p:nvPr>
        </p:nvSpPr>
        <p:spPr/>
        <p:txBody>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Check Up</a:t>
            </a:r>
            <a:endParaRPr lang="en-NZ" dirty="0"/>
          </a:p>
        </p:txBody>
      </p:sp>
    </p:spTree>
    <p:extLst>
      <p:ext uri="{BB962C8B-B14F-4D97-AF65-F5344CB8AC3E}">
        <p14:creationId xmlns:p14="http://schemas.microsoft.com/office/powerpoint/2010/main" val="2616492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with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36">
                                            <p:txEl>
                                              <p:pRg st="0" end="0"/>
                                            </p:txEl>
                                          </p:spTgt>
                                        </p:tgtEl>
                                        <p:attrNameLst>
                                          <p:attrName>style.visibility</p:attrName>
                                        </p:attrNameLst>
                                      </p:cBhvr>
                                      <p:to>
                                        <p:strVal val="visible"/>
                                      </p:to>
                                    </p:set>
                                    <p:animEffect transition="in" filter="wipe(left)">
                                      <p:cBhvr>
                                        <p:cTn id="41" dur="500"/>
                                        <p:tgtEl>
                                          <p:spTgt spid="36">
                                            <p:txEl>
                                              <p:pRg st="0" end="0"/>
                                            </p:txEl>
                                          </p:spTgt>
                                        </p:tgtEl>
                                      </p:cBhvr>
                                    </p:animEffect>
                                  </p:childTnLst>
                                </p:cTn>
                              </p:par>
                            </p:childTnLst>
                          </p:cTn>
                        </p:par>
                      </p:childTnLst>
                    </p:cTn>
                  </p:par>
                </p:childTnLst>
              </p:cTn>
              <p:nextCondLst>
                <p:cond evt="onClick" delay="0">
                  <p:tgtEl>
                    <p:spTgt spid="36"/>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1" presetClass="exit"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3">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7">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0" nodeType="withEffect">
                                  <p:stCondLst>
                                    <p:cond delay="0"/>
                                  </p:stCondLst>
                                  <p:childTnLst>
                                    <p:animClr clrSpc="rgb" dir="cw">
                                      <p:cBhvr override="childStyle">
                                        <p:cTn id="69" dur="10" fill="hold"/>
                                        <p:tgtEl>
                                          <p:spTgt spid="25">
                                            <p:txEl>
                                              <p:pRg st="0" end="0"/>
                                            </p:txEl>
                                          </p:spTgt>
                                        </p:tgtEl>
                                        <p:attrNameLst>
                                          <p:attrName>style.color</p:attrName>
                                        </p:attrNameLst>
                                      </p:cBhvr>
                                      <p:to>
                                        <a:srgbClr val="000000"/>
                                      </p:to>
                                    </p:animClr>
                                  </p:childTnLst>
                                </p:cTn>
                              </p:par>
                              <p:par>
                                <p:cTn id="70" presetID="3" presetClass="emph" presetSubtype="2" fill="hold" nodeType="withEffect">
                                  <p:stCondLst>
                                    <p:cond delay="0"/>
                                  </p:stCondLst>
                                  <p:childTnLst>
                                    <p:animClr clrSpc="rgb" dir="cw">
                                      <p:cBhvr override="childStyle">
                                        <p:cTn id="71" dur="10" fill="hold"/>
                                        <p:tgtEl>
                                          <p:spTgt spid="24">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3">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2">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37">
                                            <p:txEl>
                                              <p:pRg st="0" end="0"/>
                                            </p:txEl>
                                          </p:spTgt>
                                        </p:tgtEl>
                                        <p:attrNameLst>
                                          <p:attrName>style.color</p:attrName>
                                        </p:attrNameLst>
                                      </p:cBhvr>
                                      <p:to>
                                        <a:srgbClr val="000000"/>
                                      </p:to>
                                    </p:animClr>
                                  </p:childTnLst>
                                </p:cTn>
                              </p:par>
                              <p:par>
                                <p:cTn id="78" presetID="1" presetClass="exit" presetSubtype="0" fill="hold" nodeType="withEffect">
                                  <p:stCondLst>
                                    <p:cond delay="0"/>
                                  </p:stCondLst>
                                  <p:childTnLst>
                                    <p:set>
                                      <p:cBhvr>
                                        <p:cTn id="79" dur="1" fill="hold">
                                          <p:stCondLst>
                                            <p:cond delay="0"/>
                                          </p:stCondLst>
                                        </p:cTn>
                                        <p:tgtEl>
                                          <p:spTgt spid="24">
                                            <p:txEl>
                                              <p:pRg st="0" end="0"/>
                                            </p:txEl>
                                          </p:spTgt>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3">
                                            <p:txEl>
                                              <p:pRg st="0" end="0"/>
                                            </p:txEl>
                                          </p:spTgt>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2">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7">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CrisscrossEtching pressure="38"/>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3439" t="10821" r="-365" b="10450"/>
          <a:stretch/>
        </p:blipFill>
        <p:spPr>
          <a:xfrm>
            <a:off x="3813045" y="756777"/>
            <a:ext cx="4506866" cy="5824722"/>
          </a:xfrm>
          <a:prstGeom prst="rect">
            <a:avLst/>
          </a:prstGeom>
          <a:ln>
            <a:noFill/>
          </a:ln>
          <a:effectLst>
            <a:softEdge rad="228600"/>
          </a:effectLst>
        </p:spPr>
      </p:pic>
      <p:sp>
        <p:nvSpPr>
          <p:cNvPr id="6" name="REMOVE THIS OBJECT"/>
          <p:cNvSpPr txBox="1"/>
          <p:nvPr/>
        </p:nvSpPr>
        <p:spPr>
          <a:xfrm>
            <a:off x="0" y="26383"/>
            <a:ext cx="12192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FF0000"/>
                </a:solidFill>
                <a:effectLst/>
                <a:uLnTx/>
                <a:uFillTx/>
              </a:rPr>
              <a:t> </a:t>
            </a:r>
            <a:endParaRPr kumimoji="0" lang="en-GB" sz="4800" b="1" i="0" u="none" strike="noStrike" kern="0" cap="none" spc="0" normalizeH="0" baseline="0" noProof="0" dirty="0">
              <a:ln>
                <a:noFill/>
              </a:ln>
              <a:solidFill>
                <a:srgbClr val="FF0000"/>
              </a:solidFill>
              <a:effectLst>
                <a:glow rad="101600">
                  <a:srgbClr val="29123A">
                    <a:alpha val="60000"/>
                  </a:srgbClr>
                </a:glow>
                <a:innerShdw blurRad="63500" dist="50800" dir="13500000">
                  <a:srgbClr val="000000">
                    <a:alpha val="50000"/>
                  </a:srgbClr>
                </a:innerShdw>
              </a:effectLst>
              <a:uLnTx/>
              <a:uFillTx/>
              <a:latin typeface="Leelawadee" panose="020B0502040204020203" pitchFamily="34" charset="-34"/>
              <a:cs typeface="Leelawadee" panose="020B0502040204020203" pitchFamily="34" charset="-34"/>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S-11</a:t>
            </a:r>
          </a:p>
        </p:txBody>
      </p:sp>
      <p:sp>
        <p:nvSpPr>
          <p:cNvPr id="12" name="Action Button: Back">
            <a:hlinkClick r:id="" action="ppaction://hlinkshowjump?jump=previousslide" highlightClick="1"/>
          </p:cNvPr>
          <p:cNvSpPr/>
          <p:nvPr/>
        </p:nvSpPr>
        <p:spPr>
          <a:xfrm>
            <a:off x="10136888"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08678" y="0"/>
            <a:ext cx="10515600" cy="1325563"/>
          </a:xfrm>
        </p:spPr>
        <p:txBody>
          <a:bodyPr/>
          <a:lstStyle/>
          <a:p>
            <a:pPr algn="ctr"/>
            <a:r>
              <a:rPr lang="en-GB" b="1" kern="0" spc="50" dirty="0">
                <a:ln w="0"/>
                <a:solidFill>
                  <a:schemeClr val="bg2"/>
                </a:solidFill>
                <a:effectLst>
                  <a:glow rad="101600">
                    <a:srgbClr val="29123A">
                      <a:alpha val="60000"/>
                    </a:srgbClr>
                  </a:glow>
                  <a:innerShdw blurRad="63500" dist="50800" dir="13500000">
                    <a:srgbClr val="000000">
                      <a:alpha val="50000"/>
                    </a:srgbClr>
                  </a:innerShdw>
                </a:effectLst>
                <a:latin typeface="Leelawadee" panose="020B0502040204020203" pitchFamily="34" charset="-34"/>
                <a:cs typeface="Leelawadee" panose="020B0502040204020203" pitchFamily="34" charset="-34"/>
              </a:rPr>
              <a:t>Time for Reflection</a:t>
            </a:r>
            <a:endParaRPr lang="en-NZ" dirty="0"/>
          </a:p>
        </p:txBody>
      </p:sp>
      <p:pic>
        <p:nvPicPr>
          <p:cNvPr id="11" name="Y1 - Cum natus esset Jes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75788" y="234641"/>
            <a:ext cx="609600" cy="609600"/>
          </a:xfrm>
          <a:prstGeom prst="rect">
            <a:avLst/>
          </a:prstGeom>
        </p:spPr>
      </p:pic>
      <p:sp>
        <p:nvSpPr>
          <p:cNvPr id="13"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sp>
        <p:nvSpPr>
          <p:cNvPr id="15"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pic>
        <p:nvPicPr>
          <p:cNvPr id="16"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16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53789" fill="hold"/>
                                        <p:tgtEl>
                                          <p:spTgt spid="11"/>
                                        </p:tgtEl>
                                      </p:cBhvr>
                                    </p:cmd>
                                  </p:childTnLst>
                                </p:cTn>
                              </p:par>
                              <p:par>
                                <p:cTn id="19" presetID="1" presetClass="emph" presetSubtype="2" fill="hold" nodeType="withEffect">
                                  <p:stCondLst>
                                    <p:cond delay="0"/>
                                  </p:stCondLst>
                                  <p:childTnLst>
                                    <p:animClr clrSpc="rgb" dir="cw">
                                      <p:cBhvr>
                                        <p:cTn id="20" dur="1000" fill="hold"/>
                                        <p:tgtEl>
                                          <p:spTgt spid="13"/>
                                        </p:tgtEl>
                                        <p:attrNameLst>
                                          <p:attrName>fillcolor</p:attrName>
                                        </p:attrNameLst>
                                      </p:cBhvr>
                                      <p:to>
                                        <a:schemeClr val="accent2"/>
                                      </p:to>
                                    </p:animClr>
                                    <p:set>
                                      <p:cBhvr>
                                        <p:cTn id="21" dur="1000" fill="hold"/>
                                        <p:tgtEl>
                                          <p:spTgt spid="13"/>
                                        </p:tgtEl>
                                        <p:attrNameLst>
                                          <p:attrName>fill.type</p:attrName>
                                        </p:attrNameLst>
                                      </p:cBhvr>
                                      <p:to>
                                        <p:strVal val="solid"/>
                                      </p:to>
                                    </p:set>
                                    <p:set>
                                      <p:cBhvr>
                                        <p:cTn id="22" dur="1000" fill="hold"/>
                                        <p:tgtEl>
                                          <p:spTgt spid="1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1"/>
                                        </p:tgtEl>
                                      </p:cBhvr>
                                    </p:cmd>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emph" presetSubtype="2" fill="hold" nodeType="withEffect">
                                  <p:stCondLst>
                                    <p:cond delay="0"/>
                                  </p:stCondLst>
                                  <p:childTnLst>
                                    <p:animClr clrSpc="rgb" dir="cw">
                                      <p:cBhvr>
                                        <p:cTn id="34" dur="2000" fill="hold"/>
                                        <p:tgtEl>
                                          <p:spTgt spid="13"/>
                                        </p:tgtEl>
                                        <p:attrNameLst>
                                          <p:attrName>fillcolor</p:attrName>
                                        </p:attrNameLst>
                                      </p:cBhvr>
                                      <p:to>
                                        <a:schemeClr val="bg1"/>
                                      </p:to>
                                    </p:animClr>
                                    <p:set>
                                      <p:cBhvr>
                                        <p:cTn id="35" dur="2000" fill="hold"/>
                                        <p:tgtEl>
                                          <p:spTgt spid="13"/>
                                        </p:tgtEl>
                                        <p:attrNameLst>
                                          <p:attrName>fill.type</p:attrName>
                                        </p:attrNameLst>
                                      </p:cBhvr>
                                      <p:to>
                                        <p:strVal val="solid"/>
                                      </p:to>
                                    </p:set>
                                    <p:set>
                                      <p:cBhvr>
                                        <p:cTn id="3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bldLst>
      <p:bldP spid="14" grpId="0"/>
      <p:bldP spid="14" grpId="1"/>
      <p:bldP spid="15" grpId="0"/>
      <p:bldP spid="15" grpId="1"/>
      <p:bldP spid="15"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a:srcRect t="91332"/>
          <a:stretch/>
        </p:blipFill>
        <p:spPr>
          <a:xfrm>
            <a:off x="991757" y="6386294"/>
            <a:ext cx="10183188" cy="488781"/>
          </a:xfrm>
          <a:prstGeom prst="rect">
            <a:avLst/>
          </a:prstGeom>
        </p:spPr>
      </p:pic>
      <p:pic>
        <p:nvPicPr>
          <p:cNvPr id="47" name="Picture 46"/>
          <p:cNvPicPr>
            <a:picLocks noChangeAspect="1"/>
          </p:cNvPicPr>
          <p:nvPr/>
        </p:nvPicPr>
        <p:blipFill rotWithShape="1">
          <a:blip r:embed="rId4">
            <a:extLst>
              <a:ext uri="{BEBA8EAE-BF5A-486C-A8C5-ECC9F3942E4B}">
                <a14:imgProps xmlns:a14="http://schemas.microsoft.com/office/drawing/2010/main">
                  <a14:imgLayer r:embed="rId5">
                    <a14:imgEffect>
                      <a14:saturation sat="209000"/>
                    </a14:imgEffect>
                  </a14:imgLayer>
                </a14:imgProps>
              </a:ext>
            </a:extLst>
          </a:blip>
          <a:srcRect l="-76" t="155" r="-217" b="-155"/>
          <a:stretch/>
        </p:blipFill>
        <p:spPr>
          <a:xfrm>
            <a:off x="-84148" y="0"/>
            <a:ext cx="12318423" cy="6885708"/>
          </a:xfrm>
          <a:prstGeom prst="frame">
            <a:avLst>
              <a:gd name="adj1" fmla="val 8877"/>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S-12</a:t>
            </a:r>
          </a:p>
        </p:txBody>
      </p:sp>
      <p:sp>
        <p:nvSpPr>
          <p:cNvPr id="12" name="Action Button: Back">
            <a:hlinkClick r:id="" action="ppaction://hlinkshowjump?jump=previousslide" highlightClick="1"/>
          </p:cNvPr>
          <p:cNvSpPr/>
          <p:nvPr/>
        </p:nvSpPr>
        <p:spPr>
          <a:xfrm>
            <a:off x="10797073"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Option 8"/>
          <p:cNvSpPr/>
          <p:nvPr/>
        </p:nvSpPr>
        <p:spPr>
          <a:xfrm>
            <a:off x="1752810" y="1985875"/>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288000" rIns="4428000" rtlCol="0" anchor="ctr"/>
          <a:lstStyle/>
          <a:p>
            <a:r>
              <a:rPr lang="en-NZ" sz="2400" b="1" dirty="0">
                <a:solidFill>
                  <a:schemeClr val="tx1"/>
                </a:solidFill>
                <a:latin typeface="Arial" panose="020B0604020202020204" pitchFamily="34" charset="0"/>
                <a:cs typeface="Arial" panose="020B0604020202020204" pitchFamily="34" charset="0"/>
              </a:rPr>
              <a:t>Make up your own way </a:t>
            </a:r>
            <a:r>
              <a:rPr lang="en-NZ" sz="2400" dirty="0">
                <a:solidFill>
                  <a:schemeClr val="tx1"/>
                </a:solidFill>
                <a:latin typeface="Arial" panose="020B0604020202020204" pitchFamily="34" charset="0"/>
                <a:cs typeface="Arial" panose="020B0604020202020204" pitchFamily="34" charset="0"/>
              </a:rPr>
              <a:t>of showing and sharing what you have learned and decide with whom you would like to share it.</a:t>
            </a:r>
          </a:p>
        </p:txBody>
      </p:sp>
      <p:pic>
        <p:nvPicPr>
          <p:cNvPr id="8"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948" y="2990167"/>
            <a:ext cx="2255286" cy="1695426"/>
          </a:xfrm>
          <a:prstGeom prst="rect">
            <a:avLst/>
          </a:prstGeom>
        </p:spPr>
      </p:pic>
      <p:sp>
        <p:nvSpPr>
          <p:cNvPr id="18" name="Option 7"/>
          <p:cNvSpPr/>
          <p:nvPr/>
        </p:nvSpPr>
        <p:spPr>
          <a:xfrm>
            <a:off x="1758247" y="1982948"/>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180000" rIns="4284000" rtlCol="0" anchor="ctr"/>
          <a:lstStyle/>
          <a:p>
            <a:pPr lvl="0"/>
            <a:r>
              <a:rPr lang="en-NZ" sz="2000" b="1" dirty="0">
                <a:solidFill>
                  <a:schemeClr val="tx1"/>
                </a:solidFill>
                <a:latin typeface="Arial" panose="020B0604020202020204" pitchFamily="34" charset="0"/>
                <a:cs typeface="Arial" panose="020B0604020202020204" pitchFamily="34" charset="0"/>
              </a:rPr>
              <a:t>Buy an Advent Calendar </a:t>
            </a:r>
            <a:r>
              <a:rPr lang="en-NZ" sz="2000" dirty="0">
                <a:solidFill>
                  <a:schemeClr val="tx1"/>
                </a:solidFill>
                <a:latin typeface="Arial" panose="020B0604020202020204" pitchFamily="34" charset="0"/>
                <a:cs typeface="Arial" panose="020B0604020202020204" pitchFamily="34" charset="0"/>
              </a:rPr>
              <a:t>and share what you have learned about Advent as you open a new door each day. Talk about ADVENT is a </a:t>
            </a:r>
            <a:r>
              <a:rPr lang="en-NZ" sz="2000" u="sng" dirty="0">
                <a:solidFill>
                  <a:schemeClr val="tx1"/>
                </a:solidFill>
                <a:latin typeface="Arial" panose="020B0604020202020204" pitchFamily="34" charset="0"/>
                <a:cs typeface="Arial" panose="020B0604020202020204" pitchFamily="34" charset="0"/>
              </a:rPr>
              <a:t>waiting time </a:t>
            </a:r>
            <a:r>
              <a:rPr lang="en-NZ" sz="2000" dirty="0">
                <a:solidFill>
                  <a:schemeClr val="tx1"/>
                </a:solidFill>
                <a:latin typeface="Arial" panose="020B0604020202020204" pitchFamily="34" charset="0"/>
                <a:cs typeface="Arial" panose="020B0604020202020204" pitchFamily="34" charset="0"/>
              </a:rPr>
              <a:t>and a </a:t>
            </a:r>
            <a:r>
              <a:rPr lang="en-NZ" sz="2000" u="sng" dirty="0">
                <a:solidFill>
                  <a:schemeClr val="tx1"/>
                </a:solidFill>
                <a:latin typeface="Arial" panose="020B0604020202020204" pitchFamily="34" charset="0"/>
                <a:cs typeface="Arial" panose="020B0604020202020204" pitchFamily="34" charset="0"/>
              </a:rPr>
              <a:t>getting ready time</a:t>
            </a:r>
            <a:r>
              <a:rPr lang="en-NZ" sz="2000" dirty="0">
                <a:solidFill>
                  <a:schemeClr val="tx1"/>
                </a:solidFill>
                <a:latin typeface="Arial" panose="020B0604020202020204" pitchFamily="34" charset="0"/>
                <a:cs typeface="Arial" panose="020B0604020202020204" pitchFamily="34" charset="0"/>
              </a:rPr>
              <a:t> for Jesus to be born. </a:t>
            </a:r>
          </a:p>
          <a:p>
            <a:r>
              <a:rPr lang="en-NZ" sz="2000" b="1" u="sng" dirty="0">
                <a:solidFill>
                  <a:srgbClr val="57267C"/>
                </a:solidFill>
                <a:latin typeface="Arial" panose="020B0604020202020204" pitchFamily="34" charset="0"/>
                <a:cs typeface="Arial" panose="020B0604020202020204" pitchFamily="34" charset="0"/>
              </a:rPr>
              <a:t>Purple</a:t>
            </a:r>
            <a:r>
              <a:rPr lang="en-NZ" sz="2000" dirty="0">
                <a:solidFill>
                  <a:schemeClr val="tx1"/>
                </a:solidFill>
                <a:latin typeface="Arial" panose="020B0604020202020204" pitchFamily="34" charset="0"/>
                <a:cs typeface="Arial" panose="020B0604020202020204" pitchFamily="34" charset="0"/>
              </a:rPr>
              <a:t> is the colour for ADVENT.</a:t>
            </a:r>
          </a:p>
          <a:p>
            <a:r>
              <a:rPr lang="en-NZ" sz="2000" dirty="0">
                <a:solidFill>
                  <a:schemeClr val="tx1"/>
                </a:solidFill>
                <a:latin typeface="Arial" panose="020B0604020202020204" pitchFamily="34" charset="0"/>
                <a:cs typeface="Arial" panose="020B0604020202020204" pitchFamily="34" charset="0"/>
              </a:rPr>
              <a:t>Remember to get a calendar that is about Jesus and ADVENT and CHRISTMAS! </a:t>
            </a:r>
          </a:p>
        </p:txBody>
      </p:sp>
      <p:pic>
        <p:nvPicPr>
          <p:cNvPr id="9"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18" y="2624476"/>
            <a:ext cx="2953176" cy="2205038"/>
          </a:xfrm>
          <a:prstGeom prst="rect">
            <a:avLst/>
          </a:prstGeom>
        </p:spPr>
      </p:pic>
      <p:sp>
        <p:nvSpPr>
          <p:cNvPr id="17" name="Option 6"/>
          <p:cNvSpPr/>
          <p:nvPr/>
        </p:nvSpPr>
        <p:spPr>
          <a:xfrm>
            <a:off x="1748749" y="1987149"/>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Ins="4284000" rtlCol="0" anchor="ctr"/>
          <a:lstStyle/>
          <a:p>
            <a:pPr lvl="0"/>
            <a:r>
              <a:rPr lang="en-NZ" sz="1900" b="1" dirty="0">
                <a:solidFill>
                  <a:schemeClr val="tx1"/>
                </a:solidFill>
                <a:latin typeface="Arial" panose="020B0604020202020204" pitchFamily="34" charset="0"/>
                <a:cs typeface="Arial" panose="020B0604020202020204" pitchFamily="34" charset="0"/>
              </a:rPr>
              <a:t>Ask an older member of your family</a:t>
            </a:r>
            <a:r>
              <a:rPr lang="en-NZ" sz="1900" dirty="0">
                <a:solidFill>
                  <a:schemeClr val="tx1"/>
                </a:solidFill>
                <a:latin typeface="Arial" panose="020B0604020202020204" pitchFamily="34" charset="0"/>
                <a:cs typeface="Arial" panose="020B0604020202020204" pitchFamily="34" charset="0"/>
              </a:rPr>
              <a:t> to help you.</a:t>
            </a:r>
          </a:p>
          <a:p>
            <a:r>
              <a:rPr lang="en-NZ" sz="1900" dirty="0">
                <a:solidFill>
                  <a:schemeClr val="tx1"/>
                </a:solidFill>
                <a:latin typeface="Arial" panose="020B0604020202020204" pitchFamily="34" charset="0"/>
                <a:cs typeface="Arial" panose="020B0604020202020204" pitchFamily="34" charset="0"/>
              </a:rPr>
              <a:t>When the wreath is made put it on your table and each day light the candles - 1 for each week during ADVENT to help you and your family measure the time till when Jesus is born at Christmas. </a:t>
            </a:r>
          </a:p>
          <a:p>
            <a:r>
              <a:rPr lang="en-NZ" sz="1900" dirty="0">
                <a:solidFill>
                  <a:schemeClr val="tx1"/>
                </a:solidFill>
                <a:latin typeface="Arial" panose="020B0604020202020204" pitchFamily="34" charset="0"/>
                <a:cs typeface="Arial" panose="020B0604020202020204" pitchFamily="34" charset="0"/>
              </a:rPr>
              <a:t>Sing the ADVENT song as you light the candles. Take home your worksheet with the words for your family whānau to share.</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49336" r="73207"/>
          <a:stretch/>
        </p:blipFill>
        <p:spPr>
          <a:xfrm>
            <a:off x="7137993" y="2376286"/>
            <a:ext cx="2394992" cy="2699508"/>
          </a:xfrm>
          <a:prstGeom prst="rect">
            <a:avLst/>
          </a:prstGeom>
        </p:spPr>
      </p:pic>
      <p:sp>
        <p:nvSpPr>
          <p:cNvPr id="16" name="Option 5"/>
          <p:cNvSpPr/>
          <p:nvPr/>
        </p:nvSpPr>
        <p:spPr>
          <a:xfrm>
            <a:off x="1763647" y="2002012"/>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144000" rIns="4320000" rtlCol="0" anchor="ctr"/>
          <a:lstStyle/>
          <a:p>
            <a:pPr lvl="0"/>
            <a:r>
              <a:rPr lang="en-NZ" sz="2000" b="1" dirty="0">
                <a:solidFill>
                  <a:schemeClr val="tx1"/>
                </a:solidFill>
                <a:latin typeface="Arial" panose="020B0604020202020204" pitchFamily="34" charset="0"/>
                <a:cs typeface="Arial" panose="020B0604020202020204" pitchFamily="34" charset="0"/>
              </a:rPr>
              <a:t>Talk to your family</a:t>
            </a:r>
            <a:r>
              <a:rPr lang="en-NZ" sz="2000" dirty="0">
                <a:solidFill>
                  <a:schemeClr val="tx1"/>
                </a:solidFill>
                <a:latin typeface="Arial" panose="020B0604020202020204" pitchFamily="34" charset="0"/>
                <a:cs typeface="Arial" panose="020B0604020202020204" pitchFamily="34" charset="0"/>
              </a:rPr>
              <a:t> about making an ADVENT Wreath. </a:t>
            </a:r>
          </a:p>
          <a:p>
            <a:r>
              <a:rPr lang="en-NZ" sz="2000" dirty="0">
                <a:solidFill>
                  <a:schemeClr val="tx1"/>
                </a:solidFill>
                <a:latin typeface="Arial" panose="020B0604020202020204" pitchFamily="34" charset="0"/>
                <a:cs typeface="Arial" panose="020B0604020202020204" pitchFamily="34" charset="0"/>
              </a:rPr>
              <a:t>Share with them what you need and make a plan to get –</a:t>
            </a:r>
          </a:p>
          <a:p>
            <a:r>
              <a:rPr lang="en-NZ" sz="2000" dirty="0">
                <a:solidFill>
                  <a:schemeClr val="tx1"/>
                </a:solidFill>
                <a:latin typeface="Arial" panose="020B0604020202020204" pitchFamily="34" charset="0"/>
                <a:cs typeface="Arial" panose="020B0604020202020204" pitchFamily="34" charset="0"/>
              </a:rPr>
              <a:t>a circle base (from the florist), or make one with wire, some ever- greenery, pins, 3 purple candles and 1 pink candle.</a:t>
            </a:r>
          </a:p>
        </p:txBody>
      </p:sp>
      <p:pic>
        <p:nvPicPr>
          <p:cNvPr id="20"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5519" y="2301966"/>
            <a:ext cx="2148801" cy="2863342"/>
          </a:xfrm>
          <a:prstGeom prst="rect">
            <a:avLst/>
          </a:prstGeom>
        </p:spPr>
      </p:pic>
      <p:sp>
        <p:nvSpPr>
          <p:cNvPr id="15" name="Option 4"/>
          <p:cNvSpPr/>
          <p:nvPr/>
        </p:nvSpPr>
        <p:spPr>
          <a:xfrm>
            <a:off x="1763647" y="1992654"/>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216000" rIns="4320000" rtlCol="0" anchor="ctr"/>
          <a:lstStyle/>
          <a:p>
            <a:pPr lvl="0"/>
            <a:r>
              <a:rPr lang="en-NZ" sz="2400" b="1" dirty="0">
                <a:solidFill>
                  <a:schemeClr val="tx1"/>
                </a:solidFill>
                <a:latin typeface="Arial" panose="020B0604020202020204" pitchFamily="34" charset="0"/>
                <a:cs typeface="Arial" panose="020B0604020202020204" pitchFamily="34" charset="0"/>
              </a:rPr>
              <a:t>Draw a picture </a:t>
            </a:r>
            <a:r>
              <a:rPr lang="en-NZ" sz="2400" dirty="0">
                <a:solidFill>
                  <a:schemeClr val="tx1"/>
                </a:solidFill>
                <a:latin typeface="Arial" panose="020B0604020202020204" pitchFamily="34" charset="0"/>
                <a:cs typeface="Arial" panose="020B0604020202020204" pitchFamily="34" charset="0"/>
              </a:rPr>
              <a:t>about when Mary went to visit her cousin Elizabeth and they helped each other because they were both having a baby. </a:t>
            </a:r>
          </a:p>
        </p:txBody>
      </p:sp>
      <p:pic>
        <p:nvPicPr>
          <p:cNvPr id="21" name="Picture 4"/>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tretch>
            <a:fillRect/>
          </a:stretch>
        </p:blipFill>
        <p:spPr>
          <a:xfrm>
            <a:off x="7038301" y="2785307"/>
            <a:ext cx="2556009" cy="1911854"/>
          </a:xfrm>
          <a:prstGeom prst="rect">
            <a:avLst/>
          </a:prstGeom>
        </p:spPr>
      </p:pic>
      <p:sp>
        <p:nvSpPr>
          <p:cNvPr id="14" name="Option 3"/>
          <p:cNvSpPr/>
          <p:nvPr/>
        </p:nvSpPr>
        <p:spPr>
          <a:xfrm>
            <a:off x="1763647" y="1979444"/>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180000" rIns="4320000" rtlCol="0" anchor="ctr"/>
          <a:lstStyle/>
          <a:p>
            <a:r>
              <a:rPr lang="en-NZ" sz="2400" b="1" dirty="0">
                <a:solidFill>
                  <a:schemeClr val="tx1"/>
                </a:solidFill>
                <a:latin typeface="Arial" panose="020B0604020202020204" pitchFamily="34" charset="0"/>
                <a:cs typeface="Arial" panose="020B0604020202020204" pitchFamily="34" charset="0"/>
              </a:rPr>
              <a:t>Tell someone the story</a:t>
            </a:r>
            <a:r>
              <a:rPr lang="en-NZ" sz="2400" dirty="0">
                <a:solidFill>
                  <a:schemeClr val="tx1"/>
                </a:solidFill>
                <a:latin typeface="Arial" panose="020B0604020202020204" pitchFamily="34" charset="0"/>
                <a:cs typeface="Arial" panose="020B0604020202020204" pitchFamily="34" charset="0"/>
              </a:rPr>
              <a:t> about God sending the angel Gabriel to Mary to ask her to be the mother of his son, Jesus.</a:t>
            </a:r>
          </a:p>
        </p:txBody>
      </p:sp>
      <p:pic>
        <p:nvPicPr>
          <p:cNvPr id="22"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7390" y="2361243"/>
            <a:ext cx="2331321" cy="2742731"/>
          </a:xfrm>
          <a:prstGeom prst="rect">
            <a:avLst/>
          </a:prstGeom>
        </p:spPr>
      </p:pic>
      <p:sp>
        <p:nvSpPr>
          <p:cNvPr id="13" name="Option 2"/>
          <p:cNvSpPr/>
          <p:nvPr/>
        </p:nvSpPr>
        <p:spPr>
          <a:xfrm>
            <a:off x="1758247" y="1981097"/>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144000" rIns="4320000" rtlCol="0" anchor="ctr"/>
          <a:lstStyle/>
          <a:p>
            <a:r>
              <a:rPr lang="en-NZ" sz="2400" b="1" dirty="0">
                <a:solidFill>
                  <a:schemeClr val="tx1"/>
                </a:solidFill>
                <a:latin typeface="Arial" panose="020B0604020202020204" pitchFamily="34" charset="0"/>
                <a:cs typeface="Arial" panose="020B0604020202020204" pitchFamily="34" charset="0"/>
              </a:rPr>
              <a:t>Sing an ADVENT song </a:t>
            </a:r>
            <a:r>
              <a:rPr lang="en-NZ" sz="2400" dirty="0">
                <a:solidFill>
                  <a:schemeClr val="tx1"/>
                </a:solidFill>
                <a:latin typeface="Arial" panose="020B0604020202020204" pitchFamily="34" charset="0"/>
                <a:cs typeface="Arial" panose="020B0604020202020204" pitchFamily="34" charset="0"/>
              </a:rPr>
              <a:t>for your mother that you have learned and ask her to tell you how she got ready for her new baby.</a:t>
            </a:r>
          </a:p>
        </p:txBody>
      </p:sp>
      <p:pic>
        <p:nvPicPr>
          <p:cNvPr id="2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9760" y="2731119"/>
            <a:ext cx="3015881" cy="2018695"/>
          </a:xfrm>
          <a:prstGeom prst="rect">
            <a:avLst/>
          </a:prstGeom>
        </p:spPr>
      </p:pic>
      <p:sp>
        <p:nvSpPr>
          <p:cNvPr id="3" name="Option 1"/>
          <p:cNvSpPr/>
          <p:nvPr/>
        </p:nvSpPr>
        <p:spPr>
          <a:xfrm>
            <a:off x="1758247" y="1988802"/>
            <a:ext cx="8720254" cy="3557239"/>
          </a:xfrm>
          <a:prstGeom prst="rect">
            <a:avLst/>
          </a:prstGeom>
          <a:solidFill>
            <a:srgbClr val="DCC5ED"/>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lIns="144000" rIns="4320000" rtlCol="0" anchor="ctr"/>
          <a:lstStyle/>
          <a:p>
            <a:r>
              <a:rPr lang="en-NZ" sz="2400" b="1" dirty="0">
                <a:solidFill>
                  <a:schemeClr val="tx1"/>
                </a:solidFill>
                <a:latin typeface="Arial" panose="020B0604020202020204" pitchFamily="34" charset="0"/>
                <a:cs typeface="Arial" panose="020B0604020202020204" pitchFamily="34" charset="0"/>
              </a:rPr>
              <a:t>Use your worksheets</a:t>
            </a:r>
            <a:r>
              <a:rPr lang="en-NZ" sz="2400" dirty="0">
                <a:solidFill>
                  <a:schemeClr val="tx1"/>
                </a:solidFill>
                <a:latin typeface="Arial" panose="020B0604020202020204" pitchFamily="34" charset="0"/>
                <a:cs typeface="Arial" panose="020B0604020202020204" pitchFamily="34" charset="0"/>
              </a:rPr>
              <a:t> to help you share what you have learned about how Mary and Joseph got ready for Jesus to be born.</a:t>
            </a:r>
          </a:p>
        </p:txBody>
      </p:sp>
      <p:pic>
        <p:nvPicPr>
          <p:cNvPr id="24"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3841" y="2754394"/>
            <a:ext cx="2971800" cy="1978429"/>
          </a:xfrm>
          <a:prstGeom prst="rect">
            <a:avLst/>
          </a:prstGeom>
        </p:spPr>
      </p:pic>
      <p:sp>
        <p:nvSpPr>
          <p:cNvPr id="30" name="Arrow: Right"/>
          <p:cNvSpPr/>
          <p:nvPr/>
        </p:nvSpPr>
        <p:spPr>
          <a:xfrm>
            <a:off x="5350717" y="5590133"/>
            <a:ext cx="1271587" cy="722137"/>
          </a:xfrm>
          <a:prstGeom prst="rightArrow">
            <a:avLst/>
          </a:prstGeom>
          <a:solidFill>
            <a:srgbClr val="DCC5E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TextBox 48"/>
          <p:cNvSpPr txBox="1"/>
          <p:nvPr/>
        </p:nvSpPr>
        <p:spPr>
          <a:xfrm>
            <a:off x="991757" y="6590371"/>
            <a:ext cx="10183188"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arrow to go through options (8 total). Click worksheet icon for worksheet.</a:t>
            </a:r>
          </a:p>
        </p:txBody>
      </p:sp>
      <p:sp>
        <p:nvSpPr>
          <p:cNvPr id="50" name="Action Button: Worksheet">
            <a:hlinkClick r:id="rId15" action="ppaction://hlinksldjump" highlightClick="1"/>
          </p:cNvPr>
          <p:cNvSpPr/>
          <p:nvPr/>
        </p:nvSpPr>
        <p:spPr>
          <a:xfrm>
            <a:off x="10174471" y="6235815"/>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itle 3"/>
          <p:cNvSpPr>
            <a:spLocks noGrp="1"/>
          </p:cNvSpPr>
          <p:nvPr>
            <p:ph type="title"/>
          </p:nvPr>
        </p:nvSpPr>
        <p:spPr>
          <a:xfrm>
            <a:off x="575733" y="659485"/>
            <a:ext cx="11029245" cy="1325563"/>
          </a:xfrm>
        </p:spPr>
        <p:txBody>
          <a:bodyPr/>
          <a:lstStyle/>
          <a:p>
            <a:pPr algn="ctr"/>
            <a:r>
              <a:rPr lang="en-NZ" b="1" spc="50" dirty="0">
                <a:ln w="0">
                  <a:solidFill>
                    <a:srgbClr val="3E1B59"/>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Sharing our Learning</a:t>
            </a:r>
            <a:br>
              <a:rPr lang="en-NZ" b="1" spc="50" dirty="0">
                <a:ln w="0">
                  <a:solidFill>
                    <a:srgbClr val="3E1B59"/>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rgbClr val="3E1B59"/>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about ADVENT with family whānau</a:t>
            </a:r>
          </a:p>
        </p:txBody>
      </p:sp>
    </p:spTree>
    <p:extLst>
      <p:ext uri="{BB962C8B-B14F-4D97-AF65-F5344CB8AC3E}">
        <p14:creationId xmlns:p14="http://schemas.microsoft.com/office/powerpoint/2010/main" val="294561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22" presetClass="exit" presetSubtype="2" fill="hold" nodeType="withEffect">
                                  <p:stCondLst>
                                    <p:cond delay="0"/>
                                  </p:stCondLst>
                                  <p:childTnLst>
                                    <p:animEffect transition="out" filter="wipe(right)">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par>
                                <p:cTn id="22" presetID="22" presetClass="exit" presetSubtype="2" fill="hold" nodeType="withEffect">
                                  <p:stCondLst>
                                    <p:cond delay="0"/>
                                  </p:stCondLst>
                                  <p:childTnLst>
                                    <p:animEffect transition="out" filter="wipe(right)">
                                      <p:cBhvr>
                                        <p:cTn id="23" dur="1000"/>
                                        <p:tgtEl>
                                          <p:spTgt spid="23"/>
                                        </p:tgtEl>
                                      </p:cBhvr>
                                    </p:animEffect>
                                    <p:set>
                                      <p:cBhvr>
                                        <p:cTn id="24" dur="1" fill="hold">
                                          <p:stCondLst>
                                            <p:cond delay="9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22" presetClass="exit" presetSubtype="2" fill="hold" nodeType="withEffect">
                                  <p:stCondLst>
                                    <p:cond delay="0"/>
                                  </p:stCondLst>
                                  <p:childTnLst>
                                    <p:animEffect transition="out" filter="wipe(right)">
                                      <p:cBhvr>
                                        <p:cTn id="31" dur="1000"/>
                                        <p:tgtEl>
                                          <p:spTgt spid="22"/>
                                        </p:tgtEl>
                                      </p:cBhvr>
                                    </p:animEffect>
                                    <p:set>
                                      <p:cBhvr>
                                        <p:cTn id="32" dur="1" fill="hold">
                                          <p:stCondLst>
                                            <p:cond delay="9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1000"/>
                                        <p:tgtEl>
                                          <p:spTgt spid="15"/>
                                        </p:tgtEl>
                                      </p:cBhvr>
                                    </p:animEffect>
                                    <p:set>
                                      <p:cBhvr>
                                        <p:cTn id="37" dur="1" fill="hold">
                                          <p:stCondLst>
                                            <p:cond delay="999"/>
                                          </p:stCondLst>
                                        </p:cTn>
                                        <p:tgtEl>
                                          <p:spTgt spid="15"/>
                                        </p:tgtEl>
                                        <p:attrNameLst>
                                          <p:attrName>style.visibility</p:attrName>
                                        </p:attrNameLst>
                                      </p:cBhvr>
                                      <p:to>
                                        <p:strVal val="hidden"/>
                                      </p:to>
                                    </p:set>
                                  </p:childTnLst>
                                </p:cTn>
                              </p:par>
                              <p:par>
                                <p:cTn id="38" presetID="22" presetClass="exit" presetSubtype="2" fill="hold" nodeType="withEffect">
                                  <p:stCondLst>
                                    <p:cond delay="0"/>
                                  </p:stCondLst>
                                  <p:childTnLst>
                                    <p:animEffect transition="out" filter="wipe(right)">
                                      <p:cBhvr>
                                        <p:cTn id="39" dur="1000"/>
                                        <p:tgtEl>
                                          <p:spTgt spid="21"/>
                                        </p:tgtEl>
                                      </p:cBhvr>
                                    </p:animEffect>
                                    <p:set>
                                      <p:cBhvr>
                                        <p:cTn id="40" dur="1" fill="hold">
                                          <p:stCondLst>
                                            <p:cond delay="999"/>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0" nodeType="clickEffect">
                                  <p:stCondLst>
                                    <p:cond delay="0"/>
                                  </p:stCondLst>
                                  <p:childTnLst>
                                    <p:animEffect transition="out" filter="barn(inVertical)">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2" presetClass="exit" presetSubtype="2" fill="hold" nodeType="withEffect">
                                  <p:stCondLst>
                                    <p:cond delay="0"/>
                                  </p:stCondLst>
                                  <p:childTnLst>
                                    <p:animEffect transition="out" filter="wipe(right)">
                                      <p:cBhvr>
                                        <p:cTn id="47" dur="1000"/>
                                        <p:tgtEl>
                                          <p:spTgt spid="20"/>
                                        </p:tgtEl>
                                      </p:cBhvr>
                                    </p:animEffect>
                                    <p:set>
                                      <p:cBhvr>
                                        <p:cTn id="48" dur="1" fill="hold">
                                          <p:stCondLst>
                                            <p:cond delay="9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0" nodeType="clickEffect">
                                  <p:stCondLst>
                                    <p:cond delay="0"/>
                                  </p:stCondLst>
                                  <p:childTnLst>
                                    <p:animEffect transition="out" filter="barn(inVertical)">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par>
                                <p:cTn id="54" presetID="22" presetClass="exit" presetSubtype="2" fill="hold" nodeType="withEffect">
                                  <p:stCondLst>
                                    <p:cond delay="0"/>
                                  </p:stCondLst>
                                  <p:childTnLst>
                                    <p:animEffect transition="out" filter="wipe(right)">
                                      <p:cBhvr>
                                        <p:cTn id="55" dur="1000"/>
                                        <p:tgtEl>
                                          <p:spTgt spid="7"/>
                                        </p:tgtEl>
                                      </p:cBhvr>
                                    </p:animEffect>
                                    <p:set>
                                      <p:cBhvr>
                                        <p:cTn id="56" dur="1" fill="hold">
                                          <p:stCondLst>
                                            <p:cond delay="9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par>
                                <p:cTn id="62" presetID="22" presetClass="exit" presetSubtype="2" fill="hold" nodeType="withEffect">
                                  <p:stCondLst>
                                    <p:cond delay="0"/>
                                  </p:stCondLst>
                                  <p:childTnLst>
                                    <p:animEffect transition="out" filter="wipe(right)">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1000"/>
                                        <p:tgtEl>
                                          <p:spTgt spid="19"/>
                                        </p:tgtEl>
                                      </p:cBhvr>
                                    </p:animEffect>
                                    <p:set>
                                      <p:cBhvr>
                                        <p:cTn id="69" dur="1" fill="hold">
                                          <p:stCondLst>
                                            <p:cond delay="999"/>
                                          </p:stCondLst>
                                        </p:cTn>
                                        <p:tgtEl>
                                          <p:spTgt spid="19"/>
                                        </p:tgtEl>
                                        <p:attrNameLst>
                                          <p:attrName>style.visibility</p:attrName>
                                        </p:attrNameLst>
                                      </p:cBhvr>
                                      <p:to>
                                        <p:strVal val="hidden"/>
                                      </p:to>
                                    </p:set>
                                  </p:childTnLst>
                                </p:cTn>
                              </p:par>
                              <p:par>
                                <p:cTn id="70" presetID="22" presetClass="exit" presetSubtype="2" fill="hold" nodeType="withEffect">
                                  <p:stCondLst>
                                    <p:cond delay="0"/>
                                  </p:stCondLst>
                                  <p:childTnLst>
                                    <p:animEffect transition="out" filter="wipe(right)">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1"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1000"/>
                                        <p:tgtEl>
                                          <p:spTgt spid="3"/>
                                        </p:tgtEl>
                                      </p:cBhvr>
                                    </p:animEffect>
                                  </p:childTnLst>
                                </p:cTn>
                              </p:par>
                              <p:par>
                                <p:cTn id="78" presetID="22" presetClass="entr" presetSubtype="2"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right)">
                                      <p:cBhvr>
                                        <p:cTn id="80" dur="1000"/>
                                        <p:tgtEl>
                                          <p:spTgt spid="24"/>
                                        </p:tgtEl>
                                      </p:cBhvr>
                                    </p:animEffect>
                                  </p:childTnLst>
                                </p:cTn>
                              </p:par>
                            </p:childTnLst>
                          </p:cTn>
                        </p:par>
                      </p:childTnLst>
                    </p:cTn>
                  </p:par>
                </p:childTnLst>
              </p:cTn>
              <p:nextCondLst>
                <p:cond evt="onClick" delay="0">
                  <p:tgtEl>
                    <p:spTgt spid="30"/>
                  </p:tgtEl>
                </p:cond>
              </p:nextCondLst>
            </p:seq>
          </p:childTnLst>
        </p:cTn>
      </p:par>
    </p:tnLst>
    <p:bldLst>
      <p:bldP spid="19" grpId="0" animBg="1"/>
      <p:bldP spid="18" grpId="0" animBg="1"/>
      <p:bldP spid="17" grpId="0" animBg="1"/>
      <p:bldP spid="16" grpId="0" animBg="1"/>
      <p:bldP spid="15" grpId="0" animBg="1"/>
      <p:bldP spid="14" grpId="0" animBg="1"/>
      <p:bldP spid="13" grpId="0" animBg="1"/>
      <p:bldP spid="3" grpId="0" animBg="1"/>
      <p:bldP spid="3" grpId="1"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FDFDFD"/>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L-4</a:t>
            </a:r>
          </a:p>
          <a:p>
            <a:pPr algn="ctr"/>
            <a:r>
              <a:rPr lang="en-GB" sz="1200" b="1" dirty="0">
                <a:latin typeface="Arial" pitchFamily="34" charset="0"/>
                <a:cs typeface="Arial" pitchFamily="34" charset="0"/>
              </a:rPr>
              <a:t>S-5</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r>
              <a:rPr lang="en-GB" sz="2133" b="1" dirty="0">
                <a:latin typeface="Arial" pitchFamily="34" charset="0"/>
                <a:cs typeface="Arial" pitchFamily="34" charset="0"/>
              </a:rPr>
              <a:t>Worksheet</a:t>
            </a:r>
          </a:p>
        </p:txBody>
      </p:sp>
      <p:pic>
        <p:nvPicPr>
          <p:cNvPr id="3" name="Picture 2"/>
          <p:cNvPicPr>
            <a:picLocks noChangeAspect="1"/>
          </p:cNvPicPr>
          <p:nvPr/>
        </p:nvPicPr>
        <p:blipFill>
          <a:blip r:embed="rId4"/>
          <a:stretch>
            <a:fillRect/>
          </a:stretch>
        </p:blipFill>
        <p:spPr>
          <a:xfrm>
            <a:off x="211874" y="1093100"/>
            <a:ext cx="4817326" cy="5141892"/>
          </a:xfrm>
          <a:prstGeom prst="rect">
            <a:avLst/>
          </a:prstGeom>
        </p:spPr>
      </p:pic>
      <p:pic>
        <p:nvPicPr>
          <p:cNvPr id="4" name="Picture 3"/>
          <p:cNvPicPr>
            <a:picLocks noChangeAspect="1"/>
          </p:cNvPicPr>
          <p:nvPr/>
        </p:nvPicPr>
        <p:blipFill>
          <a:blip r:embed="rId5"/>
          <a:stretch>
            <a:fillRect/>
          </a:stretch>
        </p:blipFill>
        <p:spPr>
          <a:xfrm>
            <a:off x="5123710" y="1639229"/>
            <a:ext cx="4861727" cy="4595763"/>
          </a:xfrm>
          <a:prstGeom prst="rect">
            <a:avLst/>
          </a:prstGeom>
        </p:spPr>
      </p:pic>
      <p:pic>
        <p:nvPicPr>
          <p:cNvPr id="5" name="Picture 4"/>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9752100" y="3995239"/>
            <a:ext cx="2247900" cy="2038350"/>
          </a:xfrm>
          <a:prstGeom prst="rect">
            <a:avLst/>
          </a:prstGeom>
          <a:ln>
            <a:solidFill>
              <a:schemeClr val="tx1"/>
            </a:solidFill>
          </a:ln>
        </p:spPr>
      </p:pic>
      <p:sp>
        <p:nvSpPr>
          <p:cNvPr id="10" name="Rectangle 9"/>
          <p:cNvSpPr/>
          <p:nvPr/>
        </p:nvSpPr>
        <p:spPr>
          <a:xfrm>
            <a:off x="17" y="66616"/>
            <a:ext cx="12192000" cy="307777"/>
          </a:xfrm>
          <a:prstGeom prst="rect">
            <a:avLst/>
          </a:prstGeom>
        </p:spPr>
        <p:txBody>
          <a:bodyPr wrap="square">
            <a:spAutoFit/>
          </a:bodyPr>
          <a:lstStyle/>
          <a:p>
            <a:pPr algn="ctr"/>
            <a:r>
              <a:rPr lang="en-NZ" sz="1400" dirty="0">
                <a:latin typeface="Arial" panose="020B0604020202020204" pitchFamily="34" charset="0"/>
                <a:cs typeface="Arial" panose="020B0604020202020204" pitchFamily="34" charset="0"/>
              </a:rPr>
              <a:t>Name___________________________ Date_______________</a:t>
            </a:r>
          </a:p>
        </p:txBody>
      </p:sp>
      <p:sp>
        <p:nvSpPr>
          <p:cNvPr id="2" name="Title 1"/>
          <p:cNvSpPr>
            <a:spLocks noGrp="1"/>
          </p:cNvSpPr>
          <p:nvPr>
            <p:ph type="title"/>
          </p:nvPr>
        </p:nvSpPr>
        <p:spPr>
          <a:xfrm>
            <a:off x="838200" y="365126"/>
            <a:ext cx="10515600" cy="865364"/>
          </a:xfrm>
        </p:spPr>
        <p:txBody>
          <a:bodyPr/>
          <a:lstStyle/>
          <a:p>
            <a:pPr algn="ctr"/>
            <a:r>
              <a:rPr lang="en-NZ" dirty="0">
                <a:latin typeface="Arial" panose="020B0604020202020204" pitchFamily="34" charset="0"/>
                <a:cs typeface="Arial" panose="020B0604020202020204" pitchFamily="34" charset="0"/>
              </a:rPr>
              <a:t>The Advent Wreath song</a:t>
            </a:r>
            <a:endParaRPr lang="en-NZ" dirty="0"/>
          </a:p>
        </p:txBody>
      </p:sp>
    </p:spTree>
    <p:extLst>
      <p:ext uri="{BB962C8B-B14F-4D97-AF65-F5344CB8AC3E}">
        <p14:creationId xmlns:p14="http://schemas.microsoft.com/office/powerpoint/2010/main" val="2800231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defTabSz="1219170"/>
            <a:r>
              <a:rPr lang="en-GB" sz="1200" b="1" kern="0" dirty="0">
                <a:latin typeface="Arial" pitchFamily="34" charset="0"/>
                <a:cs typeface="Arial" pitchFamily="34" charset="0"/>
              </a:rPr>
              <a:t>L-4</a:t>
            </a:r>
          </a:p>
          <a:p>
            <a:pPr algn="ctr" defTabSz="1219170"/>
            <a:r>
              <a:rPr lang="en-GB" sz="1200" b="1" kern="0" dirty="0">
                <a:latin typeface="Arial" pitchFamily="34" charset="0"/>
                <a:cs typeface="Arial" pitchFamily="34" charset="0"/>
              </a:rPr>
              <a:t>S-12</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kern="0">
              <a:solidFill>
                <a:sysClr val="windowText" lastClr="000000"/>
              </a:solidFill>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defTabSz="1219170"/>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defTabSz="1219170"/>
            <a:r>
              <a:rPr lang="en-GB" sz="2133" b="1" kern="0" dirty="0">
                <a:solidFill>
                  <a:sysClr val="windowText" lastClr="000000"/>
                </a:solidFill>
                <a:latin typeface="Arial" pitchFamily="34" charset="0"/>
                <a:cs typeface="Arial" pitchFamily="34" charset="0"/>
              </a:rPr>
              <a:t>Worksheet</a:t>
            </a:r>
          </a:p>
        </p:txBody>
      </p:sp>
      <p:sp>
        <p:nvSpPr>
          <p:cNvPr id="2" name="Rectangle 1"/>
          <p:cNvSpPr/>
          <p:nvPr/>
        </p:nvSpPr>
        <p:spPr>
          <a:xfrm>
            <a:off x="143987" y="1380140"/>
            <a:ext cx="6096000" cy="4524315"/>
          </a:xfrm>
          <a:prstGeom prst="rect">
            <a:avLst/>
          </a:prstGeom>
        </p:spPr>
        <p:txBody>
          <a:bodyPr>
            <a:spAutoFit/>
          </a:bodyPr>
          <a:lstStyle/>
          <a:p>
            <a:pPr marL="285750" lvl="0" indent="-285750">
              <a:spcAft>
                <a:spcPts val="0"/>
              </a:spcAft>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Use your worksheets</a:t>
            </a:r>
            <a:r>
              <a:rPr lang="en-NZ" sz="1600" dirty="0">
                <a:latin typeface="Arial" panose="020B0604020202020204" pitchFamily="34" charset="0"/>
                <a:ea typeface="Calibri" panose="020F0502020204030204" pitchFamily="34" charset="0"/>
                <a:cs typeface="Arial" panose="020B0604020202020204" pitchFamily="34" charset="0"/>
              </a:rPr>
              <a:t> to help you share what you have learned about how Mary and Joseph got ready for Jesus to be born.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Sing an ADVENT song </a:t>
            </a:r>
            <a:r>
              <a:rPr lang="en-NZ" sz="1600" dirty="0">
                <a:latin typeface="Arial" panose="020B0604020202020204" pitchFamily="34" charset="0"/>
                <a:ea typeface="Calibri" panose="020F0502020204030204" pitchFamily="34" charset="0"/>
                <a:cs typeface="Arial" panose="020B0604020202020204" pitchFamily="34" charset="0"/>
              </a:rPr>
              <a:t>for your mother that you have learned and ask her to tell you how she got ready for her new baby.</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NZ" sz="1600" dirty="0">
                <a:latin typeface="Arial" panose="020B0604020202020204" pitchFamily="34" charset="0"/>
                <a:ea typeface="Calibri" panose="020F0502020204030204" pitchFamily="34" charset="0"/>
                <a:cs typeface="Arial" panose="020B0604020202020204" pitchFamily="34" charset="0"/>
              </a:rPr>
              <a:t>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Tell someone the story</a:t>
            </a:r>
            <a:r>
              <a:rPr lang="en-NZ" sz="1600" dirty="0">
                <a:latin typeface="Arial" panose="020B0604020202020204" pitchFamily="34" charset="0"/>
                <a:ea typeface="Calibri" panose="020F0502020204030204" pitchFamily="34" charset="0"/>
                <a:cs typeface="Arial" panose="020B0604020202020204" pitchFamily="34" charset="0"/>
              </a:rPr>
              <a:t> about God sending the angel Gabriel to Mary to ask her to be the mother of his son, Jesus.</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NZ" sz="1600" dirty="0">
                <a:latin typeface="Arial" panose="020B0604020202020204" pitchFamily="34" charset="0"/>
                <a:ea typeface="Calibri" panose="020F0502020204030204" pitchFamily="34" charset="0"/>
                <a:cs typeface="Arial" panose="020B0604020202020204" pitchFamily="34" charset="0"/>
              </a:rPr>
              <a:t>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Draw a picture </a:t>
            </a:r>
            <a:r>
              <a:rPr lang="en-NZ" sz="1600" dirty="0">
                <a:latin typeface="Arial" panose="020B0604020202020204" pitchFamily="34" charset="0"/>
                <a:ea typeface="Calibri" panose="020F0502020204030204" pitchFamily="34" charset="0"/>
                <a:cs typeface="Arial" panose="020B0604020202020204" pitchFamily="34" charset="0"/>
              </a:rPr>
              <a:t>about when Mary went to visit her cousin Elizabeth and they helped each other because they were both having a baby.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NZ" sz="1600" dirty="0">
                <a:latin typeface="Arial" panose="020B0604020202020204" pitchFamily="34" charset="0"/>
                <a:ea typeface="Calibri" panose="020F0502020204030204" pitchFamily="34" charset="0"/>
                <a:cs typeface="Arial" panose="020B0604020202020204" pitchFamily="34" charset="0"/>
              </a:rPr>
              <a:t> </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Talk to your family</a:t>
            </a:r>
            <a:r>
              <a:rPr lang="en-NZ" sz="1600" dirty="0">
                <a:latin typeface="Arial" panose="020B0604020202020204" pitchFamily="34" charset="0"/>
                <a:ea typeface="Calibri" panose="020F0502020204030204" pitchFamily="34" charset="0"/>
                <a:cs typeface="Arial" panose="020B0604020202020204" pitchFamily="34" charset="0"/>
              </a:rPr>
              <a:t> about making an ADVENT Wreath. Share with them what you need and make a plan to get – a circle base (from the florist), or make one with wire, some ever- greenery, pins, 3 purple candles and 1 pink candle. </a:t>
            </a:r>
            <a:endParaRPr lang="en-NZ" sz="1600" dirty="0">
              <a:latin typeface="Arial" panose="020B0604020202020204" pitchFamily="34" charset="0"/>
              <a:cs typeface="Arial" panose="020B0604020202020204" pitchFamily="34" charset="0"/>
            </a:endParaRPr>
          </a:p>
        </p:txBody>
      </p:sp>
      <p:sp>
        <p:nvSpPr>
          <p:cNvPr id="3" name="Rectangle 2"/>
          <p:cNvSpPr/>
          <p:nvPr/>
        </p:nvSpPr>
        <p:spPr>
          <a:xfrm>
            <a:off x="6239987" y="1380140"/>
            <a:ext cx="5903983" cy="4524315"/>
          </a:xfrm>
          <a:prstGeom prst="rect">
            <a:avLst/>
          </a:prstGeom>
        </p:spPr>
        <p:txBody>
          <a:bodyPr wrap="square">
            <a:spAutoFit/>
          </a:bodyPr>
          <a:lstStyle/>
          <a:p>
            <a:pPr marL="285750" indent="-285750">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Ask an older member of your family</a:t>
            </a:r>
            <a:r>
              <a:rPr lang="en-NZ" sz="1600" dirty="0">
                <a:latin typeface="Arial" panose="020B0604020202020204" pitchFamily="34" charset="0"/>
                <a:ea typeface="Calibri" panose="020F0502020204030204" pitchFamily="34" charset="0"/>
                <a:cs typeface="Arial" panose="020B0604020202020204" pitchFamily="34" charset="0"/>
              </a:rPr>
              <a:t> to help you. When the wreath is made put it on your table and each day light the candles - 1 for each week during ADVENT to help you and your family measure the time till when Jesus is born at Christmas. Sing the ADVENT song as you light the candles. Take home your worksheet with the words for your family whānau to share.</a:t>
            </a:r>
            <a:endParaRPr lang="en-NZ" sz="1600" dirty="0">
              <a:effectLst/>
              <a:latin typeface="Arial" panose="020B0604020202020204" pitchFamily="34" charset="0"/>
              <a:ea typeface="Calibri" panose="020F0502020204030204" pitchFamily="34" charset="0"/>
              <a:cs typeface="Arial" panose="020B0604020202020204" pitchFamily="34" charset="0"/>
            </a:endParaRPr>
          </a:p>
          <a:p>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Buy an Advent Calendar </a:t>
            </a:r>
            <a:r>
              <a:rPr lang="en-NZ" sz="1600" dirty="0">
                <a:latin typeface="Arial" panose="020B0604020202020204" pitchFamily="34" charset="0"/>
                <a:ea typeface="Calibri" panose="020F0502020204030204" pitchFamily="34" charset="0"/>
                <a:cs typeface="Arial" panose="020B0604020202020204" pitchFamily="34" charset="0"/>
              </a:rPr>
              <a:t>and share what you have learned about Advent as you open a new door each day. Talk about how ADVENT is a </a:t>
            </a:r>
            <a:r>
              <a:rPr lang="en-NZ" sz="1600" u="sng" dirty="0">
                <a:latin typeface="Arial" panose="020B0604020202020204" pitchFamily="34" charset="0"/>
                <a:ea typeface="Calibri" panose="020F0502020204030204" pitchFamily="34" charset="0"/>
                <a:cs typeface="Arial" panose="020B0604020202020204" pitchFamily="34" charset="0"/>
              </a:rPr>
              <a:t>waiting</a:t>
            </a:r>
            <a:r>
              <a:rPr lang="en-NZ" sz="1600" dirty="0">
                <a:latin typeface="Arial" panose="020B0604020202020204" pitchFamily="34" charset="0"/>
                <a:ea typeface="Calibri" panose="020F0502020204030204" pitchFamily="34" charset="0"/>
                <a:cs typeface="Arial" panose="020B0604020202020204" pitchFamily="34" charset="0"/>
              </a:rPr>
              <a:t> </a:t>
            </a:r>
            <a:r>
              <a:rPr lang="en-NZ" sz="1600" u="sng" dirty="0">
                <a:latin typeface="Arial" panose="020B0604020202020204" pitchFamily="34" charset="0"/>
                <a:ea typeface="Calibri" panose="020F0502020204030204" pitchFamily="34" charset="0"/>
                <a:cs typeface="Arial" panose="020B0604020202020204" pitchFamily="34" charset="0"/>
              </a:rPr>
              <a:t>time</a:t>
            </a:r>
            <a:r>
              <a:rPr lang="en-NZ" sz="1600" dirty="0">
                <a:latin typeface="Arial" panose="020B0604020202020204" pitchFamily="34" charset="0"/>
                <a:ea typeface="Calibri" panose="020F0502020204030204" pitchFamily="34" charset="0"/>
                <a:cs typeface="Arial" panose="020B0604020202020204" pitchFamily="34" charset="0"/>
              </a:rPr>
              <a:t> and a </a:t>
            </a:r>
            <a:r>
              <a:rPr lang="en-NZ" sz="1600" u="sng" dirty="0">
                <a:latin typeface="Arial" panose="020B0604020202020204" pitchFamily="34" charset="0"/>
                <a:ea typeface="Calibri" panose="020F0502020204030204" pitchFamily="34" charset="0"/>
                <a:cs typeface="Arial" panose="020B0604020202020204" pitchFamily="34" charset="0"/>
              </a:rPr>
              <a:t>getting</a:t>
            </a:r>
            <a:r>
              <a:rPr lang="en-NZ" sz="1600" dirty="0">
                <a:latin typeface="Arial" panose="020B0604020202020204" pitchFamily="34" charset="0"/>
                <a:ea typeface="Calibri" panose="020F0502020204030204" pitchFamily="34" charset="0"/>
                <a:cs typeface="Arial" panose="020B0604020202020204" pitchFamily="34" charset="0"/>
              </a:rPr>
              <a:t> </a:t>
            </a:r>
            <a:r>
              <a:rPr lang="en-NZ" sz="1600" u="sng" dirty="0">
                <a:latin typeface="Arial" panose="020B0604020202020204" pitchFamily="34" charset="0"/>
                <a:ea typeface="Calibri" panose="020F0502020204030204" pitchFamily="34" charset="0"/>
                <a:cs typeface="Arial" panose="020B0604020202020204" pitchFamily="34" charset="0"/>
              </a:rPr>
              <a:t>ready</a:t>
            </a:r>
            <a:r>
              <a:rPr lang="en-NZ" sz="1600" dirty="0">
                <a:latin typeface="Arial" panose="020B0604020202020204" pitchFamily="34" charset="0"/>
                <a:ea typeface="Calibri" panose="020F0502020204030204" pitchFamily="34" charset="0"/>
                <a:cs typeface="Arial" panose="020B0604020202020204" pitchFamily="34" charset="0"/>
              </a:rPr>
              <a:t> </a:t>
            </a:r>
            <a:r>
              <a:rPr lang="en-NZ" sz="1600" u="sng" dirty="0">
                <a:latin typeface="Arial" panose="020B0604020202020204" pitchFamily="34" charset="0"/>
                <a:ea typeface="Calibri" panose="020F0502020204030204" pitchFamily="34" charset="0"/>
                <a:cs typeface="Arial" panose="020B0604020202020204" pitchFamily="34" charset="0"/>
              </a:rPr>
              <a:t>time</a:t>
            </a:r>
            <a:r>
              <a:rPr lang="en-NZ" sz="1600" dirty="0">
                <a:latin typeface="Arial" panose="020B0604020202020204" pitchFamily="34" charset="0"/>
                <a:ea typeface="Calibri" panose="020F0502020204030204" pitchFamily="34" charset="0"/>
                <a:cs typeface="Arial" panose="020B0604020202020204" pitchFamily="34" charset="0"/>
              </a:rPr>
              <a:t> for Jesus to be born. Purple is the colour for ADVENT. Remember to get a calendar that is about Jesus and ADVENT and CHRISTMAS! </a:t>
            </a:r>
          </a:p>
          <a:p>
            <a:pPr marL="285750" indent="-285750">
              <a:buFont typeface="Wingdings" panose="05000000000000000000" pitchFamily="2" charset="2"/>
              <a:buChar char="Ø"/>
            </a:pPr>
            <a:endParaRPr lang="en-NZ"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NZ" sz="1600" b="1" dirty="0">
                <a:latin typeface="Arial" panose="020B0604020202020204" pitchFamily="34" charset="0"/>
                <a:ea typeface="Calibri" panose="020F0502020204030204" pitchFamily="34" charset="0"/>
                <a:cs typeface="Arial" panose="020B0604020202020204" pitchFamily="34" charset="0"/>
              </a:rPr>
              <a:t>Make up your own way </a:t>
            </a:r>
            <a:r>
              <a:rPr lang="en-NZ" sz="1600" dirty="0">
                <a:latin typeface="Arial" panose="020B0604020202020204" pitchFamily="34" charset="0"/>
                <a:ea typeface="Calibri" panose="020F0502020204030204" pitchFamily="34" charset="0"/>
                <a:cs typeface="Arial" panose="020B0604020202020204" pitchFamily="34" charset="0"/>
              </a:rPr>
              <a:t>of showing and sharing what you have learned and decide with whom you would like to share it. </a:t>
            </a:r>
            <a:endParaRPr lang="en-NZ" sz="1600" dirty="0">
              <a:latin typeface="Arial" panose="020B0604020202020204" pitchFamily="34" charset="0"/>
              <a:cs typeface="Arial" panose="020B0604020202020204" pitchFamily="34" charset="0"/>
            </a:endParaRPr>
          </a:p>
        </p:txBody>
      </p:sp>
      <p:sp>
        <p:nvSpPr>
          <p:cNvPr id="4" name="Rectangle 3"/>
          <p:cNvSpPr/>
          <p:nvPr/>
        </p:nvSpPr>
        <p:spPr>
          <a:xfrm>
            <a:off x="552" y="0"/>
            <a:ext cx="12192000" cy="307777"/>
          </a:xfrm>
          <a:prstGeom prst="rect">
            <a:avLst/>
          </a:prstGeom>
        </p:spPr>
        <p:txBody>
          <a:bodyPr wrap="square">
            <a:spAutoFit/>
          </a:bodyPr>
          <a:lstStyle/>
          <a:p>
            <a:pPr algn="ctr"/>
            <a:r>
              <a:rPr lang="en-NZ" sz="1400" dirty="0">
                <a:latin typeface="Arial" panose="020B0604020202020204" pitchFamily="34" charset="0"/>
                <a:cs typeface="Arial" panose="020B0604020202020204" pitchFamily="34" charset="0"/>
              </a:rPr>
              <a:t>Name___________________________ Date_______________</a:t>
            </a:r>
          </a:p>
        </p:txBody>
      </p:sp>
      <p:sp>
        <p:nvSpPr>
          <p:cNvPr id="6" name="Title 5"/>
          <p:cNvSpPr>
            <a:spLocks noGrp="1"/>
          </p:cNvSpPr>
          <p:nvPr>
            <p:ph type="title"/>
          </p:nvPr>
        </p:nvSpPr>
        <p:spPr>
          <a:xfrm>
            <a:off x="883356" y="462624"/>
            <a:ext cx="10515600" cy="756576"/>
          </a:xfrm>
        </p:spPr>
        <p:txBody>
          <a:bodyPr>
            <a:noAutofit/>
          </a:bodyPr>
          <a:lstStyle/>
          <a:p>
            <a:pPr algn="ctr"/>
            <a: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Sharing our Learning</a:t>
            </a:r>
            <a:b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about ADVENT with family whānau</a:t>
            </a:r>
            <a:endParaRPr lang="en-NZ" sz="3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45381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Border 1"/>
          <p:cNvSpPr/>
          <p:nvPr/>
        </p:nvSpPr>
        <p:spPr>
          <a:xfrm>
            <a:off x="1194247" y="2996206"/>
            <a:ext cx="10325753" cy="1107996"/>
          </a:xfrm>
          <a:prstGeom prst="rect">
            <a:avLst/>
          </a:prstGeom>
          <a:solidFill>
            <a:srgbClr val="DCC5ED"/>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en-NZ" sz="3200" i="1" dirty="0">
                <a:solidFill>
                  <a:schemeClr val="tx1"/>
                </a:solidFill>
                <a:latin typeface="Arial" panose="020B0604020202020204" pitchFamily="34" charset="0"/>
                <a:cs typeface="Arial" panose="020B0604020202020204" pitchFamily="34" charset="0"/>
              </a:rPr>
              <a:t>identify ways that the school and the parish will prepare for Jesus’ birth.</a:t>
            </a:r>
          </a:p>
        </p:txBody>
      </p:sp>
      <p:sp>
        <p:nvSpPr>
          <p:cNvPr id="16" name="Shape: Number 1"/>
          <p:cNvSpPr txBox="1"/>
          <p:nvPr/>
        </p:nvSpPr>
        <p:spPr>
          <a:xfrm>
            <a:off x="663332" y="2909126"/>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1)</a:t>
            </a:r>
            <a:endParaRPr lang="en-GB" sz="3200" i="1" dirty="0">
              <a:latin typeface="Segoe UI" pitchFamily="34" charset="0"/>
              <a:ea typeface="Segoe UI" pitchFamily="34" charset="0"/>
              <a:cs typeface="Segoe UI"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262" y="860408"/>
            <a:ext cx="2511540" cy="1883655"/>
          </a:xfrm>
          <a:prstGeom prst="rect">
            <a:avLst/>
          </a:prstGeom>
          <a:ln>
            <a:noFill/>
          </a:ln>
          <a:effectLst>
            <a:softEdge rad="112500"/>
          </a:effectLst>
        </p:spPr>
      </p:pic>
      <p:sp>
        <p:nvSpPr>
          <p:cNvPr id="2" name="TextBox 1"/>
          <p:cNvSpPr txBox="1"/>
          <p:nvPr/>
        </p:nvSpPr>
        <p:spPr>
          <a:xfrm>
            <a:off x="0" y="6549390"/>
            <a:ext cx="12192000"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the box to reveal text.</a:t>
            </a:r>
          </a:p>
        </p:txBody>
      </p:sp>
      <p:sp>
        <p:nvSpPr>
          <p:cNvPr id="5" name="Title 4"/>
          <p:cNvSpPr>
            <a:spLocks noGrp="1"/>
          </p:cNvSpPr>
          <p:nvPr>
            <p:ph type="title"/>
          </p:nvPr>
        </p:nvSpPr>
        <p:spPr/>
        <p:txBody>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Learning Intentions</a:t>
            </a:r>
            <a:endParaRPr lang="en-NZ" dirty="0"/>
          </a:p>
        </p:txBody>
      </p:sp>
      <p:sp>
        <p:nvSpPr>
          <p:cNvPr id="3" name="Rectangle 2"/>
          <p:cNvSpPr/>
          <p:nvPr/>
        </p:nvSpPr>
        <p:spPr>
          <a:xfrm>
            <a:off x="1194247" y="2472986"/>
            <a:ext cx="3118161" cy="523220"/>
          </a:xfrm>
          <a:prstGeom prst="rect">
            <a:avLst/>
          </a:prstGeom>
        </p:spPr>
        <p:txBody>
          <a:bodyPr wrap="none">
            <a:spAutoFit/>
          </a:bodyPr>
          <a:lstStyle/>
          <a:p>
            <a:r>
              <a:rPr lang="en-NZ" sz="2800" b="1" dirty="0">
                <a:solidFill>
                  <a:schemeClr val="bg1"/>
                </a:solidFill>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1504771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S-03</a:t>
            </a:r>
          </a:p>
        </p:txBody>
      </p:sp>
      <p:sp>
        <p:nvSpPr>
          <p:cNvPr id="1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Tool instructions"/>
          <p:cNvSpPr txBox="1"/>
          <p:nvPr/>
        </p:nvSpPr>
        <p:spPr>
          <a:xfrm>
            <a:off x="4638710" y="6550225"/>
            <a:ext cx="2914580"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the white box and write your text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06" y="2084918"/>
            <a:ext cx="4667922" cy="3500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6616700" y="2004236"/>
            <a:ext cx="4436782" cy="698623"/>
          </a:xfrm>
          <a:prstGeom prst="rect">
            <a:avLst/>
          </a:prstGeom>
          <a:solidFill>
            <a:srgbClr val="DCC5E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This is what we know about the Advent Wreath…</a:t>
            </a:r>
          </a:p>
        </p:txBody>
      </p:sp>
      <p:sp>
        <p:nvSpPr>
          <p:cNvPr id="2" name="Title 1"/>
          <p:cNvSpPr>
            <a:spLocks noGrp="1"/>
          </p:cNvSpPr>
          <p:nvPr>
            <p:ph type="title"/>
          </p:nvPr>
        </p:nvSpPr>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In our school each class </a:t>
            </a:r>
            <a:b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has an Advent Wreath</a:t>
            </a:r>
            <a:endParaRPr lang="en-NZ" dirty="0"/>
          </a:p>
        </p:txBody>
      </p:sp>
    </p:spTree>
    <p:controls>
      <mc:AlternateContent xmlns:mc="http://schemas.openxmlformats.org/markup-compatibility/2006">
        <mc:Choice xmlns:v="urn:schemas-microsoft-com:vml" Requires="v">
          <p:control spid="1090" name="TextBox1" r:id="rId2" imgW="4438800" imgH="2886120"/>
        </mc:Choice>
        <mc:Fallback>
          <p:control name="TextBox1" r:id="rId2" imgW="4438800" imgH="28861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616700" y="2703513"/>
                  <a:ext cx="4437063" cy="28829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460002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Line 3"/>
          <p:cNvSpPr txBox="1"/>
          <p:nvPr/>
        </p:nvSpPr>
        <p:spPr>
          <a:xfrm>
            <a:off x="2252253" y="3779098"/>
            <a:ext cx="3409376" cy="2646878"/>
          </a:xfrm>
          <a:prstGeom prst="rect">
            <a:avLst/>
          </a:prstGeom>
          <a:solidFill>
            <a:schemeClr val="bg1"/>
          </a:solidFill>
          <a:ln>
            <a:solidFill>
              <a:srgbClr val="7030A0"/>
            </a:solidFill>
          </a:ln>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spcAft>
                <a:spcPts val="0"/>
              </a:spcAft>
            </a:pPr>
            <a:r>
              <a:rPr lang="en-NZ" sz="2000" b="0" dirty="0">
                <a:latin typeface="Arial" panose="020B0604020202020204" pitchFamily="34" charset="0"/>
                <a:ea typeface="Calibri" panose="020F0502020204030204" pitchFamily="34" charset="0"/>
                <a:cs typeface="Arial" panose="020B0604020202020204" pitchFamily="34" charset="0"/>
              </a:rPr>
              <a:t>The purple candles remind us that we are in a waiting time and the pink candle is the joy candle that shows us we have just one more week to wait for Jesus.</a:t>
            </a:r>
          </a:p>
          <a:p>
            <a:pPr>
              <a:lnSpc>
                <a:spcPct val="115000"/>
              </a:lnSpc>
              <a:spcAft>
                <a:spcPts val="1000"/>
              </a:spcAft>
            </a:pPr>
            <a:r>
              <a:rPr lang="en-NZ" sz="2000" b="0" dirty="0">
                <a:solidFill>
                  <a:srgbClr val="7030A0"/>
                </a:solidFill>
                <a:latin typeface="Arial" panose="020B0604020202020204" pitchFamily="34" charset="0"/>
                <a:ea typeface="Calibri" panose="020F0502020204030204" pitchFamily="34" charset="0"/>
                <a:cs typeface="Arial" panose="020B0604020202020204" pitchFamily="34" charset="0"/>
              </a:rPr>
              <a:t>What happens when the waiting time is over?</a:t>
            </a:r>
            <a:endParaRPr lang="en-NZ" sz="2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Line 2"/>
          <p:cNvSpPr txBox="1"/>
          <p:nvPr/>
        </p:nvSpPr>
        <p:spPr>
          <a:xfrm>
            <a:off x="8590624" y="1061626"/>
            <a:ext cx="3409376" cy="2554545"/>
          </a:xfrm>
          <a:prstGeom prst="rect">
            <a:avLst/>
          </a:prstGeom>
          <a:solidFill>
            <a:schemeClr val="bg1"/>
          </a:solidFill>
          <a:ln>
            <a:solidFill>
              <a:srgbClr val="7030A0"/>
            </a:solidFill>
          </a:ln>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spcAft>
                <a:spcPts val="0"/>
              </a:spcAft>
            </a:pPr>
            <a:r>
              <a:rPr lang="en-NZ" sz="2000" b="0" dirty="0">
                <a:latin typeface="Arial" panose="020B0604020202020204" pitchFamily="34" charset="0"/>
                <a:ea typeface="Calibri" panose="020F0502020204030204" pitchFamily="34" charset="0"/>
                <a:cs typeface="Arial" panose="020B0604020202020204" pitchFamily="34" charset="0"/>
              </a:rPr>
              <a:t>Each week we wait we light another candle on the Advent wreath to show us that the birth of Jesus is getting closer.</a:t>
            </a:r>
          </a:p>
          <a:p>
            <a:pPr>
              <a:spcAft>
                <a:spcPts val="0"/>
              </a:spcAft>
            </a:pPr>
            <a:r>
              <a:rPr lang="en-NZ" sz="2000" b="0" dirty="0">
                <a:solidFill>
                  <a:srgbClr val="7030A0"/>
                </a:solidFill>
                <a:latin typeface="Arial" panose="020B0604020202020204" pitchFamily="34" charset="0"/>
                <a:ea typeface="Calibri" panose="020F0502020204030204" pitchFamily="34" charset="0"/>
                <a:cs typeface="Arial" panose="020B0604020202020204" pitchFamily="34" charset="0"/>
              </a:rPr>
              <a:t>When we light the pink candle how much longer do we have to wait?</a:t>
            </a:r>
            <a:endParaRPr lang="en-NZ" sz="2000" b="0" dirty="0">
              <a:latin typeface="Arial" panose="020B0604020202020204" pitchFamily="34" charset="0"/>
              <a:ea typeface="Calibri" panose="020F0502020204030204" pitchFamily="34" charset="0"/>
              <a:cs typeface="Arial" panose="020B0604020202020204" pitchFamily="34" charset="0"/>
            </a:endParaRPr>
          </a:p>
        </p:txBody>
      </p:sp>
      <p:sp>
        <p:nvSpPr>
          <p:cNvPr id="6" name="Textbox: Line 1"/>
          <p:cNvSpPr txBox="1"/>
          <p:nvPr/>
        </p:nvSpPr>
        <p:spPr>
          <a:xfrm>
            <a:off x="2906947" y="1486732"/>
            <a:ext cx="3189053" cy="1631216"/>
          </a:xfrm>
          <a:prstGeom prst="rect">
            <a:avLst/>
          </a:prstGeom>
          <a:solidFill>
            <a:schemeClr val="bg1"/>
          </a:solidFill>
          <a:ln>
            <a:solidFill>
              <a:srgbClr val="7030A0"/>
            </a:solidFill>
          </a:ln>
        </p:spPr>
        <p:txBody>
          <a:bodyPr wrap="square" rtlCol="0">
            <a:spAutoFit/>
          </a:bodyPr>
          <a:lstStyle/>
          <a:p>
            <a:pPr>
              <a:spcAft>
                <a:spcPts val="0"/>
              </a:spcAft>
            </a:pPr>
            <a:r>
              <a:rPr lang="en-NZ" sz="2000" dirty="0">
                <a:effectLst/>
                <a:latin typeface="Arial" panose="020B0604020202020204" pitchFamily="34" charset="0"/>
                <a:ea typeface="Calibri" panose="020F0502020204030204" pitchFamily="34" charset="0"/>
                <a:cs typeface="Arial" panose="020B0604020202020204" pitchFamily="34" charset="0"/>
              </a:rPr>
              <a:t>The Advent wreath helps us to measure the time of waiting for Jesus to come.</a:t>
            </a:r>
          </a:p>
          <a:p>
            <a:pPr>
              <a:spcAft>
                <a:spcPts val="0"/>
              </a:spcAft>
            </a:pPr>
            <a:r>
              <a:rPr lang="en-NZ" sz="2000" dirty="0">
                <a:solidFill>
                  <a:srgbClr val="7030A0"/>
                </a:solidFill>
                <a:effectLst/>
                <a:latin typeface="Arial" panose="020B0604020202020204" pitchFamily="34" charset="0"/>
                <a:ea typeface="Calibri" panose="020F0502020204030204" pitchFamily="34" charset="0"/>
                <a:cs typeface="Arial" panose="020B0604020202020204" pitchFamily="34" charset="0"/>
              </a:rPr>
              <a:t>How long do we wait for Jesus in Advent?</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S-04</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Tool instructions"/>
          <p:cNvSpPr txBox="1"/>
          <p:nvPr/>
        </p:nvSpPr>
        <p:spPr>
          <a:xfrm>
            <a:off x="4979348" y="6550225"/>
            <a:ext cx="2233304"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on images to reveal text.</a:t>
            </a:r>
          </a:p>
        </p:txBody>
      </p:sp>
      <p:sp>
        <p:nvSpPr>
          <p:cNvPr id="3" name="Rectangle 2"/>
          <p:cNvSpPr/>
          <p:nvPr/>
        </p:nvSpPr>
        <p:spPr>
          <a:xfrm>
            <a:off x="8590624" y="3762531"/>
            <a:ext cx="3409376" cy="2246769"/>
          </a:xfrm>
          <a:prstGeom prst="rect">
            <a:avLst/>
          </a:prstGeom>
          <a:solidFill>
            <a:schemeClr val="bg1"/>
          </a:solidFill>
          <a:ln>
            <a:solidFill>
              <a:srgbClr val="7030A0"/>
            </a:solidFill>
          </a:ln>
        </p:spPr>
        <p:txBody>
          <a:bodyPr wrap="square">
            <a:spAutoFit/>
          </a:bodyPr>
          <a:lstStyle/>
          <a:p>
            <a:pPr>
              <a:spcAft>
                <a:spcPts val="0"/>
              </a:spcAft>
            </a:pPr>
            <a:r>
              <a:rPr lang="en-NZ" sz="2000" dirty="0">
                <a:latin typeface="Arial" panose="020B0604020202020204" pitchFamily="34" charset="0"/>
                <a:ea typeface="Calibri" panose="020F0502020204030204" pitchFamily="34" charset="0"/>
                <a:cs typeface="Arial" panose="020B0604020202020204" pitchFamily="34" charset="0"/>
              </a:rPr>
              <a:t>When Advent is finished Christmas comes because on Christmas day we celebrate that Jesus is born.</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NZ" sz="2000" dirty="0">
                <a:solidFill>
                  <a:srgbClr val="7030A0"/>
                </a:solidFill>
                <a:effectLst/>
                <a:latin typeface="Arial" panose="020B0604020202020204" pitchFamily="34" charset="0"/>
                <a:ea typeface="Calibri" panose="020F0502020204030204" pitchFamily="34" charset="0"/>
                <a:cs typeface="Arial" panose="020B0604020202020204" pitchFamily="34" charset="0"/>
              </a:rPr>
              <a:t>Why don’t we light the Advent wreath on Christmas </a:t>
            </a:r>
            <a:r>
              <a:rPr lang="en-NZ" sz="2000" dirty="0">
                <a:solidFill>
                  <a:srgbClr val="7030A0"/>
                </a:solidFill>
                <a:latin typeface="Arial" panose="020B0604020202020204" pitchFamily="34" charset="0"/>
                <a:ea typeface="Calibri" panose="020F0502020204030204" pitchFamily="34" charset="0"/>
                <a:cs typeface="Arial" panose="020B0604020202020204" pitchFamily="34" charset="0"/>
              </a:rPr>
              <a:t>d</a:t>
            </a:r>
            <a:r>
              <a:rPr lang="en-NZ" sz="2000" dirty="0">
                <a:solidFill>
                  <a:srgbClr val="7030A0"/>
                </a:solidFill>
                <a:effectLst/>
                <a:latin typeface="Arial" panose="020B0604020202020204" pitchFamily="34" charset="0"/>
                <a:ea typeface="Calibri" panose="020F0502020204030204" pitchFamily="34" charset="0"/>
                <a:cs typeface="Arial" panose="020B0604020202020204" pitchFamily="34" charset="0"/>
              </a:rPr>
              <a:t>ay?</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00" y="1258301"/>
            <a:ext cx="2786416" cy="2024836"/>
          </a:xfrm>
          <a:prstGeom prst="rect">
            <a:avLst/>
          </a:prstGeom>
          <a:ln>
            <a:solidFill>
              <a:schemeClr val="tx1"/>
            </a:solidFill>
          </a:ln>
        </p:spPr>
      </p:pic>
      <p:pic>
        <p:nvPicPr>
          <p:cNvPr id="5"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579" y="1258301"/>
            <a:ext cx="2344045" cy="2024836"/>
          </a:xfrm>
          <a:prstGeom prst="rect">
            <a:avLst/>
          </a:prstGeom>
          <a:ln>
            <a:solidFill>
              <a:schemeClr val="tx1"/>
            </a:solidFill>
          </a:ln>
        </p:spPr>
      </p:pic>
      <p:pic>
        <p:nvPicPr>
          <p:cNvPr id="9"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00" y="3783067"/>
            <a:ext cx="2101253" cy="2642909"/>
          </a:xfrm>
          <a:prstGeom prst="rect">
            <a:avLst/>
          </a:prstGeom>
          <a:ln w="12700">
            <a:solidFill>
              <a:schemeClr val="tx1"/>
            </a:solidFill>
          </a:ln>
        </p:spPr>
      </p:pic>
      <p:pic>
        <p:nvPicPr>
          <p:cNvPr id="10"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779" y="3781724"/>
            <a:ext cx="1818251" cy="2458276"/>
          </a:xfrm>
          <a:prstGeom prst="rect">
            <a:avLst/>
          </a:prstGeom>
          <a:ln>
            <a:solidFill>
              <a:schemeClr val="tx1"/>
            </a:solidFill>
          </a:ln>
        </p:spPr>
      </p:pic>
      <p:sp>
        <p:nvSpPr>
          <p:cNvPr id="2" name="Title 1"/>
          <p:cNvSpPr>
            <a:spLocks noGrp="1"/>
          </p:cNvSpPr>
          <p:nvPr>
            <p:ph type="title"/>
          </p:nvPr>
        </p:nvSpPr>
        <p:spPr>
          <a:xfrm>
            <a:off x="838200" y="6056"/>
            <a:ext cx="10515600" cy="1325563"/>
          </a:xfrm>
        </p:spPr>
        <p:txBody>
          <a:bodyPr/>
          <a:lstStyle/>
          <a:p>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Why do we have an Advent wreath?</a:t>
            </a:r>
            <a:endParaRPr lang="en-NZ" dirty="0"/>
          </a:p>
        </p:txBody>
      </p:sp>
    </p:spTree>
    <p:extLst>
      <p:ext uri="{BB962C8B-B14F-4D97-AF65-F5344CB8AC3E}">
        <p14:creationId xmlns:p14="http://schemas.microsoft.com/office/powerpoint/2010/main" val="5597780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3"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animBg="1"/>
      <p:bldP spid="7" grpId="1" animBg="1"/>
      <p:bldP spid="7" grpId="2" animBg="1"/>
      <p:bldP spid="8" grpId="0" animBg="1"/>
      <p:bldP spid="8" grpId="1" animBg="1"/>
      <p:bldP spid="8" grpId="2" animBg="1"/>
      <p:bldP spid="6" grpId="0" animBg="1"/>
      <p:bldP spid="6" grpId="1" animBg="1"/>
      <p:bldP spid="6" grpId="2" animBg="1"/>
      <p:bldP spid="3" grpId="0" animBg="1"/>
      <p:bldP spid="3" grpId="2" animBg="1"/>
      <p:bldP spid="3"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1-L04-S05 - Advent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788" y="234641"/>
            <a:ext cx="609600" cy="609600"/>
          </a:xfrm>
          <a:prstGeom prst="rect">
            <a:avLst/>
          </a:prstGeom>
        </p:spPr>
      </p:pic>
      <p:sp>
        <p:nvSpPr>
          <p:cNvPr id="7" name="Frame 6"/>
          <p:cNvSpPr/>
          <p:nvPr/>
        </p:nvSpPr>
        <p:spPr>
          <a:xfrm>
            <a:off x="0" y="0"/>
            <a:ext cx="12192000" cy="6858000"/>
          </a:xfrm>
          <a:prstGeom prst="frame">
            <a:avLst>
              <a:gd name="adj1" fmla="val 5833"/>
            </a:avLst>
          </a:prstGeom>
          <a:solidFill>
            <a:srgbClr val="2912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chemeClr val="tx1"/>
              </a:solidFill>
              <a:effectLst/>
              <a:uLnTx/>
              <a:uFillTx/>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S-05</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3" name="Verse 1"/>
          <p:cNvSpPr/>
          <p:nvPr/>
        </p:nvSpPr>
        <p:spPr>
          <a:xfrm>
            <a:off x="1123786" y="1351765"/>
            <a:ext cx="4381430" cy="1617944"/>
          </a:xfrm>
          <a:prstGeom prst="rect">
            <a:avLst/>
          </a:prstGeom>
          <a:solidFill>
            <a:srgbClr val="D3C8F0"/>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Light the Advent candle </a:t>
            </a:r>
            <a:r>
              <a:rPr kumimoji="0" lang="en-NZ" sz="2000" b="0" i="0" u="sng"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one</a:t>
            </a: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Now the waiting has begun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We have started on our way</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Time to think of Christmas Day.</a:t>
            </a:r>
          </a:p>
        </p:txBody>
      </p:sp>
      <p:sp>
        <p:nvSpPr>
          <p:cNvPr id="14" name="Chorus"/>
          <p:cNvSpPr/>
          <p:nvPr/>
        </p:nvSpPr>
        <p:spPr>
          <a:xfrm>
            <a:off x="1041819" y="2994815"/>
            <a:ext cx="4545365" cy="1617944"/>
          </a:xfrm>
          <a:prstGeom prst="rect">
            <a:avLst/>
          </a:prstGeom>
          <a:solidFill>
            <a:srgbClr val="D3C8F0"/>
          </a:solidFill>
          <a:ln w="57150">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Chorus: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Candle, candle burning bright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Shining in the warm summer night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Candle, candle burning bright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Fill our hearts with Christmas light.</a:t>
            </a:r>
          </a:p>
        </p:txBody>
      </p:sp>
      <p:sp>
        <p:nvSpPr>
          <p:cNvPr id="15" name="Verse 2"/>
          <p:cNvSpPr/>
          <p:nvPr/>
        </p:nvSpPr>
        <p:spPr>
          <a:xfrm>
            <a:off x="1123787" y="4637866"/>
            <a:ext cx="4381430" cy="1617944"/>
          </a:xfrm>
          <a:prstGeom prst="rect">
            <a:avLst/>
          </a:prstGeom>
          <a:solidFill>
            <a:srgbClr val="D3C8F0"/>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Light the advent candle </a:t>
            </a:r>
            <a:r>
              <a:rPr kumimoji="0" lang="en-NZ" sz="2000" b="0" i="0" u="sng"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two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Think of humble shepherds who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Filled with wonder at the sight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Of the Child on Christmas night. </a:t>
            </a: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Chorus</a:t>
            </a:r>
          </a:p>
        </p:txBody>
      </p:sp>
      <p:sp>
        <p:nvSpPr>
          <p:cNvPr id="16" name="Verse 3"/>
          <p:cNvSpPr/>
          <p:nvPr/>
        </p:nvSpPr>
        <p:spPr>
          <a:xfrm>
            <a:off x="6698877" y="1367575"/>
            <a:ext cx="4381430" cy="1602134"/>
          </a:xfrm>
          <a:prstGeom prst="rect">
            <a:avLst/>
          </a:prstGeom>
          <a:solidFill>
            <a:srgbClr val="D3C8F0"/>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Light the Advent candle </a:t>
            </a:r>
            <a:r>
              <a:rPr kumimoji="0" lang="en-NZ" sz="2000" b="0" i="0" u="sng"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three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Think of heavenly harmony</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Angels singing “Peace on Earth”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the Blessed Saviour’s birth. </a:t>
            </a: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Chorus</a:t>
            </a:r>
          </a:p>
        </p:txBody>
      </p:sp>
      <p:sp>
        <p:nvSpPr>
          <p:cNvPr id="17" name="Verse 4"/>
          <p:cNvSpPr/>
          <p:nvPr/>
        </p:nvSpPr>
        <p:spPr>
          <a:xfrm>
            <a:off x="6698877" y="3002720"/>
            <a:ext cx="4381430" cy="1602134"/>
          </a:xfrm>
          <a:prstGeom prst="rect">
            <a:avLst/>
          </a:prstGeom>
          <a:solidFill>
            <a:srgbClr val="D3C8F0"/>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Light the Advent candle </a:t>
            </a:r>
            <a:r>
              <a:rPr kumimoji="0" lang="en-NZ" sz="2000" b="0" i="0" u="sng"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four</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Think of joy forever more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Christchild in a stable born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Gift of love that Christmas morn. </a:t>
            </a: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Chorus</a:t>
            </a:r>
          </a:p>
        </p:txBody>
      </p:sp>
      <p:sp>
        <p:nvSpPr>
          <p:cNvPr id="18" name="Verse 5"/>
          <p:cNvSpPr/>
          <p:nvPr/>
        </p:nvSpPr>
        <p:spPr>
          <a:xfrm>
            <a:off x="6698877" y="4631614"/>
            <a:ext cx="4381430" cy="1617944"/>
          </a:xfrm>
          <a:prstGeom prst="rect">
            <a:avLst/>
          </a:prstGeom>
          <a:solidFill>
            <a:srgbClr val="D3C8F0"/>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Light the Christmas candles now</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Sing of donkey, sheep and cow</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Birthday candles for the King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Let the Alleluias ring.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NZ"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Chorus</a:t>
            </a:r>
          </a:p>
        </p:txBody>
      </p:sp>
      <p:sp>
        <p:nvSpPr>
          <p:cNvPr id="19" name="Action Button: Worksheet">
            <a:hlinkClick r:id="rId6" action="ppaction://hlinksldjump" highlightClick="1"/>
          </p:cNvPr>
          <p:cNvSpPr/>
          <p:nvPr/>
        </p:nvSpPr>
        <p:spPr>
          <a:xfrm>
            <a:off x="8983844" y="625581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22" y="314598"/>
            <a:ext cx="837764" cy="895540"/>
          </a:xfrm>
          <a:prstGeom prst="flowChartAlternateProcess">
            <a:avLst/>
          </a:prstGeom>
          <a:ln>
            <a:solidFill>
              <a:srgbClr val="3E1B59"/>
            </a:solidFill>
          </a:ln>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2788" y="315076"/>
            <a:ext cx="837764" cy="895540"/>
          </a:xfrm>
          <a:prstGeom prst="flowChartAlternateProcess">
            <a:avLst/>
          </a:prstGeom>
          <a:ln>
            <a:solidFill>
              <a:srgbClr val="3E1B59"/>
            </a:solidFill>
          </a:ln>
        </p:spPr>
      </p:pic>
      <p:sp>
        <p:nvSpPr>
          <p:cNvPr id="26" name="TextBox 25"/>
          <p:cNvSpPr txBox="1"/>
          <p:nvPr/>
        </p:nvSpPr>
        <p:spPr>
          <a:xfrm>
            <a:off x="1026604" y="6396335"/>
            <a:ext cx="5837274" cy="461665"/>
          </a:xfrm>
          <a:prstGeom prst="rect">
            <a:avLst/>
          </a:prstGeom>
          <a:noFill/>
        </p:spPr>
        <p:txBody>
          <a:bodyPr wrap="square" rtlCol="0">
            <a:spAutoFit/>
          </a:bodyPr>
          <a:lstStyle/>
          <a:p>
            <a:pPr algn="ctr">
              <a:defRPr/>
            </a:pPr>
            <a:endParaRPr lang="en-NZ" sz="1200" kern="0" dirty="0">
              <a:solidFill>
                <a:srgbClr val="BF95DF"/>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smtClean="0">
                <a:ln>
                  <a:noFill/>
                </a:ln>
                <a:solidFill>
                  <a:srgbClr val="BF95DF"/>
                </a:solidFill>
                <a:effectLst/>
                <a:uLnTx/>
                <a:uFillTx/>
                <a:latin typeface="Arial" panose="020B0604020202020204" pitchFamily="34" charset="0"/>
                <a:cs typeface="Arial" panose="020B0604020202020204" pitchFamily="34" charset="0"/>
              </a:rPr>
              <a:t>Click the </a:t>
            </a:r>
            <a:r>
              <a:rPr kumimoji="0" lang="en-NZ" sz="1200" b="0" i="0" u="none" strike="noStrike" kern="0" cap="none" spc="0" normalizeH="0" baseline="0" noProof="0" dirty="0">
                <a:ln>
                  <a:noFill/>
                </a:ln>
                <a:solidFill>
                  <a:srgbClr val="BF95DF"/>
                </a:solidFill>
                <a:effectLst/>
                <a:uLnTx/>
                <a:uFillTx/>
                <a:latin typeface="Arial" panose="020B0604020202020204" pitchFamily="34" charset="0"/>
                <a:cs typeface="Arial" panose="020B0604020202020204" pitchFamily="34" charset="0"/>
              </a:rPr>
              <a:t>worksheet button for </a:t>
            </a:r>
            <a:r>
              <a:rPr kumimoji="0" lang="en-NZ" sz="1200" b="0" i="0" u="none" strike="noStrike" kern="0" cap="none" spc="0" normalizeH="0" baseline="0" noProof="0" dirty="0" smtClean="0">
                <a:ln>
                  <a:noFill/>
                </a:ln>
                <a:solidFill>
                  <a:srgbClr val="BF95DF"/>
                </a:solidFill>
                <a:effectLst/>
                <a:uLnTx/>
                <a:uFillTx/>
                <a:latin typeface="Arial" panose="020B0604020202020204" pitchFamily="34" charset="0"/>
                <a:cs typeface="Arial" panose="020B0604020202020204" pitchFamily="34" charset="0"/>
              </a:rPr>
              <a:t>worksheet. </a:t>
            </a:r>
            <a:endParaRPr kumimoji="0" lang="en-NZ" sz="1200" b="0" i="0" u="none" strike="noStrike" kern="0" cap="none" spc="0" normalizeH="0" baseline="0" noProof="0" dirty="0">
              <a:ln>
                <a:noFill/>
              </a:ln>
              <a:solidFill>
                <a:srgbClr val="BF95DF"/>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2814492" y="6396335"/>
            <a:ext cx="5837274" cy="276999"/>
          </a:xfrm>
          <a:prstGeom prst="rect">
            <a:avLst/>
          </a:prstGeom>
          <a:noFill/>
        </p:spPr>
        <p:txBody>
          <a:bodyPr wrap="square" rtlCol="0">
            <a:spAutoFit/>
          </a:bodyPr>
          <a:lstStyle/>
          <a:p>
            <a:pPr algn="ctr">
              <a:defRPr/>
            </a:pPr>
            <a:r>
              <a:rPr lang="en-NZ" sz="1200" kern="0" dirty="0">
                <a:solidFill>
                  <a:srgbClr val="BF95DF"/>
                </a:solidFill>
                <a:latin typeface="Arial" panose="020B0604020202020204" pitchFamily="34" charset="0"/>
                <a:cs typeface="Arial" panose="020B0604020202020204" pitchFamily="34" charset="0"/>
              </a:rPr>
              <a:t>Click the red button to move between verses and chorus</a:t>
            </a:r>
            <a:r>
              <a:rPr lang="en-NZ" sz="1200" kern="0" dirty="0" smtClean="0">
                <a:solidFill>
                  <a:srgbClr val="BF95DF"/>
                </a:solidFill>
                <a:latin typeface="Arial" panose="020B0604020202020204" pitchFamily="34" charset="0"/>
                <a:cs typeface="Arial" panose="020B0604020202020204" pitchFamily="34" charset="0"/>
              </a:rPr>
              <a:t>.</a:t>
            </a:r>
            <a:endParaRPr lang="en-NZ" sz="1200" kern="0" dirty="0">
              <a:solidFill>
                <a:srgbClr val="BF95DF"/>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838200" y="128578"/>
            <a:ext cx="10515600" cy="1325563"/>
          </a:xfrm>
        </p:spPr>
        <p:txBody>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The Advent Wreath song</a:t>
            </a:r>
            <a:endParaRPr lang="en-NZ" dirty="0"/>
          </a:p>
        </p:txBody>
      </p:sp>
      <p:sp>
        <p:nvSpPr>
          <p:cNvPr id="4" name="Arrow: Notched Right 3"/>
          <p:cNvSpPr/>
          <p:nvPr/>
        </p:nvSpPr>
        <p:spPr>
          <a:xfrm>
            <a:off x="361335" y="1546514"/>
            <a:ext cx="680484" cy="318976"/>
          </a:xfrm>
          <a:prstGeom prst="notched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p:cNvSpPr/>
          <p:nvPr/>
        </p:nvSpPr>
        <p:spPr>
          <a:xfrm>
            <a:off x="11105244" y="5420441"/>
            <a:ext cx="654756" cy="643466"/>
          </a:xfrm>
          <a:prstGeom prst="ellipse">
            <a:avLst/>
          </a:prstGeom>
          <a:solidFill>
            <a:srgbClr val="C0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Tool instructions stop"/>
          <p:cNvSpPr txBox="1"/>
          <p:nvPr/>
        </p:nvSpPr>
        <p:spPr>
          <a:xfrm>
            <a:off x="5360020" y="6581001"/>
            <a:ext cx="3153427" cy="276999"/>
          </a:xfrm>
          <a:prstGeom prst="rect">
            <a:avLst/>
          </a:prstGeom>
          <a:noFill/>
        </p:spPr>
        <p:txBody>
          <a:bodyPr wrap="none" rtlCol="0">
            <a:spAutoFit/>
          </a:bodyPr>
          <a:lstStyle/>
          <a:p>
            <a:pPr algn="ctr"/>
            <a:r>
              <a:rPr lang="en-GB" sz="1200" kern="0" dirty="0">
                <a:solidFill>
                  <a:srgbClr val="BF95DF"/>
                </a:solidFill>
                <a:latin typeface="Arial" panose="020B0604020202020204" pitchFamily="34" charset="0"/>
                <a:cs typeface="Arial" panose="020B0604020202020204" pitchFamily="34" charset="0"/>
              </a:rPr>
              <a:t>Click the audio button to </a:t>
            </a:r>
            <a:r>
              <a:rPr lang="en-GB" sz="1200" kern="0" dirty="0" smtClean="0">
                <a:solidFill>
                  <a:srgbClr val="BF95DF"/>
                </a:solidFill>
                <a:latin typeface="Arial" panose="020B0604020202020204" pitchFamily="34" charset="0"/>
                <a:cs typeface="Arial" panose="020B0604020202020204" pitchFamily="34" charset="0"/>
              </a:rPr>
              <a:t>stop ‘Advent </a:t>
            </a:r>
            <a:r>
              <a:rPr lang="en-GB" sz="1200" kern="0" dirty="0">
                <a:solidFill>
                  <a:srgbClr val="BF95DF"/>
                </a:solidFill>
                <a:latin typeface="Arial" panose="020B0604020202020204" pitchFamily="34" charset="0"/>
                <a:cs typeface="Arial" panose="020B0604020202020204" pitchFamily="34" charset="0"/>
              </a:rPr>
              <a:t>Song’</a:t>
            </a:r>
          </a:p>
        </p:txBody>
      </p:sp>
      <p:sp>
        <p:nvSpPr>
          <p:cNvPr id="25" name="TextBox: Tool instructions start"/>
          <p:cNvSpPr txBox="1"/>
          <p:nvPr/>
        </p:nvSpPr>
        <p:spPr>
          <a:xfrm>
            <a:off x="5360022" y="6581001"/>
            <a:ext cx="3143810" cy="276999"/>
          </a:xfrm>
          <a:prstGeom prst="rect">
            <a:avLst/>
          </a:prstGeom>
          <a:noFill/>
        </p:spPr>
        <p:txBody>
          <a:bodyPr wrap="none" rtlCol="0">
            <a:spAutoFit/>
          </a:bodyPr>
          <a:lstStyle/>
          <a:p>
            <a:pPr algn="ctr"/>
            <a:r>
              <a:rPr lang="en-GB" sz="1200" kern="0" dirty="0">
                <a:solidFill>
                  <a:srgbClr val="BF95DF"/>
                </a:solidFill>
                <a:latin typeface="Arial" panose="020B0604020202020204" pitchFamily="34" charset="0"/>
                <a:cs typeface="Arial" panose="020B0604020202020204" pitchFamily="34" charset="0"/>
              </a:rPr>
              <a:t>Click the audio button to play ‘Advent Song’</a:t>
            </a:r>
          </a:p>
        </p:txBody>
      </p:sp>
    </p:spTree>
    <p:extLst>
      <p:ext uri="{BB962C8B-B14F-4D97-AF65-F5344CB8AC3E}">
        <p14:creationId xmlns:p14="http://schemas.microsoft.com/office/powerpoint/2010/main" val="2924557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3" nodeType="clickEffect">
                                  <p:stCondLst>
                                    <p:cond delay="0"/>
                                  </p:stCondLst>
                                  <p:childTnLst>
                                    <p:animMotion origin="layout" path="M -8.33333E-7 -2.22222E-6 L -0.00026 0.26389 " pathEditMode="relative" rAng="0" ptsTypes="AA">
                                      <p:cBhvr>
                                        <p:cTn id="11" dur="500" fill="hold"/>
                                        <p:tgtEl>
                                          <p:spTgt spid="4"/>
                                        </p:tgtEl>
                                        <p:attrNameLst>
                                          <p:attrName>ppt_x</p:attrName>
                                          <p:attrName>ppt_y</p:attrName>
                                        </p:attrNameLst>
                                      </p:cBhvr>
                                      <p:rCtr x="-286" y="1294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7" nodeType="clickEffect">
                                  <p:stCondLst>
                                    <p:cond delay="0"/>
                                  </p:stCondLst>
                                  <p:childTnLst>
                                    <p:animMotion origin="layout" path="M -0.00026 0.26389 L -0.00143 0.45602 " pathEditMode="relative" rAng="0" ptsTypes="AA">
                                      <p:cBhvr>
                                        <p:cTn id="15" dur="500" fill="hold"/>
                                        <p:tgtEl>
                                          <p:spTgt spid="4"/>
                                        </p:tgtEl>
                                        <p:attrNameLst>
                                          <p:attrName>ppt_x</p:attrName>
                                          <p:attrName>ppt_y</p:attrName>
                                        </p:attrNameLst>
                                      </p:cBhvr>
                                      <p:rCtr x="0" y="953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1" nodeType="clickEffect">
                                  <p:stCondLst>
                                    <p:cond delay="0"/>
                                  </p:stCondLst>
                                  <p:childTnLst>
                                    <p:animMotion origin="layout" path="M -0.00143 0.45602 L -0.00026 0.26389 " pathEditMode="relative" rAng="0" ptsTypes="AA">
                                      <p:cBhvr>
                                        <p:cTn id="19" dur="500" fill="hold"/>
                                        <p:tgtEl>
                                          <p:spTgt spid="4"/>
                                        </p:tgtEl>
                                        <p:attrNameLst>
                                          <p:attrName>ppt_x</p:attrName>
                                          <p:attrName>ppt_y</p:attrName>
                                        </p:attrNameLst>
                                      </p:cBhvr>
                                      <p:rCtr x="52" y="-935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5" nodeType="clickEffect">
                                  <p:stCondLst>
                                    <p:cond delay="0"/>
                                  </p:stCondLst>
                                  <p:childTnLst>
                                    <p:animMotion origin="layout" path="M -0.00027 0.26389 L 0.46354 -0.02083 " pathEditMode="relative" rAng="0" ptsTypes="AA">
                                      <p:cBhvr>
                                        <p:cTn id="23" dur="500" fill="hold"/>
                                        <p:tgtEl>
                                          <p:spTgt spid="4"/>
                                        </p:tgtEl>
                                        <p:attrNameLst>
                                          <p:attrName>ppt_x</p:attrName>
                                          <p:attrName>ppt_y</p:attrName>
                                        </p:attrNameLst>
                                      </p:cBhvr>
                                      <p:rCtr x="23086" y="-14213"/>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9" nodeType="clickEffect">
                                  <p:stCondLst>
                                    <p:cond delay="0"/>
                                  </p:stCondLst>
                                  <p:childTnLst>
                                    <p:animMotion origin="layout" path="M 0.46354 -0.02083 L -0.00026 0.26389 " pathEditMode="relative" rAng="0" ptsTypes="AA">
                                      <p:cBhvr>
                                        <p:cTn id="27" dur="500" fill="hold"/>
                                        <p:tgtEl>
                                          <p:spTgt spid="4"/>
                                        </p:tgtEl>
                                        <p:attrNameLst>
                                          <p:attrName>ppt_x</p:attrName>
                                          <p:attrName>ppt_y</p:attrName>
                                        </p:attrNameLst>
                                      </p:cBhvr>
                                      <p:rCtr x="-23151" y="14074"/>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23" nodeType="clickEffect">
                                  <p:stCondLst>
                                    <p:cond delay="0"/>
                                  </p:stCondLst>
                                  <p:childTnLst>
                                    <p:animMotion origin="layout" path="M -0.00027 0.26389 L 0.4625 0.21759 " pathEditMode="relative" rAng="0" ptsTypes="AA">
                                      <p:cBhvr>
                                        <p:cTn id="31" dur="500" fill="hold"/>
                                        <p:tgtEl>
                                          <p:spTgt spid="4"/>
                                        </p:tgtEl>
                                        <p:attrNameLst>
                                          <p:attrName>ppt_x</p:attrName>
                                          <p:attrName>ppt_y</p:attrName>
                                        </p:attrNameLst>
                                      </p:cBhvr>
                                      <p:rCtr x="23034" y="-2454"/>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27" nodeType="clickEffect">
                                  <p:stCondLst>
                                    <p:cond delay="0"/>
                                  </p:stCondLst>
                                  <p:childTnLst>
                                    <p:animMotion origin="layout" path="M 0.4625 0.21759 L -0.00026 0.26389 " pathEditMode="relative" rAng="0" ptsTypes="AA">
                                      <p:cBhvr>
                                        <p:cTn id="35" dur="500" fill="hold"/>
                                        <p:tgtEl>
                                          <p:spTgt spid="4"/>
                                        </p:tgtEl>
                                        <p:attrNameLst>
                                          <p:attrName>ppt_x</p:attrName>
                                          <p:attrName>ppt_y</p:attrName>
                                        </p:attrNameLst>
                                      </p:cBhvr>
                                      <p:rCtr x="-23203" y="2384"/>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31" nodeType="clickEffect">
                                  <p:stCondLst>
                                    <p:cond delay="0"/>
                                  </p:stCondLst>
                                  <p:childTnLst>
                                    <p:animMotion origin="layout" path="M -0.00026 0.26389 L 0.46406 0.45602 " pathEditMode="relative" rAng="0" ptsTypes="AA">
                                      <p:cBhvr>
                                        <p:cTn id="39" dur="500" fill="hold"/>
                                        <p:tgtEl>
                                          <p:spTgt spid="4"/>
                                        </p:tgtEl>
                                        <p:attrNameLst>
                                          <p:attrName>ppt_x</p:attrName>
                                          <p:attrName>ppt_y</p:attrName>
                                        </p:attrNameLst>
                                      </p:cBhvr>
                                      <p:rCtr x="23164" y="9537"/>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35" nodeType="clickEffect">
                                  <p:stCondLst>
                                    <p:cond delay="0"/>
                                  </p:stCondLst>
                                  <p:childTnLst>
                                    <p:animMotion origin="layout" path="M 0.46406 0.45602 L -0.00026 0.26389 " pathEditMode="relative" rAng="0" ptsTypes="AA">
                                      <p:cBhvr>
                                        <p:cTn id="43" dur="500" fill="hold"/>
                                        <p:tgtEl>
                                          <p:spTgt spid="4"/>
                                        </p:tgtEl>
                                        <p:attrNameLst>
                                          <p:attrName>ppt_x</p:attrName>
                                          <p:attrName>ppt_y</p:attrName>
                                        </p:attrNameLst>
                                      </p:cBhvr>
                                      <p:rCtr x="-23398" y="-9537"/>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39" nodeType="clickEffect">
                                  <p:stCondLst>
                                    <p:cond delay="0"/>
                                  </p:stCondLst>
                                  <p:childTnLst>
                                    <p:animMotion origin="layout" path="M -0.00026 0.26389 L -2.08333E-6 -1.11111E-6 " pathEditMode="relative" rAng="0" ptsTypes="AA">
                                      <p:cBhvr>
                                        <p:cTn id="47" dur="100" fill="hold"/>
                                        <p:tgtEl>
                                          <p:spTgt spid="4"/>
                                        </p:tgtEl>
                                        <p:attrNameLst>
                                          <p:attrName>ppt_x</p:attrName>
                                          <p:attrName>ppt_y</p:attrName>
                                        </p:attrNameLst>
                                      </p:cBhvr>
                                      <p:rCtr x="-273" y="-13171"/>
                                    </p:animMotion>
                                  </p:childTnLst>
                                </p:cTn>
                              </p:par>
                              <p:par>
                                <p:cTn id="48" presetID="10" presetClass="exit" presetSubtype="0" fill="hold" grpId="40"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41"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xit" presetSubtype="0" fill="hold" grpId="1" nodeType="withEffect">
                                  <p:stCondLst>
                                    <p:cond delay="0"/>
                                  </p:stCondLst>
                                  <p:childTnLst>
                                    <p:animEffect transition="out" filter="fade">
                                      <p:cBhvr>
                                        <p:cTn id="62" dur="500"/>
                                        <p:tgtEl>
                                          <p:spTgt spid="25"/>
                                        </p:tgtEl>
                                      </p:cBhvr>
                                    </p:animEffect>
                                    <p:set>
                                      <p:cBhvr>
                                        <p:cTn id="63" dur="1" fill="hold">
                                          <p:stCondLst>
                                            <p:cond delay="499"/>
                                          </p:stCondLst>
                                        </p:cTn>
                                        <p:tgtEl>
                                          <p:spTgt spid="25"/>
                                        </p:tgtEl>
                                        <p:attrNameLst>
                                          <p:attrName>style.visibility</p:attrName>
                                        </p:attrNameLst>
                                      </p:cBhvr>
                                      <p:to>
                                        <p:strVal val="hidden"/>
                                      </p:to>
                                    </p:set>
                                  </p:childTnLst>
                                </p:cTn>
                              </p:par>
                            </p:childTnLst>
                          </p:cTn>
                        </p:par>
                        <p:par>
                          <p:cTn id="64" fill="hold">
                            <p:stCondLst>
                              <p:cond delay="500"/>
                            </p:stCondLst>
                            <p:childTnLst>
                              <p:par>
                                <p:cTn id="65" presetID="1" presetClass="mediacall" presetSubtype="0" fill="hold" nodeType="afterEffect">
                                  <p:stCondLst>
                                    <p:cond delay="0"/>
                                  </p:stCondLst>
                                  <p:childTnLst>
                                    <p:cmd type="call" cmd="playFrom(0.0)">
                                      <p:cBhvr>
                                        <p:cTn id="66" dur="166405" fill="hold"/>
                                        <p:tgtEl>
                                          <p:spTgt spid="6"/>
                                        </p:tgtEl>
                                      </p:cBhvr>
                                    </p:cmd>
                                  </p:childTnLst>
                                </p:cTn>
                              </p:par>
                              <p:par>
                                <p:cTn id="67" presetID="1" presetClass="emph" presetSubtype="2" fill="hold" nodeType="withEffect">
                                  <p:stCondLst>
                                    <p:cond delay="0"/>
                                  </p:stCondLst>
                                  <p:childTnLst>
                                    <p:animClr clrSpc="rgb" dir="cw">
                                      <p:cBhvr>
                                        <p:cTn id="68" dur="1000" fill="hold"/>
                                        <p:tgtEl>
                                          <p:spTgt spid="23"/>
                                        </p:tgtEl>
                                        <p:attrNameLst>
                                          <p:attrName>fillcolor</p:attrName>
                                        </p:attrNameLst>
                                      </p:cBhvr>
                                      <p:to>
                                        <a:schemeClr val="accent2"/>
                                      </p:to>
                                    </p:animClr>
                                    <p:set>
                                      <p:cBhvr>
                                        <p:cTn id="69" dur="1000" fill="hold"/>
                                        <p:tgtEl>
                                          <p:spTgt spid="23"/>
                                        </p:tgtEl>
                                        <p:attrNameLst>
                                          <p:attrName>fill.type</p:attrName>
                                        </p:attrNameLst>
                                      </p:cBhvr>
                                      <p:to>
                                        <p:strVal val="solid"/>
                                      </p:to>
                                    </p:set>
                                    <p:set>
                                      <p:cBhvr>
                                        <p:cTn id="70" dur="1000" fill="hold"/>
                                        <p:tgtEl>
                                          <p:spTgt spid="23"/>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3" presetClass="mediacall" presetSubtype="0" fill="hold" nodeType="clickEffect">
                                  <p:stCondLst>
                                    <p:cond delay="0"/>
                                  </p:stCondLst>
                                  <p:childTnLst>
                                    <p:cmd type="call" cmd="stop">
                                      <p:cBhvr>
                                        <p:cTn id="74" dur="1" fill="hold"/>
                                        <p:tgtEl>
                                          <p:spTgt spid="6"/>
                                        </p:tgtEl>
                                      </p:cBhvr>
                                    </p:cmd>
                                  </p:childTnLst>
                                </p:cTn>
                              </p:par>
                              <p:par>
                                <p:cTn id="75" presetID="10" presetClass="exit" presetSubtype="0" fill="hold" grpId="1" nodeType="withEffect">
                                  <p:stCondLst>
                                    <p:cond delay="0"/>
                                  </p:stCondLst>
                                  <p:childTnLst>
                                    <p:animEffect transition="out" filter="fade">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par>
                                <p:cTn id="78" presetID="10" presetClass="entr" presetSubtype="0" fill="hold" grpId="2"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 presetClass="emph" presetSubtype="2" fill="hold" nodeType="withEffect">
                                  <p:stCondLst>
                                    <p:cond delay="0"/>
                                  </p:stCondLst>
                                  <p:childTnLst>
                                    <p:animClr clrSpc="rgb" dir="cw">
                                      <p:cBhvr>
                                        <p:cTn id="82" dur="2000" fill="hold"/>
                                        <p:tgtEl>
                                          <p:spTgt spid="23"/>
                                        </p:tgtEl>
                                        <p:attrNameLst>
                                          <p:attrName>fillcolor</p:attrName>
                                        </p:attrNameLst>
                                      </p:cBhvr>
                                      <p:to>
                                        <a:schemeClr val="bg1"/>
                                      </p:to>
                                    </p:animClr>
                                    <p:set>
                                      <p:cBhvr>
                                        <p:cTn id="83" dur="2000" fill="hold"/>
                                        <p:tgtEl>
                                          <p:spTgt spid="23"/>
                                        </p:tgtEl>
                                        <p:attrNameLst>
                                          <p:attrName>fill.type</p:attrName>
                                        </p:attrNameLst>
                                      </p:cBhvr>
                                      <p:to>
                                        <p:strVal val="solid"/>
                                      </p:to>
                                    </p:set>
                                    <p:set>
                                      <p:cBhvr>
                                        <p:cTn id="84"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audio>
              <p:cMediaNode vol="80000">
                <p:cTn id="85" fill="hold" display="0">
                  <p:stCondLst>
                    <p:cond delay="indefinite"/>
                  </p:stCondLst>
                  <p:endCondLst>
                    <p:cond evt="onStopAudio" delay="0">
                      <p:tgtEl>
                        <p:sldTgt/>
                      </p:tgtEl>
                    </p:cond>
                  </p:endCondLst>
                </p:cTn>
                <p:tgtEl>
                  <p:spTgt spid="6"/>
                </p:tgtEl>
              </p:cMediaNode>
            </p:audio>
          </p:childTnLst>
        </p:cTn>
      </p:par>
    </p:tnLst>
    <p:bldLst>
      <p:bldP spid="4" grpId="3" animBg="1"/>
      <p:bldP spid="4" grpId="7" animBg="1"/>
      <p:bldP spid="4" grpId="11" animBg="1"/>
      <p:bldP spid="4" grpId="15" animBg="1"/>
      <p:bldP spid="4" grpId="19" animBg="1"/>
      <p:bldP spid="4" grpId="23" animBg="1"/>
      <p:bldP spid="4" grpId="27" animBg="1"/>
      <p:bldP spid="4" grpId="31" animBg="1"/>
      <p:bldP spid="4" grpId="35" animBg="1"/>
      <p:bldP spid="4" grpId="39" animBg="1"/>
      <p:bldP spid="4" grpId="40" animBg="1"/>
      <p:bldP spid="4" grpId="41" animBg="1"/>
      <p:bldP spid="24" grpId="0"/>
      <p:bldP spid="24" grpId="1"/>
      <p:bldP spid="25" grpId="0"/>
      <p:bldP spid="25" grpId="1"/>
      <p:bldP spid="2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3086"/>
            <a:ext cx="12192000" cy="1325563"/>
          </a:xfrm>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We have signs of Advent in our parish</a:t>
            </a:r>
            <a:endParaRPr lang="en-NZ"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235605" y="1406241"/>
            <a:ext cx="3722406" cy="4573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230986" y="3186354"/>
            <a:ext cx="3620571" cy="330783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616584" y="3676811"/>
            <a:ext cx="2686980" cy="2554545"/>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We have signs of Advent in our Church </a:t>
            </a:r>
          </a:p>
          <a:p>
            <a:r>
              <a:rPr lang="en-NZ" sz="2000" dirty="0">
                <a:latin typeface="Arial" panose="020B0604020202020204" pitchFamily="34" charset="0"/>
                <a:cs typeface="Arial" panose="020B0604020202020204" pitchFamily="34" charset="0"/>
              </a:rPr>
              <a:t>to remind the people in the parish</a:t>
            </a:r>
          </a:p>
          <a:p>
            <a:r>
              <a:rPr lang="en-NZ" sz="2000" dirty="0">
                <a:latin typeface="Arial" panose="020B0604020202020204" pitchFamily="34" charset="0"/>
                <a:cs typeface="Arial" panose="020B0604020202020204" pitchFamily="34" charset="0"/>
              </a:rPr>
              <a:t>that it is the Advent season when we </a:t>
            </a:r>
          </a:p>
          <a:p>
            <a:r>
              <a:rPr lang="en-NZ" sz="2000" dirty="0">
                <a:latin typeface="Arial" panose="020B0604020202020204" pitchFamily="34" charset="0"/>
                <a:cs typeface="Arial" panose="020B0604020202020204" pitchFamily="34" charset="0"/>
              </a:rPr>
              <a:t>get ready for Jesus’ birth.</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057160" y="35405"/>
            <a:ext cx="3539614" cy="323386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8336202" y="569248"/>
            <a:ext cx="2788990" cy="2246769"/>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Notice what the boy is doing.</a:t>
            </a:r>
          </a:p>
          <a:p>
            <a:r>
              <a:rPr lang="en-NZ" sz="2000" dirty="0">
                <a:latin typeface="Arial" panose="020B0604020202020204" pitchFamily="34" charset="0"/>
                <a:cs typeface="Arial" panose="020B0604020202020204" pitchFamily="34" charset="0"/>
              </a:rPr>
              <a:t>Notice what colour the cloth is.</a:t>
            </a:r>
          </a:p>
          <a:p>
            <a:r>
              <a:rPr lang="en-NZ" sz="2000" dirty="0">
                <a:latin typeface="Arial" panose="020B0604020202020204" pitchFamily="34" charset="0"/>
                <a:cs typeface="Arial" panose="020B0604020202020204" pitchFamily="34" charset="0"/>
              </a:rPr>
              <a:t>Notice what colour the priest is wearing.</a:t>
            </a:r>
          </a:p>
          <a:p>
            <a:r>
              <a:rPr lang="en-NZ" sz="2000" dirty="0">
                <a:latin typeface="Arial" panose="020B0604020202020204" pitchFamily="34" charset="0"/>
                <a:cs typeface="Arial" panose="020B0604020202020204" pitchFamily="34" charset="0"/>
              </a:rPr>
              <a:t>What happens next?</a:t>
            </a:r>
            <a:endParaRPr lang="en-GB" sz="2800" dirty="0">
              <a:latin typeface="Arial" panose="020B0604020202020204" pitchFamily="34" charset="0"/>
              <a:ea typeface="Segoe UI"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23106" y="3493906"/>
            <a:ext cx="3438906" cy="31418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852439" y="3981245"/>
            <a:ext cx="2693263" cy="2246769"/>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Where was this picture taken?</a:t>
            </a:r>
          </a:p>
          <a:p>
            <a:r>
              <a:rPr lang="en-NZ" sz="2000" dirty="0">
                <a:latin typeface="Arial" panose="020B0604020202020204" pitchFamily="34" charset="0"/>
                <a:cs typeface="Arial" panose="020B0604020202020204" pitchFamily="34" charset="0"/>
              </a:rPr>
              <a:t>What is happening?</a:t>
            </a:r>
          </a:p>
          <a:p>
            <a:r>
              <a:rPr lang="en-NZ" sz="2000" dirty="0">
                <a:latin typeface="Arial" panose="020B0604020202020204" pitchFamily="34" charset="0"/>
                <a:cs typeface="Arial" panose="020B0604020202020204" pitchFamily="34" charset="0"/>
              </a:rPr>
              <a:t>Have you got something like this</a:t>
            </a:r>
          </a:p>
          <a:p>
            <a:r>
              <a:rPr lang="en-NZ" sz="2000" dirty="0">
                <a:latin typeface="Arial" panose="020B0604020202020204" pitchFamily="34" charset="0"/>
                <a:cs typeface="Arial" panose="020B0604020202020204" pitchFamily="34" charset="0"/>
              </a:rPr>
              <a:t>in your church? Go and look!</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23106" y="175705"/>
            <a:ext cx="3631920" cy="3318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739369" y="1049974"/>
            <a:ext cx="2806379" cy="1569660"/>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Look at the picture.</a:t>
            </a:r>
          </a:p>
          <a:p>
            <a:r>
              <a:rPr lang="en-NZ" sz="2400" dirty="0">
                <a:latin typeface="Arial" panose="020B0604020202020204" pitchFamily="34" charset="0"/>
                <a:cs typeface="Arial" panose="020B0604020202020204" pitchFamily="34" charset="0"/>
              </a:rPr>
              <a:t>What signs of Advent can you see? </a:t>
            </a:r>
          </a:p>
        </p:txBody>
      </p:sp>
      <p:pic>
        <p:nvPicPr>
          <p:cNvPr id="14"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2" y="4723375"/>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1" y="3603438"/>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1"/>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7553" y="1363564"/>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1941217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S-07</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8" name="Textbox: Tool instructions"/>
          <p:cNvSpPr txBox="1"/>
          <p:nvPr/>
        </p:nvSpPr>
        <p:spPr>
          <a:xfrm>
            <a:off x="4979348" y="6550225"/>
            <a:ext cx="223330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images to reveal text</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tretch>
            <a:fillRect/>
          </a:stretch>
        </p:blipFill>
        <p:spPr>
          <a:xfrm>
            <a:off x="459072" y="1905346"/>
            <a:ext cx="5347204" cy="4010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395394" y="1905346"/>
            <a:ext cx="4604606" cy="707886"/>
          </a:xfrm>
          <a:prstGeom prst="rect">
            <a:avLst/>
          </a:prstGeom>
          <a:solidFill>
            <a:srgbClr val="D8D0FC"/>
          </a:solidFill>
          <a:ln>
            <a:solidFill>
              <a:srgbClr val="3E1B59"/>
            </a:solidFill>
          </a:ln>
        </p:spPr>
        <p:txBody>
          <a:bodyPr wrap="square" rtlCol="0">
            <a:spAutoFit/>
          </a:bodyPr>
          <a:lstStyle/>
          <a:p>
            <a:pPr lvl="0"/>
            <a:r>
              <a:rPr kumimoji="0" lang="en-N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Father blesses the wreaths to make them holy.</a:t>
            </a:r>
          </a:p>
        </p:txBody>
      </p:sp>
      <p:sp>
        <p:nvSpPr>
          <p:cNvPr id="10" name="TextBox 9"/>
          <p:cNvSpPr txBox="1"/>
          <p:nvPr/>
        </p:nvSpPr>
        <p:spPr>
          <a:xfrm>
            <a:off x="7395394" y="2915230"/>
            <a:ext cx="4604606" cy="707886"/>
          </a:xfrm>
          <a:prstGeom prst="rect">
            <a:avLst/>
          </a:prstGeom>
          <a:solidFill>
            <a:srgbClr val="D8D0FC"/>
          </a:solidFill>
          <a:ln>
            <a:solidFill>
              <a:srgbClr val="3E1B59"/>
            </a:solidFill>
          </a:ln>
        </p:spPr>
        <p:txBody>
          <a:bodyPr wrap="square" rtlCol="0">
            <a:spAutoFit/>
          </a:bodyPr>
          <a:lstStyle/>
          <a:p>
            <a:pPr lvl="0"/>
            <a:r>
              <a:rPr kumimoji="0" lang="en-N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We keep them on our meal tables at home.</a:t>
            </a:r>
          </a:p>
        </p:txBody>
      </p:sp>
      <p:sp>
        <p:nvSpPr>
          <p:cNvPr id="11" name="TextBox 10"/>
          <p:cNvSpPr txBox="1"/>
          <p:nvPr/>
        </p:nvSpPr>
        <p:spPr>
          <a:xfrm>
            <a:off x="7395394" y="4085186"/>
            <a:ext cx="4604606" cy="400110"/>
          </a:xfrm>
          <a:prstGeom prst="rect">
            <a:avLst/>
          </a:prstGeom>
          <a:solidFill>
            <a:srgbClr val="D8D0FC"/>
          </a:solidFill>
          <a:ln>
            <a:solidFill>
              <a:srgbClr val="3E1B59"/>
            </a:solidFill>
          </a:ln>
        </p:spPr>
        <p:txBody>
          <a:bodyPr wrap="square" rtlCol="0">
            <a:spAutoFit/>
          </a:bodyPr>
          <a:lstStyle/>
          <a:p>
            <a:pPr lvl="0"/>
            <a:r>
              <a:rPr kumimoji="0" lang="en-N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We light them when we eat together.</a:t>
            </a:r>
          </a:p>
        </p:txBody>
      </p:sp>
      <p:sp>
        <p:nvSpPr>
          <p:cNvPr id="12" name="TextBox 11"/>
          <p:cNvSpPr txBox="1"/>
          <p:nvPr/>
        </p:nvSpPr>
        <p:spPr>
          <a:xfrm>
            <a:off x="7395394" y="4944838"/>
            <a:ext cx="4604606" cy="707886"/>
          </a:xfrm>
          <a:prstGeom prst="rect">
            <a:avLst/>
          </a:prstGeom>
          <a:solidFill>
            <a:srgbClr val="D8D0FC"/>
          </a:solidFill>
          <a:ln>
            <a:solidFill>
              <a:srgbClr val="3E1B59"/>
            </a:solidFill>
          </a:ln>
        </p:spPr>
        <p:txBody>
          <a:bodyPr wrap="square" rtlCol="0">
            <a:spAutoFit/>
          </a:bodyPr>
          <a:lstStyle/>
          <a:p>
            <a:pPr lvl="0"/>
            <a:r>
              <a:rPr kumimoji="0" lang="en-N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We remember that Jesus is coming soon and we are getting ready for him.</a:t>
            </a:r>
          </a:p>
        </p:txBody>
      </p:sp>
      <p:pic>
        <p:nvPicPr>
          <p:cNvPr id="8" name="Butto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796" y="1828719"/>
            <a:ext cx="782855" cy="861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Butto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796" y="3854671"/>
            <a:ext cx="782855" cy="861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5" name="Butto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796" y="4868211"/>
            <a:ext cx="782855" cy="861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butto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796" y="2843330"/>
            <a:ext cx="780855" cy="8589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itle 3"/>
          <p:cNvSpPr>
            <a:spLocks noGrp="1"/>
          </p:cNvSpPr>
          <p:nvPr>
            <p:ph type="title"/>
          </p:nvPr>
        </p:nvSpPr>
        <p:spPr/>
        <p:txBody>
          <a:bodyPr>
            <a:normAutofit/>
          </a:bodyPr>
          <a:lstStyle/>
          <a:p>
            <a:pPr lvl="0" algn="ctr"/>
            <a:r>
              <a:rPr lang="en-NZ" b="1" kern="0" spc="50" dirty="0">
                <a:ln w="0">
                  <a:solidFill>
                    <a:schemeClr val="tx1"/>
                  </a:solidFill>
                </a:ln>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Times New Roman" panose="02020603050405020304" pitchFamily="18" charset="0"/>
              </a:rPr>
              <a:t>We bring our family Advent Wreaths to </a:t>
            </a:r>
            <a:br>
              <a:rPr lang="en-NZ" b="1" kern="0" spc="50" dirty="0">
                <a:ln w="0">
                  <a:solidFill>
                    <a:schemeClr val="tx1"/>
                  </a:solidFill>
                </a:ln>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Times New Roman" panose="02020603050405020304" pitchFamily="18" charset="0"/>
              </a:rPr>
            </a:br>
            <a:r>
              <a:rPr lang="en-NZ" b="1" kern="0" spc="50" dirty="0">
                <a:ln w="0">
                  <a:solidFill>
                    <a:schemeClr val="tx1"/>
                  </a:solidFill>
                </a:ln>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Times New Roman" panose="02020603050405020304" pitchFamily="18" charset="0"/>
              </a:rPr>
              <a:t>school and our priest blesses them </a:t>
            </a:r>
            <a:endParaRPr lang="en-NZ" dirty="0"/>
          </a:p>
        </p:txBody>
      </p:sp>
    </p:spTree>
    <p:extLst>
      <p:ext uri="{BB962C8B-B14F-4D97-AF65-F5344CB8AC3E}">
        <p14:creationId xmlns:p14="http://schemas.microsoft.com/office/powerpoint/2010/main" val="40500013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Word list border"/>
          <p:cNvSpPr/>
          <p:nvPr/>
        </p:nvSpPr>
        <p:spPr>
          <a:xfrm>
            <a:off x="1406510" y="4140051"/>
            <a:ext cx="7175084" cy="2480579"/>
          </a:xfrm>
          <a:prstGeom prst="roundRect">
            <a:avLst/>
          </a:prstGeom>
          <a:solidFill>
            <a:srgbClr val="DCC5ED"/>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ready for the peace Jesus brings at Christmas.</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getting ready for Christmas with their family whānau. </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of their Advent calendars that remind them Jesus is near. </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are learning about what the season of Advent means. </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to measure the time until Jesus is born at Christmas.</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purple vestments to remind people we are in a waiting season.</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to learn about Advent wreaths to light at prayer time.</a:t>
            </a:r>
          </a:p>
          <a:p>
            <a:pPr marL="342900" indent="-342900" algn="just">
              <a:buFont typeface="+mj-lt"/>
              <a:buAutoNum type="alphaLcParenR"/>
            </a:pPr>
            <a:r>
              <a:rPr lang="en-NZ" dirty="0">
                <a:solidFill>
                  <a:schemeClr val="tx1"/>
                </a:solidFill>
                <a:latin typeface="Arial" panose="020B0604020202020204" pitchFamily="34" charset="0"/>
                <a:cs typeface="Arial" panose="020B0604020202020204" pitchFamily="34" charset="0"/>
              </a:rPr>
              <a:t>hearts to be more loving because Jesus will be here soon.</a:t>
            </a:r>
          </a:p>
        </p:txBody>
      </p:sp>
      <p:sp>
        <p:nvSpPr>
          <p:cNvPr id="7" name="Textbox: Tool instructions"/>
          <p:cNvSpPr txBox="1"/>
          <p:nvPr/>
        </p:nvSpPr>
        <p:spPr>
          <a:xfrm>
            <a:off x="2842691" y="6581500"/>
            <a:ext cx="4899378" cy="276999"/>
          </a:xfrm>
          <a:prstGeom prst="rect">
            <a:avLst/>
          </a:prstGeom>
          <a:noFill/>
        </p:spPr>
        <p:txBody>
          <a:bodyPr wrap="square" rtlCol="0">
            <a:spAutoFit/>
          </a:bodyPr>
          <a:lstStyle/>
          <a:p>
            <a:pPr algn="ctr"/>
            <a:r>
              <a:rPr lang="en-GB" sz="1200" dirty="0">
                <a:latin typeface="Arial" pitchFamily="34" charset="0"/>
                <a:ea typeface="Segoe UI" pitchFamily="34" charset="0"/>
                <a:cs typeface="Arial" pitchFamily="34" charset="0"/>
              </a:rPr>
              <a:t>Click a line from the list or an empty space to correctly position a line.</a:t>
            </a:r>
          </a:p>
        </p:txBody>
      </p:sp>
      <p:sp>
        <p:nvSpPr>
          <p:cNvPr id="4" name="Rectangle 3"/>
          <p:cNvSpPr/>
          <p:nvPr/>
        </p:nvSpPr>
        <p:spPr>
          <a:xfrm>
            <a:off x="309773" y="877244"/>
            <a:ext cx="11538500" cy="3170099"/>
          </a:xfrm>
          <a:prstGeom prst="rect">
            <a:avLst/>
          </a:prstGeom>
          <a:solidFill>
            <a:srgbClr val="DCC5ED"/>
          </a:solidFill>
        </p:spPr>
        <p:txBody>
          <a:bodyPr wrap="square">
            <a:spAutoFit/>
          </a:bodyPr>
          <a:lstStyle/>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In Advent children at school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Mothers are busy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Teachers are helping children</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Priests are wearing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People are getting their hearts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Children are opening the doors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We are using our Advent  wreath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3000"/>
              </a:lnSpc>
              <a:spcAft>
                <a:spcPts val="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People are praying in their</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S-08</a:t>
            </a:r>
          </a:p>
        </p:txBody>
      </p:sp>
      <p:sp>
        <p:nvSpPr>
          <p:cNvPr id="2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1" name="Shape: First position"/>
          <p:cNvSpPr/>
          <p:nvPr/>
        </p:nvSpPr>
        <p:spPr>
          <a:xfrm>
            <a:off x="3609186" y="978061"/>
            <a:ext cx="5543053"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latin typeface="Arial" panose="020B0604020202020204" pitchFamily="34" charset="0"/>
                <a:cs typeface="Arial" panose="020B0604020202020204" pitchFamily="34" charset="0"/>
              </a:rPr>
              <a:t>are learning about what the season of Advent means. </a:t>
            </a:r>
          </a:p>
        </p:txBody>
      </p:sp>
      <p:sp>
        <p:nvSpPr>
          <p:cNvPr id="28" name="Shape: Second position"/>
          <p:cNvSpPr/>
          <p:nvPr/>
        </p:nvSpPr>
        <p:spPr>
          <a:xfrm>
            <a:off x="2603516" y="1360143"/>
            <a:ext cx="5377728"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latin typeface="Arial" panose="020B0604020202020204" pitchFamily="34" charset="0"/>
                <a:cs typeface="Arial" panose="020B0604020202020204" pitchFamily="34" charset="0"/>
              </a:rPr>
              <a:t>getting ready for Christmas with their family whānau.</a:t>
            </a:r>
          </a:p>
        </p:txBody>
      </p:sp>
      <p:sp>
        <p:nvSpPr>
          <p:cNvPr id="29" name="Shape: Third position"/>
          <p:cNvSpPr/>
          <p:nvPr/>
        </p:nvSpPr>
        <p:spPr>
          <a:xfrm>
            <a:off x="3750401" y="1764408"/>
            <a:ext cx="5423124"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latin typeface="Arial" panose="020B0604020202020204" pitchFamily="34" charset="0"/>
                <a:cs typeface="Arial" panose="020B0604020202020204" pitchFamily="34" charset="0"/>
              </a:rPr>
              <a:t>to learn about Advent wreaths to light at prayer time.</a:t>
            </a:r>
          </a:p>
        </p:txBody>
      </p:sp>
      <p:sp>
        <p:nvSpPr>
          <p:cNvPr id="30" name="Shape: Fourth position"/>
          <p:cNvSpPr/>
          <p:nvPr/>
        </p:nvSpPr>
        <p:spPr>
          <a:xfrm>
            <a:off x="2742141" y="2134115"/>
            <a:ext cx="6410098"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latin typeface="Arial" panose="020B0604020202020204" pitchFamily="34" charset="0"/>
                <a:cs typeface="Arial" panose="020B0604020202020204" pitchFamily="34" charset="0"/>
              </a:rPr>
              <a:t>purple vestments to remind people we are in a waiting season.</a:t>
            </a:r>
          </a:p>
        </p:txBody>
      </p:sp>
      <p:sp>
        <p:nvSpPr>
          <p:cNvPr id="31" name="Shape: Fifth position"/>
          <p:cNvSpPr/>
          <p:nvPr/>
        </p:nvSpPr>
        <p:spPr>
          <a:xfrm>
            <a:off x="3865250" y="2506106"/>
            <a:ext cx="4842752"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latin typeface="Arial" panose="020B0604020202020204" pitchFamily="34" charset="0"/>
                <a:cs typeface="Arial" panose="020B0604020202020204" pitchFamily="34" charset="0"/>
              </a:rPr>
              <a:t>ready for the peace Jesus brings at Christmas.</a:t>
            </a:r>
          </a:p>
        </p:txBody>
      </p:sp>
      <p:sp>
        <p:nvSpPr>
          <p:cNvPr id="32" name="Shape: Sixth position"/>
          <p:cNvSpPr/>
          <p:nvPr/>
        </p:nvSpPr>
        <p:spPr>
          <a:xfrm>
            <a:off x="3917036" y="2886823"/>
            <a:ext cx="5855935"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latin typeface="Arial" panose="020B0604020202020204" pitchFamily="34" charset="0"/>
                <a:cs typeface="Arial" panose="020B0604020202020204" pitchFamily="34" charset="0"/>
              </a:rPr>
              <a:t>of their Advent calendars that remind them Jesus is near. </a:t>
            </a:r>
          </a:p>
        </p:txBody>
      </p:sp>
      <p:sp>
        <p:nvSpPr>
          <p:cNvPr id="33" name="Shape: Seventh position"/>
          <p:cNvSpPr/>
          <p:nvPr/>
        </p:nvSpPr>
        <p:spPr>
          <a:xfrm>
            <a:off x="4112831" y="3282030"/>
            <a:ext cx="5394587"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dirty="0">
                <a:solidFill>
                  <a:schemeClr val="tx1"/>
                </a:solidFill>
                <a:latin typeface="Arial" panose="020B0604020202020204" pitchFamily="34" charset="0"/>
                <a:cs typeface="Arial" panose="020B0604020202020204" pitchFamily="34" charset="0"/>
              </a:rPr>
              <a:t>to measure the time until Jesus is born at Christmas.</a:t>
            </a:r>
          </a:p>
        </p:txBody>
      </p:sp>
      <p:sp>
        <p:nvSpPr>
          <p:cNvPr id="34" name="Shape: Eighth position"/>
          <p:cNvSpPr/>
          <p:nvPr/>
        </p:nvSpPr>
        <p:spPr>
          <a:xfrm>
            <a:off x="3463838" y="3654141"/>
            <a:ext cx="5996251"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dirty="0">
                <a:solidFill>
                  <a:schemeClr val="tx1"/>
                </a:solidFill>
                <a:latin typeface="Arial" panose="020B0604020202020204" pitchFamily="34" charset="0"/>
                <a:cs typeface="Arial" panose="020B0604020202020204" pitchFamily="34" charset="0"/>
              </a:rPr>
              <a:t>hearts to be more loving because Jesus will be here soon.</a:t>
            </a:r>
          </a:p>
        </p:txBody>
      </p:sp>
      <p:sp>
        <p:nvSpPr>
          <p:cNvPr id="2" name="Trigger: a"/>
          <p:cNvSpPr/>
          <p:nvPr/>
        </p:nvSpPr>
        <p:spPr>
          <a:xfrm>
            <a:off x="1340310" y="4279069"/>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Trigger: b"/>
          <p:cNvSpPr/>
          <p:nvPr/>
        </p:nvSpPr>
        <p:spPr>
          <a:xfrm>
            <a:off x="1406510" y="4552223"/>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Trigger: c"/>
          <p:cNvSpPr/>
          <p:nvPr/>
        </p:nvSpPr>
        <p:spPr>
          <a:xfrm>
            <a:off x="1210445" y="4821253"/>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Trigger: d"/>
          <p:cNvSpPr/>
          <p:nvPr/>
        </p:nvSpPr>
        <p:spPr>
          <a:xfrm>
            <a:off x="1480266" y="5122091"/>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Trigger: e"/>
          <p:cNvSpPr/>
          <p:nvPr/>
        </p:nvSpPr>
        <p:spPr>
          <a:xfrm>
            <a:off x="1480266" y="5383097"/>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rigger: f"/>
          <p:cNvSpPr/>
          <p:nvPr/>
        </p:nvSpPr>
        <p:spPr>
          <a:xfrm>
            <a:off x="1370534" y="5679964"/>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Trigger: g"/>
          <p:cNvSpPr/>
          <p:nvPr/>
        </p:nvSpPr>
        <p:spPr>
          <a:xfrm>
            <a:off x="1480266" y="5921157"/>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Trigger: h"/>
          <p:cNvSpPr/>
          <p:nvPr/>
        </p:nvSpPr>
        <p:spPr>
          <a:xfrm>
            <a:off x="1480266" y="6203333"/>
            <a:ext cx="7227736" cy="23947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773" y="4086988"/>
            <a:ext cx="1921164" cy="1999757"/>
          </a:xfrm>
          <a:prstGeom prst="rect">
            <a:avLst/>
          </a:prstGeom>
        </p:spPr>
      </p:pic>
      <p:sp>
        <p:nvSpPr>
          <p:cNvPr id="5" name="Title 4"/>
          <p:cNvSpPr>
            <a:spLocks noGrp="1"/>
          </p:cNvSpPr>
          <p:nvPr>
            <p:ph type="title"/>
          </p:nvPr>
        </p:nvSpPr>
        <p:spPr>
          <a:xfrm>
            <a:off x="0" y="4119"/>
            <a:ext cx="12192000" cy="833480"/>
          </a:xfrm>
        </p:spPr>
        <p:txBody>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happens during Advent?</a:t>
            </a:r>
            <a:endParaRPr lang="en-NZ" dirty="0"/>
          </a:p>
        </p:txBody>
      </p:sp>
    </p:spTree>
    <p:extLst>
      <p:ext uri="{BB962C8B-B14F-4D97-AF65-F5344CB8AC3E}">
        <p14:creationId xmlns:p14="http://schemas.microsoft.com/office/powerpoint/2010/main" val="2024155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1000"/>
                                        <p:tgtEl>
                                          <p:spTgt spid="71">
                                            <p:txEl>
                                              <p:pRg st="0" end="0"/>
                                            </p:txEl>
                                          </p:spTgt>
                                        </p:tgtEl>
                                      </p:cBhvr>
                                    </p:animEffect>
                                    <p:anim calcmode="lin" valueType="num">
                                      <p:cBhvr>
                                        <p:cTn id="8"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21">
                                            <p:txEl>
                                              <p:pRg st="3" end="3"/>
                                            </p:txEl>
                                          </p:spTgt>
                                        </p:tgtEl>
                                      </p:cBhvr>
                                    </p:animEffect>
                                    <p:anim calcmode="lin" valueType="num">
                                      <p:cBhvr>
                                        <p:cTn id="12" dur="1000"/>
                                        <p:tgtEl>
                                          <p:spTgt spid="21">
                                            <p:txEl>
                                              <p:pRg st="3" end="3"/>
                                            </p:txEl>
                                          </p:spTgt>
                                        </p:tgtEl>
                                        <p:attrNameLst>
                                          <p:attrName>ppt_x</p:attrName>
                                        </p:attrNameLst>
                                      </p:cBhvr>
                                      <p:tavLst>
                                        <p:tav tm="0">
                                          <p:val>
                                            <p:strVal val="ppt_x"/>
                                          </p:val>
                                        </p:tav>
                                        <p:tav tm="100000">
                                          <p:val>
                                            <p:strVal val="ppt_x"/>
                                          </p:val>
                                        </p:tav>
                                      </p:tavLst>
                                    </p:anim>
                                    <p:anim calcmode="lin" valueType="num">
                                      <p:cBhvr>
                                        <p:cTn id="13" dur="1000"/>
                                        <p:tgtEl>
                                          <p:spTgt spid="21">
                                            <p:txEl>
                                              <p:pRg st="3" end="3"/>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21">
                                            <p:txEl>
                                              <p:pRg st="3" end="3"/>
                                            </p:txEl>
                                          </p:spTgt>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1000"/>
                                        <p:tgtEl>
                                          <p:spTgt spid="28">
                                            <p:txEl>
                                              <p:pRg st="0" end="0"/>
                                            </p:txEl>
                                          </p:spTgt>
                                        </p:tgtEl>
                                      </p:cBhvr>
                                    </p:animEffect>
                                    <p:anim calcmode="lin" valueType="num">
                                      <p:cBhvr>
                                        <p:cTn id="21"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21">
                                            <p:txEl>
                                              <p:pRg st="1" end="1"/>
                                            </p:txEl>
                                          </p:spTgt>
                                        </p:tgtEl>
                                      </p:cBhvr>
                                    </p:animEffect>
                                    <p:anim calcmode="lin" valueType="num">
                                      <p:cBhvr>
                                        <p:cTn id="25" dur="1000"/>
                                        <p:tgtEl>
                                          <p:spTgt spid="21">
                                            <p:txEl>
                                              <p:pRg st="1" end="1"/>
                                            </p:txEl>
                                          </p:spTgt>
                                        </p:tgtEl>
                                        <p:attrNameLst>
                                          <p:attrName>ppt_x</p:attrName>
                                        </p:attrNameLst>
                                      </p:cBhvr>
                                      <p:tavLst>
                                        <p:tav tm="0">
                                          <p:val>
                                            <p:strVal val="ppt_x"/>
                                          </p:val>
                                        </p:tav>
                                        <p:tav tm="100000">
                                          <p:val>
                                            <p:strVal val="ppt_x"/>
                                          </p:val>
                                        </p:tav>
                                      </p:tavLst>
                                    </p:anim>
                                    <p:anim calcmode="lin" valueType="num">
                                      <p:cBhvr>
                                        <p:cTn id="26" dur="1000"/>
                                        <p:tgtEl>
                                          <p:spTgt spid="21">
                                            <p:txEl>
                                              <p:pRg st="1" end="1"/>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21">
                                            <p:txEl>
                                              <p:pRg st="1" end="1"/>
                                            </p:txEl>
                                          </p:spTgt>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fade">
                                      <p:cBhvr>
                                        <p:cTn id="33" dur="1000"/>
                                        <p:tgtEl>
                                          <p:spTgt spid="29">
                                            <p:txEl>
                                              <p:pRg st="0" end="0"/>
                                            </p:txEl>
                                          </p:spTgt>
                                        </p:tgtEl>
                                      </p:cBhvr>
                                    </p:animEffect>
                                    <p:anim calcmode="lin" valueType="num">
                                      <p:cBhvr>
                                        <p:cTn id="34"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21">
                                            <p:txEl>
                                              <p:pRg st="6" end="6"/>
                                            </p:txEl>
                                          </p:spTgt>
                                        </p:tgtEl>
                                      </p:cBhvr>
                                    </p:animEffect>
                                    <p:anim calcmode="lin" valueType="num">
                                      <p:cBhvr>
                                        <p:cTn id="38" dur="1000"/>
                                        <p:tgtEl>
                                          <p:spTgt spid="21">
                                            <p:txEl>
                                              <p:pRg st="6" end="6"/>
                                            </p:txEl>
                                          </p:spTgt>
                                        </p:tgtEl>
                                        <p:attrNameLst>
                                          <p:attrName>ppt_x</p:attrName>
                                        </p:attrNameLst>
                                      </p:cBhvr>
                                      <p:tavLst>
                                        <p:tav tm="0">
                                          <p:val>
                                            <p:strVal val="ppt_x"/>
                                          </p:val>
                                        </p:tav>
                                        <p:tav tm="100000">
                                          <p:val>
                                            <p:strVal val="ppt_x"/>
                                          </p:val>
                                        </p:tav>
                                      </p:tavLst>
                                    </p:anim>
                                    <p:anim calcmode="lin" valueType="num">
                                      <p:cBhvr>
                                        <p:cTn id="39" dur="1000"/>
                                        <p:tgtEl>
                                          <p:spTgt spid="21">
                                            <p:txEl>
                                              <p:pRg st="6" end="6"/>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21">
                                            <p:txEl>
                                              <p:pRg st="6" end="6"/>
                                            </p:txEl>
                                          </p:spTgt>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
                                            <p:txEl>
                                              <p:pRg st="0" end="0"/>
                                            </p:txEl>
                                          </p:spTgt>
                                        </p:tgtEl>
                                        <p:attrNameLst>
                                          <p:attrName>style.visibility</p:attrName>
                                        </p:attrNameLst>
                                      </p:cBhvr>
                                      <p:to>
                                        <p:strVal val="visible"/>
                                      </p:to>
                                    </p:set>
                                    <p:animEffect transition="in" filter="fade">
                                      <p:cBhvr>
                                        <p:cTn id="46" dur="1000"/>
                                        <p:tgtEl>
                                          <p:spTgt spid="30">
                                            <p:txEl>
                                              <p:pRg st="0" end="0"/>
                                            </p:txEl>
                                          </p:spTgt>
                                        </p:tgtEl>
                                      </p:cBhvr>
                                    </p:animEffect>
                                    <p:anim calcmode="lin" valueType="num">
                                      <p:cBhvr>
                                        <p:cTn id="47"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21">
                                            <p:txEl>
                                              <p:pRg st="5" end="5"/>
                                            </p:txEl>
                                          </p:spTgt>
                                        </p:tgtEl>
                                      </p:cBhvr>
                                    </p:animEffect>
                                    <p:anim calcmode="lin" valueType="num">
                                      <p:cBhvr>
                                        <p:cTn id="51" dur="1000"/>
                                        <p:tgtEl>
                                          <p:spTgt spid="21">
                                            <p:txEl>
                                              <p:pRg st="5" end="5"/>
                                            </p:txEl>
                                          </p:spTgt>
                                        </p:tgtEl>
                                        <p:attrNameLst>
                                          <p:attrName>ppt_x</p:attrName>
                                        </p:attrNameLst>
                                      </p:cBhvr>
                                      <p:tavLst>
                                        <p:tav tm="0">
                                          <p:val>
                                            <p:strVal val="ppt_x"/>
                                          </p:val>
                                        </p:tav>
                                        <p:tav tm="100000">
                                          <p:val>
                                            <p:strVal val="ppt_x"/>
                                          </p:val>
                                        </p:tav>
                                      </p:tavLst>
                                    </p:anim>
                                    <p:anim calcmode="lin" valueType="num">
                                      <p:cBhvr>
                                        <p:cTn id="52" dur="1000"/>
                                        <p:tgtEl>
                                          <p:spTgt spid="21">
                                            <p:txEl>
                                              <p:pRg st="5" end="5"/>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21">
                                            <p:txEl>
                                              <p:pRg st="5" end="5"/>
                                            </p:txEl>
                                          </p:spTgt>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1000"/>
                                        <p:tgtEl>
                                          <p:spTgt spid="31">
                                            <p:txEl>
                                              <p:pRg st="0" end="0"/>
                                            </p:txEl>
                                          </p:spTgt>
                                        </p:tgtEl>
                                      </p:cBhvr>
                                    </p:animEffect>
                                    <p:anim calcmode="lin" valueType="num">
                                      <p:cBhvr>
                                        <p:cTn id="6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21">
                                            <p:txEl>
                                              <p:pRg st="0" end="0"/>
                                            </p:txEl>
                                          </p:spTgt>
                                        </p:tgtEl>
                                      </p:cBhvr>
                                    </p:animEffect>
                                    <p:anim calcmode="lin" valueType="num">
                                      <p:cBhvr>
                                        <p:cTn id="64" dur="1000"/>
                                        <p:tgtEl>
                                          <p:spTgt spid="21">
                                            <p:txEl>
                                              <p:pRg st="0" end="0"/>
                                            </p:txEl>
                                          </p:spTgt>
                                        </p:tgtEl>
                                        <p:attrNameLst>
                                          <p:attrName>ppt_x</p:attrName>
                                        </p:attrNameLst>
                                      </p:cBhvr>
                                      <p:tavLst>
                                        <p:tav tm="0">
                                          <p:val>
                                            <p:strVal val="ppt_x"/>
                                          </p:val>
                                        </p:tav>
                                        <p:tav tm="100000">
                                          <p:val>
                                            <p:strVal val="ppt_x"/>
                                          </p:val>
                                        </p:tav>
                                      </p:tavLst>
                                    </p:anim>
                                    <p:anim calcmode="lin" valueType="num">
                                      <p:cBhvr>
                                        <p:cTn id="65" dur="1000"/>
                                        <p:tgtEl>
                                          <p:spTgt spid="21">
                                            <p:txEl>
                                              <p:pRg st="0" end="0"/>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21">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Effect transition="in" filter="fade">
                                      <p:cBhvr>
                                        <p:cTn id="72" dur="1000"/>
                                        <p:tgtEl>
                                          <p:spTgt spid="32">
                                            <p:txEl>
                                              <p:pRg st="0" end="0"/>
                                            </p:txEl>
                                          </p:spTgt>
                                        </p:tgtEl>
                                      </p:cBhvr>
                                    </p:animEffect>
                                    <p:anim calcmode="lin" valueType="num">
                                      <p:cBhvr>
                                        <p:cTn id="73"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21">
                                            <p:txEl>
                                              <p:pRg st="2" end="2"/>
                                            </p:txEl>
                                          </p:spTgt>
                                        </p:tgtEl>
                                      </p:cBhvr>
                                    </p:animEffect>
                                    <p:anim calcmode="lin" valueType="num">
                                      <p:cBhvr>
                                        <p:cTn id="77" dur="1000"/>
                                        <p:tgtEl>
                                          <p:spTgt spid="21">
                                            <p:txEl>
                                              <p:pRg st="2" end="2"/>
                                            </p:txEl>
                                          </p:spTgt>
                                        </p:tgtEl>
                                        <p:attrNameLst>
                                          <p:attrName>ppt_x</p:attrName>
                                        </p:attrNameLst>
                                      </p:cBhvr>
                                      <p:tavLst>
                                        <p:tav tm="0">
                                          <p:val>
                                            <p:strVal val="ppt_x"/>
                                          </p:val>
                                        </p:tav>
                                        <p:tav tm="100000">
                                          <p:val>
                                            <p:strVal val="ppt_x"/>
                                          </p:val>
                                        </p:tav>
                                      </p:tavLst>
                                    </p:anim>
                                    <p:anim calcmode="lin" valueType="num">
                                      <p:cBhvr>
                                        <p:cTn id="78" dur="1000"/>
                                        <p:tgtEl>
                                          <p:spTgt spid="21">
                                            <p:txEl>
                                              <p:pRg st="2" end="2"/>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21">
                                            <p:txEl>
                                              <p:pRg st="2" end="2"/>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3">
                                            <p:txEl>
                                              <p:pRg st="0" end="0"/>
                                            </p:txEl>
                                          </p:spTgt>
                                        </p:tgtEl>
                                        <p:attrNameLst>
                                          <p:attrName>style.visibility</p:attrName>
                                        </p:attrNameLst>
                                      </p:cBhvr>
                                      <p:to>
                                        <p:strVal val="visible"/>
                                      </p:to>
                                    </p:set>
                                    <p:animEffect transition="in" filter="fade">
                                      <p:cBhvr>
                                        <p:cTn id="85" dur="1000"/>
                                        <p:tgtEl>
                                          <p:spTgt spid="33">
                                            <p:txEl>
                                              <p:pRg st="0" end="0"/>
                                            </p:txEl>
                                          </p:spTgt>
                                        </p:tgtEl>
                                      </p:cBhvr>
                                    </p:animEffect>
                                    <p:anim calcmode="lin" valueType="num">
                                      <p:cBhvr>
                                        <p:cTn id="86"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21">
                                            <p:txEl>
                                              <p:pRg st="4" end="4"/>
                                            </p:txEl>
                                          </p:spTgt>
                                        </p:tgtEl>
                                      </p:cBhvr>
                                    </p:animEffect>
                                    <p:anim calcmode="lin" valueType="num">
                                      <p:cBhvr>
                                        <p:cTn id="90" dur="1000"/>
                                        <p:tgtEl>
                                          <p:spTgt spid="21">
                                            <p:txEl>
                                              <p:pRg st="4" end="4"/>
                                            </p:txEl>
                                          </p:spTgt>
                                        </p:tgtEl>
                                        <p:attrNameLst>
                                          <p:attrName>ppt_x</p:attrName>
                                        </p:attrNameLst>
                                      </p:cBhvr>
                                      <p:tavLst>
                                        <p:tav tm="0">
                                          <p:val>
                                            <p:strVal val="ppt_x"/>
                                          </p:val>
                                        </p:tav>
                                        <p:tav tm="100000">
                                          <p:val>
                                            <p:strVal val="ppt_x"/>
                                          </p:val>
                                        </p:tav>
                                      </p:tavLst>
                                    </p:anim>
                                    <p:anim calcmode="lin" valueType="num">
                                      <p:cBhvr>
                                        <p:cTn id="91" dur="1000"/>
                                        <p:tgtEl>
                                          <p:spTgt spid="21">
                                            <p:txEl>
                                              <p:pRg st="4" end="4"/>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21">
                                            <p:txEl>
                                              <p:pRg st="4" end="4"/>
                                            </p:txEl>
                                          </p:spTgt>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34"/>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4">
                                            <p:txEl>
                                              <p:pRg st="0" end="0"/>
                                            </p:txEl>
                                          </p:spTgt>
                                        </p:tgtEl>
                                        <p:attrNameLst>
                                          <p:attrName>style.visibility</p:attrName>
                                        </p:attrNameLst>
                                      </p:cBhvr>
                                      <p:to>
                                        <p:strVal val="visible"/>
                                      </p:to>
                                    </p:set>
                                    <p:animEffect transition="in" filter="fade">
                                      <p:cBhvr>
                                        <p:cTn id="98" dur="1000"/>
                                        <p:tgtEl>
                                          <p:spTgt spid="34">
                                            <p:txEl>
                                              <p:pRg st="0" end="0"/>
                                            </p:txEl>
                                          </p:spTgt>
                                        </p:tgtEl>
                                      </p:cBhvr>
                                    </p:animEffect>
                                    <p:anim calcmode="lin" valueType="num">
                                      <p:cBhvr>
                                        <p:cTn id="99"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21">
                                            <p:txEl>
                                              <p:pRg st="7" end="7"/>
                                            </p:txEl>
                                          </p:spTgt>
                                        </p:tgtEl>
                                      </p:cBhvr>
                                    </p:animEffect>
                                    <p:anim calcmode="lin" valueType="num">
                                      <p:cBhvr>
                                        <p:cTn id="103" dur="1000"/>
                                        <p:tgtEl>
                                          <p:spTgt spid="21">
                                            <p:txEl>
                                              <p:pRg st="7" end="7"/>
                                            </p:txEl>
                                          </p:spTgt>
                                        </p:tgtEl>
                                        <p:attrNameLst>
                                          <p:attrName>ppt_x</p:attrName>
                                        </p:attrNameLst>
                                      </p:cBhvr>
                                      <p:tavLst>
                                        <p:tav tm="0">
                                          <p:val>
                                            <p:strVal val="ppt_x"/>
                                          </p:val>
                                        </p:tav>
                                        <p:tav tm="100000">
                                          <p:val>
                                            <p:strVal val="ppt_x"/>
                                          </p:val>
                                        </p:tav>
                                      </p:tavLst>
                                    </p:anim>
                                    <p:anim calcmode="lin" valueType="num">
                                      <p:cBhvr>
                                        <p:cTn id="104" dur="1000"/>
                                        <p:tgtEl>
                                          <p:spTgt spid="21">
                                            <p:txEl>
                                              <p:pRg st="7" end="7"/>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21">
                                            <p:txEl>
                                              <p:pRg st="7" end="7"/>
                                            </p:txEl>
                                          </p:spTgt>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1">
                                            <p:txEl>
                                              <p:pRg st="0" end="0"/>
                                            </p:txEl>
                                          </p:spTgt>
                                        </p:tgtEl>
                                        <p:attrNameLst>
                                          <p:attrName>style.visibility</p:attrName>
                                        </p:attrNameLst>
                                      </p:cBhvr>
                                      <p:to>
                                        <p:strVal val="visible"/>
                                      </p:to>
                                    </p:set>
                                    <p:animEffect transition="in" filter="fade">
                                      <p:cBhvr>
                                        <p:cTn id="111" dur="1000"/>
                                        <p:tgtEl>
                                          <p:spTgt spid="31">
                                            <p:txEl>
                                              <p:pRg st="0" end="0"/>
                                            </p:txEl>
                                          </p:spTgt>
                                        </p:tgtEl>
                                      </p:cBhvr>
                                    </p:animEffect>
                                    <p:anim calcmode="lin" valueType="num">
                                      <p:cBhvr>
                                        <p:cTn id="11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114" presetID="47" presetClass="exit" presetSubtype="0" fill="hold" nodeType="withEffect">
                                  <p:stCondLst>
                                    <p:cond delay="0"/>
                                  </p:stCondLst>
                                  <p:childTnLst>
                                    <p:animEffect transition="out" filter="fade">
                                      <p:cBhvr>
                                        <p:cTn id="115" dur="1000"/>
                                        <p:tgtEl>
                                          <p:spTgt spid="21">
                                            <p:txEl>
                                              <p:pRg st="0" end="0"/>
                                            </p:txEl>
                                          </p:spTgt>
                                        </p:tgtEl>
                                      </p:cBhvr>
                                    </p:animEffect>
                                    <p:anim calcmode="lin" valueType="num">
                                      <p:cBhvr>
                                        <p:cTn id="116" dur="1000"/>
                                        <p:tgtEl>
                                          <p:spTgt spid="21">
                                            <p:txEl>
                                              <p:pRg st="0" end="0"/>
                                            </p:txEl>
                                          </p:spTgt>
                                        </p:tgtEl>
                                        <p:attrNameLst>
                                          <p:attrName>ppt_x</p:attrName>
                                        </p:attrNameLst>
                                      </p:cBhvr>
                                      <p:tavLst>
                                        <p:tav tm="0">
                                          <p:val>
                                            <p:strVal val="ppt_x"/>
                                          </p:val>
                                        </p:tav>
                                        <p:tav tm="100000">
                                          <p:val>
                                            <p:strVal val="ppt_x"/>
                                          </p:val>
                                        </p:tav>
                                      </p:tavLst>
                                    </p:anim>
                                    <p:anim calcmode="lin" valueType="num">
                                      <p:cBhvr>
                                        <p:cTn id="117" dur="1000"/>
                                        <p:tgtEl>
                                          <p:spTgt spid="21">
                                            <p:txEl>
                                              <p:pRg st="0" end="0"/>
                                            </p:txEl>
                                          </p:spTgt>
                                        </p:tgtEl>
                                        <p:attrNameLst>
                                          <p:attrName>ppt_y</p:attrName>
                                        </p:attrNameLst>
                                      </p:cBhvr>
                                      <p:tavLst>
                                        <p:tav tm="0">
                                          <p:val>
                                            <p:strVal val="ppt_y"/>
                                          </p:val>
                                        </p:tav>
                                        <p:tav tm="100000">
                                          <p:val>
                                            <p:strVal val="ppt_y-.1"/>
                                          </p:val>
                                        </p:tav>
                                      </p:tavLst>
                                    </p:anim>
                                    <p:set>
                                      <p:cBhvr>
                                        <p:cTn id="118" dur="1" fill="hold">
                                          <p:stCondLst>
                                            <p:cond delay="999"/>
                                          </p:stCondLst>
                                        </p:cTn>
                                        <p:tgtEl>
                                          <p:spTgt spid="21">
                                            <p:txEl>
                                              <p:pRg st="0" end="0"/>
                                            </p:txEl>
                                          </p:spTgt>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9" restart="whenNotActive" fill="hold" evtFilter="cancelBubble" nodeType="interactiveSeq">
                <p:stCondLst>
                  <p:cond evt="onClick" delay="0">
                    <p:tgtEl>
                      <p:spTgt spid="35"/>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8">
                                            <p:txEl>
                                              <p:pRg st="0" end="0"/>
                                            </p:txEl>
                                          </p:spTgt>
                                        </p:tgtEl>
                                        <p:attrNameLst>
                                          <p:attrName>style.visibility</p:attrName>
                                        </p:attrNameLst>
                                      </p:cBhvr>
                                      <p:to>
                                        <p:strVal val="visible"/>
                                      </p:to>
                                    </p:set>
                                    <p:animEffect transition="in" filter="fade">
                                      <p:cBhvr>
                                        <p:cTn id="124" dur="1000"/>
                                        <p:tgtEl>
                                          <p:spTgt spid="28">
                                            <p:txEl>
                                              <p:pRg st="0" end="0"/>
                                            </p:txEl>
                                          </p:spTgt>
                                        </p:tgtEl>
                                      </p:cBhvr>
                                    </p:animEffect>
                                    <p:anim calcmode="lin" valueType="num">
                                      <p:cBhvr>
                                        <p:cTn id="12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26"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127" presetID="47" presetClass="exit" presetSubtype="0" fill="hold" nodeType="withEffect">
                                  <p:stCondLst>
                                    <p:cond delay="0"/>
                                  </p:stCondLst>
                                  <p:childTnLst>
                                    <p:animEffect transition="out" filter="fade">
                                      <p:cBhvr>
                                        <p:cTn id="128" dur="1000"/>
                                        <p:tgtEl>
                                          <p:spTgt spid="21">
                                            <p:txEl>
                                              <p:pRg st="1" end="1"/>
                                            </p:txEl>
                                          </p:spTgt>
                                        </p:tgtEl>
                                      </p:cBhvr>
                                    </p:animEffect>
                                    <p:anim calcmode="lin" valueType="num">
                                      <p:cBhvr>
                                        <p:cTn id="129" dur="1000"/>
                                        <p:tgtEl>
                                          <p:spTgt spid="21">
                                            <p:txEl>
                                              <p:pRg st="1" end="1"/>
                                            </p:txEl>
                                          </p:spTgt>
                                        </p:tgtEl>
                                        <p:attrNameLst>
                                          <p:attrName>ppt_x</p:attrName>
                                        </p:attrNameLst>
                                      </p:cBhvr>
                                      <p:tavLst>
                                        <p:tav tm="0">
                                          <p:val>
                                            <p:strVal val="ppt_x"/>
                                          </p:val>
                                        </p:tav>
                                        <p:tav tm="100000">
                                          <p:val>
                                            <p:strVal val="ppt_x"/>
                                          </p:val>
                                        </p:tav>
                                      </p:tavLst>
                                    </p:anim>
                                    <p:anim calcmode="lin" valueType="num">
                                      <p:cBhvr>
                                        <p:cTn id="130" dur="1000"/>
                                        <p:tgtEl>
                                          <p:spTgt spid="21">
                                            <p:txEl>
                                              <p:pRg st="1" end="1"/>
                                            </p:txEl>
                                          </p:spTgt>
                                        </p:tgtEl>
                                        <p:attrNameLst>
                                          <p:attrName>ppt_y</p:attrName>
                                        </p:attrNameLst>
                                      </p:cBhvr>
                                      <p:tavLst>
                                        <p:tav tm="0">
                                          <p:val>
                                            <p:strVal val="ppt_y"/>
                                          </p:val>
                                        </p:tav>
                                        <p:tav tm="100000">
                                          <p:val>
                                            <p:strVal val="ppt_y-.1"/>
                                          </p:val>
                                        </p:tav>
                                      </p:tavLst>
                                    </p:anim>
                                    <p:set>
                                      <p:cBhvr>
                                        <p:cTn id="131" dur="1" fill="hold">
                                          <p:stCondLst>
                                            <p:cond delay="999"/>
                                          </p:stCondLst>
                                        </p:cTn>
                                        <p:tgtEl>
                                          <p:spTgt spid="21">
                                            <p:txEl>
                                              <p:pRg st="1" end="1"/>
                                            </p:txEl>
                                          </p:spTgt>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2" restart="whenNotActive" fill="hold" evtFilter="cancelBubble" nodeType="interactiveSeq">
                <p:stCondLst>
                  <p:cond evt="onClick" delay="0">
                    <p:tgtEl>
                      <p:spTgt spid="36"/>
                    </p:tgtEl>
                  </p:cond>
                </p:stCondLst>
                <p:endSync evt="end" delay="0">
                  <p:rtn val="all"/>
                </p:endSync>
                <p:childTnLst>
                  <p:par>
                    <p:cTn id="133" fill="hold">
                      <p:stCondLst>
                        <p:cond delay="0"/>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32">
                                            <p:txEl>
                                              <p:pRg st="0" end="0"/>
                                            </p:txEl>
                                          </p:spTgt>
                                        </p:tgtEl>
                                        <p:attrNameLst>
                                          <p:attrName>style.visibility</p:attrName>
                                        </p:attrNameLst>
                                      </p:cBhvr>
                                      <p:to>
                                        <p:strVal val="visible"/>
                                      </p:to>
                                    </p:set>
                                    <p:animEffect transition="in" filter="fade">
                                      <p:cBhvr>
                                        <p:cTn id="137" dur="1000"/>
                                        <p:tgtEl>
                                          <p:spTgt spid="32">
                                            <p:txEl>
                                              <p:pRg st="0" end="0"/>
                                            </p:txEl>
                                          </p:spTgt>
                                        </p:tgtEl>
                                      </p:cBhvr>
                                    </p:animEffect>
                                    <p:anim calcmode="lin" valueType="num">
                                      <p:cBhvr>
                                        <p:cTn id="13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39"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140" presetID="47" presetClass="exit" presetSubtype="0" fill="hold" nodeType="withEffect">
                                  <p:stCondLst>
                                    <p:cond delay="0"/>
                                  </p:stCondLst>
                                  <p:childTnLst>
                                    <p:animEffect transition="out" filter="fade">
                                      <p:cBhvr>
                                        <p:cTn id="141" dur="1000"/>
                                        <p:tgtEl>
                                          <p:spTgt spid="21">
                                            <p:txEl>
                                              <p:pRg st="2" end="2"/>
                                            </p:txEl>
                                          </p:spTgt>
                                        </p:tgtEl>
                                      </p:cBhvr>
                                    </p:animEffect>
                                    <p:anim calcmode="lin" valueType="num">
                                      <p:cBhvr>
                                        <p:cTn id="142" dur="1000"/>
                                        <p:tgtEl>
                                          <p:spTgt spid="21">
                                            <p:txEl>
                                              <p:pRg st="2" end="2"/>
                                            </p:txEl>
                                          </p:spTgt>
                                        </p:tgtEl>
                                        <p:attrNameLst>
                                          <p:attrName>ppt_x</p:attrName>
                                        </p:attrNameLst>
                                      </p:cBhvr>
                                      <p:tavLst>
                                        <p:tav tm="0">
                                          <p:val>
                                            <p:strVal val="ppt_x"/>
                                          </p:val>
                                        </p:tav>
                                        <p:tav tm="100000">
                                          <p:val>
                                            <p:strVal val="ppt_x"/>
                                          </p:val>
                                        </p:tav>
                                      </p:tavLst>
                                    </p:anim>
                                    <p:anim calcmode="lin" valueType="num">
                                      <p:cBhvr>
                                        <p:cTn id="143" dur="1000"/>
                                        <p:tgtEl>
                                          <p:spTgt spid="21">
                                            <p:txEl>
                                              <p:pRg st="2" end="2"/>
                                            </p:txEl>
                                          </p:spTgt>
                                        </p:tgtEl>
                                        <p:attrNameLst>
                                          <p:attrName>ppt_y</p:attrName>
                                        </p:attrNameLst>
                                      </p:cBhvr>
                                      <p:tavLst>
                                        <p:tav tm="0">
                                          <p:val>
                                            <p:strVal val="ppt_y"/>
                                          </p:val>
                                        </p:tav>
                                        <p:tav tm="100000">
                                          <p:val>
                                            <p:strVal val="ppt_y-.1"/>
                                          </p:val>
                                        </p:tav>
                                      </p:tavLst>
                                    </p:anim>
                                    <p:set>
                                      <p:cBhvr>
                                        <p:cTn id="144" dur="1" fill="hold">
                                          <p:stCondLst>
                                            <p:cond delay="999"/>
                                          </p:stCondLst>
                                        </p:cTn>
                                        <p:tgtEl>
                                          <p:spTgt spid="21">
                                            <p:txEl>
                                              <p:pRg st="2" end="2"/>
                                            </p:txEl>
                                          </p:spTgt>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5" restart="whenNotActive" fill="hold" evtFilter="cancelBubble" nodeType="interactiveSeq">
                <p:stCondLst>
                  <p:cond evt="onClick" delay="0">
                    <p:tgtEl>
                      <p:spTgt spid="37"/>
                    </p:tgtEl>
                  </p:cond>
                </p:stCondLst>
                <p:endSync evt="end" delay="0">
                  <p:rtn val="all"/>
                </p:endSync>
                <p:childTnLst>
                  <p:par>
                    <p:cTn id="146" fill="hold">
                      <p:stCondLst>
                        <p:cond delay="0"/>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71">
                                            <p:txEl>
                                              <p:pRg st="0" end="0"/>
                                            </p:txEl>
                                          </p:spTgt>
                                        </p:tgtEl>
                                        <p:attrNameLst>
                                          <p:attrName>style.visibility</p:attrName>
                                        </p:attrNameLst>
                                      </p:cBhvr>
                                      <p:to>
                                        <p:strVal val="visible"/>
                                      </p:to>
                                    </p:set>
                                    <p:animEffect transition="in" filter="fade">
                                      <p:cBhvr>
                                        <p:cTn id="150" dur="1000"/>
                                        <p:tgtEl>
                                          <p:spTgt spid="71">
                                            <p:txEl>
                                              <p:pRg st="0" end="0"/>
                                            </p:txEl>
                                          </p:spTgt>
                                        </p:tgtEl>
                                      </p:cBhvr>
                                    </p:animEffect>
                                    <p:anim calcmode="lin" valueType="num">
                                      <p:cBhvr>
                                        <p:cTn id="151"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152" dur="1000" fill="hold"/>
                                        <p:tgtEl>
                                          <p:spTgt spid="71">
                                            <p:txEl>
                                              <p:pRg st="0" end="0"/>
                                            </p:txEl>
                                          </p:spTgt>
                                        </p:tgtEl>
                                        <p:attrNameLst>
                                          <p:attrName>ppt_y</p:attrName>
                                        </p:attrNameLst>
                                      </p:cBhvr>
                                      <p:tavLst>
                                        <p:tav tm="0">
                                          <p:val>
                                            <p:strVal val="#ppt_y+.1"/>
                                          </p:val>
                                        </p:tav>
                                        <p:tav tm="100000">
                                          <p:val>
                                            <p:strVal val="#ppt_y"/>
                                          </p:val>
                                        </p:tav>
                                      </p:tavLst>
                                    </p:anim>
                                  </p:childTnLst>
                                </p:cTn>
                              </p:par>
                              <p:par>
                                <p:cTn id="153" presetID="47" presetClass="exit" presetSubtype="0" fill="hold" nodeType="withEffect">
                                  <p:stCondLst>
                                    <p:cond delay="0"/>
                                  </p:stCondLst>
                                  <p:childTnLst>
                                    <p:animEffect transition="out" filter="fade">
                                      <p:cBhvr>
                                        <p:cTn id="154" dur="1000"/>
                                        <p:tgtEl>
                                          <p:spTgt spid="21">
                                            <p:txEl>
                                              <p:pRg st="3" end="3"/>
                                            </p:txEl>
                                          </p:spTgt>
                                        </p:tgtEl>
                                      </p:cBhvr>
                                    </p:animEffect>
                                    <p:anim calcmode="lin" valueType="num">
                                      <p:cBhvr>
                                        <p:cTn id="155" dur="1000"/>
                                        <p:tgtEl>
                                          <p:spTgt spid="21">
                                            <p:txEl>
                                              <p:pRg st="3" end="3"/>
                                            </p:txEl>
                                          </p:spTgt>
                                        </p:tgtEl>
                                        <p:attrNameLst>
                                          <p:attrName>ppt_x</p:attrName>
                                        </p:attrNameLst>
                                      </p:cBhvr>
                                      <p:tavLst>
                                        <p:tav tm="0">
                                          <p:val>
                                            <p:strVal val="ppt_x"/>
                                          </p:val>
                                        </p:tav>
                                        <p:tav tm="100000">
                                          <p:val>
                                            <p:strVal val="ppt_x"/>
                                          </p:val>
                                        </p:tav>
                                      </p:tavLst>
                                    </p:anim>
                                    <p:anim calcmode="lin" valueType="num">
                                      <p:cBhvr>
                                        <p:cTn id="156" dur="1000"/>
                                        <p:tgtEl>
                                          <p:spTgt spid="21">
                                            <p:txEl>
                                              <p:pRg st="3" end="3"/>
                                            </p:txEl>
                                          </p:spTgt>
                                        </p:tgtEl>
                                        <p:attrNameLst>
                                          <p:attrName>ppt_y</p:attrName>
                                        </p:attrNameLst>
                                      </p:cBhvr>
                                      <p:tavLst>
                                        <p:tav tm="0">
                                          <p:val>
                                            <p:strVal val="ppt_y"/>
                                          </p:val>
                                        </p:tav>
                                        <p:tav tm="100000">
                                          <p:val>
                                            <p:strVal val="ppt_y-.1"/>
                                          </p:val>
                                        </p:tav>
                                      </p:tavLst>
                                    </p:anim>
                                    <p:set>
                                      <p:cBhvr>
                                        <p:cTn id="157" dur="1" fill="hold">
                                          <p:stCondLst>
                                            <p:cond delay="999"/>
                                          </p:stCondLst>
                                        </p:cTn>
                                        <p:tgtEl>
                                          <p:spTgt spid="21">
                                            <p:txEl>
                                              <p:pRg st="3" end="3"/>
                                            </p:txEl>
                                          </p:spTgt>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38"/>
                    </p:tgtEl>
                  </p:cond>
                </p:stCondLst>
                <p:endSync evt="end" delay="0">
                  <p:rtn val="all"/>
                </p:endSync>
                <p:childTnLst>
                  <p:par>
                    <p:cTn id="159" fill="hold">
                      <p:stCondLst>
                        <p:cond delay="0"/>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33">
                                            <p:txEl>
                                              <p:pRg st="0" end="0"/>
                                            </p:txEl>
                                          </p:spTgt>
                                        </p:tgtEl>
                                        <p:attrNameLst>
                                          <p:attrName>style.visibility</p:attrName>
                                        </p:attrNameLst>
                                      </p:cBhvr>
                                      <p:to>
                                        <p:strVal val="visible"/>
                                      </p:to>
                                    </p:set>
                                    <p:animEffect transition="in" filter="fade">
                                      <p:cBhvr>
                                        <p:cTn id="163" dur="1000"/>
                                        <p:tgtEl>
                                          <p:spTgt spid="33">
                                            <p:txEl>
                                              <p:pRg st="0" end="0"/>
                                            </p:txEl>
                                          </p:spTgt>
                                        </p:tgtEl>
                                      </p:cBhvr>
                                    </p:animEffect>
                                    <p:anim calcmode="lin" valueType="num">
                                      <p:cBhvr>
                                        <p:cTn id="164"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65"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166" presetID="47" presetClass="exit" presetSubtype="0" fill="hold" nodeType="withEffect">
                                  <p:stCondLst>
                                    <p:cond delay="0"/>
                                  </p:stCondLst>
                                  <p:childTnLst>
                                    <p:animEffect transition="out" filter="fade">
                                      <p:cBhvr>
                                        <p:cTn id="167" dur="1000"/>
                                        <p:tgtEl>
                                          <p:spTgt spid="21">
                                            <p:txEl>
                                              <p:pRg st="4" end="4"/>
                                            </p:txEl>
                                          </p:spTgt>
                                        </p:tgtEl>
                                      </p:cBhvr>
                                    </p:animEffect>
                                    <p:anim calcmode="lin" valueType="num">
                                      <p:cBhvr>
                                        <p:cTn id="168" dur="1000"/>
                                        <p:tgtEl>
                                          <p:spTgt spid="21">
                                            <p:txEl>
                                              <p:pRg st="4" end="4"/>
                                            </p:txEl>
                                          </p:spTgt>
                                        </p:tgtEl>
                                        <p:attrNameLst>
                                          <p:attrName>ppt_x</p:attrName>
                                        </p:attrNameLst>
                                      </p:cBhvr>
                                      <p:tavLst>
                                        <p:tav tm="0">
                                          <p:val>
                                            <p:strVal val="ppt_x"/>
                                          </p:val>
                                        </p:tav>
                                        <p:tav tm="100000">
                                          <p:val>
                                            <p:strVal val="ppt_x"/>
                                          </p:val>
                                        </p:tav>
                                      </p:tavLst>
                                    </p:anim>
                                    <p:anim calcmode="lin" valueType="num">
                                      <p:cBhvr>
                                        <p:cTn id="169" dur="1000"/>
                                        <p:tgtEl>
                                          <p:spTgt spid="21">
                                            <p:txEl>
                                              <p:pRg st="4" end="4"/>
                                            </p:txEl>
                                          </p:spTgt>
                                        </p:tgtEl>
                                        <p:attrNameLst>
                                          <p:attrName>ppt_y</p:attrName>
                                        </p:attrNameLst>
                                      </p:cBhvr>
                                      <p:tavLst>
                                        <p:tav tm="0">
                                          <p:val>
                                            <p:strVal val="ppt_y"/>
                                          </p:val>
                                        </p:tav>
                                        <p:tav tm="100000">
                                          <p:val>
                                            <p:strVal val="ppt_y-.1"/>
                                          </p:val>
                                        </p:tav>
                                      </p:tavLst>
                                    </p:anim>
                                    <p:set>
                                      <p:cBhvr>
                                        <p:cTn id="170" dur="1" fill="hold">
                                          <p:stCondLst>
                                            <p:cond delay="999"/>
                                          </p:stCondLst>
                                        </p:cTn>
                                        <p:tgtEl>
                                          <p:spTgt spid="21">
                                            <p:txEl>
                                              <p:pRg st="4" end="4"/>
                                            </p:txEl>
                                          </p:spTgt>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1" restart="whenNotActive" fill="hold" evtFilter="cancelBubble" nodeType="interactiveSeq">
                <p:stCondLst>
                  <p:cond evt="onClick" delay="0">
                    <p:tgtEl>
                      <p:spTgt spid="39"/>
                    </p:tgtEl>
                  </p:cond>
                </p:stCondLst>
                <p:endSync evt="end" delay="0">
                  <p:rtn val="all"/>
                </p:endSync>
                <p:childTnLst>
                  <p:par>
                    <p:cTn id="172" fill="hold">
                      <p:stCondLst>
                        <p:cond delay="0"/>
                      </p:stCondLst>
                      <p:childTnLst>
                        <p:par>
                          <p:cTn id="173" fill="hold">
                            <p:stCondLst>
                              <p:cond delay="0"/>
                            </p:stCondLst>
                            <p:childTnLst>
                              <p:par>
                                <p:cTn id="174" presetID="42" presetClass="entr" presetSubtype="0" fill="hold" nodeType="clickEffect">
                                  <p:stCondLst>
                                    <p:cond delay="0"/>
                                  </p:stCondLst>
                                  <p:childTnLst>
                                    <p:set>
                                      <p:cBhvr>
                                        <p:cTn id="175" dur="1" fill="hold">
                                          <p:stCondLst>
                                            <p:cond delay="0"/>
                                          </p:stCondLst>
                                        </p:cTn>
                                        <p:tgtEl>
                                          <p:spTgt spid="30">
                                            <p:txEl>
                                              <p:pRg st="0" end="0"/>
                                            </p:txEl>
                                          </p:spTgt>
                                        </p:tgtEl>
                                        <p:attrNameLst>
                                          <p:attrName>style.visibility</p:attrName>
                                        </p:attrNameLst>
                                      </p:cBhvr>
                                      <p:to>
                                        <p:strVal val="visible"/>
                                      </p:to>
                                    </p:set>
                                    <p:animEffect transition="in" filter="fade">
                                      <p:cBhvr>
                                        <p:cTn id="176" dur="1000"/>
                                        <p:tgtEl>
                                          <p:spTgt spid="30">
                                            <p:txEl>
                                              <p:pRg st="0" end="0"/>
                                            </p:txEl>
                                          </p:spTgt>
                                        </p:tgtEl>
                                      </p:cBhvr>
                                    </p:animEffect>
                                    <p:anim calcmode="lin" valueType="num">
                                      <p:cBhvr>
                                        <p:cTn id="177"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78"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79" presetID="47" presetClass="exit" presetSubtype="0" fill="hold" nodeType="withEffect">
                                  <p:stCondLst>
                                    <p:cond delay="0"/>
                                  </p:stCondLst>
                                  <p:childTnLst>
                                    <p:animEffect transition="out" filter="fade">
                                      <p:cBhvr>
                                        <p:cTn id="180" dur="1000"/>
                                        <p:tgtEl>
                                          <p:spTgt spid="21">
                                            <p:txEl>
                                              <p:pRg st="5" end="5"/>
                                            </p:txEl>
                                          </p:spTgt>
                                        </p:tgtEl>
                                      </p:cBhvr>
                                    </p:animEffect>
                                    <p:anim calcmode="lin" valueType="num">
                                      <p:cBhvr>
                                        <p:cTn id="181" dur="1000"/>
                                        <p:tgtEl>
                                          <p:spTgt spid="21">
                                            <p:txEl>
                                              <p:pRg st="5" end="5"/>
                                            </p:txEl>
                                          </p:spTgt>
                                        </p:tgtEl>
                                        <p:attrNameLst>
                                          <p:attrName>ppt_x</p:attrName>
                                        </p:attrNameLst>
                                      </p:cBhvr>
                                      <p:tavLst>
                                        <p:tav tm="0">
                                          <p:val>
                                            <p:strVal val="ppt_x"/>
                                          </p:val>
                                        </p:tav>
                                        <p:tav tm="100000">
                                          <p:val>
                                            <p:strVal val="ppt_x"/>
                                          </p:val>
                                        </p:tav>
                                      </p:tavLst>
                                    </p:anim>
                                    <p:anim calcmode="lin" valueType="num">
                                      <p:cBhvr>
                                        <p:cTn id="182" dur="1000"/>
                                        <p:tgtEl>
                                          <p:spTgt spid="21">
                                            <p:txEl>
                                              <p:pRg st="5" end="5"/>
                                            </p:txEl>
                                          </p:spTgt>
                                        </p:tgtEl>
                                        <p:attrNameLst>
                                          <p:attrName>ppt_y</p:attrName>
                                        </p:attrNameLst>
                                      </p:cBhvr>
                                      <p:tavLst>
                                        <p:tav tm="0">
                                          <p:val>
                                            <p:strVal val="ppt_y"/>
                                          </p:val>
                                        </p:tav>
                                        <p:tav tm="100000">
                                          <p:val>
                                            <p:strVal val="ppt_y-.1"/>
                                          </p:val>
                                        </p:tav>
                                      </p:tavLst>
                                    </p:anim>
                                    <p:set>
                                      <p:cBhvr>
                                        <p:cTn id="183" dur="1" fill="hold">
                                          <p:stCondLst>
                                            <p:cond delay="999"/>
                                          </p:stCondLst>
                                        </p:cTn>
                                        <p:tgtEl>
                                          <p:spTgt spid="21">
                                            <p:txEl>
                                              <p:pRg st="5" end="5"/>
                                            </p:txEl>
                                          </p:spTgt>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84" restart="whenNotActive" fill="hold" evtFilter="cancelBubble" nodeType="interactiveSeq">
                <p:stCondLst>
                  <p:cond evt="onClick" delay="0">
                    <p:tgtEl>
                      <p:spTgt spid="40"/>
                    </p:tgtEl>
                  </p:cond>
                </p:stCondLst>
                <p:endSync evt="end" delay="0">
                  <p:rtn val="all"/>
                </p:endSync>
                <p:childTnLst>
                  <p:par>
                    <p:cTn id="185" fill="hold">
                      <p:stCondLst>
                        <p:cond delay="0"/>
                      </p:stCondLst>
                      <p:childTnLst>
                        <p:par>
                          <p:cTn id="186" fill="hold">
                            <p:stCondLst>
                              <p:cond delay="0"/>
                            </p:stCondLst>
                            <p:childTnLst>
                              <p:par>
                                <p:cTn id="187" presetID="42" presetClass="entr" presetSubtype="0" fill="hold" nodeType="clickEffect">
                                  <p:stCondLst>
                                    <p:cond delay="0"/>
                                  </p:stCondLst>
                                  <p:childTnLst>
                                    <p:set>
                                      <p:cBhvr>
                                        <p:cTn id="188" dur="1" fill="hold">
                                          <p:stCondLst>
                                            <p:cond delay="0"/>
                                          </p:stCondLst>
                                        </p:cTn>
                                        <p:tgtEl>
                                          <p:spTgt spid="29">
                                            <p:txEl>
                                              <p:pRg st="0" end="0"/>
                                            </p:txEl>
                                          </p:spTgt>
                                        </p:tgtEl>
                                        <p:attrNameLst>
                                          <p:attrName>style.visibility</p:attrName>
                                        </p:attrNameLst>
                                      </p:cBhvr>
                                      <p:to>
                                        <p:strVal val="visible"/>
                                      </p:to>
                                    </p:set>
                                    <p:animEffect transition="in" filter="fade">
                                      <p:cBhvr>
                                        <p:cTn id="189" dur="1000"/>
                                        <p:tgtEl>
                                          <p:spTgt spid="29">
                                            <p:txEl>
                                              <p:pRg st="0" end="0"/>
                                            </p:txEl>
                                          </p:spTgt>
                                        </p:tgtEl>
                                      </p:cBhvr>
                                    </p:animEffect>
                                    <p:anim calcmode="lin" valueType="num">
                                      <p:cBhvr>
                                        <p:cTn id="190"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91"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192" presetID="47" presetClass="exit" presetSubtype="0" fill="hold" nodeType="withEffect">
                                  <p:stCondLst>
                                    <p:cond delay="0"/>
                                  </p:stCondLst>
                                  <p:childTnLst>
                                    <p:animEffect transition="out" filter="fade">
                                      <p:cBhvr>
                                        <p:cTn id="193" dur="1000"/>
                                        <p:tgtEl>
                                          <p:spTgt spid="21">
                                            <p:txEl>
                                              <p:pRg st="6" end="6"/>
                                            </p:txEl>
                                          </p:spTgt>
                                        </p:tgtEl>
                                      </p:cBhvr>
                                    </p:animEffect>
                                    <p:anim calcmode="lin" valueType="num">
                                      <p:cBhvr>
                                        <p:cTn id="194" dur="1000"/>
                                        <p:tgtEl>
                                          <p:spTgt spid="21">
                                            <p:txEl>
                                              <p:pRg st="6" end="6"/>
                                            </p:txEl>
                                          </p:spTgt>
                                        </p:tgtEl>
                                        <p:attrNameLst>
                                          <p:attrName>ppt_x</p:attrName>
                                        </p:attrNameLst>
                                      </p:cBhvr>
                                      <p:tavLst>
                                        <p:tav tm="0">
                                          <p:val>
                                            <p:strVal val="ppt_x"/>
                                          </p:val>
                                        </p:tav>
                                        <p:tav tm="100000">
                                          <p:val>
                                            <p:strVal val="ppt_x"/>
                                          </p:val>
                                        </p:tav>
                                      </p:tavLst>
                                    </p:anim>
                                    <p:anim calcmode="lin" valueType="num">
                                      <p:cBhvr>
                                        <p:cTn id="195" dur="1000"/>
                                        <p:tgtEl>
                                          <p:spTgt spid="21">
                                            <p:txEl>
                                              <p:pRg st="6" end="6"/>
                                            </p:txEl>
                                          </p:spTgt>
                                        </p:tgtEl>
                                        <p:attrNameLst>
                                          <p:attrName>ppt_y</p:attrName>
                                        </p:attrNameLst>
                                      </p:cBhvr>
                                      <p:tavLst>
                                        <p:tav tm="0">
                                          <p:val>
                                            <p:strVal val="ppt_y"/>
                                          </p:val>
                                        </p:tav>
                                        <p:tav tm="100000">
                                          <p:val>
                                            <p:strVal val="ppt_y-.1"/>
                                          </p:val>
                                        </p:tav>
                                      </p:tavLst>
                                    </p:anim>
                                    <p:set>
                                      <p:cBhvr>
                                        <p:cTn id="196" dur="1" fill="hold">
                                          <p:stCondLst>
                                            <p:cond delay="999"/>
                                          </p:stCondLst>
                                        </p:cTn>
                                        <p:tgtEl>
                                          <p:spTgt spid="21">
                                            <p:txEl>
                                              <p:pRg st="6" end="6"/>
                                            </p:txEl>
                                          </p:spTgt>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97" restart="whenNotActive" fill="hold" evtFilter="cancelBubble" nodeType="interactiveSeq">
                <p:stCondLst>
                  <p:cond evt="onClick" delay="0">
                    <p:tgtEl>
                      <p:spTgt spid="41"/>
                    </p:tgtEl>
                  </p:cond>
                </p:stCondLst>
                <p:endSync evt="end" delay="0">
                  <p:rtn val="all"/>
                </p:endSync>
                <p:childTnLst>
                  <p:par>
                    <p:cTn id="198" fill="hold">
                      <p:stCondLst>
                        <p:cond delay="0"/>
                      </p:stCondLst>
                      <p:childTnLst>
                        <p:par>
                          <p:cTn id="199" fill="hold">
                            <p:stCondLst>
                              <p:cond delay="0"/>
                            </p:stCondLst>
                            <p:childTnLst>
                              <p:par>
                                <p:cTn id="200" presetID="42" presetClass="entr" presetSubtype="0" fill="hold" nodeType="clickEffect">
                                  <p:stCondLst>
                                    <p:cond delay="0"/>
                                  </p:stCondLst>
                                  <p:childTnLst>
                                    <p:set>
                                      <p:cBhvr>
                                        <p:cTn id="201" dur="1" fill="hold">
                                          <p:stCondLst>
                                            <p:cond delay="0"/>
                                          </p:stCondLst>
                                        </p:cTn>
                                        <p:tgtEl>
                                          <p:spTgt spid="34">
                                            <p:txEl>
                                              <p:pRg st="0" end="0"/>
                                            </p:txEl>
                                          </p:spTgt>
                                        </p:tgtEl>
                                        <p:attrNameLst>
                                          <p:attrName>style.visibility</p:attrName>
                                        </p:attrNameLst>
                                      </p:cBhvr>
                                      <p:to>
                                        <p:strVal val="visible"/>
                                      </p:to>
                                    </p:set>
                                    <p:animEffect transition="in" filter="fade">
                                      <p:cBhvr>
                                        <p:cTn id="202" dur="1000"/>
                                        <p:tgtEl>
                                          <p:spTgt spid="34">
                                            <p:txEl>
                                              <p:pRg st="0" end="0"/>
                                            </p:txEl>
                                          </p:spTgt>
                                        </p:tgtEl>
                                      </p:cBhvr>
                                    </p:animEffect>
                                    <p:anim calcmode="lin" valueType="num">
                                      <p:cBhvr>
                                        <p:cTn id="203"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04"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205" presetID="47" presetClass="exit" presetSubtype="0" fill="hold" nodeType="withEffect">
                                  <p:stCondLst>
                                    <p:cond delay="0"/>
                                  </p:stCondLst>
                                  <p:childTnLst>
                                    <p:animEffect transition="out" filter="fade">
                                      <p:cBhvr>
                                        <p:cTn id="206" dur="1000"/>
                                        <p:tgtEl>
                                          <p:spTgt spid="21">
                                            <p:txEl>
                                              <p:pRg st="7" end="7"/>
                                            </p:txEl>
                                          </p:spTgt>
                                        </p:tgtEl>
                                      </p:cBhvr>
                                    </p:animEffect>
                                    <p:anim calcmode="lin" valueType="num">
                                      <p:cBhvr>
                                        <p:cTn id="207" dur="1000"/>
                                        <p:tgtEl>
                                          <p:spTgt spid="21">
                                            <p:txEl>
                                              <p:pRg st="7" end="7"/>
                                            </p:txEl>
                                          </p:spTgt>
                                        </p:tgtEl>
                                        <p:attrNameLst>
                                          <p:attrName>ppt_x</p:attrName>
                                        </p:attrNameLst>
                                      </p:cBhvr>
                                      <p:tavLst>
                                        <p:tav tm="0">
                                          <p:val>
                                            <p:strVal val="ppt_x"/>
                                          </p:val>
                                        </p:tav>
                                        <p:tav tm="100000">
                                          <p:val>
                                            <p:strVal val="ppt_x"/>
                                          </p:val>
                                        </p:tav>
                                      </p:tavLst>
                                    </p:anim>
                                    <p:anim calcmode="lin" valueType="num">
                                      <p:cBhvr>
                                        <p:cTn id="208" dur="1000"/>
                                        <p:tgtEl>
                                          <p:spTgt spid="21">
                                            <p:txEl>
                                              <p:pRg st="7" end="7"/>
                                            </p:txEl>
                                          </p:spTgt>
                                        </p:tgtEl>
                                        <p:attrNameLst>
                                          <p:attrName>ppt_y</p:attrName>
                                        </p:attrNameLst>
                                      </p:cBhvr>
                                      <p:tavLst>
                                        <p:tav tm="0">
                                          <p:val>
                                            <p:strVal val="ppt_y"/>
                                          </p:val>
                                        </p:tav>
                                        <p:tav tm="100000">
                                          <p:val>
                                            <p:strVal val="ppt_y-.1"/>
                                          </p:val>
                                        </p:tav>
                                      </p:tavLst>
                                    </p:anim>
                                    <p:set>
                                      <p:cBhvr>
                                        <p:cTn id="209" dur="1" fill="hold">
                                          <p:stCondLst>
                                            <p:cond delay="999"/>
                                          </p:stCondLst>
                                        </p:cTn>
                                        <p:tgtEl>
                                          <p:spTgt spid="21">
                                            <p:txEl>
                                              <p:pRg st="7" end="7"/>
                                            </p:txEl>
                                          </p:spTgt>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10" restart="whenNotActive" fill="hold" evtFilter="cancelBubble" nodeType="interactiveSeq">
                <p:stCondLst>
                  <p:cond evt="onClick" delay="0">
                    <p:tgtEl>
                      <p:spTgt spid="26"/>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nodeType="withEffect">
                                  <p:stCondLst>
                                    <p:cond delay="0"/>
                                  </p:stCondLst>
                                  <p:childTnLst>
                                    <p:set>
                                      <p:cBhvr>
                                        <p:cTn id="214" dur="1" fill="hold">
                                          <p:stCondLst>
                                            <p:cond delay="0"/>
                                          </p:stCondLst>
                                        </p:cTn>
                                        <p:tgtEl>
                                          <p:spTgt spid="71">
                                            <p:txEl>
                                              <p:pRg st="0" end="0"/>
                                            </p:txEl>
                                          </p:spTgt>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28">
                                            <p:txEl>
                                              <p:pRg st="0" end="0"/>
                                            </p:txEl>
                                          </p:spTgt>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29">
                                            <p:txEl>
                                              <p:pRg st="0" end="0"/>
                                            </p:txEl>
                                          </p:spTgt>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30">
                                            <p:txEl>
                                              <p:pRg st="0" end="0"/>
                                            </p:txEl>
                                          </p:spTgt>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31">
                                            <p:txEl>
                                              <p:pRg st="0" end="0"/>
                                            </p:txEl>
                                          </p:spTgt>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32">
                                            <p:txEl>
                                              <p:pRg st="0" end="0"/>
                                            </p:txEl>
                                          </p:spTgt>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33">
                                            <p:txEl>
                                              <p:pRg st="0" end="0"/>
                                            </p:txEl>
                                          </p:spTgt>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34">
                                            <p:txEl>
                                              <p:pRg st="0" end="0"/>
                                            </p:txEl>
                                          </p:spTgt>
                                        </p:tgtEl>
                                        <p:attrNameLst>
                                          <p:attrName>style.visibility</p:attrName>
                                        </p:attrNameLst>
                                      </p:cBhvr>
                                      <p:to>
                                        <p:strVal val="hidden"/>
                                      </p:to>
                                    </p:set>
                                  </p:childTnLst>
                                </p:cTn>
                              </p:par>
                              <p:par>
                                <p:cTn id="229" presetID="1" presetClass="entr" presetSubtype="0" fill="hold" nodeType="withEffect">
                                  <p:stCondLst>
                                    <p:cond delay="0"/>
                                  </p:stCondLst>
                                  <p:childTnLst>
                                    <p:set>
                                      <p:cBhvr>
                                        <p:cTn id="230" dur="1" fill="hold">
                                          <p:stCondLst>
                                            <p:cond delay="0"/>
                                          </p:stCondLst>
                                        </p:cTn>
                                        <p:tgtEl>
                                          <p:spTgt spid="21">
                                            <p:txEl>
                                              <p:pRg st="0" end="0"/>
                                            </p:txEl>
                                          </p:spTgt>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21">
                                            <p:txEl>
                                              <p:pRg st="1" end="1"/>
                                            </p:txEl>
                                          </p:spTgt>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21">
                                            <p:txEl>
                                              <p:pRg st="2" end="2"/>
                                            </p:txEl>
                                          </p:spTgt>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21">
                                            <p:txEl>
                                              <p:pRg st="3" end="3"/>
                                            </p:txEl>
                                          </p:spTgt>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21">
                                            <p:txEl>
                                              <p:pRg st="4" end="4"/>
                                            </p:txEl>
                                          </p:spTgt>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21">
                                            <p:txEl>
                                              <p:pRg st="5" end="5"/>
                                            </p:txEl>
                                          </p:spTgt>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21">
                                            <p:txEl>
                                              <p:pRg st="6" end="6"/>
                                            </p:txEl>
                                          </p:spTgt>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245" restart="whenNotActive" fill="hold" evtFilter="cancelBubble" nodeType="interactiveSeq">
                <p:stCondLst>
                  <p:cond evt="onClick" delay="0">
                    <p:tgtEl>
                      <p:spTgt spid="27"/>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nodeType="withEffect">
                                  <p:stCondLst>
                                    <p:cond delay="0"/>
                                  </p:stCondLst>
                                  <p:childTnLst>
                                    <p:set>
                                      <p:cBhvr>
                                        <p:cTn id="249" dur="1" fill="hold">
                                          <p:stCondLst>
                                            <p:cond delay="0"/>
                                          </p:stCondLst>
                                        </p:cTn>
                                        <p:tgtEl>
                                          <p:spTgt spid="71">
                                            <p:txEl>
                                              <p:pRg st="0" end="0"/>
                                            </p:txEl>
                                          </p:spTgt>
                                        </p:tgtEl>
                                        <p:attrNameLst>
                                          <p:attrName>style.visibility</p:attrName>
                                        </p:attrNameLst>
                                      </p:cBhvr>
                                      <p:to>
                                        <p:strVal val="hidden"/>
                                      </p:to>
                                    </p:set>
                                  </p:childTnLst>
                                </p:cTn>
                              </p:par>
                              <p:par>
                                <p:cTn id="250" presetID="1" presetClass="exit" presetSubtype="0" fill="hold" nodeType="withEffect">
                                  <p:stCondLst>
                                    <p:cond delay="0"/>
                                  </p:stCondLst>
                                  <p:childTnLst>
                                    <p:set>
                                      <p:cBhvr>
                                        <p:cTn id="251" dur="1" fill="hold">
                                          <p:stCondLst>
                                            <p:cond delay="0"/>
                                          </p:stCondLst>
                                        </p:cTn>
                                        <p:tgtEl>
                                          <p:spTgt spid="28">
                                            <p:txEl>
                                              <p:pRg st="0" end="0"/>
                                            </p:txEl>
                                          </p:spTgt>
                                        </p:tgtEl>
                                        <p:attrNameLst>
                                          <p:attrName>style.visibility</p:attrName>
                                        </p:attrNameLst>
                                      </p:cBhvr>
                                      <p:to>
                                        <p:strVal val="hidden"/>
                                      </p:to>
                                    </p:set>
                                  </p:childTnLst>
                                </p:cTn>
                              </p:par>
                              <p:par>
                                <p:cTn id="252" presetID="1" presetClass="exit" presetSubtype="0" fill="hold" nodeType="withEffect">
                                  <p:stCondLst>
                                    <p:cond delay="0"/>
                                  </p:stCondLst>
                                  <p:childTnLst>
                                    <p:set>
                                      <p:cBhvr>
                                        <p:cTn id="253" dur="1" fill="hold">
                                          <p:stCondLst>
                                            <p:cond delay="0"/>
                                          </p:stCondLst>
                                        </p:cTn>
                                        <p:tgtEl>
                                          <p:spTgt spid="29">
                                            <p:txEl>
                                              <p:pRg st="0" end="0"/>
                                            </p:txEl>
                                          </p:spTgt>
                                        </p:tgtEl>
                                        <p:attrNameLst>
                                          <p:attrName>style.visibility</p:attrName>
                                        </p:attrNameLst>
                                      </p:cBhvr>
                                      <p:to>
                                        <p:strVal val="hidden"/>
                                      </p:to>
                                    </p:set>
                                  </p:childTnLst>
                                </p:cTn>
                              </p:par>
                              <p:par>
                                <p:cTn id="254" presetID="1" presetClass="exit" presetSubtype="0" fill="hold" nodeType="withEffect">
                                  <p:stCondLst>
                                    <p:cond delay="0"/>
                                  </p:stCondLst>
                                  <p:childTnLst>
                                    <p:set>
                                      <p:cBhvr>
                                        <p:cTn id="255" dur="1" fill="hold">
                                          <p:stCondLst>
                                            <p:cond delay="0"/>
                                          </p:stCondLst>
                                        </p:cTn>
                                        <p:tgtEl>
                                          <p:spTgt spid="30">
                                            <p:txEl>
                                              <p:pRg st="0" end="0"/>
                                            </p:txEl>
                                          </p:spTgt>
                                        </p:tgtEl>
                                        <p:attrNameLst>
                                          <p:attrName>style.visibility</p:attrName>
                                        </p:attrNameLst>
                                      </p:cBhvr>
                                      <p:to>
                                        <p:strVal val="hidden"/>
                                      </p:to>
                                    </p:set>
                                  </p:childTnLst>
                                </p:cTn>
                              </p:par>
                              <p:par>
                                <p:cTn id="256" presetID="1" presetClass="exit" presetSubtype="0" fill="hold" nodeType="withEffect">
                                  <p:stCondLst>
                                    <p:cond delay="0"/>
                                  </p:stCondLst>
                                  <p:childTnLst>
                                    <p:set>
                                      <p:cBhvr>
                                        <p:cTn id="257" dur="1" fill="hold">
                                          <p:stCondLst>
                                            <p:cond delay="0"/>
                                          </p:stCondLst>
                                        </p:cTn>
                                        <p:tgtEl>
                                          <p:spTgt spid="31">
                                            <p:txEl>
                                              <p:pRg st="0" end="0"/>
                                            </p:txEl>
                                          </p:spTgt>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32">
                                            <p:txEl>
                                              <p:pRg st="0" end="0"/>
                                            </p:txEl>
                                          </p:spTgt>
                                        </p:tgtEl>
                                        <p:attrNameLst>
                                          <p:attrName>style.visibility</p:attrName>
                                        </p:attrNameLst>
                                      </p:cBhvr>
                                      <p:to>
                                        <p:strVal val="hidden"/>
                                      </p:to>
                                    </p:set>
                                  </p:childTnLst>
                                </p:cTn>
                              </p:par>
                              <p:par>
                                <p:cTn id="260" presetID="1" presetClass="exit" presetSubtype="0" fill="hold" nodeType="withEffect">
                                  <p:stCondLst>
                                    <p:cond delay="0"/>
                                  </p:stCondLst>
                                  <p:childTnLst>
                                    <p:set>
                                      <p:cBhvr>
                                        <p:cTn id="261" dur="1" fill="hold">
                                          <p:stCondLst>
                                            <p:cond delay="0"/>
                                          </p:stCondLst>
                                        </p:cTn>
                                        <p:tgtEl>
                                          <p:spTgt spid="33">
                                            <p:txEl>
                                              <p:pRg st="0" end="0"/>
                                            </p:txEl>
                                          </p:spTgt>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34">
                                            <p:txEl>
                                              <p:pRg st="0" end="0"/>
                                            </p:txEl>
                                          </p:spTgt>
                                        </p:tgtEl>
                                        <p:attrNameLst>
                                          <p:attrName>style.visibility</p:attrName>
                                        </p:attrNameLst>
                                      </p:cBhvr>
                                      <p:to>
                                        <p:strVal val="hidden"/>
                                      </p:to>
                                    </p:set>
                                  </p:childTnLst>
                                </p:cTn>
                              </p:par>
                              <p:par>
                                <p:cTn id="264" presetID="1" presetClass="entr" presetSubtype="0" fill="hold" nodeType="withEffect">
                                  <p:stCondLst>
                                    <p:cond delay="0"/>
                                  </p:stCondLst>
                                  <p:childTnLst>
                                    <p:set>
                                      <p:cBhvr>
                                        <p:cTn id="265" dur="1" fill="hold">
                                          <p:stCondLst>
                                            <p:cond delay="0"/>
                                          </p:stCondLst>
                                        </p:cTn>
                                        <p:tgtEl>
                                          <p:spTgt spid="21">
                                            <p:txEl>
                                              <p:pRg st="0" end="0"/>
                                            </p:txEl>
                                          </p:spTgt>
                                        </p:tgtEl>
                                        <p:attrNameLst>
                                          <p:attrName>style.visibility</p:attrName>
                                        </p:attrNameLst>
                                      </p:cBhvr>
                                      <p:to>
                                        <p:strVal val="visible"/>
                                      </p:to>
                                    </p:set>
                                  </p:childTnLst>
                                </p:cTn>
                              </p:par>
                              <p:par>
                                <p:cTn id="266" presetID="1" presetClass="entr" presetSubtype="0" fill="hold" nodeType="withEffect">
                                  <p:stCondLst>
                                    <p:cond delay="0"/>
                                  </p:stCondLst>
                                  <p:childTnLst>
                                    <p:set>
                                      <p:cBhvr>
                                        <p:cTn id="267" dur="1" fill="hold">
                                          <p:stCondLst>
                                            <p:cond delay="0"/>
                                          </p:stCondLst>
                                        </p:cTn>
                                        <p:tgtEl>
                                          <p:spTgt spid="21">
                                            <p:txEl>
                                              <p:pRg st="1" end="1"/>
                                            </p:txEl>
                                          </p:spTgt>
                                        </p:tgtEl>
                                        <p:attrNameLst>
                                          <p:attrName>style.visibility</p:attrName>
                                        </p:attrNameLst>
                                      </p:cBhvr>
                                      <p:to>
                                        <p:strVal val="visible"/>
                                      </p:to>
                                    </p:set>
                                  </p:childTnLst>
                                </p:cTn>
                              </p:par>
                              <p:par>
                                <p:cTn id="268" presetID="1" presetClass="entr" presetSubtype="0" fill="hold" nodeType="withEffect">
                                  <p:stCondLst>
                                    <p:cond delay="0"/>
                                  </p:stCondLst>
                                  <p:childTnLst>
                                    <p:set>
                                      <p:cBhvr>
                                        <p:cTn id="269" dur="1" fill="hold">
                                          <p:stCondLst>
                                            <p:cond delay="0"/>
                                          </p:stCondLst>
                                        </p:cTn>
                                        <p:tgtEl>
                                          <p:spTgt spid="21">
                                            <p:txEl>
                                              <p:pRg st="2" end="2"/>
                                            </p:txEl>
                                          </p:spTgt>
                                        </p:tgtEl>
                                        <p:attrNameLst>
                                          <p:attrName>style.visibility</p:attrName>
                                        </p:attrNameLst>
                                      </p:cBhvr>
                                      <p:to>
                                        <p:strVal val="visible"/>
                                      </p:to>
                                    </p:set>
                                  </p:childTnLst>
                                </p:cTn>
                              </p:par>
                              <p:par>
                                <p:cTn id="270" presetID="1" presetClass="entr" presetSubtype="0" fill="hold" nodeType="withEffect">
                                  <p:stCondLst>
                                    <p:cond delay="0"/>
                                  </p:stCondLst>
                                  <p:childTnLst>
                                    <p:set>
                                      <p:cBhvr>
                                        <p:cTn id="271" dur="1" fill="hold">
                                          <p:stCondLst>
                                            <p:cond delay="0"/>
                                          </p:stCondLst>
                                        </p:cTn>
                                        <p:tgtEl>
                                          <p:spTgt spid="21">
                                            <p:txEl>
                                              <p:pRg st="3" end="3"/>
                                            </p:txEl>
                                          </p:spTgt>
                                        </p:tgtEl>
                                        <p:attrNameLst>
                                          <p:attrName>style.visibility</p:attrName>
                                        </p:attrNameLst>
                                      </p:cBhvr>
                                      <p:to>
                                        <p:strVal val="visible"/>
                                      </p:to>
                                    </p:set>
                                  </p:childTnLst>
                                </p:cTn>
                              </p:par>
                              <p:par>
                                <p:cTn id="272" presetID="1" presetClass="entr" presetSubtype="0" fill="hold" nodeType="withEffect">
                                  <p:stCondLst>
                                    <p:cond delay="0"/>
                                  </p:stCondLst>
                                  <p:childTnLst>
                                    <p:set>
                                      <p:cBhvr>
                                        <p:cTn id="273" dur="1" fill="hold">
                                          <p:stCondLst>
                                            <p:cond delay="0"/>
                                          </p:stCondLst>
                                        </p:cTn>
                                        <p:tgtEl>
                                          <p:spTgt spid="21">
                                            <p:txEl>
                                              <p:pRg st="4" end="4"/>
                                            </p:txEl>
                                          </p:spTgt>
                                        </p:tgtEl>
                                        <p:attrNameLst>
                                          <p:attrName>style.visibility</p:attrName>
                                        </p:attrNameLst>
                                      </p:cBhvr>
                                      <p:to>
                                        <p:strVal val="visible"/>
                                      </p:to>
                                    </p:set>
                                  </p:childTnLst>
                                </p:cTn>
                              </p:par>
                              <p:par>
                                <p:cTn id="274" presetID="1" presetClass="entr" presetSubtype="0" fill="hold" nodeType="withEffect">
                                  <p:stCondLst>
                                    <p:cond delay="0"/>
                                  </p:stCondLst>
                                  <p:childTnLst>
                                    <p:set>
                                      <p:cBhvr>
                                        <p:cTn id="275" dur="1" fill="hold">
                                          <p:stCondLst>
                                            <p:cond delay="0"/>
                                          </p:stCondLst>
                                        </p:cTn>
                                        <p:tgtEl>
                                          <p:spTgt spid="21">
                                            <p:txEl>
                                              <p:pRg st="5" end="5"/>
                                            </p:txEl>
                                          </p:spTgt>
                                        </p:tgtEl>
                                        <p:attrNameLst>
                                          <p:attrName>style.visibility</p:attrName>
                                        </p:attrNameLst>
                                      </p:cBhvr>
                                      <p:to>
                                        <p:strVal val="visible"/>
                                      </p:to>
                                    </p:set>
                                  </p:childTnLst>
                                </p:cTn>
                              </p:par>
                              <p:par>
                                <p:cTn id="276" presetID="1" presetClass="entr" presetSubtype="0" fill="hold" nodeType="withEffect">
                                  <p:stCondLst>
                                    <p:cond delay="0"/>
                                  </p:stCondLst>
                                  <p:childTnLst>
                                    <p:set>
                                      <p:cBhvr>
                                        <p:cTn id="277" dur="1" fill="hold">
                                          <p:stCondLst>
                                            <p:cond delay="0"/>
                                          </p:stCondLst>
                                        </p:cTn>
                                        <p:tgtEl>
                                          <p:spTgt spid="21">
                                            <p:txEl>
                                              <p:pRg st="6" end="6"/>
                                            </p:txEl>
                                          </p:spTgt>
                                        </p:tgtEl>
                                        <p:attrNameLst>
                                          <p:attrName>style.visibility</p:attrName>
                                        </p:attrNameLst>
                                      </p:cBhvr>
                                      <p:to>
                                        <p:strVal val="visible"/>
                                      </p:to>
                                    </p:set>
                                  </p:childTnLst>
                                </p:cTn>
                              </p:par>
                              <p:par>
                                <p:cTn id="278" presetID="1" presetClass="entr" presetSubtype="0" fill="hold" nodeType="withEffect">
                                  <p:stCondLst>
                                    <p:cond delay="0"/>
                                  </p:stCondLst>
                                  <p:childTnLst>
                                    <p:set>
                                      <p:cBhvr>
                                        <p:cTn id="279"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L-4</a:t>
            </a:r>
          </a:p>
          <a:p>
            <a:pPr algn="ctr"/>
            <a:r>
              <a:rPr lang="en-GB" sz="1200" b="1" dirty="0">
                <a:solidFill>
                  <a:srgbClr val="002060"/>
                </a:solidFill>
                <a:latin typeface="Arial" pitchFamily="34" charset="0"/>
                <a:cs typeface="Arial" pitchFamily="34" charset="0"/>
              </a:rPr>
              <a:t>S-09</a:t>
            </a:r>
          </a:p>
        </p:txBody>
      </p:sp>
      <p:sp>
        <p:nvSpPr>
          <p:cNvPr id="13"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box: Tool instructions"/>
          <p:cNvSpPr txBox="1"/>
          <p:nvPr/>
        </p:nvSpPr>
        <p:spPr>
          <a:xfrm>
            <a:off x="4774966" y="6581001"/>
            <a:ext cx="2642070" cy="276999"/>
          </a:xfrm>
          <a:prstGeom prst="rect">
            <a:avLst/>
          </a:prstGeom>
          <a:noFill/>
        </p:spPr>
        <p:txBody>
          <a:bodyPr wrap="none" rtlCol="0">
            <a:spAutoFit/>
          </a:bodyPr>
          <a:lstStyle/>
          <a:p>
            <a:pPr algn="ctr"/>
            <a:r>
              <a:rPr lang="en-NZ" sz="1200" dirty="0">
                <a:latin typeface="Arial" pitchFamily="34" charset="0"/>
                <a:ea typeface="Segoe UI" pitchFamily="34" charset="0"/>
                <a:cs typeface="Arial" pitchFamily="34" charset="0"/>
              </a:rPr>
              <a:t>Click in the word balloon to type text</a:t>
            </a:r>
            <a:endParaRPr lang="en-GB" sz="1200" dirty="0">
              <a:latin typeface="Arial" pitchFamily="34" charset="0"/>
              <a:ea typeface="Segoe UI" pitchFamily="34" charset="0"/>
              <a:cs typeface="Arial" pitchFamily="34"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6207" y="2611957"/>
            <a:ext cx="4837391" cy="3628043"/>
          </a:xfrm>
          <a:prstGeom prst="rect">
            <a:avLst/>
          </a:prstGeom>
        </p:spPr>
      </p:pic>
      <p:sp>
        <p:nvSpPr>
          <p:cNvPr id="19" name="Shape: Word balloon"/>
          <p:cNvSpPr/>
          <p:nvPr/>
        </p:nvSpPr>
        <p:spPr>
          <a:xfrm>
            <a:off x="4911699" y="1291590"/>
            <a:ext cx="3322799" cy="1790126"/>
          </a:xfrm>
          <a:prstGeom prst="wedgeEllipseCallout">
            <a:avLst>
              <a:gd name="adj1" fmla="val -21463"/>
              <a:gd name="adj2" fmla="val 71000"/>
            </a:avLst>
          </a:prstGeom>
          <a:solidFill>
            <a:schemeClr val="bg1"/>
          </a:solidFill>
          <a:ln w="38100">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Shape: Word balloon"/>
          <p:cNvSpPr/>
          <p:nvPr/>
        </p:nvSpPr>
        <p:spPr>
          <a:xfrm>
            <a:off x="134443" y="1493685"/>
            <a:ext cx="3361764" cy="1835869"/>
          </a:xfrm>
          <a:prstGeom prst="wedgeEllipseCallout">
            <a:avLst>
              <a:gd name="adj1" fmla="val 64760"/>
              <a:gd name="adj2" fmla="val 53814"/>
            </a:avLst>
          </a:prstGeom>
          <a:solidFill>
            <a:schemeClr val="bg1"/>
          </a:solidFill>
          <a:ln w="38100">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Shape: Word balloon"/>
          <p:cNvSpPr/>
          <p:nvPr/>
        </p:nvSpPr>
        <p:spPr>
          <a:xfrm>
            <a:off x="138222" y="3508043"/>
            <a:ext cx="3129251" cy="1835869"/>
          </a:xfrm>
          <a:prstGeom prst="wedgeEllipseCallout">
            <a:avLst>
              <a:gd name="adj1" fmla="val 59516"/>
              <a:gd name="adj2" fmla="val -14970"/>
            </a:avLst>
          </a:prstGeom>
          <a:solidFill>
            <a:schemeClr val="bg1"/>
          </a:solidFill>
          <a:ln w="38100">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Shape: Word balloon"/>
          <p:cNvSpPr/>
          <p:nvPr/>
        </p:nvSpPr>
        <p:spPr>
          <a:xfrm>
            <a:off x="8714569" y="1446550"/>
            <a:ext cx="3361764" cy="1883004"/>
          </a:xfrm>
          <a:prstGeom prst="wedgeEllipseCallout">
            <a:avLst>
              <a:gd name="adj1" fmla="val -70755"/>
              <a:gd name="adj2" fmla="val 59237"/>
            </a:avLst>
          </a:prstGeom>
          <a:solidFill>
            <a:schemeClr val="bg1"/>
          </a:solidFill>
          <a:ln w="38100">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Shape: Word balloon"/>
          <p:cNvSpPr/>
          <p:nvPr/>
        </p:nvSpPr>
        <p:spPr>
          <a:xfrm>
            <a:off x="8562331" y="3473549"/>
            <a:ext cx="3514002" cy="1835869"/>
          </a:xfrm>
          <a:prstGeom prst="wedgeEllipseCallout">
            <a:avLst>
              <a:gd name="adj1" fmla="val -56168"/>
              <a:gd name="adj2" fmla="val 7651"/>
            </a:avLst>
          </a:prstGeom>
          <a:solidFill>
            <a:schemeClr val="bg1"/>
          </a:solidFill>
          <a:ln w="38100">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itle 3"/>
          <p:cNvSpPr>
            <a:spLocks noGrp="1"/>
          </p:cNvSpPr>
          <p:nvPr>
            <p:ph type="title"/>
          </p:nvPr>
        </p:nvSpPr>
        <p:spPr>
          <a:xfrm>
            <a:off x="838201" y="4990"/>
            <a:ext cx="10515600" cy="1325563"/>
          </a:xfrm>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We are getting our hearts </a:t>
            </a:r>
            <a:b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ready to welcome Jesus</a:t>
            </a:r>
            <a:endParaRPr lang="en-NZ" dirty="0"/>
          </a:p>
        </p:txBody>
      </p:sp>
    </p:spTree>
    <p:controls>
      <mc:AlternateContent xmlns:mc="http://schemas.openxmlformats.org/markup-compatibility/2006">
        <mc:Choice xmlns:v="urn:schemas-microsoft-com:vml" Requires="v">
          <p:control spid="2125" name="TextBox1" r:id="rId2" imgW="2162160" imgH="1247760"/>
        </mc:Choice>
        <mc:Fallback>
          <p:control name="TextBox1" r:id="rId2" imgW="2162160" imgH="124776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22300" y="3803650"/>
                  <a:ext cx="2160588" cy="12461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126" name="TextBox2" r:id="rId3" imgW="2162160" imgH="1257480"/>
        </mc:Choice>
        <mc:Fallback>
          <p:control name="TextBox2" r:id="rId3" imgW="2162160" imgH="1257480">
            <p:pic>
              <p:nvPicPr>
                <p:cNvPr id="0" name="TextBox2"/>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709613" y="1827213"/>
                  <a:ext cx="2166937" cy="12541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127" name="TextBox3" r:id="rId4" imgW="2476440" imgH="1104840"/>
        </mc:Choice>
        <mc:Fallback>
          <p:control name="TextBox3" r:id="rId4" imgW="2476440" imgH="1104840">
            <p:pic>
              <p:nvPicPr>
                <p:cNvPr id="0" name="TextBox3"/>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5354638" y="1625600"/>
                  <a:ext cx="2478087"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128" name="TextBox4" r:id="rId5" imgW="2552760" imgH="1114560"/>
        </mc:Choice>
        <mc:Fallback>
          <p:control name="TextBox4" r:id="rId5" imgW="2552760" imgH="1114560">
            <p:pic>
              <p:nvPicPr>
                <p:cNvPr id="0" name="TextBox4"/>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147175" y="1827213"/>
                  <a:ext cx="2547938" cy="11144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129" name="TextBox5" r:id="rId6" imgW="2552760" imgH="1104840"/>
        </mc:Choice>
        <mc:Fallback>
          <p:control name="TextBox5" r:id="rId6" imgW="2552760" imgH="1104840">
            <p:pic>
              <p:nvPicPr>
                <p:cNvPr id="0" name="TextBox5"/>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045575" y="3876675"/>
                  <a:ext cx="2547938" cy="11001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5378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8">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8617F4FE-2F55-49A6-8410-81F5193B4ABD}">
  <we:reference id="wa104379997" version="1.0.0.2"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3472129A-6F9B-4CA7-8BB7-3229ED71BF4A}">
  <we:reference id="wa104178141" version="2.0.9.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8268</TotalTime>
  <Words>2204</Words>
  <Application>Microsoft Office PowerPoint</Application>
  <PresentationFormat>Custom</PresentationFormat>
  <Paragraphs>231</Paragraphs>
  <Slides>14</Slides>
  <Notes>14</Notes>
  <HiddenSlides>2</HiddenSlides>
  <MMClips>2</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1_Office Theme</vt:lpstr>
      <vt:lpstr>Advent is celebrated in our school and our parish</vt:lpstr>
      <vt:lpstr>Learning Intentions</vt:lpstr>
      <vt:lpstr>In our school each class  has an Advent Wreath</vt:lpstr>
      <vt:lpstr>Why do we have an Advent wreath?</vt:lpstr>
      <vt:lpstr>The Advent Wreath song</vt:lpstr>
      <vt:lpstr>We have signs of Advent in our parish</vt:lpstr>
      <vt:lpstr>We bring our family Advent Wreaths to  school and our priest blesses them </vt:lpstr>
      <vt:lpstr>What happens during Advent?</vt:lpstr>
      <vt:lpstr>We are getting our hearts  ready to welcome Jesus</vt:lpstr>
      <vt:lpstr>Check Up</vt:lpstr>
      <vt:lpstr>Time for Reflection</vt:lpstr>
      <vt:lpstr>Sharing our Learning about ADVENT with family whānau</vt:lpstr>
      <vt:lpstr>The Advent Wreath song</vt:lpstr>
      <vt:lpstr>Sharing our Learning about ADVENT with family whānau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is celebrated in our school and our parish</dc:title>
  <dc:creator>Jenny McCairn</dc:creator>
  <cp:lastModifiedBy>Pierre Schmits</cp:lastModifiedBy>
  <cp:revision>126</cp:revision>
  <dcterms:created xsi:type="dcterms:W3CDTF">2016-09-20T10:25:38Z</dcterms:created>
  <dcterms:modified xsi:type="dcterms:W3CDTF">2016-11-19T21:13:35Z</dcterms:modified>
</cp:coreProperties>
</file>