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337" r:id="rId2"/>
    <p:sldId id="338" r:id="rId3"/>
    <p:sldId id="339" r:id="rId4"/>
    <p:sldId id="340" r:id="rId5"/>
    <p:sldId id="341" r:id="rId6"/>
    <p:sldId id="342" r:id="rId7"/>
    <p:sldId id="344" r:id="rId8"/>
    <p:sldId id="346" r:id="rId9"/>
    <p:sldId id="347" r:id="rId10"/>
    <p:sldId id="350" r:id="rId11"/>
    <p:sldId id="349" r:id="rId12"/>
    <p:sldId id="343" r:id="rId13"/>
    <p:sldId id="345" r:id="rId14"/>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83208" autoAdjust="0"/>
  </p:normalViewPr>
  <p:slideViewPr>
    <p:cSldViewPr snapToGrid="0" snapToObjects="1">
      <p:cViewPr>
        <p:scale>
          <a:sx n="80" d="100"/>
          <a:sy n="80" d="100"/>
        </p:scale>
        <p:origin x="-1428" y="-804"/>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20/11/2016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the symbols that belong to the waiting time of Advent.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1231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provides some choices for children to show and share what they have learned. Examples could be photographed as evidence of children’s learning. </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You may like to put a copy of the </a:t>
            </a:r>
            <a:r>
              <a:rPr lang="en-GB" sz="1200" b="1" u="sng" kern="1200" dirty="0">
                <a:solidFill>
                  <a:schemeClr val="tx1"/>
                </a:solidFill>
                <a:effectLst/>
                <a:latin typeface="+mn-lt"/>
                <a:ea typeface="+mn-ea"/>
                <a:cs typeface="+mn-cs"/>
              </a:rPr>
              <a:t>Sharing our Learning</a:t>
            </a:r>
            <a:r>
              <a:rPr lang="en-GB" sz="1200" kern="1200" dirty="0">
                <a:solidFill>
                  <a:schemeClr val="tx1"/>
                </a:solidFill>
                <a:effectLst/>
                <a:latin typeface="+mn-lt"/>
                <a:ea typeface="+mn-ea"/>
                <a:cs typeface="+mn-cs"/>
              </a:rPr>
              <a:t> page in children’s RE Learning Journals. You could talk through the choices using the slide and let children make their choice from their own copy.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could work on their choice at school and/or at home and you may like to set a day for sharing. Please let parents and whānau know what you expect them to do with this.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slide is focussed on Achievement Objective </a:t>
            </a:r>
            <a:r>
              <a:rPr lang="en-GB" sz="1200" b="1" kern="1200" dirty="0">
                <a:solidFill>
                  <a:schemeClr val="tx1"/>
                </a:solidFill>
                <a:effectLst/>
                <a:latin typeface="+mn-lt"/>
                <a:ea typeface="+mn-ea"/>
                <a:cs typeface="+mn-cs"/>
              </a:rPr>
              <a:t>for Year 2 Advent </a:t>
            </a:r>
            <a:r>
              <a:rPr lang="en-GB" sz="1200" kern="1200" dirty="0">
                <a:solidFill>
                  <a:schemeClr val="tx1"/>
                </a:solidFill>
                <a:effectLst/>
                <a:latin typeface="+mn-lt"/>
                <a:ea typeface="+mn-ea"/>
                <a:cs typeface="+mn-cs"/>
              </a:rPr>
              <a:t>which is covered in Lessons </a:t>
            </a:r>
            <a:r>
              <a:rPr lang="en-GB" sz="1200" b="1" kern="1200" dirty="0">
                <a:solidFill>
                  <a:schemeClr val="tx1"/>
                </a:solidFill>
                <a:effectLst/>
                <a:latin typeface="+mn-lt"/>
                <a:ea typeface="+mn-ea"/>
                <a:cs typeface="+mn-cs"/>
              </a:rPr>
              <a:t>1,2,3</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Year AO)</a:t>
            </a:r>
            <a:r>
              <a:rPr lang="en-GB" sz="1200" kern="1200" dirty="0">
                <a:solidFill>
                  <a:schemeClr val="tx1"/>
                </a:solidFill>
                <a:effectLst/>
                <a:latin typeface="+mn-lt"/>
                <a:ea typeface="+mn-ea"/>
                <a:cs typeface="+mn-cs"/>
              </a:rPr>
              <a:t> Children will be able to:  identify aspects of waiting, and relate these to the Advent season.</a:t>
            </a:r>
            <a:endParaRPr lang="en-NZ" dirty="0"/>
          </a:p>
        </p:txBody>
      </p:sp>
      <p:sp>
        <p:nvSpPr>
          <p:cNvPr id="4" name="Slide Number Placeholder 3"/>
          <p:cNvSpPr>
            <a:spLocks noGrp="1"/>
          </p:cNvSpPr>
          <p:nvPr>
            <p:ph type="sldNum" sz="quarter" idx="10"/>
          </p:nvPr>
        </p:nvSpPr>
        <p:spPr/>
        <p:txBody>
          <a:bodyPr/>
          <a:lstStyle/>
          <a:p>
            <a:fld id="{09504276-07BE-4A5D-950F-D17C3B3BA64F}" type="slidenum">
              <a:rPr lang="en-GB" smtClean="0"/>
              <a:pPr/>
              <a:t>10</a:t>
            </a:fld>
            <a:endParaRPr lang="en-GB"/>
          </a:p>
        </p:txBody>
      </p:sp>
    </p:spTree>
    <p:extLst>
      <p:ext uri="{BB962C8B-B14F-4D97-AF65-F5344CB8AC3E}">
        <p14:creationId xmlns:p14="http://schemas.microsoft.com/office/powerpoint/2010/main" val="333571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10</a:t>
            </a:r>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88196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6</a:t>
            </a:r>
            <a:endParaRPr lang="en-NZ" sz="1200" kern="1200" dirty="0">
              <a:solidFill>
                <a:schemeClr val="tx1"/>
              </a:solidFill>
              <a:effectLst/>
              <a:latin typeface="+mn-lt"/>
              <a:ea typeface="+mn-ea"/>
              <a:cs typeface="+mn-cs"/>
            </a:endParaRPr>
          </a:p>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552359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worksheet relates to slide 7</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55168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125863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to children the difference between waiting and getting ready on the outside using candles, colours and songs to remind us that we are waiting for Jesus to be born and waiting on the inside in our hearts for Jesus.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and talk about the bullet points on both reveals and decide how we can remind each other to prepare for Jesus in our hearts.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3880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SEE, THINK, WONDER strategy to help children stay focussed on Advent. Replicate in the class how the children are sitting in the image in the slide in the Advent wreath formation and use this to remind children about Advent.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story ‘Early Birthday’ on the Teacher Resource p16 or on the lesson home page and make copies of the Teacher Resource The Advent Wreath p17 for children to colour and share with their family whanau.</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9925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post it note and talk about what it is saying.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to children that when we prepare well for something it always works out better. Children share experiences of this at home and at school.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Talk at home about waiting patiently for Jesus to be born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76149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sentence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Find each word in the sentence beside the matrix and highlight it there and in the Word Find. Children complete the worksheet and check it on the screen.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‘Advent song.’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family about the colour and symbols of Advent and how you are preparing at home for Jesus to come. </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5136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 closely at the image and explain what the children are doing.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 worksheet and mark it together.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3 things they have learnt about the Advent season. </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Answers </a:t>
            </a:r>
          </a:p>
          <a:p>
            <a:r>
              <a:rPr lang="en-GB" sz="1200" kern="1200" dirty="0">
                <a:solidFill>
                  <a:schemeClr val="tx1"/>
                </a:solidFill>
                <a:effectLst/>
                <a:latin typeface="+mn-lt"/>
                <a:ea typeface="+mn-ea"/>
                <a:cs typeface="+mn-cs"/>
              </a:rPr>
              <a:t>1) YES, 2) NO, 3) YES, 4) NO, 5) YES, 6) YES, 7) NO, 8) YES, 9) NO, 10) YES,</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04982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8</a:t>
            </a:fld>
            <a:endParaRPr lang="en-GB"/>
          </a:p>
        </p:txBody>
      </p:sp>
    </p:spTree>
    <p:extLst>
      <p:ext uri="{BB962C8B-B14F-4D97-AF65-F5344CB8AC3E}">
        <p14:creationId xmlns:p14="http://schemas.microsoft.com/office/powerpoint/2010/main" val="1704973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recall talking about preparing their heart for Jesus’ coming (see Slide 3)- by talking to Jesus, having a quiet time with Jesus and keeping their hearts open to meet Jesus in a new way in Advent. </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37746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D835AF5-F9AC-4673-A623-693111D213C3}" type="datetimeFigureOut">
              <a:rPr lang="en-GB" smtClean="0"/>
              <a:pPr/>
              <a:t>20/11/2016</a:t>
            </a:fld>
            <a:endParaRPr lang="en-GB"/>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17123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www.google.co.nz/url?sa=i&amp;rct=j&amp;q=&amp;esrc=s&amp;source=images&amp;cd=&amp;cad=rja&amp;uact=8&amp;ved=0ahUKEwjO37qom_fOAhUMkpQKHSVoCEUQjRwIBw&amp;url=http://rediscoveredfamilies.com/simple-christmas-traditions/&amp;psig=AFQjCNHN9wXk-6LRmSIO4cjDCM57XS5Cww&amp;ust=14731300026167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hyperlink" Target="https://www.mcschool.org/2014/12/teacher-talk-pre-kindergarten-welcomes-advent-drumming/" TargetMode="Externa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google.co.nz/url?sa=i&amp;rct=j&amp;q=&amp;esrc=s&amp;source=images&amp;cd=&amp;cad=rja&amp;uact=8&amp;ved=0ahUKEwjO37qom_fOAhUMkpQKHSVoCEUQjRwIBw&amp;url=http://rediscoveredfamilies.com/simple-christmas-traditions/&amp;psig=AFQjCNHN9wXk-6LRmSIO4cjDCM57XS5Cww&amp;ust=14731300026167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hyperlink" Target="http://www.google.co.nz/url?sa=i&amp;rct=j&amp;q=&amp;esrc=s&amp;source=images&amp;cd=&amp;cad=rja&amp;uact=8&amp;ved=0ahUKEwiyvpGA_PbOAhXGmpQKHZEdBKsQjRwIBw&amp;url=http://www.denstonevillage.org.uk/index.php/2011/12/mothers-union-advent-carols/&amp;psig=AFQjCNEhvqXxMic-d0YfrTLGidejZSdUng&amp;ust=147312164790964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www.mcschool.org/2014/12/teacher-talk-pre-kindergarten-welcomes-advent-drumming/" TargetMode="External"/><Relationship Id="rId3" Type="http://schemas.openxmlformats.org/officeDocument/2006/relationships/slideLayout" Target="../slideLayouts/slideLayout3.xml"/><Relationship Id="rId7" Type="http://schemas.openxmlformats.org/officeDocument/2006/relationships/slide" Target="slide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www.google.co.nz/url?sa=i&amp;rct=j&amp;q=&amp;esrc=s&amp;source=images&amp;cd=&amp;cad=rja&amp;uact=8&amp;ved=0ahUKEwjO37qom_fOAhUMkpQKHSVoCEUQjRwIBw&amp;url=http://rediscoveredfamilies.com/simple-christmas-traditions/&amp;psig=AFQjCNHN9wXk-6LRmSIO4cjDCM57XS5Cww&amp;ust=147313000261673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9.png"/><Relationship Id="rId4" Type="http://schemas.openxmlformats.org/officeDocument/2006/relationships/notesSlide" Target="../notesSlides/notesSlide9.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679921" y="368400"/>
            <a:ext cx="7784156" cy="1323439"/>
          </a:xfrm>
          <a:prstGeom prst="rect">
            <a:avLst/>
          </a:prstGeom>
          <a:solidFill>
            <a:schemeClr val="bg1">
              <a:alpha val="50000"/>
            </a:schemeClr>
          </a:solidFill>
        </p:spPr>
        <p:txBody>
          <a:bodyPr wrap="square" rtlCol="0">
            <a:spAutoFit/>
          </a:bodyPr>
          <a:lstStyle/>
          <a:p>
            <a:pPr algn="ctr"/>
            <a:r>
              <a:rPr lang="en-NZ" sz="4000" dirty="0"/>
              <a:t>Advent is a time for family whānau                to prepare for Christmas</a:t>
            </a:r>
          </a:p>
        </p:txBody>
      </p:sp>
      <p:pic>
        <p:nvPicPr>
          <p:cNvPr id="10" name="Picture 9" descr="Image result for families waiting in advent">
            <a:hlinkClick r:id="rId4"/>
          </p:cNvPr>
          <p:cNvPicPr/>
          <p:nvPr/>
        </p:nvPicPr>
        <p:blipFill rotWithShape="1">
          <a:blip r:embed="rId5">
            <a:extLst>
              <a:ext uri="{28A0092B-C50C-407E-A947-70E740481C1C}">
                <a14:useLocalDpi xmlns:a14="http://schemas.microsoft.com/office/drawing/2010/main" val="0"/>
              </a:ext>
            </a:extLst>
          </a:blip>
          <a:srcRect l="3632" t="8474" r="7652" b="3729"/>
          <a:stretch/>
        </p:blipFill>
        <p:spPr bwMode="auto">
          <a:xfrm>
            <a:off x="2700688" y="1962200"/>
            <a:ext cx="3751253" cy="2841154"/>
          </a:xfrm>
          <a:prstGeom prst="rect">
            <a:avLst/>
          </a:prstGeom>
          <a:noFill/>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8994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MOVE THIS OBJECT"/>
          <p:cNvSpPr txBox="1"/>
          <p:nvPr/>
        </p:nvSpPr>
        <p:spPr>
          <a:xfrm>
            <a:off x="0" y="0"/>
            <a:ext cx="9144000" cy="553998"/>
          </a:xfrm>
          <a:prstGeom prst="rect">
            <a:avLst/>
          </a:prstGeom>
          <a:solidFill>
            <a:schemeClr val="bg1">
              <a:alpha val="50000"/>
            </a:schemeClr>
          </a:solidFill>
        </p:spPr>
        <p:txBody>
          <a:bodyPr wrap="square" rtlCol="0">
            <a:spAutoFit/>
          </a:bodyPr>
          <a:lstStyle/>
          <a:p>
            <a:pPr algn="ctr"/>
            <a:r>
              <a:rPr lang="en-NZ" sz="3000" b="1" dirty="0"/>
              <a:t>Sharing our Learning about ADVENT with family whānau</a:t>
            </a:r>
            <a:endParaRPr lang="en-GB" sz="3000" b="1" dirty="0">
              <a:solidFill>
                <a:srgbClr val="FF0000"/>
              </a:solidFill>
            </a:endParaRPr>
          </a:p>
        </p:txBody>
      </p:sp>
      <p:sp>
        <p:nvSpPr>
          <p:cNvPr id="3" name="Rectangle 2"/>
          <p:cNvSpPr/>
          <p:nvPr/>
        </p:nvSpPr>
        <p:spPr>
          <a:xfrm>
            <a:off x="0" y="638796"/>
            <a:ext cx="9144000" cy="4170372"/>
          </a:xfrm>
          <a:prstGeom prst="rect">
            <a:avLst/>
          </a:prstGeom>
          <a:solidFill>
            <a:schemeClr val="bg1">
              <a:alpha val="50000"/>
            </a:schemeClr>
          </a:solidFill>
        </p:spPr>
        <p:txBody>
          <a:bodyPr wrap="square">
            <a:spAutoFit/>
          </a:bodyPr>
          <a:lstStyle/>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a poster</a:t>
            </a:r>
            <a:r>
              <a:rPr lang="en-NZ" sz="1600" dirty="0">
                <a:latin typeface="Calibri" panose="020F0502020204030204" pitchFamily="34" charset="0"/>
                <a:ea typeface="Calibri" panose="020F0502020204030204" pitchFamily="34" charset="0"/>
                <a:cs typeface="Times New Roman" panose="02020603050405020304" pitchFamily="18" charset="0"/>
              </a:rPr>
              <a:t> to help you explain that Advent is a waiting time, telling how you feel about waiting, showing what it feels like to have to wait, and explaining who we are waiting for and what waiting patiently means.</a:t>
            </a:r>
          </a:p>
          <a:p>
            <a:pPr marL="342900" lvl="0" indent="-342900">
              <a:spcAft>
                <a:spcPts val="0"/>
              </a:spcAft>
              <a:buFont typeface="Wingdings" panose="05000000000000000000" pitchFamily="2" charset="2"/>
              <a:buChar char=""/>
            </a:pPr>
            <a:endParaRPr lang="en-NZ" sz="1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some plays </a:t>
            </a:r>
            <a:r>
              <a:rPr lang="en-NZ" sz="1600" dirty="0">
                <a:latin typeface="Calibri" panose="020F0502020204030204" pitchFamily="34" charset="0"/>
                <a:ea typeface="Calibri" panose="020F0502020204030204" pitchFamily="34" charset="0"/>
                <a:cs typeface="Times New Roman" panose="02020603050405020304" pitchFamily="18" charset="0"/>
              </a:rPr>
              <a:t>to tell the bible stories about Mary and Joseph waiting and Mary and Elizabeth waiting. In the plays say why people like to wait with others rather than on their own. You could use the bible stories to help you with the plays.</a:t>
            </a:r>
          </a:p>
          <a:p>
            <a:pPr marL="457200">
              <a:spcAft>
                <a:spcPts val="0"/>
              </a:spcAft>
            </a:pPr>
            <a:r>
              <a:rPr lang="en-NZ" sz="10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Talk to someone</a:t>
            </a:r>
            <a:r>
              <a:rPr lang="en-NZ" sz="1600" dirty="0">
                <a:latin typeface="Calibri" panose="020F0502020204030204" pitchFamily="34" charset="0"/>
                <a:ea typeface="Calibri" panose="020F0502020204030204" pitchFamily="34" charset="0"/>
                <a:cs typeface="Times New Roman" panose="02020603050405020304" pitchFamily="18" charset="0"/>
              </a:rPr>
              <a:t> who knows about waiting in your family and ask them to share some tips about how to make waiting easier. Explain to them why you are learning about waiting at the moment.</a:t>
            </a:r>
          </a:p>
          <a:p>
            <a:pPr marL="457200">
              <a:spcAft>
                <a:spcPts val="0"/>
              </a:spcAft>
            </a:pPr>
            <a:r>
              <a:rPr lang="en-NZ" sz="10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Share the Advent Quiz</a:t>
            </a:r>
            <a:r>
              <a:rPr lang="en-NZ" sz="1600" dirty="0">
                <a:latin typeface="Calibri" panose="020F0502020204030204" pitchFamily="34" charset="0"/>
                <a:ea typeface="Calibri" panose="020F0502020204030204" pitchFamily="34" charset="0"/>
                <a:cs typeface="Times New Roman" panose="02020603050405020304" pitchFamily="18" charset="0"/>
              </a:rPr>
              <a:t> with someone and share your scores.</a:t>
            </a:r>
          </a:p>
          <a:p>
            <a:pPr marL="457200">
              <a:spcAft>
                <a:spcPts val="0"/>
              </a:spcAft>
            </a:pPr>
            <a:r>
              <a:rPr lang="en-NZ" sz="10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Have a conversation with someone </a:t>
            </a:r>
            <a:r>
              <a:rPr lang="en-NZ" sz="1600" dirty="0">
                <a:latin typeface="Calibri" panose="020F0502020204030204" pitchFamily="34" charset="0"/>
                <a:ea typeface="Calibri" panose="020F0502020204030204" pitchFamily="34" charset="0"/>
                <a:cs typeface="Times New Roman" panose="02020603050405020304" pitchFamily="18" charset="0"/>
              </a:rPr>
              <a:t>who doesn’t know what the Advent wreath or calendar is and explain to them what they mean and how to use them.</a:t>
            </a:r>
          </a:p>
          <a:p>
            <a:pPr marL="457200">
              <a:spcAft>
                <a:spcPts val="0"/>
              </a:spcAft>
            </a:pPr>
            <a:r>
              <a:rPr lang="en-NZ" sz="10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your own way </a:t>
            </a:r>
            <a:r>
              <a:rPr lang="en-NZ" sz="1600" dirty="0">
                <a:latin typeface="Calibri" panose="020F0502020204030204" pitchFamily="34" charset="0"/>
                <a:ea typeface="Calibri" panose="020F0502020204030204" pitchFamily="34" charset="0"/>
                <a:cs typeface="Times New Roman" panose="02020603050405020304" pitchFamily="18" charset="0"/>
              </a:rPr>
              <a:t>of showing and sharing what you have learned and decide with whom you would like to share it. </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Worksheet">
            <a:hlinkClick r:id="rId4" action="ppaction://hlinksldjump" highlightClick="1"/>
          </p:cNvPr>
          <p:cNvSpPr/>
          <p:nvPr/>
        </p:nvSpPr>
        <p:spPr>
          <a:xfrm>
            <a:off x="7053576"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S-10</a:t>
            </a:r>
          </a:p>
        </p:txBody>
      </p:sp>
      <p:sp>
        <p:nvSpPr>
          <p:cNvPr id="8" name="Textbox: Tool instructions"/>
          <p:cNvSpPr txBox="1"/>
          <p:nvPr/>
        </p:nvSpPr>
        <p:spPr>
          <a:xfrm>
            <a:off x="3331926" y="4912668"/>
            <a:ext cx="2480167" cy="230832"/>
          </a:xfrm>
          <a:prstGeom prst="rect">
            <a:avLst/>
          </a:prstGeom>
          <a:solidFill>
            <a:schemeClr val="bg1">
              <a:alpha val="50000"/>
            </a:schemeClr>
          </a:solidFill>
        </p:spPr>
        <p:txBody>
          <a:bodyPr wrap="none" rtlCol="0">
            <a:spAutoFit/>
          </a:bodyPr>
          <a:lstStyle/>
          <a:p>
            <a:pPr algn="ctr"/>
            <a:r>
              <a:rPr lang="en-NZ" sz="900" dirty="0">
                <a:latin typeface="Arial" panose="020B0604020202020204" pitchFamily="34" charset="0"/>
                <a:cs typeface="Arial" panose="020B0604020202020204" pitchFamily="34" charset="0"/>
              </a:rPr>
              <a:t>Click on worksheet button to go to worksheet</a:t>
            </a:r>
            <a:endParaRPr lang="en-GB" sz="2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3106111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0"/>
            <a:ext cx="9144000" cy="954107"/>
          </a:xfrm>
          <a:prstGeom prst="rect">
            <a:avLst/>
          </a:prstGeom>
          <a:noFill/>
        </p:spPr>
        <p:txBody>
          <a:bodyPr wrap="square" rtlCol="0">
            <a:spAutoFit/>
          </a:bodyPr>
          <a:lstStyle/>
          <a:p>
            <a:pPr algn="ctr"/>
            <a:r>
              <a:rPr lang="en-NZ" sz="2800" b="1" dirty="0"/>
              <a:t>Sharing our Learning about ADVENT with family whānau        - WORKSHEET  </a:t>
            </a:r>
            <a:endParaRPr lang="en-GB" sz="2800" b="1" dirty="0">
              <a:solidFill>
                <a:srgbClr val="FF0000"/>
              </a:solidFill>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S-10</a:t>
            </a:r>
          </a:p>
        </p:txBody>
      </p:sp>
      <p:sp>
        <p:nvSpPr>
          <p:cNvPr id="10" name="Action Button: Up">
            <a:hlinkClick r:id="" action="ppaction://hlinkshowjump?jump=previousslide"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293457" y="4912668"/>
            <a:ext cx="2557110"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up arrow to return to the presentation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2" name="Rectangle 1"/>
          <p:cNvSpPr/>
          <p:nvPr/>
        </p:nvSpPr>
        <p:spPr>
          <a:xfrm>
            <a:off x="0" y="857712"/>
            <a:ext cx="9144000" cy="4170372"/>
          </a:xfrm>
          <a:prstGeom prst="rect">
            <a:avLst/>
          </a:prstGeom>
        </p:spPr>
        <p:txBody>
          <a:bodyPr wrap="square" anchor="t">
            <a:spAutoFit/>
          </a:bodyPr>
          <a:lstStyle/>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a poster</a:t>
            </a:r>
            <a:r>
              <a:rPr lang="en-NZ" sz="1600" dirty="0">
                <a:latin typeface="Calibri" panose="020F0502020204030204" pitchFamily="34" charset="0"/>
                <a:ea typeface="Calibri" panose="020F0502020204030204" pitchFamily="34" charset="0"/>
                <a:cs typeface="Times New Roman" panose="02020603050405020304" pitchFamily="18" charset="0"/>
              </a:rPr>
              <a:t> to help you explain that Advent is a waiting time, telling how you feel about waiting, showing what it feels like to have to wait, and explaining who we are waiting for and what waiting patiently means.</a:t>
            </a:r>
          </a:p>
          <a:p>
            <a:pPr marL="342900" lvl="0" indent="-342900">
              <a:spcAft>
                <a:spcPts val="0"/>
              </a:spcAft>
              <a:buFont typeface="Wingdings" panose="05000000000000000000" pitchFamily="2" charset="2"/>
              <a:buChar char=""/>
            </a:pPr>
            <a:endParaRPr lang="en-NZ" sz="1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some plays </a:t>
            </a:r>
            <a:r>
              <a:rPr lang="en-NZ" sz="1600" dirty="0">
                <a:latin typeface="Calibri" panose="020F0502020204030204" pitchFamily="34" charset="0"/>
                <a:ea typeface="Calibri" panose="020F0502020204030204" pitchFamily="34" charset="0"/>
                <a:cs typeface="Times New Roman" panose="02020603050405020304" pitchFamily="18" charset="0"/>
              </a:rPr>
              <a:t>to tell the bible stories about Mary and Joseph waiting and Mary and Elizabeth waiting. In the plays say why people like to wait with others rather than on their own. You could use the bible stories to help you with the plays.</a:t>
            </a:r>
          </a:p>
          <a:p>
            <a:pPr marL="457200">
              <a:spcAft>
                <a:spcPts val="0"/>
              </a:spcAft>
            </a:pPr>
            <a:endParaRPr lang="en-NZ" sz="1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Talk to someone</a:t>
            </a:r>
            <a:r>
              <a:rPr lang="en-NZ" sz="1600" dirty="0">
                <a:latin typeface="Calibri" panose="020F0502020204030204" pitchFamily="34" charset="0"/>
                <a:ea typeface="Calibri" panose="020F0502020204030204" pitchFamily="34" charset="0"/>
                <a:cs typeface="Times New Roman" panose="02020603050405020304" pitchFamily="18" charset="0"/>
              </a:rPr>
              <a:t> who knows about waiting in your family and ask them to share some tips about how to make waiting easier. Explain to them why you are learning about waiting at the moment.</a:t>
            </a:r>
          </a:p>
          <a:p>
            <a:pPr marL="457200">
              <a:spcAft>
                <a:spcPts val="0"/>
              </a:spcAft>
            </a:pPr>
            <a:endParaRPr lang="en-NZ" sz="1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Share the Advent Quiz</a:t>
            </a:r>
            <a:r>
              <a:rPr lang="en-NZ" sz="1600" dirty="0">
                <a:latin typeface="Calibri" panose="020F0502020204030204" pitchFamily="34" charset="0"/>
                <a:ea typeface="Calibri" panose="020F0502020204030204" pitchFamily="34" charset="0"/>
                <a:cs typeface="Times New Roman" panose="02020603050405020304" pitchFamily="18" charset="0"/>
              </a:rPr>
              <a:t> with someone and share your scores.</a:t>
            </a:r>
          </a:p>
          <a:p>
            <a:pPr marL="457200">
              <a:spcAft>
                <a:spcPts val="0"/>
              </a:spcAft>
            </a:pPr>
            <a:endParaRPr lang="en-NZ" sz="1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Have a conversation with someone </a:t>
            </a:r>
            <a:r>
              <a:rPr lang="en-NZ" sz="1600" dirty="0">
                <a:latin typeface="Calibri" panose="020F0502020204030204" pitchFamily="34" charset="0"/>
                <a:ea typeface="Calibri" panose="020F0502020204030204" pitchFamily="34" charset="0"/>
                <a:cs typeface="Times New Roman" panose="02020603050405020304" pitchFamily="18" charset="0"/>
              </a:rPr>
              <a:t>who doesn’t know what the Advent wreath or calendar is and explain to them what they mean and how to use them.</a:t>
            </a:r>
          </a:p>
          <a:p>
            <a:pPr marL="457200">
              <a:spcAft>
                <a:spcPts val="0"/>
              </a:spcAft>
            </a:pPr>
            <a:endParaRPr lang="en-NZ" sz="1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your own way </a:t>
            </a:r>
            <a:r>
              <a:rPr lang="en-NZ" sz="1600" dirty="0">
                <a:latin typeface="Calibri" panose="020F0502020204030204" pitchFamily="34" charset="0"/>
                <a:ea typeface="Calibri" panose="020F0502020204030204" pitchFamily="34" charset="0"/>
                <a:cs typeface="Times New Roman" panose="02020603050405020304" pitchFamily="18" charset="0"/>
              </a:rPr>
              <a:t>of showing and sharing what you have learned and decide with whom you would like to share it. </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0648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93919"/>
            <a:ext cx="9144000" cy="461665"/>
          </a:xfrm>
          <a:prstGeom prst="rect">
            <a:avLst/>
          </a:prstGeom>
          <a:noFill/>
        </p:spPr>
        <p:txBody>
          <a:bodyPr wrap="square" rtlCol="0">
            <a:spAutoFit/>
          </a:bodyPr>
          <a:lstStyle/>
          <a:p>
            <a:pPr algn="ctr"/>
            <a:r>
              <a:rPr lang="en-NZ" sz="2400" b="1" dirty="0"/>
              <a:t>Enjoying Advent symbols and colours before Christmas - WORKSHEET</a:t>
            </a:r>
            <a:endParaRPr lang="en-GB" sz="2400" b="1" dirty="0">
              <a:solidFill>
                <a:srgbClr val="FF000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S-06</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293457" y="4912668"/>
            <a:ext cx="2557110"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up arrow to return to the presentation</a:t>
            </a: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Trigger IS"/>
          <p:cNvSpPr/>
          <p:nvPr/>
        </p:nvSpPr>
        <p:spPr>
          <a:xfrm>
            <a:off x="6344381" y="1297484"/>
            <a:ext cx="330803"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is</a:t>
            </a:r>
          </a:p>
        </p:txBody>
      </p:sp>
      <p:sp>
        <p:nvSpPr>
          <p:cNvPr id="10" name="Trigger PURPLE"/>
          <p:cNvSpPr/>
          <p:nvPr/>
        </p:nvSpPr>
        <p:spPr>
          <a:xfrm>
            <a:off x="5648604" y="1297484"/>
            <a:ext cx="795390"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Purple</a:t>
            </a:r>
          </a:p>
        </p:txBody>
      </p:sp>
      <p:sp>
        <p:nvSpPr>
          <p:cNvPr id="11" name="Trigger getting"/>
          <p:cNvSpPr/>
          <p:nvPr/>
        </p:nvSpPr>
        <p:spPr>
          <a:xfrm>
            <a:off x="6758945" y="1306589"/>
            <a:ext cx="867306" cy="201368"/>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getting</a:t>
            </a:r>
          </a:p>
        </p:txBody>
      </p:sp>
      <p:sp>
        <p:nvSpPr>
          <p:cNvPr id="12" name="Trigger ready"/>
          <p:cNvSpPr/>
          <p:nvPr/>
        </p:nvSpPr>
        <p:spPr>
          <a:xfrm>
            <a:off x="7503804" y="1306589"/>
            <a:ext cx="761222" cy="201368"/>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ready</a:t>
            </a:r>
          </a:p>
        </p:txBody>
      </p:sp>
      <p:sp>
        <p:nvSpPr>
          <p:cNvPr id="14" name="Trigger colour"/>
          <p:cNvSpPr/>
          <p:nvPr/>
        </p:nvSpPr>
        <p:spPr>
          <a:xfrm>
            <a:off x="8159620" y="1307010"/>
            <a:ext cx="840380" cy="199272"/>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Colour,</a:t>
            </a:r>
          </a:p>
        </p:txBody>
      </p:sp>
      <p:sp>
        <p:nvSpPr>
          <p:cNvPr id="16" name="Trigger that"/>
          <p:cNvSpPr/>
          <p:nvPr/>
        </p:nvSpPr>
        <p:spPr>
          <a:xfrm>
            <a:off x="5639484" y="1565405"/>
            <a:ext cx="653451" cy="228860"/>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That</a:t>
            </a:r>
          </a:p>
        </p:txBody>
      </p:sp>
      <p:sp>
        <p:nvSpPr>
          <p:cNvPr id="17" name="Trigger is 2"/>
          <p:cNvSpPr/>
          <p:nvPr/>
        </p:nvSpPr>
        <p:spPr>
          <a:xfrm>
            <a:off x="6142615" y="1583383"/>
            <a:ext cx="328256" cy="216025"/>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is</a:t>
            </a:r>
          </a:p>
        </p:txBody>
      </p:sp>
      <p:sp>
        <p:nvSpPr>
          <p:cNvPr id="18" name="Trigger why"/>
          <p:cNvSpPr/>
          <p:nvPr/>
        </p:nvSpPr>
        <p:spPr>
          <a:xfrm>
            <a:off x="6372319" y="1586916"/>
            <a:ext cx="571046"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a:t>
            </a:r>
          </a:p>
        </p:txBody>
      </p:sp>
      <p:sp>
        <p:nvSpPr>
          <p:cNvPr id="19" name="Trigger we"/>
          <p:cNvSpPr/>
          <p:nvPr/>
        </p:nvSpPr>
        <p:spPr>
          <a:xfrm>
            <a:off x="6782168" y="1586086"/>
            <a:ext cx="571046"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a:t>
            </a:r>
          </a:p>
        </p:txBody>
      </p:sp>
      <p:sp>
        <p:nvSpPr>
          <p:cNvPr id="20" name="Trigger use"/>
          <p:cNvSpPr/>
          <p:nvPr/>
        </p:nvSpPr>
        <p:spPr>
          <a:xfrm>
            <a:off x="7173069" y="1583523"/>
            <a:ext cx="524035"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use</a:t>
            </a:r>
          </a:p>
        </p:txBody>
      </p:sp>
      <p:sp>
        <p:nvSpPr>
          <p:cNvPr id="21" name="Trigger in"/>
          <p:cNvSpPr/>
          <p:nvPr/>
        </p:nvSpPr>
        <p:spPr>
          <a:xfrm>
            <a:off x="7766394" y="1578610"/>
            <a:ext cx="393158"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a:t>
            </a:r>
          </a:p>
        </p:txBody>
      </p:sp>
      <p:sp>
        <p:nvSpPr>
          <p:cNvPr id="22" name="Trigger it"/>
          <p:cNvSpPr/>
          <p:nvPr/>
        </p:nvSpPr>
        <p:spPr>
          <a:xfrm>
            <a:off x="7559856" y="1583523"/>
            <a:ext cx="326536"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a:t>
            </a:r>
          </a:p>
        </p:txBody>
      </p:sp>
      <p:sp>
        <p:nvSpPr>
          <p:cNvPr id="23" name="Trigger Advent"/>
          <p:cNvSpPr/>
          <p:nvPr/>
        </p:nvSpPr>
        <p:spPr>
          <a:xfrm>
            <a:off x="8034028" y="1578610"/>
            <a:ext cx="852207"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Advent</a:t>
            </a:r>
          </a:p>
        </p:txBody>
      </p:sp>
      <p:sp>
        <p:nvSpPr>
          <p:cNvPr id="24" name="Trigger because"/>
          <p:cNvSpPr/>
          <p:nvPr/>
        </p:nvSpPr>
        <p:spPr>
          <a:xfrm>
            <a:off x="5634022" y="1866057"/>
            <a:ext cx="964340"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because</a:t>
            </a:r>
          </a:p>
        </p:txBody>
      </p:sp>
      <p:sp>
        <p:nvSpPr>
          <p:cNvPr id="25" name="Trigger it 2"/>
          <p:cNvSpPr/>
          <p:nvPr/>
        </p:nvSpPr>
        <p:spPr>
          <a:xfrm>
            <a:off x="6482521" y="1870820"/>
            <a:ext cx="313598"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a:t>
            </a:r>
          </a:p>
        </p:txBody>
      </p:sp>
      <p:sp>
        <p:nvSpPr>
          <p:cNvPr id="26" name="Trigger reminds"/>
          <p:cNvSpPr/>
          <p:nvPr/>
        </p:nvSpPr>
        <p:spPr>
          <a:xfrm>
            <a:off x="6697994" y="1851466"/>
            <a:ext cx="962891" cy="250413"/>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reminds</a:t>
            </a:r>
          </a:p>
        </p:txBody>
      </p:sp>
      <p:sp>
        <p:nvSpPr>
          <p:cNvPr id="27" name="Trigger us"/>
          <p:cNvSpPr/>
          <p:nvPr/>
        </p:nvSpPr>
        <p:spPr>
          <a:xfrm>
            <a:off x="7530686" y="1855180"/>
            <a:ext cx="432287" cy="250413"/>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us</a:t>
            </a:r>
          </a:p>
        </p:txBody>
      </p:sp>
      <p:sp>
        <p:nvSpPr>
          <p:cNvPr id="28" name="Trigger to"/>
          <p:cNvSpPr/>
          <p:nvPr/>
        </p:nvSpPr>
        <p:spPr>
          <a:xfrm>
            <a:off x="7841353" y="1855180"/>
            <a:ext cx="392014" cy="250413"/>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a:t>
            </a:r>
          </a:p>
        </p:txBody>
      </p:sp>
      <p:sp>
        <p:nvSpPr>
          <p:cNvPr id="29" name="Trigger wait"/>
          <p:cNvSpPr/>
          <p:nvPr/>
        </p:nvSpPr>
        <p:spPr>
          <a:xfrm>
            <a:off x="8120587" y="1855180"/>
            <a:ext cx="586496" cy="250413"/>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wait</a:t>
            </a:r>
          </a:p>
        </p:txBody>
      </p:sp>
      <p:sp>
        <p:nvSpPr>
          <p:cNvPr id="30" name="Trigger patiently"/>
          <p:cNvSpPr/>
          <p:nvPr/>
        </p:nvSpPr>
        <p:spPr>
          <a:xfrm>
            <a:off x="5639484" y="2138959"/>
            <a:ext cx="1021439" cy="262475"/>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patiently</a:t>
            </a:r>
          </a:p>
        </p:txBody>
      </p:sp>
      <p:sp>
        <p:nvSpPr>
          <p:cNvPr id="31" name="Trigger for"/>
          <p:cNvSpPr/>
          <p:nvPr/>
        </p:nvSpPr>
        <p:spPr>
          <a:xfrm>
            <a:off x="6564164" y="2163765"/>
            <a:ext cx="463910" cy="212589"/>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for</a:t>
            </a:r>
          </a:p>
        </p:txBody>
      </p:sp>
      <p:sp>
        <p:nvSpPr>
          <p:cNvPr id="32" name="Trigger Jesus"/>
          <p:cNvSpPr/>
          <p:nvPr/>
        </p:nvSpPr>
        <p:spPr>
          <a:xfrm>
            <a:off x="6955979" y="2166073"/>
            <a:ext cx="682069" cy="21168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Jesus</a:t>
            </a:r>
          </a:p>
        </p:txBody>
      </p:sp>
      <p:sp>
        <p:nvSpPr>
          <p:cNvPr id="33" name="Trigger to 2"/>
          <p:cNvSpPr/>
          <p:nvPr/>
        </p:nvSpPr>
        <p:spPr>
          <a:xfrm>
            <a:off x="7547047" y="2166073"/>
            <a:ext cx="399564" cy="21168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a:t>
            </a:r>
          </a:p>
        </p:txBody>
      </p:sp>
      <p:sp>
        <p:nvSpPr>
          <p:cNvPr id="34" name="Trigger come"/>
          <p:cNvSpPr/>
          <p:nvPr/>
        </p:nvSpPr>
        <p:spPr>
          <a:xfrm>
            <a:off x="7850695" y="2166365"/>
            <a:ext cx="700405" cy="229359"/>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come</a:t>
            </a:r>
          </a:p>
        </p:txBody>
      </p:sp>
      <p:sp>
        <p:nvSpPr>
          <p:cNvPr id="35" name="Trigger A"/>
          <p:cNvSpPr/>
          <p:nvPr/>
        </p:nvSpPr>
        <p:spPr>
          <a:xfrm>
            <a:off x="6598362" y="1304914"/>
            <a:ext cx="242918" cy="201368"/>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graphicFrame>
        <p:nvGraphicFramePr>
          <p:cNvPr id="36" name="Table"/>
          <p:cNvGraphicFramePr>
            <a:graphicFrameLocks noGrp="1"/>
          </p:cNvGraphicFramePr>
          <p:nvPr>
            <p:extLst>
              <p:ext uri="{D42A27DB-BD31-4B8C-83A1-F6EECF244321}">
                <p14:modId xmlns:p14="http://schemas.microsoft.com/office/powerpoint/2010/main" val="1693142258"/>
              </p:ext>
            </p:extLst>
          </p:nvPr>
        </p:nvGraphicFramePr>
        <p:xfrm>
          <a:off x="321906" y="720000"/>
          <a:ext cx="5148000" cy="3960000"/>
        </p:xfrm>
        <a:graphic>
          <a:graphicData uri="http://schemas.openxmlformats.org/drawingml/2006/table">
            <a:tbl>
              <a:tblPr firstRow="1" bandRow="1">
                <a:tableStyleId>{5940675A-B579-460E-94D1-54222C63F5DA}</a:tableStyleId>
              </a:tblPr>
              <a:tblGrid>
                <a:gridCol w="514800">
                  <a:extLst>
                    <a:ext uri="{9D8B030D-6E8A-4147-A177-3AD203B41FA5}">
                      <a16:colId xmlns="" xmlns:a16="http://schemas.microsoft.com/office/drawing/2014/main" val="20000"/>
                    </a:ext>
                  </a:extLst>
                </a:gridCol>
                <a:gridCol w="514800">
                  <a:extLst>
                    <a:ext uri="{9D8B030D-6E8A-4147-A177-3AD203B41FA5}">
                      <a16:colId xmlns="" xmlns:a16="http://schemas.microsoft.com/office/drawing/2014/main" val="20001"/>
                    </a:ext>
                  </a:extLst>
                </a:gridCol>
                <a:gridCol w="514800">
                  <a:extLst>
                    <a:ext uri="{9D8B030D-6E8A-4147-A177-3AD203B41FA5}">
                      <a16:colId xmlns="" xmlns:a16="http://schemas.microsoft.com/office/drawing/2014/main" val="20002"/>
                    </a:ext>
                  </a:extLst>
                </a:gridCol>
                <a:gridCol w="514800">
                  <a:extLst>
                    <a:ext uri="{9D8B030D-6E8A-4147-A177-3AD203B41FA5}">
                      <a16:colId xmlns="" xmlns:a16="http://schemas.microsoft.com/office/drawing/2014/main" val="20003"/>
                    </a:ext>
                  </a:extLst>
                </a:gridCol>
                <a:gridCol w="514800">
                  <a:extLst>
                    <a:ext uri="{9D8B030D-6E8A-4147-A177-3AD203B41FA5}">
                      <a16:colId xmlns="" xmlns:a16="http://schemas.microsoft.com/office/drawing/2014/main" val="20004"/>
                    </a:ext>
                  </a:extLst>
                </a:gridCol>
                <a:gridCol w="514800">
                  <a:extLst>
                    <a:ext uri="{9D8B030D-6E8A-4147-A177-3AD203B41FA5}">
                      <a16:colId xmlns="" xmlns:a16="http://schemas.microsoft.com/office/drawing/2014/main" val="20005"/>
                    </a:ext>
                  </a:extLst>
                </a:gridCol>
                <a:gridCol w="514800">
                  <a:extLst>
                    <a:ext uri="{9D8B030D-6E8A-4147-A177-3AD203B41FA5}">
                      <a16:colId xmlns="" xmlns:a16="http://schemas.microsoft.com/office/drawing/2014/main" val="20006"/>
                    </a:ext>
                  </a:extLst>
                </a:gridCol>
                <a:gridCol w="514800">
                  <a:extLst>
                    <a:ext uri="{9D8B030D-6E8A-4147-A177-3AD203B41FA5}">
                      <a16:colId xmlns="" xmlns:a16="http://schemas.microsoft.com/office/drawing/2014/main" val="20007"/>
                    </a:ext>
                  </a:extLst>
                </a:gridCol>
                <a:gridCol w="514800">
                  <a:extLst>
                    <a:ext uri="{9D8B030D-6E8A-4147-A177-3AD203B41FA5}">
                      <a16:colId xmlns="" xmlns:a16="http://schemas.microsoft.com/office/drawing/2014/main" val="20008"/>
                    </a:ext>
                  </a:extLst>
                </a:gridCol>
                <a:gridCol w="514800">
                  <a:extLst>
                    <a:ext uri="{9D8B030D-6E8A-4147-A177-3AD203B41FA5}">
                      <a16:colId xmlns="" xmlns:a16="http://schemas.microsoft.com/office/drawing/2014/main" val="20009"/>
                    </a:ext>
                  </a:extLst>
                </a:gridCol>
              </a:tblGrid>
              <a:tr h="396000">
                <a:tc>
                  <a:txBody>
                    <a:bodyPr/>
                    <a:lstStyle/>
                    <a:p>
                      <a:pPr marL="0" algn="ctr" defTabSz="914400" rtl="0" eaLnBrk="1" latinLnBrk="0" hangingPunct="1"/>
                      <a:r>
                        <a:rPr lang="en-US" sz="1400" kern="1200" dirty="0">
                          <a:ln>
                            <a:noFill/>
                          </a:ln>
                          <a:solidFill>
                            <a:schemeClr val="tx1"/>
                          </a:solidFill>
                          <a:latin typeface="+mn-lt"/>
                          <a:ea typeface="+mn-ea"/>
                          <a:cs typeface="+mn-cs"/>
                        </a:rPr>
                        <a:t>B</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C</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W</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H</a:t>
                      </a:r>
                    </a:p>
                  </a:txBody>
                  <a:tcPr marT="34290" marB="34290" anchor="ctr"/>
                </a:tc>
                <a:tc>
                  <a:txBody>
                    <a:bodyPr/>
                    <a:lstStyle/>
                    <a:p>
                      <a:pPr marL="0" algn="ctr" defTabSz="914400" rtl="0" eaLnBrk="1" latinLnBrk="0" hangingPunct="1"/>
                      <a:r>
                        <a:rPr lang="en-GB" sz="1400" kern="1200" dirty="0">
                          <a:ln>
                            <a:noFill/>
                          </a:ln>
                          <a:solidFill>
                            <a:schemeClr val="tx1"/>
                          </a:solidFill>
                          <a:latin typeface="+mn-lt"/>
                          <a:ea typeface="+mn-ea"/>
                          <a:cs typeface="+mn-cs"/>
                        </a:rPr>
                        <a:t>Y</a:t>
                      </a:r>
                    </a:p>
                  </a:txBody>
                  <a:tcPr marT="34290" marB="34290" anchor="ctr"/>
                </a:tc>
                <a:extLst>
                  <a:ext uri="{0D108BD9-81ED-4DB2-BD59-A6C34878D82A}">
                    <a16:rowId xmlns="" xmlns:a16="http://schemas.microsoft.com/office/drawing/2014/main" val="10000"/>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P</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L</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Y</a:t>
                      </a:r>
                    </a:p>
                  </a:txBody>
                  <a:tcPr marT="34290" marB="34290" anchor="ctr"/>
                </a:tc>
                <a:extLst>
                  <a:ext uri="{0D108BD9-81ED-4DB2-BD59-A6C34878D82A}">
                    <a16:rowId xmlns="" xmlns:a16="http://schemas.microsoft.com/office/drawing/2014/main" val="10001"/>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D</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Y</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H</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G</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C</a:t>
                      </a:r>
                    </a:p>
                  </a:txBody>
                  <a:tcPr marT="34290" marB="34290" anchor="ctr"/>
                </a:tc>
                <a:extLst>
                  <a:ext uri="{0D108BD9-81ED-4DB2-BD59-A6C34878D82A}">
                    <a16:rowId xmlns="" xmlns:a16="http://schemas.microsoft.com/office/drawing/2014/main" val="10002"/>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M</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J</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extLst>
                  <a:ext uri="{0D108BD9-81ED-4DB2-BD59-A6C34878D82A}">
                    <a16:rowId xmlns="" xmlns:a16="http://schemas.microsoft.com/office/drawing/2014/main" val="10003"/>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W</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V</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L</a:t>
                      </a:r>
                    </a:p>
                  </a:txBody>
                  <a:tcPr marT="34290" marB="34290" anchor="ctr"/>
                </a:tc>
                <a:extLst>
                  <a:ext uri="{0D108BD9-81ED-4DB2-BD59-A6C34878D82A}">
                    <a16:rowId xmlns="" xmlns:a16="http://schemas.microsoft.com/office/drawing/2014/main" val="10004"/>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F</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C</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K</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B</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M</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extLst>
                  <a:ext uri="{0D108BD9-81ED-4DB2-BD59-A6C34878D82A}">
                    <a16:rowId xmlns="" xmlns:a16="http://schemas.microsoft.com/office/drawing/2014/main" val="10005"/>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D</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Y</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D</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extLst>
                  <a:ext uri="{0D108BD9-81ED-4DB2-BD59-A6C34878D82A}">
                    <a16:rowId xmlns="" xmlns:a16="http://schemas.microsoft.com/office/drawing/2014/main" val="10006"/>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M</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extLst>
                  <a:ext uri="{0D108BD9-81ED-4DB2-BD59-A6C34878D82A}">
                    <a16:rowId xmlns="" xmlns:a16="http://schemas.microsoft.com/office/drawing/2014/main" val="10007"/>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D</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V</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V</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G</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extLst>
                  <a:ext uri="{0D108BD9-81ED-4DB2-BD59-A6C34878D82A}">
                    <a16:rowId xmlns="" xmlns:a16="http://schemas.microsoft.com/office/drawing/2014/main" val="10008"/>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P</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P</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L</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L</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extLst>
                  <a:ext uri="{0D108BD9-81ED-4DB2-BD59-A6C34878D82A}">
                    <a16:rowId xmlns="" xmlns:a16="http://schemas.microsoft.com/office/drawing/2014/main" val="10009"/>
                  </a:ext>
                </a:extLst>
              </a:tr>
            </a:tbl>
          </a:graphicData>
        </a:graphic>
      </p:graphicFrame>
      <p:sp>
        <p:nvSpPr>
          <p:cNvPr id="2" name="TextBox 1"/>
          <p:cNvSpPr txBox="1"/>
          <p:nvPr/>
        </p:nvSpPr>
        <p:spPr>
          <a:xfrm>
            <a:off x="5634022" y="720000"/>
            <a:ext cx="3252213" cy="369332"/>
          </a:xfrm>
          <a:prstGeom prst="rect">
            <a:avLst/>
          </a:prstGeom>
          <a:noFill/>
        </p:spPr>
        <p:txBody>
          <a:bodyPr wrap="square" rtlCol="0">
            <a:spAutoFit/>
          </a:bodyPr>
          <a:lstStyle/>
          <a:p>
            <a:r>
              <a:rPr lang="en-NZ" dirty="0"/>
              <a:t>Name_________ Date________</a:t>
            </a:r>
          </a:p>
        </p:txBody>
      </p:sp>
      <p:pic>
        <p:nvPicPr>
          <p:cNvPr id="37" name="Picture 36" descr="Image result for children waiting in Advent">
            <a:hlinkClick r:id="rId4"/>
          </p:cNvPr>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6095910" y="2721744"/>
            <a:ext cx="2485580" cy="1664431"/>
          </a:xfrm>
          <a:prstGeom prst="rect">
            <a:avLst/>
          </a:prstGeom>
          <a:noFill/>
          <a:ln w="38100">
            <a:noFill/>
          </a:ln>
        </p:spPr>
      </p:pic>
    </p:spTree>
    <p:extLst>
      <p:ext uri="{BB962C8B-B14F-4D97-AF65-F5344CB8AC3E}">
        <p14:creationId xmlns:p14="http://schemas.microsoft.com/office/powerpoint/2010/main" val="1426950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2216" y="343848"/>
            <a:ext cx="9144000" cy="692049"/>
          </a:xfrm>
          <a:prstGeom prst="rect">
            <a:avLst/>
          </a:prstGeom>
          <a:noFill/>
        </p:spPr>
        <p:txBody>
          <a:bodyPr wrap="square" rtlCol="0">
            <a:spAutoFit/>
          </a:bodyPr>
          <a:lstStyle/>
          <a:p>
            <a:pPr indent="450215" algn="ctr">
              <a:lnSpc>
                <a:spcPct val="115000"/>
              </a:lnSpc>
              <a:spcAft>
                <a:spcPts val="1000"/>
              </a:spcAft>
            </a:pPr>
            <a:r>
              <a:rPr lang="en-NZ" sz="3600" b="1" dirty="0">
                <a:latin typeface="Calibri" panose="020F0502020204030204" pitchFamily="34" charset="0"/>
                <a:ea typeface="Calibri" panose="020F0502020204030204" pitchFamily="34" charset="0"/>
                <a:cs typeface="Times New Roman" panose="02020603050405020304" pitchFamily="18" charset="0"/>
              </a:rPr>
              <a:t>OUR ADVENT QUIZ</a:t>
            </a:r>
            <a:endParaRPr lang="en-NZ"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S-07</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2" name="Rectangle 1"/>
          <p:cNvSpPr/>
          <p:nvPr/>
        </p:nvSpPr>
        <p:spPr>
          <a:xfrm>
            <a:off x="457200" y="1223406"/>
            <a:ext cx="8267700" cy="2907206"/>
          </a:xfrm>
          <a:prstGeom prst="rect">
            <a:avLst/>
          </a:prstGeom>
        </p:spPr>
        <p:txBody>
          <a:bodyPr wrap="square">
            <a:spAutoFit/>
          </a:bodyPr>
          <a:lstStyle/>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Reading the stories about Mary, Joseph and Elizabeth in Advent is helpful for us.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The Advent wreath has 6 yellow candles.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An Advent Calendar is a useful way to count off the days in Advent.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Advent lasts 6 weeks and most of it is in December.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At Christmas we wait like Mary and Joseph waited for Jesus to be born.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Advent is a time to talk to Jesus in our hearts and thank him for coming.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The pink candle on the wreath reminds us that Christmas is here.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We put Christmas treats away in Advent until it is Christmas Day.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sz="1600" dirty="0">
                <a:ea typeface="Calibri" panose="020F0502020204030204" pitchFamily="34" charset="0"/>
                <a:cs typeface="Times New Roman" panose="02020603050405020304" pitchFamily="18" charset="0"/>
              </a:rPr>
              <a:t>Advent comes after Easter on the Liturgical Calendar.			</a:t>
            </a:r>
            <a:r>
              <a:rPr lang="en-NZ" sz="1600" b="1" dirty="0">
                <a:ea typeface="Calibri" panose="020F0502020204030204" pitchFamily="34" charset="0"/>
                <a:cs typeface="Times New Roman" panose="02020603050405020304" pitchFamily="18" charset="0"/>
              </a:rPr>
              <a:t>YES/ NO</a:t>
            </a:r>
            <a:endParaRPr lang="en-NZ" sz="1600" dirty="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arenR"/>
            </a:pPr>
            <a:r>
              <a:rPr lang="en-NZ" sz="1600" dirty="0">
                <a:ea typeface="Calibri" panose="020F0502020204030204" pitchFamily="34" charset="0"/>
                <a:cs typeface="Times New Roman" panose="02020603050405020304" pitchFamily="18" charset="0"/>
              </a:rPr>
              <a:t>Advent is a time to prepare, not a time to celebrate	.			</a:t>
            </a:r>
            <a:r>
              <a:rPr lang="en-NZ" sz="1600" b="1" dirty="0">
                <a:ea typeface="Calibri" panose="020F0502020204030204" pitchFamily="34" charset="0"/>
                <a:cs typeface="Times New Roman" panose="02020603050405020304" pitchFamily="18" charset="0"/>
              </a:rPr>
              <a:t>YES/ NO</a:t>
            </a:r>
            <a:endParaRPr lang="en-NZ" sz="1600" dirty="0">
              <a:effectLst/>
              <a:ea typeface="Calibri" panose="020F0502020204030204" pitchFamily="34" charset="0"/>
              <a:cs typeface="Times New Roman" panose="02020603050405020304" pitchFamily="18" charset="0"/>
            </a:endParaRPr>
          </a:p>
        </p:txBody>
      </p:sp>
      <p:sp>
        <p:nvSpPr>
          <p:cNvPr id="3" name="Rectangle 2"/>
          <p:cNvSpPr/>
          <p:nvPr/>
        </p:nvSpPr>
        <p:spPr>
          <a:xfrm>
            <a:off x="-46800" y="951132"/>
            <a:ext cx="8686800" cy="358816"/>
          </a:xfrm>
          <a:prstGeom prst="rect">
            <a:avLst/>
          </a:prstGeom>
        </p:spPr>
        <p:txBody>
          <a:bodyPr wrap="square">
            <a:spAutoFit/>
          </a:bodyPr>
          <a:lstStyle/>
          <a:p>
            <a:pPr indent="450215">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Name _______________________________		Date ____________</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40417" y="4050680"/>
            <a:ext cx="6858000" cy="941796"/>
          </a:xfrm>
          <a:prstGeom prst="rect">
            <a:avLst/>
          </a:prstGeom>
        </p:spPr>
        <p:txBody>
          <a:bodyPr wrap="square">
            <a:spAutoFit/>
          </a:bodyPr>
          <a:lstStyle/>
          <a:p>
            <a:pPr marL="457200">
              <a:lnSpc>
                <a:spcPct val="115000"/>
              </a:lnSpc>
              <a:spcAft>
                <a:spcPts val="0"/>
              </a:spcAft>
            </a:pPr>
            <a:r>
              <a:rPr lang="en-NZ" sz="1600" b="1" dirty="0">
                <a:ea typeface="Calibri" panose="020F0502020204030204" pitchFamily="34" charset="0"/>
                <a:cs typeface="Times New Roman" panose="02020603050405020304" pitchFamily="18" charset="0"/>
              </a:rPr>
              <a:t>How is your score?</a:t>
            </a:r>
            <a:endParaRPr lang="en-NZ" sz="1600" dirty="0">
              <a:ea typeface="Calibri" panose="020F0502020204030204" pitchFamily="34" charset="0"/>
              <a:cs typeface="Times New Roman" panose="02020603050405020304" pitchFamily="18" charset="0"/>
            </a:endParaRPr>
          </a:p>
          <a:p>
            <a:pPr marL="457200">
              <a:lnSpc>
                <a:spcPct val="115000"/>
              </a:lnSpc>
              <a:spcAft>
                <a:spcPts val="0"/>
              </a:spcAft>
            </a:pPr>
            <a:r>
              <a:rPr lang="en-NZ" sz="1600" dirty="0">
                <a:ea typeface="Calibri" panose="020F0502020204030204" pitchFamily="34" charset="0"/>
                <a:cs typeface="Times New Roman" panose="02020603050405020304" pitchFamily="18" charset="0"/>
              </a:rPr>
              <a:t>10 Excellent		9-7 Very good		       6-4 Good </a:t>
            </a:r>
          </a:p>
          <a:p>
            <a:pPr marL="457200">
              <a:lnSpc>
                <a:spcPct val="115000"/>
              </a:lnSpc>
              <a:spcAft>
                <a:spcPts val="1000"/>
              </a:spcAft>
            </a:pPr>
            <a:r>
              <a:rPr lang="en-NZ" sz="1600" dirty="0">
                <a:ea typeface="Calibri" panose="020F0502020204030204" pitchFamily="34" charset="0"/>
                <a:cs typeface="Times New Roman" panose="02020603050405020304" pitchFamily="18" charset="0"/>
              </a:rPr>
              <a:t>Below 4 – find a friend to help you learn more about ADVENT</a:t>
            </a:r>
            <a:endParaRPr lang="en-NZ" sz="1600" dirty="0">
              <a:effectLst/>
              <a:ea typeface="Calibri" panose="020F0502020204030204" pitchFamily="34" charset="0"/>
              <a:cs typeface="Times New Roman" panose="02020603050405020304" pitchFamily="18" charset="0"/>
            </a:endParaRPr>
          </a:p>
        </p:txBody>
      </p:sp>
      <p:pic>
        <p:nvPicPr>
          <p:cNvPr id="8194"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049" y="4165357"/>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6833" y="3560443"/>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049" y="2971969"/>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0000" y="2370040"/>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7784" y="1778581"/>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0000" y="117645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0000" y="59142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0000"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81" y="4172048"/>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5" y="3567134"/>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81" y="2978660"/>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 y="2376731"/>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4" y="1785272"/>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 y="1183146"/>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 y="598116"/>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 y="-754"/>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261"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1742"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2223"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2704"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185"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666"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562"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7458"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4354"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250"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146" y="-7445"/>
            <a:ext cx="484951" cy="4849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dvent Wreath, Christmas, Wreath, Deco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5042" y="-7445"/>
            <a:ext cx="484951" cy="48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0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Shape: Border 2"/>
          <p:cNvSpPr/>
          <p:nvPr/>
        </p:nvSpPr>
        <p:spPr>
          <a:xfrm>
            <a:off x="743066" y="3644726"/>
            <a:ext cx="7992057" cy="5256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743067" y="2858782"/>
            <a:ext cx="7992057" cy="52648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Learning Intentions</a:t>
            </a:r>
          </a:p>
        </p:txBody>
      </p:sp>
      <p:sp>
        <p:nvSpPr>
          <p:cNvPr id="35" name="Textbox: Line 2"/>
          <p:cNvSpPr txBox="1"/>
          <p:nvPr/>
        </p:nvSpPr>
        <p:spPr>
          <a:xfrm>
            <a:off x="791676" y="3693935"/>
            <a:ext cx="7467973" cy="461665"/>
          </a:xfrm>
          <a:prstGeom prst="rect">
            <a:avLst/>
          </a:prstGeom>
          <a:noFill/>
        </p:spPr>
        <p:txBody>
          <a:bodyPr wrap="square" rtlCol="0">
            <a:spAutoFit/>
          </a:bodyPr>
          <a:lstStyle/>
          <a:p>
            <a:pPr lvl="0"/>
            <a:r>
              <a:rPr lang="en-NZ" sz="2400" dirty="0"/>
              <a:t>identify symbols of Advent that belong to the waiting time</a:t>
            </a:r>
          </a:p>
        </p:txBody>
      </p:sp>
      <p:sp>
        <p:nvSpPr>
          <p:cNvPr id="36" name="Textbox: Line 1"/>
          <p:cNvSpPr txBox="1"/>
          <p:nvPr/>
        </p:nvSpPr>
        <p:spPr>
          <a:xfrm>
            <a:off x="789330" y="2903068"/>
            <a:ext cx="7992057" cy="461665"/>
          </a:xfrm>
          <a:prstGeom prst="rect">
            <a:avLst/>
          </a:prstGeom>
          <a:noFill/>
        </p:spPr>
        <p:txBody>
          <a:bodyPr wrap="square" rtlCol="0">
            <a:spAutoFit/>
          </a:bodyPr>
          <a:lstStyle/>
          <a:p>
            <a:pPr lvl="0"/>
            <a:r>
              <a:rPr lang="en-NZ" sz="2400" dirty="0"/>
              <a:t>recognise that people need to wait patiently in Advent</a:t>
            </a:r>
          </a:p>
        </p:txBody>
      </p:sp>
      <p:sp>
        <p:nvSpPr>
          <p:cNvPr id="43" name="Shape: Number 2"/>
          <p:cNvSpPr txBox="1"/>
          <p:nvPr/>
        </p:nvSpPr>
        <p:spPr>
          <a:xfrm>
            <a:off x="213357" y="3693935"/>
            <a:ext cx="426720" cy="400110"/>
          </a:xfrm>
          <a:prstGeom prst="rect">
            <a:avLst/>
          </a:prstGeom>
          <a:solidFill>
            <a:schemeClr val="bg1">
              <a:alpha val="50000"/>
            </a:schemeClr>
          </a:solid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213357" y="2894095"/>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15" name="TextBox 14"/>
          <p:cNvSpPr txBox="1"/>
          <p:nvPr/>
        </p:nvSpPr>
        <p:spPr>
          <a:xfrm>
            <a:off x="743065" y="2069247"/>
            <a:ext cx="1831169" cy="369332"/>
          </a:xfrm>
          <a:prstGeom prst="rect">
            <a:avLst/>
          </a:prstGeom>
          <a:solidFill>
            <a:schemeClr val="bg1">
              <a:alpha val="50000"/>
            </a:schemeClr>
          </a:solidFill>
        </p:spPr>
        <p:txBody>
          <a:bodyPr wrap="square" rtlCol="0">
            <a:spAutoFit/>
          </a:bodyPr>
          <a:lstStyle/>
          <a:p>
            <a:r>
              <a:rPr lang="en-NZ" dirty="0"/>
              <a:t>The children will:</a:t>
            </a:r>
          </a:p>
        </p:txBody>
      </p:sp>
      <p:pic>
        <p:nvPicPr>
          <p:cNvPr id="16" name="Picture 15" descr="Image result for families waiting in advent">
            <a:hlinkClick r:id="rId4"/>
          </p:cNvPr>
          <p:cNvPicPr/>
          <p:nvPr/>
        </p:nvPicPr>
        <p:blipFill rotWithShape="1">
          <a:blip r:embed="rId5" cstate="print">
            <a:extLst>
              <a:ext uri="{28A0092B-C50C-407E-A947-70E740481C1C}">
                <a14:useLocalDpi xmlns:a14="http://schemas.microsoft.com/office/drawing/2010/main" val="0"/>
              </a:ext>
            </a:extLst>
          </a:blip>
          <a:srcRect l="3632" t="8474" r="7652" b="3729"/>
          <a:stretch/>
        </p:blipFill>
        <p:spPr bwMode="auto">
          <a:xfrm>
            <a:off x="6400801" y="819120"/>
            <a:ext cx="2334323" cy="1767989"/>
          </a:xfrm>
          <a:prstGeom prst="rect">
            <a:avLst/>
          </a:prstGeom>
          <a:noFill/>
          <a:ln w="28575">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46975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36"/>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36"/>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1"/>
      <p:bldP spid="35" grpId="2"/>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1200329"/>
          </a:xfrm>
          <a:prstGeom prst="rect">
            <a:avLst/>
          </a:prstGeom>
          <a:solidFill>
            <a:schemeClr val="bg1">
              <a:alpha val="50000"/>
            </a:schemeClr>
          </a:solidFill>
        </p:spPr>
        <p:txBody>
          <a:bodyPr wrap="square" rtlCol="0">
            <a:spAutoFit/>
          </a:bodyPr>
          <a:lstStyle/>
          <a:p>
            <a:pPr algn="ctr"/>
            <a:r>
              <a:rPr lang="en-NZ" sz="3600" dirty="0"/>
              <a:t>Waiting on the outside and                               preparing on the inside</a:t>
            </a:r>
            <a:endParaRPr lang="en-GB" sz="6000" b="1" dirty="0">
              <a:solidFill>
                <a:srgbClr val="FF0000"/>
              </a:solidFill>
            </a:endParaRPr>
          </a:p>
        </p:txBody>
      </p:sp>
      <p:sp>
        <p:nvSpPr>
          <p:cNvPr id="6" name="Textbox: Line 1"/>
          <p:cNvSpPr txBox="1"/>
          <p:nvPr/>
        </p:nvSpPr>
        <p:spPr>
          <a:xfrm>
            <a:off x="3901641" y="2192839"/>
            <a:ext cx="4922087" cy="2169825"/>
          </a:xfrm>
          <a:prstGeom prst="rect">
            <a:avLst/>
          </a:prstGeom>
          <a:solidFill>
            <a:schemeClr val="bg1">
              <a:alpha val="50000"/>
            </a:schemeClr>
          </a:solidFill>
        </p:spPr>
        <p:txBody>
          <a:bodyPr wrap="square" rtlCol="0">
            <a:spAutoFit/>
          </a:bodyPr>
          <a:lstStyle/>
          <a:p>
            <a:pPr marL="285750" indent="-285750">
              <a:lnSpc>
                <a:spcPct val="150000"/>
              </a:lnSpc>
              <a:buFont typeface="Arial" panose="020B0604020202020204" pitchFamily="34" charset="0"/>
              <a:buChar char="•"/>
            </a:pPr>
            <a:r>
              <a:rPr lang="en-NZ" dirty="0"/>
              <a:t>Talking  to Jesus about waiting for him</a:t>
            </a:r>
          </a:p>
          <a:p>
            <a:pPr marL="285750" indent="-285750">
              <a:lnSpc>
                <a:spcPct val="150000"/>
              </a:lnSpc>
              <a:buFont typeface="Arial" panose="020B0604020202020204" pitchFamily="34" charset="0"/>
              <a:buChar char="•"/>
            </a:pPr>
            <a:r>
              <a:rPr lang="en-NZ" dirty="0"/>
              <a:t>Remembering we are preparing for Jesus’ birth</a:t>
            </a:r>
          </a:p>
          <a:p>
            <a:pPr marL="285750" indent="-285750">
              <a:lnSpc>
                <a:spcPct val="150000"/>
              </a:lnSpc>
              <a:buFont typeface="Arial" panose="020B0604020202020204" pitchFamily="34" charset="0"/>
              <a:buChar char="•"/>
            </a:pPr>
            <a:r>
              <a:rPr lang="en-NZ" dirty="0"/>
              <a:t>Having a quiet moment with Jesus</a:t>
            </a:r>
          </a:p>
          <a:p>
            <a:pPr marL="285750" indent="-285750">
              <a:lnSpc>
                <a:spcPct val="150000"/>
              </a:lnSpc>
              <a:buFont typeface="Arial" panose="020B0604020202020204" pitchFamily="34" charset="0"/>
              <a:buChar char="•"/>
            </a:pPr>
            <a:r>
              <a:rPr lang="en-NZ" dirty="0"/>
              <a:t>Keeping our hearts open to receive Jesus in a new way</a:t>
            </a:r>
          </a:p>
        </p:txBody>
      </p:sp>
      <p:sp>
        <p:nvSpPr>
          <p:cNvPr id="2" name="Shape: Button 1"/>
          <p:cNvSpPr/>
          <p:nvPr/>
        </p:nvSpPr>
        <p:spPr>
          <a:xfrm>
            <a:off x="556995" y="1347860"/>
            <a:ext cx="2644589" cy="1404704"/>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S-03</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723049" y="4912668"/>
            <a:ext cx="1697902"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on image to reveal text</a:t>
            </a:r>
          </a:p>
        </p:txBody>
      </p:sp>
      <p:sp>
        <p:nvSpPr>
          <p:cNvPr id="3" name="Rectangle 2"/>
          <p:cNvSpPr/>
          <p:nvPr/>
        </p:nvSpPr>
        <p:spPr>
          <a:xfrm>
            <a:off x="396859" y="3337731"/>
            <a:ext cx="3128706" cy="1585049"/>
          </a:xfrm>
          <a:prstGeom prst="rect">
            <a:avLst/>
          </a:prstGeom>
          <a:solidFill>
            <a:schemeClr val="bg1">
              <a:alpha val="50000"/>
            </a:schemeClr>
          </a:solidFill>
        </p:spPr>
        <p:txBody>
          <a:bodyPr wrap="square">
            <a:spAutoFit/>
          </a:bodyPr>
          <a:lstStyle/>
          <a:p>
            <a:pPr marL="285750" indent="-285750">
              <a:spcAft>
                <a:spcPts val="1000"/>
              </a:spcAft>
              <a:buFont typeface="Arial" panose="020B0604020202020204" pitchFamily="34" charset="0"/>
              <a:buChar char="•"/>
            </a:pPr>
            <a:r>
              <a:rPr lang="en-NZ" dirty="0">
                <a:latin typeface="Calibri" panose="020F0502020204030204" pitchFamily="34" charset="0"/>
                <a:ea typeface="Calibri" panose="020F0502020204030204" pitchFamily="34" charset="0"/>
                <a:cs typeface="Times New Roman" panose="02020603050405020304" pitchFamily="18" charset="0"/>
              </a:rPr>
              <a:t>We light the Advent candles</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1000"/>
              </a:spcAft>
              <a:buFont typeface="Arial" panose="020B0604020202020204" pitchFamily="34" charset="0"/>
              <a:buChar char="•"/>
            </a:pPr>
            <a:r>
              <a:rPr lang="en-NZ" dirty="0">
                <a:latin typeface="Calibri" panose="020F0502020204030204" pitchFamily="34" charset="0"/>
                <a:ea typeface="Calibri" panose="020F0502020204030204" pitchFamily="34" charset="0"/>
                <a:cs typeface="Times New Roman" panose="02020603050405020304" pitchFamily="18" charset="0"/>
              </a:rPr>
              <a:t>We notice signs of Advent</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1000"/>
              </a:spcAft>
              <a:buFont typeface="Arial" panose="020B0604020202020204" pitchFamily="34" charset="0"/>
              <a:buChar char="•"/>
            </a:pPr>
            <a:r>
              <a:rPr lang="en-NZ" dirty="0">
                <a:latin typeface="Calibri" panose="020F0502020204030204" pitchFamily="34" charset="0"/>
                <a:ea typeface="Calibri" panose="020F0502020204030204" pitchFamily="34" charset="0"/>
                <a:cs typeface="Times New Roman" panose="02020603050405020304" pitchFamily="18" charset="0"/>
              </a:rPr>
              <a:t>We see the purple colour</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1000"/>
              </a:spcAft>
              <a:buFont typeface="Arial" panose="020B0604020202020204" pitchFamily="34" charset="0"/>
              <a:buChar char="•"/>
            </a:pPr>
            <a:r>
              <a:rPr lang="en-NZ" dirty="0">
                <a:latin typeface="Calibri" panose="020F0502020204030204" pitchFamily="34" charset="0"/>
                <a:ea typeface="Calibri" panose="020F0502020204030204" pitchFamily="34" charset="0"/>
                <a:cs typeface="Times New Roman" panose="02020603050405020304" pitchFamily="18" charset="0"/>
              </a:rPr>
              <a:t>We sing Advent songs</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187450" y="1761835"/>
            <a:ext cx="2232278" cy="400110"/>
          </a:xfrm>
          <a:prstGeom prst="rect">
            <a:avLst/>
          </a:prstGeom>
          <a:solidFill>
            <a:schemeClr val="bg1">
              <a:alpha val="50000"/>
            </a:schemeClr>
          </a:solidFill>
        </p:spPr>
        <p:txBody>
          <a:bodyPr wrap="none">
            <a:spAutoFit/>
          </a:bodyPr>
          <a:lstStyle/>
          <a:p>
            <a:r>
              <a:rPr lang="en-NZ" sz="2000" b="1" dirty="0">
                <a:latin typeface="Calibri" panose="020F0502020204030204" pitchFamily="34" charset="0"/>
                <a:ea typeface="Calibri" panose="020F0502020204030204" pitchFamily="34" charset="0"/>
                <a:cs typeface="Times New Roman" panose="02020603050405020304" pitchFamily="18" charset="0"/>
              </a:rPr>
              <a:t>Inside preparing by</a:t>
            </a:r>
            <a:endParaRPr lang="en-NZ" sz="2000" b="1" dirty="0"/>
          </a:p>
        </p:txBody>
      </p:sp>
      <p:sp>
        <p:nvSpPr>
          <p:cNvPr id="5" name="Rectangle 4"/>
          <p:cNvSpPr/>
          <p:nvPr/>
        </p:nvSpPr>
        <p:spPr>
          <a:xfrm>
            <a:off x="948362" y="2916956"/>
            <a:ext cx="1861856" cy="400110"/>
          </a:xfrm>
          <a:prstGeom prst="rect">
            <a:avLst/>
          </a:prstGeom>
          <a:solidFill>
            <a:schemeClr val="bg1">
              <a:alpha val="50000"/>
            </a:schemeClr>
          </a:solidFill>
        </p:spPr>
        <p:txBody>
          <a:bodyPr wrap="none">
            <a:spAutoFit/>
          </a:bodyPr>
          <a:lstStyle/>
          <a:p>
            <a:r>
              <a:rPr lang="en-NZ" sz="2000" b="1" dirty="0">
                <a:latin typeface="Calibri" panose="020F0502020204030204" pitchFamily="34" charset="0"/>
                <a:ea typeface="Calibri" panose="020F0502020204030204" pitchFamily="34" charset="0"/>
                <a:cs typeface="Times New Roman" panose="02020603050405020304" pitchFamily="18" charset="0"/>
              </a:rPr>
              <a:t>Outside waiting</a:t>
            </a:r>
            <a:endParaRPr lang="en-NZ" sz="2000" b="1" dirty="0"/>
          </a:p>
        </p:txBody>
      </p:sp>
    </p:spTree>
    <p:extLst>
      <p:ext uri="{BB962C8B-B14F-4D97-AF65-F5344CB8AC3E}">
        <p14:creationId xmlns:p14="http://schemas.microsoft.com/office/powerpoint/2010/main" val="614583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2"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3"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6" grpId="0" animBg="1"/>
      <p:bldP spid="6" grpId="1" animBg="1"/>
      <p:bldP spid="6" grpId="2" animBg="1"/>
      <p:bldP spid="4" grpId="0" animBg="1"/>
      <p:bldP spid="4" grpId="2" animBg="1"/>
      <p:bldP spid="4"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7728"/>
            <a:ext cx="9144000" cy="584775"/>
          </a:xfrm>
          <a:prstGeom prst="rect">
            <a:avLst/>
          </a:prstGeom>
          <a:solidFill>
            <a:schemeClr val="bg1">
              <a:alpha val="50000"/>
            </a:schemeClr>
          </a:solidFill>
        </p:spPr>
        <p:txBody>
          <a:bodyPr wrap="square" rtlCol="0">
            <a:spAutoFit/>
          </a:bodyPr>
          <a:lstStyle/>
          <a:p>
            <a:pPr algn="ctr"/>
            <a:r>
              <a:rPr lang="en-NZ" sz="3200" b="1" dirty="0"/>
              <a:t>Keeping focussed on Advent </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S-04</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St. Bonaventure's first graders dress in different colors to recreate an Advent wreath before the weekly school Mass."/>
          <p:cNvPicPr/>
          <p:nvPr/>
        </p:nvPicPr>
        <p:blipFill>
          <a:blip r:embed="rId4">
            <a:extLst>
              <a:ext uri="{28A0092B-C50C-407E-A947-70E740481C1C}">
                <a14:useLocalDpi xmlns:a14="http://schemas.microsoft.com/office/drawing/2010/main" val="0"/>
              </a:ext>
            </a:extLst>
          </a:blip>
          <a:srcRect/>
          <a:stretch>
            <a:fillRect/>
          </a:stretch>
        </p:blipFill>
        <p:spPr bwMode="auto">
          <a:xfrm>
            <a:off x="6026209" y="1593850"/>
            <a:ext cx="2924175" cy="1955800"/>
          </a:xfrm>
          <a:prstGeom prst="rect">
            <a:avLst/>
          </a:prstGeom>
          <a:noFill/>
          <a:ln w="38100">
            <a:solidFill>
              <a:srgbClr val="0070C0"/>
            </a:solidFill>
          </a:ln>
        </p:spPr>
      </p:pic>
      <p:sp>
        <p:nvSpPr>
          <p:cNvPr id="2" name="Rectangle 1"/>
          <p:cNvSpPr/>
          <p:nvPr/>
        </p:nvSpPr>
        <p:spPr>
          <a:xfrm>
            <a:off x="171665" y="714815"/>
            <a:ext cx="5674560" cy="4247317"/>
          </a:xfrm>
          <a:prstGeom prst="rect">
            <a:avLst/>
          </a:prstGeom>
          <a:solidFill>
            <a:schemeClr val="bg1">
              <a:alpha val="50000"/>
            </a:schemeClr>
          </a:solidFill>
        </p:spPr>
        <p:txBody>
          <a:bodyPr wrap="square">
            <a:spAutoFit/>
          </a:bodyPr>
          <a:lstStyle/>
          <a:p>
            <a:pPr>
              <a:spcAft>
                <a:spcPts val="1000"/>
              </a:spcAft>
            </a:pPr>
            <a:r>
              <a:rPr lang="en-NZ"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SEE</a:t>
            </a:r>
            <a:r>
              <a:rPr lang="en-NZ" sz="2000" dirty="0">
                <a:latin typeface="Calibri" panose="020F0502020204030204" pitchFamily="34" charset="0"/>
                <a:ea typeface="Calibri" panose="020F0502020204030204" pitchFamily="34" charset="0"/>
                <a:cs typeface="Times New Roman" panose="02020603050405020304" pitchFamily="18" charset="0"/>
              </a:rPr>
              <a:t> - What do you</a:t>
            </a:r>
            <a:r>
              <a:rPr lang="en-NZ" sz="2000" b="1" dirty="0">
                <a:latin typeface="Calibri" panose="020F0502020204030204" pitchFamily="34" charset="0"/>
                <a:ea typeface="Calibri" panose="020F0502020204030204" pitchFamily="34" charset="0"/>
                <a:cs typeface="Times New Roman" panose="02020603050405020304" pitchFamily="18" charset="0"/>
              </a:rPr>
              <a:t> </a:t>
            </a:r>
            <a:r>
              <a:rPr lang="en-NZ" sz="2000" b="1" u="sng" dirty="0">
                <a:solidFill>
                  <a:srgbClr val="7030A0"/>
                </a:solidFill>
                <a:latin typeface="Calibri" panose="020F0502020204030204" pitchFamily="34" charset="0"/>
                <a:ea typeface="Calibri" panose="020F0502020204030204" pitchFamily="34" charset="0"/>
                <a:cs typeface="Times New Roman" panose="02020603050405020304" pitchFamily="18" charset="0"/>
              </a:rPr>
              <a:t>see</a:t>
            </a:r>
            <a:r>
              <a:rPr lang="en-NZ" sz="2000" dirty="0">
                <a:latin typeface="Calibri" panose="020F0502020204030204" pitchFamily="34" charset="0"/>
                <a:ea typeface="Calibri" panose="020F0502020204030204" pitchFamily="34" charset="0"/>
                <a:cs typeface="Times New Roman" panose="02020603050405020304" pitchFamily="18" charset="0"/>
              </a:rPr>
              <a:t> in the way the children are sitting?</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	How are they doing this?	</a:t>
            </a:r>
          </a:p>
          <a:p>
            <a:pPr>
              <a:spcAft>
                <a:spcPts val="1000"/>
              </a:spcAft>
            </a:pPr>
            <a:r>
              <a:rPr lang="en-NZ"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THINK</a:t>
            </a:r>
            <a:r>
              <a:rPr lang="en-NZ" sz="2000" dirty="0">
                <a:latin typeface="Calibri" panose="020F0502020204030204" pitchFamily="34" charset="0"/>
                <a:ea typeface="Calibri" panose="020F0502020204030204" pitchFamily="34" charset="0"/>
                <a:cs typeface="Times New Roman" panose="02020603050405020304" pitchFamily="18" charset="0"/>
              </a:rPr>
              <a:t> – How do you </a:t>
            </a:r>
            <a:r>
              <a:rPr lang="en-NZ" sz="2000" b="1" u="sng" dirty="0">
                <a:solidFill>
                  <a:srgbClr val="7030A0"/>
                </a:solidFill>
                <a:latin typeface="Calibri" panose="020F0502020204030204" pitchFamily="34" charset="0"/>
                <a:ea typeface="Calibri" panose="020F0502020204030204" pitchFamily="34" charset="0"/>
                <a:cs typeface="Times New Roman" panose="02020603050405020304" pitchFamily="18" charset="0"/>
              </a:rPr>
              <a:t>think</a:t>
            </a:r>
            <a:r>
              <a:rPr lang="en-NZ" sz="2000" dirty="0">
                <a:latin typeface="Calibri" panose="020F0502020204030204" pitchFamily="34" charset="0"/>
                <a:ea typeface="Calibri" panose="020F0502020204030204" pitchFamily="34" charset="0"/>
                <a:cs typeface="Times New Roman" panose="02020603050405020304" pitchFamily="18" charset="0"/>
              </a:rPr>
              <a:t>  doing  this keeps the children thinking about Advent?</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	Why is it important to keep focussed                                              	on waiting for Jesus to come?</a:t>
            </a:r>
          </a:p>
          <a:p>
            <a:pPr>
              <a:spcAft>
                <a:spcPts val="1000"/>
              </a:spcAft>
            </a:pPr>
            <a:r>
              <a:rPr lang="en-NZ"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WONDER</a:t>
            </a:r>
            <a:r>
              <a:rPr lang="en-NZ" sz="2000" dirty="0">
                <a:latin typeface="Calibri" panose="020F0502020204030204" pitchFamily="34" charset="0"/>
                <a:ea typeface="Calibri" panose="020F0502020204030204" pitchFamily="34" charset="0"/>
                <a:cs typeface="Times New Roman" panose="02020603050405020304" pitchFamily="18" charset="0"/>
              </a:rPr>
              <a:t>   - Do you </a:t>
            </a:r>
            <a:r>
              <a:rPr lang="en-NZ" sz="2000" b="1" u="sng" dirty="0">
                <a:solidFill>
                  <a:srgbClr val="7030A0"/>
                </a:solidFill>
                <a:latin typeface="Calibri" panose="020F0502020204030204" pitchFamily="34" charset="0"/>
                <a:ea typeface="Calibri" panose="020F0502020204030204" pitchFamily="34" charset="0"/>
                <a:cs typeface="Times New Roman" panose="02020603050405020304" pitchFamily="18" charset="0"/>
              </a:rPr>
              <a:t>wonder</a:t>
            </a:r>
            <a:r>
              <a:rPr lang="en-NZ" sz="2000" dirty="0">
                <a:latin typeface="Calibri" panose="020F0502020204030204" pitchFamily="34" charset="0"/>
                <a:ea typeface="Calibri" panose="020F0502020204030204" pitchFamily="34" charset="0"/>
                <a:cs typeface="Times New Roman" panose="02020603050405020304" pitchFamily="18" charset="0"/>
              </a:rPr>
              <a:t> what happens if you celebrate Christmas early?</a:t>
            </a:r>
          </a:p>
          <a:p>
            <a:pPr>
              <a:spcAft>
                <a:spcPts val="1000"/>
              </a:spcAft>
            </a:pPr>
            <a:r>
              <a:rPr lang="en-NZ" sz="2000" b="1" dirty="0">
                <a:latin typeface="Calibri" panose="020F0502020204030204" pitchFamily="34" charset="0"/>
                <a:ea typeface="Calibri" panose="020F0502020204030204" pitchFamily="34" charset="0"/>
                <a:cs typeface="Times New Roman" panose="02020603050405020304" pitchFamily="18" charset="0"/>
              </a:rPr>
              <a:t>	</a:t>
            </a:r>
            <a:r>
              <a:rPr lang="en-NZ" sz="2000" dirty="0">
                <a:latin typeface="Calibri" panose="020F0502020204030204" pitchFamily="34" charset="0"/>
                <a:ea typeface="Calibri" panose="020F0502020204030204" pitchFamily="34" charset="0"/>
                <a:cs typeface="Times New Roman" panose="02020603050405020304" pitchFamily="18" charset="0"/>
              </a:rPr>
              <a:t>Why is celebrating early not the best idea?</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Read the story ‘Early Birthday’ to find out.</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5184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1077218"/>
          </a:xfrm>
          <a:prstGeom prst="rect">
            <a:avLst/>
          </a:prstGeom>
          <a:solidFill>
            <a:schemeClr val="bg1">
              <a:alpha val="50000"/>
            </a:schemeClr>
          </a:solidFill>
        </p:spPr>
        <p:txBody>
          <a:bodyPr wrap="square" rtlCol="0">
            <a:spAutoFit/>
          </a:bodyPr>
          <a:lstStyle/>
          <a:p>
            <a:pPr algn="ctr"/>
            <a:r>
              <a:rPr lang="en-NZ" sz="3200" dirty="0"/>
              <a:t>Patiently waiting in Advent prepares us for a                                  great Christmas celebration</a:t>
            </a:r>
            <a:endParaRPr lang="en-GB" sz="5400" dirty="0">
              <a:solidFill>
                <a:srgbClr val="FF0000"/>
              </a:solidFill>
            </a:endParaRP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09072" y="1045098"/>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6545507" y="1428210"/>
            <a:ext cx="1765072" cy="1384995"/>
          </a:xfrm>
          <a:prstGeom prst="rect">
            <a:avLst/>
          </a:prstGeom>
          <a:noFill/>
        </p:spPr>
        <p:txBody>
          <a:bodyPr wrap="square" rtlCol="0">
            <a:spAutoFit/>
          </a:bodyPr>
          <a:lstStyle/>
          <a:p>
            <a:r>
              <a:rPr lang="en-NZ" sz="1400" dirty="0"/>
              <a:t>We need to remind each other to put special Christmas treats away until Christmas comes and Advent is ended. </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670815" y="2749955"/>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4900652" y="3210968"/>
            <a:ext cx="1765072" cy="1169551"/>
          </a:xfrm>
          <a:prstGeom prst="rect">
            <a:avLst/>
          </a:prstGeom>
          <a:noFill/>
        </p:spPr>
        <p:txBody>
          <a:bodyPr wrap="square" rtlCol="0">
            <a:spAutoFit/>
          </a:bodyPr>
          <a:lstStyle/>
          <a:p>
            <a:r>
              <a:rPr lang="en-NZ" sz="1400" dirty="0"/>
              <a:t>We need to use the right time to prepare for Jesus and this will help us to celebrate well at Christmas.</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191715" y="1048940"/>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3405201" y="1368277"/>
            <a:ext cx="1765072" cy="1600438"/>
          </a:xfrm>
          <a:prstGeom prst="rect">
            <a:avLst/>
          </a:prstGeom>
          <a:noFill/>
        </p:spPr>
        <p:txBody>
          <a:bodyPr wrap="square" rtlCol="0">
            <a:spAutoFit/>
          </a:bodyPr>
          <a:lstStyle/>
          <a:p>
            <a:r>
              <a:rPr lang="en-NZ" sz="1400" dirty="0"/>
              <a:t>We use the 4 weeks of Advent to help us to get our hearts ready to give Jesus a special welcome when the time is right for this.</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537923" y="2742520"/>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801840" y="3185692"/>
            <a:ext cx="1765072" cy="1600438"/>
          </a:xfrm>
          <a:prstGeom prst="rect">
            <a:avLst/>
          </a:prstGeom>
          <a:noFill/>
        </p:spPr>
        <p:txBody>
          <a:bodyPr wrap="square" rtlCol="0">
            <a:spAutoFit/>
          </a:bodyPr>
          <a:lstStyle/>
          <a:p>
            <a:r>
              <a:rPr lang="en-NZ" sz="1400" dirty="0"/>
              <a:t>In Advent we use the wreath and the candles to help us wait patiently and prepare for Jesus to come.</a:t>
            </a:r>
          </a:p>
          <a:p>
            <a:endParaRPr lang="en-GB" sz="1400" dirty="0">
              <a:latin typeface="Segoe UI" pitchFamily="34"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pic>
        <p:nvPicPr>
          <p:cNvPr id="34" name="Picture 33" descr="Image result for children waiting in advent">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210" y="1187514"/>
            <a:ext cx="2176490" cy="1450993"/>
          </a:xfrm>
          <a:prstGeom prst="rect">
            <a:avLst/>
          </a:prstGeom>
          <a:noFill/>
          <a:ln w="38100">
            <a:solidFill>
              <a:srgbClr val="0070C0"/>
            </a:solidFill>
          </a:ln>
        </p:spPr>
      </p:pic>
    </p:spTree>
    <p:extLst>
      <p:ext uri="{BB962C8B-B14F-4D97-AF65-F5344CB8AC3E}">
        <p14:creationId xmlns:p14="http://schemas.microsoft.com/office/powerpoint/2010/main" val="6815513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L03-S06 - Advent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1748"/>
            <a:ext cx="609600" cy="609600"/>
          </a:xfrm>
          <a:prstGeom prst="rect">
            <a:avLst/>
          </a:prstGeom>
        </p:spPr>
      </p:pic>
      <p:pic>
        <p:nvPicPr>
          <p:cNvPr id="108" name="Picture 2" descr="Texture, Matte, Orange, Brightness, Purpl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2" name="REMOVE THIS OBJECT"/>
          <p:cNvSpPr txBox="1"/>
          <p:nvPr/>
        </p:nvSpPr>
        <p:spPr>
          <a:xfrm>
            <a:off x="-16023" y="16053"/>
            <a:ext cx="9144000" cy="553998"/>
          </a:xfrm>
          <a:prstGeom prst="rect">
            <a:avLst/>
          </a:prstGeom>
          <a:solidFill>
            <a:schemeClr val="bg1">
              <a:alpha val="50000"/>
            </a:schemeClr>
          </a:solidFill>
        </p:spPr>
        <p:txBody>
          <a:bodyPr wrap="square" rtlCol="0">
            <a:spAutoFit/>
          </a:bodyPr>
          <a:lstStyle/>
          <a:p>
            <a:pPr algn="ctr"/>
            <a:r>
              <a:rPr lang="en-NZ" sz="3000" dirty="0"/>
              <a:t>Enjoying Advent symbols and colours before Christmas</a:t>
            </a:r>
            <a:endParaRPr lang="en-GB" sz="3000" dirty="0">
              <a:solidFill>
                <a:srgbClr val="FF0000"/>
              </a:solidFill>
            </a:endParaRPr>
          </a:p>
        </p:txBody>
      </p:sp>
      <p:sp>
        <p:nvSpPr>
          <p:cNvPr id="110" name="Rectangle 109"/>
          <p:cNvSpPr/>
          <p:nvPr/>
        </p:nvSpPr>
        <p:spPr>
          <a:xfrm>
            <a:off x="317832" y="725622"/>
            <a:ext cx="5172190" cy="395437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aphicFrame>
        <p:nvGraphicFramePr>
          <p:cNvPr id="23" name="Table"/>
          <p:cNvGraphicFramePr>
            <a:graphicFrameLocks noGrp="1"/>
          </p:cNvGraphicFramePr>
          <p:nvPr>
            <p:extLst>
              <p:ext uri="{D42A27DB-BD31-4B8C-83A1-F6EECF244321}">
                <p14:modId xmlns:p14="http://schemas.microsoft.com/office/powerpoint/2010/main" val="2040447172"/>
              </p:ext>
            </p:extLst>
          </p:nvPr>
        </p:nvGraphicFramePr>
        <p:xfrm>
          <a:off x="321906" y="720000"/>
          <a:ext cx="5148000" cy="3960000"/>
        </p:xfrm>
        <a:graphic>
          <a:graphicData uri="http://schemas.openxmlformats.org/drawingml/2006/table">
            <a:tbl>
              <a:tblPr firstRow="1" bandRow="1">
                <a:tableStyleId>{5940675A-B579-460E-94D1-54222C63F5DA}</a:tableStyleId>
              </a:tblPr>
              <a:tblGrid>
                <a:gridCol w="514800">
                  <a:extLst>
                    <a:ext uri="{9D8B030D-6E8A-4147-A177-3AD203B41FA5}">
                      <a16:colId xmlns="" xmlns:a16="http://schemas.microsoft.com/office/drawing/2014/main" val="20000"/>
                    </a:ext>
                  </a:extLst>
                </a:gridCol>
                <a:gridCol w="514800">
                  <a:extLst>
                    <a:ext uri="{9D8B030D-6E8A-4147-A177-3AD203B41FA5}">
                      <a16:colId xmlns="" xmlns:a16="http://schemas.microsoft.com/office/drawing/2014/main" val="20001"/>
                    </a:ext>
                  </a:extLst>
                </a:gridCol>
                <a:gridCol w="514800">
                  <a:extLst>
                    <a:ext uri="{9D8B030D-6E8A-4147-A177-3AD203B41FA5}">
                      <a16:colId xmlns="" xmlns:a16="http://schemas.microsoft.com/office/drawing/2014/main" val="20002"/>
                    </a:ext>
                  </a:extLst>
                </a:gridCol>
                <a:gridCol w="514800">
                  <a:extLst>
                    <a:ext uri="{9D8B030D-6E8A-4147-A177-3AD203B41FA5}">
                      <a16:colId xmlns="" xmlns:a16="http://schemas.microsoft.com/office/drawing/2014/main" val="20003"/>
                    </a:ext>
                  </a:extLst>
                </a:gridCol>
                <a:gridCol w="514800">
                  <a:extLst>
                    <a:ext uri="{9D8B030D-6E8A-4147-A177-3AD203B41FA5}">
                      <a16:colId xmlns="" xmlns:a16="http://schemas.microsoft.com/office/drawing/2014/main" val="20004"/>
                    </a:ext>
                  </a:extLst>
                </a:gridCol>
                <a:gridCol w="514800">
                  <a:extLst>
                    <a:ext uri="{9D8B030D-6E8A-4147-A177-3AD203B41FA5}">
                      <a16:colId xmlns="" xmlns:a16="http://schemas.microsoft.com/office/drawing/2014/main" val="20005"/>
                    </a:ext>
                  </a:extLst>
                </a:gridCol>
                <a:gridCol w="514800">
                  <a:extLst>
                    <a:ext uri="{9D8B030D-6E8A-4147-A177-3AD203B41FA5}">
                      <a16:colId xmlns="" xmlns:a16="http://schemas.microsoft.com/office/drawing/2014/main" val="20006"/>
                    </a:ext>
                  </a:extLst>
                </a:gridCol>
                <a:gridCol w="514800">
                  <a:extLst>
                    <a:ext uri="{9D8B030D-6E8A-4147-A177-3AD203B41FA5}">
                      <a16:colId xmlns="" xmlns:a16="http://schemas.microsoft.com/office/drawing/2014/main" val="20007"/>
                    </a:ext>
                  </a:extLst>
                </a:gridCol>
                <a:gridCol w="514800">
                  <a:extLst>
                    <a:ext uri="{9D8B030D-6E8A-4147-A177-3AD203B41FA5}">
                      <a16:colId xmlns="" xmlns:a16="http://schemas.microsoft.com/office/drawing/2014/main" val="20008"/>
                    </a:ext>
                  </a:extLst>
                </a:gridCol>
                <a:gridCol w="514800">
                  <a:extLst>
                    <a:ext uri="{9D8B030D-6E8A-4147-A177-3AD203B41FA5}">
                      <a16:colId xmlns="" xmlns:a16="http://schemas.microsoft.com/office/drawing/2014/main" val="20009"/>
                    </a:ext>
                  </a:extLst>
                </a:gridCol>
              </a:tblGrid>
              <a:tr h="396000">
                <a:tc>
                  <a:txBody>
                    <a:bodyPr/>
                    <a:lstStyle/>
                    <a:p>
                      <a:pPr marL="0" algn="ctr" defTabSz="914400" rtl="0" eaLnBrk="1" latinLnBrk="0" hangingPunct="1"/>
                      <a:r>
                        <a:rPr lang="en-US" sz="1400" kern="1200" dirty="0">
                          <a:ln>
                            <a:noFill/>
                          </a:ln>
                          <a:solidFill>
                            <a:schemeClr val="tx1"/>
                          </a:solidFill>
                          <a:latin typeface="+mn-lt"/>
                          <a:ea typeface="+mn-ea"/>
                          <a:cs typeface="+mn-cs"/>
                        </a:rPr>
                        <a:t>B</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C</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W</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H</a:t>
                      </a:r>
                    </a:p>
                  </a:txBody>
                  <a:tcPr marT="34290" marB="34290" anchor="ctr"/>
                </a:tc>
                <a:tc>
                  <a:txBody>
                    <a:bodyPr/>
                    <a:lstStyle/>
                    <a:p>
                      <a:pPr marL="0" algn="ctr" defTabSz="914400" rtl="0" eaLnBrk="1" latinLnBrk="0" hangingPunct="1"/>
                      <a:r>
                        <a:rPr lang="en-GB" sz="1400" kern="1200" dirty="0">
                          <a:ln>
                            <a:noFill/>
                          </a:ln>
                          <a:solidFill>
                            <a:schemeClr val="tx1"/>
                          </a:solidFill>
                          <a:latin typeface="+mn-lt"/>
                          <a:ea typeface="+mn-ea"/>
                          <a:cs typeface="+mn-cs"/>
                        </a:rPr>
                        <a:t>Y</a:t>
                      </a:r>
                    </a:p>
                  </a:txBody>
                  <a:tcPr marT="34290" marB="34290" anchor="ctr"/>
                </a:tc>
                <a:extLst>
                  <a:ext uri="{0D108BD9-81ED-4DB2-BD59-A6C34878D82A}">
                    <a16:rowId xmlns="" xmlns:a16="http://schemas.microsoft.com/office/drawing/2014/main" val="10000"/>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P</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L</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Y</a:t>
                      </a:r>
                    </a:p>
                  </a:txBody>
                  <a:tcPr marT="34290" marB="34290" anchor="ctr"/>
                </a:tc>
                <a:extLst>
                  <a:ext uri="{0D108BD9-81ED-4DB2-BD59-A6C34878D82A}">
                    <a16:rowId xmlns="" xmlns:a16="http://schemas.microsoft.com/office/drawing/2014/main" val="10001"/>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D</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Y</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H</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G</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C</a:t>
                      </a:r>
                    </a:p>
                  </a:txBody>
                  <a:tcPr marT="34290" marB="34290" anchor="ctr"/>
                </a:tc>
                <a:extLst>
                  <a:ext uri="{0D108BD9-81ED-4DB2-BD59-A6C34878D82A}">
                    <a16:rowId xmlns="" xmlns:a16="http://schemas.microsoft.com/office/drawing/2014/main" val="10002"/>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M</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J</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extLst>
                  <a:ext uri="{0D108BD9-81ED-4DB2-BD59-A6C34878D82A}">
                    <a16:rowId xmlns="" xmlns:a16="http://schemas.microsoft.com/office/drawing/2014/main" val="10003"/>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W</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V</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L</a:t>
                      </a:r>
                    </a:p>
                  </a:txBody>
                  <a:tcPr marT="34290" marB="34290" anchor="ctr"/>
                </a:tc>
                <a:extLst>
                  <a:ext uri="{0D108BD9-81ED-4DB2-BD59-A6C34878D82A}">
                    <a16:rowId xmlns="" xmlns:a16="http://schemas.microsoft.com/office/drawing/2014/main" val="10004"/>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F</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C</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K</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B</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M</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extLst>
                  <a:ext uri="{0D108BD9-81ED-4DB2-BD59-A6C34878D82A}">
                    <a16:rowId xmlns="" xmlns:a16="http://schemas.microsoft.com/office/drawing/2014/main" val="10005"/>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D</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Y</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D</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extLst>
                  <a:ext uri="{0D108BD9-81ED-4DB2-BD59-A6C34878D82A}">
                    <a16:rowId xmlns="" xmlns:a16="http://schemas.microsoft.com/office/drawing/2014/main" val="10006"/>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S</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M</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extLst>
                  <a:ext uri="{0D108BD9-81ED-4DB2-BD59-A6C34878D82A}">
                    <a16:rowId xmlns="" xmlns:a16="http://schemas.microsoft.com/office/drawing/2014/main" val="10007"/>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A</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D</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V</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I</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V</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G</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T</a:t>
                      </a:r>
                    </a:p>
                  </a:txBody>
                  <a:tcPr marT="34290" marB="34290" anchor="ctr"/>
                </a:tc>
                <a:extLst>
                  <a:ext uri="{0D108BD9-81ED-4DB2-BD59-A6C34878D82A}">
                    <a16:rowId xmlns="" xmlns:a16="http://schemas.microsoft.com/office/drawing/2014/main" val="10008"/>
                  </a:ext>
                </a:extLst>
              </a:tr>
              <a:tr h="396000">
                <a:tc>
                  <a:txBody>
                    <a:bodyPr/>
                    <a:lstStyle/>
                    <a:p>
                      <a:pPr marL="0" algn="ctr" defTabSz="914400" rtl="0" eaLnBrk="1" latinLnBrk="0" hangingPunct="1"/>
                      <a:r>
                        <a:rPr lang="en-US" sz="1400" kern="1200" dirty="0">
                          <a:ln>
                            <a:noFill/>
                          </a:ln>
                          <a:solidFill>
                            <a:schemeClr val="tx1"/>
                          </a:solidFill>
                          <a:latin typeface="+mn-lt"/>
                          <a:ea typeface="+mn-ea"/>
                          <a:cs typeface="+mn-cs"/>
                        </a:rPr>
                        <a:t>P</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U</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R</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P</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L</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N</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L</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E</a:t>
                      </a:r>
                    </a:p>
                  </a:txBody>
                  <a:tcPr marT="34290" marB="34290" anchor="ctr"/>
                </a:tc>
                <a:tc>
                  <a:txBody>
                    <a:bodyPr/>
                    <a:lstStyle/>
                    <a:p>
                      <a:pPr marL="0" algn="ctr" defTabSz="914400" rtl="0" eaLnBrk="1" latinLnBrk="0" hangingPunct="1"/>
                      <a:r>
                        <a:rPr lang="en-US" sz="1400" kern="1200" dirty="0">
                          <a:ln>
                            <a:noFill/>
                          </a:ln>
                          <a:solidFill>
                            <a:schemeClr val="tx1"/>
                          </a:solidFill>
                          <a:latin typeface="+mn-lt"/>
                          <a:ea typeface="+mn-ea"/>
                          <a:cs typeface="+mn-cs"/>
                        </a:rPr>
                        <a:t>O</a:t>
                      </a:r>
                    </a:p>
                  </a:txBody>
                  <a:tcPr marT="34290" marB="34290" anchor="ctr"/>
                </a:tc>
                <a:extLst>
                  <a:ext uri="{0D108BD9-81ED-4DB2-BD59-A6C34878D82A}">
                    <a16:rowId xmlns="" xmlns:a16="http://schemas.microsoft.com/office/drawing/2014/main" val="10009"/>
                  </a:ext>
                </a:extLst>
              </a:tr>
            </a:tbl>
          </a:graphicData>
        </a:graphic>
      </p:graphicFrame>
      <p:sp>
        <p:nvSpPr>
          <p:cNvPr id="3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S-06</a:t>
            </a:r>
          </a:p>
        </p:txBody>
      </p:sp>
      <p:sp>
        <p:nvSpPr>
          <p:cNvPr id="109" name="Rectangle 108"/>
          <p:cNvSpPr/>
          <p:nvPr/>
        </p:nvSpPr>
        <p:spPr>
          <a:xfrm>
            <a:off x="5673734" y="914833"/>
            <a:ext cx="3305299" cy="127816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Worksheet">
            <a:hlinkClick r:id="rId7" action="ppaction://hlinksldjump" highlightClick="1"/>
          </p:cNvPr>
          <p:cNvSpPr/>
          <p:nvPr/>
        </p:nvSpPr>
        <p:spPr>
          <a:xfrm>
            <a:off x="6660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Tool instructions"/>
          <p:cNvSpPr txBox="1"/>
          <p:nvPr/>
        </p:nvSpPr>
        <p:spPr>
          <a:xfrm>
            <a:off x="351995" y="4781874"/>
            <a:ext cx="6051657" cy="174851"/>
          </a:xfrm>
          <a:prstGeom prst="rect">
            <a:avLst/>
          </a:prstGeom>
          <a:solidFill>
            <a:schemeClr val="bg1">
              <a:alpha val="50000"/>
            </a:schemeClr>
          </a:solidFill>
        </p:spPr>
        <p:txBody>
          <a:bodyPr wrap="none" tIns="18000" bIns="18000" rtlCol="0">
            <a:spAutoFit/>
          </a:bodyPr>
          <a:lstStyle/>
          <a:p>
            <a:pPr algn="ctr"/>
            <a:r>
              <a:rPr lang="en-GB" sz="900" dirty="0">
                <a:latin typeface="Arial" pitchFamily="34" charset="0"/>
                <a:ea typeface="Segoe UI" pitchFamily="34" charset="0"/>
                <a:cs typeface="Arial" pitchFamily="34" charset="0"/>
              </a:rPr>
              <a:t>Click on a word in the sentence to reveal its position on the word find. Click on worksheet button to go to </a:t>
            </a:r>
            <a:r>
              <a:rPr lang="en-GB" sz="900" dirty="0" smtClean="0">
                <a:latin typeface="Arial" pitchFamily="34" charset="0"/>
                <a:ea typeface="Segoe UI" pitchFamily="34" charset="0"/>
                <a:cs typeface="Arial" pitchFamily="34" charset="0"/>
              </a:rPr>
              <a:t>worksheet</a:t>
            </a:r>
            <a:endParaRPr lang="en-GB" sz="900" dirty="0">
              <a:latin typeface="Arial" pitchFamily="34" charset="0"/>
              <a:ea typeface="Segoe UI" pitchFamily="34" charset="0"/>
              <a:cs typeface="Arial" pitchFamily="34" charset="0"/>
            </a:endParaRPr>
          </a:p>
        </p:txBody>
      </p:sp>
      <p:sp>
        <p:nvSpPr>
          <p:cNvPr id="59" name="Trigger IS"/>
          <p:cNvSpPr/>
          <p:nvPr/>
        </p:nvSpPr>
        <p:spPr>
          <a:xfrm>
            <a:off x="6344381" y="999935"/>
            <a:ext cx="330803"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is</a:t>
            </a:r>
          </a:p>
        </p:txBody>
      </p:sp>
      <p:sp>
        <p:nvSpPr>
          <p:cNvPr id="38" name="Trigger PURPLE"/>
          <p:cNvSpPr/>
          <p:nvPr/>
        </p:nvSpPr>
        <p:spPr>
          <a:xfrm>
            <a:off x="5648604" y="999935"/>
            <a:ext cx="795390"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Purple</a:t>
            </a:r>
          </a:p>
        </p:txBody>
      </p:sp>
      <p:cxnSp>
        <p:nvCxnSpPr>
          <p:cNvPr id="10" name="IS-arrow"/>
          <p:cNvCxnSpPr/>
          <p:nvPr/>
        </p:nvCxnSpPr>
        <p:spPr>
          <a:xfrm flipV="1">
            <a:off x="3114807" y="3300157"/>
            <a:ext cx="595802"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hape: S(entence)-arrow 2"/>
          <p:cNvCxnSpPr/>
          <p:nvPr/>
        </p:nvCxnSpPr>
        <p:spPr>
          <a:xfrm>
            <a:off x="531617" y="4492487"/>
            <a:ext cx="270191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A-arrow"/>
          <p:cNvCxnSpPr/>
          <p:nvPr/>
        </p:nvCxnSpPr>
        <p:spPr>
          <a:xfrm>
            <a:off x="2014330" y="1729538"/>
            <a:ext cx="23106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arrow getting"/>
          <p:cNvCxnSpPr/>
          <p:nvPr/>
        </p:nvCxnSpPr>
        <p:spPr>
          <a:xfrm>
            <a:off x="4707843" y="1689782"/>
            <a:ext cx="0" cy="24448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rigger getting"/>
          <p:cNvSpPr/>
          <p:nvPr/>
        </p:nvSpPr>
        <p:spPr>
          <a:xfrm>
            <a:off x="6758945" y="1009040"/>
            <a:ext cx="867306" cy="201368"/>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getting</a:t>
            </a:r>
          </a:p>
        </p:txBody>
      </p:sp>
      <p:sp>
        <p:nvSpPr>
          <p:cNvPr id="55" name="Trigger ready"/>
          <p:cNvSpPr/>
          <p:nvPr/>
        </p:nvSpPr>
        <p:spPr>
          <a:xfrm>
            <a:off x="7503804" y="1009040"/>
            <a:ext cx="761222" cy="201368"/>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ready</a:t>
            </a:r>
          </a:p>
        </p:txBody>
      </p:sp>
      <p:cxnSp>
        <p:nvCxnSpPr>
          <p:cNvPr id="57" name="arrow ready"/>
          <p:cNvCxnSpPr/>
          <p:nvPr/>
        </p:nvCxnSpPr>
        <p:spPr>
          <a:xfrm>
            <a:off x="1065269" y="1729538"/>
            <a:ext cx="204953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Trigger colour"/>
          <p:cNvSpPr/>
          <p:nvPr/>
        </p:nvSpPr>
        <p:spPr>
          <a:xfrm>
            <a:off x="8159620" y="997268"/>
            <a:ext cx="874652" cy="221931"/>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Colour.</a:t>
            </a:r>
          </a:p>
        </p:txBody>
      </p:sp>
      <p:cxnSp>
        <p:nvCxnSpPr>
          <p:cNvPr id="66" name="arrow colour"/>
          <p:cNvCxnSpPr/>
          <p:nvPr/>
        </p:nvCxnSpPr>
        <p:spPr>
          <a:xfrm>
            <a:off x="5211129" y="1653501"/>
            <a:ext cx="0" cy="20571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rigger that"/>
          <p:cNvSpPr/>
          <p:nvPr/>
        </p:nvSpPr>
        <p:spPr>
          <a:xfrm>
            <a:off x="5639484" y="1267855"/>
            <a:ext cx="630933" cy="2420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That</a:t>
            </a:r>
          </a:p>
        </p:txBody>
      </p:sp>
      <p:cxnSp>
        <p:nvCxnSpPr>
          <p:cNvPr id="68" name="arrow that"/>
          <p:cNvCxnSpPr/>
          <p:nvPr/>
        </p:nvCxnSpPr>
        <p:spPr>
          <a:xfrm>
            <a:off x="4177756" y="1240352"/>
            <a:ext cx="0" cy="13438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Trigger is 2"/>
          <p:cNvSpPr/>
          <p:nvPr/>
        </p:nvSpPr>
        <p:spPr>
          <a:xfrm>
            <a:off x="6142615" y="1285834"/>
            <a:ext cx="328256" cy="216025"/>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is</a:t>
            </a:r>
          </a:p>
        </p:txBody>
      </p:sp>
      <p:cxnSp>
        <p:nvCxnSpPr>
          <p:cNvPr id="70" name="-arrow is 2"/>
          <p:cNvCxnSpPr/>
          <p:nvPr/>
        </p:nvCxnSpPr>
        <p:spPr>
          <a:xfrm flipV="1">
            <a:off x="2107088" y="2514847"/>
            <a:ext cx="595802"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Trigger why"/>
          <p:cNvSpPr/>
          <p:nvPr/>
        </p:nvSpPr>
        <p:spPr>
          <a:xfrm>
            <a:off x="6372319" y="1289367"/>
            <a:ext cx="571046"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a:t>
            </a:r>
          </a:p>
        </p:txBody>
      </p:sp>
      <p:cxnSp>
        <p:nvCxnSpPr>
          <p:cNvPr id="72" name="arrow why"/>
          <p:cNvCxnSpPr/>
          <p:nvPr/>
        </p:nvCxnSpPr>
        <p:spPr>
          <a:xfrm>
            <a:off x="4053832" y="929190"/>
            <a:ext cx="128679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rigger we"/>
          <p:cNvSpPr/>
          <p:nvPr/>
        </p:nvSpPr>
        <p:spPr>
          <a:xfrm>
            <a:off x="6782168" y="1288537"/>
            <a:ext cx="571046"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a:t>
            </a:r>
          </a:p>
        </p:txBody>
      </p:sp>
      <p:cxnSp>
        <p:nvCxnSpPr>
          <p:cNvPr id="74" name="-arrow we"/>
          <p:cNvCxnSpPr/>
          <p:nvPr/>
        </p:nvCxnSpPr>
        <p:spPr>
          <a:xfrm flipV="1">
            <a:off x="1095587" y="2514846"/>
            <a:ext cx="595802"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Trigger use"/>
          <p:cNvSpPr/>
          <p:nvPr/>
        </p:nvSpPr>
        <p:spPr>
          <a:xfrm>
            <a:off x="7173069" y="1285974"/>
            <a:ext cx="524035"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use</a:t>
            </a:r>
          </a:p>
        </p:txBody>
      </p:sp>
      <p:cxnSp>
        <p:nvCxnSpPr>
          <p:cNvPr id="76" name="arrow use"/>
          <p:cNvCxnSpPr/>
          <p:nvPr/>
        </p:nvCxnSpPr>
        <p:spPr>
          <a:xfrm>
            <a:off x="2497914" y="929190"/>
            <a:ext cx="128679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arrow it"/>
          <p:cNvCxnSpPr/>
          <p:nvPr/>
        </p:nvCxnSpPr>
        <p:spPr>
          <a:xfrm flipV="1">
            <a:off x="3133365" y="3697114"/>
            <a:ext cx="595802"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rigger in"/>
          <p:cNvSpPr/>
          <p:nvPr/>
        </p:nvSpPr>
        <p:spPr>
          <a:xfrm>
            <a:off x="7766394" y="1281061"/>
            <a:ext cx="393158"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a:t>
            </a:r>
          </a:p>
        </p:txBody>
      </p:sp>
      <p:cxnSp>
        <p:nvCxnSpPr>
          <p:cNvPr id="80" name="arrow in"/>
          <p:cNvCxnSpPr/>
          <p:nvPr/>
        </p:nvCxnSpPr>
        <p:spPr>
          <a:xfrm>
            <a:off x="3670853" y="3993256"/>
            <a:ext cx="0" cy="6000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Trigger it"/>
          <p:cNvSpPr/>
          <p:nvPr/>
        </p:nvSpPr>
        <p:spPr>
          <a:xfrm>
            <a:off x="7559856" y="1285974"/>
            <a:ext cx="326536"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a:t>
            </a:r>
          </a:p>
        </p:txBody>
      </p:sp>
      <p:sp>
        <p:nvSpPr>
          <p:cNvPr id="81" name="Trigger Advent"/>
          <p:cNvSpPr/>
          <p:nvPr/>
        </p:nvSpPr>
        <p:spPr>
          <a:xfrm>
            <a:off x="8034028" y="1281061"/>
            <a:ext cx="852207"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Advent</a:t>
            </a:r>
          </a:p>
        </p:txBody>
      </p:sp>
      <p:cxnSp>
        <p:nvCxnSpPr>
          <p:cNvPr id="82" name="arrow advent"/>
          <p:cNvCxnSpPr/>
          <p:nvPr/>
        </p:nvCxnSpPr>
        <p:spPr>
          <a:xfrm>
            <a:off x="531617" y="4108175"/>
            <a:ext cx="270191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3" name="Trigger because"/>
          <p:cNvSpPr/>
          <p:nvPr/>
        </p:nvSpPr>
        <p:spPr>
          <a:xfrm>
            <a:off x="5634022" y="1568508"/>
            <a:ext cx="964340"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because</a:t>
            </a:r>
          </a:p>
        </p:txBody>
      </p:sp>
      <p:cxnSp>
        <p:nvCxnSpPr>
          <p:cNvPr id="84" name="arrow because"/>
          <p:cNvCxnSpPr/>
          <p:nvPr/>
        </p:nvCxnSpPr>
        <p:spPr>
          <a:xfrm>
            <a:off x="531617" y="929190"/>
            <a:ext cx="3253091" cy="141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5" name="Trigger it 2"/>
          <p:cNvSpPr/>
          <p:nvPr/>
        </p:nvSpPr>
        <p:spPr>
          <a:xfrm>
            <a:off x="6482521" y="1573271"/>
            <a:ext cx="313598" cy="211707"/>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a:t>
            </a:r>
          </a:p>
        </p:txBody>
      </p:sp>
      <p:cxnSp>
        <p:nvCxnSpPr>
          <p:cNvPr id="86" name="arrow it 2"/>
          <p:cNvCxnSpPr/>
          <p:nvPr/>
        </p:nvCxnSpPr>
        <p:spPr>
          <a:xfrm>
            <a:off x="1095587" y="3194141"/>
            <a:ext cx="0" cy="6000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7" name="Trigger reminds"/>
          <p:cNvSpPr/>
          <p:nvPr/>
        </p:nvSpPr>
        <p:spPr>
          <a:xfrm>
            <a:off x="6697994" y="1553917"/>
            <a:ext cx="962891" cy="250413"/>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reminds</a:t>
            </a:r>
          </a:p>
        </p:txBody>
      </p:sp>
      <p:cxnSp>
        <p:nvCxnSpPr>
          <p:cNvPr id="88" name="arrow reminds"/>
          <p:cNvCxnSpPr/>
          <p:nvPr/>
        </p:nvCxnSpPr>
        <p:spPr>
          <a:xfrm>
            <a:off x="574694" y="1292397"/>
            <a:ext cx="0" cy="24448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9" name="Trigger us"/>
          <p:cNvSpPr/>
          <p:nvPr/>
        </p:nvSpPr>
        <p:spPr>
          <a:xfrm>
            <a:off x="7530686" y="1557631"/>
            <a:ext cx="432287" cy="250413"/>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us</a:t>
            </a:r>
          </a:p>
        </p:txBody>
      </p:sp>
      <p:cxnSp>
        <p:nvCxnSpPr>
          <p:cNvPr id="90" name="arrow us"/>
          <p:cNvCxnSpPr/>
          <p:nvPr/>
        </p:nvCxnSpPr>
        <p:spPr>
          <a:xfrm>
            <a:off x="3670853" y="1653501"/>
            <a:ext cx="0" cy="6000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1" name="Trigger to"/>
          <p:cNvSpPr/>
          <p:nvPr/>
        </p:nvSpPr>
        <p:spPr>
          <a:xfrm>
            <a:off x="7841353" y="1557631"/>
            <a:ext cx="392014" cy="250413"/>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a:t>
            </a:r>
          </a:p>
        </p:txBody>
      </p:sp>
      <p:cxnSp>
        <p:nvCxnSpPr>
          <p:cNvPr id="92" name="arrow to"/>
          <p:cNvCxnSpPr/>
          <p:nvPr/>
        </p:nvCxnSpPr>
        <p:spPr>
          <a:xfrm>
            <a:off x="5211130" y="3993256"/>
            <a:ext cx="0" cy="6000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3" name="Trigger wait"/>
          <p:cNvSpPr/>
          <p:nvPr/>
        </p:nvSpPr>
        <p:spPr>
          <a:xfrm>
            <a:off x="8200329" y="1534247"/>
            <a:ext cx="586496" cy="250413"/>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wait</a:t>
            </a:r>
          </a:p>
        </p:txBody>
      </p:sp>
      <p:cxnSp>
        <p:nvCxnSpPr>
          <p:cNvPr id="94" name="arrow wait"/>
          <p:cNvCxnSpPr/>
          <p:nvPr/>
        </p:nvCxnSpPr>
        <p:spPr>
          <a:xfrm>
            <a:off x="1095587" y="2450409"/>
            <a:ext cx="0" cy="13438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5" name="Trigger patiently"/>
          <p:cNvSpPr/>
          <p:nvPr/>
        </p:nvSpPr>
        <p:spPr>
          <a:xfrm>
            <a:off x="5639484" y="1841410"/>
            <a:ext cx="1021439" cy="262475"/>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patiently</a:t>
            </a:r>
          </a:p>
        </p:txBody>
      </p:sp>
      <p:cxnSp>
        <p:nvCxnSpPr>
          <p:cNvPr id="96" name="arrow patiently"/>
          <p:cNvCxnSpPr/>
          <p:nvPr/>
        </p:nvCxnSpPr>
        <p:spPr>
          <a:xfrm flipV="1">
            <a:off x="1007640" y="1326124"/>
            <a:ext cx="4235541" cy="6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7" name="Trigger for"/>
          <p:cNvSpPr/>
          <p:nvPr/>
        </p:nvSpPr>
        <p:spPr>
          <a:xfrm>
            <a:off x="6564164" y="1866216"/>
            <a:ext cx="463910" cy="212589"/>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for</a:t>
            </a:r>
          </a:p>
        </p:txBody>
      </p:sp>
      <p:cxnSp>
        <p:nvCxnSpPr>
          <p:cNvPr id="100" name="arrow for"/>
          <p:cNvCxnSpPr/>
          <p:nvPr/>
        </p:nvCxnSpPr>
        <p:spPr>
          <a:xfrm>
            <a:off x="1599170" y="2860985"/>
            <a:ext cx="0" cy="9332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1" name="Trigger Jesus"/>
          <p:cNvSpPr/>
          <p:nvPr/>
        </p:nvSpPr>
        <p:spPr>
          <a:xfrm>
            <a:off x="6955979" y="1868524"/>
            <a:ext cx="682069" cy="21168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Jesus</a:t>
            </a:r>
          </a:p>
        </p:txBody>
      </p:sp>
      <p:cxnSp>
        <p:nvCxnSpPr>
          <p:cNvPr id="102" name="arrow jesus"/>
          <p:cNvCxnSpPr/>
          <p:nvPr/>
        </p:nvCxnSpPr>
        <p:spPr>
          <a:xfrm>
            <a:off x="1111531" y="2138737"/>
            <a:ext cx="204953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3" name="Trigger to 2"/>
          <p:cNvSpPr/>
          <p:nvPr/>
        </p:nvSpPr>
        <p:spPr>
          <a:xfrm>
            <a:off x="7547047" y="1868524"/>
            <a:ext cx="399564" cy="21168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a:t>
            </a:r>
          </a:p>
        </p:txBody>
      </p:sp>
      <p:cxnSp>
        <p:nvCxnSpPr>
          <p:cNvPr id="104" name="arrow to 2"/>
          <p:cNvCxnSpPr/>
          <p:nvPr/>
        </p:nvCxnSpPr>
        <p:spPr>
          <a:xfrm flipV="1">
            <a:off x="4672401" y="2912229"/>
            <a:ext cx="595802"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5" name="Trigger come"/>
          <p:cNvSpPr/>
          <p:nvPr/>
        </p:nvSpPr>
        <p:spPr>
          <a:xfrm>
            <a:off x="7850695" y="1868816"/>
            <a:ext cx="700405" cy="22935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come</a:t>
            </a:r>
          </a:p>
        </p:txBody>
      </p:sp>
      <p:cxnSp>
        <p:nvCxnSpPr>
          <p:cNvPr id="106" name="arrow come"/>
          <p:cNvCxnSpPr/>
          <p:nvPr/>
        </p:nvCxnSpPr>
        <p:spPr>
          <a:xfrm>
            <a:off x="2120340" y="2860985"/>
            <a:ext cx="0" cy="13438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Trigger A"/>
          <p:cNvSpPr/>
          <p:nvPr/>
        </p:nvSpPr>
        <p:spPr>
          <a:xfrm>
            <a:off x="6598362" y="1007365"/>
            <a:ext cx="242918" cy="201368"/>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pic>
        <p:nvPicPr>
          <p:cNvPr id="107" name="Picture 106" descr="Image result for children waiting in Advent">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0892" y="2367638"/>
            <a:ext cx="3230041" cy="2162949"/>
          </a:xfrm>
          <a:prstGeom prst="rect">
            <a:avLst/>
          </a:prstGeom>
          <a:noFill/>
          <a:ln w="38100">
            <a:solidFill>
              <a:srgbClr val="0070C0"/>
            </a:solidFill>
          </a:ln>
        </p:spPr>
      </p:pic>
      <p:sp>
        <p:nvSpPr>
          <p:cNvPr id="9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TextBox: Tool instructions stop"/>
          <p:cNvSpPr txBox="1"/>
          <p:nvPr/>
        </p:nvSpPr>
        <p:spPr>
          <a:xfrm>
            <a:off x="2369179" y="4957373"/>
            <a:ext cx="2396810" cy="174851"/>
          </a:xfrm>
          <a:prstGeom prst="rect">
            <a:avLst/>
          </a:prstGeom>
          <a:solidFill>
            <a:schemeClr val="bg1">
              <a:alpha val="50000"/>
            </a:schemeClr>
          </a:solidFill>
        </p:spPr>
        <p:txBody>
          <a:bodyPr wrap="none" tIns="18000" bIns="18000"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‘Advent song’</a:t>
            </a:r>
          </a:p>
        </p:txBody>
      </p:sp>
      <p:sp>
        <p:nvSpPr>
          <p:cNvPr id="111" name="TextBox: Tool instructions start"/>
          <p:cNvSpPr txBox="1"/>
          <p:nvPr/>
        </p:nvSpPr>
        <p:spPr>
          <a:xfrm>
            <a:off x="2369180" y="4957373"/>
            <a:ext cx="2390398" cy="174851"/>
          </a:xfrm>
          <a:prstGeom prst="rect">
            <a:avLst/>
          </a:prstGeom>
          <a:solidFill>
            <a:schemeClr val="bg1">
              <a:alpha val="50000"/>
            </a:schemeClr>
          </a:solidFill>
        </p:spPr>
        <p:txBody>
          <a:bodyPr wrap="none" tIns="18000" bIns="18000"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play ‘Advent song’</a:t>
            </a:r>
          </a:p>
        </p:txBody>
      </p:sp>
    </p:spTree>
    <p:extLst>
      <p:ext uri="{BB962C8B-B14F-4D97-AF65-F5344CB8AC3E}">
        <p14:creationId xmlns:p14="http://schemas.microsoft.com/office/powerpoint/2010/main" val="180485382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22" presetClass="entr" presetSubtype="8" fill="remove"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childTnLst>
              </p:cTn>
              <p:nextCondLst>
                <p:cond evt="onClick" delay="0">
                  <p:tgtEl>
                    <p:spTgt spid="59"/>
                  </p:tgtEl>
                </p:cond>
              </p:nextCondLst>
            </p:seq>
            <p:seq concurrent="1" nextAc="seek">
              <p:cTn id="13" restart="whenNotActive" fill="hold" evtFilter="cancelBubble" nodeType="interactiveSeq">
                <p:stCondLst>
                  <p:cond evt="onClick" delay="0">
                    <p:tgtEl>
                      <p:spTgt spid="38"/>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remove" nodeType="clickEffect">
                                  <p:stCondLst>
                                    <p:cond delay="10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1900"/>
                                        <p:tgtEl>
                                          <p:spTgt spid="43"/>
                                        </p:tgtEl>
                                      </p:cBhvr>
                                    </p:animEffect>
                                  </p:childTnLst>
                                </p:cTn>
                              </p:par>
                            </p:childTnLst>
                          </p:cTn>
                        </p:par>
                      </p:childTnLst>
                    </p:cTn>
                  </p:par>
                </p:childTnLst>
              </p:cTn>
              <p:nextCondLst>
                <p:cond evt="onClick" delay="0">
                  <p:tgtEl>
                    <p:spTgt spid="38"/>
                  </p:tgtEl>
                </p:cond>
              </p:nextCondLst>
            </p:seq>
            <p:seq concurrent="1" nextAc="seek">
              <p:cTn id="19" restart="whenNotActive" fill="hold" evtFilter="cancelBubble" nodeType="interactiveSeq">
                <p:stCondLst>
                  <p:cond evt="onClick" delay="0">
                    <p:tgtEl>
                      <p:spTgt spid="49"/>
                    </p:tgtEl>
                  </p:cond>
                </p:stCondLst>
                <p:endSync evt="end" delay="0">
                  <p:rtn val="all"/>
                </p:endSync>
                <p:childTnLst>
                  <p:par>
                    <p:cTn id="20" fill="hold">
                      <p:stCondLst>
                        <p:cond delay="0"/>
                      </p:stCondLst>
                      <p:childTnLst>
                        <p:par>
                          <p:cTn id="21" fill="hold">
                            <p:stCondLst>
                              <p:cond delay="0"/>
                            </p:stCondLst>
                            <p:childTnLst>
                              <p:par>
                                <p:cTn id="22" presetID="22" presetClass="entr" presetSubtype="8" fill="remove"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2000"/>
                                        <p:tgtEl>
                                          <p:spTgt spid="48"/>
                                        </p:tgtEl>
                                      </p:cBhvr>
                                    </p:animEffect>
                                  </p:childTnLst>
                                </p:cTn>
                              </p:par>
                            </p:childTnLst>
                          </p:cTn>
                        </p:par>
                      </p:childTnLst>
                    </p:cTn>
                  </p:par>
                </p:childTnLst>
              </p:cTn>
              <p:nextCondLst>
                <p:cond evt="onClick" delay="0">
                  <p:tgtEl>
                    <p:spTgt spid="49"/>
                  </p:tgtEl>
                </p:cond>
              </p:nextCondLst>
            </p:seq>
            <p:seq concurrent="1" nextAc="seek">
              <p:cTn id="25" restart="whenNotActive" fill="hold" evtFilter="cancelBubble" nodeType="interactiveSeq">
                <p:stCondLst>
                  <p:cond evt="onClick" delay="0">
                    <p:tgtEl>
                      <p:spTgt spid="53"/>
                    </p:tgtEl>
                  </p:cond>
                </p:stCondLst>
                <p:endSync evt="end" delay="0">
                  <p:rtn val="all"/>
                </p:endSync>
                <p:childTnLst>
                  <p:par>
                    <p:cTn id="26" fill="hold">
                      <p:stCondLst>
                        <p:cond delay="0"/>
                      </p:stCondLst>
                      <p:childTnLst>
                        <p:par>
                          <p:cTn id="27" fill="hold">
                            <p:stCondLst>
                              <p:cond delay="0"/>
                            </p:stCondLst>
                            <p:childTnLst>
                              <p:par>
                                <p:cTn id="28" presetID="22" presetClass="entr" presetSubtype="1" fill="remove"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2000"/>
                                        <p:tgtEl>
                                          <p:spTgt spid="51"/>
                                        </p:tgtEl>
                                      </p:cBhvr>
                                    </p:animEffect>
                                  </p:childTnLst>
                                </p:cTn>
                              </p:par>
                            </p:childTnLst>
                          </p:cTn>
                        </p:par>
                      </p:childTnLst>
                    </p:cTn>
                  </p:par>
                </p:childTnLst>
              </p:cTn>
              <p:nextCondLst>
                <p:cond evt="onClick" delay="0">
                  <p:tgtEl>
                    <p:spTgt spid="53"/>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remove"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2000"/>
                                        <p:tgtEl>
                                          <p:spTgt spid="57"/>
                                        </p:tgtEl>
                                      </p:cBhvr>
                                    </p:animEffect>
                                  </p:childTnLst>
                                </p:cTn>
                              </p:par>
                            </p:childTnLst>
                          </p:cTn>
                        </p:par>
                      </p:childTnLst>
                    </p:cTn>
                  </p:par>
                </p:childTnLst>
              </p:cTn>
              <p:nextCondLst>
                <p:cond evt="onClick" delay="0">
                  <p:tgtEl>
                    <p:spTgt spid="55"/>
                  </p:tgtEl>
                </p:cond>
              </p:nextCondLst>
            </p:seq>
            <p:seq concurrent="1" nextAc="seek">
              <p:cTn id="37" restart="whenNotActive" fill="hold" evtFilter="cancelBubble" nodeType="interactiveSeq">
                <p:stCondLst>
                  <p:cond evt="onClick" delay="0">
                    <p:tgtEl>
                      <p:spTgt spid="65"/>
                    </p:tgtEl>
                  </p:cond>
                </p:stCondLst>
                <p:endSync evt="end" delay="0">
                  <p:rtn val="all"/>
                </p:endSync>
                <p:childTnLst>
                  <p:par>
                    <p:cTn id="38" fill="hold">
                      <p:stCondLst>
                        <p:cond delay="0"/>
                      </p:stCondLst>
                      <p:childTnLst>
                        <p:par>
                          <p:cTn id="39" fill="hold">
                            <p:stCondLst>
                              <p:cond delay="0"/>
                            </p:stCondLst>
                            <p:childTnLst>
                              <p:par>
                                <p:cTn id="40" presetID="22" presetClass="entr" presetSubtype="1" fill="remove"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up)">
                                      <p:cBhvr>
                                        <p:cTn id="42" dur="2000"/>
                                        <p:tgtEl>
                                          <p:spTgt spid="66"/>
                                        </p:tgtEl>
                                      </p:cBhvr>
                                    </p:animEffec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7"/>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remove"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wipe(up)">
                                      <p:cBhvr>
                                        <p:cTn id="48" dur="2000"/>
                                        <p:tgtEl>
                                          <p:spTgt spid="68"/>
                                        </p:tgtEl>
                                      </p:cBhvr>
                                    </p:animEffect>
                                  </p:childTnLst>
                                </p:cTn>
                              </p:par>
                            </p:childTnLst>
                          </p:cTn>
                        </p:par>
                      </p:childTnLst>
                    </p:cTn>
                  </p:par>
                </p:childTnLst>
              </p:cTn>
              <p:nextCondLst>
                <p:cond evt="onClick" delay="0">
                  <p:tgtEl>
                    <p:spTgt spid="67"/>
                  </p:tgtEl>
                </p:cond>
              </p:nextCondLst>
            </p:seq>
            <p:seq concurrent="1" nextAc="seek">
              <p:cTn id="49" restart="whenNotActive" fill="hold" evtFilter="cancelBubble" nodeType="interactiveSeq">
                <p:stCondLst>
                  <p:cond evt="onClick" delay="0">
                    <p:tgtEl>
                      <p:spTgt spid="69"/>
                    </p:tgtEl>
                  </p:cond>
                </p:stCondLst>
                <p:endSync evt="end" delay="0">
                  <p:rtn val="all"/>
                </p:endSync>
                <p:childTnLst>
                  <p:par>
                    <p:cTn id="50" fill="hold">
                      <p:stCondLst>
                        <p:cond delay="0"/>
                      </p:stCondLst>
                      <p:childTnLst>
                        <p:par>
                          <p:cTn id="51" fill="hold">
                            <p:stCondLst>
                              <p:cond delay="0"/>
                            </p:stCondLst>
                            <p:childTnLst>
                              <p:par>
                                <p:cTn id="52" presetID="22" presetClass="entr" presetSubtype="8" fill="remove" nodeType="click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wipe(left)">
                                      <p:cBhvr>
                                        <p:cTn id="54" dur="2000"/>
                                        <p:tgtEl>
                                          <p:spTgt spid="70"/>
                                        </p:tgtEl>
                                      </p:cBhvr>
                                    </p:animEffect>
                                  </p:childTnLst>
                                </p:cTn>
                              </p:par>
                            </p:childTnLst>
                          </p:cTn>
                        </p:par>
                      </p:childTnLst>
                    </p:cTn>
                  </p:par>
                </p:childTnLst>
              </p:cTn>
              <p:nextCondLst>
                <p:cond evt="onClick" delay="0">
                  <p:tgtEl>
                    <p:spTgt spid="69"/>
                  </p:tgtEl>
                </p:cond>
              </p:nextCondLst>
            </p:seq>
            <p:seq concurrent="1" nextAc="seek">
              <p:cTn id="55" restart="whenNotActive" fill="hold" evtFilter="cancelBubble" nodeType="interactiveSeq">
                <p:stCondLst>
                  <p:cond evt="onClick" delay="0">
                    <p:tgtEl>
                      <p:spTgt spid="7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remove"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ipe(left)">
                                      <p:cBhvr>
                                        <p:cTn id="60" dur="2000"/>
                                        <p:tgtEl>
                                          <p:spTgt spid="72"/>
                                        </p:tgtEl>
                                      </p:cBhvr>
                                    </p:animEffect>
                                  </p:childTnLst>
                                </p:cTn>
                              </p:par>
                            </p:childTnLst>
                          </p:cTn>
                        </p:par>
                      </p:childTnLst>
                    </p:cTn>
                  </p:par>
                </p:childTnLst>
              </p:cTn>
              <p:nextCondLst>
                <p:cond evt="onClick" delay="0">
                  <p:tgtEl>
                    <p:spTgt spid="71"/>
                  </p:tgtEl>
                </p:cond>
              </p:nextCondLst>
            </p:seq>
            <p:seq concurrent="1" nextAc="seek">
              <p:cTn id="61" restart="whenNotActive" fill="hold" evtFilter="cancelBubble" nodeType="interactiveSeq">
                <p:stCondLst>
                  <p:cond evt="onClick" delay="0">
                    <p:tgtEl>
                      <p:spTgt spid="73"/>
                    </p:tgtEl>
                  </p:cond>
                </p:stCondLst>
                <p:endSync evt="end" delay="0">
                  <p:rtn val="all"/>
                </p:endSync>
                <p:childTnLst>
                  <p:par>
                    <p:cTn id="62" fill="hold">
                      <p:stCondLst>
                        <p:cond delay="0"/>
                      </p:stCondLst>
                      <p:childTnLst>
                        <p:par>
                          <p:cTn id="63" fill="hold">
                            <p:stCondLst>
                              <p:cond delay="0"/>
                            </p:stCondLst>
                            <p:childTnLst>
                              <p:par>
                                <p:cTn id="64" presetID="22" presetClass="entr" presetSubtype="8" fill="remove" nodeType="click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wipe(left)">
                                      <p:cBhvr>
                                        <p:cTn id="66" dur="2000"/>
                                        <p:tgtEl>
                                          <p:spTgt spid="74"/>
                                        </p:tgtEl>
                                      </p:cBhvr>
                                    </p:animEffec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75"/>
                    </p:tgtEl>
                  </p:cond>
                </p:stCondLst>
                <p:endSync evt="end" delay="0">
                  <p:rtn val="all"/>
                </p:endSync>
                <p:childTnLst>
                  <p:par>
                    <p:cTn id="68" fill="hold">
                      <p:stCondLst>
                        <p:cond delay="0"/>
                      </p:stCondLst>
                      <p:childTnLst>
                        <p:par>
                          <p:cTn id="69" fill="hold">
                            <p:stCondLst>
                              <p:cond delay="0"/>
                            </p:stCondLst>
                            <p:childTnLst>
                              <p:par>
                                <p:cTn id="70" presetID="22" presetClass="entr" presetSubtype="8" fill="remove"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wipe(left)">
                                      <p:cBhvr>
                                        <p:cTn id="72" dur="2000"/>
                                        <p:tgtEl>
                                          <p:spTgt spid="76"/>
                                        </p:tgtEl>
                                      </p:cBhvr>
                                    </p:animEffect>
                                  </p:childTnLst>
                                </p:cTn>
                              </p:par>
                            </p:childTnLst>
                          </p:cTn>
                        </p:par>
                      </p:childTnLst>
                    </p:cTn>
                  </p:par>
                </p:childTnLst>
              </p:cTn>
              <p:nextCondLst>
                <p:cond evt="onClick" delay="0">
                  <p:tgtEl>
                    <p:spTgt spid="75"/>
                  </p:tgtEl>
                </p:cond>
              </p:nextCondLst>
            </p:seq>
            <p:seq concurrent="1" nextAc="seek">
              <p:cTn id="73" restart="whenNotActive" fill="hold" evtFilter="cancelBubble" nodeType="interactiveSeq">
                <p:stCondLst>
                  <p:cond evt="onClick" delay="0">
                    <p:tgtEl>
                      <p:spTgt spid="77"/>
                    </p:tgtEl>
                  </p:cond>
                </p:stCondLst>
                <p:endSync evt="end" delay="0">
                  <p:rtn val="all"/>
                </p:endSync>
                <p:childTnLst>
                  <p:par>
                    <p:cTn id="74" fill="hold">
                      <p:stCondLst>
                        <p:cond delay="0"/>
                      </p:stCondLst>
                      <p:childTnLst>
                        <p:par>
                          <p:cTn id="75" fill="hold">
                            <p:stCondLst>
                              <p:cond delay="0"/>
                            </p:stCondLst>
                            <p:childTnLst>
                              <p:par>
                                <p:cTn id="76" presetID="22" presetClass="entr" presetSubtype="8" fill="remove" nodeType="click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wipe(left)">
                                      <p:cBhvr>
                                        <p:cTn id="78" dur="2000"/>
                                        <p:tgtEl>
                                          <p:spTgt spid="78"/>
                                        </p:tgtEl>
                                      </p:cBhvr>
                                    </p:animEffect>
                                  </p:childTnLst>
                                </p:cTn>
                              </p:par>
                            </p:childTnLst>
                          </p:cTn>
                        </p:par>
                      </p:childTnLst>
                    </p:cTn>
                  </p:par>
                </p:childTnLst>
              </p:cTn>
              <p:nextCondLst>
                <p:cond evt="onClick" delay="0">
                  <p:tgtEl>
                    <p:spTgt spid="77"/>
                  </p:tgtEl>
                </p:cond>
              </p:nextCondLst>
            </p:seq>
            <p:seq concurrent="1" nextAc="seek">
              <p:cTn id="79" restart="whenNotActive" fill="hold" evtFilter="cancelBubble" nodeType="interactiveSeq">
                <p:stCondLst>
                  <p:cond evt="onClick" delay="0">
                    <p:tgtEl>
                      <p:spTgt spid="79"/>
                    </p:tgtEl>
                  </p:cond>
                </p:stCondLst>
                <p:endSync evt="end" delay="0">
                  <p:rtn val="all"/>
                </p:endSync>
                <p:childTnLst>
                  <p:par>
                    <p:cTn id="80" fill="hold">
                      <p:stCondLst>
                        <p:cond delay="0"/>
                      </p:stCondLst>
                      <p:childTnLst>
                        <p:par>
                          <p:cTn id="81" fill="hold">
                            <p:stCondLst>
                              <p:cond delay="0"/>
                            </p:stCondLst>
                            <p:childTnLst>
                              <p:par>
                                <p:cTn id="82" presetID="22" presetClass="entr" presetSubtype="1" fill="remove" nodeType="click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wipe(up)">
                                      <p:cBhvr>
                                        <p:cTn id="84" dur="2000"/>
                                        <p:tgtEl>
                                          <p:spTgt spid="80"/>
                                        </p:tgtEl>
                                      </p:cBhvr>
                                    </p:animEffect>
                                  </p:childTnLst>
                                </p:cTn>
                              </p:par>
                            </p:childTnLst>
                          </p:cTn>
                        </p:par>
                      </p:childTnLst>
                    </p:cTn>
                  </p:par>
                </p:childTnLst>
              </p:cTn>
              <p:nextCondLst>
                <p:cond evt="onClick" delay="0">
                  <p:tgtEl>
                    <p:spTgt spid="79"/>
                  </p:tgtEl>
                </p:cond>
              </p:nextCondLst>
            </p:seq>
            <p:seq concurrent="1" nextAc="seek">
              <p:cTn id="85" restart="whenNotActive" fill="hold" evtFilter="cancelBubble" nodeType="interactiveSeq">
                <p:stCondLst>
                  <p:cond evt="onClick" delay="0">
                    <p:tgtEl>
                      <p:spTgt spid="81"/>
                    </p:tgtEl>
                  </p:cond>
                </p:stCondLst>
                <p:endSync evt="end" delay="0">
                  <p:rtn val="all"/>
                </p:endSync>
                <p:childTnLst>
                  <p:par>
                    <p:cTn id="86" fill="hold">
                      <p:stCondLst>
                        <p:cond delay="0"/>
                      </p:stCondLst>
                      <p:childTnLst>
                        <p:par>
                          <p:cTn id="87" fill="hold">
                            <p:stCondLst>
                              <p:cond delay="0"/>
                            </p:stCondLst>
                            <p:childTnLst>
                              <p:par>
                                <p:cTn id="88" presetID="22" presetClass="entr" presetSubtype="8" fill="remove" nodeType="clickEffect">
                                  <p:stCondLst>
                                    <p:cond delay="100"/>
                                  </p:stCondLst>
                                  <p:childTnLst>
                                    <p:set>
                                      <p:cBhvr>
                                        <p:cTn id="89" dur="1" fill="hold">
                                          <p:stCondLst>
                                            <p:cond delay="0"/>
                                          </p:stCondLst>
                                        </p:cTn>
                                        <p:tgtEl>
                                          <p:spTgt spid="82"/>
                                        </p:tgtEl>
                                        <p:attrNameLst>
                                          <p:attrName>style.visibility</p:attrName>
                                        </p:attrNameLst>
                                      </p:cBhvr>
                                      <p:to>
                                        <p:strVal val="visible"/>
                                      </p:to>
                                    </p:set>
                                    <p:animEffect transition="in" filter="wipe(left)">
                                      <p:cBhvr>
                                        <p:cTn id="90" dur="1900"/>
                                        <p:tgtEl>
                                          <p:spTgt spid="82"/>
                                        </p:tgtEl>
                                      </p:cBhvr>
                                    </p:animEffect>
                                  </p:childTnLst>
                                </p:cTn>
                              </p:par>
                            </p:childTnLst>
                          </p:cTn>
                        </p:par>
                      </p:childTnLst>
                    </p:cTn>
                  </p:par>
                </p:childTnLst>
              </p:cTn>
              <p:nextCondLst>
                <p:cond evt="onClick" delay="0">
                  <p:tgtEl>
                    <p:spTgt spid="81"/>
                  </p:tgtEl>
                </p:cond>
              </p:nextCondLst>
            </p:seq>
            <p:seq concurrent="1" nextAc="seek">
              <p:cTn id="91" restart="whenNotActive" fill="hold" evtFilter="cancelBubble" nodeType="interactiveSeq">
                <p:stCondLst>
                  <p:cond evt="onClick" delay="0">
                    <p:tgtEl>
                      <p:spTgt spid="83"/>
                    </p:tgtEl>
                  </p:cond>
                </p:stCondLst>
                <p:endSync evt="end" delay="0">
                  <p:rtn val="all"/>
                </p:endSync>
                <p:childTnLst>
                  <p:par>
                    <p:cTn id="92" fill="hold">
                      <p:stCondLst>
                        <p:cond delay="0"/>
                      </p:stCondLst>
                      <p:childTnLst>
                        <p:par>
                          <p:cTn id="93" fill="hold">
                            <p:stCondLst>
                              <p:cond delay="0"/>
                            </p:stCondLst>
                            <p:childTnLst>
                              <p:par>
                                <p:cTn id="94" presetID="22" presetClass="entr" presetSubtype="8" fill="remove" nodeType="clickEffect">
                                  <p:stCondLst>
                                    <p:cond delay="100"/>
                                  </p:stCondLst>
                                  <p:childTnLst>
                                    <p:set>
                                      <p:cBhvr>
                                        <p:cTn id="95" dur="1" fill="hold">
                                          <p:stCondLst>
                                            <p:cond delay="0"/>
                                          </p:stCondLst>
                                        </p:cTn>
                                        <p:tgtEl>
                                          <p:spTgt spid="84"/>
                                        </p:tgtEl>
                                        <p:attrNameLst>
                                          <p:attrName>style.visibility</p:attrName>
                                        </p:attrNameLst>
                                      </p:cBhvr>
                                      <p:to>
                                        <p:strVal val="visible"/>
                                      </p:to>
                                    </p:set>
                                    <p:animEffect transition="in" filter="wipe(left)">
                                      <p:cBhvr>
                                        <p:cTn id="96" dur="1900"/>
                                        <p:tgtEl>
                                          <p:spTgt spid="84"/>
                                        </p:tgtEl>
                                      </p:cBhvr>
                                    </p:animEffect>
                                  </p:childTnLst>
                                </p:cTn>
                              </p:par>
                            </p:childTnLst>
                          </p:cTn>
                        </p:par>
                      </p:childTnLst>
                    </p:cTn>
                  </p:par>
                </p:childTnLst>
              </p:cTn>
              <p:nextCondLst>
                <p:cond evt="onClick" delay="0">
                  <p:tgtEl>
                    <p:spTgt spid="83"/>
                  </p:tgtEl>
                </p:cond>
              </p:nextCondLst>
            </p:seq>
            <p:seq concurrent="1" nextAc="seek">
              <p:cTn id="97" restart="whenNotActive" fill="hold" evtFilter="cancelBubble" nodeType="interactiveSeq">
                <p:stCondLst>
                  <p:cond evt="onClick" delay="0">
                    <p:tgtEl>
                      <p:spTgt spid="85"/>
                    </p:tgtEl>
                  </p:cond>
                </p:stCondLst>
                <p:endSync evt="end" delay="0">
                  <p:rtn val="all"/>
                </p:endSync>
                <p:childTnLst>
                  <p:par>
                    <p:cTn id="98" fill="hold">
                      <p:stCondLst>
                        <p:cond delay="0"/>
                      </p:stCondLst>
                      <p:childTnLst>
                        <p:par>
                          <p:cTn id="99" fill="hold">
                            <p:stCondLst>
                              <p:cond delay="0"/>
                            </p:stCondLst>
                            <p:childTnLst>
                              <p:par>
                                <p:cTn id="100" presetID="22" presetClass="entr" presetSubtype="1" fill="remove" nodeType="clickEffect">
                                  <p:stCondLst>
                                    <p:cond delay="0"/>
                                  </p:stCondLst>
                                  <p:childTnLst>
                                    <p:set>
                                      <p:cBhvr>
                                        <p:cTn id="101" dur="1" fill="hold">
                                          <p:stCondLst>
                                            <p:cond delay="0"/>
                                          </p:stCondLst>
                                        </p:cTn>
                                        <p:tgtEl>
                                          <p:spTgt spid="86"/>
                                        </p:tgtEl>
                                        <p:attrNameLst>
                                          <p:attrName>style.visibility</p:attrName>
                                        </p:attrNameLst>
                                      </p:cBhvr>
                                      <p:to>
                                        <p:strVal val="visible"/>
                                      </p:to>
                                    </p:set>
                                    <p:animEffect transition="in" filter="wipe(up)">
                                      <p:cBhvr>
                                        <p:cTn id="102" dur="2000"/>
                                        <p:tgtEl>
                                          <p:spTgt spid="86"/>
                                        </p:tgtEl>
                                      </p:cBhvr>
                                    </p:animEffect>
                                  </p:childTnLst>
                                </p:cTn>
                              </p:par>
                            </p:childTnLst>
                          </p:cTn>
                        </p:par>
                      </p:childTnLst>
                    </p:cTn>
                  </p:par>
                </p:childTnLst>
              </p:cTn>
              <p:nextCondLst>
                <p:cond evt="onClick" delay="0">
                  <p:tgtEl>
                    <p:spTgt spid="85"/>
                  </p:tgtEl>
                </p:cond>
              </p:nextCondLst>
            </p:seq>
            <p:seq concurrent="1" nextAc="seek">
              <p:cTn id="103" restart="whenNotActive" fill="hold" evtFilter="cancelBubble" nodeType="interactiveSeq">
                <p:stCondLst>
                  <p:cond evt="onClick" delay="0">
                    <p:tgtEl>
                      <p:spTgt spid="87"/>
                    </p:tgtEl>
                  </p:cond>
                </p:stCondLst>
                <p:endSync evt="end" delay="0">
                  <p:rtn val="all"/>
                </p:endSync>
                <p:childTnLst>
                  <p:par>
                    <p:cTn id="104" fill="hold">
                      <p:stCondLst>
                        <p:cond delay="0"/>
                      </p:stCondLst>
                      <p:childTnLst>
                        <p:par>
                          <p:cTn id="105" fill="hold">
                            <p:stCondLst>
                              <p:cond delay="0"/>
                            </p:stCondLst>
                            <p:childTnLst>
                              <p:par>
                                <p:cTn id="106" presetID="22" presetClass="entr" presetSubtype="1" fill="remove" nodeType="clickEffect">
                                  <p:stCondLst>
                                    <p:cond delay="0"/>
                                  </p:stCondLst>
                                  <p:childTnLst>
                                    <p:set>
                                      <p:cBhvr>
                                        <p:cTn id="107" dur="1" fill="hold">
                                          <p:stCondLst>
                                            <p:cond delay="0"/>
                                          </p:stCondLst>
                                        </p:cTn>
                                        <p:tgtEl>
                                          <p:spTgt spid="88"/>
                                        </p:tgtEl>
                                        <p:attrNameLst>
                                          <p:attrName>style.visibility</p:attrName>
                                        </p:attrNameLst>
                                      </p:cBhvr>
                                      <p:to>
                                        <p:strVal val="visible"/>
                                      </p:to>
                                    </p:set>
                                    <p:animEffect transition="in" filter="wipe(up)">
                                      <p:cBhvr>
                                        <p:cTn id="108" dur="2000"/>
                                        <p:tgtEl>
                                          <p:spTgt spid="88"/>
                                        </p:tgtEl>
                                      </p:cBhvr>
                                    </p:animEffect>
                                  </p:childTnLst>
                                </p:cTn>
                              </p:par>
                            </p:childTnLst>
                          </p:cTn>
                        </p:par>
                      </p:childTnLst>
                    </p:cTn>
                  </p:par>
                </p:childTnLst>
              </p:cTn>
              <p:nextCondLst>
                <p:cond evt="onClick" delay="0">
                  <p:tgtEl>
                    <p:spTgt spid="87"/>
                  </p:tgtEl>
                </p:cond>
              </p:nextCondLst>
            </p:seq>
            <p:seq concurrent="1" nextAc="seek">
              <p:cTn id="109" restart="whenNotActive" fill="hold" evtFilter="cancelBubble" nodeType="interactiveSeq">
                <p:stCondLst>
                  <p:cond evt="onClick" delay="0">
                    <p:tgtEl>
                      <p:spTgt spid="89"/>
                    </p:tgtEl>
                  </p:cond>
                </p:stCondLst>
                <p:endSync evt="end" delay="0">
                  <p:rtn val="all"/>
                </p:endSync>
                <p:childTnLst>
                  <p:par>
                    <p:cTn id="110" fill="hold">
                      <p:stCondLst>
                        <p:cond delay="0"/>
                      </p:stCondLst>
                      <p:childTnLst>
                        <p:par>
                          <p:cTn id="111" fill="hold">
                            <p:stCondLst>
                              <p:cond delay="0"/>
                            </p:stCondLst>
                            <p:childTnLst>
                              <p:par>
                                <p:cTn id="112" presetID="22" presetClass="entr" presetSubtype="1" fill="remove" nodeType="clickEffect">
                                  <p:stCondLst>
                                    <p:cond delay="0"/>
                                  </p:stCondLst>
                                  <p:childTnLst>
                                    <p:set>
                                      <p:cBhvr>
                                        <p:cTn id="113" dur="1" fill="hold">
                                          <p:stCondLst>
                                            <p:cond delay="0"/>
                                          </p:stCondLst>
                                        </p:cTn>
                                        <p:tgtEl>
                                          <p:spTgt spid="90"/>
                                        </p:tgtEl>
                                        <p:attrNameLst>
                                          <p:attrName>style.visibility</p:attrName>
                                        </p:attrNameLst>
                                      </p:cBhvr>
                                      <p:to>
                                        <p:strVal val="visible"/>
                                      </p:to>
                                    </p:set>
                                    <p:animEffect transition="in" filter="wipe(up)">
                                      <p:cBhvr>
                                        <p:cTn id="114" dur="2000"/>
                                        <p:tgtEl>
                                          <p:spTgt spid="90"/>
                                        </p:tgtEl>
                                      </p:cBhvr>
                                    </p:animEffect>
                                  </p:childTnLst>
                                </p:cTn>
                              </p:par>
                            </p:childTnLst>
                          </p:cTn>
                        </p:par>
                      </p:childTnLst>
                    </p:cTn>
                  </p:par>
                </p:childTnLst>
              </p:cTn>
              <p:nextCondLst>
                <p:cond evt="onClick" delay="0">
                  <p:tgtEl>
                    <p:spTgt spid="89"/>
                  </p:tgtEl>
                </p:cond>
              </p:nextCondLst>
            </p:seq>
            <p:seq concurrent="1" nextAc="seek">
              <p:cTn id="115" restart="whenNotActive" fill="hold" evtFilter="cancelBubble" nodeType="interactiveSeq">
                <p:stCondLst>
                  <p:cond evt="onClick" delay="0">
                    <p:tgtEl>
                      <p:spTgt spid="91"/>
                    </p:tgtEl>
                  </p:cond>
                </p:stCondLst>
                <p:endSync evt="end" delay="0">
                  <p:rtn val="all"/>
                </p:endSync>
                <p:childTnLst>
                  <p:par>
                    <p:cTn id="116" fill="hold">
                      <p:stCondLst>
                        <p:cond delay="0"/>
                      </p:stCondLst>
                      <p:childTnLst>
                        <p:par>
                          <p:cTn id="117" fill="hold">
                            <p:stCondLst>
                              <p:cond delay="0"/>
                            </p:stCondLst>
                            <p:childTnLst>
                              <p:par>
                                <p:cTn id="118" presetID="22" presetClass="entr" presetSubtype="1" fill="remove" nodeType="clickEffect">
                                  <p:stCondLst>
                                    <p:cond delay="0"/>
                                  </p:stCondLst>
                                  <p:childTnLst>
                                    <p:set>
                                      <p:cBhvr>
                                        <p:cTn id="119" dur="1" fill="hold">
                                          <p:stCondLst>
                                            <p:cond delay="0"/>
                                          </p:stCondLst>
                                        </p:cTn>
                                        <p:tgtEl>
                                          <p:spTgt spid="92"/>
                                        </p:tgtEl>
                                        <p:attrNameLst>
                                          <p:attrName>style.visibility</p:attrName>
                                        </p:attrNameLst>
                                      </p:cBhvr>
                                      <p:to>
                                        <p:strVal val="visible"/>
                                      </p:to>
                                    </p:set>
                                    <p:animEffect transition="in" filter="wipe(up)">
                                      <p:cBhvr>
                                        <p:cTn id="120" dur="2000"/>
                                        <p:tgtEl>
                                          <p:spTgt spid="92"/>
                                        </p:tgtEl>
                                      </p:cBhvr>
                                    </p:animEffect>
                                  </p:childTnLst>
                                </p:cTn>
                              </p:par>
                            </p:childTnLst>
                          </p:cTn>
                        </p:par>
                      </p:childTnLst>
                    </p:cTn>
                  </p:par>
                </p:childTnLst>
              </p:cTn>
              <p:nextCondLst>
                <p:cond evt="onClick" delay="0">
                  <p:tgtEl>
                    <p:spTgt spid="91"/>
                  </p:tgtEl>
                </p:cond>
              </p:nextCondLst>
            </p:seq>
            <p:seq concurrent="1" nextAc="seek">
              <p:cTn id="121" restart="whenNotActive" fill="hold" evtFilter="cancelBubble" nodeType="interactiveSeq">
                <p:stCondLst>
                  <p:cond evt="onClick" delay="0">
                    <p:tgtEl>
                      <p:spTgt spid="93"/>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1" fill="remove" nodeType="clickEffect">
                                  <p:stCondLst>
                                    <p:cond delay="0"/>
                                  </p:stCondLst>
                                  <p:childTnLst>
                                    <p:set>
                                      <p:cBhvr>
                                        <p:cTn id="125" dur="1" fill="hold">
                                          <p:stCondLst>
                                            <p:cond delay="0"/>
                                          </p:stCondLst>
                                        </p:cTn>
                                        <p:tgtEl>
                                          <p:spTgt spid="94"/>
                                        </p:tgtEl>
                                        <p:attrNameLst>
                                          <p:attrName>style.visibility</p:attrName>
                                        </p:attrNameLst>
                                      </p:cBhvr>
                                      <p:to>
                                        <p:strVal val="visible"/>
                                      </p:to>
                                    </p:set>
                                    <p:animEffect transition="in" filter="wipe(up)">
                                      <p:cBhvr>
                                        <p:cTn id="126" dur="2000"/>
                                        <p:tgtEl>
                                          <p:spTgt spid="94"/>
                                        </p:tgtEl>
                                      </p:cBhvr>
                                    </p:animEffect>
                                  </p:childTnLst>
                                </p:cTn>
                              </p:par>
                            </p:childTnLst>
                          </p:cTn>
                        </p:par>
                      </p:childTnLst>
                    </p:cTn>
                  </p:par>
                </p:childTnLst>
              </p:cTn>
              <p:nextCondLst>
                <p:cond evt="onClick" delay="0">
                  <p:tgtEl>
                    <p:spTgt spid="93"/>
                  </p:tgtEl>
                </p:cond>
              </p:nextCondLst>
            </p:seq>
            <p:seq concurrent="1" nextAc="seek">
              <p:cTn id="127" restart="whenNotActive" fill="hold" evtFilter="cancelBubble" nodeType="interactiveSeq">
                <p:stCondLst>
                  <p:cond evt="onClick" delay="0">
                    <p:tgtEl>
                      <p:spTgt spid="95"/>
                    </p:tgtEl>
                  </p:cond>
                </p:stCondLst>
                <p:endSync evt="end" delay="0">
                  <p:rtn val="all"/>
                </p:endSync>
                <p:childTnLst>
                  <p:par>
                    <p:cTn id="128" fill="hold">
                      <p:stCondLst>
                        <p:cond delay="0"/>
                      </p:stCondLst>
                      <p:childTnLst>
                        <p:par>
                          <p:cTn id="129" fill="hold">
                            <p:stCondLst>
                              <p:cond delay="0"/>
                            </p:stCondLst>
                            <p:childTnLst>
                              <p:par>
                                <p:cTn id="130" presetID="22" presetClass="entr" presetSubtype="8" fill="remove" nodeType="clickEffect">
                                  <p:stCondLst>
                                    <p:cond delay="100"/>
                                  </p:stCondLst>
                                  <p:childTnLst>
                                    <p:set>
                                      <p:cBhvr>
                                        <p:cTn id="131" dur="1" fill="hold">
                                          <p:stCondLst>
                                            <p:cond delay="0"/>
                                          </p:stCondLst>
                                        </p:cTn>
                                        <p:tgtEl>
                                          <p:spTgt spid="96"/>
                                        </p:tgtEl>
                                        <p:attrNameLst>
                                          <p:attrName>style.visibility</p:attrName>
                                        </p:attrNameLst>
                                      </p:cBhvr>
                                      <p:to>
                                        <p:strVal val="visible"/>
                                      </p:to>
                                    </p:set>
                                    <p:animEffect transition="in" filter="wipe(left)">
                                      <p:cBhvr>
                                        <p:cTn id="132" dur="1900"/>
                                        <p:tgtEl>
                                          <p:spTgt spid="96"/>
                                        </p:tgtEl>
                                      </p:cBhvr>
                                    </p:animEffect>
                                  </p:childTnLst>
                                </p:cTn>
                              </p:par>
                            </p:childTnLst>
                          </p:cTn>
                        </p:par>
                      </p:childTnLst>
                    </p:cTn>
                  </p:par>
                </p:childTnLst>
              </p:cTn>
              <p:nextCondLst>
                <p:cond evt="onClick" delay="0">
                  <p:tgtEl>
                    <p:spTgt spid="95"/>
                  </p:tgtEl>
                </p:cond>
              </p:nextCondLst>
            </p:seq>
            <p:seq concurrent="1" nextAc="seek">
              <p:cTn id="133" restart="whenNotActive" fill="hold" evtFilter="cancelBubble" nodeType="interactiveSeq">
                <p:stCondLst>
                  <p:cond evt="onClick" delay="0">
                    <p:tgtEl>
                      <p:spTgt spid="97"/>
                    </p:tgtEl>
                  </p:cond>
                </p:stCondLst>
                <p:endSync evt="end" delay="0">
                  <p:rtn val="all"/>
                </p:endSync>
                <p:childTnLst>
                  <p:par>
                    <p:cTn id="134" fill="hold">
                      <p:stCondLst>
                        <p:cond delay="0"/>
                      </p:stCondLst>
                      <p:childTnLst>
                        <p:par>
                          <p:cTn id="135" fill="hold">
                            <p:stCondLst>
                              <p:cond delay="0"/>
                            </p:stCondLst>
                            <p:childTnLst>
                              <p:par>
                                <p:cTn id="136" presetID="22" presetClass="entr" presetSubtype="1" fill="remove" nodeType="clickEffect">
                                  <p:stCondLst>
                                    <p:cond delay="0"/>
                                  </p:stCondLst>
                                  <p:childTnLst>
                                    <p:set>
                                      <p:cBhvr>
                                        <p:cTn id="137" dur="1" fill="hold">
                                          <p:stCondLst>
                                            <p:cond delay="0"/>
                                          </p:stCondLst>
                                        </p:cTn>
                                        <p:tgtEl>
                                          <p:spTgt spid="100"/>
                                        </p:tgtEl>
                                        <p:attrNameLst>
                                          <p:attrName>style.visibility</p:attrName>
                                        </p:attrNameLst>
                                      </p:cBhvr>
                                      <p:to>
                                        <p:strVal val="visible"/>
                                      </p:to>
                                    </p:set>
                                    <p:animEffect transition="in" filter="wipe(up)">
                                      <p:cBhvr>
                                        <p:cTn id="138" dur="2000"/>
                                        <p:tgtEl>
                                          <p:spTgt spid="100"/>
                                        </p:tgtEl>
                                      </p:cBhvr>
                                    </p:animEffect>
                                  </p:childTnLst>
                                </p:cTn>
                              </p:par>
                            </p:childTnLst>
                          </p:cTn>
                        </p:par>
                      </p:childTnLst>
                    </p:cTn>
                  </p:par>
                </p:childTnLst>
              </p:cTn>
              <p:nextCondLst>
                <p:cond evt="onClick" delay="0">
                  <p:tgtEl>
                    <p:spTgt spid="97"/>
                  </p:tgtEl>
                </p:cond>
              </p:nextCondLst>
            </p:seq>
            <p:seq concurrent="1" nextAc="seek">
              <p:cTn id="139" restart="whenNotActive" fill="hold" evtFilter="cancelBubble" nodeType="interactiveSeq">
                <p:stCondLst>
                  <p:cond evt="onClick" delay="0">
                    <p:tgtEl>
                      <p:spTgt spid="101"/>
                    </p:tgtEl>
                  </p:cond>
                </p:stCondLst>
                <p:endSync evt="end" delay="0">
                  <p:rtn val="all"/>
                </p:endSync>
                <p:childTnLst>
                  <p:par>
                    <p:cTn id="140" fill="hold">
                      <p:stCondLst>
                        <p:cond delay="0"/>
                      </p:stCondLst>
                      <p:childTnLst>
                        <p:par>
                          <p:cTn id="141" fill="hold">
                            <p:stCondLst>
                              <p:cond delay="0"/>
                            </p:stCondLst>
                            <p:childTnLst>
                              <p:par>
                                <p:cTn id="142" presetID="22" presetClass="entr" presetSubtype="8" fill="remove" nodeType="clickEffect">
                                  <p:stCondLst>
                                    <p:cond delay="0"/>
                                  </p:stCondLst>
                                  <p:childTnLst>
                                    <p:set>
                                      <p:cBhvr>
                                        <p:cTn id="143" dur="1" fill="hold">
                                          <p:stCondLst>
                                            <p:cond delay="0"/>
                                          </p:stCondLst>
                                        </p:cTn>
                                        <p:tgtEl>
                                          <p:spTgt spid="102"/>
                                        </p:tgtEl>
                                        <p:attrNameLst>
                                          <p:attrName>style.visibility</p:attrName>
                                        </p:attrNameLst>
                                      </p:cBhvr>
                                      <p:to>
                                        <p:strVal val="visible"/>
                                      </p:to>
                                    </p:set>
                                    <p:animEffect transition="in" filter="wipe(left)">
                                      <p:cBhvr>
                                        <p:cTn id="144" dur="2000"/>
                                        <p:tgtEl>
                                          <p:spTgt spid="102"/>
                                        </p:tgtEl>
                                      </p:cBhvr>
                                    </p:animEffect>
                                  </p:childTnLst>
                                </p:cTn>
                              </p:par>
                            </p:childTnLst>
                          </p:cTn>
                        </p:par>
                      </p:childTnLst>
                    </p:cTn>
                  </p:par>
                </p:childTnLst>
              </p:cTn>
              <p:nextCondLst>
                <p:cond evt="onClick" delay="0">
                  <p:tgtEl>
                    <p:spTgt spid="101"/>
                  </p:tgtEl>
                </p:cond>
              </p:nextCondLst>
            </p:seq>
            <p:seq concurrent="1" nextAc="seek">
              <p:cTn id="145" restart="whenNotActive" fill="hold" evtFilter="cancelBubble" nodeType="interactiveSeq">
                <p:stCondLst>
                  <p:cond evt="onClick" delay="0">
                    <p:tgtEl>
                      <p:spTgt spid="103"/>
                    </p:tgtEl>
                  </p:cond>
                </p:stCondLst>
                <p:endSync evt="end" delay="0">
                  <p:rtn val="all"/>
                </p:endSync>
                <p:childTnLst>
                  <p:par>
                    <p:cTn id="146" fill="hold">
                      <p:stCondLst>
                        <p:cond delay="0"/>
                      </p:stCondLst>
                      <p:childTnLst>
                        <p:par>
                          <p:cTn id="147" fill="hold">
                            <p:stCondLst>
                              <p:cond delay="0"/>
                            </p:stCondLst>
                            <p:childTnLst>
                              <p:par>
                                <p:cTn id="148" presetID="22" presetClass="entr" presetSubtype="8" fill="remove" nodeType="clickEffect">
                                  <p:stCondLst>
                                    <p:cond delay="0"/>
                                  </p:stCondLst>
                                  <p:childTnLst>
                                    <p:set>
                                      <p:cBhvr>
                                        <p:cTn id="149" dur="1" fill="hold">
                                          <p:stCondLst>
                                            <p:cond delay="0"/>
                                          </p:stCondLst>
                                        </p:cTn>
                                        <p:tgtEl>
                                          <p:spTgt spid="104"/>
                                        </p:tgtEl>
                                        <p:attrNameLst>
                                          <p:attrName>style.visibility</p:attrName>
                                        </p:attrNameLst>
                                      </p:cBhvr>
                                      <p:to>
                                        <p:strVal val="visible"/>
                                      </p:to>
                                    </p:set>
                                    <p:animEffect transition="in" filter="wipe(left)">
                                      <p:cBhvr>
                                        <p:cTn id="150" dur="2000"/>
                                        <p:tgtEl>
                                          <p:spTgt spid="104"/>
                                        </p:tgtEl>
                                      </p:cBhvr>
                                    </p:animEffect>
                                  </p:childTnLst>
                                </p:cTn>
                              </p:par>
                            </p:childTnLst>
                          </p:cTn>
                        </p:par>
                      </p:childTnLst>
                    </p:cTn>
                  </p:par>
                </p:childTnLst>
              </p:cTn>
              <p:nextCondLst>
                <p:cond evt="onClick" delay="0">
                  <p:tgtEl>
                    <p:spTgt spid="103"/>
                  </p:tgtEl>
                </p:cond>
              </p:nextCondLst>
            </p:seq>
            <p:seq concurrent="1" nextAc="seek">
              <p:cTn id="151" restart="whenNotActive" fill="hold" evtFilter="cancelBubble" nodeType="interactiveSeq">
                <p:stCondLst>
                  <p:cond evt="onClick" delay="0">
                    <p:tgtEl>
                      <p:spTgt spid="105"/>
                    </p:tgtEl>
                  </p:cond>
                </p:stCondLst>
                <p:endSync evt="end" delay="0">
                  <p:rtn val="all"/>
                </p:endSync>
                <p:childTnLst>
                  <p:par>
                    <p:cTn id="152" fill="hold">
                      <p:stCondLst>
                        <p:cond delay="0"/>
                      </p:stCondLst>
                      <p:childTnLst>
                        <p:par>
                          <p:cTn id="153" fill="hold">
                            <p:stCondLst>
                              <p:cond delay="0"/>
                            </p:stCondLst>
                            <p:childTnLst>
                              <p:par>
                                <p:cTn id="154" presetID="22" presetClass="entr" presetSubtype="1" fill="remove" nodeType="clickEffect">
                                  <p:stCondLst>
                                    <p:cond delay="0"/>
                                  </p:stCondLst>
                                  <p:childTnLst>
                                    <p:set>
                                      <p:cBhvr>
                                        <p:cTn id="155" dur="1" fill="hold">
                                          <p:stCondLst>
                                            <p:cond delay="0"/>
                                          </p:stCondLst>
                                        </p:cTn>
                                        <p:tgtEl>
                                          <p:spTgt spid="106"/>
                                        </p:tgtEl>
                                        <p:attrNameLst>
                                          <p:attrName>style.visibility</p:attrName>
                                        </p:attrNameLst>
                                      </p:cBhvr>
                                      <p:to>
                                        <p:strVal val="visible"/>
                                      </p:to>
                                    </p:set>
                                    <p:animEffect transition="in" filter="wipe(up)">
                                      <p:cBhvr>
                                        <p:cTn id="156" dur="2000"/>
                                        <p:tgtEl>
                                          <p:spTgt spid="106"/>
                                        </p:tgtEl>
                                      </p:cBhvr>
                                    </p:animEffect>
                                  </p:childTnLst>
                                </p:cTn>
                              </p:par>
                            </p:childTnLst>
                          </p:cTn>
                        </p:par>
                      </p:childTnLst>
                    </p:cTn>
                  </p:par>
                </p:childTnLst>
              </p:cTn>
              <p:nextCondLst>
                <p:cond evt="onClick" delay="0">
                  <p:tgtEl>
                    <p:spTgt spid="105"/>
                  </p:tgtEl>
                </p:cond>
              </p:nextCondLst>
            </p:seq>
            <p:seq concurrent="1" nextAc="seek">
              <p:cTn id="157" restart="whenNotActive" fill="hold" evtFilter="cancelBubble" nodeType="interactiveSeq">
                <p:stCondLst>
                  <p:cond evt="onClick" delay="0">
                    <p:tgtEl>
                      <p:spTgt spid="98"/>
                    </p:tgtEl>
                  </p:cond>
                </p:stCondLst>
                <p:endSync evt="end" delay="0">
                  <p:rtn val="all"/>
                </p:endSync>
                <p:childTnLst>
                  <p:par>
                    <p:cTn id="158" fill="hold">
                      <p:stCondLst>
                        <p:cond delay="0"/>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99"/>
                                        </p:tgtEl>
                                        <p:attrNameLst>
                                          <p:attrName>style.visibility</p:attrName>
                                        </p:attrNameLst>
                                      </p:cBhvr>
                                      <p:to>
                                        <p:strVal val="visible"/>
                                      </p:to>
                                    </p:set>
                                    <p:animEffect transition="in" filter="fade">
                                      <p:cBhvr>
                                        <p:cTn id="162" dur="500"/>
                                        <p:tgtEl>
                                          <p:spTgt spid="99"/>
                                        </p:tgtEl>
                                      </p:cBhvr>
                                    </p:animEffect>
                                  </p:childTnLst>
                                </p:cTn>
                              </p:par>
                              <p:par>
                                <p:cTn id="163" presetID="10" presetClass="exit" presetSubtype="0" fill="hold" grpId="1" nodeType="withEffect">
                                  <p:stCondLst>
                                    <p:cond delay="0"/>
                                  </p:stCondLst>
                                  <p:childTnLst>
                                    <p:animEffect transition="out" filter="fade">
                                      <p:cBhvr>
                                        <p:cTn id="164" dur="500"/>
                                        <p:tgtEl>
                                          <p:spTgt spid="111"/>
                                        </p:tgtEl>
                                      </p:cBhvr>
                                    </p:animEffect>
                                    <p:set>
                                      <p:cBhvr>
                                        <p:cTn id="165" dur="1" fill="hold">
                                          <p:stCondLst>
                                            <p:cond delay="499"/>
                                          </p:stCondLst>
                                        </p:cTn>
                                        <p:tgtEl>
                                          <p:spTgt spid="111"/>
                                        </p:tgtEl>
                                        <p:attrNameLst>
                                          <p:attrName>style.visibility</p:attrName>
                                        </p:attrNameLst>
                                      </p:cBhvr>
                                      <p:to>
                                        <p:strVal val="hidden"/>
                                      </p:to>
                                    </p:set>
                                  </p:childTnLst>
                                </p:cTn>
                              </p:par>
                            </p:childTnLst>
                          </p:cTn>
                        </p:par>
                        <p:par>
                          <p:cTn id="166" fill="hold">
                            <p:stCondLst>
                              <p:cond delay="500"/>
                            </p:stCondLst>
                            <p:childTnLst>
                              <p:par>
                                <p:cTn id="167" presetID="1" presetClass="mediacall" presetSubtype="0" fill="hold" nodeType="afterEffect">
                                  <p:stCondLst>
                                    <p:cond delay="0"/>
                                  </p:stCondLst>
                                  <p:childTnLst>
                                    <p:cmd type="call" cmd="playFrom(0.0)">
                                      <p:cBhvr>
                                        <p:cTn id="168" dur="166405" fill="hold"/>
                                        <p:tgtEl>
                                          <p:spTgt spid="2"/>
                                        </p:tgtEl>
                                      </p:cBhvr>
                                    </p:cmd>
                                  </p:childTnLst>
                                </p:cTn>
                              </p:par>
                              <p:par>
                                <p:cTn id="169" presetID="1" presetClass="emph" presetSubtype="2" fill="hold" nodeType="withEffect">
                                  <p:stCondLst>
                                    <p:cond delay="0"/>
                                  </p:stCondLst>
                                  <p:childTnLst>
                                    <p:animClr clrSpc="rgb" dir="cw">
                                      <p:cBhvr>
                                        <p:cTn id="170" dur="1000" fill="hold"/>
                                        <p:tgtEl>
                                          <p:spTgt spid="98"/>
                                        </p:tgtEl>
                                        <p:attrNameLst>
                                          <p:attrName>fillcolor</p:attrName>
                                        </p:attrNameLst>
                                      </p:cBhvr>
                                      <p:to>
                                        <a:schemeClr val="accent2"/>
                                      </p:to>
                                    </p:animClr>
                                    <p:set>
                                      <p:cBhvr>
                                        <p:cTn id="171" dur="1000" fill="hold"/>
                                        <p:tgtEl>
                                          <p:spTgt spid="98"/>
                                        </p:tgtEl>
                                        <p:attrNameLst>
                                          <p:attrName>fill.type</p:attrName>
                                        </p:attrNameLst>
                                      </p:cBhvr>
                                      <p:to>
                                        <p:strVal val="solid"/>
                                      </p:to>
                                    </p:set>
                                    <p:set>
                                      <p:cBhvr>
                                        <p:cTn id="172" dur="1000" fill="hold"/>
                                        <p:tgtEl>
                                          <p:spTgt spid="98"/>
                                        </p:tgtEl>
                                        <p:attrNameLst>
                                          <p:attrName>fill.on</p:attrName>
                                        </p:attrNameLst>
                                      </p:cBhvr>
                                      <p:to>
                                        <p:strVal val="true"/>
                                      </p:to>
                                    </p:set>
                                  </p:childTnLst>
                                </p:cTn>
                              </p:par>
                            </p:childTnLst>
                          </p:cTn>
                        </p:par>
                      </p:childTnLst>
                    </p:cTn>
                  </p:par>
                  <p:par>
                    <p:cTn id="173" fill="hold">
                      <p:stCondLst>
                        <p:cond delay="indefinite"/>
                      </p:stCondLst>
                      <p:childTnLst>
                        <p:par>
                          <p:cTn id="174" fill="hold">
                            <p:stCondLst>
                              <p:cond delay="0"/>
                            </p:stCondLst>
                            <p:childTnLst>
                              <p:par>
                                <p:cTn id="175" presetID="3" presetClass="mediacall" presetSubtype="0" fill="hold" nodeType="clickEffect">
                                  <p:stCondLst>
                                    <p:cond delay="0"/>
                                  </p:stCondLst>
                                  <p:childTnLst>
                                    <p:cmd type="call" cmd="stop">
                                      <p:cBhvr>
                                        <p:cTn id="176" dur="1" fill="hold"/>
                                        <p:tgtEl>
                                          <p:spTgt spid="2"/>
                                        </p:tgtEl>
                                      </p:cBhvr>
                                    </p:cmd>
                                  </p:childTnLst>
                                </p:cTn>
                              </p:par>
                              <p:par>
                                <p:cTn id="177" presetID="10" presetClass="exit" presetSubtype="0" fill="hold" grpId="1" nodeType="withEffect">
                                  <p:stCondLst>
                                    <p:cond delay="0"/>
                                  </p:stCondLst>
                                  <p:childTnLst>
                                    <p:animEffect transition="out" filter="fade">
                                      <p:cBhvr>
                                        <p:cTn id="178" dur="500"/>
                                        <p:tgtEl>
                                          <p:spTgt spid="99"/>
                                        </p:tgtEl>
                                      </p:cBhvr>
                                    </p:animEffect>
                                    <p:set>
                                      <p:cBhvr>
                                        <p:cTn id="179" dur="1" fill="hold">
                                          <p:stCondLst>
                                            <p:cond delay="499"/>
                                          </p:stCondLst>
                                        </p:cTn>
                                        <p:tgtEl>
                                          <p:spTgt spid="99"/>
                                        </p:tgtEl>
                                        <p:attrNameLst>
                                          <p:attrName>style.visibility</p:attrName>
                                        </p:attrNameLst>
                                      </p:cBhvr>
                                      <p:to>
                                        <p:strVal val="hidden"/>
                                      </p:to>
                                    </p:set>
                                  </p:childTnLst>
                                </p:cTn>
                              </p:par>
                              <p:par>
                                <p:cTn id="180" presetID="10" presetClass="entr" presetSubtype="0" fill="hold" grpId="2" nodeType="withEffect">
                                  <p:stCondLst>
                                    <p:cond delay="0"/>
                                  </p:stCondLst>
                                  <p:childTnLst>
                                    <p:set>
                                      <p:cBhvr>
                                        <p:cTn id="181" dur="1" fill="hold">
                                          <p:stCondLst>
                                            <p:cond delay="0"/>
                                          </p:stCondLst>
                                        </p:cTn>
                                        <p:tgtEl>
                                          <p:spTgt spid="111"/>
                                        </p:tgtEl>
                                        <p:attrNameLst>
                                          <p:attrName>style.visibility</p:attrName>
                                        </p:attrNameLst>
                                      </p:cBhvr>
                                      <p:to>
                                        <p:strVal val="visible"/>
                                      </p:to>
                                    </p:set>
                                    <p:animEffect transition="in" filter="fade">
                                      <p:cBhvr>
                                        <p:cTn id="182" dur="500"/>
                                        <p:tgtEl>
                                          <p:spTgt spid="111"/>
                                        </p:tgtEl>
                                      </p:cBhvr>
                                    </p:animEffect>
                                  </p:childTnLst>
                                </p:cTn>
                              </p:par>
                              <p:par>
                                <p:cTn id="183" presetID="1" presetClass="emph" presetSubtype="2" fill="hold" nodeType="withEffect">
                                  <p:stCondLst>
                                    <p:cond delay="0"/>
                                  </p:stCondLst>
                                  <p:childTnLst>
                                    <p:animClr clrSpc="rgb" dir="cw">
                                      <p:cBhvr>
                                        <p:cTn id="184" dur="2000" fill="hold"/>
                                        <p:tgtEl>
                                          <p:spTgt spid="98"/>
                                        </p:tgtEl>
                                        <p:attrNameLst>
                                          <p:attrName>fillcolor</p:attrName>
                                        </p:attrNameLst>
                                      </p:cBhvr>
                                      <p:to>
                                        <a:schemeClr val="bg1"/>
                                      </p:to>
                                    </p:animClr>
                                    <p:set>
                                      <p:cBhvr>
                                        <p:cTn id="185" dur="2000" fill="hold"/>
                                        <p:tgtEl>
                                          <p:spTgt spid="98"/>
                                        </p:tgtEl>
                                        <p:attrNameLst>
                                          <p:attrName>fill.type</p:attrName>
                                        </p:attrNameLst>
                                      </p:cBhvr>
                                      <p:to>
                                        <p:strVal val="solid"/>
                                      </p:to>
                                    </p:set>
                                    <p:set>
                                      <p:cBhvr>
                                        <p:cTn id="186" dur="2000" fill="hold"/>
                                        <p:tgtEl>
                                          <p:spTgt spid="98"/>
                                        </p:tgtEl>
                                        <p:attrNameLst>
                                          <p:attrName>fill.on</p:attrName>
                                        </p:attrNameLst>
                                      </p:cBhvr>
                                      <p:to>
                                        <p:strVal val="true"/>
                                      </p:to>
                                    </p:set>
                                  </p:childTnLst>
                                </p:cTn>
                              </p:par>
                            </p:childTnLst>
                          </p:cTn>
                        </p:par>
                      </p:childTnLst>
                    </p:cTn>
                  </p:par>
                </p:childTnLst>
              </p:cTn>
              <p:nextCondLst>
                <p:cond evt="onClick" delay="0">
                  <p:tgtEl>
                    <p:spTgt spid="98"/>
                  </p:tgtEl>
                </p:cond>
              </p:nextCondLst>
            </p:seq>
            <p:audio>
              <p:cMediaNode vol="80000">
                <p:cTn id="187" fill="hold" display="0">
                  <p:stCondLst>
                    <p:cond delay="indefinite"/>
                  </p:stCondLst>
                  <p:endCondLst>
                    <p:cond evt="onStopAudio" delay="0">
                      <p:tgtEl>
                        <p:sldTgt/>
                      </p:tgtEl>
                    </p:cond>
                  </p:endCondLst>
                </p:cTn>
                <p:tgtEl>
                  <p:spTgt spid="2"/>
                </p:tgtEl>
              </p:cMediaNode>
            </p:audio>
          </p:childTnLst>
        </p:cTn>
      </p:par>
    </p:tnLst>
    <p:bldLst>
      <p:bldP spid="99" grpId="0" animBg="1"/>
      <p:bldP spid="99" grpId="1" animBg="1"/>
      <p:bldP spid="111" grpId="0" animBg="1"/>
      <p:bldP spid="111" grpId="1" animBg="1"/>
      <p:bldP spid="11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214"/>
            <a:ext cx="9144000" cy="646331"/>
          </a:xfrm>
          <a:prstGeom prst="rect">
            <a:avLst/>
          </a:prstGeom>
          <a:solidFill>
            <a:schemeClr val="bg1">
              <a:alpha val="50000"/>
            </a:schemeClr>
          </a:solidFill>
        </p:spPr>
        <p:txBody>
          <a:bodyPr wrap="square" rtlCol="0">
            <a:spAutoFit/>
          </a:bodyPr>
          <a:lstStyle/>
          <a:p>
            <a:pPr algn="ctr"/>
            <a:r>
              <a:rPr lang="en-NZ" sz="3600" dirty="0"/>
              <a:t>An Advent Quiz</a:t>
            </a:r>
            <a:endParaRPr lang="en-GB" sz="6000"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S-07</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iving Advent wreath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7015" y="835066"/>
            <a:ext cx="4569970" cy="3591429"/>
          </a:xfrm>
          <a:prstGeom prst="rect">
            <a:avLst/>
          </a:prstGeom>
          <a:noFill/>
          <a:ln>
            <a:noFill/>
          </a:ln>
        </p:spPr>
      </p:pic>
      <p:sp>
        <p:nvSpPr>
          <p:cNvPr id="11"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3335579" y="4924584"/>
            <a:ext cx="248016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on worksheet button to go to worksheet</a:t>
            </a:r>
          </a:p>
        </p:txBody>
      </p:sp>
    </p:spTree>
    <p:extLst>
      <p:ext uri="{BB962C8B-B14F-4D97-AF65-F5344CB8AC3E}">
        <p14:creationId xmlns:p14="http://schemas.microsoft.com/office/powerpoint/2010/main" val="353800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Texture, Matte, Orange, Brightness, 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23" name="Shape: Border 5"/>
          <p:cNvSpPr/>
          <p:nvPr/>
        </p:nvSpPr>
        <p:spPr>
          <a:xfrm>
            <a:off x="874698" y="3766439"/>
            <a:ext cx="7992057" cy="3852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74699" y="2540054"/>
            <a:ext cx="7992057" cy="1157304"/>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74699" y="1868894"/>
            <a:ext cx="7992057" cy="60362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67624" y="1424007"/>
            <a:ext cx="6304422" cy="3852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74699" y="971837"/>
            <a:ext cx="6307980" cy="384593"/>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3789012"/>
            <a:ext cx="7467973" cy="369332"/>
          </a:xfrm>
          <a:prstGeom prst="rect">
            <a:avLst/>
          </a:prstGeom>
          <a:noFill/>
        </p:spPr>
        <p:txBody>
          <a:bodyPr wrap="square" rtlCol="0">
            <a:spAutoFit/>
          </a:bodyPr>
          <a:lstStyle/>
          <a:p>
            <a:pPr lvl="0"/>
            <a:r>
              <a:rPr lang="en-NZ" dirty="0"/>
              <a:t>Which activity do you think helped you to learn best in this lesson?</a:t>
            </a:r>
          </a:p>
        </p:txBody>
      </p:sp>
      <p:sp>
        <p:nvSpPr>
          <p:cNvPr id="33" name="Textbox: Line 4"/>
          <p:cNvSpPr txBox="1"/>
          <p:nvPr/>
        </p:nvSpPr>
        <p:spPr>
          <a:xfrm>
            <a:off x="878256" y="2533352"/>
            <a:ext cx="7467973" cy="1200329"/>
          </a:xfrm>
          <a:prstGeom prst="rect">
            <a:avLst/>
          </a:prstGeom>
          <a:noFill/>
        </p:spPr>
        <p:txBody>
          <a:bodyPr wrap="square" rtlCol="0">
            <a:spAutoFit/>
          </a:bodyPr>
          <a:lstStyle/>
          <a:p>
            <a:pPr lvl="0"/>
            <a:r>
              <a:rPr lang="en-NZ" dirty="0"/>
              <a:t>Complete the sentences-</a:t>
            </a:r>
          </a:p>
          <a:p>
            <a:r>
              <a:rPr lang="en-NZ" dirty="0"/>
              <a:t>On the Advent wreath the purple candles mean…</a:t>
            </a:r>
          </a:p>
          <a:p>
            <a:r>
              <a:rPr lang="en-NZ" dirty="0"/>
              <a:t>The pink candle means ...</a:t>
            </a:r>
          </a:p>
          <a:p>
            <a:r>
              <a:rPr lang="en-NZ" dirty="0"/>
              <a:t>The green wreath means…</a:t>
            </a:r>
          </a:p>
        </p:txBody>
      </p:sp>
      <p:sp>
        <p:nvSpPr>
          <p:cNvPr id="34" name="Textbox: Line 3"/>
          <p:cNvSpPr txBox="1"/>
          <p:nvPr/>
        </p:nvSpPr>
        <p:spPr>
          <a:xfrm>
            <a:off x="878256" y="1832885"/>
            <a:ext cx="7654184" cy="646331"/>
          </a:xfrm>
          <a:prstGeom prst="rect">
            <a:avLst/>
          </a:prstGeom>
          <a:noFill/>
        </p:spPr>
        <p:txBody>
          <a:bodyPr wrap="square" rtlCol="0">
            <a:spAutoFit/>
          </a:bodyPr>
          <a:lstStyle/>
          <a:p>
            <a:pPr lvl="0"/>
            <a:r>
              <a:rPr lang="en-NZ" dirty="0"/>
              <a:t>How does the Advent wreath or the Advent Calendar help you to wait patiently during Advent?</a:t>
            </a:r>
          </a:p>
        </p:txBody>
      </p:sp>
      <p:sp>
        <p:nvSpPr>
          <p:cNvPr id="35" name="Textbox: Line 2"/>
          <p:cNvSpPr txBox="1"/>
          <p:nvPr/>
        </p:nvSpPr>
        <p:spPr>
          <a:xfrm>
            <a:off x="878256" y="1420071"/>
            <a:ext cx="6500739" cy="369332"/>
          </a:xfrm>
          <a:prstGeom prst="rect">
            <a:avLst/>
          </a:prstGeom>
          <a:noFill/>
        </p:spPr>
        <p:txBody>
          <a:bodyPr wrap="square" rtlCol="0">
            <a:spAutoFit/>
          </a:bodyPr>
          <a:lstStyle/>
          <a:p>
            <a:pPr>
              <a:spcAft>
                <a:spcPts val="1200"/>
              </a:spcAft>
            </a:pPr>
            <a:r>
              <a:rPr lang="en-NZ" dirty="0"/>
              <a:t>Why is it important to keep Advent things for the Advent season?</a:t>
            </a:r>
          </a:p>
        </p:txBody>
      </p:sp>
      <p:sp>
        <p:nvSpPr>
          <p:cNvPr id="36" name="Textbox: Line 1"/>
          <p:cNvSpPr txBox="1"/>
          <p:nvPr/>
        </p:nvSpPr>
        <p:spPr>
          <a:xfrm>
            <a:off x="878256" y="980393"/>
            <a:ext cx="7992057" cy="369332"/>
          </a:xfrm>
          <a:prstGeom prst="rect">
            <a:avLst/>
          </a:prstGeom>
          <a:noFill/>
        </p:spPr>
        <p:txBody>
          <a:bodyPr wrap="square" rtlCol="0">
            <a:spAutoFit/>
          </a:bodyPr>
          <a:lstStyle/>
          <a:p>
            <a:pPr lvl="0"/>
            <a:r>
              <a:rPr lang="en-NZ" dirty="0"/>
              <a:t>Tell a partner what helps you to wait patiently during Advent.</a:t>
            </a:r>
          </a:p>
        </p:txBody>
      </p:sp>
      <p:sp>
        <p:nvSpPr>
          <p:cNvPr id="41" name="Shape: number 4"/>
          <p:cNvSpPr txBox="1"/>
          <p:nvPr/>
        </p:nvSpPr>
        <p:spPr>
          <a:xfrm>
            <a:off x="359827" y="2533352"/>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63663" y="1866733"/>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59827" y="1426147"/>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63663" y="967316"/>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S-08</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4172" y="3766439"/>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pic>
        <p:nvPicPr>
          <p:cNvPr id="24" name="Picture 23" descr="Image result for families waiting in advent">
            <a:hlinkClick r:id="rId4"/>
          </p:cNvPr>
          <p:cNvPicPr/>
          <p:nvPr/>
        </p:nvPicPr>
        <p:blipFill rotWithShape="1">
          <a:blip r:embed="rId5" cstate="print">
            <a:extLst>
              <a:ext uri="{28A0092B-C50C-407E-A947-70E740481C1C}">
                <a14:useLocalDpi xmlns:a14="http://schemas.microsoft.com/office/drawing/2010/main" val="0"/>
              </a:ext>
            </a:extLst>
          </a:blip>
          <a:srcRect l="3632" t="8474" r="7652" b="3729"/>
          <a:stretch/>
        </p:blipFill>
        <p:spPr bwMode="auto">
          <a:xfrm>
            <a:off x="7378995" y="587032"/>
            <a:ext cx="1494875" cy="1132201"/>
          </a:xfrm>
          <a:prstGeom prst="rect">
            <a:avLst/>
          </a:prstGeom>
          <a:noFill/>
          <a:ln>
            <a:noFill/>
          </a:ln>
          <a:extLst>
            <a:ext uri="{53640926-AAD7-44D8-BBD7-CCE9431645EC}">
              <a14:shadowObscured xmlns:a14="http://schemas.microsoft.com/office/drawing/2010/main"/>
            </a:ext>
          </a:extLst>
        </p:spPr>
      </p:pic>
      <p:sp>
        <p:nvSpPr>
          <p:cNvPr id="31" name="Shape: Border 6"/>
          <p:cNvSpPr/>
          <p:nvPr/>
        </p:nvSpPr>
        <p:spPr>
          <a:xfrm>
            <a:off x="875953" y="4215195"/>
            <a:ext cx="7992057" cy="3852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Line 6"/>
          <p:cNvSpPr txBox="1"/>
          <p:nvPr/>
        </p:nvSpPr>
        <p:spPr>
          <a:xfrm>
            <a:off x="878256" y="4219182"/>
            <a:ext cx="7467973" cy="369332"/>
          </a:xfrm>
          <a:prstGeom prst="rect">
            <a:avLst/>
          </a:prstGeom>
          <a:noFill/>
        </p:spPr>
        <p:txBody>
          <a:bodyPr wrap="square" rtlCol="0">
            <a:spAutoFit/>
          </a:bodyPr>
          <a:lstStyle/>
          <a:p>
            <a:r>
              <a:rPr lang="en-NZ" dirty="0"/>
              <a:t>Questions I would like to ask about the topics in this lesson are …</a:t>
            </a:r>
          </a:p>
        </p:txBody>
      </p:sp>
      <p:sp>
        <p:nvSpPr>
          <p:cNvPr id="32" name="Shape: number 4"/>
          <p:cNvSpPr txBox="1"/>
          <p:nvPr/>
        </p:nvSpPr>
        <p:spPr>
          <a:xfrm>
            <a:off x="354172" y="4213224"/>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spTree>
    <p:extLst>
      <p:ext uri="{BB962C8B-B14F-4D97-AF65-F5344CB8AC3E}">
        <p14:creationId xmlns:p14="http://schemas.microsoft.com/office/powerpoint/2010/main" val="4216246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5"/>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34"/>
                                        </p:tgtEl>
                                        <p:attrNameLst>
                                          <p:attrName>style.color</p:attrName>
                                        </p:attrNameLst>
                                      </p:cBhvr>
                                      <p:to>
                                        <a:schemeClr val="tx1"/>
                                      </p:to>
                                    </p:animClr>
                                  </p:childTnLst>
                                </p:cTn>
                              </p:par>
                              <p:par>
                                <p:cTn id="49" presetID="3" presetClass="emph" presetSubtype="2" fill="hold" grpId="1" nodeType="withEffect">
                                  <p:stCondLst>
                                    <p:cond delay="0"/>
                                  </p:stCondLst>
                                  <p:childTnLst>
                                    <p:animClr clrSpc="rgb" dir="cw">
                                      <p:cBhvr override="childStyle">
                                        <p:cTn id="50" dur="500" fill="hold"/>
                                        <p:tgtEl>
                                          <p:spTgt spid="33"/>
                                        </p:tgtEl>
                                        <p:attrNameLst>
                                          <p:attrName>style.color</p:attrName>
                                        </p:attrNameLst>
                                      </p:cBhvr>
                                      <p:to>
                                        <a:schemeClr val="tx1"/>
                                      </p:to>
                                    </p:animClr>
                                  </p:childTnLst>
                                </p:cTn>
                              </p:par>
                              <p:par>
                                <p:cTn id="51" presetID="3" presetClass="emph" presetSubtype="2" fill="hold" grpId="1" nodeType="withEffect">
                                  <p:stCondLst>
                                    <p:cond delay="0"/>
                                  </p:stCondLst>
                                  <p:childTnLst>
                                    <p:animClr clrSpc="rgb" dir="cw">
                                      <p:cBhvr override="childStyle">
                                        <p:cTn id="52" dur="500" fill="hold"/>
                                        <p:tgtEl>
                                          <p:spTgt spid="36"/>
                                        </p:tgtEl>
                                        <p:attrNameLst>
                                          <p:attrName>style.color</p:attrName>
                                        </p:attrNameLst>
                                      </p:cBhvr>
                                      <p:to>
                                        <a:schemeClr val="tx1"/>
                                      </p:to>
                                    </p:animClr>
                                  </p:childTnLst>
                                </p:cTn>
                              </p:par>
                              <p:par>
                                <p:cTn id="53" presetID="3" presetClass="emph" presetSubtype="2" fill="hold" grpId="0" nodeType="withEffect">
                                  <p:stCondLst>
                                    <p:cond delay="0"/>
                                  </p:stCondLst>
                                  <p:childTnLst>
                                    <p:animClr clrSpc="rgb" dir="cw">
                                      <p:cBhvr override="childStyle">
                                        <p:cTn id="54" dur="500" fill="hold"/>
                                        <p:tgtEl>
                                          <p:spTgt spid="22"/>
                                        </p:tgtEl>
                                        <p:attrNameLst>
                                          <p:attrName>style.color</p:attrName>
                                        </p:attrNameLst>
                                      </p:cBhvr>
                                      <p:to>
                                        <a:schemeClr val="tx1"/>
                                      </p:to>
                                    </p:animClr>
                                  </p:childTnLst>
                                </p:cTn>
                              </p:par>
                              <p:par>
                                <p:cTn id="55" presetID="1" presetClass="exit" presetSubtype="0" fill="hold" grpId="4"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4"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3" nodeType="clickEffect">
                                  <p:stCondLst>
                                    <p:cond delay="0"/>
                                  </p:stCondLst>
                                  <p:childTnLst>
                                    <p:animClr clrSpc="rgb" dir="cw">
                                      <p:cBhvr override="childStyle">
                                        <p:cTn id="69" dur="500" fill="hold"/>
                                        <p:tgtEl>
                                          <p:spTgt spid="35"/>
                                        </p:tgtEl>
                                        <p:attrNameLst>
                                          <p:attrName>style.color</p:attrName>
                                        </p:attrNameLst>
                                      </p:cBhvr>
                                      <p:to>
                                        <a:schemeClr val="tx1"/>
                                      </p:to>
                                    </p:animClr>
                                  </p:childTnLst>
                                </p:cTn>
                              </p:par>
                              <p:par>
                                <p:cTn id="70" presetID="3" presetClass="emph" presetSubtype="2" fill="hold" grpId="3" nodeType="withEffect">
                                  <p:stCondLst>
                                    <p:cond delay="0"/>
                                  </p:stCondLst>
                                  <p:childTnLst>
                                    <p:animClr clrSpc="rgb" dir="cw">
                                      <p:cBhvr override="childStyle">
                                        <p:cTn id="71" dur="500" fill="hold"/>
                                        <p:tgtEl>
                                          <p:spTgt spid="34"/>
                                        </p:tgtEl>
                                        <p:attrNameLst>
                                          <p:attrName>style.color</p:attrName>
                                        </p:attrNameLst>
                                      </p:cBhvr>
                                      <p:to>
                                        <a:schemeClr val="tx1"/>
                                      </p:to>
                                    </p:animClr>
                                  </p:childTnLst>
                                </p:cTn>
                              </p:par>
                              <p:par>
                                <p:cTn id="72" presetID="3" presetClass="emph" presetSubtype="2" fill="hold" grpId="2" nodeType="withEffect">
                                  <p:stCondLst>
                                    <p:cond delay="0"/>
                                  </p:stCondLst>
                                  <p:childTnLst>
                                    <p:animClr clrSpc="rgb" dir="cw">
                                      <p:cBhvr override="childStyle">
                                        <p:cTn id="73" dur="500" fill="hold"/>
                                        <p:tgtEl>
                                          <p:spTgt spid="33"/>
                                        </p:tgtEl>
                                        <p:attrNameLst>
                                          <p:attrName>style.color</p:attrName>
                                        </p:attrNameLst>
                                      </p:cBhvr>
                                      <p:to>
                                        <a:schemeClr val="tx1"/>
                                      </p:to>
                                    </p:animClr>
                                  </p:childTnLst>
                                </p:cTn>
                              </p:par>
                              <p:par>
                                <p:cTn id="74" presetID="3" presetClass="emph" presetSubtype="2" fill="hold" grpId="2" nodeType="withEffect">
                                  <p:stCondLst>
                                    <p:cond delay="0"/>
                                  </p:stCondLst>
                                  <p:childTnLst>
                                    <p:animClr clrSpc="rgb" dir="cw">
                                      <p:cBhvr override="childStyle">
                                        <p:cTn id="75" dur="500" fill="hold"/>
                                        <p:tgtEl>
                                          <p:spTgt spid="36"/>
                                        </p:tgtEl>
                                        <p:attrNameLst>
                                          <p:attrName>style.color</p:attrName>
                                        </p:attrNameLst>
                                      </p:cBhvr>
                                      <p:to>
                                        <a:schemeClr val="tx1"/>
                                      </p:to>
                                    </p:animClr>
                                  </p:childTnLst>
                                </p:cTn>
                              </p:par>
                              <p:par>
                                <p:cTn id="76" presetID="3" presetClass="emph" presetSubtype="2" fill="hold" grpId="5" nodeType="withEffect">
                                  <p:stCondLst>
                                    <p:cond delay="0"/>
                                  </p:stCondLst>
                                  <p:childTnLst>
                                    <p:animClr clrSpc="rgb" dir="cw">
                                      <p:cBhvr override="childStyle">
                                        <p:cTn id="77" dur="500" fill="hold"/>
                                        <p:tgtEl>
                                          <p:spTgt spid="22"/>
                                        </p:tgtEl>
                                        <p:attrNameLst>
                                          <p:attrName>style.color</p:attrName>
                                        </p:attrNameLst>
                                      </p:cBhvr>
                                      <p:to>
                                        <a:schemeClr val="tx1"/>
                                      </p:to>
                                    </p:animClr>
                                  </p:childTnLst>
                                </p:cTn>
                              </p:par>
                              <p:par>
                                <p:cTn id="78" presetID="1" presetClass="exit" presetSubtype="0" fill="hold" grpId="5"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5" nodeType="withEffect">
                                  <p:stCondLst>
                                    <p:cond delay="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4"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grpId="6"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P spid="25" grpId="1"/>
      <p:bldP spid="25" grpId="2"/>
      <p:bldP spid="25" grpId="3"/>
      <p:bldP spid="25" grpId="4"/>
      <p:bldP spid="25" grpId="5"/>
      <p:bldP spid="25" grpId="6"/>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 - Magi viderunt stella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0566"/>
            <a:ext cx="609600" cy="609600"/>
          </a:xfrm>
          <a:prstGeom prst="rect">
            <a:avLst/>
          </a:prstGeom>
        </p:spPr>
      </p:pic>
      <p:pic>
        <p:nvPicPr>
          <p:cNvPr id="10" name="Picture 2" descr="Texture, Matte, Orange, Brightness, Purpl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17728"/>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L-3</a:t>
            </a:r>
          </a:p>
          <a:p>
            <a:pPr algn="ctr"/>
            <a:r>
              <a:rPr lang="en-GB" sz="900" b="1" dirty="0">
                <a:solidFill>
                  <a:srgbClr val="002060"/>
                </a:solidFill>
                <a:latin typeface="Arial" pitchFamily="34" charset="0"/>
                <a:cs typeface="Arial" pitchFamily="34" charset="0"/>
              </a:rPr>
              <a:t>S-09</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C:\Users\a.kennedy\Pictures\St Josephs DUNEDIN\20160916_123104.jpg"/>
          <p:cNvPicPr/>
          <p:nvPr/>
        </p:nvPicPr>
        <p:blipFill rotWithShape="1">
          <a:blip r:embed="rId7" cstate="print">
            <a:extLst>
              <a:ext uri="{28A0092B-C50C-407E-A947-70E740481C1C}">
                <a14:useLocalDpi xmlns:a14="http://schemas.microsoft.com/office/drawing/2010/main" val="0"/>
              </a:ext>
            </a:extLst>
          </a:blip>
          <a:srcRect t="5061" r="24164" b="30447"/>
          <a:stretch/>
        </p:blipFill>
        <p:spPr bwMode="auto">
          <a:xfrm>
            <a:off x="3256268" y="812205"/>
            <a:ext cx="2631464" cy="3978416"/>
          </a:xfrm>
          <a:prstGeom prst="rect">
            <a:avLst/>
          </a:prstGeom>
          <a:noFill/>
          <a:ln w="57150">
            <a:solidFill>
              <a:srgbClr val="0070C0"/>
            </a:solidFill>
          </a:ln>
          <a:extLst>
            <a:ext uri="{53640926-AAD7-44D8-BBD7-CCE9431645EC}">
              <a14:shadowObscured xmlns:a14="http://schemas.microsoft.com/office/drawing/2010/main"/>
            </a:ext>
          </a:extLst>
        </p:spPr>
      </p:pic>
      <p:sp>
        <p:nvSpPr>
          <p:cNvPr id="1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reflective </a:t>
            </a:r>
            <a:r>
              <a:rPr lang="en-GB" sz="900" dirty="0">
                <a:latin typeface="Arial" panose="020B0604020202020204" pitchFamily="34" charset="0"/>
                <a:cs typeface="Arial" panose="020B0604020202020204" pitchFamily="34" charset="0"/>
              </a:rPr>
              <a:t>music</a:t>
            </a:r>
          </a:p>
        </p:txBody>
      </p:sp>
      <p:sp>
        <p:nvSpPr>
          <p:cNvPr id="18"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a:t>
            </a:r>
            <a:r>
              <a:rPr lang="en-GB" sz="900" dirty="0" smtClean="0">
                <a:latin typeface="Arial" panose="020B0604020202020204" pitchFamily="34" charset="0"/>
                <a:cs typeface="Arial" panose="020B0604020202020204" pitchFamily="34" charset="0"/>
              </a:rPr>
              <a:t>reflective </a:t>
            </a:r>
            <a:r>
              <a:rPr lang="en-GB" sz="900" dirty="0">
                <a:latin typeface="Arial" panose="020B0604020202020204" pitchFamily="34" charset="0"/>
                <a:cs typeface="Arial" panose="020B0604020202020204" pitchFamily="34" charset="0"/>
              </a:rPr>
              <a:t>music</a:t>
            </a:r>
          </a:p>
        </p:txBody>
      </p:sp>
      <p:pic>
        <p:nvPicPr>
          <p:cNvPr id="19" name="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20450" fill="hold"/>
                                        <p:tgtEl>
                                          <p:spTgt spid="13"/>
                                        </p:tgtEl>
                                      </p:cBhvr>
                                    </p:cmd>
                                  </p:childTnLst>
                                </p:cTn>
                              </p:par>
                              <p:par>
                                <p:cTn id="19" presetID="1" presetClass="emph" presetSubtype="2" fill="hold" nodeType="withEffect">
                                  <p:stCondLst>
                                    <p:cond delay="0"/>
                                  </p:stCondLst>
                                  <p:childTnLst>
                                    <p:animClr clrSpc="rgb" dir="cw">
                                      <p:cBhvr>
                                        <p:cTn id="20" dur="1000" fill="hold"/>
                                        <p:tgtEl>
                                          <p:spTgt spid="15"/>
                                        </p:tgtEl>
                                        <p:attrNameLst>
                                          <p:attrName>fillcolor</p:attrName>
                                        </p:attrNameLst>
                                      </p:cBhvr>
                                      <p:to>
                                        <a:schemeClr val="accent2"/>
                                      </p:to>
                                    </p:animClr>
                                    <p:set>
                                      <p:cBhvr>
                                        <p:cTn id="21" dur="1000" fill="hold"/>
                                        <p:tgtEl>
                                          <p:spTgt spid="15"/>
                                        </p:tgtEl>
                                        <p:attrNameLst>
                                          <p:attrName>fill.type</p:attrName>
                                        </p:attrNameLst>
                                      </p:cBhvr>
                                      <p:to>
                                        <p:strVal val="solid"/>
                                      </p:to>
                                    </p:set>
                                    <p:set>
                                      <p:cBhvr>
                                        <p:cTn id="22" dur="1000" fill="hold"/>
                                        <p:tgtEl>
                                          <p:spTgt spid="15"/>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13"/>
                                        </p:tgtEl>
                                      </p:cBhvr>
                                    </p:cmd>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 presetClass="emph" presetSubtype="2" fill="hold" nodeType="withEffect">
                                  <p:stCondLst>
                                    <p:cond delay="0"/>
                                  </p:stCondLst>
                                  <p:childTnLst>
                                    <p:animClr clrSpc="rgb" dir="cw">
                                      <p:cBhvr>
                                        <p:cTn id="34" dur="2000" fill="hold"/>
                                        <p:tgtEl>
                                          <p:spTgt spid="15"/>
                                        </p:tgtEl>
                                        <p:attrNameLst>
                                          <p:attrName>fillcolor</p:attrName>
                                        </p:attrNameLst>
                                      </p:cBhvr>
                                      <p:to>
                                        <a:schemeClr val="bg1"/>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bldLst>
      <p:bldP spid="16" grpId="0"/>
      <p:bldP spid="16" grpId="1"/>
      <p:bldP spid="18" grpId="0"/>
      <p:bldP spid="18" grpId="1"/>
      <p:bldP spid="18"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15172</TotalTime>
  <Words>1834</Words>
  <Application>Microsoft Office PowerPoint</Application>
  <PresentationFormat>On-screen Show (16:9)</PresentationFormat>
  <Paragraphs>428</Paragraphs>
  <Slides>13</Slides>
  <Notes>13</Notes>
  <HiddenSlides>3</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472</cp:revision>
  <cp:lastPrinted>2016-02-02T20:22:43Z</cp:lastPrinted>
  <dcterms:created xsi:type="dcterms:W3CDTF">2015-10-21T21:04:26Z</dcterms:created>
  <dcterms:modified xsi:type="dcterms:W3CDTF">2016-11-19T20:34:12Z</dcterms:modified>
</cp:coreProperties>
</file>