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Lst>
  <p:notesMasterIdLst>
    <p:notesMasterId r:id="rId17"/>
  </p:notesMasterIdLst>
  <p:handoutMasterIdLst>
    <p:handoutMasterId r:id="rId18"/>
  </p:handoutMasterIdLst>
  <p:sldIdLst>
    <p:sldId id="261" r:id="rId2"/>
    <p:sldId id="263" r:id="rId3"/>
    <p:sldId id="323" r:id="rId4"/>
    <p:sldId id="345" r:id="rId5"/>
    <p:sldId id="308" r:id="rId6"/>
    <p:sldId id="341" r:id="rId7"/>
    <p:sldId id="336" r:id="rId8"/>
    <p:sldId id="342" r:id="rId9"/>
    <p:sldId id="343" r:id="rId10"/>
    <p:sldId id="338" r:id="rId11"/>
    <p:sldId id="264" r:id="rId12"/>
    <p:sldId id="266" r:id="rId13"/>
    <p:sldId id="300" r:id="rId14"/>
    <p:sldId id="348" r:id="rId15"/>
    <p:sldId id="35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77029" autoAdjust="0"/>
  </p:normalViewPr>
  <p:slideViewPr>
    <p:cSldViewPr snapToGrid="0">
      <p:cViewPr>
        <p:scale>
          <a:sx n="80" d="100"/>
          <a:sy n="80" d="100"/>
        </p:scale>
        <p:origin x="-1446" y="-64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a:t>
            </a:r>
            <a:r>
              <a:rPr lang="en-GB" sz="1200" b="1" kern="1200" baseline="0" dirty="0" smtClean="0">
                <a:solidFill>
                  <a:schemeClr val="tx1"/>
                </a:solidFill>
                <a:effectLst/>
                <a:latin typeface="+mn-lt"/>
                <a:ea typeface="+mn-ea"/>
                <a:cs typeface="+mn-cs"/>
              </a:rPr>
              <a:t> 1 The Advent Wreath</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children to share something they know about the Advent Wreath and how it is used to mark the weeks in the season of Advent.</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Make yourselves into a living Advent Wreath                                                                                                       </a:t>
            </a:r>
          </a:p>
          <a:p>
            <a:r>
              <a:rPr lang="en-GB" sz="1200" kern="1200" dirty="0" smtClean="0">
                <a:solidFill>
                  <a:schemeClr val="tx1"/>
                </a:solidFill>
                <a:effectLst/>
                <a:latin typeface="+mn-lt"/>
                <a:ea typeface="+mn-ea"/>
                <a:cs typeface="+mn-cs"/>
              </a:rPr>
              <a:t>Look at the image on the slide.                                                                      </a:t>
            </a:r>
          </a:p>
          <a:p>
            <a:r>
              <a:rPr lang="en-GB" sz="1200" kern="1200" dirty="0" smtClean="0">
                <a:solidFill>
                  <a:schemeClr val="tx1"/>
                </a:solidFill>
                <a:effectLst/>
                <a:latin typeface="+mn-lt"/>
                <a:ea typeface="+mn-ea"/>
                <a:cs typeface="+mn-cs"/>
              </a:rPr>
              <a:t>Children follow the directions on the slide to make themselves into an Advent Wreath. The materials used for this could be shared around classes during Advent and at school prayer times.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 The Advent Song’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Send home copies of the Children’s Home Activity on p13 or on lesson home page to be completed.</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the meaning of the symbols in the Advent Wreath and how it helps people to remember the season of Advent and how it lets people see that as the candle light increases that Jesus truly is the light of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 Children’s Activities available on lesson home page</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(6) Copy worksheet template</a:t>
            </a:r>
          </a:p>
          <a:p>
            <a:endParaRPr lang="en-GB" noProof="0" dirty="0" smtClean="0"/>
          </a:p>
          <a:p>
            <a:r>
              <a:rPr lang="en-GB" noProof="0" dirty="0" smtClean="0"/>
              <a:t>Some slides will be used as worksheets by the students.</a:t>
            </a:r>
            <a:br>
              <a:rPr lang="en-GB" noProof="0" dirty="0" smtClean="0"/>
            </a:br>
            <a:r>
              <a:rPr lang="en-GB" noProof="0" dirty="0" smtClean="0"/>
              <a:t>A copy worksheet is a black &amp; white version of the colour slide which is here, for reference purpose, called the original.</a:t>
            </a:r>
          </a:p>
          <a:p>
            <a:r>
              <a:rPr lang="en-GB" noProof="0" dirty="0" smtClean="0"/>
              <a:t>(please refer to the worksheet template on how to create a worksheet).</a:t>
            </a:r>
            <a:br>
              <a:rPr lang="en-GB" noProof="0" dirty="0" smtClean="0"/>
            </a:br>
            <a:r>
              <a:rPr lang="en-GB" noProof="0" dirty="0" smtClean="0"/>
              <a:t>Tip: create the worksheet immediately after you have created the original slide and place it at the end of the presentation before configuring the worksheet button.</a:t>
            </a:r>
          </a:p>
          <a:p>
            <a:r>
              <a:rPr lang="en-GB" noProof="0" dirty="0" smtClean="0"/>
              <a:t/>
            </a:r>
            <a:br>
              <a:rPr lang="en-GB" noProof="0" dirty="0" smtClean="0"/>
            </a:br>
            <a:r>
              <a:rPr lang="en-GB" noProof="0" dirty="0" smtClean="0"/>
              <a:t>If a slide is designated to be a worksheet, it should have the Worksheet button positioned on the bottom right.</a:t>
            </a:r>
          </a:p>
          <a:p>
            <a:r>
              <a:rPr lang="en-GB" noProof="0" dirty="0" smtClean="0"/>
              <a:t>The exact position depends on the buttons that are available on the slide (refer to General Information section for the position of buttons).</a:t>
            </a:r>
          </a:p>
          <a:p>
            <a:r>
              <a:rPr lang="en-GB" noProof="0" dirty="0" smtClean="0"/>
              <a:t>If the Worksheet button is the only button on the slide, the position of the button on this template is correct.</a:t>
            </a:r>
          </a:p>
          <a:p>
            <a:endParaRPr lang="en-GB" noProof="0" dirty="0" smtClean="0"/>
          </a:p>
          <a:p>
            <a:pPr lvl="0"/>
            <a:r>
              <a:rPr lang="en-GB" noProof="0" dirty="0" smtClean="0"/>
              <a:t>Configuring the Worksheet button.</a:t>
            </a:r>
          </a:p>
          <a:p>
            <a:pPr lvl="0"/>
            <a:r>
              <a:rPr lang="en-GB" noProof="0" dirty="0" smtClean="0"/>
              <a:t>The following procedure can be used to configure the worksheet button:</a:t>
            </a:r>
          </a:p>
          <a:p>
            <a:pPr marL="171450" lvl="0" indent="-171450">
              <a:buFont typeface="Arial" pitchFamily="34" charset="0"/>
              <a:buChar char="•"/>
            </a:pPr>
            <a:r>
              <a:rPr lang="en-GB" noProof="0" dirty="0" smtClean="0"/>
              <a:t>Right-click the button and chose: “Edit Hyperlink”;</a:t>
            </a:r>
          </a:p>
          <a:p>
            <a:pPr marL="171450" lvl="0" indent="-171450">
              <a:buFont typeface="Arial" pitchFamily="34" charset="0"/>
              <a:buChar char="•"/>
            </a:pPr>
            <a:r>
              <a:rPr lang="en-GB" noProof="0" dirty="0" smtClean="0"/>
              <a:t>On the Mouse click tab chose: “Hyperlink to:”;</a:t>
            </a:r>
          </a:p>
          <a:p>
            <a:pPr marL="171450" lvl="0" indent="-171450">
              <a:buFont typeface="Arial" pitchFamily="34" charset="0"/>
              <a:buChar char="•"/>
            </a:pPr>
            <a:r>
              <a:rPr lang="en-GB" noProof="0" dirty="0" smtClean="0"/>
              <a:t>From the drop down chose: “slide”;</a:t>
            </a:r>
          </a:p>
          <a:p>
            <a:pPr marL="171450" lvl="0" indent="-171450">
              <a:buFont typeface="Arial" pitchFamily="34" charset="0"/>
              <a:buChar char="•"/>
            </a:pPr>
            <a:r>
              <a:rPr lang="en-GB" noProof="0" dirty="0" smtClean="0"/>
              <a:t>Pick the correct slide number of the worksheet slide:</a:t>
            </a:r>
            <a:br>
              <a:rPr lang="en-GB" noProof="0" dirty="0" smtClean="0"/>
            </a:br>
            <a:r>
              <a:rPr lang="en-GB" noProof="0" dirty="0" smtClean="0"/>
              <a:t>The worksheet slide should be position at the end of the presentation (if there is more than 1 worksheet, place them in order of appearance);</a:t>
            </a:r>
            <a:br>
              <a:rPr lang="en-GB" noProof="0" dirty="0" smtClean="0"/>
            </a:br>
            <a:r>
              <a:rPr lang="en-GB" noProof="0" dirty="0" smtClean="0"/>
              <a:t>Don’t worry if you add slides between the original and the worksheet, the worksheet button will automatically be updated to point to the correct slide;</a:t>
            </a:r>
          </a:p>
          <a:p>
            <a:pPr marL="171450" lvl="0" indent="-171450">
              <a:buFont typeface="Arial" pitchFamily="34" charset="0"/>
              <a:buChar char="•"/>
            </a:pPr>
            <a:r>
              <a:rPr lang="en-GB" noProof="0" dirty="0" smtClean="0"/>
              <a:t>Don’t forget to have the document button on the worksheet slide pointing to this original slide.</a:t>
            </a:r>
          </a:p>
          <a:p>
            <a:pPr lvl="0"/>
            <a:endParaRPr lang="en-GB" noProof="0" dirty="0" smtClean="0"/>
          </a:p>
          <a:p>
            <a:pPr lvl="0"/>
            <a:r>
              <a:rPr lang="en-GB" noProof="0" dirty="0" smtClean="0"/>
              <a:t>Next to the</a:t>
            </a:r>
            <a:r>
              <a:rPr lang="en-GB" baseline="0" noProof="0" dirty="0" smtClean="0"/>
              <a:t> content specified in Anne’s instructions </a:t>
            </a:r>
            <a:r>
              <a:rPr lang="en-GB" noProof="0" dirty="0" smtClean="0"/>
              <a:t>this worksheet must have the following objects: Identification field, back button, tool instructions and worksheet indication.</a:t>
            </a:r>
          </a:p>
          <a:p>
            <a:pPr lvl="0"/>
            <a:r>
              <a:rPr lang="en-GB" noProof="0" dirty="0" smtClean="0"/>
              <a:t>For configuration information on these objects please refer to the General Information and Structure sections.</a:t>
            </a:r>
          </a:p>
          <a:p>
            <a:endParaRPr lang="en-GB" noProof="0" dirty="0" smtClean="0"/>
          </a:p>
          <a:p>
            <a:r>
              <a:rPr lang="en-GB" noProof="0" dirty="0" smtClean="0"/>
              <a:t>Adjust the tool instruction to match the purpose of the slide.</a:t>
            </a:r>
          </a:p>
          <a:p>
            <a:pPr lvl="0"/>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(22) Multiple line pointer template</a:t>
            </a:r>
          </a:p>
          <a:p>
            <a:endParaRPr lang="en-GB" noProof="0" dirty="0" smtClean="0"/>
          </a:p>
          <a:p>
            <a:r>
              <a:rPr lang="en-GB" noProof="0" dirty="0" smtClean="0"/>
              <a:t>In this template, an arrow will point to a certain when the button at the bottom-right of the slide is clicked.</a:t>
            </a:r>
          </a:p>
          <a:p>
            <a:endParaRPr lang="en-GB" noProof="0" dirty="0" smtClean="0"/>
          </a:p>
          <a:p>
            <a:r>
              <a:rPr lang="en-GB" noProof="0" dirty="0" smtClean="0"/>
              <a:t>This template is useful when a prayer or poem needs to be recited in class. The teacher can advance the arrow when each line is vocalised.</a:t>
            </a:r>
          </a:p>
          <a:p>
            <a:r>
              <a:rPr lang="en-GB" noProof="0" dirty="0" smtClean="0"/>
              <a:t>Two sections are chosen to allow for two stanza poems/prayers or a single stanza poem/prayer in two languages.</a:t>
            </a:r>
          </a:p>
          <a:p>
            <a:r>
              <a:rPr lang="en-GB" noProof="0" dirty="0" smtClean="0"/>
              <a:t>Please note that in case of a single poem/prayer in two languages, the languages are sequential.</a:t>
            </a:r>
          </a:p>
          <a:p>
            <a:endParaRPr lang="en-GB" noProof="0" dirty="0" smtClean="0"/>
          </a:p>
          <a:p>
            <a:r>
              <a:rPr lang="en-GB" noProof="0" dirty="0" smtClean="0"/>
              <a:t>The number of lines in a stanza can be increased by adding lines, buttons and animation at the bottom.</a:t>
            </a:r>
          </a:p>
          <a:p>
            <a:r>
              <a:rPr lang="en-GB" noProof="0" dirty="0" smtClean="0"/>
              <a:t>If lines in a stanza are to be deleted, it is best to delete them from the bottom and remove the corresponding buttons and animation.</a:t>
            </a:r>
          </a:p>
          <a:p>
            <a:r>
              <a:rPr lang="en-GB" noProof="0" dirty="0" smtClean="0"/>
              <a:t>A compete stanza can be added by copy/paste of one of the two existing ones.</a:t>
            </a:r>
          </a:p>
          <a:p>
            <a:r>
              <a:rPr lang="en-GB" noProof="0" dirty="0" smtClean="0"/>
              <a:t>When deleting a complete stanza, the bottom one (button/line 5 to 9) can best be chosen.</a:t>
            </a:r>
          </a:p>
          <a:p>
            <a:endParaRPr lang="en-GB" noProof="0" dirty="0" smtClean="0"/>
          </a:p>
          <a:p>
            <a:r>
              <a:rPr lang="en-GB" noProof="0" dirty="0" smtClean="0"/>
              <a:t>After clicking the forward or back button and moving back to this slide, the text will be reset to the initial position so that the animation can be repeated.</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(22) Multiple line pointer template</a:t>
            </a:r>
          </a:p>
          <a:p>
            <a:endParaRPr lang="en-GB" noProof="0" dirty="0" smtClean="0"/>
          </a:p>
          <a:p>
            <a:r>
              <a:rPr lang="en-GB" noProof="0" dirty="0" smtClean="0"/>
              <a:t>In this template, an arrow will point to a certain when the button at the bottom-right of the slide is clicked.</a:t>
            </a:r>
          </a:p>
          <a:p>
            <a:endParaRPr lang="en-GB" noProof="0" dirty="0" smtClean="0"/>
          </a:p>
          <a:p>
            <a:r>
              <a:rPr lang="en-GB" noProof="0" dirty="0" smtClean="0"/>
              <a:t>This template is useful when a prayer or poem needs to be recited in class. The teacher can advance the arrow when each line is vocalised.</a:t>
            </a:r>
          </a:p>
          <a:p>
            <a:r>
              <a:rPr lang="en-GB" noProof="0" dirty="0" smtClean="0"/>
              <a:t>Two sections are chosen to allow for two stanza poems/prayers or a single stanza poem/prayer in two languages.</a:t>
            </a:r>
          </a:p>
          <a:p>
            <a:r>
              <a:rPr lang="en-GB" noProof="0" dirty="0" smtClean="0"/>
              <a:t>Please note that in case of a single poem/prayer in two languages, the languages are sequential.</a:t>
            </a:r>
          </a:p>
          <a:p>
            <a:endParaRPr lang="en-GB" noProof="0" dirty="0" smtClean="0"/>
          </a:p>
          <a:p>
            <a:r>
              <a:rPr lang="en-GB" noProof="0" dirty="0" smtClean="0"/>
              <a:t>The number of lines in a stanza can be increased by adding lines, buttons and animation at the bottom.</a:t>
            </a:r>
          </a:p>
          <a:p>
            <a:r>
              <a:rPr lang="en-GB" noProof="0" dirty="0" smtClean="0"/>
              <a:t>If lines in a stanza are to be deleted, it is best to delete them from the bottom and remove the corresponding buttons and animation.</a:t>
            </a:r>
          </a:p>
          <a:p>
            <a:r>
              <a:rPr lang="en-GB" noProof="0" dirty="0" smtClean="0"/>
              <a:t>A compete stanza can be added by copy/paste of one of the two existing ones.</a:t>
            </a:r>
          </a:p>
          <a:p>
            <a:r>
              <a:rPr lang="en-GB" noProof="0" dirty="0" smtClean="0"/>
              <a:t>When deleting a complete stanza, the bottom one (button/line 5 to 9) can best be chosen.</a:t>
            </a:r>
          </a:p>
          <a:p>
            <a:endParaRPr lang="en-GB" noProof="0" dirty="0" smtClean="0"/>
          </a:p>
          <a:p>
            <a:r>
              <a:rPr lang="en-GB" noProof="0" dirty="0" smtClean="0"/>
              <a:t>After clicking the forward or back button and moving back to this slide, the text will be reset to the initial position so that the animation can be repeated.</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Season of Advent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share what they know about the Season of Advent and suggest the correct word to complete the cloze activity. Use the floaters to check.                                                                                                                              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Purple   2. Christmas   3. Lent   4. Penitential Season   5. Ordinary Time</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Advent Wreath is an important tradition for Christians  </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 &amp; 3.                                                                                                      </a:t>
            </a:r>
          </a:p>
          <a:p>
            <a:r>
              <a:rPr lang="en-GB" sz="1200" kern="1200" dirty="0" smtClean="0">
                <a:solidFill>
                  <a:schemeClr val="tx1"/>
                </a:solidFill>
                <a:effectLst/>
                <a:latin typeface="+mn-lt"/>
                <a:ea typeface="+mn-ea"/>
                <a:cs typeface="+mn-cs"/>
              </a:rPr>
              <a:t>Use candles to reveal text and read each one through using the pointer.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Children talk about the meaning of the text in each and ask questions and make comments.                                                                                                           Children who have experienced Advent in the northern hemisphere share what it is like with the class.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‘Mo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Aweneti</a:t>
            </a:r>
            <a:r>
              <a:rPr lang="en-GB" sz="1200" kern="1200" dirty="0" smtClean="0">
                <a:solidFill>
                  <a:schemeClr val="tx1"/>
                </a:solidFill>
                <a:effectLst/>
                <a:latin typeface="+mn-lt"/>
                <a:ea typeface="+mn-ea"/>
                <a:cs typeface="+mn-cs"/>
              </a:rPr>
              <a:t>’</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candles on the Advent Wreath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share what they know about the candles on the Advent Wreath.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flip cards to find out more about the candles and how they are used.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Christ Candle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Identify the Christ Candle – the white one in the centre reminds us that Christ is at the centre of Christmas.                                                                                    </a:t>
            </a:r>
          </a:p>
          <a:p>
            <a:r>
              <a:rPr lang="en-GB" sz="1200" kern="1200" dirty="0" smtClean="0">
                <a:solidFill>
                  <a:schemeClr val="tx1"/>
                </a:solidFill>
                <a:effectLst/>
                <a:latin typeface="+mn-lt"/>
                <a:ea typeface="+mn-ea"/>
                <a:cs typeface="+mn-cs"/>
              </a:rPr>
              <a:t>Children share what they know about this candle and what it symbolises.                                       </a:t>
            </a:r>
          </a:p>
          <a:p>
            <a:r>
              <a:rPr lang="en-GB" sz="1200" kern="1200" dirty="0" smtClean="0">
                <a:solidFill>
                  <a:schemeClr val="tx1"/>
                </a:solidFill>
                <a:effectLst/>
                <a:latin typeface="+mn-lt"/>
                <a:ea typeface="+mn-ea"/>
                <a:cs typeface="+mn-cs"/>
              </a:rPr>
              <a:t>Use the pointer to share the information about the Christ Candle.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the circle shape of the wreath is like God’s love that has not beginning and no end.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evergreen leaves are everlasting and they remind people that they live in hope that they will live forever with God. Green is the colour of hope.                                                                                                        *The purple ribbon reminds us to turn back to living God’s ways of love and kindness.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the four candles, one for each week of Advent, remind people that Jesus who is the light of  the world is coming.                                                                                                                                                       *As each candle is lit the light gets brighter.                                                                                                                             </a:t>
            </a:r>
          </a:p>
          <a:p>
            <a:r>
              <a:rPr lang="en-GB" sz="1200" kern="1200" dirty="0" smtClean="0">
                <a:solidFill>
                  <a:schemeClr val="tx1"/>
                </a:solidFill>
                <a:effectLst/>
                <a:latin typeface="+mn-lt"/>
                <a:ea typeface="+mn-ea"/>
                <a:cs typeface="+mn-cs"/>
              </a:rPr>
              <a:t>*The pink or rose candle is lit in the third week as a sign of joy that Jesus is coming very soon.</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7 How to make an Advent Wreath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work through the directions step by step.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take their worksheet home to help make a family Advent Wreath.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arrange a blessing for family Advent Wreaths on the Friday before the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Sunday of Advent and encourage families to bring their wreaths. Classroom Advent Wreaths could be blessed at the same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worksheet could be shared with other classes to help them make their class Advent Wreath.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Advent Family Prayer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pointer to read through the Advent Family Prayer.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can be used during class morning prayer each day in Advent around the wreath.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take home a copy on their worksheet to pray at home.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could be added to the school weekly newsletter for families to pray.</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Advent Song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pointer as the Advent song is sung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 The Advent Song’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can share the song with their family during Advent using their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children to pray and sing during Advent around their family wreath to prepare for Jesus to come closer to their family as they prepare for his coming at Christmas.</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kumimoji="0" lang="en-US" dirty="0">
              <a:solidFill>
                <a:srgbClr val="FFFFFF"/>
              </a:solidFill>
            </a:endParaRPr>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dirty="0">
              <a:solidFill>
                <a:srgbClr val="FFFFFF"/>
              </a:solidFill>
            </a:endParaRPr>
          </a:p>
        </p:txBody>
      </p:sp>
    </p:spTree>
    <p:extLst>
      <p:ext uri="{BB962C8B-B14F-4D97-AF65-F5344CB8AC3E}">
        <p14:creationId xmlns:p14="http://schemas.microsoft.com/office/powerpoint/2010/main" val="13808742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372587102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dirty="0">
              <a:solidFill>
                <a:schemeClr val="tx2"/>
              </a:solidFill>
            </a:endParaRPr>
          </a:p>
        </p:txBody>
      </p:sp>
    </p:spTree>
    <p:extLst>
      <p:ext uri="{BB962C8B-B14F-4D97-AF65-F5344CB8AC3E}">
        <p14:creationId xmlns:p14="http://schemas.microsoft.com/office/powerpoint/2010/main" val="361079940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304181515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solidFill>
                <a:schemeClr val="tx2"/>
              </a:solidFill>
            </a:endParaRPr>
          </a:p>
        </p:txBody>
      </p:sp>
      <p:sp>
        <p:nvSpPr>
          <p:cNvPr id="5" name="Footer Placeholder 4"/>
          <p:cNvSpPr>
            <a:spLocks noGrp="1"/>
          </p:cNvSpPr>
          <p:nvPr>
            <p:ph type="ftr" sz="quarter" idx="11"/>
          </p:nvPr>
        </p:nvSpPr>
        <p:spPr/>
        <p:txBody>
          <a:bodyPr/>
          <a:lstStyle/>
          <a:p>
            <a:endParaRPr kumimoji="0" lang="en-US" dirty="0">
              <a:solidFill>
                <a:schemeClr val="tx2"/>
              </a:solidFill>
            </a:endParaRPr>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379390702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128347898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403483181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198595241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35AF5-F9AC-4673-A623-693111D213C3}" type="datetimeFigureOut">
              <a:rPr lang="en-GB" smtClean="0"/>
              <a:pPr/>
              <a:t>20/11/2016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338230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9260305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F8CFA630-13BB-46C4-BD44-B2C5F9B66074}" type="datetimeFigureOut">
              <a:rPr lang="en-US" smtClean="0"/>
              <a:pPr eaLnBrk="1" latinLnBrk="0" hangingPunct="1"/>
              <a:t>11/20/2016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eaLnBrk="1" latinLnBrk="0" hangingPunct="1"/>
              <a:t>‹#›</a:t>
            </a:fld>
            <a:endParaRPr kumimoji="0" lang="en-US"/>
          </a:p>
        </p:txBody>
      </p:sp>
    </p:spTree>
    <p:extLst>
      <p:ext uri="{BB962C8B-B14F-4D97-AF65-F5344CB8AC3E}">
        <p14:creationId xmlns:p14="http://schemas.microsoft.com/office/powerpoint/2010/main" val="148641422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F8CFA630-13BB-46C4-BD44-B2C5F9B66074}" type="datetimeFigureOut">
              <a:rPr lang="en-US" smtClean="0"/>
              <a:pPr eaLnBrk="1" latinLnBrk="0" hangingPunct="1"/>
              <a:t>11/20/2016</a:t>
            </a:fld>
            <a:endParaRPr lang="en-US" sz="1000" dirty="0">
              <a:solidFill>
                <a:schemeClr val="tx2"/>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2"/>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lgn="r" eaLnBrk="1" latinLnBrk="0" hangingPunct="1"/>
            <a:fld id="{BC5217A8-0E06-4059-AC45-433E2E67A85D}" type="slidenum">
              <a:rPr kumimoji="0" lang="en-US" smtClean="0"/>
              <a:pPr algn="r" eaLnBrk="1" latinLnBrk="0" hangingPunct="1"/>
              <a:t>‹#›</a:t>
            </a:fld>
            <a:endParaRPr kumimoji="0" lang="en-US" sz="1100" dirty="0">
              <a:solidFill>
                <a:schemeClr val="tx2"/>
              </a:solidFill>
            </a:endParaRPr>
          </a:p>
        </p:txBody>
      </p:sp>
    </p:spTree>
    <p:extLst>
      <p:ext uri="{BB962C8B-B14F-4D97-AF65-F5344CB8AC3E}">
        <p14:creationId xmlns:p14="http://schemas.microsoft.com/office/powerpoint/2010/main" val="33246800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9" r:id="rId15"/>
    <p:sldLayoutId id="2147483732" r:id="rId16"/>
    <p:sldLayoutId id="2147483733" r:id="rId17"/>
    <p:sldLayoutId id="2147483734" r:id="rId18"/>
    <p:sldLayoutId id="2147483735" r:id="rId19"/>
    <p:sldLayoutId id="2147483650" r:id="rId2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8.xml"/><Relationship Id="rId7" Type="http://schemas.openxmlformats.org/officeDocument/2006/relationships/image" Target="../media/image1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6.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8.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slide" Target="slide10.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slide" Target="slide1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slide" Target="slide14.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Explosion 1 9"/>
          <p:cNvSpPr/>
          <p:nvPr/>
        </p:nvSpPr>
        <p:spPr>
          <a:xfrm rot="20926026">
            <a:off x="310501" y="617837"/>
            <a:ext cx="3411941" cy="2962960"/>
          </a:xfrm>
          <a:prstGeom prst="irregularSeal1">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Explosion 1 10"/>
          <p:cNvSpPr/>
          <p:nvPr/>
        </p:nvSpPr>
        <p:spPr>
          <a:xfrm rot="1747218">
            <a:off x="5152151" y="2040339"/>
            <a:ext cx="3411941" cy="2962960"/>
          </a:xfrm>
          <a:prstGeom prst="irregularSeal1">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p:cNvSpPr txBox="1"/>
          <p:nvPr/>
        </p:nvSpPr>
        <p:spPr>
          <a:xfrm>
            <a:off x="0" y="125279"/>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Advent Wreath</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2289988" y="944090"/>
            <a:ext cx="4564024" cy="3899686"/>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Y3-L01-S09 - Advent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27637"/>
            <a:ext cx="609600" cy="609600"/>
          </a:xfrm>
          <a:prstGeom prst="rect">
            <a:avLst/>
          </a:prstGeom>
        </p:spPr>
      </p:pic>
      <p:sp>
        <p:nvSpPr>
          <p:cNvPr id="14" name="Rectangle 13"/>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p:cNvSpPr txBox="1"/>
          <p:nvPr/>
        </p:nvSpPr>
        <p:spPr>
          <a:xfrm>
            <a:off x="177424" y="1436880"/>
            <a:ext cx="5827594" cy="3539430"/>
          </a:xfrm>
          <a:prstGeom prst="rect">
            <a:avLst/>
          </a:prstGeom>
          <a:noFill/>
        </p:spPr>
        <p:txBody>
          <a:bodyPr wrap="square" rtlCol="0">
            <a:spAutoFit/>
          </a:bodyPr>
          <a:lstStyle/>
          <a:p>
            <a:pPr algn="ctr"/>
            <a:r>
              <a:rPr lang="en-NZ" sz="1600" spc="300" dirty="0">
                <a:latin typeface="HelveticaNeueLT Pro 55 Roman"/>
              </a:rPr>
              <a:t>You will need</a:t>
            </a:r>
            <a:r>
              <a:rPr lang="en-NZ" sz="1600" spc="300" dirty="0" smtClean="0">
                <a:latin typeface="HelveticaNeueLT Pro 55 Roman"/>
              </a:rPr>
              <a:t>:</a:t>
            </a:r>
          </a:p>
          <a:p>
            <a:pPr algn="ctr"/>
            <a:endParaRPr lang="en-NZ" sz="1600" spc="300" dirty="0">
              <a:latin typeface="HelveticaNeueLT Pro 55 Roman"/>
            </a:endParaRPr>
          </a:p>
          <a:p>
            <a:pPr marL="285750" lvl="0" indent="-285750">
              <a:buFont typeface="Wingdings" pitchFamily="2" charset="2"/>
              <a:buChar char="v"/>
            </a:pPr>
            <a:r>
              <a:rPr lang="en-NZ" sz="1600" spc="300" dirty="0">
                <a:latin typeface="HelveticaNeueLT Pro 55 Roman"/>
              </a:rPr>
              <a:t>A long piece of green material on the </a:t>
            </a:r>
            <a:endParaRPr lang="en-NZ" sz="1600" spc="300" dirty="0" smtClean="0">
              <a:latin typeface="HelveticaNeueLT Pro 55 Roman"/>
            </a:endParaRPr>
          </a:p>
          <a:p>
            <a:pPr lvl="0"/>
            <a:r>
              <a:rPr lang="en-NZ" sz="1600" spc="300" dirty="0">
                <a:latin typeface="HelveticaNeueLT Pro 55 Roman"/>
              </a:rPr>
              <a:t> </a:t>
            </a:r>
            <a:r>
              <a:rPr lang="en-NZ" sz="1600" spc="300" dirty="0" smtClean="0">
                <a:latin typeface="HelveticaNeueLT Pro 55 Roman"/>
              </a:rPr>
              <a:t>  floor </a:t>
            </a:r>
            <a:r>
              <a:rPr lang="en-NZ" sz="1600" spc="300" dirty="0">
                <a:latin typeface="HelveticaNeueLT Pro 55 Roman"/>
              </a:rPr>
              <a:t>in a wreath shape</a:t>
            </a:r>
          </a:p>
          <a:p>
            <a:pPr marL="285750" lvl="0" indent="-285750">
              <a:buFont typeface="Wingdings" pitchFamily="2" charset="2"/>
              <a:buChar char="v"/>
            </a:pPr>
            <a:r>
              <a:rPr lang="en-NZ" sz="1600" spc="300" dirty="0">
                <a:latin typeface="HelveticaNeueLT Pro 55 Roman"/>
              </a:rPr>
              <a:t>3 purple capes, 1 pink cape, I white cape</a:t>
            </a:r>
          </a:p>
          <a:p>
            <a:pPr marL="285750" lvl="0" indent="-285750">
              <a:buFont typeface="Wingdings" pitchFamily="2" charset="2"/>
              <a:buChar char="v"/>
            </a:pPr>
            <a:r>
              <a:rPr lang="en-NZ" sz="1600" spc="300" dirty="0">
                <a:latin typeface="HelveticaNeueLT Pro 55 Roman"/>
              </a:rPr>
              <a:t>5 yellow hats or </a:t>
            </a:r>
            <a:r>
              <a:rPr lang="en-NZ" sz="1600" spc="300" dirty="0" smtClean="0">
                <a:latin typeface="HelveticaNeueLT Pro 55 Roman"/>
              </a:rPr>
              <a:t>hoods</a:t>
            </a:r>
          </a:p>
          <a:p>
            <a:endParaRPr lang="en-NZ" sz="1600" spc="300" dirty="0" smtClean="0">
              <a:latin typeface="HelveticaNeueLT Pro 55 Roman"/>
            </a:endParaRPr>
          </a:p>
          <a:p>
            <a:pPr marL="285750" indent="-285750">
              <a:buFont typeface="Arial" pitchFamily="34" charset="0"/>
              <a:buChar char="•"/>
            </a:pPr>
            <a:r>
              <a:rPr lang="en-NZ" sz="1600" spc="300" dirty="0" smtClean="0">
                <a:latin typeface="HelveticaNeueLT Pro 55 Roman"/>
              </a:rPr>
              <a:t>Children </a:t>
            </a:r>
            <a:r>
              <a:rPr lang="en-NZ" sz="1600" spc="300" dirty="0">
                <a:latin typeface="HelveticaNeueLT Pro 55 Roman"/>
              </a:rPr>
              <a:t>wearing capes and hats or hoods stand as if they are candles on the wreath.</a:t>
            </a:r>
          </a:p>
          <a:p>
            <a:pPr marL="285750" indent="-285750">
              <a:buFont typeface="Arial" pitchFamily="34" charset="0"/>
              <a:buChar char="•"/>
            </a:pPr>
            <a:r>
              <a:rPr lang="en-NZ" sz="1600" spc="300" dirty="0">
                <a:latin typeface="HelveticaNeueLT Pro 55 Roman"/>
              </a:rPr>
              <a:t>Children decide which Sunday they are. </a:t>
            </a:r>
          </a:p>
          <a:p>
            <a:pPr marL="285750" indent="-285750">
              <a:buFont typeface="Arial" pitchFamily="34" charset="0"/>
              <a:buChar char="•"/>
            </a:pPr>
            <a:r>
              <a:rPr lang="en-NZ" sz="1600" spc="300" dirty="0">
                <a:latin typeface="HelveticaNeueLT Pro 55 Roman"/>
              </a:rPr>
              <a:t>As each verse of the Advent song is sung children put </a:t>
            </a:r>
            <a:r>
              <a:rPr lang="en-NZ" sz="1600" spc="300" dirty="0" smtClean="0">
                <a:latin typeface="HelveticaNeueLT Pro 55 Roman"/>
              </a:rPr>
              <a:t>their </a:t>
            </a:r>
            <a:r>
              <a:rPr lang="en-NZ" sz="1600" spc="300" dirty="0">
                <a:latin typeface="HelveticaNeueLT Pro 55 Roman"/>
              </a:rPr>
              <a:t>hat or hood on to represent the </a:t>
            </a:r>
            <a:r>
              <a:rPr lang="en-NZ" sz="1600" spc="300" dirty="0" smtClean="0">
                <a:latin typeface="HelveticaNeueLT Pro 55 Roman"/>
              </a:rPr>
              <a:t>flame.  </a:t>
            </a:r>
            <a:endParaRPr lang="en-NZ" sz="1600" spc="300" dirty="0">
              <a:latin typeface="HelveticaNeueLT Pro 55 Roman"/>
            </a:endParaRPr>
          </a:p>
        </p:txBody>
      </p:sp>
      <p:sp>
        <p:nvSpPr>
          <p:cNvPr id="6" name="REMOVE THIS OBJECT"/>
          <p:cNvSpPr txBox="1"/>
          <p:nvPr/>
        </p:nvSpPr>
        <p:spPr>
          <a:xfrm>
            <a:off x="0" y="30723"/>
            <a:ext cx="9144000" cy="1200329"/>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Make yourselves into a living  </a:t>
            </a:r>
            <a:endParaRPr lang="en-NZ" sz="3600" b="1" spc="300" dirty="0" smtClean="0">
              <a:solidFill>
                <a:schemeClr val="accent4">
                  <a:lumMod val="50000"/>
                </a:schemeClr>
              </a:solidFill>
              <a:latin typeface="Adobe Fangsong Std R" pitchFamily="18" charset="-128"/>
              <a:ea typeface="Adobe Fangsong Std R" pitchFamily="18" charset="-128"/>
            </a:endParaRPr>
          </a:p>
          <a:p>
            <a:pPr algn="ctr"/>
            <a:r>
              <a:rPr lang="en-NZ" sz="3600" b="1" spc="300" dirty="0" smtClean="0">
                <a:solidFill>
                  <a:schemeClr val="accent4">
                    <a:lumMod val="50000"/>
                  </a:schemeClr>
                </a:solidFill>
                <a:latin typeface="Adobe Fangsong Std R" pitchFamily="18" charset="-128"/>
                <a:ea typeface="Adobe Fangsong Std R" pitchFamily="18" charset="-128"/>
              </a:rPr>
              <a:t>Advent </a:t>
            </a:r>
            <a:r>
              <a:rPr lang="en-NZ" sz="3600" b="1" spc="300" dirty="0">
                <a:solidFill>
                  <a:schemeClr val="accent4">
                    <a:lumMod val="50000"/>
                  </a:schemeClr>
                </a:solidFill>
                <a:latin typeface="Adobe Fangsong Std R" pitchFamily="18" charset="-128"/>
                <a:ea typeface="Adobe Fangsong Std R" pitchFamily="18" charset="-128"/>
              </a:rPr>
              <a:t>Wreath</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Audio">
            <a:hlinkClick r:id="" action="ppaction://noaction" highlightClick="1">
              <a:snd r:embed="rId7"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5882185" y="1436880"/>
            <a:ext cx="3060647" cy="3046988"/>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2189398" y="4838623"/>
            <a:ext cx="4086376" cy="230832"/>
          </a:xfrm>
          <a:prstGeom prst="rect">
            <a:avLst/>
          </a:prstGeom>
          <a:noFill/>
        </p:spPr>
        <p:txBody>
          <a:bodyPr wrap="none" rtlCol="0">
            <a:spAutoFit/>
          </a:bodyPr>
          <a:lstStyle/>
          <a:p>
            <a:pPr algn="ctr"/>
            <a:r>
              <a:rPr lang="en-GB" sz="900" spc="300" dirty="0">
                <a:latin typeface="HelveticaNeueLT Pro 55 Roman"/>
              </a:rPr>
              <a:t>Click the audio button to stop </a:t>
            </a:r>
            <a:r>
              <a:rPr lang="en-GB" sz="900" spc="300" dirty="0" smtClean="0">
                <a:latin typeface="HelveticaNeueLT Pro 55 Roman"/>
              </a:rPr>
              <a:t>‘Advent song’</a:t>
            </a:r>
            <a:endParaRPr lang="en-GB" sz="900" spc="300" dirty="0">
              <a:latin typeface="HelveticaNeueLT Pro 55 Roman"/>
            </a:endParaRPr>
          </a:p>
        </p:txBody>
      </p:sp>
      <p:sp>
        <p:nvSpPr>
          <p:cNvPr id="18" name="TextBox: Tool instructions start"/>
          <p:cNvSpPr txBox="1"/>
          <p:nvPr/>
        </p:nvSpPr>
        <p:spPr>
          <a:xfrm>
            <a:off x="2189398" y="4838623"/>
            <a:ext cx="4079964" cy="230832"/>
          </a:xfrm>
          <a:prstGeom prst="rect">
            <a:avLst/>
          </a:prstGeom>
          <a:noFill/>
        </p:spPr>
        <p:txBody>
          <a:bodyPr wrap="none" rtlCol="0">
            <a:spAutoFit/>
          </a:bodyPr>
          <a:lstStyle/>
          <a:p>
            <a:pPr algn="ctr"/>
            <a:r>
              <a:rPr lang="en-GB" sz="900" spc="300" dirty="0">
                <a:latin typeface="HelveticaNeueLT Pro 55 Roman"/>
              </a:rPr>
              <a:t>Click the audio button to play </a:t>
            </a:r>
            <a:r>
              <a:rPr lang="en-GB" sz="900" spc="300" dirty="0" smtClean="0">
                <a:latin typeface="HelveticaNeueLT Pro 55 Roman"/>
              </a:rPr>
              <a:t>‘Advent song’</a:t>
            </a:r>
            <a:endParaRPr lang="en-GB" sz="900" spc="300" dirty="0">
              <a:latin typeface="HelveticaNeueLT Pro 55 Roman"/>
            </a:endParaRPr>
          </a:p>
        </p:txBody>
      </p:sp>
    </p:spTree>
    <p:extLst>
      <p:ext uri="{BB962C8B-B14F-4D97-AF65-F5344CB8AC3E}">
        <p14:creationId xmlns:p14="http://schemas.microsoft.com/office/powerpoint/2010/main" val="3389720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66405" fill="hold"/>
                                        <p:tgtEl>
                                          <p:spTgt spid="13"/>
                                        </p:tgtEl>
                                      </p:cBhvr>
                                    </p:cmd>
                                  </p:childTnLst>
                                </p:cTn>
                              </p:par>
                              <p:par>
                                <p:cTn id="19" presetID="1" presetClass="emph" presetSubtype="2" fill="hold" nodeType="withEffect">
                                  <p:stCondLst>
                                    <p:cond delay="0"/>
                                  </p:stCondLst>
                                  <p:childTnLst>
                                    <p:animClr clrSpc="rgb" dir="cw">
                                      <p:cBhvr>
                                        <p:cTn id="20" dur="1000" fill="hold"/>
                                        <p:tgtEl>
                                          <p:spTgt spid="15"/>
                                        </p:tgtEl>
                                        <p:attrNameLst>
                                          <p:attrName>fillcolor</p:attrName>
                                        </p:attrNameLst>
                                      </p:cBhvr>
                                      <p:to>
                                        <a:schemeClr val="accent2"/>
                                      </p:to>
                                    </p:animClr>
                                    <p:set>
                                      <p:cBhvr>
                                        <p:cTn id="21" dur="1000" fill="hold"/>
                                        <p:tgtEl>
                                          <p:spTgt spid="15"/>
                                        </p:tgtEl>
                                        <p:attrNameLst>
                                          <p:attrName>fill.type</p:attrName>
                                        </p:attrNameLst>
                                      </p:cBhvr>
                                      <p:to>
                                        <p:strVal val="solid"/>
                                      </p:to>
                                    </p:set>
                                    <p:set>
                                      <p:cBhvr>
                                        <p:cTn id="22" dur="1000" fill="hold"/>
                                        <p:tgtEl>
                                          <p:spTgt spid="15"/>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3"/>
                                        </p:tgtEl>
                                      </p:cBhvr>
                                    </p:cmd>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 presetClass="emph" presetSubtype="2" fill="hold" nodeType="withEffect">
                                  <p:stCondLst>
                                    <p:cond delay="0"/>
                                  </p:stCondLst>
                                  <p:childTnLst>
                                    <p:animClr clrSpc="rgb" dir="cw">
                                      <p:cBhvr>
                                        <p:cTn id="34" dur="2000" fill="hold"/>
                                        <p:tgtEl>
                                          <p:spTgt spid="15"/>
                                        </p:tgtEl>
                                        <p:attrNameLst>
                                          <p:attrName>fillcolor</p:attrName>
                                        </p:attrNameLst>
                                      </p:cBhvr>
                                      <p:to>
                                        <a:schemeClr val="bg1"/>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17" grpId="0"/>
      <p:bldP spid="17" grpId="1"/>
      <p:bldP spid="18" grpId="0"/>
      <p:bldP spid="18" grpId="1"/>
      <p:bldP spid="18"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BG"/>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Line 4"/>
          <p:cNvSpPr txBox="1"/>
          <p:nvPr/>
        </p:nvSpPr>
        <p:spPr>
          <a:xfrm>
            <a:off x="975835" y="3768937"/>
            <a:ext cx="7419273" cy="646331"/>
          </a:xfrm>
          <a:prstGeom prst="rect">
            <a:avLst/>
          </a:prstGeom>
          <a:noFill/>
        </p:spPr>
        <p:txBody>
          <a:bodyPr wrap="square" rtlCol="0">
            <a:spAutoFit/>
          </a:bodyPr>
          <a:lstStyle/>
          <a:p>
            <a:pPr lvl="0"/>
            <a:r>
              <a:rPr lang="en-NZ" spc="300" dirty="0">
                <a:latin typeface="HelveticaNeueLT Pro 55 Roman"/>
              </a:rPr>
              <a:t>Questions I would like to ask about the topics in this lesson are …</a:t>
            </a:r>
          </a:p>
        </p:txBody>
      </p:sp>
      <p:sp>
        <p:nvSpPr>
          <p:cNvPr id="19" name="Textbox: Line 3"/>
          <p:cNvSpPr txBox="1"/>
          <p:nvPr/>
        </p:nvSpPr>
        <p:spPr>
          <a:xfrm>
            <a:off x="975833" y="3126764"/>
            <a:ext cx="7407257" cy="646331"/>
          </a:xfrm>
          <a:prstGeom prst="rect">
            <a:avLst/>
          </a:prstGeom>
          <a:noFill/>
        </p:spPr>
        <p:txBody>
          <a:bodyPr wrap="square" rtlCol="0">
            <a:spAutoFit/>
          </a:bodyPr>
          <a:lstStyle/>
          <a:p>
            <a:pPr lvl="0"/>
            <a:r>
              <a:rPr lang="en-NZ" b="1" spc="300" dirty="0">
                <a:latin typeface="Lucida Sans" pitchFamily="34" charset="0"/>
              </a:rPr>
              <a:t>Which activity do you think helped you to learn best in this lesson?</a:t>
            </a:r>
          </a:p>
        </p:txBody>
      </p:sp>
      <p:sp>
        <p:nvSpPr>
          <p:cNvPr id="20" name="Textbox: Line 2"/>
          <p:cNvSpPr txBox="1"/>
          <p:nvPr/>
        </p:nvSpPr>
        <p:spPr>
          <a:xfrm>
            <a:off x="975836" y="2650925"/>
            <a:ext cx="7419273" cy="369332"/>
          </a:xfrm>
          <a:prstGeom prst="rect">
            <a:avLst/>
          </a:prstGeom>
          <a:noFill/>
        </p:spPr>
        <p:txBody>
          <a:bodyPr wrap="square" rtlCol="0">
            <a:spAutoFit/>
          </a:bodyPr>
          <a:lstStyle/>
          <a:p>
            <a:pPr lvl="0"/>
            <a:r>
              <a:rPr lang="en-NZ" spc="300" dirty="0">
                <a:latin typeface="Bookman Old Style" pitchFamily="18" charset="0"/>
              </a:rPr>
              <a:t>Tell a partner how to make an Advent wreath.</a:t>
            </a:r>
          </a:p>
        </p:txBody>
      </p:sp>
      <p:sp>
        <p:nvSpPr>
          <p:cNvPr id="21" name="Textbox: Line 1"/>
          <p:cNvSpPr txBox="1"/>
          <p:nvPr/>
        </p:nvSpPr>
        <p:spPr>
          <a:xfrm>
            <a:off x="975836" y="1872558"/>
            <a:ext cx="7419273" cy="646331"/>
          </a:xfrm>
          <a:prstGeom prst="rect">
            <a:avLst/>
          </a:prstGeom>
          <a:noFill/>
        </p:spPr>
        <p:txBody>
          <a:bodyPr wrap="square" rtlCol="0">
            <a:spAutoFit/>
          </a:bodyPr>
          <a:lstStyle/>
          <a:p>
            <a:pPr lvl="0"/>
            <a:r>
              <a:rPr lang="en-NZ" spc="300" dirty="0">
                <a:latin typeface="HelveticaNeueLT Pro 55 Roman"/>
              </a:rPr>
              <a:t>Name the symbols of the Advent wreath and explain what they mean.</a:t>
            </a:r>
          </a:p>
        </p:txBody>
      </p:sp>
      <p:sp>
        <p:nvSpPr>
          <p:cNvPr id="26" name="Shape: Number 4"/>
          <p:cNvSpPr txBox="1"/>
          <p:nvPr/>
        </p:nvSpPr>
        <p:spPr>
          <a:xfrm>
            <a:off x="436728" y="3778462"/>
            <a:ext cx="511788" cy="338554"/>
          </a:xfrm>
          <a:prstGeom prst="rect">
            <a:avLst/>
          </a:prstGeom>
          <a:noFill/>
        </p:spPr>
        <p:txBody>
          <a:bodyPr wrap="square" rtlCol="0">
            <a:spAutoFit/>
          </a:bodyPr>
          <a:lstStyle/>
          <a:p>
            <a:r>
              <a:rPr lang="en-GB" sz="1600" spc="300" dirty="0" smtClean="0">
                <a:latin typeface="HelveticaNeueLT Pro 55 Roman"/>
                <a:ea typeface="Segoe UI" pitchFamily="34" charset="0"/>
                <a:cs typeface="Segoe UI" pitchFamily="34" charset="0"/>
              </a:rPr>
              <a:t>4)</a:t>
            </a:r>
            <a:endParaRPr lang="en-GB" sz="1600" spc="300" dirty="0">
              <a:latin typeface="HelveticaNeueLT Pro 55 Roman"/>
              <a:ea typeface="Segoe UI" pitchFamily="34" charset="0"/>
              <a:cs typeface="Segoe UI" pitchFamily="34" charset="0"/>
            </a:endParaRPr>
          </a:p>
        </p:txBody>
      </p:sp>
      <p:sp>
        <p:nvSpPr>
          <p:cNvPr id="27" name="Shape: Number 3"/>
          <p:cNvSpPr txBox="1"/>
          <p:nvPr/>
        </p:nvSpPr>
        <p:spPr>
          <a:xfrm>
            <a:off x="436728" y="3126764"/>
            <a:ext cx="511788" cy="338554"/>
          </a:xfrm>
          <a:prstGeom prst="rect">
            <a:avLst/>
          </a:prstGeom>
          <a:noFill/>
        </p:spPr>
        <p:txBody>
          <a:bodyPr wrap="square" rtlCol="0">
            <a:spAutoFit/>
          </a:bodyPr>
          <a:lstStyle/>
          <a:p>
            <a:r>
              <a:rPr lang="en-GB" sz="1600" spc="300" dirty="0" smtClean="0">
                <a:latin typeface="HelveticaNeueLT Pro 55 Roman"/>
                <a:ea typeface="Segoe UI" pitchFamily="34" charset="0"/>
                <a:cs typeface="Segoe UI" pitchFamily="34" charset="0"/>
              </a:rPr>
              <a:t>3)</a:t>
            </a:r>
            <a:endParaRPr lang="en-GB" sz="1600" spc="300" dirty="0">
              <a:latin typeface="HelveticaNeueLT Pro 55 Roman"/>
              <a:ea typeface="Segoe UI" pitchFamily="34" charset="0"/>
              <a:cs typeface="Segoe UI" pitchFamily="34" charset="0"/>
            </a:endParaRPr>
          </a:p>
        </p:txBody>
      </p:sp>
      <p:sp>
        <p:nvSpPr>
          <p:cNvPr id="28" name="Shape: Number 2"/>
          <p:cNvSpPr txBox="1"/>
          <p:nvPr/>
        </p:nvSpPr>
        <p:spPr>
          <a:xfrm>
            <a:off x="436728" y="2660450"/>
            <a:ext cx="511788" cy="338554"/>
          </a:xfrm>
          <a:prstGeom prst="rect">
            <a:avLst/>
          </a:prstGeom>
          <a:noFill/>
        </p:spPr>
        <p:txBody>
          <a:bodyPr wrap="square" rtlCol="0">
            <a:spAutoFit/>
          </a:bodyPr>
          <a:lstStyle/>
          <a:p>
            <a:r>
              <a:rPr lang="en-GB" sz="1600" spc="300" dirty="0" smtClean="0">
                <a:latin typeface="HelveticaNeueLT Pro 55 Roman"/>
                <a:ea typeface="Segoe UI" pitchFamily="34" charset="0"/>
                <a:cs typeface="Segoe UI" pitchFamily="34" charset="0"/>
              </a:rPr>
              <a:t>2)</a:t>
            </a:r>
            <a:endParaRPr lang="en-GB" sz="1600" spc="300" dirty="0">
              <a:latin typeface="HelveticaNeueLT Pro 55 Roman"/>
              <a:ea typeface="Segoe UI" pitchFamily="34" charset="0"/>
              <a:cs typeface="Segoe UI" pitchFamily="34" charset="0"/>
            </a:endParaRPr>
          </a:p>
        </p:txBody>
      </p:sp>
      <p:sp>
        <p:nvSpPr>
          <p:cNvPr id="29" name="Shape: Number 1"/>
          <p:cNvSpPr txBox="1"/>
          <p:nvPr/>
        </p:nvSpPr>
        <p:spPr>
          <a:xfrm>
            <a:off x="436728" y="1843983"/>
            <a:ext cx="511788" cy="338554"/>
          </a:xfrm>
          <a:prstGeom prst="rect">
            <a:avLst/>
          </a:prstGeom>
          <a:noFill/>
        </p:spPr>
        <p:txBody>
          <a:bodyPr wrap="square" rtlCol="0">
            <a:spAutoFit/>
          </a:bodyPr>
          <a:lstStyle/>
          <a:p>
            <a:r>
              <a:rPr lang="en-GB" sz="1600" spc="300" dirty="0" smtClean="0">
                <a:latin typeface="HelveticaNeueLT Pro 55 Roman"/>
                <a:ea typeface="PMingLiU-ExtB" pitchFamily="18" charset="-120"/>
                <a:cs typeface="Segoe UI" pitchFamily="34" charset="0"/>
              </a:rPr>
              <a:t>1)</a:t>
            </a:r>
            <a:endParaRPr lang="en-GB" sz="1600" spc="300" dirty="0">
              <a:latin typeface="HelveticaNeueLT Pro 55 Roman"/>
              <a:ea typeface="PMingLiU-ExtB" pitchFamily="18" charset="-120"/>
              <a:cs typeface="Segoe UI" pitchFamily="34" charset="0"/>
            </a:endParaRPr>
          </a:p>
        </p:txBody>
      </p:sp>
      <p:sp>
        <p:nvSpPr>
          <p:cNvPr id="5" name="Shape Border 4"/>
          <p:cNvSpPr/>
          <p:nvPr/>
        </p:nvSpPr>
        <p:spPr>
          <a:xfrm>
            <a:off x="948516" y="3793675"/>
            <a:ext cx="7379918" cy="58477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Shape Border 3"/>
          <p:cNvSpPr/>
          <p:nvPr/>
        </p:nvSpPr>
        <p:spPr>
          <a:xfrm>
            <a:off x="948516" y="3170552"/>
            <a:ext cx="7379918" cy="54123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 name="Shape Border 2"/>
          <p:cNvSpPr/>
          <p:nvPr/>
        </p:nvSpPr>
        <p:spPr>
          <a:xfrm>
            <a:off x="948516" y="2574725"/>
            <a:ext cx="7379918" cy="513939"/>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Shape Border 1"/>
          <p:cNvSpPr/>
          <p:nvPr/>
        </p:nvSpPr>
        <p:spPr>
          <a:xfrm>
            <a:off x="948516" y="1910658"/>
            <a:ext cx="7379918" cy="58477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13648" y="118752"/>
            <a:ext cx="9144000" cy="646331"/>
          </a:xfrm>
          <a:prstGeom prst="rect">
            <a:avLst/>
          </a:prstGeom>
          <a:noFill/>
        </p:spPr>
        <p:txBody>
          <a:bodyPr wrap="square" rtlCol="0">
            <a:spAutoFit/>
          </a:bodyPr>
          <a:lstStyle/>
          <a:p>
            <a:pPr algn="ctr"/>
            <a:r>
              <a:rPr lang="en-GB" sz="3600" b="1" spc="300" dirty="0" smtClean="0">
                <a:solidFill>
                  <a:schemeClr val="accent4">
                    <a:lumMod val="50000"/>
                  </a:schemeClr>
                </a:solidFill>
                <a:latin typeface="Adobe Fangsong Std R" pitchFamily="18" charset="-128"/>
                <a:ea typeface="Adobe Fangsong Std R" pitchFamily="18" charset="-128"/>
              </a:rPr>
              <a:t>Check Up</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626597" y="4830780"/>
            <a:ext cx="3890810"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each caption space to reveal text</a:t>
            </a:r>
            <a:endParaRPr lang="en-GB" sz="900" spc="300" dirty="0">
              <a:latin typeface="HelveticaNeueLT Pro 55 Roman"/>
              <a:ea typeface="Segoe UI" pitchFamily="34" charset="0"/>
              <a:cs typeface="Arial" pitchFamily="34" charset="0"/>
            </a:endParaRPr>
          </a:p>
        </p:txBody>
      </p:sp>
      <p:pic>
        <p:nvPicPr>
          <p:cNvPr id="40" name="Picture: Top righ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783" y="228114"/>
            <a:ext cx="1688170" cy="1562811"/>
          </a:xfrm>
          <a:prstGeom prst="rect">
            <a:avLst/>
          </a:prstGeom>
        </p:spPr>
      </p:pic>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2"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2" nodeType="with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childTnLst>
        </p:cTn>
      </p:par>
    </p:tnLst>
    <p:bldLst>
      <p:bldP spid="5" grpId="0" animBg="1"/>
      <p:bldP spid="5" grpId="1" animBg="1"/>
      <p:bldP spid="5" grpId="2" animBg="1"/>
      <p:bldP spid="4" grpId="0" animBg="1"/>
      <p:bldP spid="4" grpId="1" animBg="1"/>
      <p:bldP spid="4" grpId="2" animBg="1"/>
      <p:bldP spid="3" grpId="0" animBg="1"/>
      <p:bldP spid="3" grpId="1" animBg="1"/>
      <p:bldP spid="3" grpId="2" animBg="1"/>
      <p:bldP spid="2" grpId="0" animBg="1"/>
      <p:bldP spid="2" grpId="1" animBg="1"/>
      <p:bldP spid="2" grpId="2"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3 - Ecce Dominus veni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
        <p:nvSpPr>
          <p:cNvPr id="10" name="Rectangle 9"/>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p:cNvSpPr txBox="1"/>
          <p:nvPr/>
        </p:nvSpPr>
        <p:spPr>
          <a:xfrm>
            <a:off x="0" y="118752"/>
            <a:ext cx="9144000" cy="646331"/>
          </a:xfrm>
          <a:prstGeom prst="rect">
            <a:avLst/>
          </a:prstGeom>
          <a:noFill/>
        </p:spPr>
        <p:txBody>
          <a:bodyPr wrap="square" rtlCol="0">
            <a:spAutoFit/>
          </a:bodyPr>
          <a:lstStyle/>
          <a:p>
            <a:pPr algn="ctr"/>
            <a:r>
              <a:rPr lang="en-GB" sz="3600" b="1" spc="300" dirty="0" smtClean="0">
                <a:solidFill>
                  <a:schemeClr val="accent4">
                    <a:lumMod val="50000"/>
                  </a:schemeClr>
                </a:solidFill>
                <a:latin typeface="Adobe Fangsong Std R" pitchFamily="18" charset="-128"/>
                <a:ea typeface="Adobe Fangsong Std R" pitchFamily="18" charset="-128"/>
              </a:rPr>
              <a:t>Time for Reflection</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9" name="Action Button: Back">
            <a:hlinkClick r:id="" action="ppaction://hlinkshowjump?jump=previousslide" highlightClick="1"/>
          </p:cNvPr>
          <p:cNvSpPr/>
          <p:nvPr/>
        </p:nvSpPr>
        <p:spPr>
          <a:xfrm>
            <a:off x="811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xplosion 1 3"/>
          <p:cNvSpPr/>
          <p:nvPr/>
        </p:nvSpPr>
        <p:spPr>
          <a:xfrm rot="20926026">
            <a:off x="310501" y="617837"/>
            <a:ext cx="3411941" cy="2962960"/>
          </a:xfrm>
          <a:prstGeom prst="irregularSeal1">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Explosion 1 10"/>
          <p:cNvSpPr/>
          <p:nvPr/>
        </p:nvSpPr>
        <p:spPr>
          <a:xfrm rot="1747218">
            <a:off x="5152151" y="2040339"/>
            <a:ext cx="3411941" cy="2962960"/>
          </a:xfrm>
          <a:prstGeom prst="irregularSeal1">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ounded Rectangle 12"/>
          <p:cNvSpPr/>
          <p:nvPr/>
        </p:nvSpPr>
        <p:spPr>
          <a:xfrm>
            <a:off x="1815414" y="764273"/>
            <a:ext cx="5513172" cy="4013839"/>
          </a:xfrm>
          <a:prstGeom prst="roundRect">
            <a:avLst/>
          </a:prstGeom>
          <a:blipFill dpi="0" rotWithShape="1">
            <a:blip r:embed="rId7"/>
            <a:srcRect/>
            <a:stretch>
              <a:fillRect l="-31000" r="-7000"/>
            </a:stretch>
          </a:blip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2078794" y="4779248"/>
            <a:ext cx="4307590" cy="230832"/>
          </a:xfrm>
          <a:prstGeom prst="rect">
            <a:avLst/>
          </a:prstGeom>
          <a:noFill/>
        </p:spPr>
        <p:txBody>
          <a:bodyPr wrap="none" rtlCol="0">
            <a:spAutoFit/>
          </a:bodyPr>
          <a:lstStyle/>
          <a:p>
            <a:pPr algn="ctr"/>
            <a:r>
              <a:rPr lang="en-GB" sz="900" spc="300" dirty="0">
                <a:latin typeface="HelveticaNeueLT Pro 55 Roman"/>
              </a:rPr>
              <a:t>Click the audio button to </a:t>
            </a:r>
            <a:r>
              <a:rPr lang="en-GB" sz="900" spc="300" dirty="0" smtClean="0">
                <a:latin typeface="HelveticaNeueLT Pro 55 Roman"/>
              </a:rPr>
              <a:t>stop reflective music</a:t>
            </a:r>
            <a:endParaRPr lang="en-GB" sz="900" spc="300" dirty="0">
              <a:latin typeface="HelveticaNeueLT Pro 55 Roman"/>
            </a:endParaRPr>
          </a:p>
        </p:txBody>
      </p:sp>
      <p:sp>
        <p:nvSpPr>
          <p:cNvPr id="18" name="TextBox: Tool instructions start"/>
          <p:cNvSpPr txBox="1"/>
          <p:nvPr/>
        </p:nvSpPr>
        <p:spPr>
          <a:xfrm>
            <a:off x="2078794" y="4779248"/>
            <a:ext cx="4301178" cy="230832"/>
          </a:xfrm>
          <a:prstGeom prst="rect">
            <a:avLst/>
          </a:prstGeom>
          <a:noFill/>
        </p:spPr>
        <p:txBody>
          <a:bodyPr wrap="none" rtlCol="0">
            <a:spAutoFit/>
          </a:bodyPr>
          <a:lstStyle/>
          <a:p>
            <a:pPr algn="ctr"/>
            <a:r>
              <a:rPr lang="en-GB" sz="900" spc="300" dirty="0">
                <a:latin typeface="HelveticaNeueLT Pro 55 Roman"/>
              </a:rPr>
              <a:t>Click the audio button to play </a:t>
            </a:r>
            <a:r>
              <a:rPr lang="en-GB" sz="900" spc="300" dirty="0" smtClean="0">
                <a:latin typeface="HelveticaNeueLT Pro 55 Roman"/>
              </a:rPr>
              <a:t>reflective music</a:t>
            </a:r>
            <a:endParaRPr lang="en-GB" sz="900" spc="300" dirty="0">
              <a:latin typeface="HelveticaNeueLT Pro 55 Roman"/>
            </a:endParaRPr>
          </a:p>
        </p:txBody>
      </p:sp>
      <p:pic>
        <p:nvPicPr>
          <p:cNvPr id="14"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67" y="43953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89893"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6"/>
                                        </p:tgtEl>
                                        <p:attrNameLst>
                                          <p:attrName>fillcolor</p:attrName>
                                        </p:attrNameLst>
                                      </p:cBhvr>
                                      <p:to>
                                        <a:schemeClr val="accent2"/>
                                      </p:to>
                                    </p:animClr>
                                    <p:set>
                                      <p:cBhvr>
                                        <p:cTn id="21" dur="1000" fill="hold"/>
                                        <p:tgtEl>
                                          <p:spTgt spid="16"/>
                                        </p:tgtEl>
                                        <p:attrNameLst>
                                          <p:attrName>fill.type</p:attrName>
                                        </p:attrNameLst>
                                      </p:cBhvr>
                                      <p:to>
                                        <p:strVal val="solid"/>
                                      </p:to>
                                    </p:set>
                                    <p:set>
                                      <p:cBhvr>
                                        <p:cTn id="22" dur="1000" fill="hold"/>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 presetClass="emph" presetSubtype="2" fill="hold" nodeType="withEffect">
                                  <p:stCondLst>
                                    <p:cond delay="0"/>
                                  </p:stCondLst>
                                  <p:childTnLst>
                                    <p:animClr clrSpc="rgb" dir="cw">
                                      <p:cBhvr>
                                        <p:cTn id="34" dur="2000" fill="hold"/>
                                        <p:tgtEl>
                                          <p:spTgt spid="16"/>
                                        </p:tgtEl>
                                        <p:attrNameLst>
                                          <p:attrName>fillcolor</p:attrName>
                                        </p:attrNameLst>
                                      </p:cBhvr>
                                      <p:to>
                                        <a:schemeClr val="bg1"/>
                                      </p:to>
                                    </p:animClr>
                                    <p:set>
                                      <p:cBhvr>
                                        <p:cTn id="35" dur="2000" fill="hold"/>
                                        <p:tgtEl>
                                          <p:spTgt spid="16"/>
                                        </p:tgtEl>
                                        <p:attrNameLst>
                                          <p:attrName>fill.type</p:attrName>
                                        </p:attrNameLst>
                                      </p:cBhvr>
                                      <p:to>
                                        <p:strVal val="solid"/>
                                      </p:to>
                                    </p:set>
                                    <p:set>
                                      <p:cBhvr>
                                        <p:cTn id="36"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7" grpId="0"/>
      <p:bldP spid="17" grpId="1"/>
      <p:bldP spid="18" grpId="0"/>
      <p:bldP spid="18" grpId="1"/>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3319384" y="0"/>
            <a:ext cx="3632886" cy="810843"/>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1" y="0"/>
            <a:ext cx="3632886" cy="810843"/>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5511114" y="-1"/>
            <a:ext cx="3632886" cy="810843"/>
          </a:xfrm>
          <a:prstGeom prst="rect">
            <a:avLst/>
          </a:prstGeom>
        </p:spPr>
      </p:pic>
      <p:sp>
        <p:nvSpPr>
          <p:cNvPr id="12" name="Rounded Rectangle 11"/>
          <p:cNvSpPr/>
          <p:nvPr/>
        </p:nvSpPr>
        <p:spPr>
          <a:xfrm>
            <a:off x="6303422" y="491020"/>
            <a:ext cx="2588839" cy="1436440"/>
          </a:xfrm>
          <a:prstGeom prst="roundRect">
            <a:avLst/>
          </a:prstGeom>
          <a:blipFill>
            <a:blip r:embed="rId5">
              <a:extLst>
                <a:ext uri="{BEBA8EAE-BF5A-486C-A8C5-ECC9F3942E4B}">
                  <a14:imgProps xmlns:a14="http://schemas.microsoft.com/office/drawing/2010/main">
                    <a14:imgLayer r:embed="rId6">
                      <a14:imgEffect>
                        <a14:saturation sat="0"/>
                      </a14:imgEffect>
                    </a14:imgLayer>
                  </a14:imgProps>
                </a:ext>
              </a:extLst>
            </a:blip>
            <a:stretch>
              <a:fillRect l="-1000" t="-1000" r="-1000" b="-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3831" b="72558"/>
          <a:stretch/>
        </p:blipFill>
        <p:spPr>
          <a:xfrm rot="10800000">
            <a:off x="1" y="4346305"/>
            <a:ext cx="2403844" cy="810843"/>
          </a:xfrm>
          <a:prstGeom prst="rect">
            <a:avLst/>
          </a:prstGeom>
        </p:spPr>
      </p:pic>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rot="10800000">
            <a:off x="5520639" y="4346305"/>
            <a:ext cx="3632886" cy="810843"/>
          </a:xfrm>
          <a:prstGeom prst="rect">
            <a:avLst/>
          </a:prstGeom>
        </p:spPr>
      </p:pic>
      <p:sp>
        <p:nvSpPr>
          <p:cNvPr id="17" name="Title"/>
          <p:cNvSpPr txBox="1"/>
          <p:nvPr/>
        </p:nvSpPr>
        <p:spPr>
          <a:xfrm>
            <a:off x="-16398" y="1049224"/>
            <a:ext cx="6314286" cy="523220"/>
          </a:xfrm>
          <a:prstGeom prst="rect">
            <a:avLst/>
          </a:prstGeom>
          <a:noFill/>
        </p:spPr>
        <p:txBody>
          <a:bodyPr wrap="square" rtlCol="0">
            <a:spAutoFit/>
          </a:bodyPr>
          <a:lstStyle/>
          <a:p>
            <a:pPr algn="ctr"/>
            <a:r>
              <a:rPr lang="en-NZ" sz="2800" b="1" spc="300" dirty="0">
                <a:latin typeface="Adobe Fangsong Std R" pitchFamily="18" charset="-128"/>
                <a:ea typeface="Adobe Fangsong Std R" pitchFamily="18" charset="-128"/>
              </a:rPr>
              <a:t>How to make an </a:t>
            </a:r>
            <a:r>
              <a:rPr lang="en-NZ" sz="2800" b="1" spc="300" dirty="0" smtClean="0">
                <a:latin typeface="Adobe Fangsong Std R" pitchFamily="18" charset="-128"/>
                <a:ea typeface="Adobe Fangsong Std R" pitchFamily="18" charset="-128"/>
              </a:rPr>
              <a:t>Advent </a:t>
            </a:r>
            <a:r>
              <a:rPr lang="en-NZ" sz="2800" b="1" spc="300" dirty="0">
                <a:latin typeface="Adobe Fangsong Std R" pitchFamily="18" charset="-128"/>
                <a:ea typeface="Adobe Fangsong Std R" pitchFamily="18" charset="-128"/>
              </a:rPr>
              <a:t>wreath</a:t>
            </a:r>
            <a:endParaRPr lang="en-GB" sz="2800" b="1" spc="300" dirty="0">
              <a:latin typeface="Adobe Fangsong Std R" pitchFamily="18" charset="-128"/>
              <a:ea typeface="Adobe Fangsong Std R" pitchFamily="18" charset="-128"/>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rot="10800000">
            <a:off x="2156196" y="4343457"/>
            <a:ext cx="3632886" cy="810843"/>
          </a:xfrm>
          <a:prstGeom prst="rect">
            <a:avLst/>
          </a:prstGeom>
        </p:spPr>
      </p:pic>
      <p:sp>
        <p:nvSpPr>
          <p:cNvPr id="19" name="TextBox 18"/>
          <p:cNvSpPr txBox="1"/>
          <p:nvPr/>
        </p:nvSpPr>
        <p:spPr>
          <a:xfrm>
            <a:off x="24546" y="1610481"/>
            <a:ext cx="9153525" cy="2308324"/>
          </a:xfrm>
          <a:prstGeom prst="rect">
            <a:avLst/>
          </a:prstGeom>
          <a:noFill/>
        </p:spPr>
        <p:txBody>
          <a:bodyPr wrap="square" rtlCol="0">
            <a:spAutoFit/>
          </a:bodyPr>
          <a:lstStyle/>
          <a:p>
            <a:r>
              <a:rPr lang="en-NZ" sz="1600" b="1" i="1" spc="300" dirty="0">
                <a:latin typeface="HelveticaNeueLT Pro 55 Roman" pitchFamily="34" charset="0"/>
              </a:rPr>
              <a:t>Step </a:t>
            </a:r>
            <a:r>
              <a:rPr lang="en-NZ" sz="1600" b="1" i="1" spc="300" dirty="0" smtClean="0">
                <a:latin typeface="HelveticaNeueLT Pro 55 Roman" pitchFamily="34" charset="0"/>
              </a:rPr>
              <a:t>1</a:t>
            </a:r>
            <a:r>
              <a:rPr lang="en-NZ" sz="1600" i="1" spc="300" dirty="0">
                <a:latin typeface="HelveticaNeueLT Pro 55 Roman" pitchFamily="34" charset="0"/>
              </a:rPr>
              <a:t> </a:t>
            </a:r>
            <a:r>
              <a:rPr lang="en-NZ" sz="1600" i="1" spc="300" dirty="0" smtClean="0">
                <a:latin typeface="HelveticaNeueLT Pro 55 Roman" pitchFamily="34" charset="0"/>
              </a:rPr>
              <a:t> </a:t>
            </a:r>
            <a:r>
              <a:rPr lang="en-NZ" sz="1600" spc="300" dirty="0" smtClean="0">
                <a:latin typeface="HelveticaNeueLT Pro 55 Roman" pitchFamily="34" charset="0"/>
              </a:rPr>
              <a:t>Get </a:t>
            </a:r>
            <a:r>
              <a:rPr lang="en-NZ" sz="1600" spc="300" dirty="0">
                <a:latin typeface="HelveticaNeueLT Pro 55 Roman" pitchFamily="34" charset="0"/>
              </a:rPr>
              <a:t>the circular base for the wreath</a:t>
            </a:r>
          </a:p>
          <a:p>
            <a:r>
              <a:rPr lang="en-NZ" sz="1600" b="1" i="1" spc="300" dirty="0">
                <a:latin typeface="HelveticaNeueLT Pro 55 Roman" pitchFamily="34" charset="0"/>
              </a:rPr>
              <a:t>Step </a:t>
            </a:r>
            <a:r>
              <a:rPr lang="en-NZ" sz="1600" b="1" i="1" spc="300" dirty="0" smtClean="0">
                <a:latin typeface="HelveticaNeueLT Pro 55 Roman" pitchFamily="34" charset="0"/>
              </a:rPr>
              <a:t>2  </a:t>
            </a:r>
            <a:r>
              <a:rPr lang="en-NZ" sz="1600" spc="300" dirty="0" smtClean="0">
                <a:latin typeface="HelveticaNeueLT Pro 55 Roman" pitchFamily="34" charset="0"/>
              </a:rPr>
              <a:t>Collect </a:t>
            </a:r>
            <a:r>
              <a:rPr lang="en-NZ" sz="1600" spc="300" dirty="0">
                <a:latin typeface="HelveticaNeueLT Pro 55 Roman" pitchFamily="34" charset="0"/>
              </a:rPr>
              <a:t>some small evergreen branches and attach them to the base</a:t>
            </a:r>
          </a:p>
          <a:p>
            <a:r>
              <a:rPr lang="en-NZ" sz="1600" b="1" i="1" spc="300" dirty="0">
                <a:latin typeface="HelveticaNeueLT Pro 55 Roman" pitchFamily="34" charset="0"/>
              </a:rPr>
              <a:t>Step 3</a:t>
            </a:r>
            <a:r>
              <a:rPr lang="en-NZ" sz="1600" i="1" spc="300" dirty="0">
                <a:latin typeface="HelveticaNeueLT Pro 55 Roman" pitchFamily="34" charset="0"/>
              </a:rPr>
              <a:t> </a:t>
            </a:r>
            <a:r>
              <a:rPr lang="en-NZ" sz="1600" i="1" spc="300" dirty="0" smtClean="0">
                <a:latin typeface="HelveticaNeueLT Pro 55 Roman" pitchFamily="34" charset="0"/>
              </a:rPr>
              <a:t> </a:t>
            </a:r>
            <a:r>
              <a:rPr lang="en-NZ" sz="1600" spc="300" dirty="0" smtClean="0">
                <a:latin typeface="HelveticaNeueLT Pro 55 Roman" pitchFamily="34" charset="0"/>
              </a:rPr>
              <a:t>Get </a:t>
            </a:r>
            <a:r>
              <a:rPr lang="en-NZ" sz="1600" spc="300" dirty="0">
                <a:latin typeface="HelveticaNeueLT Pro 55 Roman" pitchFamily="34" charset="0"/>
              </a:rPr>
              <a:t>the candles - 3 purple, 1 pink candle and a white Christ candle</a:t>
            </a:r>
          </a:p>
          <a:p>
            <a:r>
              <a:rPr lang="en-NZ" sz="1600" b="1" i="1" spc="300" dirty="0">
                <a:latin typeface="HelveticaNeueLT Pro 55 Roman" pitchFamily="34" charset="0"/>
              </a:rPr>
              <a:t>Step 4</a:t>
            </a:r>
            <a:r>
              <a:rPr lang="en-NZ" sz="1600" i="1" spc="300" dirty="0">
                <a:latin typeface="HelveticaNeueLT Pro 55 Roman" pitchFamily="34" charset="0"/>
              </a:rPr>
              <a:t> </a:t>
            </a:r>
            <a:r>
              <a:rPr lang="en-NZ" sz="1600" i="1" spc="300" dirty="0" smtClean="0">
                <a:latin typeface="HelveticaNeueLT Pro 55 Roman" pitchFamily="34" charset="0"/>
              </a:rPr>
              <a:t> </a:t>
            </a:r>
            <a:r>
              <a:rPr lang="en-NZ" sz="1600" spc="300" dirty="0" smtClean="0">
                <a:latin typeface="HelveticaNeueLT Pro 55 Roman" pitchFamily="34" charset="0"/>
              </a:rPr>
              <a:t>Attach </a:t>
            </a:r>
            <a:r>
              <a:rPr lang="en-NZ" sz="1600" spc="300" dirty="0">
                <a:latin typeface="HelveticaNeueLT Pro 55 Roman" pitchFamily="34" charset="0"/>
              </a:rPr>
              <a:t>the candles securely </a:t>
            </a:r>
          </a:p>
          <a:p>
            <a:r>
              <a:rPr lang="en-NZ" sz="1600" b="1" i="1" spc="300" dirty="0">
                <a:latin typeface="HelveticaNeueLT Pro 55 Roman" pitchFamily="34" charset="0"/>
              </a:rPr>
              <a:t>Step 5</a:t>
            </a:r>
            <a:r>
              <a:rPr lang="en-NZ" sz="1600" i="1" spc="300" dirty="0">
                <a:latin typeface="HelveticaNeueLT Pro 55 Roman" pitchFamily="34" charset="0"/>
              </a:rPr>
              <a:t> </a:t>
            </a:r>
            <a:r>
              <a:rPr lang="en-NZ" sz="1600" i="1" spc="300" dirty="0" smtClean="0">
                <a:latin typeface="HelveticaNeueLT Pro 55 Roman" pitchFamily="34" charset="0"/>
              </a:rPr>
              <a:t> </a:t>
            </a:r>
            <a:r>
              <a:rPr lang="en-NZ" sz="1600" spc="300" dirty="0" smtClean="0">
                <a:latin typeface="HelveticaNeueLT Pro 55 Roman" pitchFamily="34" charset="0"/>
              </a:rPr>
              <a:t>Place </a:t>
            </a:r>
            <a:r>
              <a:rPr lang="en-NZ" sz="1600" spc="300" dirty="0">
                <a:latin typeface="HelveticaNeueLT Pro 55 Roman" pitchFamily="34" charset="0"/>
              </a:rPr>
              <a:t>the wreath on your table to light at meal time when an adult is there. </a:t>
            </a:r>
          </a:p>
          <a:p>
            <a:r>
              <a:rPr lang="en-NZ" sz="1600" b="1" i="1" spc="300" dirty="0">
                <a:latin typeface="HelveticaNeueLT Pro 55 Roman" pitchFamily="34" charset="0"/>
              </a:rPr>
              <a:t>Step 6</a:t>
            </a:r>
            <a:r>
              <a:rPr lang="en-NZ" sz="1600" i="1" spc="300" dirty="0">
                <a:latin typeface="HelveticaNeueLT Pro 55 Roman" pitchFamily="34" charset="0"/>
              </a:rPr>
              <a:t> </a:t>
            </a:r>
            <a:r>
              <a:rPr lang="en-NZ" sz="1600" i="1" spc="300" dirty="0" smtClean="0">
                <a:latin typeface="HelveticaNeueLT Pro 55 Roman" pitchFamily="34" charset="0"/>
              </a:rPr>
              <a:t> </a:t>
            </a:r>
            <a:r>
              <a:rPr lang="en-NZ" sz="1600" spc="300" dirty="0" smtClean="0">
                <a:latin typeface="HelveticaNeueLT Pro 55 Roman" pitchFamily="34" charset="0"/>
              </a:rPr>
              <a:t>Pray </a:t>
            </a:r>
            <a:r>
              <a:rPr lang="en-NZ" sz="1600" spc="300" dirty="0">
                <a:latin typeface="HelveticaNeueLT Pro 55 Roman" pitchFamily="34" charset="0"/>
              </a:rPr>
              <a:t>the Advent blessing together and sing the Advent </a:t>
            </a:r>
            <a:r>
              <a:rPr lang="en-NZ" sz="1600" spc="300" dirty="0" smtClean="0">
                <a:latin typeface="HelveticaNeueLT Pro 55 Roman" pitchFamily="34" charset="0"/>
              </a:rPr>
              <a:t>song</a:t>
            </a:r>
            <a:endParaRPr lang="en-NZ" sz="1600" spc="300" dirty="0">
              <a:latin typeface="HelveticaNeueLT Pro 55 Roman" pitchFamily="34" charset="0"/>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3" name="Action Button: Up">
            <a:hlinkClick r:id="rId7" action="ppaction://hlinksldjump" highlightClick="1"/>
          </p:cNvPr>
          <p:cNvSpPr/>
          <p:nvPr/>
        </p:nvSpPr>
        <p:spPr>
          <a:xfrm rot="16200000">
            <a:off x="82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2500025" y="4897279"/>
            <a:ext cx="4089581" cy="246221"/>
          </a:xfrm>
          <a:prstGeom prst="rect">
            <a:avLst/>
          </a:prstGeom>
          <a:noFill/>
        </p:spPr>
        <p:txBody>
          <a:bodyPr wrap="none" rtlCol="0">
            <a:spAutoFit/>
          </a:bodyPr>
          <a:lstStyle/>
          <a:p>
            <a:pPr algn="ctr"/>
            <a:r>
              <a:rPr lang="en-GB" sz="1000" spc="300" dirty="0" smtClean="0">
                <a:solidFill>
                  <a:schemeClr val="bg1"/>
                </a:solidFill>
                <a:latin typeface="HelveticaNeueLT Pro 55 Roman" pitchFamily="34" charset="0"/>
                <a:ea typeface="Segoe UI" pitchFamily="34" charset="0"/>
                <a:cs typeface="Arial" pitchFamily="34" charset="0"/>
              </a:rPr>
              <a:t>Click the up arrow to return to the lesson</a:t>
            </a:r>
            <a:endParaRPr lang="en-GB" sz="1000" spc="300" dirty="0">
              <a:solidFill>
                <a:schemeClr val="bg1"/>
              </a:solidFill>
              <a:latin typeface="HelveticaNeueLT Pro 55 Roman" pitchFamily="34" charset="0"/>
              <a:ea typeface="Segoe UI" pitchFamily="34" charset="0"/>
              <a:cs typeface="Arial" pitchFamily="34" charset="0"/>
            </a:endParaRP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TextBox: Worksheet Indication"/>
          <p:cNvSpPr txBox="1"/>
          <p:nvPr/>
        </p:nvSpPr>
        <p:spPr>
          <a:xfrm>
            <a:off x="0" y="696060"/>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Name:</a:t>
            </a:r>
            <a:endParaRPr lang="en-GB" b="1" dirty="0">
              <a:latin typeface="Arial" pitchFamily="34" charset="0"/>
              <a:cs typeface="Arial" pitchFamily="34" charset="0"/>
            </a:endParaRPr>
          </a:p>
        </p:txBody>
      </p:sp>
      <p:sp>
        <p:nvSpPr>
          <p:cNvPr id="21" name="TextBox: Worksheet Indication"/>
          <p:cNvSpPr txBox="1"/>
          <p:nvPr/>
        </p:nvSpPr>
        <p:spPr>
          <a:xfrm>
            <a:off x="3342638" y="696060"/>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Date:</a:t>
            </a:r>
          </a:p>
        </p:txBody>
      </p:sp>
    </p:spTree>
    <p:extLst>
      <p:ext uri="{BB962C8B-B14F-4D97-AF65-F5344CB8AC3E}">
        <p14:creationId xmlns:p14="http://schemas.microsoft.com/office/powerpoint/2010/main" val="12941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p:cNvSpPr/>
          <p:nvPr/>
        </p:nvSpPr>
        <p:spPr>
          <a:xfrm>
            <a:off x="119767" y="109790"/>
            <a:ext cx="8904466" cy="4917170"/>
          </a:xfrm>
          <a:prstGeom prst="rect">
            <a:avLst/>
          </a:prstGeom>
          <a:blipFill dpi="0" rotWithShape="1">
            <a:blip r:embed="rId3">
              <a:alphaModFix amt="40000"/>
              <a:grayscl/>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L-1</a:t>
            </a:r>
          </a:p>
          <a:p>
            <a:pPr algn="ctr"/>
            <a:r>
              <a:rPr lang="en-GB" sz="900" b="1" dirty="0" smtClean="0">
                <a:solidFill>
                  <a:sysClr val="windowText" lastClr="000000"/>
                </a:solidFill>
                <a:latin typeface="Arial" pitchFamily="34" charset="0"/>
                <a:cs typeface="Arial" pitchFamily="34" charset="0"/>
              </a:rPr>
              <a:t>S-08</a:t>
            </a:r>
            <a:endParaRPr lang="en-GB" sz="900" b="1" dirty="0">
              <a:solidFill>
                <a:sysClr val="windowText" lastClr="000000"/>
              </a:solidFill>
              <a:latin typeface="Arial" pitchFamily="34" charset="0"/>
              <a:cs typeface="Arial" pitchFamily="34" charset="0"/>
            </a:endParaRPr>
          </a:p>
        </p:txBody>
      </p:sp>
      <p:sp>
        <p:nvSpPr>
          <p:cNvPr id="21" name="Title"/>
          <p:cNvSpPr txBox="1"/>
          <p:nvPr/>
        </p:nvSpPr>
        <p:spPr>
          <a:xfrm>
            <a:off x="0" y="118752"/>
            <a:ext cx="9144000" cy="646331"/>
          </a:xfrm>
          <a:prstGeom prst="rect">
            <a:avLst/>
          </a:prstGeom>
          <a:noFill/>
        </p:spPr>
        <p:txBody>
          <a:bodyPr wrap="square" rtlCol="0">
            <a:spAutoFit/>
          </a:bodyPr>
          <a:lstStyle/>
          <a:p>
            <a:pPr algn="ctr"/>
            <a:r>
              <a:rPr lang="en-NZ" sz="3600" spc="300" dirty="0">
                <a:latin typeface="Adobe Fangsong Std R" pitchFamily="18" charset="-128"/>
                <a:ea typeface="Adobe Fangsong Std R" pitchFamily="18" charset="-128"/>
              </a:rPr>
              <a:t>Advent Family Prayer</a:t>
            </a:r>
          </a:p>
        </p:txBody>
      </p:sp>
      <p:sp>
        <p:nvSpPr>
          <p:cNvPr id="22" name="Rounded Rectangle 21"/>
          <p:cNvSpPr/>
          <p:nvPr/>
        </p:nvSpPr>
        <p:spPr>
          <a:xfrm>
            <a:off x="260125" y="727393"/>
            <a:ext cx="2011619" cy="4082607"/>
          </a:xfrm>
          <a:prstGeom prst="roundRect">
            <a:avLst/>
          </a:prstGeom>
          <a:blipFill dpi="0" rotWithShape="1">
            <a:blip r:embed="rId5">
              <a:extLst>
                <a:ext uri="{BEBA8EAE-BF5A-486C-A8C5-ECC9F3942E4B}">
                  <a14:imgProps xmlns:a14="http://schemas.microsoft.com/office/drawing/2010/main">
                    <a14:imgLayer r:embed="rId6">
                      <a14:imgEffect>
                        <a14:saturation sat="0"/>
                      </a14:imgEffect>
                    </a14:imgLayer>
                  </a14:imgProps>
                </a:ext>
              </a:extLst>
            </a:blip>
            <a:srcRect/>
            <a:stretch>
              <a:fillRect l="-8000" t="-1000" r="-84000" b="-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ction Button: Up">
            <a:hlinkClick r:id="rId7" action="ppaction://hlinksldjump" highlightClick="1"/>
          </p:cNvPr>
          <p:cNvSpPr/>
          <p:nvPr/>
        </p:nvSpPr>
        <p:spPr>
          <a:xfrm rot="16200000">
            <a:off x="82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2623855" y="4813110"/>
            <a:ext cx="4281942" cy="246221"/>
          </a:xfrm>
          <a:prstGeom prst="rect">
            <a:avLst/>
          </a:prstGeom>
          <a:noFill/>
        </p:spPr>
        <p:txBody>
          <a:bodyPr wrap="none" rtlCol="0">
            <a:spAutoFit/>
          </a:bodyPr>
          <a:lstStyle/>
          <a:p>
            <a:pPr algn="ctr"/>
            <a:r>
              <a:rPr lang="en-GB" sz="1000" spc="300" dirty="0" smtClean="0">
                <a:latin typeface="HelveticaNeueLT Pro 55 Roman" pitchFamily="34" charset="0"/>
                <a:ea typeface="Segoe UI" pitchFamily="34" charset="0"/>
                <a:cs typeface="Arial" pitchFamily="34" charset="0"/>
              </a:rPr>
              <a:t>Click the up arrow to return to the lesson</a:t>
            </a:r>
            <a:endParaRPr lang="en-GB" sz="1000" spc="300" dirty="0">
              <a:latin typeface="HelveticaNeueLT Pro 55 Roman" pitchFamily="34" charset="0"/>
              <a:ea typeface="Segoe UI" pitchFamily="34" charset="0"/>
              <a:cs typeface="Arial" pitchFamily="34" charset="0"/>
            </a:endParaRPr>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0" name="Rectangle 9"/>
          <p:cNvSpPr/>
          <p:nvPr/>
        </p:nvSpPr>
        <p:spPr>
          <a:xfrm>
            <a:off x="2811652" y="660492"/>
            <a:ext cx="6578948" cy="4300665"/>
          </a:xfrm>
          <a:prstGeom prst="rect">
            <a:avLst/>
          </a:prstGeom>
        </p:spPr>
        <p:txBody>
          <a:bodyPr wrap="square">
            <a:spAutoFit/>
          </a:bodyPr>
          <a:lstStyle/>
          <a:p>
            <a:pPr algn="ctr">
              <a:lnSpc>
                <a:spcPct val="140000"/>
              </a:lnSpc>
            </a:pPr>
            <a:r>
              <a:rPr lang="en-NZ" sz="1400" b="1" spc="300" dirty="0" smtClean="0">
                <a:latin typeface="Lucida Sans" pitchFamily="34" charset="0"/>
              </a:rPr>
              <a:t>Blessed </a:t>
            </a:r>
          </a:p>
          <a:p>
            <a:pPr algn="ctr">
              <a:lnSpc>
                <a:spcPct val="140000"/>
              </a:lnSpc>
            </a:pPr>
            <a:r>
              <a:rPr lang="en-NZ" sz="1400" b="1" spc="300" dirty="0" smtClean="0">
                <a:latin typeface="Lucida Sans" pitchFamily="34" charset="0"/>
              </a:rPr>
              <a:t>be </a:t>
            </a:r>
            <a:r>
              <a:rPr lang="en-NZ" sz="1400" b="1" spc="300" dirty="0">
                <a:latin typeface="Lucida Sans" pitchFamily="34" charset="0"/>
              </a:rPr>
              <a:t>our God, </a:t>
            </a:r>
            <a:endParaRPr lang="en-NZ" sz="1400" b="1" spc="300" dirty="0" smtClean="0">
              <a:latin typeface="Lucida Sans" pitchFamily="34" charset="0"/>
            </a:endParaRPr>
          </a:p>
          <a:p>
            <a:pPr algn="ctr">
              <a:lnSpc>
                <a:spcPct val="140000"/>
              </a:lnSpc>
            </a:pPr>
            <a:r>
              <a:rPr lang="en-NZ" sz="1400" b="1" spc="300" dirty="0" smtClean="0">
                <a:latin typeface="Lucida Sans" pitchFamily="34" charset="0"/>
              </a:rPr>
              <a:t>Who </a:t>
            </a:r>
            <a:r>
              <a:rPr lang="en-NZ" sz="1400" b="1" spc="300" dirty="0">
                <a:latin typeface="Lucida Sans" pitchFamily="34" charset="0"/>
              </a:rPr>
              <a:t>sent Jesus his </a:t>
            </a:r>
            <a:r>
              <a:rPr lang="en-NZ" sz="1400" b="1" spc="300" dirty="0" smtClean="0">
                <a:latin typeface="Lucida Sans" pitchFamily="34" charset="0"/>
              </a:rPr>
              <a:t>Son </a:t>
            </a:r>
          </a:p>
          <a:p>
            <a:pPr algn="ctr">
              <a:lnSpc>
                <a:spcPct val="140000"/>
              </a:lnSpc>
            </a:pPr>
            <a:r>
              <a:rPr lang="en-NZ" sz="1400" b="1" spc="300" dirty="0" smtClean="0">
                <a:latin typeface="Lucida Sans" pitchFamily="34" charset="0"/>
              </a:rPr>
              <a:t>to </a:t>
            </a:r>
            <a:r>
              <a:rPr lang="en-NZ" sz="1400" b="1" spc="300" dirty="0">
                <a:latin typeface="Lucida Sans" pitchFamily="34" charset="0"/>
              </a:rPr>
              <a:t>be the Light of the world,</a:t>
            </a:r>
          </a:p>
          <a:p>
            <a:pPr algn="ctr">
              <a:lnSpc>
                <a:spcPct val="140000"/>
              </a:lnSpc>
            </a:pPr>
            <a:r>
              <a:rPr lang="en-NZ" sz="1400" b="1" spc="300" dirty="0">
                <a:latin typeface="Lucida Sans" pitchFamily="34" charset="0"/>
              </a:rPr>
              <a:t>to spread the light of his love </a:t>
            </a:r>
            <a:endParaRPr lang="en-NZ" sz="1400" b="1" spc="300" dirty="0" smtClean="0">
              <a:latin typeface="Lucida Sans" pitchFamily="34" charset="0"/>
            </a:endParaRPr>
          </a:p>
          <a:p>
            <a:pPr algn="ctr">
              <a:lnSpc>
                <a:spcPct val="140000"/>
              </a:lnSpc>
            </a:pPr>
            <a:r>
              <a:rPr lang="en-NZ" sz="1400" b="1" spc="300" dirty="0" smtClean="0">
                <a:latin typeface="Lucida Sans" pitchFamily="34" charset="0"/>
              </a:rPr>
              <a:t>among all people.</a:t>
            </a:r>
            <a:endParaRPr lang="en-NZ" sz="1400" b="1" spc="300" dirty="0">
              <a:latin typeface="Lucida Sans" pitchFamily="34" charset="0"/>
            </a:endParaRPr>
          </a:p>
          <a:p>
            <a:pPr algn="ctr">
              <a:lnSpc>
                <a:spcPct val="140000"/>
              </a:lnSpc>
            </a:pPr>
            <a:r>
              <a:rPr lang="en-NZ" sz="1400" b="1" spc="300" dirty="0">
                <a:latin typeface="Lucida Sans" pitchFamily="34" charset="0"/>
              </a:rPr>
              <a:t>As we light the candles of this wreath</a:t>
            </a:r>
          </a:p>
          <a:p>
            <a:pPr algn="ctr">
              <a:lnSpc>
                <a:spcPct val="140000"/>
              </a:lnSpc>
            </a:pPr>
            <a:r>
              <a:rPr lang="en-NZ" sz="1400" b="1" spc="300" dirty="0">
                <a:latin typeface="Lucida Sans" pitchFamily="34" charset="0"/>
              </a:rPr>
              <a:t>May its growing brightness </a:t>
            </a:r>
          </a:p>
          <a:p>
            <a:pPr algn="ctr">
              <a:lnSpc>
                <a:spcPct val="140000"/>
              </a:lnSpc>
            </a:pPr>
            <a:r>
              <a:rPr lang="en-NZ" sz="1400" b="1" spc="300" dirty="0">
                <a:latin typeface="Lucida Sans" pitchFamily="34" charset="0"/>
              </a:rPr>
              <a:t>remind us that Jesus is near.</a:t>
            </a:r>
          </a:p>
          <a:p>
            <a:pPr algn="ctr">
              <a:lnSpc>
                <a:spcPct val="140000"/>
              </a:lnSpc>
            </a:pPr>
            <a:r>
              <a:rPr lang="en-NZ" sz="1400" b="1" spc="300" dirty="0" smtClean="0">
                <a:latin typeface="Lucida Sans" pitchFamily="34" charset="0"/>
              </a:rPr>
              <a:t>While </a:t>
            </a:r>
            <a:r>
              <a:rPr lang="en-NZ" sz="1400" b="1" spc="300" dirty="0">
                <a:latin typeface="Lucida Sans" pitchFamily="34" charset="0"/>
              </a:rPr>
              <a:t>we prepare to celebrate his birth.</a:t>
            </a:r>
          </a:p>
          <a:p>
            <a:pPr algn="ctr">
              <a:lnSpc>
                <a:spcPct val="140000"/>
              </a:lnSpc>
            </a:pPr>
            <a:r>
              <a:rPr lang="en-NZ" sz="1400" b="1" spc="300" dirty="0">
                <a:latin typeface="Lucida Sans" pitchFamily="34" charset="0"/>
              </a:rPr>
              <a:t>Open our hearts as we </a:t>
            </a:r>
            <a:r>
              <a:rPr lang="en-NZ" sz="1400" b="1" spc="300" dirty="0" smtClean="0">
                <a:latin typeface="Lucida Sans" pitchFamily="34" charset="0"/>
              </a:rPr>
              <a:t>wait, saying</a:t>
            </a:r>
            <a:endParaRPr lang="en-NZ" sz="1400" b="1" spc="300" dirty="0">
              <a:latin typeface="Lucida Sans" pitchFamily="34" charset="0"/>
            </a:endParaRPr>
          </a:p>
          <a:p>
            <a:pPr algn="ctr">
              <a:lnSpc>
                <a:spcPct val="140000"/>
              </a:lnSpc>
            </a:pPr>
            <a:r>
              <a:rPr lang="en-NZ" sz="1400" b="1" spc="300" dirty="0">
                <a:latin typeface="Lucida Sans" pitchFamily="34" charset="0"/>
              </a:rPr>
              <a:t>Come Lord Jesus, come and fill us with </a:t>
            </a:r>
            <a:r>
              <a:rPr lang="en-NZ" sz="1400" b="1" spc="300" dirty="0" smtClean="0">
                <a:latin typeface="Lucida Sans" pitchFamily="34" charset="0"/>
              </a:rPr>
              <a:t>joy </a:t>
            </a:r>
          </a:p>
          <a:p>
            <a:pPr algn="ctr">
              <a:lnSpc>
                <a:spcPct val="140000"/>
              </a:lnSpc>
            </a:pPr>
            <a:r>
              <a:rPr lang="en-NZ" sz="1400" b="1" spc="300" dirty="0" smtClean="0">
                <a:latin typeface="Lucida Sans" pitchFamily="34" charset="0"/>
              </a:rPr>
              <a:t>and </a:t>
            </a:r>
            <a:r>
              <a:rPr lang="en-NZ" sz="1400" b="1" spc="300" dirty="0">
                <a:latin typeface="Lucida Sans" pitchFamily="34" charset="0"/>
              </a:rPr>
              <a:t>the gentle peace that only you </a:t>
            </a:r>
            <a:r>
              <a:rPr lang="en-NZ" sz="1400" b="1" spc="300" dirty="0" smtClean="0">
                <a:latin typeface="Lucida Sans" pitchFamily="34" charset="0"/>
              </a:rPr>
              <a:t>can </a:t>
            </a:r>
            <a:r>
              <a:rPr lang="en-NZ" sz="1400" b="1" spc="300" dirty="0">
                <a:latin typeface="Lucida Sans" pitchFamily="34" charset="0"/>
              </a:rPr>
              <a:t>bring. </a:t>
            </a:r>
            <a:r>
              <a:rPr lang="en-NZ" sz="1400" b="1" spc="300" dirty="0" smtClean="0">
                <a:latin typeface="Lucida Sans" pitchFamily="34" charset="0"/>
              </a:rPr>
              <a:t>      </a:t>
            </a:r>
          </a:p>
          <a:p>
            <a:pPr algn="ctr">
              <a:lnSpc>
                <a:spcPct val="140000"/>
              </a:lnSpc>
            </a:pPr>
            <a:r>
              <a:rPr lang="en-NZ" sz="1400" b="1" spc="300" dirty="0" smtClean="0">
                <a:latin typeface="Lucida Sans" pitchFamily="34" charset="0"/>
              </a:rPr>
              <a:t>AMEN</a:t>
            </a:r>
            <a:endParaRPr lang="en-NZ" sz="1400" b="1" spc="300" dirty="0">
              <a:latin typeface="Lucida Sans" pitchFamily="34" charset="0"/>
            </a:endParaRPr>
          </a:p>
        </p:txBody>
      </p:sp>
    </p:spTree>
    <p:extLst>
      <p:ext uri="{BB962C8B-B14F-4D97-AF65-F5344CB8AC3E}">
        <p14:creationId xmlns:p14="http://schemas.microsoft.com/office/powerpoint/2010/main" val="23616740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BG"/>
          <p:cNvSpPr/>
          <p:nvPr/>
        </p:nvSpPr>
        <p:spPr>
          <a:xfrm>
            <a:off x="119767" y="109790"/>
            <a:ext cx="8904466" cy="4917170"/>
          </a:xfrm>
          <a:prstGeom prst="rect">
            <a:avLst/>
          </a:prstGeom>
          <a:blipFill dpi="0" rotWithShape="1">
            <a:blip r:embed="rId3">
              <a:alphaModFix amt="40000"/>
              <a:grayscl/>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Right"/>
          <p:cNvSpPr txBox="1"/>
          <p:nvPr/>
        </p:nvSpPr>
        <p:spPr>
          <a:xfrm>
            <a:off x="5242478" y="698408"/>
            <a:ext cx="3835987" cy="3970318"/>
          </a:xfrm>
          <a:prstGeom prst="rect">
            <a:avLst/>
          </a:prstGeom>
          <a:noFill/>
        </p:spPr>
        <p:txBody>
          <a:bodyPr wrap="none" lIns="0" rIns="0" rtlCol="0">
            <a:spAutoFit/>
          </a:bodyPr>
          <a:lstStyle/>
          <a:p>
            <a:r>
              <a:rPr lang="en-NZ" sz="1400" spc="300" dirty="0" smtClean="0">
                <a:latin typeface="HelveticaNeueLT Pro 55 Roman"/>
              </a:rPr>
              <a:t>Light the Advent candle three</a:t>
            </a:r>
          </a:p>
          <a:p>
            <a:r>
              <a:rPr lang="en-NZ" sz="1400" spc="300" dirty="0" smtClean="0">
                <a:latin typeface="HelveticaNeueLT Pro 55 Roman"/>
              </a:rPr>
              <a:t>Think of heavenly harmony</a:t>
            </a:r>
          </a:p>
          <a:p>
            <a:r>
              <a:rPr lang="en-NZ" sz="1400" spc="300" dirty="0" smtClean="0">
                <a:latin typeface="HelveticaNeueLT Pro 55 Roman"/>
              </a:rPr>
              <a:t>Angels singing “Peace on Earth”</a:t>
            </a:r>
          </a:p>
          <a:p>
            <a:r>
              <a:rPr lang="en-NZ" sz="1400" spc="300" dirty="0" smtClean="0">
                <a:latin typeface="HelveticaNeueLT Pro 55 Roman"/>
              </a:rPr>
              <a:t>At the Blessed Saviour’s birth.</a:t>
            </a:r>
            <a:br>
              <a:rPr lang="en-NZ" sz="1400" spc="300" dirty="0" smtClean="0">
                <a:latin typeface="HelveticaNeueLT Pro 55 Roman"/>
              </a:rPr>
            </a:br>
            <a:r>
              <a:rPr lang="en-NZ" sz="1400" b="1" spc="300" dirty="0" smtClean="0">
                <a:latin typeface="HelveticaNeueLT Pro 55 Roman"/>
              </a:rPr>
              <a:t>Chorus</a:t>
            </a:r>
            <a:br>
              <a:rPr lang="en-NZ" sz="1400" b="1" spc="300" dirty="0" smtClean="0">
                <a:latin typeface="HelveticaNeueLT Pro 55 Roman"/>
              </a:rPr>
            </a:br>
            <a:r>
              <a:rPr lang="en-NZ" sz="2000" b="1" spc="300" dirty="0" smtClean="0">
                <a:latin typeface="HelveticaNeueLT Pro 55 Roman"/>
              </a:rPr>
              <a:t> </a:t>
            </a:r>
            <a:r>
              <a:rPr lang="en-NZ" sz="1400" b="1" spc="300" dirty="0" smtClean="0">
                <a:latin typeface="HelveticaNeueLT Pro 55 Roman"/>
              </a:rPr>
              <a:t/>
            </a:r>
            <a:br>
              <a:rPr lang="en-NZ" sz="1400" b="1" spc="300" dirty="0" smtClean="0">
                <a:latin typeface="HelveticaNeueLT Pro 55 Roman"/>
              </a:rPr>
            </a:br>
            <a:r>
              <a:rPr lang="en-NZ" sz="1400" spc="300" dirty="0" smtClean="0">
                <a:latin typeface="HelveticaNeueLT Pro 55 Roman"/>
              </a:rPr>
              <a:t>Light the Advent candle four</a:t>
            </a:r>
          </a:p>
          <a:p>
            <a:r>
              <a:rPr lang="en-NZ" sz="1400" spc="300" dirty="0" smtClean="0">
                <a:latin typeface="HelveticaNeueLT Pro 55 Roman"/>
              </a:rPr>
              <a:t>Think of joy forever more</a:t>
            </a:r>
          </a:p>
          <a:p>
            <a:r>
              <a:rPr lang="en-NZ" sz="1400" spc="300" dirty="0" smtClean="0">
                <a:latin typeface="HelveticaNeueLT Pro 55 Roman"/>
              </a:rPr>
              <a:t>Christ child in a stable born</a:t>
            </a:r>
          </a:p>
          <a:p>
            <a:r>
              <a:rPr lang="en-NZ" sz="1400" spc="300" dirty="0" smtClean="0">
                <a:latin typeface="HelveticaNeueLT Pro 55 Roman"/>
              </a:rPr>
              <a:t>Gift of love that Christmas morn.</a:t>
            </a:r>
            <a:br>
              <a:rPr lang="en-NZ" sz="1400" spc="300" dirty="0" smtClean="0">
                <a:latin typeface="HelveticaNeueLT Pro 55 Roman"/>
              </a:rPr>
            </a:br>
            <a:r>
              <a:rPr lang="en-NZ" sz="1400" b="1" spc="300" dirty="0" smtClean="0">
                <a:latin typeface="HelveticaNeueLT Pro 55 Roman"/>
              </a:rPr>
              <a:t>Chorus</a:t>
            </a:r>
            <a:br>
              <a:rPr lang="en-NZ" sz="1400" b="1" spc="300" dirty="0" smtClean="0">
                <a:latin typeface="HelveticaNeueLT Pro 55 Roman"/>
              </a:rPr>
            </a:br>
            <a:r>
              <a:rPr lang="en-NZ" sz="2000" b="1" spc="300" dirty="0" smtClean="0">
                <a:latin typeface="HelveticaNeueLT Pro 55 Roman"/>
              </a:rPr>
              <a:t> </a:t>
            </a:r>
            <a:r>
              <a:rPr lang="en-NZ" sz="1400" b="1" spc="300" dirty="0" smtClean="0">
                <a:latin typeface="HelveticaNeueLT Pro 55 Roman"/>
              </a:rPr>
              <a:t/>
            </a:r>
            <a:br>
              <a:rPr lang="en-NZ" sz="1400" b="1" spc="300" dirty="0" smtClean="0">
                <a:latin typeface="HelveticaNeueLT Pro 55 Roman"/>
              </a:rPr>
            </a:br>
            <a:r>
              <a:rPr lang="en-NZ" sz="1400" spc="300" dirty="0" smtClean="0">
                <a:latin typeface="HelveticaNeueLT Pro 55 Roman"/>
              </a:rPr>
              <a:t>Light the Christmas candles now</a:t>
            </a:r>
          </a:p>
          <a:p>
            <a:r>
              <a:rPr lang="en-NZ" sz="1400" spc="300" dirty="0" smtClean="0">
                <a:latin typeface="HelveticaNeueLT Pro 55 Roman"/>
              </a:rPr>
              <a:t>Sing of donkey, sheep and cow</a:t>
            </a:r>
          </a:p>
          <a:p>
            <a:r>
              <a:rPr lang="en-NZ" sz="1400" spc="300" dirty="0" smtClean="0">
                <a:latin typeface="HelveticaNeueLT Pro 55 Roman"/>
              </a:rPr>
              <a:t>Birthday candles for the King</a:t>
            </a:r>
          </a:p>
          <a:p>
            <a:r>
              <a:rPr lang="en-NZ" sz="1400" spc="300" dirty="0" smtClean="0">
                <a:latin typeface="HelveticaNeueLT Pro 55 Roman"/>
              </a:rPr>
              <a:t>Let the Alleluias ring.</a:t>
            </a:r>
            <a:br>
              <a:rPr lang="en-NZ" sz="1400" spc="300" dirty="0" smtClean="0">
                <a:latin typeface="HelveticaNeueLT Pro 55 Roman"/>
              </a:rPr>
            </a:br>
            <a:r>
              <a:rPr lang="en-NZ" sz="1400" b="1" spc="300" dirty="0" smtClean="0">
                <a:latin typeface="HelveticaNeueLT Pro 55 Roman"/>
              </a:rPr>
              <a:t>Chorus</a:t>
            </a:r>
            <a:endParaRPr lang="en-GB" sz="1400" dirty="0"/>
          </a:p>
        </p:txBody>
      </p:sp>
      <p:sp>
        <p:nvSpPr>
          <p:cNvPr id="4" name="TextBox: Left"/>
          <p:cNvSpPr txBox="1"/>
          <p:nvPr/>
        </p:nvSpPr>
        <p:spPr>
          <a:xfrm>
            <a:off x="731014" y="698408"/>
            <a:ext cx="4185441" cy="3908762"/>
          </a:xfrm>
          <a:prstGeom prst="rect">
            <a:avLst/>
          </a:prstGeom>
          <a:noFill/>
        </p:spPr>
        <p:txBody>
          <a:bodyPr wrap="none" lIns="0" rIns="0" rtlCol="0">
            <a:spAutoFit/>
          </a:bodyPr>
          <a:lstStyle/>
          <a:p>
            <a:pPr lvl="0"/>
            <a:r>
              <a:rPr lang="en-NZ" sz="1400" spc="300" dirty="0">
                <a:latin typeface="HelveticaNeueLT Pro 55 Roman"/>
              </a:rPr>
              <a:t>Light the Advent candle one.</a:t>
            </a:r>
          </a:p>
          <a:p>
            <a:r>
              <a:rPr lang="en-NZ" sz="1400" spc="300" dirty="0">
                <a:latin typeface="HelveticaNeueLT Pro 55 Roman"/>
              </a:rPr>
              <a:t>Now the waiting has begun</a:t>
            </a:r>
          </a:p>
          <a:p>
            <a:r>
              <a:rPr lang="en-NZ" sz="1400" spc="300" dirty="0">
                <a:latin typeface="HelveticaNeueLT Pro 55 Roman"/>
              </a:rPr>
              <a:t>We have started on our way</a:t>
            </a:r>
          </a:p>
          <a:p>
            <a:r>
              <a:rPr lang="en-NZ" sz="1400" spc="300" dirty="0">
                <a:latin typeface="HelveticaNeueLT Pro 55 Roman"/>
              </a:rPr>
              <a:t>Time to think of Christmas Day</a:t>
            </a:r>
            <a:r>
              <a:rPr lang="en-NZ" sz="1400" spc="300" dirty="0" smtClean="0">
                <a:latin typeface="HelveticaNeueLT Pro 55 Roman"/>
              </a:rPr>
              <a:t>.</a:t>
            </a:r>
            <a:br>
              <a:rPr lang="en-NZ" sz="1400" spc="300" dirty="0" smtClean="0">
                <a:latin typeface="HelveticaNeueLT Pro 55 Roman"/>
              </a:rPr>
            </a:br>
            <a:r>
              <a:rPr lang="en-NZ" sz="3200" spc="300" dirty="0" smtClean="0">
                <a:latin typeface="HelveticaNeueLT Pro 55 Roman"/>
              </a:rPr>
              <a:t> </a:t>
            </a:r>
            <a:endParaRPr lang="en-NZ" sz="2000" spc="300" dirty="0">
              <a:latin typeface="HelveticaNeueLT Pro 55 Roman"/>
            </a:endParaRPr>
          </a:p>
          <a:p>
            <a:r>
              <a:rPr lang="en-NZ" sz="1400" b="1" spc="250" dirty="0">
                <a:latin typeface="HelveticaNeueLT Pro 55 Roman"/>
              </a:rPr>
              <a:t>Chorus:</a:t>
            </a:r>
            <a:endParaRPr lang="en-NZ" sz="1400" spc="250" dirty="0">
              <a:latin typeface="HelveticaNeueLT Pro 55 Roman"/>
            </a:endParaRPr>
          </a:p>
          <a:p>
            <a:r>
              <a:rPr lang="en-NZ" sz="1400" b="1" spc="250" dirty="0">
                <a:latin typeface="HelveticaNeueLT Pro 55 Roman"/>
              </a:rPr>
              <a:t>Candle, candle burning bright</a:t>
            </a:r>
            <a:endParaRPr lang="en-NZ" sz="1400" spc="250" dirty="0">
              <a:latin typeface="HelveticaNeueLT Pro 55 Roman"/>
            </a:endParaRPr>
          </a:p>
          <a:p>
            <a:r>
              <a:rPr lang="en-NZ" sz="1400" b="1" spc="250" dirty="0">
                <a:latin typeface="HelveticaNeueLT Pro 55 Roman"/>
              </a:rPr>
              <a:t>Shining in the warm summer night</a:t>
            </a:r>
            <a:endParaRPr lang="en-NZ" sz="1400" spc="250" dirty="0">
              <a:latin typeface="HelveticaNeueLT Pro 55 Roman"/>
            </a:endParaRPr>
          </a:p>
          <a:p>
            <a:r>
              <a:rPr lang="en-NZ" sz="1400" b="1" spc="250" dirty="0">
                <a:latin typeface="HelveticaNeueLT Pro 55 Roman"/>
              </a:rPr>
              <a:t>Candle, candle burning bright</a:t>
            </a:r>
            <a:endParaRPr lang="en-NZ" sz="1400" spc="250" dirty="0">
              <a:latin typeface="HelveticaNeueLT Pro 55 Roman"/>
            </a:endParaRPr>
          </a:p>
          <a:p>
            <a:r>
              <a:rPr lang="en-NZ" sz="1400" b="1" spc="250" dirty="0">
                <a:latin typeface="HelveticaNeueLT Pro 55 Roman"/>
              </a:rPr>
              <a:t>Fill our hearts with Christmas light</a:t>
            </a:r>
            <a:r>
              <a:rPr lang="en-NZ" sz="1400" b="1" spc="300" dirty="0" smtClean="0">
                <a:latin typeface="HelveticaNeueLT Pro 55 Roman"/>
              </a:rPr>
              <a:t>.</a:t>
            </a:r>
            <a:br>
              <a:rPr lang="en-NZ" sz="1400" b="1" spc="300" dirty="0" smtClean="0">
                <a:latin typeface="HelveticaNeueLT Pro 55 Roman"/>
              </a:rPr>
            </a:br>
            <a:r>
              <a:rPr lang="en-NZ" sz="2000" spc="300" dirty="0">
                <a:latin typeface="HelveticaNeueLT Pro 55 Roman"/>
              </a:rPr>
              <a:t> </a:t>
            </a:r>
          </a:p>
          <a:p>
            <a:pPr lvl="0"/>
            <a:r>
              <a:rPr lang="en-NZ" sz="1400" spc="300" dirty="0">
                <a:latin typeface="HelveticaNeueLT Pro 55 Roman"/>
              </a:rPr>
              <a:t>Light the advent candle two</a:t>
            </a:r>
          </a:p>
          <a:p>
            <a:r>
              <a:rPr lang="en-NZ" sz="1400" spc="300" dirty="0">
                <a:latin typeface="HelveticaNeueLT Pro 55 Roman"/>
              </a:rPr>
              <a:t>Think of humble shepherds who </a:t>
            </a:r>
          </a:p>
          <a:p>
            <a:r>
              <a:rPr lang="en-NZ" sz="1400" spc="300" dirty="0">
                <a:latin typeface="HelveticaNeueLT Pro 55 Roman"/>
              </a:rPr>
              <a:t>Filled with wonder at the sight </a:t>
            </a:r>
          </a:p>
          <a:p>
            <a:r>
              <a:rPr lang="en-NZ" sz="1400" spc="300" dirty="0">
                <a:latin typeface="HelveticaNeueLT Pro 55 Roman"/>
              </a:rPr>
              <a:t>Of the Child on Christmas night.</a:t>
            </a:r>
            <a:br>
              <a:rPr lang="en-NZ" sz="1400" spc="300" dirty="0">
                <a:latin typeface="HelveticaNeueLT Pro 55 Roman"/>
              </a:rPr>
            </a:br>
            <a:r>
              <a:rPr lang="en-NZ" sz="1400" b="1" spc="300" dirty="0" smtClean="0">
                <a:latin typeface="HelveticaNeueLT Pro 55 Roman"/>
              </a:rPr>
              <a:t>Chorus</a:t>
            </a:r>
            <a:endParaRPr lang="en-GB" sz="1400" dirty="0"/>
          </a:p>
        </p:txBody>
      </p:sp>
      <p:sp>
        <p:nvSpPr>
          <p:cNvPr id="21" name="Title"/>
          <p:cNvSpPr txBox="1"/>
          <p:nvPr/>
        </p:nvSpPr>
        <p:spPr>
          <a:xfrm>
            <a:off x="0" y="19141"/>
            <a:ext cx="9144000" cy="646331"/>
          </a:xfrm>
          <a:prstGeom prst="rect">
            <a:avLst/>
          </a:prstGeom>
          <a:noFill/>
        </p:spPr>
        <p:txBody>
          <a:bodyPr wrap="square" rtlCol="0">
            <a:spAutoFit/>
          </a:bodyPr>
          <a:lstStyle/>
          <a:p>
            <a:pPr algn="ctr"/>
            <a:r>
              <a:rPr lang="en-NZ" sz="3600" spc="300" dirty="0">
                <a:solidFill>
                  <a:srgbClr val="000000"/>
                </a:solidFill>
                <a:latin typeface="Adobe Fangsong Std R" pitchFamily="18" charset="-128"/>
                <a:ea typeface="Adobe Fangsong Std R" pitchFamily="18" charset="-128"/>
              </a:rPr>
              <a:t>Advent Song</a:t>
            </a: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L-1</a:t>
            </a:r>
          </a:p>
          <a:p>
            <a:pPr algn="ctr"/>
            <a:r>
              <a:rPr lang="en-GB" sz="900" b="1" dirty="0" smtClean="0">
                <a:solidFill>
                  <a:sysClr val="windowText" lastClr="000000"/>
                </a:solidFill>
                <a:latin typeface="Arial" pitchFamily="34" charset="0"/>
                <a:cs typeface="Arial" pitchFamily="34" charset="0"/>
              </a:rPr>
              <a:t>S-09</a:t>
            </a:r>
            <a:endParaRPr lang="en-GB" sz="900" b="1" dirty="0">
              <a:solidFill>
                <a:sysClr val="windowText" lastClr="000000"/>
              </a:solidFill>
              <a:latin typeface="Arial" pitchFamily="34" charset="0"/>
              <a:cs typeface="Arial" pitchFamily="34" charset="0"/>
            </a:endParaRPr>
          </a:p>
        </p:txBody>
      </p:sp>
      <p:sp>
        <p:nvSpPr>
          <p:cNvPr id="16" name="Action Button: Up">
            <a:hlinkClick r:id="rId5" action="ppaction://hlinksldjump" highlightClick="1"/>
          </p:cNvPr>
          <p:cNvSpPr/>
          <p:nvPr/>
        </p:nvSpPr>
        <p:spPr>
          <a:xfrm rot="16200000">
            <a:off x="821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2483399" y="4807279"/>
            <a:ext cx="4281942" cy="246221"/>
          </a:xfrm>
          <a:prstGeom prst="rect">
            <a:avLst/>
          </a:prstGeom>
          <a:noFill/>
        </p:spPr>
        <p:txBody>
          <a:bodyPr wrap="none" rtlCol="0">
            <a:spAutoFit/>
          </a:bodyPr>
          <a:lstStyle/>
          <a:p>
            <a:pPr algn="ctr"/>
            <a:r>
              <a:rPr lang="en-GB" sz="1000" spc="300" dirty="0" smtClean="0">
                <a:latin typeface="HelveticaNeueLT Pro 55 Roman" pitchFamily="34" charset="0"/>
                <a:ea typeface="Segoe UI" pitchFamily="34" charset="0"/>
                <a:cs typeface="Arial" pitchFamily="34" charset="0"/>
              </a:rPr>
              <a:t>Click the up arrow to return to the lesson</a:t>
            </a:r>
            <a:endParaRPr lang="en-GB" sz="1000" spc="300" dirty="0">
              <a:latin typeface="HelveticaNeueLT Pro 55 Roman" pitchFamily="34" charset="0"/>
              <a:ea typeface="Segoe UI" pitchFamily="34" charset="0"/>
              <a:cs typeface="Arial" pitchFamily="34" charset="0"/>
            </a:endParaRPr>
          </a:p>
        </p:txBody>
      </p:sp>
      <p:sp>
        <p:nvSpPr>
          <p:cNvPr id="2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069064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Line 2"/>
          <p:cNvSpPr txBox="1"/>
          <p:nvPr/>
        </p:nvSpPr>
        <p:spPr>
          <a:xfrm>
            <a:off x="1028793" y="3435787"/>
            <a:ext cx="7744315" cy="369332"/>
          </a:xfrm>
          <a:prstGeom prst="rect">
            <a:avLst/>
          </a:prstGeom>
          <a:noFill/>
        </p:spPr>
        <p:txBody>
          <a:bodyPr wrap="square" rtlCol="0">
            <a:spAutoFit/>
          </a:bodyPr>
          <a:lstStyle/>
          <a:p>
            <a:pPr lvl="0"/>
            <a:r>
              <a:rPr lang="en-NZ" b="1" spc="300" dirty="0">
                <a:latin typeface="Lucida Sans" pitchFamily="34" charset="0"/>
              </a:rPr>
              <a:t>e</a:t>
            </a:r>
            <a:r>
              <a:rPr lang="en-NZ" b="1" spc="300" dirty="0" smtClean="0">
                <a:latin typeface="Lucida Sans" pitchFamily="34" charset="0"/>
              </a:rPr>
              <a:t>xplain </a:t>
            </a:r>
            <a:r>
              <a:rPr lang="en-NZ" b="1" spc="300" dirty="0">
                <a:latin typeface="Lucida Sans" pitchFamily="34" charset="0"/>
              </a:rPr>
              <a:t>the traditional meaning of the symbols</a:t>
            </a:r>
            <a:endParaRPr lang="en-NZ" sz="1600" b="1" spc="300" dirty="0">
              <a:latin typeface="Lucida Sans" pitchFamily="34" charset="0"/>
            </a:endParaRPr>
          </a:p>
        </p:txBody>
      </p:sp>
      <p:sp>
        <p:nvSpPr>
          <p:cNvPr id="10" name="Textbox: Line 1"/>
          <p:cNvSpPr txBox="1"/>
          <p:nvPr/>
        </p:nvSpPr>
        <p:spPr>
          <a:xfrm>
            <a:off x="1025306" y="2660078"/>
            <a:ext cx="7744315" cy="369332"/>
          </a:xfrm>
          <a:prstGeom prst="rect">
            <a:avLst/>
          </a:prstGeom>
          <a:noFill/>
        </p:spPr>
        <p:txBody>
          <a:bodyPr wrap="square" rtlCol="0">
            <a:spAutoFit/>
          </a:bodyPr>
          <a:lstStyle/>
          <a:p>
            <a:pPr lvl="0"/>
            <a:r>
              <a:rPr lang="en-NZ" spc="300" dirty="0">
                <a:latin typeface="Bookman Old Style" pitchFamily="18" charset="0"/>
                <a:ea typeface="Batang" pitchFamily="18" charset="-127"/>
              </a:rPr>
              <a:t>i</a:t>
            </a:r>
            <a:r>
              <a:rPr lang="en-NZ" spc="300" dirty="0" smtClean="0">
                <a:latin typeface="Bookman Old Style" pitchFamily="18" charset="0"/>
                <a:ea typeface="Batang" pitchFamily="18" charset="-127"/>
              </a:rPr>
              <a:t>dentify </a:t>
            </a:r>
            <a:r>
              <a:rPr lang="en-NZ" spc="300" dirty="0">
                <a:latin typeface="Bookman Old Style" pitchFamily="18" charset="0"/>
                <a:ea typeface="Batang" pitchFamily="18" charset="-127"/>
              </a:rPr>
              <a:t>the main symbols of the Advent Wreath</a:t>
            </a:r>
            <a:endParaRPr lang="en-NZ" sz="1600" spc="300" dirty="0">
              <a:latin typeface="Bookman Old Style" pitchFamily="18" charset="0"/>
              <a:ea typeface="Batang" pitchFamily="18" charset="-127"/>
            </a:endParaRPr>
          </a:p>
        </p:txBody>
      </p:sp>
      <p:sp>
        <p:nvSpPr>
          <p:cNvPr id="15" name="Shape: Number 2"/>
          <p:cNvSpPr txBox="1"/>
          <p:nvPr/>
        </p:nvSpPr>
        <p:spPr>
          <a:xfrm>
            <a:off x="531541" y="3420398"/>
            <a:ext cx="506870" cy="400110"/>
          </a:xfrm>
          <a:prstGeom prst="rect">
            <a:avLst/>
          </a:prstGeom>
          <a:noFill/>
        </p:spPr>
        <p:txBody>
          <a:bodyPr wrap="none" rtlCol="0">
            <a:spAutoFit/>
          </a:bodyPr>
          <a:lstStyle/>
          <a:p>
            <a:r>
              <a:rPr lang="en-US" sz="2000" spc="300" dirty="0">
                <a:latin typeface="Lucida Sans" pitchFamily="34" charset="0"/>
                <a:ea typeface="Segoe UI" pitchFamily="34" charset="0"/>
                <a:cs typeface="Segoe UI" pitchFamily="34" charset="0"/>
              </a:rPr>
              <a:t>2</a:t>
            </a:r>
            <a:r>
              <a:rPr lang="en-US" sz="2000" spc="300" dirty="0" smtClean="0">
                <a:latin typeface="Lucida Sans" pitchFamily="34" charset="0"/>
                <a:ea typeface="Segoe UI" pitchFamily="34" charset="0"/>
                <a:cs typeface="Segoe UI" pitchFamily="34" charset="0"/>
              </a:rPr>
              <a:t>)</a:t>
            </a:r>
            <a:endParaRPr lang="en-GB" sz="2000" spc="300" dirty="0">
              <a:latin typeface="Lucida Sans" pitchFamily="34" charset="0"/>
              <a:ea typeface="Segoe UI" pitchFamily="34" charset="0"/>
              <a:cs typeface="Segoe UI" pitchFamily="34" charset="0"/>
            </a:endParaRPr>
          </a:p>
        </p:txBody>
      </p:sp>
      <p:sp>
        <p:nvSpPr>
          <p:cNvPr id="16" name="Shape: Number 1"/>
          <p:cNvSpPr txBox="1"/>
          <p:nvPr/>
        </p:nvSpPr>
        <p:spPr>
          <a:xfrm>
            <a:off x="531541" y="2653651"/>
            <a:ext cx="497252" cy="400110"/>
          </a:xfrm>
          <a:prstGeom prst="rect">
            <a:avLst/>
          </a:prstGeom>
          <a:noFill/>
        </p:spPr>
        <p:txBody>
          <a:bodyPr wrap="none" rtlCol="0">
            <a:spAutoFit/>
          </a:bodyPr>
          <a:lstStyle/>
          <a:p>
            <a:r>
              <a:rPr lang="en-US" sz="2000" spc="300" dirty="0" smtClean="0">
                <a:latin typeface="Bookman Old Style" pitchFamily="18" charset="0"/>
                <a:ea typeface="Segoe UI" pitchFamily="34" charset="0"/>
                <a:cs typeface="Segoe UI" pitchFamily="34" charset="0"/>
              </a:rPr>
              <a:t>1)</a:t>
            </a:r>
            <a:endParaRPr lang="en-GB" sz="2000" spc="300" dirty="0">
              <a:latin typeface="Bookman Old Style" pitchFamily="18" charset="0"/>
              <a:ea typeface="Segoe UI" pitchFamily="34" charset="0"/>
              <a:cs typeface="Segoe UI" pitchFamily="34" charset="0"/>
            </a:endParaRPr>
          </a:p>
        </p:txBody>
      </p:sp>
      <p:sp>
        <p:nvSpPr>
          <p:cNvPr id="6" name="Title"/>
          <p:cNvSpPr txBox="1"/>
          <p:nvPr/>
        </p:nvSpPr>
        <p:spPr>
          <a:xfrm>
            <a:off x="0" y="118752"/>
            <a:ext cx="9144000" cy="646331"/>
          </a:xfrm>
          <a:prstGeom prst="rect">
            <a:avLst/>
          </a:prstGeom>
          <a:noFill/>
        </p:spPr>
        <p:txBody>
          <a:bodyPr wrap="square" rtlCol="0">
            <a:spAutoFit/>
          </a:bodyPr>
          <a:lstStyle/>
          <a:p>
            <a:pPr algn="ctr"/>
            <a:r>
              <a:rPr lang="en-US" sz="3600" b="1" spc="300" dirty="0" smtClean="0">
                <a:solidFill>
                  <a:schemeClr val="accent4">
                    <a:lumMod val="50000"/>
                  </a:schemeClr>
                </a:solidFill>
                <a:latin typeface="Adobe Fangsong Std R" pitchFamily="18" charset="-128"/>
                <a:ea typeface="Adobe Fangsong Std R" pitchFamily="18" charset="-128"/>
              </a:rPr>
              <a:t>Learning Intentions</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 name="TextBox 2"/>
          <p:cNvSpPr txBox="1"/>
          <p:nvPr/>
        </p:nvSpPr>
        <p:spPr>
          <a:xfrm>
            <a:off x="1112373" y="1843962"/>
            <a:ext cx="3063334" cy="406269"/>
          </a:xfrm>
          <a:prstGeom prst="rect">
            <a:avLst/>
          </a:prstGeom>
          <a:noFill/>
        </p:spPr>
        <p:txBody>
          <a:bodyPr wrap="square" rtlCol="0">
            <a:spAutoFit/>
          </a:bodyPr>
          <a:lstStyle/>
          <a:p>
            <a:r>
              <a:rPr lang="en-NZ" sz="2000" spc="300" dirty="0" smtClean="0">
                <a:latin typeface="HelveticaNeueLT Pro 55 Roman" pitchFamily="34" charset="0"/>
              </a:rPr>
              <a:t>The children will:</a:t>
            </a:r>
            <a:endParaRPr lang="en-NZ" sz="2000" spc="300" dirty="0">
              <a:latin typeface="HelveticaNeueLT Pro 55 Roman" pitchFamily="34" charset="0"/>
            </a:endParaRPr>
          </a:p>
        </p:txBody>
      </p:sp>
      <p:sp>
        <p:nvSpPr>
          <p:cNvPr id="4" name="Shape Border 1"/>
          <p:cNvSpPr/>
          <p:nvPr/>
        </p:nvSpPr>
        <p:spPr>
          <a:xfrm>
            <a:off x="985823" y="2550556"/>
            <a:ext cx="7753722" cy="649108"/>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Shape Border 2"/>
          <p:cNvSpPr/>
          <p:nvPr/>
        </p:nvSpPr>
        <p:spPr>
          <a:xfrm>
            <a:off x="985823" y="3309220"/>
            <a:ext cx="7753722" cy="600126"/>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783" y="228114"/>
            <a:ext cx="1688170" cy="1562811"/>
          </a:xfrm>
          <a:prstGeom prst="rect">
            <a:avLst/>
          </a:prstGeom>
        </p:spPr>
      </p:pic>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783705" y="4785225"/>
            <a:ext cx="3576621"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rectangles to reveal the text</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2"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4" grpId="0" animBg="1"/>
      <p:bldP spid="4" grpId="1" animBg="1"/>
      <p:bldP spid="4" grpId="2"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MOVE THIS OBJECT"/>
          <p:cNvSpPr txBox="1"/>
          <p:nvPr/>
        </p:nvSpPr>
        <p:spPr>
          <a:xfrm>
            <a:off x="0" y="105103"/>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Season of Advent</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21" name="Shape: Word list border"/>
          <p:cNvSpPr/>
          <p:nvPr/>
        </p:nvSpPr>
        <p:spPr>
          <a:xfrm>
            <a:off x="174359" y="4032111"/>
            <a:ext cx="8760442" cy="4976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3874478" y="4100351"/>
            <a:ext cx="2117112" cy="360000"/>
          </a:xfrm>
          <a:prstGeom prst="rect">
            <a:avLst/>
          </a:prstGeom>
          <a:noFill/>
        </p:spPr>
        <p:txBody>
          <a:bodyPr wrap="none" rtlCol="0">
            <a:noAutofit/>
          </a:bodyPr>
          <a:lstStyle>
            <a:defPPr>
              <a:defRPr lang="en-US"/>
            </a:defPPr>
          </a:lstStyle>
          <a:p>
            <a:pPr algn="ctr"/>
            <a:r>
              <a:rPr lang="en-NZ" b="1" spc="300" dirty="0">
                <a:latin typeface="Lucida Sans" pitchFamily="34" charset="0"/>
              </a:rPr>
              <a:t>Ordinary Time</a:t>
            </a:r>
          </a:p>
          <a:p>
            <a:pPr algn="ctr"/>
            <a:endParaRPr lang="en-NZ" dirty="0"/>
          </a:p>
        </p:txBody>
      </p:sp>
      <p:sp>
        <p:nvSpPr>
          <p:cNvPr id="19" name="TextBox: Fourth word"/>
          <p:cNvSpPr txBox="1"/>
          <p:nvPr/>
        </p:nvSpPr>
        <p:spPr>
          <a:xfrm>
            <a:off x="6073478" y="4100351"/>
            <a:ext cx="2834027" cy="360000"/>
          </a:xfrm>
          <a:prstGeom prst="rect">
            <a:avLst/>
          </a:prstGeom>
          <a:noFill/>
        </p:spPr>
        <p:txBody>
          <a:bodyPr wrap="none" rtlCol="0">
            <a:noAutofit/>
          </a:bodyPr>
          <a:lstStyle>
            <a:defPPr>
              <a:defRPr lang="en-US"/>
            </a:defPPr>
          </a:lstStyle>
          <a:p>
            <a:r>
              <a:rPr lang="en-NZ" spc="300" dirty="0">
                <a:latin typeface="Bookman Old Style" pitchFamily="18" charset="0"/>
                <a:ea typeface="Batang" pitchFamily="18" charset="-127"/>
              </a:rPr>
              <a:t>Penitential season </a:t>
            </a:r>
          </a:p>
          <a:p>
            <a:endParaRPr lang="en-NZ" dirty="0"/>
          </a:p>
        </p:txBody>
      </p:sp>
      <p:sp>
        <p:nvSpPr>
          <p:cNvPr id="18" name="TextBox: Third word"/>
          <p:cNvSpPr txBox="1"/>
          <p:nvPr/>
        </p:nvSpPr>
        <p:spPr>
          <a:xfrm>
            <a:off x="2952508" y="4100351"/>
            <a:ext cx="864000" cy="360000"/>
          </a:xfrm>
          <a:prstGeom prst="rect">
            <a:avLst/>
          </a:prstGeom>
          <a:noFill/>
        </p:spPr>
        <p:txBody>
          <a:bodyPr wrap="none" rtlCol="0">
            <a:noAutofit/>
          </a:bodyPr>
          <a:lstStyle>
            <a:defPPr>
              <a:defRPr lang="en-US"/>
            </a:defPPr>
          </a:lstStyle>
          <a:p>
            <a:pPr algn="ctr"/>
            <a:r>
              <a:rPr lang="en-NZ" spc="300" dirty="0">
                <a:latin typeface="HelveticaNeueLT Pro 55 Roman" pitchFamily="34" charset="0"/>
              </a:rPr>
              <a:t>Lent</a:t>
            </a:r>
            <a:endParaRPr lang="en-NZ" dirty="0"/>
          </a:p>
        </p:txBody>
      </p:sp>
      <p:sp>
        <p:nvSpPr>
          <p:cNvPr id="17" name="TextBox: Second word"/>
          <p:cNvSpPr txBox="1"/>
          <p:nvPr/>
        </p:nvSpPr>
        <p:spPr>
          <a:xfrm>
            <a:off x="253969" y="4100351"/>
            <a:ext cx="1488501" cy="360000"/>
          </a:xfrm>
          <a:prstGeom prst="rect">
            <a:avLst/>
          </a:prstGeom>
          <a:noFill/>
        </p:spPr>
        <p:txBody>
          <a:bodyPr wrap="none" rtlCol="0">
            <a:noAutofit/>
          </a:bodyPr>
          <a:lstStyle>
            <a:defPPr>
              <a:defRPr lang="en-US"/>
            </a:defPPr>
          </a:lstStyle>
          <a:p>
            <a:pPr algn="ctr"/>
            <a:r>
              <a:rPr lang="en-NZ" b="1" spc="300" dirty="0">
                <a:latin typeface="Lucida Sans" pitchFamily="34" charset="0"/>
              </a:rPr>
              <a:t>Christmas </a:t>
            </a:r>
          </a:p>
          <a:p>
            <a:pPr algn="ctr"/>
            <a:endParaRPr lang="en-NZ" dirty="0"/>
          </a:p>
        </p:txBody>
      </p:sp>
      <p:sp>
        <p:nvSpPr>
          <p:cNvPr id="16" name="TextBox: First word"/>
          <p:cNvSpPr txBox="1"/>
          <p:nvPr/>
        </p:nvSpPr>
        <p:spPr>
          <a:xfrm>
            <a:off x="1954818" y="4100351"/>
            <a:ext cx="864000" cy="360000"/>
          </a:xfrm>
          <a:prstGeom prst="rect">
            <a:avLst/>
          </a:prstGeom>
          <a:noFill/>
        </p:spPr>
        <p:txBody>
          <a:bodyPr wrap="none" rtlCol="0">
            <a:noAutofit/>
          </a:bodyPr>
          <a:lstStyle>
            <a:defPPr>
              <a:defRPr lang="en-US"/>
            </a:defPPr>
          </a:lstStyle>
          <a:p>
            <a:pPr algn="ctr"/>
            <a:r>
              <a:rPr lang="en-NZ" spc="300" dirty="0">
                <a:latin typeface="Bookman Old Style" pitchFamily="18" charset="0"/>
              </a:rPr>
              <a:t>purple</a:t>
            </a:r>
          </a:p>
        </p:txBody>
      </p:sp>
      <p:sp>
        <p:nvSpPr>
          <p:cNvPr id="23" name="Shape: Fifth position"/>
          <p:cNvSpPr/>
          <p:nvPr/>
        </p:nvSpPr>
        <p:spPr>
          <a:xfrm>
            <a:off x="3352065" y="3540839"/>
            <a:ext cx="2332604" cy="2772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b="1" spc="300" dirty="0">
                <a:solidFill>
                  <a:schemeClr val="tx1"/>
                </a:solidFill>
                <a:latin typeface="Lucida Sans" pitchFamily="34" charset="0"/>
              </a:rPr>
              <a:t>Ordinary Time</a:t>
            </a:r>
          </a:p>
        </p:txBody>
      </p:sp>
      <p:sp>
        <p:nvSpPr>
          <p:cNvPr id="69" name="Shape: Fourth position"/>
          <p:cNvSpPr/>
          <p:nvPr/>
        </p:nvSpPr>
        <p:spPr>
          <a:xfrm>
            <a:off x="3352065" y="2854313"/>
            <a:ext cx="2931665" cy="300746"/>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pc="300" dirty="0">
                <a:solidFill>
                  <a:schemeClr val="tx1"/>
                </a:solidFill>
                <a:latin typeface="Bookman Old Style" pitchFamily="18" charset="0"/>
              </a:rPr>
              <a:t>Penitential season </a:t>
            </a:r>
          </a:p>
        </p:txBody>
      </p:sp>
      <p:sp>
        <p:nvSpPr>
          <p:cNvPr id="68" name="Shape: Third position"/>
          <p:cNvSpPr/>
          <p:nvPr/>
        </p:nvSpPr>
        <p:spPr>
          <a:xfrm>
            <a:off x="8246359" y="2154153"/>
            <a:ext cx="739993"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pc="300" dirty="0">
                <a:solidFill>
                  <a:schemeClr val="tx1"/>
                </a:solidFill>
                <a:latin typeface="HelveticaNeueLT Pro 55 Roman" pitchFamily="34" charset="0"/>
              </a:rPr>
              <a:t>Lent </a:t>
            </a:r>
          </a:p>
        </p:txBody>
      </p:sp>
      <p:sp>
        <p:nvSpPr>
          <p:cNvPr id="12" name="TextBox: Sentence fifth part"/>
          <p:cNvSpPr txBox="1"/>
          <p:nvPr/>
        </p:nvSpPr>
        <p:spPr>
          <a:xfrm>
            <a:off x="3332404" y="3234571"/>
            <a:ext cx="5497903" cy="276999"/>
          </a:xfrm>
          <a:prstGeom prst="rect">
            <a:avLst/>
          </a:prstGeom>
          <a:noFill/>
        </p:spPr>
        <p:txBody>
          <a:bodyPr wrap="square" lIns="0" tIns="0" rIns="0" bIns="0" rtlCol="0">
            <a:spAutoFit/>
          </a:bodyPr>
          <a:lstStyle>
            <a:defPPr>
              <a:defRPr lang="en-US"/>
            </a:defPPr>
          </a:lstStyle>
          <a:p>
            <a:pPr lvl="0"/>
            <a:r>
              <a:rPr lang="en-NZ" b="1" spc="300" dirty="0">
                <a:latin typeface="Lucida Sans" pitchFamily="34" charset="0"/>
              </a:rPr>
              <a:t>The time before Advent is </a:t>
            </a:r>
            <a:r>
              <a:rPr lang="en-NZ" b="1" spc="300" dirty="0" smtClean="0">
                <a:latin typeface="Lucida Sans" pitchFamily="34" charset="0"/>
              </a:rPr>
              <a:t>called</a:t>
            </a:r>
            <a:endParaRPr lang="en-NZ" b="1" spc="300" dirty="0">
              <a:latin typeface="Lucida Sans" pitchFamily="34" charset="0"/>
            </a:endParaRPr>
          </a:p>
        </p:txBody>
      </p:sp>
      <p:sp>
        <p:nvSpPr>
          <p:cNvPr id="10" name="TextBox: Sentence fourth part"/>
          <p:cNvSpPr txBox="1"/>
          <p:nvPr/>
        </p:nvSpPr>
        <p:spPr>
          <a:xfrm>
            <a:off x="3352065" y="2536539"/>
            <a:ext cx="4057201" cy="276999"/>
          </a:xfrm>
          <a:prstGeom prst="rect">
            <a:avLst/>
          </a:prstGeom>
          <a:noFill/>
        </p:spPr>
        <p:txBody>
          <a:bodyPr wrap="none" lIns="0" tIns="0" rIns="0" bIns="0" rtlCol="0">
            <a:spAutoFit/>
          </a:bodyPr>
          <a:lstStyle>
            <a:defPPr>
              <a:defRPr lang="en-US"/>
            </a:defPPr>
          </a:lstStyle>
          <a:p>
            <a:pPr lvl="0"/>
            <a:r>
              <a:rPr lang="en-NZ" spc="300" dirty="0">
                <a:latin typeface="Bookman Old Style" pitchFamily="18" charset="0"/>
              </a:rPr>
              <a:t>A getting ready season is </a:t>
            </a:r>
            <a:r>
              <a:rPr lang="en-NZ" spc="300" dirty="0" smtClean="0">
                <a:latin typeface="Bookman Old Style" pitchFamily="18" charset="0"/>
              </a:rPr>
              <a:t>a</a:t>
            </a:r>
            <a:endParaRPr lang="en-NZ" spc="300" dirty="0">
              <a:latin typeface="Bookman Old Style" pitchFamily="18" charset="0"/>
            </a:endParaRPr>
          </a:p>
        </p:txBody>
      </p:sp>
      <p:sp>
        <p:nvSpPr>
          <p:cNvPr id="9" name="TextBox: Sentence third part"/>
          <p:cNvSpPr txBox="1"/>
          <p:nvPr/>
        </p:nvSpPr>
        <p:spPr>
          <a:xfrm>
            <a:off x="3352065" y="2167802"/>
            <a:ext cx="4693593" cy="276999"/>
          </a:xfrm>
          <a:prstGeom prst="rect">
            <a:avLst/>
          </a:prstGeom>
          <a:noFill/>
        </p:spPr>
        <p:txBody>
          <a:bodyPr wrap="none" lIns="0" tIns="0" rIns="0" bIns="0" rtlCol="0">
            <a:spAutoFit/>
          </a:bodyPr>
          <a:lstStyle>
            <a:defPPr>
              <a:defRPr lang="en-US"/>
            </a:defPPr>
          </a:lstStyle>
          <a:p>
            <a:pPr lvl="0"/>
            <a:r>
              <a:rPr lang="en-NZ" spc="300" dirty="0">
                <a:latin typeface="HelveticaNeueLT Pro 55 Roman" pitchFamily="34" charset="0"/>
              </a:rPr>
              <a:t>The other getting ready season </a:t>
            </a:r>
            <a:r>
              <a:rPr lang="en-NZ" spc="300" dirty="0" smtClean="0">
                <a:latin typeface="HelveticaNeueLT Pro 55 Roman" pitchFamily="34" charset="0"/>
              </a:rPr>
              <a:t>is</a:t>
            </a:r>
            <a:endParaRPr lang="en-NZ" spc="300" dirty="0">
              <a:latin typeface="HelveticaNeueLT Pro 55 Roman" pitchFamily="34" charset="0"/>
            </a:endParaRPr>
          </a:p>
        </p:txBody>
      </p:sp>
      <p:sp>
        <p:nvSpPr>
          <p:cNvPr id="3" name="Textbox: Sentence second part"/>
          <p:cNvSpPr txBox="1"/>
          <p:nvPr/>
        </p:nvSpPr>
        <p:spPr>
          <a:xfrm>
            <a:off x="3352065" y="1518112"/>
            <a:ext cx="4845878" cy="553998"/>
          </a:xfrm>
          <a:prstGeom prst="rect">
            <a:avLst/>
          </a:prstGeom>
          <a:noFill/>
        </p:spPr>
        <p:txBody>
          <a:bodyPr wrap="none" lIns="0" tIns="0" rIns="0" bIns="0" rtlCol="0">
            <a:spAutoFit/>
          </a:bodyPr>
          <a:lstStyle>
            <a:defPPr>
              <a:defRPr lang="en-US"/>
            </a:defPPr>
          </a:lstStyle>
          <a:p>
            <a:pPr lvl="0"/>
            <a:r>
              <a:rPr lang="en-NZ" b="1" spc="300" dirty="0">
                <a:latin typeface="Lucida Sans" pitchFamily="34" charset="0"/>
              </a:rPr>
              <a:t>Advent is a season for getting </a:t>
            </a:r>
            <a:endParaRPr lang="en-NZ" b="1" spc="300" dirty="0" smtClean="0">
              <a:latin typeface="Lucida Sans" pitchFamily="34" charset="0"/>
            </a:endParaRPr>
          </a:p>
          <a:p>
            <a:pPr lvl="0"/>
            <a:r>
              <a:rPr lang="en-NZ" b="1" spc="300" dirty="0" smtClean="0">
                <a:latin typeface="Lucida Sans" pitchFamily="34" charset="0"/>
              </a:rPr>
              <a:t>ready for</a:t>
            </a:r>
            <a:endParaRPr lang="en-NZ" b="1" spc="300" dirty="0">
              <a:latin typeface="Lucida Sans" pitchFamily="34" charset="0"/>
            </a:endParaRPr>
          </a:p>
        </p:txBody>
      </p:sp>
      <p:sp>
        <p:nvSpPr>
          <p:cNvPr id="2" name="Textbox: Sentence first part"/>
          <p:cNvSpPr txBox="1"/>
          <p:nvPr/>
        </p:nvSpPr>
        <p:spPr>
          <a:xfrm>
            <a:off x="3352065" y="878315"/>
            <a:ext cx="5251438" cy="553998"/>
          </a:xfrm>
          <a:prstGeom prst="rect">
            <a:avLst/>
          </a:prstGeom>
          <a:noFill/>
        </p:spPr>
        <p:txBody>
          <a:bodyPr wrap="none" lIns="0" tIns="0" rIns="0" bIns="0" rtlCol="0">
            <a:spAutoFit/>
          </a:bodyPr>
          <a:lstStyle/>
          <a:p>
            <a:pPr lvl="0"/>
            <a:r>
              <a:rPr lang="en-NZ" spc="300" dirty="0">
                <a:latin typeface="Bookman Old Style" pitchFamily="18" charset="0"/>
              </a:rPr>
              <a:t>On the Liturgical Calendar Advent </a:t>
            </a:r>
            <a:endParaRPr lang="en-NZ" spc="300" dirty="0" smtClean="0">
              <a:latin typeface="Bookman Old Style" pitchFamily="18" charset="0"/>
            </a:endParaRPr>
          </a:p>
          <a:p>
            <a:pPr lvl="0"/>
            <a:r>
              <a:rPr lang="en-NZ" spc="300" dirty="0" smtClean="0">
                <a:latin typeface="Bookman Old Style" pitchFamily="18" charset="0"/>
              </a:rPr>
              <a:t>is coloured</a:t>
            </a:r>
            <a:endParaRPr lang="en-NZ" spc="300" dirty="0">
              <a:latin typeface="Bookman Old Style" pitchFamily="18" charset="0"/>
            </a:endParaRP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7101" t="9968" r="28122" b="9208"/>
          <a:stretch/>
        </p:blipFill>
        <p:spPr>
          <a:xfrm>
            <a:off x="227274" y="854614"/>
            <a:ext cx="3034541" cy="2993204"/>
          </a:xfrm>
          <a:prstGeom prst="rect">
            <a:avLst/>
          </a:prstGeom>
        </p:spPr>
      </p:pic>
      <p:sp>
        <p:nvSpPr>
          <p:cNvPr id="28" name="Textbox: Tool instructions"/>
          <p:cNvSpPr txBox="1"/>
          <p:nvPr/>
        </p:nvSpPr>
        <p:spPr>
          <a:xfrm>
            <a:off x="2121461" y="4780690"/>
            <a:ext cx="4852610"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the empty text box to complete the sentence</a:t>
            </a:r>
            <a:endParaRPr lang="en-GB" sz="900" spc="300" dirty="0">
              <a:latin typeface="HelveticaNeueLT Pro 55 Roman"/>
              <a:ea typeface="Segoe UI" pitchFamily="34" charset="0"/>
              <a:cs typeface="Arial" pitchFamily="34" charset="0"/>
            </a:endParaRPr>
          </a:p>
        </p:txBody>
      </p:sp>
      <p:sp>
        <p:nvSpPr>
          <p:cNvPr id="71" name="Shape: First position"/>
          <p:cNvSpPr/>
          <p:nvPr/>
        </p:nvSpPr>
        <p:spPr>
          <a:xfrm>
            <a:off x="5247265" y="1151136"/>
            <a:ext cx="1148226"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pc="300" dirty="0">
                <a:solidFill>
                  <a:schemeClr val="tx1"/>
                </a:solidFill>
                <a:latin typeface="Bookman Old Style" pitchFamily="18" charset="0"/>
              </a:rPr>
              <a:t>purple</a:t>
            </a:r>
          </a:p>
        </p:txBody>
      </p:sp>
      <p:sp>
        <p:nvSpPr>
          <p:cNvPr id="70" name="Shape: Second position"/>
          <p:cNvSpPr/>
          <p:nvPr/>
        </p:nvSpPr>
        <p:spPr>
          <a:xfrm>
            <a:off x="5138608" y="1766494"/>
            <a:ext cx="1676411"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b="1" spc="300" dirty="0">
                <a:solidFill>
                  <a:schemeClr val="tx1"/>
                </a:solidFill>
                <a:latin typeface="Lucida Sans" pitchFamily="34" charset="0"/>
              </a:rPr>
              <a:t>Christmas </a:t>
            </a:r>
          </a:p>
        </p:txBody>
      </p:sp>
    </p:spTree>
    <p:extLst>
      <p:ext uri="{BB962C8B-B14F-4D97-AF65-F5344CB8AC3E}">
        <p14:creationId xmlns:p14="http://schemas.microsoft.com/office/powerpoint/2010/main" val="29159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1" grpId="0" autoUpdateAnimBg="0"/>
      <p:bldP spid="71" grpId="1" autoUpdateAnimBg="0"/>
      <p:bldP spid="71" grpId="2" autoUpdateAnimBg="0"/>
      <p:bldP spid="71" grpId="3" autoUpdateAnimBg="0"/>
      <p:bldP spid="70" grpId="0" autoUpdateAnimBg="0"/>
      <p:bldP spid="70" grpId="1" autoUpdateAnimBg="0"/>
      <p:bldP spid="70" grpId="2" autoUpdateAnimBg="0"/>
      <p:bldP spid="70" grpId="3"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3-L01-S04 - Mo te Awenet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sp>
        <p:nvSpPr>
          <p:cNvPr id="22" name="Background"/>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Line 5"/>
          <p:cNvSpPr txBox="1"/>
          <p:nvPr/>
        </p:nvSpPr>
        <p:spPr>
          <a:xfrm>
            <a:off x="624545" y="4145680"/>
            <a:ext cx="8377456"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b="0" spc="280" dirty="0">
                <a:latin typeface="Bookman Old Style" pitchFamily="18" charset="0"/>
              </a:rPr>
              <a:t>The evergreen leaves became a sign of God’s gift of everlasting life which is God’s promise of hope to all Christians. The circle is like God’s everlasting </a:t>
            </a:r>
            <a:r>
              <a:rPr lang="en-NZ" sz="1200" b="0" spc="280" dirty="0" smtClean="0">
                <a:latin typeface="Bookman Old Style" pitchFamily="18" charset="0"/>
              </a:rPr>
              <a:t>love that </a:t>
            </a:r>
            <a:r>
              <a:rPr lang="en-NZ" sz="1200" b="0" spc="280" dirty="0">
                <a:latin typeface="Bookman Old Style" pitchFamily="18" charset="0"/>
              </a:rPr>
              <a:t>has no beginning and no end.</a:t>
            </a:r>
            <a:endParaRPr lang="en-GB" sz="1200" b="0" spc="280" dirty="0">
              <a:latin typeface="Bookman Old Style" pitchFamily="18" charset="0"/>
            </a:endParaRPr>
          </a:p>
        </p:txBody>
      </p:sp>
      <p:sp>
        <p:nvSpPr>
          <p:cNvPr id="8" name="Textbox: Line 4"/>
          <p:cNvSpPr txBox="1"/>
          <p:nvPr/>
        </p:nvSpPr>
        <p:spPr>
          <a:xfrm>
            <a:off x="624544" y="3494274"/>
            <a:ext cx="8375455"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b="0" spc="300" dirty="0">
                <a:latin typeface="HelveticaNeueLT Pro 55 Roman" pitchFamily="34" charset="0"/>
              </a:rPr>
              <a:t>People used the small branches of the evergreen trees to make a wreath and they added the candles which became a sign that Jesus comes to us like light in the darkness bringing us hope and reminding us of God’s love and life.</a:t>
            </a:r>
            <a:endParaRPr lang="en-GB" sz="1200" b="0" spc="300" dirty="0">
              <a:latin typeface="HelveticaNeueLT Pro 55 Roman" pitchFamily="34" charset="0"/>
            </a:endParaRPr>
          </a:p>
        </p:txBody>
      </p:sp>
      <p:sp>
        <p:nvSpPr>
          <p:cNvPr id="6" name="Textbox: Line 3"/>
          <p:cNvSpPr txBox="1"/>
          <p:nvPr/>
        </p:nvSpPr>
        <p:spPr>
          <a:xfrm>
            <a:off x="624544" y="2658203"/>
            <a:ext cx="8375455" cy="830997"/>
          </a:xfrm>
          <a:prstGeom prst="rect">
            <a:avLst/>
          </a:prstGeom>
          <a:noFill/>
        </p:spPr>
        <p:txBody>
          <a:bodyPr wrap="square" rtlCol="0">
            <a:spAutoFit/>
          </a:bodyPr>
          <a:lstStyle/>
          <a:p>
            <a:r>
              <a:rPr lang="en-NZ" sz="1200" b="1" spc="300" dirty="0">
                <a:latin typeface="Lucida Sans" pitchFamily="34" charset="0"/>
              </a:rPr>
              <a:t>The trees are bare except for the fir and pine trees because they are evergreen trees which stay green and fresh all year. People light candles to brighten up the darkness and the candle light cheers them up and gives them hope that spring will come soon.</a:t>
            </a:r>
            <a:endParaRPr lang="en-GB" sz="1200" b="1" spc="300" dirty="0">
              <a:latin typeface="Lucida Sans" pitchFamily="34" charset="0"/>
            </a:endParaRPr>
          </a:p>
        </p:txBody>
      </p:sp>
      <p:sp>
        <p:nvSpPr>
          <p:cNvPr id="21" name="Textbox: Line 2"/>
          <p:cNvSpPr txBox="1"/>
          <p:nvPr/>
        </p:nvSpPr>
        <p:spPr>
          <a:xfrm>
            <a:off x="624545" y="1822132"/>
            <a:ext cx="8377456" cy="83099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b="0" spc="280" dirty="0">
                <a:latin typeface="Bookman Old Style" pitchFamily="18" charset="0"/>
              </a:rPr>
              <a:t>Winter is a very cold season in the </a:t>
            </a:r>
            <a:r>
              <a:rPr lang="en-NZ" sz="1200" b="0" spc="280" dirty="0" smtClean="0">
                <a:latin typeface="Bookman Old Style" pitchFamily="18" charset="0"/>
              </a:rPr>
              <a:t>northern </a:t>
            </a:r>
            <a:r>
              <a:rPr lang="en-NZ" sz="1200" b="0" spc="280" dirty="0">
                <a:latin typeface="Bookman Old Style" pitchFamily="18" charset="0"/>
              </a:rPr>
              <a:t>h</a:t>
            </a:r>
            <a:r>
              <a:rPr lang="en-NZ" sz="1200" b="0" spc="280" dirty="0" smtClean="0">
                <a:latin typeface="Bookman Old Style" pitchFamily="18" charset="0"/>
              </a:rPr>
              <a:t>emisphere </a:t>
            </a:r>
            <a:r>
              <a:rPr lang="en-NZ" sz="1200" b="0" spc="280" dirty="0">
                <a:latin typeface="Bookman Old Style" pitchFamily="18" charset="0"/>
              </a:rPr>
              <a:t>and there is often deep snow. The days are short and dark with no sunshine around Christmas time. Have you seen Christmas cards showing pictures of snow falling and C</a:t>
            </a:r>
            <a:r>
              <a:rPr lang="en-NZ" sz="1200" b="0" spc="280" dirty="0" smtClean="0">
                <a:latin typeface="Bookman Old Style" pitchFamily="18" charset="0"/>
              </a:rPr>
              <a:t>hristmas </a:t>
            </a:r>
            <a:r>
              <a:rPr lang="en-NZ" sz="1200" b="0" spc="280" dirty="0">
                <a:latin typeface="Bookman Old Style" pitchFamily="18" charset="0"/>
              </a:rPr>
              <a:t>stockings hung by the fireplace with a fire burning?</a:t>
            </a:r>
            <a:endParaRPr lang="en-GB" sz="1200" b="0" spc="280" dirty="0">
              <a:latin typeface="Bookman Old Style" pitchFamily="18" charset="0"/>
            </a:endParaRPr>
          </a:p>
        </p:txBody>
      </p:sp>
      <p:sp>
        <p:nvSpPr>
          <p:cNvPr id="23" name="Textbox: Line 1"/>
          <p:cNvSpPr txBox="1"/>
          <p:nvPr/>
        </p:nvSpPr>
        <p:spPr>
          <a:xfrm>
            <a:off x="624545" y="1170727"/>
            <a:ext cx="8377456" cy="646331"/>
          </a:xfrm>
          <a:prstGeom prst="rect">
            <a:avLst/>
          </a:prstGeom>
          <a:noFill/>
        </p:spPr>
        <p:txBody>
          <a:bodyPr wrap="square" rtlCol="0">
            <a:spAutoFit/>
          </a:bodyPr>
          <a:lstStyle/>
          <a:p>
            <a:r>
              <a:rPr lang="en-NZ" sz="1200" spc="300" dirty="0">
                <a:latin typeface="HelveticaNeueLT Pro 55 Roman" pitchFamily="34" charset="0"/>
              </a:rPr>
              <a:t>The Advent Wreath comes from a different part of the world that we call the Northern Hemisphere which has opposite seasons to us. We have Christmas in summer and they have Christmas in winter. </a:t>
            </a:r>
            <a:endParaRPr lang="en-GB" sz="1200" b="1" spc="300" dirty="0">
              <a:latin typeface="HelveticaNeueLT Pro 55 Roman" pitchFamily="34" charset="0"/>
              <a:ea typeface="Segoe UI" pitchFamily="34" charset="0"/>
              <a:cs typeface="Segoe UI" pitchFamily="34" charset="0"/>
            </a:endParaRPr>
          </a:p>
        </p:txBody>
      </p:sp>
      <p:sp>
        <p:nvSpPr>
          <p:cNvPr id="25" name="Shape: Arrow"/>
          <p:cNvSpPr/>
          <p:nvPr/>
        </p:nvSpPr>
        <p:spPr>
          <a:xfrm>
            <a:off x="110242" y="1161916"/>
            <a:ext cx="57343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hape: Button 1"/>
          <p:cNvSpPr/>
          <p:nvPr/>
        </p:nvSpPr>
        <p:spPr>
          <a:xfrm>
            <a:off x="182471" y="4533005"/>
            <a:ext cx="441639" cy="441639"/>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pic>
        <p:nvPicPr>
          <p:cNvPr id="1027" name="Picture: lef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6993" y="197499"/>
            <a:ext cx="792352"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righ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419" y="197499"/>
            <a:ext cx="792352"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p:cNvSpPr txBox="1"/>
          <p:nvPr/>
        </p:nvSpPr>
        <p:spPr>
          <a:xfrm>
            <a:off x="3557" y="112559"/>
            <a:ext cx="9144000" cy="954107"/>
          </a:xfrm>
          <a:prstGeom prst="rect">
            <a:avLst/>
          </a:prstGeom>
          <a:noFill/>
        </p:spPr>
        <p:txBody>
          <a:bodyPr wrap="square" rtlCol="0">
            <a:spAutoFit/>
          </a:bodyPr>
          <a:lstStyle/>
          <a:p>
            <a:pPr algn="ctr"/>
            <a:r>
              <a:rPr lang="en-NZ" sz="2800" b="1" spc="300" dirty="0">
                <a:solidFill>
                  <a:schemeClr val="accent4">
                    <a:lumMod val="50000"/>
                  </a:schemeClr>
                </a:solidFill>
                <a:latin typeface="Adobe Fangsong Std R" pitchFamily="18" charset="-128"/>
                <a:ea typeface="Adobe Fangsong Std R" pitchFamily="18" charset="-128"/>
              </a:rPr>
              <a:t>The Advent Wreath is an </a:t>
            </a:r>
            <a:r>
              <a:rPr lang="en-NZ" sz="2800" b="1" spc="300" dirty="0" smtClean="0">
                <a:solidFill>
                  <a:schemeClr val="accent4">
                    <a:lumMod val="50000"/>
                  </a:schemeClr>
                </a:solidFill>
                <a:latin typeface="Adobe Fangsong Std R" pitchFamily="18" charset="-128"/>
                <a:ea typeface="Adobe Fangsong Std R" pitchFamily="18" charset="-128"/>
              </a:rPr>
              <a:t>important</a:t>
            </a:r>
            <a:br>
              <a:rPr lang="en-NZ" sz="2800" b="1" spc="300" dirty="0" smtClean="0">
                <a:solidFill>
                  <a:schemeClr val="accent4">
                    <a:lumMod val="50000"/>
                  </a:schemeClr>
                </a:solidFill>
                <a:latin typeface="Adobe Fangsong Std R" pitchFamily="18" charset="-128"/>
                <a:ea typeface="Adobe Fangsong Std R" pitchFamily="18" charset="-128"/>
              </a:rPr>
            </a:br>
            <a:r>
              <a:rPr lang="en-NZ" sz="2800" b="1" spc="300" dirty="0" smtClean="0">
                <a:solidFill>
                  <a:schemeClr val="accent4">
                    <a:lumMod val="50000"/>
                  </a:schemeClr>
                </a:solidFill>
                <a:latin typeface="Adobe Fangsong Std R" pitchFamily="18" charset="-128"/>
                <a:ea typeface="Adobe Fangsong Std R" pitchFamily="18" charset="-128"/>
              </a:rPr>
              <a:t>tradition </a:t>
            </a:r>
            <a:r>
              <a:rPr lang="en-NZ" sz="2800" b="1" spc="300" dirty="0">
                <a:solidFill>
                  <a:schemeClr val="accent4">
                    <a:lumMod val="50000"/>
                  </a:schemeClr>
                </a:solidFill>
                <a:latin typeface="Adobe Fangsong Std R" pitchFamily="18" charset="-128"/>
                <a:ea typeface="Adobe Fangsong Std R" pitchFamily="18" charset="-128"/>
              </a:rPr>
              <a:t>for Christians</a:t>
            </a:r>
            <a:endParaRPr lang="en-GB" sz="2800" b="1" spc="300" dirty="0">
              <a:solidFill>
                <a:schemeClr val="accent4">
                  <a:lumMod val="50000"/>
                </a:schemeClr>
              </a:solidFill>
              <a:latin typeface="Adobe Fangsong Std R" pitchFamily="18" charset="-128"/>
              <a:ea typeface="Adobe Fangsong Std R" pitchFamily="18" charset="-128"/>
            </a:endParaRPr>
          </a:p>
        </p:txBody>
      </p:sp>
      <p:sp>
        <p:nvSpPr>
          <p:cNvPr id="18" name="Textbox: Tool instructions"/>
          <p:cNvSpPr txBox="1"/>
          <p:nvPr/>
        </p:nvSpPr>
        <p:spPr>
          <a:xfrm>
            <a:off x="3184695" y="4694428"/>
            <a:ext cx="283461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Press the </a:t>
            </a:r>
            <a:r>
              <a:rPr lang="en-GB" sz="900" spc="300" dirty="0" smtClean="0">
                <a:latin typeface="HelveticaNeueLT Pro 55 Roman"/>
                <a:ea typeface="Segoe UI" pitchFamily="34" charset="0"/>
                <a:cs typeface="Arial" pitchFamily="34" charset="0"/>
              </a:rPr>
              <a:t>green button </a:t>
            </a:r>
            <a:r>
              <a:rPr lang="en-GB" sz="900" spc="300" dirty="0">
                <a:latin typeface="HelveticaNeueLT Pro 55 Roman"/>
                <a:ea typeface="Segoe UI" pitchFamily="34" charset="0"/>
                <a:cs typeface="Arial" pitchFamily="34" charset="0"/>
              </a:rPr>
              <a:t>to advance through the lines</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Tool instructions stop"/>
          <p:cNvSpPr txBox="1"/>
          <p:nvPr/>
        </p:nvSpPr>
        <p:spPr>
          <a:xfrm>
            <a:off x="2472564" y="4838623"/>
            <a:ext cx="4256294"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a:t>
            </a:r>
            <a:r>
              <a:rPr lang="en-GB" sz="900" spc="300" dirty="0" smtClean="0">
                <a:latin typeface="HelveticaNeueLT Pro 55 Roman"/>
                <a:ea typeface="Segoe UI" pitchFamily="34" charset="0"/>
                <a:cs typeface="Arial" pitchFamily="34" charset="0"/>
              </a:rPr>
              <a:t>stop ‘Mo </a:t>
            </a:r>
            <a:r>
              <a:rPr lang="en-GB" sz="900" spc="300" dirty="0" err="1" smtClean="0">
                <a:latin typeface="HelveticaNeueLT Pro 55 Roman"/>
                <a:ea typeface="Segoe UI" pitchFamily="34" charset="0"/>
                <a:cs typeface="Arial" pitchFamily="34" charset="0"/>
              </a:rPr>
              <a:t>te</a:t>
            </a:r>
            <a:r>
              <a:rPr lang="en-GB" sz="900" spc="300" dirty="0" smtClean="0">
                <a:latin typeface="HelveticaNeueLT Pro 55 Roman"/>
                <a:ea typeface="Segoe UI" pitchFamily="34" charset="0"/>
                <a:cs typeface="Arial" pitchFamily="34" charset="0"/>
              </a:rPr>
              <a:t> </a:t>
            </a:r>
            <a:r>
              <a:rPr lang="en-GB" sz="900" spc="300" dirty="0" err="1" smtClean="0">
                <a:latin typeface="HelveticaNeueLT Pro 55 Roman"/>
                <a:ea typeface="Segoe UI" pitchFamily="34" charset="0"/>
                <a:cs typeface="Arial" pitchFamily="34" charset="0"/>
              </a:rPr>
              <a:t>Aweneti</a:t>
            </a:r>
            <a:r>
              <a:rPr lang="en-GB" sz="900" spc="300" dirty="0" smtClean="0">
                <a:latin typeface="HelveticaNeueLT Pro 55 Roman"/>
                <a:ea typeface="Segoe UI" pitchFamily="34" charset="0"/>
                <a:cs typeface="Arial" pitchFamily="34" charset="0"/>
              </a:rPr>
              <a:t>’</a:t>
            </a:r>
            <a:endParaRPr lang="en-GB" sz="900" spc="300" dirty="0">
              <a:latin typeface="HelveticaNeueLT Pro 55 Roman"/>
              <a:ea typeface="Segoe UI" pitchFamily="34" charset="0"/>
              <a:cs typeface="Arial" pitchFamily="34" charset="0"/>
            </a:endParaRPr>
          </a:p>
        </p:txBody>
      </p:sp>
      <p:sp>
        <p:nvSpPr>
          <p:cNvPr id="31" name="TextBox: Tool instructions start"/>
          <p:cNvSpPr txBox="1"/>
          <p:nvPr/>
        </p:nvSpPr>
        <p:spPr>
          <a:xfrm>
            <a:off x="2472564" y="4838623"/>
            <a:ext cx="4185762"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play </a:t>
            </a:r>
            <a:r>
              <a:rPr lang="en-GB" sz="900" spc="300" dirty="0" smtClean="0">
                <a:latin typeface="HelveticaNeueLT Pro 55 Roman"/>
                <a:ea typeface="Segoe UI" pitchFamily="34" charset="0"/>
                <a:cs typeface="Arial" pitchFamily="34" charset="0"/>
              </a:rPr>
              <a:t>‘Mo </a:t>
            </a:r>
            <a:r>
              <a:rPr lang="en-GB" sz="900" spc="300" dirty="0" err="1" smtClean="0">
                <a:latin typeface="HelveticaNeueLT Pro 55 Roman"/>
                <a:ea typeface="Segoe UI" pitchFamily="34" charset="0"/>
                <a:cs typeface="Arial" pitchFamily="34" charset="0"/>
              </a:rPr>
              <a:t>te</a:t>
            </a:r>
            <a:r>
              <a:rPr lang="en-GB" sz="900" spc="300" dirty="0" smtClean="0">
                <a:latin typeface="HelveticaNeueLT Pro 55 Roman"/>
                <a:ea typeface="Segoe UI" pitchFamily="34" charset="0"/>
                <a:cs typeface="Arial" pitchFamily="34" charset="0"/>
              </a:rPr>
              <a:t> </a:t>
            </a:r>
            <a:r>
              <a:rPr lang="en-GB" sz="900" spc="300" dirty="0" err="1" smtClean="0">
                <a:latin typeface="HelveticaNeueLT Pro 55 Roman"/>
                <a:ea typeface="Segoe UI" pitchFamily="34" charset="0"/>
                <a:cs typeface="Arial" pitchFamily="34" charset="0"/>
              </a:rPr>
              <a:t>Aweneti</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7510516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6"/>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grpId="1" nodeType="withEffect">
                                  <p:stCondLst>
                                    <p:cond delay="0"/>
                                  </p:stCondLst>
                                  <p:childTnLst>
                                    <p:animMotion origin="layout" path="M -2.77778E-6 4.32232E-6 L -2.77778E-6 0.12534 " pathEditMode="relative" rAng="0" ptsTypes="AA">
                                      <p:cBhvr>
                                        <p:cTn id="14" dur="1500" fill="hold"/>
                                        <p:tgtEl>
                                          <p:spTgt spid="25"/>
                                        </p:tgtEl>
                                        <p:attrNameLst>
                                          <p:attrName>ppt_x</p:attrName>
                                          <p:attrName>ppt_y</p:attrName>
                                        </p:attrNameLst>
                                      </p:cBhvr>
                                      <p:rCtr x="0" y="626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2.77778E-6 0.12534 L -2.77778E-6 0.29083 " pathEditMode="relative" rAng="0" ptsTypes="AA">
                                      <p:cBhvr>
                                        <p:cTn id="18" dur="1500" fill="hold"/>
                                        <p:tgtEl>
                                          <p:spTgt spid="25"/>
                                        </p:tgtEl>
                                        <p:attrNameLst>
                                          <p:attrName>ppt_x</p:attrName>
                                          <p:attrName>ppt_y</p:attrName>
                                        </p:attrNameLst>
                                      </p:cBhvr>
                                      <p:rCtr x="0" y="827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3" nodeType="clickEffect">
                                  <p:stCondLst>
                                    <p:cond delay="0"/>
                                  </p:stCondLst>
                                  <p:childTnLst>
                                    <p:animMotion origin="layout" path="M -2.77778E-6 0.29074 L -2.77778E-6 0.45 " pathEditMode="relative" rAng="0" ptsTypes="AA">
                                      <p:cBhvr>
                                        <p:cTn id="22" dur="1500" fill="hold"/>
                                        <p:tgtEl>
                                          <p:spTgt spid="25"/>
                                        </p:tgtEl>
                                        <p:attrNameLst>
                                          <p:attrName>ppt_x</p:attrName>
                                          <p:attrName>ppt_y</p:attrName>
                                        </p:attrNameLst>
                                      </p:cBhvr>
                                      <p:rCtr x="0" y="796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4" nodeType="clickEffect">
                                  <p:stCondLst>
                                    <p:cond delay="0"/>
                                  </p:stCondLst>
                                  <p:childTnLst>
                                    <p:animMotion origin="layout" path="M -2.77778E-6 0.45 L -2.77778E-6 0.57592 " pathEditMode="relative" rAng="0" ptsTypes="AA">
                                      <p:cBhvr>
                                        <p:cTn id="26" dur="2000" fill="hold"/>
                                        <p:tgtEl>
                                          <p:spTgt spid="25"/>
                                        </p:tgtEl>
                                        <p:attrNameLst>
                                          <p:attrName>ppt_x</p:attrName>
                                          <p:attrName>ppt_y</p:attrName>
                                        </p:attrNameLst>
                                      </p:cBhvr>
                                      <p:rCtr x="0" y="629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5" nodeType="clickEffect">
                                  <p:stCondLst>
                                    <p:cond delay="0"/>
                                  </p:stCondLst>
                                  <p:childTnLst>
                                    <p:animMotion origin="layout" path="M -2.77778E-6 0.57592 L -2.77778E-6 2.22222E-6 " pathEditMode="relative" rAng="0" ptsTypes="AA">
                                      <p:cBhvr>
                                        <p:cTn id="30" dur="2000" fill="hold"/>
                                        <p:tgtEl>
                                          <p:spTgt spid="25"/>
                                        </p:tgtEl>
                                        <p:attrNameLst>
                                          <p:attrName>ppt_x</p:attrName>
                                          <p:attrName>ppt_y</p:attrName>
                                        </p:attrNameLst>
                                      </p:cBhvr>
                                      <p:rCtr x="0" y="-28796"/>
                                    </p:animMotion>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xit" presetSubtype="0" fill="hold" grpId="1" nodeType="with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75811" fill="hold"/>
                                        <p:tgtEl>
                                          <p:spTgt spid="2"/>
                                        </p:tgtEl>
                                      </p:cBhvr>
                                    </p:cmd>
                                  </p:childTnLst>
                                </p:cTn>
                              </p:par>
                              <p:par>
                                <p:cTn id="43" presetID="1" presetClass="emph" presetSubtype="2" fill="hold" nodeType="withEffect">
                                  <p:stCondLst>
                                    <p:cond delay="0"/>
                                  </p:stCondLst>
                                  <p:childTnLst>
                                    <p:animClr clrSpc="rgb" dir="cw">
                                      <p:cBhvr>
                                        <p:cTn id="44" dur="1000" fill="hold"/>
                                        <p:tgtEl>
                                          <p:spTgt spid="29"/>
                                        </p:tgtEl>
                                        <p:attrNameLst>
                                          <p:attrName>fillcolor</p:attrName>
                                        </p:attrNameLst>
                                      </p:cBhvr>
                                      <p:to>
                                        <a:schemeClr val="accent2"/>
                                      </p:to>
                                    </p:animClr>
                                    <p:set>
                                      <p:cBhvr>
                                        <p:cTn id="45" dur="1000" fill="hold"/>
                                        <p:tgtEl>
                                          <p:spTgt spid="29"/>
                                        </p:tgtEl>
                                        <p:attrNameLst>
                                          <p:attrName>fill.type</p:attrName>
                                        </p:attrNameLst>
                                      </p:cBhvr>
                                      <p:to>
                                        <p:strVal val="solid"/>
                                      </p:to>
                                    </p:set>
                                    <p:set>
                                      <p:cBhvr>
                                        <p:cTn id="46" dur="1000" fill="hold"/>
                                        <p:tgtEl>
                                          <p:spTgt spid="29"/>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2"/>
                                        </p:tgtEl>
                                      </p:cBhvr>
                                    </p:cmd>
                                  </p:childTnLst>
                                </p:cTn>
                              </p:par>
                              <p:par>
                                <p:cTn id="51" presetID="10" presetClass="exit" presetSubtype="0" fill="hold" grpId="1" nodeType="withEffect">
                                  <p:stCondLst>
                                    <p:cond delay="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2"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 presetClass="emph" presetSubtype="2" fill="hold" nodeType="withEffect">
                                  <p:stCondLst>
                                    <p:cond delay="0"/>
                                  </p:stCondLst>
                                  <p:childTnLst>
                                    <p:animClr clrSpc="rgb" dir="cw">
                                      <p:cBhvr>
                                        <p:cTn id="58" dur="2000" fill="hold"/>
                                        <p:tgtEl>
                                          <p:spTgt spid="29"/>
                                        </p:tgtEl>
                                        <p:attrNameLst>
                                          <p:attrName>fillcolor</p:attrName>
                                        </p:attrNameLst>
                                      </p:cBhvr>
                                      <p:to>
                                        <a:schemeClr val="bg1"/>
                                      </p:to>
                                    </p:animClr>
                                    <p:set>
                                      <p:cBhvr>
                                        <p:cTn id="59" dur="2000" fill="hold"/>
                                        <p:tgtEl>
                                          <p:spTgt spid="29"/>
                                        </p:tgtEl>
                                        <p:attrNameLst>
                                          <p:attrName>fill.type</p:attrName>
                                        </p:attrNameLst>
                                      </p:cBhvr>
                                      <p:to>
                                        <p:strVal val="solid"/>
                                      </p:to>
                                    </p:set>
                                    <p:set>
                                      <p:cBhvr>
                                        <p:cTn id="60"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25" grpId="0" animBg="1"/>
      <p:bldP spid="25" grpId="1" animBg="1"/>
      <p:bldP spid="25" grpId="2" animBg="1"/>
      <p:bldP spid="25" grpId="3" animBg="1"/>
      <p:bldP spid="25" grpId="4" animBg="1"/>
      <p:bldP spid="25" grpId="5" animBg="1"/>
      <p:bldP spid="30" grpId="0"/>
      <p:bldP spid="30" grpId="1"/>
      <p:bldP spid="31" grpId="0"/>
      <p:bldP spid="31" grpId="1"/>
      <p:bldP spid="31"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BG"/>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ounded Rectangle: Image"/>
          <p:cNvSpPr/>
          <p:nvPr/>
        </p:nvSpPr>
        <p:spPr>
          <a:xfrm>
            <a:off x="5047835" y="1046152"/>
            <a:ext cx="2764189" cy="3155763"/>
          </a:xfrm>
          <a:prstGeom prst="roundRect">
            <a:avLst/>
          </a:prstGeom>
          <a:blipFill dpi="0" rotWithShape="1">
            <a:blip r:embed="rId4"/>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Shape: Card 4"/>
          <p:cNvSpPr/>
          <p:nvPr/>
        </p:nvSpPr>
        <p:spPr>
          <a:xfrm>
            <a:off x="1055380" y="857890"/>
            <a:ext cx="2825080" cy="3168352"/>
          </a:xfrm>
          <a:prstGeom prst="roundRect">
            <a:avLst/>
          </a:prstGeom>
          <a:solidFill>
            <a:schemeClr val="accent6">
              <a:lumMod val="20000"/>
              <a:lumOff val="80000"/>
            </a:schemeClr>
          </a:solidFill>
          <a:ln w="825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smtClean="0">
                <a:solidFill>
                  <a:schemeClr val="tx1"/>
                </a:solidFill>
                <a:latin typeface="HelveticaNeueLT Pro 55 Roman"/>
              </a:rPr>
              <a:t>The other three candles are purple to remind us that Advent </a:t>
            </a:r>
            <a:r>
              <a:rPr lang="en-NZ" spc="300" dirty="0">
                <a:solidFill>
                  <a:schemeClr val="tx1"/>
                </a:solidFill>
                <a:latin typeface="HelveticaNeueLT Pro 55 Roman"/>
              </a:rPr>
              <a:t>is a penitential time to </a:t>
            </a:r>
            <a:r>
              <a:rPr lang="en-NZ" spc="300" dirty="0" smtClean="0">
                <a:solidFill>
                  <a:schemeClr val="tx1"/>
                </a:solidFill>
                <a:latin typeface="HelveticaNeueLT Pro 55 Roman"/>
              </a:rPr>
              <a:t>prepare our hearts for Jesus to come into at Christmas. </a:t>
            </a:r>
            <a:endParaRPr lang="en-NZ" spc="300" dirty="0">
              <a:solidFill>
                <a:schemeClr val="tx1"/>
              </a:solidFill>
              <a:latin typeface="HelveticaNeueLT Pro 55 Roman"/>
            </a:endParaRPr>
          </a:p>
        </p:txBody>
      </p:sp>
      <p:sp>
        <p:nvSpPr>
          <p:cNvPr id="14" name="Shape: Card 3"/>
          <p:cNvSpPr/>
          <p:nvPr/>
        </p:nvSpPr>
        <p:spPr>
          <a:xfrm>
            <a:off x="1207780" y="1010290"/>
            <a:ext cx="2825080" cy="3168352"/>
          </a:xfrm>
          <a:prstGeom prst="roundRect">
            <a:avLst/>
          </a:prstGeom>
          <a:solidFill>
            <a:schemeClr val="accent6">
              <a:lumMod val="20000"/>
              <a:lumOff val="80000"/>
            </a:schemeClr>
          </a:solidFill>
          <a:ln w="825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spc="300" dirty="0">
                <a:solidFill>
                  <a:schemeClr val="tx1"/>
                </a:solidFill>
                <a:latin typeface="Lucida Sans" pitchFamily="34" charset="0"/>
              </a:rPr>
              <a:t>The pink or rose candle is the joy candle because we have almost reached the joy of Christmas.</a:t>
            </a:r>
          </a:p>
        </p:txBody>
      </p:sp>
      <p:sp>
        <p:nvSpPr>
          <p:cNvPr id="15" name="Shape: Card 2"/>
          <p:cNvSpPr/>
          <p:nvPr/>
        </p:nvSpPr>
        <p:spPr>
          <a:xfrm>
            <a:off x="1360179" y="1162690"/>
            <a:ext cx="2820523" cy="3168352"/>
          </a:xfrm>
          <a:prstGeom prst="roundRect">
            <a:avLst/>
          </a:prstGeom>
          <a:solidFill>
            <a:schemeClr val="accent6">
              <a:lumMod val="20000"/>
              <a:lumOff val="80000"/>
            </a:schemeClr>
          </a:solidFill>
          <a:ln w="825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a:solidFill>
                  <a:schemeClr val="tx1"/>
                </a:solidFill>
                <a:latin typeface="Bookman Old Style" pitchFamily="18" charset="0"/>
              </a:rPr>
              <a:t>As each new candle is lit for each new week in Advent the light gets brighter because Jesus’ coming is getting closer.</a:t>
            </a:r>
          </a:p>
        </p:txBody>
      </p:sp>
      <p:sp>
        <p:nvSpPr>
          <p:cNvPr id="16" name="Shape: Card 1 (top)"/>
          <p:cNvSpPr/>
          <p:nvPr/>
        </p:nvSpPr>
        <p:spPr>
          <a:xfrm>
            <a:off x="1512579" y="1315090"/>
            <a:ext cx="2766977" cy="3168352"/>
          </a:xfrm>
          <a:prstGeom prst="roundRect">
            <a:avLst/>
          </a:prstGeom>
          <a:solidFill>
            <a:schemeClr val="accent6">
              <a:lumMod val="20000"/>
              <a:lumOff val="80000"/>
            </a:schemeClr>
          </a:solidFill>
          <a:ln w="825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a:solidFill>
                  <a:schemeClr val="tx1"/>
                </a:solidFill>
                <a:latin typeface="HelveticaNeueLT Pro 55 Roman" pitchFamily="34" charset="0"/>
              </a:rPr>
              <a:t>The four candles on the wreath, one for each week of </a:t>
            </a:r>
            <a:r>
              <a:rPr lang="en-NZ" spc="300" dirty="0" smtClean="0">
                <a:solidFill>
                  <a:schemeClr val="tx1"/>
                </a:solidFill>
                <a:latin typeface="HelveticaNeueLT Pro 55 Roman" pitchFamily="34" charset="0"/>
              </a:rPr>
              <a:t>Advent, </a:t>
            </a:r>
            <a:r>
              <a:rPr lang="en-NZ" spc="300" dirty="0">
                <a:solidFill>
                  <a:schemeClr val="tx1"/>
                </a:solidFill>
                <a:latin typeface="HelveticaNeueLT Pro 55 Roman" pitchFamily="34" charset="0"/>
              </a:rPr>
              <a:t>remind us that Jesus, the light of the </a:t>
            </a:r>
            <a:r>
              <a:rPr lang="en-NZ" spc="300" dirty="0" smtClean="0">
                <a:solidFill>
                  <a:schemeClr val="tx1"/>
                </a:solidFill>
                <a:latin typeface="HelveticaNeueLT Pro 55 Roman" pitchFamily="34" charset="0"/>
              </a:rPr>
              <a:t>world, </a:t>
            </a:r>
            <a:r>
              <a:rPr lang="en-NZ" spc="300" dirty="0">
                <a:solidFill>
                  <a:schemeClr val="tx1"/>
                </a:solidFill>
                <a:latin typeface="HelveticaNeueLT Pro 55 Roman" pitchFamily="34" charset="0"/>
              </a:rPr>
              <a:t>is coming.</a:t>
            </a:r>
          </a:p>
        </p:txBody>
      </p:sp>
      <p:sp>
        <p:nvSpPr>
          <p:cNvPr id="6" name="Title"/>
          <p:cNvSpPr txBox="1"/>
          <p:nvPr/>
        </p:nvSpPr>
        <p:spPr>
          <a:xfrm>
            <a:off x="0" y="105104"/>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a:t>
            </a:r>
            <a:r>
              <a:rPr lang="en-NZ" sz="3600" b="1" spc="300" dirty="0" smtClean="0">
                <a:solidFill>
                  <a:schemeClr val="accent4">
                    <a:lumMod val="50000"/>
                  </a:schemeClr>
                </a:solidFill>
                <a:latin typeface="Adobe Fangsong Std R" pitchFamily="18" charset="-128"/>
                <a:ea typeface="Adobe Fangsong Std R" pitchFamily="18" charset="-128"/>
              </a:rPr>
              <a:t>Candles </a:t>
            </a:r>
            <a:r>
              <a:rPr lang="en-NZ" sz="3600" b="1" spc="300" dirty="0">
                <a:solidFill>
                  <a:schemeClr val="accent4">
                    <a:lumMod val="50000"/>
                  </a:schemeClr>
                </a:solidFill>
                <a:latin typeface="Adobe Fangsong Std R" pitchFamily="18" charset="-128"/>
                <a:ea typeface="Adobe Fangsong Std R" pitchFamily="18" charset="-128"/>
              </a:rPr>
              <a:t>on the Advent </a:t>
            </a:r>
            <a:r>
              <a:rPr lang="en-NZ" sz="3600" b="1" spc="300" dirty="0" smtClean="0">
                <a:solidFill>
                  <a:schemeClr val="accent4">
                    <a:lumMod val="50000"/>
                  </a:schemeClr>
                </a:solidFill>
                <a:latin typeface="Adobe Fangsong Std R" pitchFamily="18" charset="-128"/>
                <a:ea typeface="Adobe Fangsong Std R" pitchFamily="18" charset="-128"/>
              </a:rPr>
              <a:t>Wreath</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255776" y="4830780"/>
            <a:ext cx="2632452" cy="230832"/>
          </a:xfrm>
          <a:prstGeom prst="rect">
            <a:avLst/>
          </a:prstGeom>
          <a:noFill/>
        </p:spPr>
        <p:txBody>
          <a:bodyPr wrap="none" rtlCol="0">
            <a:spAutoFit/>
          </a:bodyPr>
          <a:lstStyle/>
          <a:p>
            <a:pPr algn="ctr"/>
            <a:r>
              <a:rPr lang="en-GB" sz="900" spc="300" dirty="0" smtClean="0">
                <a:latin typeface="HelveticaNeueLT Pro 55 Roman" pitchFamily="34" charset="0"/>
                <a:ea typeface="Segoe UI" pitchFamily="34" charset="0"/>
                <a:cs typeface="Arial" pitchFamily="34" charset="0"/>
              </a:rPr>
              <a:t>Click top card to discard it</a:t>
            </a:r>
            <a:endParaRPr lang="en-GB" sz="900" spc="300" dirty="0">
              <a:latin typeface="HelveticaNeueLT Pro 55 Roman" pitchFamily="34" charset="0"/>
              <a:ea typeface="Segoe UI" pitchFamily="34" charset="0"/>
              <a:cs typeface="Arial" pitchFamily="34" charset="0"/>
            </a:endParaRPr>
          </a:p>
        </p:txBody>
      </p:sp>
    </p:spTree>
    <p:extLst>
      <p:ext uri="{BB962C8B-B14F-4D97-AF65-F5344CB8AC3E}">
        <p14:creationId xmlns:p14="http://schemas.microsoft.com/office/powerpoint/2010/main" val="305041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2"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grpId="2"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grpId="2"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ntr" presetSubtype="0" fill="hold" grpId="2"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BG"/>
          <p:cNvSpPr/>
          <p:nvPr/>
        </p:nvSpPr>
        <p:spPr>
          <a:xfrm>
            <a:off x="95534" y="109790"/>
            <a:ext cx="8969643"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extbox: Line 5"/>
          <p:cNvSpPr txBox="1"/>
          <p:nvPr/>
        </p:nvSpPr>
        <p:spPr>
          <a:xfrm>
            <a:off x="3439460" y="3395254"/>
            <a:ext cx="5788764" cy="1323439"/>
          </a:xfrm>
          <a:prstGeom prst="rect">
            <a:avLst/>
          </a:prstGeom>
          <a:noFill/>
        </p:spPr>
        <p:txBody>
          <a:bodyPr wrap="none" rtlCol="0">
            <a:spAutoFit/>
          </a:bodyPr>
          <a:lstStyle/>
          <a:p>
            <a:r>
              <a:rPr lang="en-NZ" sz="1600" spc="300" dirty="0">
                <a:latin typeface="Bookman Old Style" pitchFamily="18" charset="0"/>
              </a:rPr>
              <a:t>Families usually bless their </a:t>
            </a:r>
            <a:r>
              <a:rPr lang="en-NZ" sz="1600" spc="300" dirty="0" smtClean="0">
                <a:latin typeface="Bookman Old Style" pitchFamily="18" charset="0"/>
              </a:rPr>
              <a:t>wreaths </a:t>
            </a:r>
          </a:p>
          <a:p>
            <a:r>
              <a:rPr lang="en-NZ" sz="1600" spc="300" dirty="0" smtClean="0">
                <a:latin typeface="Bookman Old Style" pitchFamily="18" charset="0"/>
              </a:rPr>
              <a:t>before </a:t>
            </a:r>
            <a:r>
              <a:rPr lang="en-NZ" sz="1600" spc="300" dirty="0">
                <a:latin typeface="Bookman Old Style" pitchFamily="18" charset="0"/>
              </a:rPr>
              <a:t>they use it. Usually the wreath is </a:t>
            </a:r>
            <a:endParaRPr lang="en-NZ" sz="1600" spc="300" dirty="0" smtClean="0">
              <a:latin typeface="Bookman Old Style" pitchFamily="18" charset="0"/>
            </a:endParaRPr>
          </a:p>
          <a:p>
            <a:r>
              <a:rPr lang="en-NZ" sz="1600" spc="300" dirty="0" smtClean="0">
                <a:latin typeface="Bookman Old Style" pitchFamily="18" charset="0"/>
              </a:rPr>
              <a:t>on </a:t>
            </a:r>
            <a:r>
              <a:rPr lang="en-NZ" sz="1600" spc="300" dirty="0">
                <a:latin typeface="Bookman Old Style" pitchFamily="18" charset="0"/>
              </a:rPr>
              <a:t>the meal table and the candles are </a:t>
            </a:r>
            <a:endParaRPr lang="en-NZ" sz="1600" spc="300" dirty="0" smtClean="0">
              <a:latin typeface="Bookman Old Style" pitchFamily="18" charset="0"/>
            </a:endParaRPr>
          </a:p>
          <a:p>
            <a:r>
              <a:rPr lang="en-NZ" sz="1600" spc="300" dirty="0" smtClean="0">
                <a:latin typeface="Bookman Old Style" pitchFamily="18" charset="0"/>
              </a:rPr>
              <a:t>lit </a:t>
            </a:r>
            <a:r>
              <a:rPr lang="en-NZ" sz="1600" spc="300" dirty="0">
                <a:latin typeface="Bookman Old Style" pitchFamily="18" charset="0"/>
              </a:rPr>
              <a:t>during the family meal and the family </a:t>
            </a:r>
            <a:endParaRPr lang="en-NZ" sz="1600" spc="300" dirty="0" smtClean="0">
              <a:latin typeface="Bookman Old Style" pitchFamily="18" charset="0"/>
            </a:endParaRPr>
          </a:p>
          <a:p>
            <a:r>
              <a:rPr lang="en-NZ" sz="1600" spc="300" dirty="0" smtClean="0">
                <a:latin typeface="Bookman Old Style" pitchFamily="18" charset="0"/>
              </a:rPr>
              <a:t>prays </a:t>
            </a:r>
            <a:r>
              <a:rPr lang="en-NZ" sz="1600" spc="300" dirty="0">
                <a:latin typeface="Bookman Old Style" pitchFamily="18" charset="0"/>
              </a:rPr>
              <a:t>when the meal is finished.</a:t>
            </a:r>
          </a:p>
        </p:txBody>
      </p:sp>
      <p:sp>
        <p:nvSpPr>
          <p:cNvPr id="38" name="Textbox: Line 4"/>
          <p:cNvSpPr txBox="1"/>
          <p:nvPr/>
        </p:nvSpPr>
        <p:spPr>
          <a:xfrm>
            <a:off x="3398516" y="2572600"/>
            <a:ext cx="5874493" cy="830997"/>
          </a:xfrm>
          <a:prstGeom prst="rect">
            <a:avLst/>
          </a:prstGeom>
          <a:noFill/>
        </p:spPr>
        <p:txBody>
          <a:bodyPr wrap="none" rtlCol="0">
            <a:spAutoFit/>
          </a:bodyPr>
          <a:lstStyle/>
          <a:p>
            <a:r>
              <a:rPr lang="en-NZ" sz="1600" spc="300" dirty="0">
                <a:latin typeface="HelveticaNeueLT Pro 55 Roman" pitchFamily="34" charset="0"/>
              </a:rPr>
              <a:t>The Advent </a:t>
            </a:r>
            <a:r>
              <a:rPr lang="en-NZ" sz="1600" spc="300" dirty="0" smtClean="0">
                <a:latin typeface="HelveticaNeueLT Pro 55 Roman" pitchFamily="34" charset="0"/>
              </a:rPr>
              <a:t>Wreath </a:t>
            </a:r>
            <a:r>
              <a:rPr lang="en-NZ" sz="1600" spc="300" dirty="0">
                <a:latin typeface="HelveticaNeueLT Pro 55 Roman" pitchFamily="34" charset="0"/>
              </a:rPr>
              <a:t>is a Christian tradition </a:t>
            </a:r>
            <a:endParaRPr lang="en-NZ" sz="1600" spc="300" dirty="0" smtClean="0">
              <a:latin typeface="HelveticaNeueLT Pro 55 Roman" pitchFamily="34" charset="0"/>
            </a:endParaRPr>
          </a:p>
          <a:p>
            <a:r>
              <a:rPr lang="en-NZ" sz="1600" spc="300" dirty="0" smtClean="0">
                <a:latin typeface="HelveticaNeueLT Pro 55 Roman" pitchFamily="34" charset="0"/>
              </a:rPr>
              <a:t>that </a:t>
            </a:r>
            <a:r>
              <a:rPr lang="en-NZ" sz="1600" spc="300" dirty="0">
                <a:latin typeface="HelveticaNeueLT Pro 55 Roman" pitchFamily="34" charset="0"/>
              </a:rPr>
              <a:t>helps people to open their hearts to </a:t>
            </a:r>
            <a:endParaRPr lang="en-NZ" sz="1600" spc="300" dirty="0" smtClean="0">
              <a:latin typeface="HelveticaNeueLT Pro 55 Roman" pitchFamily="34" charset="0"/>
            </a:endParaRPr>
          </a:p>
          <a:p>
            <a:r>
              <a:rPr lang="en-NZ" sz="1600" spc="300" dirty="0" smtClean="0">
                <a:latin typeface="HelveticaNeueLT Pro 55 Roman" pitchFamily="34" charset="0"/>
              </a:rPr>
              <a:t>welcome </a:t>
            </a:r>
            <a:r>
              <a:rPr lang="en-NZ" sz="1600" spc="300" dirty="0">
                <a:latin typeface="HelveticaNeueLT Pro 55 Roman" pitchFamily="34" charset="0"/>
              </a:rPr>
              <a:t>Jesus into their lives in a new way.</a:t>
            </a:r>
          </a:p>
        </p:txBody>
      </p:sp>
      <p:sp>
        <p:nvSpPr>
          <p:cNvPr id="37" name="Textbox: Line 3"/>
          <p:cNvSpPr txBox="1"/>
          <p:nvPr/>
        </p:nvSpPr>
        <p:spPr>
          <a:xfrm>
            <a:off x="3398516" y="1931201"/>
            <a:ext cx="5880136" cy="584775"/>
          </a:xfrm>
          <a:prstGeom prst="rect">
            <a:avLst/>
          </a:prstGeom>
          <a:noFill/>
        </p:spPr>
        <p:txBody>
          <a:bodyPr wrap="none" rtlCol="0">
            <a:spAutoFit/>
          </a:bodyPr>
          <a:lstStyle/>
          <a:p>
            <a:r>
              <a:rPr lang="en-NZ" sz="1600" b="1" spc="300" dirty="0">
                <a:latin typeface="Lucida Sans" pitchFamily="34" charset="0"/>
              </a:rPr>
              <a:t>It reminds people to keep Christ at the </a:t>
            </a:r>
            <a:endParaRPr lang="en-NZ" sz="1600" b="1" spc="300" dirty="0" smtClean="0">
              <a:latin typeface="Lucida Sans" pitchFamily="34" charset="0"/>
            </a:endParaRPr>
          </a:p>
          <a:p>
            <a:r>
              <a:rPr lang="en-NZ" sz="1600" b="1" spc="300" dirty="0" smtClean="0">
                <a:latin typeface="Lucida Sans" pitchFamily="34" charset="0"/>
              </a:rPr>
              <a:t>centre of </a:t>
            </a:r>
            <a:r>
              <a:rPr lang="en-NZ" sz="1600" b="1" spc="300" dirty="0">
                <a:latin typeface="Lucida Sans" pitchFamily="34" charset="0"/>
              </a:rPr>
              <a:t>Christmas.</a:t>
            </a:r>
          </a:p>
        </p:txBody>
      </p:sp>
      <p:sp>
        <p:nvSpPr>
          <p:cNvPr id="36" name="Textbox: Line 2"/>
          <p:cNvSpPr txBox="1"/>
          <p:nvPr/>
        </p:nvSpPr>
        <p:spPr>
          <a:xfrm>
            <a:off x="3398516" y="1609381"/>
            <a:ext cx="5998758" cy="338554"/>
          </a:xfrm>
          <a:prstGeom prst="rect">
            <a:avLst/>
          </a:prstGeom>
          <a:noFill/>
        </p:spPr>
        <p:txBody>
          <a:bodyPr wrap="none" rtlCol="0">
            <a:spAutoFit/>
          </a:bodyPr>
          <a:lstStyle/>
          <a:p>
            <a:r>
              <a:rPr lang="en-NZ" sz="1600" spc="300" dirty="0">
                <a:latin typeface="Bookman Old Style" pitchFamily="18" charset="0"/>
              </a:rPr>
              <a:t>The Christ </a:t>
            </a:r>
            <a:r>
              <a:rPr lang="en-NZ" sz="1600" spc="300" dirty="0" smtClean="0">
                <a:latin typeface="Bookman Old Style" pitchFamily="18" charset="0"/>
              </a:rPr>
              <a:t>Candle </a:t>
            </a:r>
            <a:r>
              <a:rPr lang="en-NZ" sz="1600" spc="300" dirty="0">
                <a:latin typeface="Bookman Old Style" pitchFamily="18" charset="0"/>
              </a:rPr>
              <a:t>is lit on Christmas day </a:t>
            </a:r>
          </a:p>
        </p:txBody>
      </p:sp>
      <p:sp>
        <p:nvSpPr>
          <p:cNvPr id="9" name="Textbox: Line 1"/>
          <p:cNvSpPr txBox="1"/>
          <p:nvPr/>
        </p:nvSpPr>
        <p:spPr>
          <a:xfrm>
            <a:off x="3398516" y="823198"/>
            <a:ext cx="5677244" cy="861774"/>
          </a:xfrm>
          <a:prstGeom prst="rect">
            <a:avLst/>
          </a:prstGeom>
          <a:noFill/>
        </p:spPr>
        <p:txBody>
          <a:bodyPr wrap="square" rtlCol="0">
            <a:spAutoFit/>
          </a:bodyPr>
          <a:lstStyle/>
          <a:p>
            <a:r>
              <a:rPr lang="en-NZ" sz="1600" spc="300" dirty="0">
                <a:latin typeface="HelveticaNeueLT Pro 55 Roman" pitchFamily="34" charset="0"/>
              </a:rPr>
              <a:t>Some people put a white candle in </a:t>
            </a:r>
            <a:r>
              <a:rPr lang="en-NZ" sz="1600" spc="300" dirty="0" smtClean="0">
                <a:latin typeface="HelveticaNeueLT Pro 55 Roman" pitchFamily="34" charset="0"/>
              </a:rPr>
              <a:t>the middle of </a:t>
            </a:r>
            <a:r>
              <a:rPr lang="en-NZ" sz="1600" spc="300" dirty="0">
                <a:latin typeface="HelveticaNeueLT Pro 55 Roman" pitchFamily="34" charset="0"/>
              </a:rPr>
              <a:t>the wreath – this is the Christ </a:t>
            </a:r>
            <a:endParaRPr lang="en-NZ" sz="1600" spc="300" dirty="0" smtClean="0">
              <a:latin typeface="HelveticaNeueLT Pro 55 Roman" pitchFamily="34" charset="0"/>
            </a:endParaRPr>
          </a:p>
          <a:p>
            <a:r>
              <a:rPr lang="en-NZ" sz="1600" spc="300" dirty="0">
                <a:latin typeface="HelveticaNeueLT Pro 55 Roman" pitchFamily="34" charset="0"/>
              </a:rPr>
              <a:t>C</a:t>
            </a:r>
            <a:r>
              <a:rPr lang="en-NZ" sz="1600" spc="300" dirty="0" smtClean="0">
                <a:latin typeface="HelveticaNeueLT Pro 55 Roman" pitchFamily="34" charset="0"/>
              </a:rPr>
              <a:t>andle</a:t>
            </a:r>
            <a:endParaRPr lang="en-NZ" sz="1600" spc="300" dirty="0">
              <a:latin typeface="HelveticaNeueLT Pro 55 Roman" pitchFamily="34" charset="0"/>
            </a:endParaRPr>
          </a:p>
        </p:txBody>
      </p:sp>
      <p:sp>
        <p:nvSpPr>
          <p:cNvPr id="7" name="Shape: Arrow"/>
          <p:cNvSpPr/>
          <p:nvPr/>
        </p:nvSpPr>
        <p:spPr>
          <a:xfrm>
            <a:off x="2866028" y="852339"/>
            <a:ext cx="57343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2938257" y="4292953"/>
            <a:ext cx="441639" cy="441639"/>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22" name="Rounded Rectangle: Image"/>
          <p:cNvSpPr/>
          <p:nvPr/>
        </p:nvSpPr>
        <p:spPr>
          <a:xfrm>
            <a:off x="245660" y="1105470"/>
            <a:ext cx="2620368" cy="3398292"/>
          </a:xfrm>
          <a:prstGeom prst="roundRect">
            <a:avLst/>
          </a:prstGeom>
          <a:blipFill dpi="0" rotWithShape="1">
            <a:blip r:embed="rId4"/>
            <a:srcRect/>
            <a:stretch>
              <a:fillRect l="-8000" t="-1000" r="-9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Title"/>
          <p:cNvSpPr txBox="1"/>
          <p:nvPr/>
        </p:nvSpPr>
        <p:spPr>
          <a:xfrm>
            <a:off x="0" y="16533"/>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Christ </a:t>
            </a:r>
            <a:r>
              <a:rPr lang="en-NZ" sz="3600" b="1" spc="300" dirty="0" smtClean="0">
                <a:solidFill>
                  <a:schemeClr val="accent4">
                    <a:lumMod val="50000"/>
                  </a:schemeClr>
                </a:solidFill>
                <a:latin typeface="Adobe Fangsong Std R" pitchFamily="18" charset="-128"/>
                <a:ea typeface="Adobe Fangsong Std R" pitchFamily="18" charset="-128"/>
              </a:rPr>
              <a:t>Candle</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3154693" y="4808642"/>
            <a:ext cx="283461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Press the green button to advance through the lines</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9007316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grpId="1" nodeType="withEffect">
                                  <p:stCondLst>
                                    <p:cond delay="0"/>
                                  </p:stCondLst>
                                  <p:childTnLst>
                                    <p:animMotion origin="layout" path="M -1.66667E-6 0.00031 L -1.66667E-6 0.15555 " pathEditMode="relative" rAng="0" ptsTypes="AA">
                                      <p:cBhvr>
                                        <p:cTn id="12" dur="1500" fill="hold"/>
                                        <p:tgtEl>
                                          <p:spTgt spid="7"/>
                                        </p:tgtEl>
                                        <p:attrNameLst>
                                          <p:attrName>ppt_x</p:attrName>
                                          <p:attrName>ppt_y</p:attrName>
                                        </p:attrNameLst>
                                      </p:cBhvr>
                                      <p:rCtr x="0" y="7747"/>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2" nodeType="clickEffect">
                                  <p:stCondLst>
                                    <p:cond delay="0"/>
                                  </p:stCondLst>
                                  <p:childTnLst>
                                    <p:animMotion origin="layout" path="M -1.66667E-6 0.15555 L -1.66667E-6 0.21543 " pathEditMode="relative" rAng="0" ptsTypes="AA">
                                      <p:cBhvr>
                                        <p:cTn id="16" dur="1500" fill="hold"/>
                                        <p:tgtEl>
                                          <p:spTgt spid="7"/>
                                        </p:tgtEl>
                                        <p:attrNameLst>
                                          <p:attrName>ppt_x</p:attrName>
                                          <p:attrName>ppt_y</p:attrName>
                                        </p:attrNameLst>
                                      </p:cBhvr>
                                      <p:rCtr x="0" y="299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3" nodeType="clickEffect">
                                  <p:stCondLst>
                                    <p:cond delay="0"/>
                                  </p:stCondLst>
                                  <p:childTnLst>
                                    <p:animMotion origin="layout" path="M -1.66667E-6 0.21543 L -1.66667E-6 0.33734 " pathEditMode="relative" rAng="0" ptsTypes="AA">
                                      <p:cBhvr>
                                        <p:cTn id="20" dur="1500" fill="hold"/>
                                        <p:tgtEl>
                                          <p:spTgt spid="7"/>
                                        </p:tgtEl>
                                        <p:attrNameLst>
                                          <p:attrName>ppt_x</p:attrName>
                                          <p:attrName>ppt_y</p:attrName>
                                        </p:attrNameLst>
                                      </p:cBhvr>
                                      <p:rCtr x="0" y="608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4" nodeType="clickEffect">
                                  <p:stCondLst>
                                    <p:cond delay="0"/>
                                  </p:stCondLst>
                                  <p:childTnLst>
                                    <p:animMotion origin="layout" path="M -1.66667E-6 0.33734 L 0.00018 0.50031 " pathEditMode="relative" rAng="0" ptsTypes="AA">
                                      <p:cBhvr>
                                        <p:cTn id="24" dur="2000" fill="hold"/>
                                        <p:tgtEl>
                                          <p:spTgt spid="7"/>
                                        </p:tgtEl>
                                        <p:attrNameLst>
                                          <p:attrName>ppt_x</p:attrName>
                                          <p:attrName>ppt_y</p:attrName>
                                        </p:attrNameLst>
                                      </p:cBhvr>
                                      <p:rCtr x="0" y="8148"/>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9" nodeType="clickEffect">
                                  <p:stCondLst>
                                    <p:cond delay="0"/>
                                  </p:stCondLst>
                                  <p:childTnLst>
                                    <p:animMotion origin="layout" path="M -1.66667E-6 0.5 L -1.66667E-6 0.00031 " pathEditMode="relative" rAng="0" ptsTypes="AA">
                                      <p:cBhvr>
                                        <p:cTn id="28" dur="2000" fill="hold"/>
                                        <p:tgtEl>
                                          <p:spTgt spid="7"/>
                                        </p:tgtEl>
                                        <p:attrNameLst>
                                          <p:attrName>ppt_x</p:attrName>
                                          <p:attrName>ppt_y</p:attrName>
                                        </p:attrNameLst>
                                      </p:cBhvr>
                                      <p:rCtr x="0" y="-25000"/>
                                    </p:animMotion>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9"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3319384" y="0"/>
            <a:ext cx="3632886" cy="81084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1" y="0"/>
            <a:ext cx="3632886" cy="810843"/>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5511114" y="-1"/>
            <a:ext cx="3632886" cy="810843"/>
          </a:xfrm>
          <a:prstGeom prst="rect">
            <a:avLst/>
          </a:prstGeom>
        </p:spPr>
      </p:pic>
      <p:sp>
        <p:nvSpPr>
          <p:cNvPr id="2" name="Rounded Rectangle 1"/>
          <p:cNvSpPr/>
          <p:nvPr/>
        </p:nvSpPr>
        <p:spPr>
          <a:xfrm>
            <a:off x="6314286" y="501490"/>
            <a:ext cx="2588839" cy="1436440"/>
          </a:xfrm>
          <a:prstGeom prst="roundRect">
            <a:avLst/>
          </a:prstGeom>
          <a:blipFill>
            <a:blip r:embed="rId4"/>
            <a:stretch>
              <a:fillRect l="-1000" t="-1000" r="-1000" b="-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33831" b="72558"/>
          <a:stretch/>
        </p:blipFill>
        <p:spPr>
          <a:xfrm rot="10800000">
            <a:off x="1" y="4346305"/>
            <a:ext cx="2403844" cy="810843"/>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rot="10800000">
            <a:off x="5520639" y="4346305"/>
            <a:ext cx="3632886" cy="810843"/>
          </a:xfrm>
          <a:prstGeom prst="rect">
            <a:avLst/>
          </a:prstGeom>
        </p:spPr>
      </p:pic>
      <p:sp>
        <p:nvSpPr>
          <p:cNvPr id="6" name="Title"/>
          <p:cNvSpPr txBox="1"/>
          <p:nvPr/>
        </p:nvSpPr>
        <p:spPr>
          <a:xfrm>
            <a:off x="120082" y="851787"/>
            <a:ext cx="6314286" cy="523220"/>
          </a:xfrm>
          <a:prstGeom prst="rect">
            <a:avLst/>
          </a:prstGeom>
          <a:noFill/>
        </p:spPr>
        <p:txBody>
          <a:bodyPr wrap="square" rtlCol="0">
            <a:spAutoFit/>
          </a:bodyPr>
          <a:lstStyle/>
          <a:p>
            <a:pPr algn="ctr"/>
            <a:r>
              <a:rPr lang="en-NZ" sz="2800" b="1" spc="300" dirty="0">
                <a:solidFill>
                  <a:schemeClr val="accent4">
                    <a:lumMod val="50000"/>
                  </a:schemeClr>
                </a:solidFill>
                <a:latin typeface="Adobe Fangsong Std R" pitchFamily="18" charset="-128"/>
                <a:ea typeface="Adobe Fangsong Std R" pitchFamily="18" charset="-128"/>
              </a:rPr>
              <a:t>How to make an </a:t>
            </a:r>
            <a:r>
              <a:rPr lang="en-NZ" sz="2800" b="1" spc="300" dirty="0" smtClean="0">
                <a:solidFill>
                  <a:schemeClr val="accent4">
                    <a:lumMod val="50000"/>
                  </a:schemeClr>
                </a:solidFill>
                <a:latin typeface="Adobe Fangsong Std R" pitchFamily="18" charset="-128"/>
                <a:ea typeface="Adobe Fangsong Std R" pitchFamily="18" charset="-128"/>
              </a:rPr>
              <a:t>Advent </a:t>
            </a:r>
            <a:r>
              <a:rPr lang="en-NZ" sz="2800" b="1" spc="300" dirty="0">
                <a:solidFill>
                  <a:schemeClr val="accent4">
                    <a:lumMod val="50000"/>
                  </a:schemeClr>
                </a:solidFill>
                <a:latin typeface="Adobe Fangsong Std R" pitchFamily="18" charset="-128"/>
                <a:ea typeface="Adobe Fangsong Std R" pitchFamily="18" charset="-128"/>
              </a:rPr>
              <a:t>wreath</a:t>
            </a:r>
            <a:endParaRPr lang="en-GB" sz="28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75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rot="10800000">
            <a:off x="2156196" y="4343457"/>
            <a:ext cx="3632886" cy="810843"/>
          </a:xfrm>
          <a:prstGeom prst="rect">
            <a:avLst/>
          </a:prstGeom>
        </p:spPr>
      </p:pic>
      <p:sp>
        <p:nvSpPr>
          <p:cNvPr id="3" name="TextBox 2"/>
          <p:cNvSpPr txBox="1"/>
          <p:nvPr/>
        </p:nvSpPr>
        <p:spPr>
          <a:xfrm>
            <a:off x="432470" y="1653043"/>
            <a:ext cx="8470655" cy="2862322"/>
          </a:xfrm>
          <a:prstGeom prst="rect">
            <a:avLst/>
          </a:prstGeom>
          <a:noFill/>
        </p:spPr>
        <p:txBody>
          <a:bodyPr wrap="square" rtlCol="0">
            <a:spAutoFit/>
          </a:bodyPr>
          <a:lstStyle/>
          <a:p>
            <a:r>
              <a:rPr lang="en-NZ" b="1" i="1" spc="300" dirty="0">
                <a:latin typeface="HelveticaNeueLT Pro 55 Roman" pitchFamily="34" charset="0"/>
              </a:rPr>
              <a:t>Step </a:t>
            </a:r>
            <a:r>
              <a:rPr lang="en-NZ" b="1" i="1" spc="300" dirty="0" smtClean="0">
                <a:latin typeface="HelveticaNeueLT Pro 55 Roman" pitchFamily="34" charset="0"/>
              </a:rPr>
              <a:t>1</a:t>
            </a:r>
            <a:r>
              <a:rPr lang="en-NZ" i="1" spc="300" dirty="0">
                <a:latin typeface="HelveticaNeueLT Pro 55 Roman" pitchFamily="34" charset="0"/>
              </a:rPr>
              <a:t> </a:t>
            </a:r>
            <a:r>
              <a:rPr lang="en-NZ" i="1" spc="300" dirty="0" smtClean="0">
                <a:latin typeface="HelveticaNeueLT Pro 55 Roman" pitchFamily="34" charset="0"/>
              </a:rPr>
              <a:t> </a:t>
            </a:r>
            <a:r>
              <a:rPr lang="en-NZ" spc="300" dirty="0" smtClean="0">
                <a:latin typeface="HelveticaNeueLT Pro 55 Roman" pitchFamily="34" charset="0"/>
              </a:rPr>
              <a:t>Get </a:t>
            </a:r>
            <a:r>
              <a:rPr lang="en-NZ" spc="300" dirty="0">
                <a:latin typeface="HelveticaNeueLT Pro 55 Roman" pitchFamily="34" charset="0"/>
              </a:rPr>
              <a:t>the circular base for the wreath</a:t>
            </a:r>
          </a:p>
          <a:p>
            <a:r>
              <a:rPr lang="en-NZ" b="1" i="1" spc="300" dirty="0">
                <a:latin typeface="HelveticaNeueLT Pro 55 Roman" pitchFamily="34" charset="0"/>
              </a:rPr>
              <a:t>Step </a:t>
            </a:r>
            <a:r>
              <a:rPr lang="en-NZ" b="1" i="1" spc="300" dirty="0" smtClean="0">
                <a:latin typeface="HelveticaNeueLT Pro 55 Roman" pitchFamily="34" charset="0"/>
              </a:rPr>
              <a:t>2  </a:t>
            </a:r>
            <a:r>
              <a:rPr lang="en-NZ" spc="300" dirty="0" smtClean="0">
                <a:latin typeface="HelveticaNeueLT Pro 55 Roman" pitchFamily="34" charset="0"/>
              </a:rPr>
              <a:t>Collect </a:t>
            </a:r>
            <a:r>
              <a:rPr lang="en-NZ" spc="300" dirty="0">
                <a:latin typeface="HelveticaNeueLT Pro 55 Roman" pitchFamily="34" charset="0"/>
              </a:rPr>
              <a:t>some small evergreen branches and attach them to the base</a:t>
            </a:r>
          </a:p>
          <a:p>
            <a:r>
              <a:rPr lang="en-NZ" b="1" i="1" spc="300" dirty="0">
                <a:latin typeface="HelveticaNeueLT Pro 55 Roman" pitchFamily="34" charset="0"/>
              </a:rPr>
              <a:t>Step 3</a:t>
            </a:r>
            <a:r>
              <a:rPr lang="en-NZ" i="1" spc="300" dirty="0">
                <a:latin typeface="HelveticaNeueLT Pro 55 Roman" pitchFamily="34" charset="0"/>
              </a:rPr>
              <a:t> </a:t>
            </a:r>
            <a:r>
              <a:rPr lang="en-NZ" i="1" spc="300" dirty="0" smtClean="0">
                <a:latin typeface="HelveticaNeueLT Pro 55 Roman" pitchFamily="34" charset="0"/>
              </a:rPr>
              <a:t> </a:t>
            </a:r>
            <a:r>
              <a:rPr lang="en-NZ" spc="300" dirty="0" smtClean="0">
                <a:latin typeface="HelveticaNeueLT Pro 55 Roman" pitchFamily="34" charset="0"/>
              </a:rPr>
              <a:t>Get </a:t>
            </a:r>
            <a:r>
              <a:rPr lang="en-NZ" spc="300" dirty="0">
                <a:latin typeface="HelveticaNeueLT Pro 55 Roman" pitchFamily="34" charset="0"/>
              </a:rPr>
              <a:t>the candles - 3 purple, 1 pink candle and a white Christ candle</a:t>
            </a:r>
          </a:p>
          <a:p>
            <a:r>
              <a:rPr lang="en-NZ" b="1" i="1" spc="300" dirty="0">
                <a:latin typeface="HelveticaNeueLT Pro 55 Roman" pitchFamily="34" charset="0"/>
              </a:rPr>
              <a:t>Step 4</a:t>
            </a:r>
            <a:r>
              <a:rPr lang="en-NZ" i="1" spc="300" dirty="0">
                <a:latin typeface="HelveticaNeueLT Pro 55 Roman" pitchFamily="34" charset="0"/>
              </a:rPr>
              <a:t> </a:t>
            </a:r>
            <a:r>
              <a:rPr lang="en-NZ" i="1" spc="300" dirty="0" smtClean="0">
                <a:latin typeface="HelveticaNeueLT Pro 55 Roman" pitchFamily="34" charset="0"/>
              </a:rPr>
              <a:t> </a:t>
            </a:r>
            <a:r>
              <a:rPr lang="en-NZ" spc="300" dirty="0" smtClean="0">
                <a:latin typeface="HelveticaNeueLT Pro 55 Roman" pitchFamily="34" charset="0"/>
              </a:rPr>
              <a:t>Attach </a:t>
            </a:r>
            <a:r>
              <a:rPr lang="en-NZ" spc="300" dirty="0">
                <a:latin typeface="HelveticaNeueLT Pro 55 Roman" pitchFamily="34" charset="0"/>
              </a:rPr>
              <a:t>the candles securely </a:t>
            </a:r>
          </a:p>
          <a:p>
            <a:r>
              <a:rPr lang="en-NZ" b="1" i="1" spc="300" dirty="0">
                <a:latin typeface="HelveticaNeueLT Pro 55 Roman" pitchFamily="34" charset="0"/>
              </a:rPr>
              <a:t>Step 5</a:t>
            </a:r>
            <a:r>
              <a:rPr lang="en-NZ" i="1" spc="300" dirty="0">
                <a:latin typeface="HelveticaNeueLT Pro 55 Roman" pitchFamily="34" charset="0"/>
              </a:rPr>
              <a:t> </a:t>
            </a:r>
            <a:r>
              <a:rPr lang="en-NZ" i="1" spc="300" dirty="0" smtClean="0">
                <a:latin typeface="HelveticaNeueLT Pro 55 Roman" pitchFamily="34" charset="0"/>
              </a:rPr>
              <a:t> </a:t>
            </a:r>
            <a:r>
              <a:rPr lang="en-NZ" spc="300" dirty="0" smtClean="0">
                <a:latin typeface="HelveticaNeueLT Pro 55 Roman" pitchFamily="34" charset="0"/>
              </a:rPr>
              <a:t>Place </a:t>
            </a:r>
            <a:r>
              <a:rPr lang="en-NZ" spc="300" dirty="0">
                <a:latin typeface="HelveticaNeueLT Pro 55 Roman" pitchFamily="34" charset="0"/>
              </a:rPr>
              <a:t>the wreath on your table to light at meal time when an adult is there. </a:t>
            </a:r>
          </a:p>
          <a:p>
            <a:r>
              <a:rPr lang="en-NZ" b="1" i="1" spc="300" dirty="0">
                <a:latin typeface="HelveticaNeueLT Pro 55 Roman" pitchFamily="34" charset="0"/>
              </a:rPr>
              <a:t>Step 6</a:t>
            </a:r>
            <a:r>
              <a:rPr lang="en-NZ" i="1" spc="300" dirty="0">
                <a:latin typeface="HelveticaNeueLT Pro 55 Roman" pitchFamily="34" charset="0"/>
              </a:rPr>
              <a:t> </a:t>
            </a:r>
            <a:r>
              <a:rPr lang="en-NZ" i="1" spc="300" dirty="0" smtClean="0">
                <a:latin typeface="HelveticaNeueLT Pro 55 Roman" pitchFamily="34" charset="0"/>
              </a:rPr>
              <a:t> </a:t>
            </a:r>
            <a:r>
              <a:rPr lang="en-NZ" spc="300" dirty="0" smtClean="0">
                <a:latin typeface="HelveticaNeueLT Pro 55 Roman" pitchFamily="34" charset="0"/>
              </a:rPr>
              <a:t>Pray </a:t>
            </a:r>
            <a:r>
              <a:rPr lang="en-NZ" spc="300" dirty="0">
                <a:latin typeface="HelveticaNeueLT Pro 55 Roman" pitchFamily="34" charset="0"/>
              </a:rPr>
              <a:t>the Advent blessing together and sing the Advent </a:t>
            </a:r>
            <a:r>
              <a:rPr lang="en-NZ" spc="300" dirty="0" smtClean="0">
                <a:latin typeface="HelveticaNeueLT Pro 55 Roman" pitchFamily="34" charset="0"/>
              </a:rPr>
              <a:t>song</a:t>
            </a:r>
            <a:endParaRPr lang="en-NZ" spc="300" dirty="0">
              <a:latin typeface="HelveticaNeueLT Pro 55 Roman" pitchFamily="34" charset="0"/>
            </a:endParaRPr>
          </a:p>
        </p:txBody>
      </p:sp>
      <p:sp>
        <p:nvSpPr>
          <p:cNvPr id="15" name="Action Button: Worksheet">
            <a:hlinkClick r:id="rId5" action="ppaction://hlinksldjump" highlightClick="1"/>
          </p:cNvPr>
          <p:cNvSpPr/>
          <p:nvPr/>
        </p:nvSpPr>
        <p:spPr>
          <a:xfrm>
            <a:off x="714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110899" y="4788639"/>
            <a:ext cx="2802213" cy="230832"/>
          </a:xfrm>
          <a:prstGeom prst="rect">
            <a:avLst/>
          </a:prstGeom>
          <a:noFill/>
        </p:spPr>
        <p:txBody>
          <a:bodyPr wrap="none" rtlCol="0">
            <a:spAutoFit/>
          </a:bodyPr>
          <a:lstStyle/>
          <a:p>
            <a:pPr algn="ctr"/>
            <a:r>
              <a:rPr lang="en-GB" sz="900" spc="300" dirty="0" smtClean="0">
                <a:solidFill>
                  <a:schemeClr val="bg1"/>
                </a:solidFill>
                <a:latin typeface="HelveticaNeueLT Pro 55 Roman"/>
                <a:ea typeface="Segoe UI" pitchFamily="34" charset="0"/>
                <a:cs typeface="Arial" pitchFamily="34" charset="0"/>
              </a:rPr>
              <a:t>Click the worksheet button to go to the worksheet</a:t>
            </a:r>
            <a:endParaRPr lang="en-GB" sz="900" spc="300" dirty="0">
              <a:solidFill>
                <a:schemeClr val="bg1"/>
              </a:solidFill>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61477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p:cNvSpPr/>
          <p:nvPr/>
        </p:nvSpPr>
        <p:spPr>
          <a:xfrm>
            <a:off x="2811652" y="680492"/>
            <a:ext cx="6578948" cy="4300665"/>
          </a:xfrm>
          <a:prstGeom prst="rect">
            <a:avLst/>
          </a:prstGeom>
        </p:spPr>
        <p:txBody>
          <a:bodyPr wrap="square">
            <a:spAutoFit/>
          </a:bodyPr>
          <a:lstStyle/>
          <a:p>
            <a:pPr algn="ctr">
              <a:lnSpc>
                <a:spcPct val="140000"/>
              </a:lnSpc>
            </a:pPr>
            <a:r>
              <a:rPr lang="en-NZ" sz="1400" b="1" spc="300" dirty="0" smtClean="0">
                <a:latin typeface="Lucida Sans" pitchFamily="34" charset="0"/>
              </a:rPr>
              <a:t>Blessed </a:t>
            </a:r>
          </a:p>
          <a:p>
            <a:pPr algn="ctr">
              <a:lnSpc>
                <a:spcPct val="140000"/>
              </a:lnSpc>
            </a:pPr>
            <a:r>
              <a:rPr lang="en-NZ" sz="1400" b="1" spc="300" dirty="0" smtClean="0">
                <a:latin typeface="Lucida Sans" pitchFamily="34" charset="0"/>
              </a:rPr>
              <a:t>be </a:t>
            </a:r>
            <a:r>
              <a:rPr lang="en-NZ" sz="1400" b="1" spc="300" dirty="0">
                <a:latin typeface="Lucida Sans" pitchFamily="34" charset="0"/>
              </a:rPr>
              <a:t>our God, </a:t>
            </a:r>
            <a:endParaRPr lang="en-NZ" sz="1400" b="1" spc="300" dirty="0" smtClean="0">
              <a:latin typeface="Lucida Sans" pitchFamily="34" charset="0"/>
            </a:endParaRPr>
          </a:p>
          <a:p>
            <a:pPr algn="ctr">
              <a:lnSpc>
                <a:spcPct val="140000"/>
              </a:lnSpc>
            </a:pPr>
            <a:r>
              <a:rPr lang="en-NZ" sz="1400" b="1" spc="300" dirty="0" smtClean="0">
                <a:latin typeface="Lucida Sans" pitchFamily="34" charset="0"/>
              </a:rPr>
              <a:t>Who </a:t>
            </a:r>
            <a:r>
              <a:rPr lang="en-NZ" sz="1400" b="1" spc="300" dirty="0">
                <a:latin typeface="Lucida Sans" pitchFamily="34" charset="0"/>
              </a:rPr>
              <a:t>sent Jesus his </a:t>
            </a:r>
            <a:r>
              <a:rPr lang="en-NZ" sz="1400" b="1" spc="300" dirty="0" smtClean="0">
                <a:latin typeface="Lucida Sans" pitchFamily="34" charset="0"/>
              </a:rPr>
              <a:t>Son </a:t>
            </a:r>
          </a:p>
          <a:p>
            <a:pPr algn="ctr">
              <a:lnSpc>
                <a:spcPct val="140000"/>
              </a:lnSpc>
            </a:pPr>
            <a:r>
              <a:rPr lang="en-NZ" sz="1400" b="1" spc="300" dirty="0" smtClean="0">
                <a:latin typeface="Lucida Sans" pitchFamily="34" charset="0"/>
              </a:rPr>
              <a:t>to </a:t>
            </a:r>
            <a:r>
              <a:rPr lang="en-NZ" sz="1400" b="1" spc="300" dirty="0">
                <a:latin typeface="Lucida Sans" pitchFamily="34" charset="0"/>
              </a:rPr>
              <a:t>be the Light of the world,</a:t>
            </a:r>
          </a:p>
          <a:p>
            <a:pPr algn="ctr">
              <a:lnSpc>
                <a:spcPct val="140000"/>
              </a:lnSpc>
            </a:pPr>
            <a:r>
              <a:rPr lang="en-NZ" sz="1400" b="1" spc="300" dirty="0">
                <a:latin typeface="Lucida Sans" pitchFamily="34" charset="0"/>
              </a:rPr>
              <a:t>to spread the light of his love </a:t>
            </a:r>
            <a:endParaRPr lang="en-NZ" sz="1400" b="1" spc="300" dirty="0" smtClean="0">
              <a:latin typeface="Lucida Sans" pitchFamily="34" charset="0"/>
            </a:endParaRPr>
          </a:p>
          <a:p>
            <a:pPr algn="ctr">
              <a:lnSpc>
                <a:spcPct val="140000"/>
              </a:lnSpc>
            </a:pPr>
            <a:r>
              <a:rPr lang="en-NZ" sz="1400" b="1" spc="300" dirty="0" smtClean="0">
                <a:latin typeface="Lucida Sans" pitchFamily="34" charset="0"/>
              </a:rPr>
              <a:t>among all people.</a:t>
            </a:r>
            <a:endParaRPr lang="en-NZ" sz="1400" b="1" spc="300" dirty="0">
              <a:latin typeface="Lucida Sans" pitchFamily="34" charset="0"/>
            </a:endParaRPr>
          </a:p>
          <a:p>
            <a:pPr algn="ctr">
              <a:lnSpc>
                <a:spcPct val="140000"/>
              </a:lnSpc>
            </a:pPr>
            <a:r>
              <a:rPr lang="en-NZ" sz="1400" b="1" spc="300" dirty="0">
                <a:latin typeface="Lucida Sans" pitchFamily="34" charset="0"/>
              </a:rPr>
              <a:t>As we light the candles of this wreath</a:t>
            </a:r>
          </a:p>
          <a:p>
            <a:pPr algn="ctr">
              <a:lnSpc>
                <a:spcPct val="140000"/>
              </a:lnSpc>
            </a:pPr>
            <a:r>
              <a:rPr lang="en-NZ" sz="1400" b="1" spc="300" dirty="0">
                <a:latin typeface="Lucida Sans" pitchFamily="34" charset="0"/>
              </a:rPr>
              <a:t>m</a:t>
            </a:r>
            <a:r>
              <a:rPr lang="en-NZ" sz="1400" b="1" spc="300" dirty="0" smtClean="0">
                <a:latin typeface="Lucida Sans" pitchFamily="34" charset="0"/>
              </a:rPr>
              <a:t>ay </a:t>
            </a:r>
            <a:r>
              <a:rPr lang="en-NZ" sz="1400" b="1" spc="300" dirty="0">
                <a:latin typeface="Lucida Sans" pitchFamily="34" charset="0"/>
              </a:rPr>
              <a:t>its growing brightness </a:t>
            </a:r>
          </a:p>
          <a:p>
            <a:pPr algn="ctr">
              <a:lnSpc>
                <a:spcPct val="140000"/>
              </a:lnSpc>
            </a:pPr>
            <a:r>
              <a:rPr lang="en-NZ" sz="1400" b="1" spc="300" dirty="0">
                <a:latin typeface="Lucida Sans" pitchFamily="34" charset="0"/>
              </a:rPr>
              <a:t>remind us that Jesus is near.</a:t>
            </a:r>
          </a:p>
          <a:p>
            <a:pPr algn="ctr">
              <a:lnSpc>
                <a:spcPct val="140000"/>
              </a:lnSpc>
            </a:pPr>
            <a:r>
              <a:rPr lang="en-NZ" sz="1400" b="1" spc="300" dirty="0" smtClean="0">
                <a:latin typeface="Lucida Sans" pitchFamily="34" charset="0"/>
              </a:rPr>
              <a:t>While </a:t>
            </a:r>
            <a:r>
              <a:rPr lang="en-NZ" sz="1400" b="1" spc="300" dirty="0">
                <a:latin typeface="Lucida Sans" pitchFamily="34" charset="0"/>
              </a:rPr>
              <a:t>we prepare to celebrate his </a:t>
            </a:r>
            <a:r>
              <a:rPr lang="en-NZ" sz="1400" b="1" spc="300" dirty="0" smtClean="0">
                <a:latin typeface="Lucida Sans" pitchFamily="34" charset="0"/>
              </a:rPr>
              <a:t>birth,</a:t>
            </a:r>
            <a:endParaRPr lang="en-NZ" sz="1400" b="1" spc="300" dirty="0">
              <a:latin typeface="Lucida Sans" pitchFamily="34" charset="0"/>
            </a:endParaRPr>
          </a:p>
          <a:p>
            <a:pPr algn="ctr">
              <a:lnSpc>
                <a:spcPct val="140000"/>
              </a:lnSpc>
            </a:pPr>
            <a:r>
              <a:rPr lang="en-NZ" sz="1400" b="1" spc="300" dirty="0">
                <a:latin typeface="Lucida Sans" pitchFamily="34" charset="0"/>
              </a:rPr>
              <a:t>o</a:t>
            </a:r>
            <a:r>
              <a:rPr lang="en-NZ" sz="1400" b="1" spc="300" dirty="0" smtClean="0">
                <a:latin typeface="Lucida Sans" pitchFamily="34" charset="0"/>
              </a:rPr>
              <a:t>pen </a:t>
            </a:r>
            <a:r>
              <a:rPr lang="en-NZ" sz="1400" b="1" spc="300" dirty="0">
                <a:latin typeface="Lucida Sans" pitchFamily="34" charset="0"/>
              </a:rPr>
              <a:t>our hearts as we </a:t>
            </a:r>
            <a:r>
              <a:rPr lang="en-NZ" sz="1400" b="1" spc="300" dirty="0" smtClean="0">
                <a:latin typeface="Lucida Sans" pitchFamily="34" charset="0"/>
              </a:rPr>
              <a:t>wait, saying,</a:t>
            </a:r>
            <a:endParaRPr lang="en-NZ" sz="1400" b="1" spc="300" dirty="0">
              <a:latin typeface="Lucida Sans" pitchFamily="34" charset="0"/>
            </a:endParaRPr>
          </a:p>
          <a:p>
            <a:pPr algn="ctr">
              <a:lnSpc>
                <a:spcPct val="140000"/>
              </a:lnSpc>
            </a:pPr>
            <a:r>
              <a:rPr lang="en-NZ" sz="1400" b="1" spc="300" dirty="0">
                <a:latin typeface="Lucida Sans" pitchFamily="34" charset="0"/>
              </a:rPr>
              <a:t>Come Lord Jesus, come and fill us with </a:t>
            </a:r>
            <a:r>
              <a:rPr lang="en-NZ" sz="1400" b="1" spc="300" dirty="0" smtClean="0">
                <a:latin typeface="Lucida Sans" pitchFamily="34" charset="0"/>
              </a:rPr>
              <a:t>joy </a:t>
            </a:r>
          </a:p>
          <a:p>
            <a:pPr algn="ctr">
              <a:lnSpc>
                <a:spcPct val="140000"/>
              </a:lnSpc>
            </a:pPr>
            <a:r>
              <a:rPr lang="en-NZ" sz="1400" b="1" spc="300" dirty="0" smtClean="0">
                <a:latin typeface="Lucida Sans" pitchFamily="34" charset="0"/>
              </a:rPr>
              <a:t>and </a:t>
            </a:r>
            <a:r>
              <a:rPr lang="en-NZ" sz="1400" b="1" spc="300" dirty="0">
                <a:latin typeface="Lucida Sans" pitchFamily="34" charset="0"/>
              </a:rPr>
              <a:t>the gentle peace that only you </a:t>
            </a:r>
            <a:r>
              <a:rPr lang="en-NZ" sz="1400" b="1" spc="300" dirty="0" smtClean="0">
                <a:latin typeface="Lucida Sans" pitchFamily="34" charset="0"/>
              </a:rPr>
              <a:t>can </a:t>
            </a:r>
            <a:r>
              <a:rPr lang="en-NZ" sz="1400" b="1" spc="300" dirty="0">
                <a:latin typeface="Lucida Sans" pitchFamily="34" charset="0"/>
              </a:rPr>
              <a:t>bring. </a:t>
            </a:r>
            <a:r>
              <a:rPr lang="en-NZ" sz="1400" b="1" spc="300" dirty="0" smtClean="0">
                <a:latin typeface="Lucida Sans" pitchFamily="34" charset="0"/>
              </a:rPr>
              <a:t>      </a:t>
            </a:r>
          </a:p>
          <a:p>
            <a:pPr algn="ctr">
              <a:lnSpc>
                <a:spcPct val="140000"/>
              </a:lnSpc>
            </a:pPr>
            <a:r>
              <a:rPr lang="en-NZ" sz="1400" b="1" spc="300" dirty="0" smtClean="0">
                <a:latin typeface="Lucida Sans" pitchFamily="34" charset="0"/>
              </a:rPr>
              <a:t>AMEN</a:t>
            </a:r>
            <a:endParaRPr lang="en-NZ" sz="1400" b="1" spc="300" dirty="0">
              <a:latin typeface="Lucida Sans" pitchFamily="34" charset="0"/>
            </a:endParaRPr>
          </a:p>
        </p:txBody>
      </p:sp>
      <p:sp>
        <p:nvSpPr>
          <p:cNvPr id="7" name="Shape: Arrow"/>
          <p:cNvSpPr/>
          <p:nvPr/>
        </p:nvSpPr>
        <p:spPr>
          <a:xfrm>
            <a:off x="2163580" y="768606"/>
            <a:ext cx="64807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2284410" y="4396128"/>
            <a:ext cx="406411" cy="40641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2812873" y="4805248"/>
            <a:ext cx="283461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Press the green button to advance through the lines</a:t>
            </a:r>
            <a:endParaRPr lang="en-GB" sz="900" spc="300" dirty="0">
              <a:latin typeface="HelveticaNeueLT Pro 55 Roman"/>
              <a:ea typeface="Segoe UI" pitchFamily="34" charset="0"/>
              <a:cs typeface="Arial" pitchFamily="34" charset="0"/>
            </a:endParaRPr>
          </a:p>
        </p:txBody>
      </p:sp>
      <p:sp>
        <p:nvSpPr>
          <p:cNvPr id="21" name="Title"/>
          <p:cNvSpPr txBox="1"/>
          <p:nvPr/>
        </p:nvSpPr>
        <p:spPr>
          <a:xfrm>
            <a:off x="0" y="58752"/>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Advent Family Prayer</a:t>
            </a:r>
          </a:p>
        </p:txBody>
      </p:sp>
      <p:sp>
        <p:nvSpPr>
          <p:cNvPr id="22" name="Rounded Rectangle 21"/>
          <p:cNvSpPr/>
          <p:nvPr/>
        </p:nvSpPr>
        <p:spPr>
          <a:xfrm>
            <a:off x="150125" y="777393"/>
            <a:ext cx="2011619" cy="4082607"/>
          </a:xfrm>
          <a:prstGeom prst="roundRect">
            <a:avLst/>
          </a:prstGeom>
          <a:blipFill dpi="0" rotWithShape="1">
            <a:blip r:embed="rId4"/>
            <a:srcRect/>
            <a:stretch>
              <a:fillRect l="-8000" t="-1000" r="-84000" b="-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ction Button: Worksheet">
            <a:hlinkClick r:id="rId5" action="ppaction://hlinksldjump" highlightClick="1"/>
          </p:cNvPr>
          <p:cNvSpPr/>
          <p:nvPr/>
        </p:nvSpPr>
        <p:spPr>
          <a:xfrm>
            <a:off x="714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2830893" y="4948084"/>
            <a:ext cx="2802213"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worksheet button to go to the worksheet</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41384416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0"/>
                                  </p:stCondLst>
                                  <p:childTnLst>
                                    <p:animMotion origin="layout" path="M 2.77778E-7 -1.23457E-6 L 2.77778E-7 0.07716 " pathEditMode="relative" rAng="0" ptsTypes="AA">
                                      <p:cBhvr>
                                        <p:cTn id="9" dur="1500" fill="hold"/>
                                        <p:tgtEl>
                                          <p:spTgt spid="7"/>
                                        </p:tgtEl>
                                        <p:attrNameLst>
                                          <p:attrName>ppt_x</p:attrName>
                                          <p:attrName>ppt_y</p:attrName>
                                        </p:attrNameLst>
                                      </p:cBhvr>
                                      <p:rCtr x="0" y="3858"/>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2.77778E-7 0.07716 L 2.77778E-7 0.14722 " pathEditMode="relative" rAng="0" ptsTypes="AA">
                                      <p:cBhvr>
                                        <p:cTn id="13" dur="1500" fill="hold"/>
                                        <p:tgtEl>
                                          <p:spTgt spid="7"/>
                                        </p:tgtEl>
                                        <p:attrNameLst>
                                          <p:attrName>ppt_x</p:attrName>
                                          <p:attrName>ppt_y</p:attrName>
                                        </p:attrNameLst>
                                      </p:cBhvr>
                                      <p:rCtr x="0" y="3488"/>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3" nodeType="clickEffect">
                                  <p:stCondLst>
                                    <p:cond delay="0"/>
                                  </p:stCondLst>
                                  <p:childTnLst>
                                    <p:animMotion origin="layout" path="M 5E-6 0.14722 L 5E-6 0.21729 " pathEditMode="relative" rAng="0" ptsTypes="AA">
                                      <p:cBhvr>
                                        <p:cTn id="17" dur="1500" fill="hold"/>
                                        <p:tgtEl>
                                          <p:spTgt spid="7"/>
                                        </p:tgtEl>
                                        <p:attrNameLst>
                                          <p:attrName>ppt_x</p:attrName>
                                          <p:attrName>ppt_y</p:attrName>
                                        </p:attrNameLst>
                                      </p:cBhvr>
                                      <p:rCtr x="0" y="3488"/>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4" nodeType="clickEffect">
                                  <p:stCondLst>
                                    <p:cond delay="0"/>
                                  </p:stCondLst>
                                  <p:childTnLst>
                                    <p:animMotion origin="layout" path="M 2.77778E-7 0.2166 L 2.77778E-7 0.28818 " pathEditMode="relative" rAng="0" ptsTypes="AA">
                                      <p:cBhvr>
                                        <p:cTn id="21" dur="2000" fill="hold"/>
                                        <p:tgtEl>
                                          <p:spTgt spid="7"/>
                                        </p:tgtEl>
                                        <p:attrNameLst>
                                          <p:attrName>ppt_x</p:attrName>
                                          <p:attrName>ppt_y</p:attrName>
                                        </p:attrNameLst>
                                      </p:cBhvr>
                                      <p:rCtr x="0" y="3579"/>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5" nodeType="clickEffect">
                                  <p:stCondLst>
                                    <p:cond delay="0"/>
                                  </p:stCondLst>
                                  <p:childTnLst>
                                    <p:animMotion origin="layout" path="M 2.77778E-7 0.2888 L 2.77778E-7 0.35884 " pathEditMode="relative" rAng="0" ptsTypes="AA">
                                      <p:cBhvr>
                                        <p:cTn id="25" dur="1500" fill="hold"/>
                                        <p:tgtEl>
                                          <p:spTgt spid="7"/>
                                        </p:tgtEl>
                                        <p:attrNameLst>
                                          <p:attrName>ppt_x</p:attrName>
                                          <p:attrName>ppt_y</p:attrName>
                                        </p:attrNameLst>
                                      </p:cBhvr>
                                      <p:rCtr x="0" y="3487"/>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6" nodeType="clickEffect">
                                  <p:stCondLst>
                                    <p:cond delay="0"/>
                                  </p:stCondLst>
                                  <p:childTnLst>
                                    <p:animMotion origin="layout" path="M 2.77778E-7 0.35884 L 2.77778E-7 0.42888 " pathEditMode="relative" rAng="0" ptsTypes="AA">
                                      <p:cBhvr>
                                        <p:cTn id="29" dur="1500" fill="hold"/>
                                        <p:tgtEl>
                                          <p:spTgt spid="7"/>
                                        </p:tgtEl>
                                        <p:attrNameLst>
                                          <p:attrName>ppt_x</p:attrName>
                                          <p:attrName>ppt_y</p:attrName>
                                        </p:attrNameLst>
                                      </p:cBhvr>
                                      <p:rCtr x="0" y="3487"/>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7" nodeType="clickEffect">
                                  <p:stCondLst>
                                    <p:cond delay="0"/>
                                  </p:stCondLst>
                                  <p:childTnLst>
                                    <p:animMotion origin="layout" path="M 2.77778E-7 0.42826 L 2.77778E-7 0.50756 " pathEditMode="relative" rAng="0" ptsTypes="AA">
                                      <p:cBhvr>
                                        <p:cTn id="33" dur="1500" fill="hold"/>
                                        <p:tgtEl>
                                          <p:spTgt spid="7"/>
                                        </p:tgtEl>
                                        <p:attrNameLst>
                                          <p:attrName>ppt_x</p:attrName>
                                          <p:attrName>ppt_y</p:attrName>
                                        </p:attrNameLst>
                                      </p:cBhvr>
                                      <p:rCtr x="0" y="3949"/>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8" nodeType="clickEffect">
                                  <p:stCondLst>
                                    <p:cond delay="0"/>
                                  </p:stCondLst>
                                  <p:childTnLst>
                                    <p:animMotion origin="layout" path="M 1.38889E-6 0.50942 L 1.38889E-6 0.57236 " pathEditMode="relative" rAng="0" ptsTypes="AA">
                                      <p:cBhvr>
                                        <p:cTn id="37" dur="2000" fill="hold"/>
                                        <p:tgtEl>
                                          <p:spTgt spid="7"/>
                                        </p:tgtEl>
                                        <p:attrNameLst>
                                          <p:attrName>ppt_x</p:attrName>
                                          <p:attrName>ppt_y</p:attrName>
                                        </p:attrNameLst>
                                      </p:cBhvr>
                                      <p:rCtr x="0" y="3147"/>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0" nodeType="clickEffect">
                                  <p:stCondLst>
                                    <p:cond delay="0"/>
                                  </p:stCondLst>
                                  <p:childTnLst>
                                    <p:animMotion origin="layout" path="M 1.38889E-6 0.57421 L 1.38889E-6 0.64178 " pathEditMode="relative" rAng="0" ptsTypes="AA">
                                      <p:cBhvr>
                                        <p:cTn id="41" dur="2000" fill="hold"/>
                                        <p:tgtEl>
                                          <p:spTgt spid="7"/>
                                        </p:tgtEl>
                                        <p:attrNameLst>
                                          <p:attrName>ppt_x</p:attrName>
                                          <p:attrName>ppt_y</p:attrName>
                                        </p:attrNameLst>
                                      </p:cBhvr>
                                      <p:rCtr x="0" y="3363"/>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1" nodeType="clickEffect">
                                  <p:stCondLst>
                                    <p:cond delay="0"/>
                                  </p:stCondLst>
                                  <p:childTnLst>
                                    <p:animMotion origin="layout" path="M 1.38889E-6 0.64178 L 1.38889E-6 0.71306 " pathEditMode="relative" rAng="0" ptsTypes="AA">
                                      <p:cBhvr>
                                        <p:cTn id="45" dur="2000" fill="hold"/>
                                        <p:tgtEl>
                                          <p:spTgt spid="7"/>
                                        </p:tgtEl>
                                        <p:attrNameLst>
                                          <p:attrName>ppt_x</p:attrName>
                                          <p:attrName>ppt_y</p:attrName>
                                        </p:attrNameLst>
                                      </p:cBhvr>
                                      <p:rCtr x="0" y="3548"/>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9" nodeType="clickEffect">
                                  <p:stCondLst>
                                    <p:cond delay="0"/>
                                  </p:stCondLst>
                                  <p:childTnLst>
                                    <p:animMotion origin="layout" path="M 1.38889E-6 0.71306 L 1.38889E-6 -4.37828E-6 " pathEditMode="relative" rAng="0" ptsTypes="AA">
                                      <p:cBhvr>
                                        <p:cTn id="49" dur="2000" fill="hold"/>
                                        <p:tgtEl>
                                          <p:spTgt spid="7"/>
                                        </p:tgtEl>
                                        <p:attrNameLst>
                                          <p:attrName>ppt_x</p:attrName>
                                          <p:attrName>ppt_y</p:attrName>
                                        </p:attrNameLst>
                                      </p:cBhvr>
                                      <p:rCtr x="0" y="-35668"/>
                                    </p:animMotion>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P spid="7" grpId="9" animBg="1"/>
      <p:bldP spid="7" grpId="10" animBg="1"/>
      <p:bldP spid="7" grpId="1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3-L01-S09 - Advent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27637"/>
            <a:ext cx="609600" cy="609600"/>
          </a:xfrm>
          <a:prstGeom prst="rect">
            <a:avLst/>
          </a:prstGeom>
        </p:spPr>
      </p:pic>
      <p:sp>
        <p:nvSpPr>
          <p:cNvPr id="24" name="Rectangle: BG"/>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hape: Button 1"/>
          <p:cNvSpPr/>
          <p:nvPr/>
        </p:nvSpPr>
        <p:spPr>
          <a:xfrm>
            <a:off x="1567825" y="4394572"/>
            <a:ext cx="467181" cy="46718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7" name="Shape: Arrow"/>
          <p:cNvSpPr/>
          <p:nvPr/>
        </p:nvSpPr>
        <p:spPr>
          <a:xfrm>
            <a:off x="54367" y="698507"/>
            <a:ext cx="64807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Right"/>
          <p:cNvSpPr txBox="1"/>
          <p:nvPr/>
        </p:nvSpPr>
        <p:spPr>
          <a:xfrm>
            <a:off x="5242478" y="698408"/>
            <a:ext cx="3835987" cy="3970318"/>
          </a:xfrm>
          <a:prstGeom prst="rect">
            <a:avLst/>
          </a:prstGeom>
          <a:noFill/>
        </p:spPr>
        <p:txBody>
          <a:bodyPr wrap="none" lIns="0" rIns="0" rtlCol="0">
            <a:spAutoFit/>
          </a:bodyPr>
          <a:lstStyle/>
          <a:p>
            <a:r>
              <a:rPr lang="en-NZ" sz="1400" spc="300" dirty="0" smtClean="0">
                <a:latin typeface="HelveticaNeueLT Pro 55 Roman"/>
              </a:rPr>
              <a:t>Light the Advent candle three</a:t>
            </a:r>
          </a:p>
          <a:p>
            <a:r>
              <a:rPr lang="en-NZ" sz="1400" spc="300" dirty="0" smtClean="0">
                <a:latin typeface="HelveticaNeueLT Pro 55 Roman"/>
              </a:rPr>
              <a:t>Think of heavenly harmony</a:t>
            </a:r>
          </a:p>
          <a:p>
            <a:r>
              <a:rPr lang="en-NZ" sz="1400" spc="300" dirty="0" smtClean="0">
                <a:latin typeface="HelveticaNeueLT Pro 55 Roman"/>
              </a:rPr>
              <a:t>Angels singing “Peace on Earth”</a:t>
            </a:r>
          </a:p>
          <a:p>
            <a:r>
              <a:rPr lang="en-NZ" sz="1400" spc="300" dirty="0" smtClean="0">
                <a:latin typeface="HelveticaNeueLT Pro 55 Roman"/>
              </a:rPr>
              <a:t>At the Blessed Saviour’s birth.</a:t>
            </a:r>
            <a:br>
              <a:rPr lang="en-NZ" sz="1400" spc="300" dirty="0" smtClean="0">
                <a:latin typeface="HelveticaNeueLT Pro 55 Roman"/>
              </a:rPr>
            </a:br>
            <a:r>
              <a:rPr lang="en-NZ" sz="1400" b="1" spc="300" dirty="0" smtClean="0">
                <a:latin typeface="HelveticaNeueLT Pro 55 Roman"/>
              </a:rPr>
              <a:t>Chorus</a:t>
            </a:r>
            <a:br>
              <a:rPr lang="en-NZ" sz="1400" b="1" spc="300" dirty="0" smtClean="0">
                <a:latin typeface="HelveticaNeueLT Pro 55 Roman"/>
              </a:rPr>
            </a:br>
            <a:r>
              <a:rPr lang="en-NZ" sz="2000" b="1" spc="300" dirty="0" smtClean="0">
                <a:latin typeface="HelveticaNeueLT Pro 55 Roman"/>
              </a:rPr>
              <a:t> </a:t>
            </a:r>
            <a:r>
              <a:rPr lang="en-NZ" sz="1400" b="1" spc="300" dirty="0" smtClean="0">
                <a:latin typeface="HelveticaNeueLT Pro 55 Roman"/>
              </a:rPr>
              <a:t/>
            </a:r>
            <a:br>
              <a:rPr lang="en-NZ" sz="1400" b="1" spc="300" dirty="0" smtClean="0">
                <a:latin typeface="HelveticaNeueLT Pro 55 Roman"/>
              </a:rPr>
            </a:br>
            <a:r>
              <a:rPr lang="en-NZ" sz="1400" spc="300" dirty="0" smtClean="0">
                <a:latin typeface="HelveticaNeueLT Pro 55 Roman"/>
              </a:rPr>
              <a:t>Light the Advent candle four</a:t>
            </a:r>
          </a:p>
          <a:p>
            <a:r>
              <a:rPr lang="en-NZ" sz="1400" spc="300" dirty="0" smtClean="0">
                <a:latin typeface="HelveticaNeueLT Pro 55 Roman"/>
              </a:rPr>
              <a:t>Think of joy forever more</a:t>
            </a:r>
          </a:p>
          <a:p>
            <a:r>
              <a:rPr lang="en-NZ" sz="1400" spc="300" dirty="0" smtClean="0">
                <a:latin typeface="HelveticaNeueLT Pro 55 Roman"/>
              </a:rPr>
              <a:t>Christ child in a stable born</a:t>
            </a:r>
          </a:p>
          <a:p>
            <a:r>
              <a:rPr lang="en-NZ" sz="1400" spc="300" dirty="0" smtClean="0">
                <a:latin typeface="HelveticaNeueLT Pro 55 Roman"/>
              </a:rPr>
              <a:t>Gift of love that Christmas morn.</a:t>
            </a:r>
            <a:br>
              <a:rPr lang="en-NZ" sz="1400" spc="300" dirty="0" smtClean="0">
                <a:latin typeface="HelveticaNeueLT Pro 55 Roman"/>
              </a:rPr>
            </a:br>
            <a:r>
              <a:rPr lang="en-NZ" sz="1400" b="1" spc="300" dirty="0" smtClean="0">
                <a:latin typeface="HelveticaNeueLT Pro 55 Roman"/>
              </a:rPr>
              <a:t>Chorus</a:t>
            </a:r>
            <a:br>
              <a:rPr lang="en-NZ" sz="1400" b="1" spc="300" dirty="0" smtClean="0">
                <a:latin typeface="HelveticaNeueLT Pro 55 Roman"/>
              </a:rPr>
            </a:br>
            <a:r>
              <a:rPr lang="en-NZ" sz="2000" b="1" spc="300" dirty="0" smtClean="0">
                <a:latin typeface="HelveticaNeueLT Pro 55 Roman"/>
              </a:rPr>
              <a:t> </a:t>
            </a:r>
            <a:r>
              <a:rPr lang="en-NZ" sz="1400" b="1" spc="300" dirty="0" smtClean="0">
                <a:latin typeface="HelveticaNeueLT Pro 55 Roman"/>
              </a:rPr>
              <a:t/>
            </a:r>
            <a:br>
              <a:rPr lang="en-NZ" sz="1400" b="1" spc="300" dirty="0" smtClean="0">
                <a:latin typeface="HelveticaNeueLT Pro 55 Roman"/>
              </a:rPr>
            </a:br>
            <a:r>
              <a:rPr lang="en-NZ" sz="1400" spc="300" dirty="0" smtClean="0">
                <a:latin typeface="HelveticaNeueLT Pro 55 Roman"/>
              </a:rPr>
              <a:t>Light the Christmas candles now</a:t>
            </a:r>
          </a:p>
          <a:p>
            <a:r>
              <a:rPr lang="en-NZ" sz="1400" spc="300" dirty="0" smtClean="0">
                <a:latin typeface="HelveticaNeueLT Pro 55 Roman"/>
              </a:rPr>
              <a:t>Sing of donkey, sheep and cow</a:t>
            </a:r>
          </a:p>
          <a:p>
            <a:r>
              <a:rPr lang="en-NZ" sz="1400" spc="300" dirty="0" smtClean="0">
                <a:latin typeface="HelveticaNeueLT Pro 55 Roman"/>
              </a:rPr>
              <a:t>Birthday candles for the King</a:t>
            </a:r>
          </a:p>
          <a:p>
            <a:r>
              <a:rPr lang="en-NZ" sz="1400" spc="300" dirty="0" smtClean="0">
                <a:latin typeface="HelveticaNeueLT Pro 55 Roman"/>
              </a:rPr>
              <a:t>Let the Alleluias ring.</a:t>
            </a:r>
            <a:br>
              <a:rPr lang="en-NZ" sz="1400" spc="300" dirty="0" smtClean="0">
                <a:latin typeface="HelveticaNeueLT Pro 55 Roman"/>
              </a:rPr>
            </a:br>
            <a:r>
              <a:rPr lang="en-NZ" sz="1400" b="1" spc="300" dirty="0" smtClean="0">
                <a:latin typeface="HelveticaNeueLT Pro 55 Roman"/>
              </a:rPr>
              <a:t>Chorus</a:t>
            </a:r>
            <a:endParaRPr lang="en-GB" sz="1400" dirty="0"/>
          </a:p>
        </p:txBody>
      </p:sp>
      <p:sp>
        <p:nvSpPr>
          <p:cNvPr id="4" name="TextBox: Left"/>
          <p:cNvSpPr txBox="1"/>
          <p:nvPr/>
        </p:nvSpPr>
        <p:spPr>
          <a:xfrm>
            <a:off x="731014" y="698408"/>
            <a:ext cx="4185441" cy="3908762"/>
          </a:xfrm>
          <a:prstGeom prst="rect">
            <a:avLst/>
          </a:prstGeom>
          <a:noFill/>
        </p:spPr>
        <p:txBody>
          <a:bodyPr wrap="none" lIns="0" rIns="0" rtlCol="0">
            <a:spAutoFit/>
          </a:bodyPr>
          <a:lstStyle/>
          <a:p>
            <a:pPr lvl="0"/>
            <a:r>
              <a:rPr lang="en-NZ" sz="1400" spc="300" dirty="0">
                <a:latin typeface="HelveticaNeueLT Pro 55 Roman"/>
              </a:rPr>
              <a:t>Light the Advent candle one.</a:t>
            </a:r>
          </a:p>
          <a:p>
            <a:r>
              <a:rPr lang="en-NZ" sz="1400" spc="300" dirty="0">
                <a:latin typeface="HelveticaNeueLT Pro 55 Roman"/>
              </a:rPr>
              <a:t>Now the waiting has begun</a:t>
            </a:r>
          </a:p>
          <a:p>
            <a:r>
              <a:rPr lang="en-NZ" sz="1400" spc="300" dirty="0">
                <a:latin typeface="HelveticaNeueLT Pro 55 Roman"/>
              </a:rPr>
              <a:t>We have started on our way</a:t>
            </a:r>
          </a:p>
          <a:p>
            <a:r>
              <a:rPr lang="en-NZ" sz="1400" spc="300" dirty="0">
                <a:latin typeface="HelveticaNeueLT Pro 55 Roman"/>
              </a:rPr>
              <a:t>Time to think of Christmas Day</a:t>
            </a:r>
            <a:r>
              <a:rPr lang="en-NZ" sz="1400" spc="300" dirty="0" smtClean="0">
                <a:latin typeface="HelveticaNeueLT Pro 55 Roman"/>
              </a:rPr>
              <a:t>.</a:t>
            </a:r>
            <a:br>
              <a:rPr lang="en-NZ" sz="1400" spc="300" dirty="0" smtClean="0">
                <a:latin typeface="HelveticaNeueLT Pro 55 Roman"/>
              </a:rPr>
            </a:br>
            <a:r>
              <a:rPr lang="en-NZ" sz="3200" spc="300" dirty="0" smtClean="0">
                <a:latin typeface="HelveticaNeueLT Pro 55 Roman"/>
              </a:rPr>
              <a:t> </a:t>
            </a:r>
            <a:endParaRPr lang="en-NZ" sz="2000" spc="300" dirty="0">
              <a:latin typeface="HelveticaNeueLT Pro 55 Roman"/>
            </a:endParaRPr>
          </a:p>
          <a:p>
            <a:r>
              <a:rPr lang="en-NZ" sz="1400" b="1" spc="250" dirty="0">
                <a:latin typeface="HelveticaNeueLT Pro 55 Roman"/>
              </a:rPr>
              <a:t>Chorus:</a:t>
            </a:r>
            <a:endParaRPr lang="en-NZ" sz="1400" spc="250" dirty="0">
              <a:latin typeface="HelveticaNeueLT Pro 55 Roman"/>
            </a:endParaRPr>
          </a:p>
          <a:p>
            <a:r>
              <a:rPr lang="en-NZ" sz="1400" b="1" spc="250" dirty="0">
                <a:latin typeface="HelveticaNeueLT Pro 55 Roman"/>
              </a:rPr>
              <a:t>Candle, candle burning bright</a:t>
            </a:r>
            <a:endParaRPr lang="en-NZ" sz="1400" spc="250" dirty="0">
              <a:latin typeface="HelveticaNeueLT Pro 55 Roman"/>
            </a:endParaRPr>
          </a:p>
          <a:p>
            <a:r>
              <a:rPr lang="en-NZ" sz="1400" b="1" spc="250" dirty="0">
                <a:latin typeface="HelveticaNeueLT Pro 55 Roman"/>
              </a:rPr>
              <a:t>Shining in the warm summer night</a:t>
            </a:r>
            <a:endParaRPr lang="en-NZ" sz="1400" spc="250" dirty="0">
              <a:latin typeface="HelveticaNeueLT Pro 55 Roman"/>
            </a:endParaRPr>
          </a:p>
          <a:p>
            <a:r>
              <a:rPr lang="en-NZ" sz="1400" b="1" spc="250" dirty="0">
                <a:latin typeface="HelveticaNeueLT Pro 55 Roman"/>
              </a:rPr>
              <a:t>Candle, candle burning bright</a:t>
            </a:r>
            <a:endParaRPr lang="en-NZ" sz="1400" spc="250" dirty="0">
              <a:latin typeface="HelveticaNeueLT Pro 55 Roman"/>
            </a:endParaRPr>
          </a:p>
          <a:p>
            <a:r>
              <a:rPr lang="en-NZ" sz="1400" b="1" spc="250" dirty="0">
                <a:latin typeface="HelveticaNeueLT Pro 55 Roman"/>
              </a:rPr>
              <a:t>Fill our hearts with Christmas light</a:t>
            </a:r>
            <a:r>
              <a:rPr lang="en-NZ" sz="1400" b="1" spc="300" dirty="0" smtClean="0">
                <a:latin typeface="HelveticaNeueLT Pro 55 Roman"/>
              </a:rPr>
              <a:t>.</a:t>
            </a:r>
            <a:br>
              <a:rPr lang="en-NZ" sz="1400" b="1" spc="300" dirty="0" smtClean="0">
                <a:latin typeface="HelveticaNeueLT Pro 55 Roman"/>
              </a:rPr>
            </a:br>
            <a:r>
              <a:rPr lang="en-NZ" sz="2000" spc="300" dirty="0">
                <a:latin typeface="HelveticaNeueLT Pro 55 Roman"/>
              </a:rPr>
              <a:t> </a:t>
            </a:r>
          </a:p>
          <a:p>
            <a:pPr lvl="0"/>
            <a:r>
              <a:rPr lang="en-NZ" sz="1400" spc="300" dirty="0">
                <a:latin typeface="HelveticaNeueLT Pro 55 Roman"/>
              </a:rPr>
              <a:t>Light the advent candle two</a:t>
            </a:r>
          </a:p>
          <a:p>
            <a:r>
              <a:rPr lang="en-NZ" sz="1400" spc="300" dirty="0">
                <a:latin typeface="HelveticaNeueLT Pro 55 Roman"/>
              </a:rPr>
              <a:t>Think of humble shepherds who </a:t>
            </a:r>
          </a:p>
          <a:p>
            <a:r>
              <a:rPr lang="en-NZ" sz="1400" spc="300" dirty="0">
                <a:latin typeface="HelveticaNeueLT Pro 55 Roman"/>
              </a:rPr>
              <a:t>Filled with wonder at the sight </a:t>
            </a:r>
          </a:p>
          <a:p>
            <a:r>
              <a:rPr lang="en-NZ" sz="1400" spc="300" dirty="0">
                <a:latin typeface="HelveticaNeueLT Pro 55 Roman"/>
              </a:rPr>
              <a:t>Of the Child on Christmas night.</a:t>
            </a:r>
            <a:br>
              <a:rPr lang="en-NZ" sz="1400" spc="300" dirty="0">
                <a:latin typeface="HelveticaNeueLT Pro 55 Roman"/>
              </a:rPr>
            </a:br>
            <a:r>
              <a:rPr lang="en-NZ" sz="1400" b="1" spc="300" dirty="0" smtClean="0">
                <a:latin typeface="HelveticaNeueLT Pro 55 Roman"/>
              </a:rPr>
              <a:t>Chorus</a:t>
            </a:r>
            <a:endParaRPr lang="en-GB" sz="1400" dirty="0"/>
          </a:p>
        </p:txBody>
      </p:sp>
      <p:sp>
        <p:nvSpPr>
          <p:cNvPr id="21" name="Title"/>
          <p:cNvSpPr txBox="1"/>
          <p:nvPr/>
        </p:nvSpPr>
        <p:spPr>
          <a:xfrm>
            <a:off x="0" y="29141"/>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Advent Song</a:t>
            </a:r>
          </a:p>
        </p:txBody>
      </p:sp>
      <p:sp>
        <p:nvSpPr>
          <p:cNvPr id="15" name="Action Button: Worksheet">
            <a:hlinkClick r:id="rId7" action="ppaction://hlinksldjump" highlightClick="1"/>
          </p:cNvPr>
          <p:cNvSpPr/>
          <p:nvPr/>
        </p:nvSpPr>
        <p:spPr>
          <a:xfrm>
            <a:off x="6660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2904928" y="4723612"/>
            <a:ext cx="283461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Press the green button to advance through the lines</a:t>
            </a:r>
            <a:endParaRPr lang="en-GB" sz="900" spc="300" dirty="0">
              <a:latin typeface="HelveticaNeueLT Pro 55 Roman"/>
              <a:ea typeface="Segoe UI" pitchFamily="34" charset="0"/>
              <a:cs typeface="Arial" pitchFamily="34" charset="0"/>
            </a:endParaRPr>
          </a:p>
        </p:txBody>
      </p:sp>
      <p:sp>
        <p:nvSpPr>
          <p:cNvPr id="16" name="Textbox: Tool instructions"/>
          <p:cNvSpPr txBox="1"/>
          <p:nvPr/>
        </p:nvSpPr>
        <p:spPr>
          <a:xfrm>
            <a:off x="2934018" y="4868084"/>
            <a:ext cx="2802213"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worksheet button to go to the worksheet</a:t>
            </a:r>
            <a:endParaRPr lang="en-GB" sz="900" spc="300" dirty="0">
              <a:latin typeface="HelveticaNeueLT Pro 55 Roman"/>
              <a:ea typeface="Segoe UI" pitchFamily="34" charset="0"/>
              <a:cs typeface="Arial" pitchFamily="34" charset="0"/>
            </a:endParaRPr>
          </a:p>
        </p:txBody>
      </p:sp>
      <p:sp>
        <p:nvSpPr>
          <p:cNvPr id="2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Tool instructions stop"/>
          <p:cNvSpPr txBox="1"/>
          <p:nvPr/>
        </p:nvSpPr>
        <p:spPr>
          <a:xfrm>
            <a:off x="2189398" y="4565498"/>
            <a:ext cx="4086376" cy="230832"/>
          </a:xfrm>
          <a:prstGeom prst="rect">
            <a:avLst/>
          </a:prstGeom>
          <a:noFill/>
        </p:spPr>
        <p:txBody>
          <a:bodyPr wrap="none" rtlCol="0">
            <a:spAutoFit/>
          </a:bodyPr>
          <a:lstStyle/>
          <a:p>
            <a:pPr algn="ctr"/>
            <a:r>
              <a:rPr lang="en-GB" sz="900" spc="300" dirty="0">
                <a:latin typeface="HelveticaNeueLT Pro 55 Roman"/>
              </a:rPr>
              <a:t>Click the audio button to stop </a:t>
            </a:r>
            <a:r>
              <a:rPr lang="en-GB" sz="900" spc="300" dirty="0" smtClean="0">
                <a:latin typeface="HelveticaNeueLT Pro 55 Roman"/>
              </a:rPr>
              <a:t>‘Advent song’</a:t>
            </a:r>
            <a:endParaRPr lang="en-GB" sz="900" spc="300" dirty="0">
              <a:latin typeface="HelveticaNeueLT Pro 55 Roman"/>
            </a:endParaRPr>
          </a:p>
        </p:txBody>
      </p:sp>
      <p:sp>
        <p:nvSpPr>
          <p:cNvPr id="27" name="TextBox: Tool instructions start"/>
          <p:cNvSpPr txBox="1"/>
          <p:nvPr/>
        </p:nvSpPr>
        <p:spPr>
          <a:xfrm>
            <a:off x="2189398" y="4565498"/>
            <a:ext cx="4079964" cy="230832"/>
          </a:xfrm>
          <a:prstGeom prst="rect">
            <a:avLst/>
          </a:prstGeom>
          <a:noFill/>
        </p:spPr>
        <p:txBody>
          <a:bodyPr wrap="none" rtlCol="0">
            <a:spAutoFit/>
          </a:bodyPr>
          <a:lstStyle/>
          <a:p>
            <a:pPr algn="ctr"/>
            <a:r>
              <a:rPr lang="en-GB" sz="900" spc="300" dirty="0">
                <a:latin typeface="HelveticaNeueLT Pro 55 Roman"/>
              </a:rPr>
              <a:t>Click the audio button to play </a:t>
            </a:r>
            <a:r>
              <a:rPr lang="en-GB" sz="900" spc="300" dirty="0" smtClean="0">
                <a:latin typeface="HelveticaNeueLT Pro 55 Roman"/>
              </a:rPr>
              <a:t>‘Advent song’</a:t>
            </a:r>
            <a:endParaRPr lang="en-GB" sz="900" spc="300" dirty="0">
              <a:latin typeface="HelveticaNeueLT Pro 55 Roman"/>
            </a:endParaRPr>
          </a:p>
        </p:txBody>
      </p:sp>
    </p:spTree>
    <p:extLst>
      <p:ext uri="{BB962C8B-B14F-4D97-AF65-F5344CB8AC3E}">
        <p14:creationId xmlns:p14="http://schemas.microsoft.com/office/powerpoint/2010/main" val="24577386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grpId="1" nodeType="withEffect">
                                  <p:stCondLst>
                                    <p:cond delay="0"/>
                                  </p:stCondLst>
                                  <p:childTnLst>
                                    <p:animMotion origin="layout" path="M 5.55556E-7 -0.00031 L 0.00139 0.26451 " pathEditMode="relative" rAng="0" ptsTypes="AA">
                                      <p:cBhvr>
                                        <p:cTn id="14" dur="1500" fill="hold"/>
                                        <p:tgtEl>
                                          <p:spTgt spid="7"/>
                                        </p:tgtEl>
                                        <p:attrNameLst>
                                          <p:attrName>ppt_x</p:attrName>
                                          <p:attrName>ppt_y</p:attrName>
                                        </p:attrNameLst>
                                      </p:cBhvr>
                                      <p:rCtr x="69" y="1324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0.00139 0.26451 L 0.0026 0.52901 " pathEditMode="relative" rAng="0" ptsTypes="AA">
                                      <p:cBhvr>
                                        <p:cTn id="18" dur="1500" fill="hold"/>
                                        <p:tgtEl>
                                          <p:spTgt spid="7"/>
                                        </p:tgtEl>
                                        <p:attrNameLst>
                                          <p:attrName>ppt_x</p:attrName>
                                          <p:attrName>ppt_y</p:attrName>
                                        </p:attrNameLst>
                                      </p:cBhvr>
                                      <p:rCtr x="52" y="1321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3" nodeType="clickEffect">
                                  <p:stCondLst>
                                    <p:cond delay="0"/>
                                  </p:stCondLst>
                                  <p:childTnLst>
                                    <p:animMotion origin="layout" path="M 0.0026 0.52901 L 0.00104 0.26389 " pathEditMode="relative" rAng="0" ptsTypes="AA">
                                      <p:cBhvr>
                                        <p:cTn id="22" dur="1500" fill="hold"/>
                                        <p:tgtEl>
                                          <p:spTgt spid="7"/>
                                        </p:tgtEl>
                                        <p:attrNameLst>
                                          <p:attrName>ppt_x</p:attrName>
                                          <p:attrName>ppt_y</p:attrName>
                                        </p:attrNameLst>
                                      </p:cBhvr>
                                      <p:rCtr x="-87" y="-1327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4" nodeType="clickEffect">
                                  <p:stCondLst>
                                    <p:cond delay="0"/>
                                  </p:stCondLst>
                                  <p:childTnLst>
                                    <p:animMotion origin="layout" path="M 0.00139 0.26451 L 0.49132 0.00494 " pathEditMode="relative" rAng="0" ptsTypes="AA">
                                      <p:cBhvr>
                                        <p:cTn id="26" dur="1500" fill="hold"/>
                                        <p:tgtEl>
                                          <p:spTgt spid="7"/>
                                        </p:tgtEl>
                                        <p:attrNameLst>
                                          <p:attrName>ppt_x</p:attrName>
                                          <p:attrName>ppt_y</p:attrName>
                                        </p:attrNameLst>
                                      </p:cBhvr>
                                      <p:rCtr x="24497" y="-1299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5" nodeType="clickEffect">
                                  <p:stCondLst>
                                    <p:cond delay="0"/>
                                  </p:stCondLst>
                                  <p:childTnLst>
                                    <p:animMotion origin="layout" path="M 0.49132 0.00494 L 0.00139 0.26389 " pathEditMode="relative" rAng="0" ptsTypes="AA">
                                      <p:cBhvr>
                                        <p:cTn id="30" dur="1500" fill="hold"/>
                                        <p:tgtEl>
                                          <p:spTgt spid="7"/>
                                        </p:tgtEl>
                                        <p:attrNameLst>
                                          <p:attrName>ppt_x</p:attrName>
                                          <p:attrName>ppt_y</p:attrName>
                                        </p:attrNameLst>
                                      </p:cBhvr>
                                      <p:rCtr x="-24497" y="1293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6" nodeType="clickEffect">
                                  <p:stCondLst>
                                    <p:cond delay="0"/>
                                  </p:stCondLst>
                                  <p:childTnLst>
                                    <p:animMotion origin="layout" path="M 0.00139 0.26451 L 0.49132 0.27253 " pathEditMode="relative" rAng="0" ptsTypes="AA">
                                      <p:cBhvr>
                                        <p:cTn id="34" dur="1500" fill="hold"/>
                                        <p:tgtEl>
                                          <p:spTgt spid="7"/>
                                        </p:tgtEl>
                                        <p:attrNameLst>
                                          <p:attrName>ppt_x</p:attrName>
                                          <p:attrName>ppt_y</p:attrName>
                                        </p:attrNameLst>
                                      </p:cBhvr>
                                      <p:rCtr x="24497" y="40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7" nodeType="clickEffect">
                                  <p:stCondLst>
                                    <p:cond delay="0"/>
                                  </p:stCondLst>
                                  <p:childTnLst>
                                    <p:animMotion origin="layout" path="M 0.49132 0.27253 L 0.00104 0.26482 " pathEditMode="relative" rAng="0" ptsTypes="AA">
                                      <p:cBhvr>
                                        <p:cTn id="38" dur="1500" fill="hold"/>
                                        <p:tgtEl>
                                          <p:spTgt spid="7"/>
                                        </p:tgtEl>
                                        <p:attrNameLst>
                                          <p:attrName>ppt_x</p:attrName>
                                          <p:attrName>ppt_y</p:attrName>
                                        </p:attrNameLst>
                                      </p:cBhvr>
                                      <p:rCtr x="-24514" y="-40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8" nodeType="clickEffect">
                                  <p:stCondLst>
                                    <p:cond delay="0"/>
                                  </p:stCondLst>
                                  <p:childTnLst>
                                    <p:animMotion origin="layout" path="M 0.00139 0.26451 L 0.49062 0.53735 " pathEditMode="relative" rAng="0" ptsTypes="AA">
                                      <p:cBhvr>
                                        <p:cTn id="42" dur="1500" fill="hold"/>
                                        <p:tgtEl>
                                          <p:spTgt spid="7"/>
                                        </p:tgtEl>
                                        <p:attrNameLst>
                                          <p:attrName>ppt_x</p:attrName>
                                          <p:attrName>ppt_y</p:attrName>
                                        </p:attrNameLst>
                                      </p:cBhvr>
                                      <p:rCtr x="24462" y="1364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9" nodeType="clickEffect">
                                  <p:stCondLst>
                                    <p:cond delay="0"/>
                                  </p:stCondLst>
                                  <p:childTnLst>
                                    <p:animMotion origin="layout" path="M 0.49062 0.53735 L 0.00104 0.26482 " pathEditMode="relative" rAng="0" ptsTypes="AA">
                                      <p:cBhvr>
                                        <p:cTn id="46" dur="1500" fill="hold"/>
                                        <p:tgtEl>
                                          <p:spTgt spid="7"/>
                                        </p:tgtEl>
                                        <p:attrNameLst>
                                          <p:attrName>ppt_x</p:attrName>
                                          <p:attrName>ppt_y</p:attrName>
                                        </p:attrNameLst>
                                      </p:cBhvr>
                                      <p:rCtr x="-24479" y="-13642"/>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0" nodeType="clickEffect">
                                  <p:stCondLst>
                                    <p:cond delay="0"/>
                                  </p:stCondLst>
                                  <p:childTnLst>
                                    <p:animMotion origin="layout" path="M 0.00139 0.26451 L 5.55556E-7 -0.00123 " pathEditMode="relative" rAng="0" ptsTypes="AA">
                                      <p:cBhvr>
                                        <p:cTn id="50" dur="1500" fill="hold"/>
                                        <p:tgtEl>
                                          <p:spTgt spid="7"/>
                                        </p:tgtEl>
                                        <p:attrNameLst>
                                          <p:attrName>ppt_x</p:attrName>
                                          <p:attrName>ppt_y</p:attrName>
                                        </p:attrNameLst>
                                      </p:cBhvr>
                                      <p:rCtr x="-69" y="-13302"/>
                                    </p:animMotion>
                                  </p:child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xit" presetSubtype="0" fill="hold" grpId="1"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childTnLst>
                          </p:cTn>
                        </p:par>
                        <p:par>
                          <p:cTn id="60" fill="hold">
                            <p:stCondLst>
                              <p:cond delay="500"/>
                            </p:stCondLst>
                            <p:childTnLst>
                              <p:par>
                                <p:cTn id="61" presetID="1" presetClass="mediacall" presetSubtype="0" fill="hold" nodeType="afterEffect">
                                  <p:stCondLst>
                                    <p:cond delay="0"/>
                                  </p:stCondLst>
                                  <p:childTnLst>
                                    <p:cmd type="call" cmd="playFrom(0.0)">
                                      <p:cBhvr>
                                        <p:cTn id="62" dur="166405" fill="hold"/>
                                        <p:tgtEl>
                                          <p:spTgt spid="2"/>
                                        </p:tgtEl>
                                      </p:cBhvr>
                                    </p:cmd>
                                  </p:childTnLst>
                                </p:cTn>
                              </p:par>
                              <p:par>
                                <p:cTn id="63" presetID="1" presetClass="emph" presetSubtype="2" fill="hold" nodeType="withEffect">
                                  <p:stCondLst>
                                    <p:cond delay="0"/>
                                  </p:stCondLst>
                                  <p:childTnLst>
                                    <p:animClr clrSpc="rgb" dir="cw">
                                      <p:cBhvr>
                                        <p:cTn id="64" dur="1000" fill="hold"/>
                                        <p:tgtEl>
                                          <p:spTgt spid="22"/>
                                        </p:tgtEl>
                                        <p:attrNameLst>
                                          <p:attrName>fillcolor</p:attrName>
                                        </p:attrNameLst>
                                      </p:cBhvr>
                                      <p:to>
                                        <a:schemeClr val="accent2"/>
                                      </p:to>
                                    </p:animClr>
                                    <p:set>
                                      <p:cBhvr>
                                        <p:cTn id="65" dur="1000" fill="hold"/>
                                        <p:tgtEl>
                                          <p:spTgt spid="22"/>
                                        </p:tgtEl>
                                        <p:attrNameLst>
                                          <p:attrName>fill.type</p:attrName>
                                        </p:attrNameLst>
                                      </p:cBhvr>
                                      <p:to>
                                        <p:strVal val="solid"/>
                                      </p:to>
                                    </p:set>
                                    <p:set>
                                      <p:cBhvr>
                                        <p:cTn id="66" dur="1000" fill="hold"/>
                                        <p:tgtEl>
                                          <p:spTgt spid="22"/>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3" presetClass="mediacall" presetSubtype="0" fill="hold" nodeType="clickEffect">
                                  <p:stCondLst>
                                    <p:cond delay="0"/>
                                  </p:stCondLst>
                                  <p:childTnLst>
                                    <p:cmd type="call" cmd="stop">
                                      <p:cBhvr>
                                        <p:cTn id="70" dur="1" fill="hold"/>
                                        <p:tgtEl>
                                          <p:spTgt spid="2"/>
                                        </p:tgtEl>
                                      </p:cBhvr>
                                    </p:cmd>
                                  </p:childTnLst>
                                </p:cTn>
                              </p:par>
                              <p:par>
                                <p:cTn id="71" presetID="10" presetClass="exit" presetSubtype="0" fill="hold" grpId="1"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10" presetClass="entr" presetSubtype="0" fill="hold" grpId="2"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 presetClass="emph" presetSubtype="2" fill="hold" nodeType="withEffect">
                                  <p:stCondLst>
                                    <p:cond delay="0"/>
                                  </p:stCondLst>
                                  <p:childTnLst>
                                    <p:animClr clrSpc="rgb" dir="cw">
                                      <p:cBhvr>
                                        <p:cTn id="78" dur="2000" fill="hold"/>
                                        <p:tgtEl>
                                          <p:spTgt spid="22"/>
                                        </p:tgtEl>
                                        <p:attrNameLst>
                                          <p:attrName>fillcolor</p:attrName>
                                        </p:attrNameLst>
                                      </p:cBhvr>
                                      <p:to>
                                        <a:schemeClr val="bg1"/>
                                      </p:to>
                                    </p:animClr>
                                    <p:set>
                                      <p:cBhvr>
                                        <p:cTn id="79" dur="2000" fill="hold"/>
                                        <p:tgtEl>
                                          <p:spTgt spid="22"/>
                                        </p:tgtEl>
                                        <p:attrNameLst>
                                          <p:attrName>fill.type</p:attrName>
                                        </p:attrNameLst>
                                      </p:cBhvr>
                                      <p:to>
                                        <p:strVal val="solid"/>
                                      </p:to>
                                    </p:set>
                                    <p:set>
                                      <p:cBhvr>
                                        <p:cTn id="80"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P spid="7" grpId="9" animBg="1"/>
      <p:bldP spid="7" grpId="10" animBg="1"/>
      <p:bldP spid="23" grpId="0"/>
      <p:bldP spid="23" grpId="1"/>
      <p:bldP spid="27" grpId="0"/>
      <p:bldP spid="27" grpId="1"/>
      <p:bldP spid="27"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10741</TotalTime>
  <Words>2676</Words>
  <Application>Microsoft Office PowerPoint</Application>
  <PresentationFormat>On-screen Show (16:9)</PresentationFormat>
  <Paragraphs>338</Paragraphs>
  <Slides>15</Slides>
  <Notes>15</Notes>
  <HiddenSlides>3</HiddenSlides>
  <MMClips>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500</cp:revision>
  <cp:lastPrinted>2016-02-02T20:22:43Z</cp:lastPrinted>
  <dcterms:created xsi:type="dcterms:W3CDTF">2015-10-21T21:04:26Z</dcterms:created>
  <dcterms:modified xsi:type="dcterms:W3CDTF">2016-11-19T20:34:55Z</dcterms:modified>
</cp:coreProperties>
</file>