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261" r:id="rId2"/>
    <p:sldId id="263" r:id="rId3"/>
    <p:sldId id="265" r:id="rId4"/>
    <p:sldId id="324" r:id="rId5"/>
    <p:sldId id="286" r:id="rId6"/>
    <p:sldId id="340" r:id="rId7"/>
    <p:sldId id="283" r:id="rId8"/>
    <p:sldId id="280" r:id="rId9"/>
    <p:sldId id="341" r:id="rId10"/>
    <p:sldId id="338" r:id="rId11"/>
    <p:sldId id="342" r:id="rId12"/>
    <p:sldId id="289" r:id="rId13"/>
    <p:sldId id="290" r:id="rId14"/>
    <p:sldId id="343" r:id="rId15"/>
    <p:sldId id="325" r:id="rId16"/>
    <p:sldId id="344" r:id="rId17"/>
    <p:sldId id="264" r:id="rId18"/>
    <p:sldId id="266" r:id="rId19"/>
    <p:sldId id="339" r:id="rId20"/>
    <p:sldId id="300" r:id="rId21"/>
    <p:sldId id="274" r:id="rId22"/>
    <p:sldId id="273" r:id="rId23"/>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11" autoAdjust="0"/>
    <p:restoredTop sz="73943" autoAdjust="0"/>
  </p:normalViewPr>
  <p:slideViewPr>
    <p:cSldViewPr snapToGrid="0" snapToObjects="1">
      <p:cViewPr>
        <p:scale>
          <a:sx n="80" d="100"/>
          <a:sy n="80" d="100"/>
        </p:scale>
        <p:origin x="-522" y="-558"/>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19/11/2016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Advent Wreath in Aotearoa New Zealand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children to share something they know about the Advent Wreath in Aotearoa New Zealand.</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Isaiah wrote these famous words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words on the image.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share responses to the 5 questions on the pop up.</a:t>
            </a:r>
            <a:endParaRPr lang="en-NZ"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A In the world today Jesus needs to come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think about places where life is very hard and the people are like those in Old Testament time before Jesus came. These people are in darkness.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caption for each image and look at the children’s faces and say how they are feeling.                                                                                                                    Name all the reasons these children are living in darkness – how can they be brought back into the light to keep hoping life will get better for them? What can people here do to help that happen?</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B In the world today Jesus needs to come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sentence starting with ‘How’ beside the word find.                                                                 </a:t>
            </a:r>
          </a:p>
          <a:p>
            <a:r>
              <a:rPr lang="en-GB" sz="1200" kern="1200" dirty="0" smtClean="0">
                <a:solidFill>
                  <a:schemeClr val="tx1"/>
                </a:solidFill>
                <a:effectLst/>
                <a:latin typeface="+mn-lt"/>
                <a:ea typeface="+mn-ea"/>
                <a:cs typeface="+mn-cs"/>
              </a:rPr>
              <a:t>Find each word in the sentence beside the matrix on the screen and on your worksheet highlight it in the sentence </a:t>
            </a:r>
            <a:r>
              <a:rPr lang="en-GB" sz="1200" b="1" kern="1200" dirty="0" smtClean="0">
                <a:solidFill>
                  <a:schemeClr val="tx1"/>
                </a:solidFill>
                <a:effectLst/>
                <a:latin typeface="+mn-lt"/>
                <a:ea typeface="+mn-ea"/>
                <a:cs typeface="+mn-cs"/>
              </a:rPr>
              <a:t>and</a:t>
            </a:r>
            <a:r>
              <a:rPr lang="en-GB" sz="1200" kern="1200" dirty="0" smtClean="0">
                <a:solidFill>
                  <a:schemeClr val="tx1"/>
                </a:solidFill>
                <a:effectLst/>
                <a:latin typeface="+mn-lt"/>
                <a:ea typeface="+mn-ea"/>
                <a:cs typeface="+mn-cs"/>
              </a:rPr>
              <a:t> in the Word Find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add worksheets to their RE Learning Journals as evidence of their learning</a:t>
            </a:r>
            <a:r>
              <a:rPr lang="en-NZ" dirty="0" smtClean="0">
                <a:effectLst/>
              </a:rPr>
              <a:t> </a:t>
            </a:r>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12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83220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A Celebrating Advent in summer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post it notes to explain what it is like celebrating Advent in summer.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share what they know about what is happening in the northern hemisphere. </a:t>
            </a:r>
            <a:endParaRPr lang="en-NZ" sz="1200" kern="1200" dirty="0" smtClean="0">
              <a:solidFill>
                <a:schemeClr val="tx1"/>
              </a:solidFill>
              <a:effectLst/>
              <a:latin typeface="+mn-lt"/>
              <a:ea typeface="+mn-ea"/>
              <a:cs typeface="+mn-cs"/>
            </a:endParaRPr>
          </a:p>
          <a:p>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B Celebrating Advent in summer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post it notes to explain what it is like celebrating Advent in summer.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symbols here remind people that Jesus is coming?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Teacher resource p.15 in the Teacher’s book or on the lesson home page to prepare an Advent liturgy for your class to share.</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11 A The Advent Wreath reminds us that we are preparing for  …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guess the words using the initial sounds to complete the sentences. Double click to check.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 people, 2 news, 3 share, 4 Jesus’, 5 speak, 6 act, 7 others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‘Shine, Shine Your Light’.</a:t>
            </a:r>
            <a:r>
              <a:rPr lang="en-NZ" dirty="0" smtClean="0">
                <a:effectLst/>
              </a:rPr>
              <a:t> </a:t>
            </a:r>
            <a:endParaRPr lang="en-GB" b="0" baseline="0" noProof="0" dirty="0" smtClean="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15</a:t>
            </a:fld>
            <a:endParaRPr lang="en-GB"/>
          </a:p>
        </p:txBody>
      </p:sp>
    </p:spTree>
    <p:extLst>
      <p:ext uri="{BB962C8B-B14F-4D97-AF65-F5344CB8AC3E}">
        <p14:creationId xmlns:p14="http://schemas.microsoft.com/office/powerpoint/2010/main" val="3523427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11 B The Advent Wreath reminds us that we are preparing for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guess the words using the initial sounds to complete the sentences. Double click to check.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 Messiah, 2 free, 3 hope, 4 bring, 5 love, 6 light, 7 world.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‘Shine, Shine Your Light’.</a:t>
            </a:r>
            <a:r>
              <a:rPr lang="en-NZ" dirty="0" smtClean="0">
                <a:effectLst/>
              </a:rPr>
              <a:t> </a:t>
            </a:r>
            <a:endParaRPr lang="en-GB" b="0" baseline="0" noProof="0" dirty="0" smtClean="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16</a:t>
            </a:fld>
            <a:endParaRPr lang="en-GB"/>
          </a:p>
        </p:txBody>
      </p:sp>
    </p:spTree>
    <p:extLst>
      <p:ext uri="{BB962C8B-B14F-4D97-AF65-F5344CB8AC3E}">
        <p14:creationId xmlns:p14="http://schemas.microsoft.com/office/powerpoint/2010/main" val="3523427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p>
          <a:p>
            <a:r>
              <a:rPr lang="en-NZ" sz="1200" kern="1200" dirty="0" smtClean="0">
                <a:solidFill>
                  <a:schemeClr val="tx1"/>
                </a:solidFill>
                <a:effectLst/>
                <a:latin typeface="+mn-lt"/>
                <a:ea typeface="+mn-ea"/>
                <a:cs typeface="+mn-cs"/>
              </a:rPr>
              <a:t>Check up:</a:t>
            </a:r>
          </a:p>
          <a:p>
            <a:r>
              <a:rPr lang="en-NZ" sz="1200" kern="1200" dirty="0" smtClean="0">
                <a:solidFill>
                  <a:schemeClr val="tx1"/>
                </a:solidFill>
                <a:effectLst/>
                <a:latin typeface="+mn-lt"/>
                <a:ea typeface="+mn-ea"/>
                <a:cs typeface="+mn-cs"/>
              </a:rPr>
              <a:t>1. </a:t>
            </a:r>
            <a:r>
              <a:rPr lang="en-GB" sz="1200" kern="1200" dirty="0" smtClean="0">
                <a:solidFill>
                  <a:schemeClr val="tx1"/>
                </a:solidFill>
                <a:effectLst/>
                <a:latin typeface="+mn-lt"/>
                <a:ea typeface="+mn-ea"/>
                <a:cs typeface="+mn-cs"/>
              </a:rPr>
              <a:t>Name 3 Advent symbols that can be used in </a:t>
            </a:r>
            <a:r>
              <a:rPr lang="en-NZ" sz="1200" kern="1200" dirty="0" smtClean="0">
                <a:solidFill>
                  <a:schemeClr val="tx1"/>
                </a:solidFill>
                <a:effectLst/>
                <a:latin typeface="+mn-lt"/>
                <a:ea typeface="+mn-ea"/>
                <a:cs typeface="+mn-cs"/>
              </a:rPr>
              <a:t>Aotearoa New Zealand.</a:t>
            </a:r>
          </a:p>
          <a:p>
            <a:r>
              <a:rPr lang="en-NZ" sz="1200" kern="1200" dirty="0" smtClean="0">
                <a:solidFill>
                  <a:schemeClr val="tx1"/>
                </a:solidFill>
                <a:effectLst/>
                <a:latin typeface="+mn-lt"/>
                <a:ea typeface="+mn-ea"/>
                <a:cs typeface="+mn-cs"/>
              </a:rPr>
              <a:t>2. </a:t>
            </a:r>
            <a:r>
              <a:rPr lang="en-GB" sz="1200" kern="1200" dirty="0" smtClean="0">
                <a:solidFill>
                  <a:schemeClr val="tx1"/>
                </a:solidFill>
                <a:effectLst/>
                <a:latin typeface="+mn-lt"/>
                <a:ea typeface="+mn-ea"/>
                <a:cs typeface="+mn-cs"/>
              </a:rPr>
              <a:t>How can the Advent Wreath help people to remember that this is a season to prepare for the coming if Jesus?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3. </a:t>
            </a:r>
            <a:r>
              <a:rPr lang="en-GB" sz="1200" kern="1200" dirty="0" smtClean="0">
                <a:solidFill>
                  <a:schemeClr val="tx1"/>
                </a:solidFill>
                <a:effectLst/>
                <a:latin typeface="+mn-lt"/>
                <a:ea typeface="+mn-ea"/>
                <a:cs typeface="+mn-cs"/>
              </a:rPr>
              <a:t>Tell a partner the words of Isaiah on Slide 8 and what Isaiah’s message was?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4. </a:t>
            </a:r>
            <a:r>
              <a:rPr lang="en-GB" sz="1200" kern="1200" dirty="0" smtClean="0">
                <a:solidFill>
                  <a:schemeClr val="tx1"/>
                </a:solidFill>
                <a:effectLst/>
                <a:latin typeface="+mn-lt"/>
                <a:ea typeface="+mn-ea"/>
                <a:cs typeface="+mn-cs"/>
              </a:rPr>
              <a:t>Explain what ‘living in darkness’ means and give an example of this.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5. </a:t>
            </a:r>
            <a:r>
              <a:rPr lang="en-GB" sz="1200" kern="1200" dirty="0" smtClean="0">
                <a:solidFill>
                  <a:schemeClr val="tx1"/>
                </a:solidFill>
                <a:effectLst/>
                <a:latin typeface="+mn-lt"/>
                <a:ea typeface="+mn-ea"/>
                <a:cs typeface="+mn-cs"/>
              </a:rPr>
              <a:t>Which activity do you think helped you to learn best in this lesson?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6. </a:t>
            </a:r>
            <a:r>
              <a:rPr lang="en-GB" sz="1200" kern="1200" dirty="0" smtClean="0">
                <a:solidFill>
                  <a:schemeClr val="tx1"/>
                </a:solidFill>
                <a:effectLst/>
                <a:latin typeface="+mn-lt"/>
                <a:ea typeface="+mn-ea"/>
                <a:cs typeface="+mn-cs"/>
              </a:rPr>
              <a:t>Questions I would like to ask about the topics in </a:t>
            </a:r>
            <a:r>
              <a:rPr lang="en-NZ" sz="1200" kern="1200" dirty="0" smtClean="0">
                <a:solidFill>
                  <a:schemeClr val="tx1"/>
                </a:solidFill>
                <a:effectLst/>
                <a:latin typeface="+mn-lt"/>
                <a:ea typeface="+mn-ea"/>
                <a:cs typeface="+mn-cs"/>
              </a:rPr>
              <a:t>this lesson are …</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13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imagine how they can bring light into people’s lives that are in darkness and by their kind actions and gentle words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Original Children’s Activities available on lesson home page</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14 SHARING OUR LEARNING with family </a:t>
            </a:r>
            <a:r>
              <a:rPr lang="en-GB" sz="1200" b="1" kern="1200" dirty="0" err="1" smtClean="0">
                <a:solidFill>
                  <a:schemeClr val="tx1"/>
                </a:solidFill>
                <a:effectLst/>
                <a:latin typeface="+mn-lt"/>
                <a:ea typeface="+mn-ea"/>
                <a:cs typeface="+mn-cs"/>
              </a:rPr>
              <a:t>whānau</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put a copy of the </a:t>
            </a:r>
            <a:r>
              <a:rPr lang="en-GB" sz="1200" b="1" u="sng" kern="1200" dirty="0" smtClean="0">
                <a:solidFill>
                  <a:schemeClr val="tx1"/>
                </a:solidFill>
                <a:effectLst/>
                <a:latin typeface="+mn-lt"/>
                <a:ea typeface="+mn-ea"/>
                <a:cs typeface="+mn-cs"/>
              </a:rPr>
              <a:t>Sharing our Learning</a:t>
            </a:r>
            <a:r>
              <a:rPr lang="en-GB"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slide is focussed on the ADVENT Achievement Objective for Year 3 which is covered in Lessons</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1-2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Year 3 ADVENT AO</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Children will be able to: explain the meaning of the symbols of the Advent Wreath.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will be able to: recognise the Advent Wreath as a symbol of the season.</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children will: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a:t>
            </a:r>
            <a:r>
              <a:rPr lang="en-NZ" sz="1200" kern="1200" dirty="0" smtClean="0">
                <a:solidFill>
                  <a:schemeClr val="tx1"/>
                </a:solidFill>
                <a:effectLst/>
                <a:latin typeface="+mn-lt"/>
                <a:ea typeface="+mn-ea"/>
                <a:cs typeface="+mn-cs"/>
              </a:rPr>
              <a:t>recognise that the traditional symbols of the Advent wreath can be adapted to the place and season they are being used in</a:t>
            </a:r>
          </a:p>
          <a:p>
            <a:r>
              <a:rPr lang="en-GB" sz="1200" kern="1200" dirty="0" smtClean="0">
                <a:solidFill>
                  <a:schemeClr val="tx1"/>
                </a:solidFill>
                <a:effectLst/>
                <a:latin typeface="+mn-lt"/>
                <a:ea typeface="+mn-ea"/>
                <a:cs typeface="+mn-cs"/>
              </a:rPr>
              <a:t>2. </a:t>
            </a:r>
            <a:r>
              <a:rPr lang="en-NZ" sz="1200" kern="1200" dirty="0" smtClean="0">
                <a:solidFill>
                  <a:schemeClr val="tx1"/>
                </a:solidFill>
                <a:effectLst/>
                <a:latin typeface="+mn-lt"/>
                <a:ea typeface="+mn-ea"/>
                <a:cs typeface="+mn-cs"/>
              </a:rPr>
              <a:t>recognise that the Advent wreath can remind people of the coming of Jesus into the world</a:t>
            </a:r>
          </a:p>
          <a:p>
            <a:r>
              <a:rPr lang="en-GB" sz="1200" kern="1200" dirty="0" smtClean="0">
                <a:solidFill>
                  <a:schemeClr val="tx1"/>
                </a:solidFill>
                <a:effectLst/>
                <a:latin typeface="+mn-lt"/>
                <a:ea typeface="+mn-ea"/>
                <a:cs typeface="+mn-cs"/>
              </a:rPr>
              <a:t>3. </a:t>
            </a:r>
            <a:r>
              <a:rPr lang="en-NZ" sz="1200" kern="1200" dirty="0" smtClean="0">
                <a:solidFill>
                  <a:schemeClr val="tx1"/>
                </a:solidFill>
                <a:effectLst/>
                <a:latin typeface="+mn-lt"/>
                <a:ea typeface="+mn-ea"/>
                <a:cs typeface="+mn-cs"/>
              </a:rPr>
              <a:t>recall the words of Isaiah 9:2</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noProof="0" dirty="0" smtClean="0"/>
              <a:t>(6) Copy worksheet template</a:t>
            </a:r>
          </a:p>
          <a:p>
            <a:endParaRPr lang="en-GB" noProof="0" dirty="0" smtClean="0"/>
          </a:p>
          <a:p>
            <a:r>
              <a:rPr lang="en-GB" noProof="0" dirty="0" smtClean="0"/>
              <a:t>Some slides will be used as worksheets by the students.</a:t>
            </a:r>
            <a:br>
              <a:rPr lang="en-GB" noProof="0" dirty="0" smtClean="0"/>
            </a:br>
            <a:r>
              <a:rPr lang="en-GB" noProof="0" dirty="0" smtClean="0"/>
              <a:t>A copy worksheet is a black &amp; white version of the colour slide which is here, for reference purpose, called the original.</a:t>
            </a:r>
          </a:p>
          <a:p>
            <a:r>
              <a:rPr lang="en-GB" noProof="0" dirty="0" smtClean="0"/>
              <a:t>(please refer to the worksheet template on how to create a worksheet).</a:t>
            </a:r>
            <a:br>
              <a:rPr lang="en-GB" noProof="0" dirty="0" smtClean="0"/>
            </a:br>
            <a:r>
              <a:rPr lang="en-GB" noProof="0" dirty="0" smtClean="0"/>
              <a:t>Tip: create the worksheet immediately after you have created the original slide and place it at the end of the presentation before configuring the worksheet button.</a:t>
            </a:r>
          </a:p>
          <a:p>
            <a:r>
              <a:rPr lang="en-GB" noProof="0" dirty="0" smtClean="0"/>
              <a:t/>
            </a:r>
            <a:br>
              <a:rPr lang="en-GB" noProof="0" dirty="0" smtClean="0"/>
            </a:br>
            <a:r>
              <a:rPr lang="en-GB" noProof="0" dirty="0" smtClean="0"/>
              <a:t>If a slide is designated to be a worksheet, it should have the Worksheet button positioned on the bottom right.</a:t>
            </a:r>
          </a:p>
          <a:p>
            <a:r>
              <a:rPr lang="en-GB" noProof="0" dirty="0" smtClean="0"/>
              <a:t>The exact position depends on the buttons that are available on the slide (refer to General Information section for the position of buttons).</a:t>
            </a:r>
          </a:p>
          <a:p>
            <a:r>
              <a:rPr lang="en-GB" noProof="0" dirty="0" smtClean="0"/>
              <a:t>If the Worksheet button is the only button on the slide, the position of the button on this template is correct.</a:t>
            </a:r>
          </a:p>
          <a:p>
            <a:endParaRPr lang="en-GB" noProof="0" dirty="0" smtClean="0"/>
          </a:p>
          <a:p>
            <a:pPr lvl="0"/>
            <a:r>
              <a:rPr lang="en-GB" noProof="0" dirty="0" smtClean="0"/>
              <a:t>Configuring the Worksheet button.</a:t>
            </a:r>
          </a:p>
          <a:p>
            <a:pPr lvl="0"/>
            <a:r>
              <a:rPr lang="en-GB" noProof="0" dirty="0" smtClean="0"/>
              <a:t>The following procedure can be used to configure the worksheet button:</a:t>
            </a:r>
          </a:p>
          <a:p>
            <a:pPr marL="171450" lvl="0" indent="-171450">
              <a:buFont typeface="Arial" pitchFamily="34" charset="0"/>
              <a:buChar char="•"/>
            </a:pPr>
            <a:r>
              <a:rPr lang="en-GB" noProof="0" dirty="0" smtClean="0"/>
              <a:t>Right-click the button and chose: “Edit Hyperlink”;</a:t>
            </a:r>
          </a:p>
          <a:p>
            <a:pPr marL="171450" lvl="0" indent="-171450">
              <a:buFont typeface="Arial" pitchFamily="34" charset="0"/>
              <a:buChar char="•"/>
            </a:pPr>
            <a:r>
              <a:rPr lang="en-GB" noProof="0" dirty="0" smtClean="0"/>
              <a:t>On the Mouse click tab chose: “Hyperlink to:”;</a:t>
            </a:r>
          </a:p>
          <a:p>
            <a:pPr marL="171450" lvl="0" indent="-171450">
              <a:buFont typeface="Arial" pitchFamily="34" charset="0"/>
              <a:buChar char="•"/>
            </a:pPr>
            <a:r>
              <a:rPr lang="en-GB" noProof="0" dirty="0" smtClean="0"/>
              <a:t>From the drop down chose: “slide”;</a:t>
            </a:r>
          </a:p>
          <a:p>
            <a:pPr marL="171450" lvl="0" indent="-171450">
              <a:buFont typeface="Arial" pitchFamily="34" charset="0"/>
              <a:buChar char="•"/>
            </a:pPr>
            <a:r>
              <a:rPr lang="en-GB" noProof="0" dirty="0" smtClean="0"/>
              <a:t>Pick the correct slide number of the worksheet slide:</a:t>
            </a:r>
            <a:br>
              <a:rPr lang="en-GB" noProof="0" dirty="0" smtClean="0"/>
            </a:br>
            <a:r>
              <a:rPr lang="en-GB" noProof="0" dirty="0" smtClean="0"/>
              <a:t>The worksheet slide should be position at the end of the presentation (if there is more than 1 worksheet, place them in order of appearance);</a:t>
            </a:r>
            <a:br>
              <a:rPr lang="en-GB" noProof="0" dirty="0" smtClean="0"/>
            </a:br>
            <a:r>
              <a:rPr lang="en-GB" noProof="0" dirty="0" smtClean="0"/>
              <a:t>Don’t worry if you add slides between the original and the worksheet, the worksheet button will automatically be updated to point to the correct slide;</a:t>
            </a:r>
          </a:p>
          <a:p>
            <a:pPr marL="171450" lvl="0" indent="-171450">
              <a:buFont typeface="Arial" pitchFamily="34" charset="0"/>
              <a:buChar char="•"/>
            </a:pPr>
            <a:r>
              <a:rPr lang="en-GB" noProof="0" dirty="0" smtClean="0"/>
              <a:t>Don’t forget to have the document button on the worksheet slide pointing to this original slide.</a:t>
            </a:r>
          </a:p>
          <a:p>
            <a:pPr lvl="0"/>
            <a:endParaRPr lang="en-GB" noProof="0" dirty="0" smtClean="0"/>
          </a:p>
          <a:p>
            <a:pPr lvl="0"/>
            <a:r>
              <a:rPr lang="en-GB" noProof="0" dirty="0" smtClean="0"/>
              <a:t>Next to the</a:t>
            </a:r>
            <a:r>
              <a:rPr lang="en-GB" baseline="0" noProof="0" dirty="0" smtClean="0"/>
              <a:t> content specified in Anne’s instructions </a:t>
            </a:r>
            <a:r>
              <a:rPr lang="en-GB" noProof="0" dirty="0" smtClean="0"/>
              <a:t>this worksheet must have the following objects: Identification field, back button, tool instructions and worksheet indication.</a:t>
            </a:r>
          </a:p>
          <a:p>
            <a:pPr lvl="0"/>
            <a:r>
              <a:rPr lang="en-GB" noProof="0" dirty="0" smtClean="0"/>
              <a:t>For configuration information on these objects please refer to the General Information and Structure sections.</a:t>
            </a:r>
          </a:p>
          <a:p>
            <a:endParaRPr lang="en-GB" noProof="0" dirty="0" smtClean="0"/>
          </a:p>
          <a:p>
            <a:r>
              <a:rPr lang="en-GB" noProof="0" dirty="0" smtClean="0"/>
              <a:t>Adjust the tool instruction to match the purpose of the slide.</a:t>
            </a:r>
          </a:p>
          <a:p>
            <a:pPr lvl="0"/>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20</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noProof="0" dirty="0" smtClean="0"/>
              <a:t>(37) Specific worksheet Template</a:t>
            </a:r>
          </a:p>
          <a:p>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effectLst/>
                <a:latin typeface="+mn-lt"/>
                <a:ea typeface="+mn-ea"/>
                <a:cs typeface="+mn-cs"/>
              </a:rPr>
              <a:t>A specific worksheet is designed and created by the designer related to a particular slide according to Anne’s instructions. Specific worksheets are usually one offs.</a:t>
            </a:r>
            <a:endParaRPr lang="en-GB" sz="1200" kern="1200" dirty="0" smtClean="0">
              <a:solidFill>
                <a:schemeClr val="tx1"/>
              </a:solidFill>
              <a:effectLst/>
              <a:latin typeface="+mn-lt"/>
              <a:ea typeface="+mn-ea"/>
              <a:cs typeface="+mn-cs"/>
            </a:endParaRPr>
          </a:p>
          <a:p>
            <a:pPr lvl="0"/>
            <a:r>
              <a:rPr lang="en-GB" noProof="0" dirty="0" smtClean="0"/>
              <a:t>Instructions on how to do this are given below.</a:t>
            </a:r>
          </a:p>
          <a:p>
            <a:pPr lvl="0"/>
            <a:endParaRPr lang="en-GB" noProof="0" dirty="0" smtClean="0"/>
          </a:p>
          <a:p>
            <a:pPr lvl="0"/>
            <a:r>
              <a:rPr lang="en-GB" noProof="0" dirty="0" smtClean="0"/>
              <a:t>Next to the</a:t>
            </a:r>
            <a:r>
              <a:rPr lang="en-GB" baseline="0" noProof="0" dirty="0" smtClean="0"/>
              <a:t> content specified in Anne’s instructions </a:t>
            </a:r>
            <a:r>
              <a:rPr lang="en-GB" noProof="0" dirty="0" smtClean="0"/>
              <a:t>this worksheet must have the following objects: Identification field, back button, tool instructions and worksheet indication.</a:t>
            </a:r>
          </a:p>
          <a:p>
            <a:pPr lvl="0"/>
            <a:r>
              <a:rPr lang="en-GB" noProof="0" dirty="0" smtClean="0"/>
              <a:t>For configuration information on these objects please refer to the General Information and Structure sections.</a:t>
            </a:r>
          </a:p>
          <a:p>
            <a:pPr lvl="0"/>
            <a:endParaRPr lang="en-GB" noProof="0" dirty="0" smtClean="0"/>
          </a:p>
          <a:p>
            <a:pPr lvl="0"/>
            <a:r>
              <a:rPr lang="en-GB" b="1" i="1" noProof="0" dirty="0" smtClean="0"/>
              <a:t>Creating a worksheet from an existing slide.</a:t>
            </a:r>
          </a:p>
          <a:p>
            <a:pPr lvl="0"/>
            <a:r>
              <a:rPr lang="en-GB" noProof="0" dirty="0" smtClean="0"/>
              <a:t>The following procedure can be used to create a worksheet:</a:t>
            </a:r>
          </a:p>
          <a:p>
            <a:pPr marL="171450" lvl="0" indent="-171450">
              <a:buFont typeface="Arial" pitchFamily="34" charset="0"/>
              <a:buChar char="•"/>
            </a:pPr>
            <a:r>
              <a:rPr lang="en-GB" noProof="0" dirty="0" smtClean="0"/>
              <a:t>Make a copy of the slide that needs to be converted to worksheet:</a:t>
            </a:r>
            <a:br>
              <a:rPr lang="en-GB" noProof="0" dirty="0" smtClean="0"/>
            </a:br>
            <a:r>
              <a:rPr lang="en-GB" noProof="0" dirty="0" smtClean="0"/>
              <a:t>Select the slide in the Slides/Outline panel, right click it and use the copy/paste or duplicate slide option to create a copy;</a:t>
            </a:r>
          </a:p>
          <a:p>
            <a:pPr marL="171450" lvl="0" indent="-171450">
              <a:buFont typeface="Arial" pitchFamily="34" charset="0"/>
              <a:buChar char="•"/>
            </a:pPr>
            <a:r>
              <a:rPr lang="en-GB" noProof="0" dirty="0" smtClean="0"/>
              <a:t>Paste or drag the slide to the end of the presentation;</a:t>
            </a:r>
          </a:p>
          <a:p>
            <a:pPr marL="171450" lvl="0" indent="-171450">
              <a:buFont typeface="Arial" pitchFamily="34" charset="0"/>
              <a:buChar char="•"/>
            </a:pPr>
            <a:r>
              <a:rPr lang="en-GB" noProof="0" dirty="0" smtClean="0"/>
              <a:t>Remove the background of the slide. The slides background should be white;</a:t>
            </a:r>
          </a:p>
          <a:p>
            <a:pPr marL="171450" lvl="0" indent="-171450">
              <a:buFont typeface="Arial" pitchFamily="34" charset="0"/>
              <a:buChar char="•"/>
            </a:pPr>
            <a:r>
              <a:rPr lang="en-NZ" noProof="0" dirty="0" smtClean="0"/>
              <a:t>Remove any objects that are not required or add</a:t>
            </a:r>
            <a:r>
              <a:rPr lang="en-NZ" baseline="0" noProof="0" dirty="0" smtClean="0"/>
              <a:t> object according to Anne’s instructions;</a:t>
            </a:r>
            <a:endParaRPr lang="en-GB" noProof="0" dirty="0" smtClean="0"/>
          </a:p>
          <a:p>
            <a:pPr marL="171450" lvl="0" indent="-171450">
              <a:buFont typeface="Arial" pitchFamily="34" charset="0"/>
              <a:buChar char="•"/>
            </a:pPr>
            <a:r>
              <a:rPr lang="en-GB" noProof="0" dirty="0" smtClean="0"/>
              <a:t>Remove any colour (background, border of text) from the objects;</a:t>
            </a:r>
          </a:p>
          <a:p>
            <a:pPr marL="171450" lvl="0" indent="-171450">
              <a:buFont typeface="Arial" pitchFamily="34" charset="0"/>
              <a:buChar char="•"/>
            </a:pPr>
            <a:r>
              <a:rPr lang="en-GB" noProof="0" dirty="0" smtClean="0"/>
              <a:t>Convert images to black &amp; white:</a:t>
            </a:r>
            <a:br>
              <a:rPr lang="en-GB" noProof="0" dirty="0" smtClean="0"/>
            </a:br>
            <a:r>
              <a:rPr lang="en-GB" noProof="0" dirty="0" smtClean="0"/>
              <a:t>The easiest way to do this is to use: Right-click the image and chose: Format Picture/Picture Colour then set the saturation to 0%;</a:t>
            </a:r>
          </a:p>
          <a:p>
            <a:pPr marL="171450" lvl="0" indent="-171450">
              <a:buFont typeface="Arial" pitchFamily="34" charset="0"/>
              <a:buChar char="•"/>
            </a:pPr>
            <a:r>
              <a:rPr lang="en-GB" noProof="0" dirty="0" smtClean="0"/>
              <a:t>If the slide has images (for design/decoration purpose) then create a thumbnail of the main image on the slide with the following seize: Height=86 mm, Width=64 mm;</a:t>
            </a:r>
          </a:p>
          <a:p>
            <a:pPr marL="171450" lvl="0" indent="-171450">
              <a:buFont typeface="Arial" pitchFamily="34" charset="0"/>
              <a:buChar char="•"/>
            </a:pPr>
            <a:r>
              <a:rPr lang="en-GB" noProof="0" dirty="0" smtClean="0"/>
              <a:t>Move this thumbnail to the following position on the slide: Horizontal=185 mm, Vertical=12 mm;</a:t>
            </a:r>
          </a:p>
          <a:p>
            <a:pPr marL="171450" lvl="0" indent="-171450">
              <a:buFont typeface="Arial" pitchFamily="34" charset="0"/>
              <a:buChar char="•"/>
            </a:pPr>
            <a:r>
              <a:rPr lang="en-GB" noProof="0" dirty="0" smtClean="0"/>
              <a:t>Copy the Identification field, back button and worksheet indication from this template and paste them on the worksheet;</a:t>
            </a:r>
          </a:p>
          <a:p>
            <a:pPr marL="171450" lvl="0" indent="-171450">
              <a:buFont typeface="Arial" pitchFamily="34" charset="0"/>
              <a:buChar char="•"/>
            </a:pPr>
            <a:r>
              <a:rPr lang="en-GB" noProof="0" dirty="0" smtClean="0"/>
              <a:t>Configure the back button to point to the original (colour) slide:</a:t>
            </a:r>
            <a:br>
              <a:rPr lang="en-GB" noProof="0" dirty="0" smtClean="0"/>
            </a:br>
            <a:r>
              <a:rPr lang="en-GB" noProof="0" dirty="0" smtClean="0"/>
              <a:t>Right-click the button and chose: “Edit Hyperlink” and on the Mouse click tab chose: “Hyperlink to:” and from the drop down chose: “slide” the pick the correct slide number of the original slide;</a:t>
            </a:r>
          </a:p>
          <a:p>
            <a:pPr marL="171450" lvl="0" indent="-171450">
              <a:buFont typeface="Arial" pitchFamily="34" charset="0"/>
              <a:buChar char="•"/>
            </a:pPr>
            <a:r>
              <a:rPr lang="en-GB" noProof="0" dirty="0" smtClean="0"/>
              <a:t>Don’t forget to have the document button on the original slide pointing to this worksheet slide.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21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b="0" kern="1200" dirty="0" smtClean="0">
                <a:solidFill>
                  <a:schemeClr val="tx1"/>
                </a:solidFill>
                <a:effectLst/>
                <a:latin typeface="+mn-lt"/>
                <a:ea typeface="+mn-ea"/>
                <a:cs typeface="+mn-cs"/>
              </a:rPr>
              <a:t>Worksheets</a:t>
            </a:r>
          </a:p>
          <a:p>
            <a:endParaRPr lang="en-GB" sz="1100" b="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 worksheet is an activity page that relates to a specific slide in the lessons and is worked on by children to consolidate their learning.</a:t>
            </a:r>
          </a:p>
          <a:p>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Navigation</a:t>
            </a:r>
            <a:r>
              <a:rPr lang="en-NZ" sz="1200" kern="1200" baseline="0" dirty="0" smtClean="0">
                <a:solidFill>
                  <a:schemeClr val="tx1"/>
                </a:solidFill>
                <a:effectLst/>
                <a:latin typeface="+mn-lt"/>
                <a:ea typeface="+mn-ea"/>
                <a:cs typeface="+mn-cs"/>
              </a:rPr>
              <a:t> between the lesson slides and worksheets should be by means of the worksheet button:</a:t>
            </a:r>
            <a:endParaRPr lang="en-NZ" sz="1200" kern="1200" dirty="0" smtClean="0">
              <a:solidFill>
                <a:schemeClr val="tx1"/>
              </a:solidFill>
              <a:effectLst/>
              <a:latin typeface="+mn-lt"/>
              <a:ea typeface="+mn-ea"/>
              <a:cs typeface="+mn-cs"/>
            </a:endParaRPr>
          </a:p>
          <a:p>
            <a:endParaRPr lang="en-NZ" sz="1200" kern="1200" dirty="0" smtClean="0">
              <a:solidFill>
                <a:schemeClr val="tx1"/>
              </a:solidFill>
              <a:effectLst/>
              <a:latin typeface="+mn-lt"/>
              <a:ea typeface="+mn-ea"/>
              <a:cs typeface="+mn-cs"/>
            </a:endParaRPr>
          </a:p>
          <a:p>
            <a:pPr marL="0" indent="0">
              <a:buNone/>
            </a:pPr>
            <a:r>
              <a:rPr lang="en-NZ" sz="1200" kern="1200" baseline="0" dirty="0" smtClean="0">
                <a:solidFill>
                  <a:schemeClr val="tx1"/>
                </a:solidFill>
                <a:effectLst/>
                <a:latin typeface="+mn-lt"/>
                <a:ea typeface="+mn-ea"/>
                <a:cs typeface="+mn-cs"/>
              </a:rPr>
              <a:t>Clicking the worksheet button on the slide that has the worksheet will navigate to the relevant worksheet (which is positioned at the back of the lesson). Clicking the back button on the worksheet will return to the next slide in the lesson sequence (example: slide 7 has a worksheet; clicking the worksheet button on slide 7 will navigate to the worksheet; clicking the back button on the worksheet will navigate to slide 8).</a:t>
            </a:r>
          </a:p>
          <a:p>
            <a:pPr marL="0" indent="0">
              <a:buNone/>
            </a:pPr>
            <a:endParaRPr lang="en-NZ" sz="1200" kern="1200" baseline="0" dirty="0" smtClean="0">
              <a:solidFill>
                <a:schemeClr val="tx1"/>
              </a:solidFill>
              <a:effectLst/>
              <a:latin typeface="+mn-lt"/>
              <a:ea typeface="+mn-ea"/>
              <a:cs typeface="+mn-cs"/>
            </a:endParaRPr>
          </a:p>
          <a:p>
            <a:pPr marL="0" indent="0">
              <a:buNone/>
            </a:pPr>
            <a:r>
              <a:rPr lang="en-NZ" sz="1200" kern="1200" baseline="0" dirty="0" smtClean="0">
                <a:solidFill>
                  <a:schemeClr val="tx1"/>
                </a:solidFill>
                <a:effectLst/>
                <a:latin typeface="+mn-lt"/>
                <a:ea typeface="+mn-ea"/>
                <a:cs typeface="+mn-cs"/>
              </a:rPr>
              <a:t>If the slides has two worksheets, the first worksheet should contain a forward button which will navigate to the second worksheet and the second worksheet should contain the back button to return to the next slide in the lesson sequence.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The ‘electronic’ version of the worksheet is displayed on screen and the teacher will use it to focus the children’s attention on the screen during the instruction part of the lesson and record their ideas etc.</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Usually the worksheets will be printed by the teacher (actually a PDF version of the worksheet will be printed and not the slide) as a hand-out for the children/students.</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They will complete the activity on the page recalling what they discussed as a class and adding their own ideas.</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As worksheets are usually printed it is important to keep the amount and areas of dark coloured objects and/or images to a minimum in order to save printer-toner. A good way to do this is to reduce these items on the worksheet or delete the colour of the objects altogether (if allowed/feasible from a design point of view). Images should always be converted to B&amp;W and reduced in size.</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There are three types of worksheets: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b="1" kern="1200" dirty="0" smtClean="0">
                <a:solidFill>
                  <a:schemeClr val="tx1"/>
                </a:solidFill>
                <a:effectLst/>
                <a:latin typeface="+mn-lt"/>
                <a:ea typeface="+mn-ea"/>
                <a:cs typeface="+mn-cs"/>
              </a:rPr>
              <a:t>Copy worksheet - Tool (6)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 copy worksheet is a black &amp; white version of a particular slide in the presentation that will be used in hardcopy form by the students/children to reinforce and extend their learning.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b="1" kern="1200" dirty="0" smtClean="0">
                <a:solidFill>
                  <a:schemeClr val="tx1"/>
                </a:solidFill>
                <a:effectLst/>
                <a:latin typeface="+mn-lt"/>
                <a:ea typeface="+mn-ea"/>
                <a:cs typeface="+mn-cs"/>
              </a:rPr>
              <a:t>Specific worksheet - Tool (37)</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 specific worksheet is designed and created by the designer related to a particular slide according to Anne’s instructions. Specific worksheets are usually one offs.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b="1" kern="1200" dirty="0" smtClean="0">
                <a:solidFill>
                  <a:schemeClr val="tx1"/>
                </a:solidFill>
                <a:effectLst/>
                <a:latin typeface="+mn-lt"/>
                <a:ea typeface="+mn-ea"/>
                <a:cs typeface="+mn-cs"/>
              </a:rPr>
              <a:t>Standard worksheet (e.g. Tool WS1)</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 standard worksheet is a worksheet that is contained in this Master Template and is found in the back of the pack as last slides (marked as WS).</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format of the standard worksheet is set and it only inherits some information (i.e. title, text) from the actual slide.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Please make sure that the routing to and from the slide to which the worksheet is related is set accordingly.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Next to the black &amp; white content of the slide it represents, a worksheet must have the following objects: Identification field, back button and worksheet indication.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b="1" i="1" kern="1200" dirty="0" smtClean="0">
                <a:solidFill>
                  <a:schemeClr val="tx1"/>
                </a:solidFill>
                <a:effectLst/>
                <a:latin typeface="+mn-lt"/>
                <a:ea typeface="+mn-ea"/>
                <a:cs typeface="+mn-cs"/>
              </a:rPr>
              <a:t>Identification field and back button</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For a description of these buttons, please refer to the ‘Other buttons’ slides in the general information section.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b="1" i="1" kern="1200" dirty="0" smtClean="0">
                <a:solidFill>
                  <a:schemeClr val="tx1"/>
                </a:solidFill>
                <a:effectLst/>
                <a:latin typeface="+mn-lt"/>
                <a:ea typeface="+mn-ea"/>
                <a:cs typeface="+mn-cs"/>
              </a:rPr>
              <a:t>Worksheet Indication</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is a textbox positioned in the left bottom corner of the slide as per the information specified on this slide. The textbox will be positioned over the drawing tools which are not supposed to be used on this slide.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Once the design of the slide and related worksheet is finished, a </a:t>
            </a:r>
            <a:r>
              <a:rPr lang="en-NZ" sz="1200" kern="1200" dirty="0" err="1" smtClean="0">
                <a:solidFill>
                  <a:schemeClr val="tx1"/>
                </a:solidFill>
                <a:effectLst/>
                <a:latin typeface="+mn-lt"/>
                <a:ea typeface="+mn-ea"/>
                <a:cs typeface="+mn-cs"/>
              </a:rPr>
              <a:t>pdf</a:t>
            </a:r>
            <a:r>
              <a:rPr lang="en-NZ" sz="1200" kern="1200" dirty="0" smtClean="0">
                <a:solidFill>
                  <a:schemeClr val="tx1"/>
                </a:solidFill>
                <a:effectLst/>
                <a:latin typeface="+mn-lt"/>
                <a:ea typeface="+mn-ea"/>
                <a:cs typeface="+mn-cs"/>
              </a:rPr>
              <a:t> version of the worksheet (only) should be created (see below on how to create a PDF).</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PDF file(s) of the worksheet(s) must be delivered together with your PPT version of the lesson.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b="1" i="1" kern="1200" dirty="0" smtClean="0">
                <a:solidFill>
                  <a:schemeClr val="tx1"/>
                </a:solidFill>
                <a:effectLst/>
                <a:latin typeface="+mn-lt"/>
                <a:ea typeface="+mn-ea"/>
                <a:cs typeface="+mn-cs"/>
              </a:rPr>
              <a:t>Creating a PDF version of the worksheet</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There are three ways to create a PDF version of a slide which differ depending on the whether or not PowerPoint has access to the PDF creator (e.g. Acrobat) or if you have a PDF creator installed on your computer.</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1) The PDF program can be accessed from within PPT:</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Save your PPT lesson;</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Launch the PDF program from within PPT;</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Select ‘create PDF’;</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following steps largely depend on the brand/type of PDF program installed but:</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Usually the program now allows selecting a single slide from the presentation at some point in the process (look for e.g. options, preferences, etc.);</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If that is possible, select the particular worksheet slide and follow the steps of the program to create a PDF file of the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2) Standalone PDF program installed on your PC (no access from within PPT):</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Save your PPT lesson;</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Open the PPT lesson in the PDF program;</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Usually the PDF program allows you to generate a PDF from only a single page of the opened file (your PPT lesson);</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Find the page number of the worksheet that you want to use to generate the PDF;</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Look in/for ‘Options’, ‘Preferences” or something similar for a setting to print a specific page;</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Follow the remaining steps to create a PDF of the worksheet;</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If your program does not have an option to create a PDF from a single page, do the following:</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Open the lesson in PPT (if it is not already open);</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Delete all slides except for the worksheet that you want to create a PDF for;</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IMPORTANT: Save this file as a PPT presentation with A DIFFERENT NAME;</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Open this file in your PDF program and create a PDF (should be the worksheet only).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3) You don’t have a PDF program installed on your computer:</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You can make use of one of the many ‘on-line’ PDF generators on the Internet;</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Usually you will NOT have the option to create a PDF from a single page/slide of you PPT lesson so do the following to isolate the worksheet slide:</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Open the lesson in PPT (if it is not already open);</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Delete all slides except for the worksheet that you want to create a PDF for;</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IMPORTANT: Save this file as a PPT presentation with A DIFFERENT NAME;</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Use this file for your ‘on-line” PDF conversion.</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Unfortunately the steps and flow of the ‘on-line’ PDF programs are manifold and quite different from each other so there is no point to explain one here;</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However, the interfaces are usually quite user-friendly so you should find your way around;</a:t>
            </a:r>
            <a:endParaRPr lang="en-GB" sz="1200" kern="1200" dirty="0" smtClean="0">
              <a:solidFill>
                <a:schemeClr val="tx1"/>
              </a:solidFill>
              <a:effectLst/>
              <a:latin typeface="+mn-lt"/>
              <a:ea typeface="+mn-ea"/>
              <a:cs typeface="+mn-cs"/>
            </a:endParaRPr>
          </a:p>
          <a:p>
            <a:pPr lvl="1"/>
            <a:r>
              <a:rPr lang="en-NZ" sz="1200" kern="1200" dirty="0" smtClean="0">
                <a:solidFill>
                  <a:schemeClr val="tx1"/>
                </a:solidFill>
                <a:effectLst/>
                <a:latin typeface="+mn-lt"/>
                <a:ea typeface="+mn-ea"/>
                <a:cs typeface="+mn-cs"/>
              </a:rPr>
              <a:t>If all does not work out for you, please let us know and we will find a way to create the PDF.</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What the Advent Wreath means for people who celebrate Advent</a:t>
            </a:r>
            <a:r>
              <a:rPr lang="en-GB" sz="1200" kern="1200" dirty="0" smtClean="0">
                <a:solidFill>
                  <a:schemeClr val="tx1"/>
                </a:solidFill>
                <a:effectLst/>
                <a:latin typeface="+mn-lt"/>
                <a:ea typeface="+mn-ea"/>
                <a:cs typeface="+mn-cs"/>
              </a:rPr>
              <a:t> during winter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Take time to think about what the Advent Wreath would be like for people in places where it is winter. Share responses.                                                                    Children suggest words to complete the sentences, answer the question and give reasons for their answers.                                                                                                        Children record their own answers on their worksheet.</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Compare what Advent is like in winter and in summer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look at the images and use the pop up to help them make statements about Advent in summer and in winter and note the differences.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Share responses to the questions.</a:t>
            </a:r>
            <a:r>
              <a:rPr lang="en-NZ" dirty="0" smtClean="0">
                <a:effectLst/>
              </a:rPr>
              <a:t> </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A Celebrating Advent in summer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name flowers and say what they bring to mind about Advent.      Read the revealed text and talk about it.                                                                       Children suggest other Advent flowers, trees or birds that say something about Advent.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‘Shine, Shine Your Light’</a:t>
            </a:r>
            <a:r>
              <a:rPr lang="en-NZ" dirty="0" smtClean="0">
                <a:effectLst/>
              </a:rPr>
              <a:t> </a:t>
            </a:r>
            <a:r>
              <a:rPr lang="en-GB" noProof="0" dirty="0" smtClean="0"/>
              <a:t>.</a:t>
            </a:r>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B Celebrating Advent in summer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name flowers and say what they bring to mind about Advent.      </a:t>
            </a:r>
          </a:p>
          <a:p>
            <a:r>
              <a:rPr lang="en-GB" sz="1200" kern="1200" dirty="0" smtClean="0">
                <a:solidFill>
                  <a:schemeClr val="tx1"/>
                </a:solidFill>
                <a:effectLst/>
                <a:latin typeface="+mn-lt"/>
                <a:ea typeface="+mn-ea"/>
                <a:cs typeface="+mn-cs"/>
              </a:rPr>
              <a:t>Read the revealed text and talk about it.                                                                      </a:t>
            </a:r>
          </a:p>
          <a:p>
            <a:r>
              <a:rPr lang="en-GB" sz="1200" kern="1200" dirty="0" smtClean="0">
                <a:solidFill>
                  <a:schemeClr val="tx1"/>
                </a:solidFill>
                <a:effectLst/>
                <a:latin typeface="+mn-lt"/>
                <a:ea typeface="+mn-ea"/>
                <a:cs typeface="+mn-cs"/>
              </a:rPr>
              <a:t>Children suggest other Advent flowers, trees or birds that say something about Advent.                                                                                                                         Adapt Teaching and Learning Experience 2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‘Shine, Shine Your Light’</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6 The people of the Old Testament waited for hundreds of years for Jesus, the Messiah, to come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blind to reveal what was going on and how the people felt.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name some prophets and what they did to remind the people about God’s promise. How do think the people felt when the Messiah was born?</a:t>
            </a:r>
            <a:r>
              <a:rPr lang="en-NZ" dirty="0" smtClean="0">
                <a:effectLst/>
              </a:rPr>
              <a:t> </a:t>
            </a:r>
            <a:endParaRPr lang="en-GB" b="0" baseline="0" noProof="0" dirty="0" smtClean="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7</a:t>
            </a:fld>
            <a:endParaRPr lang="en-GB"/>
          </a:p>
        </p:txBody>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A Isaiah was a prophet and a writer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story of Isaiah’s life using the reveals in Slides 7A &amp; 7B.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Prophets are people who talk about what could happen in the future and try to help the people prepare for it.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Isaiah predicted that Jesus would be born and he would be God’s son.</a:t>
            </a:r>
            <a:r>
              <a:rPr lang="en-NZ" dirty="0" smtClean="0">
                <a:effectLst/>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B Isaiah was a prophet and a writer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Isaiah could see and hear how miserable the people felt.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He could see it was like they were in darkness and could not come into the light. They had lost hope of a better life that the Messiah was going to bring.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8D835AF5-F9AC-4673-A623-693111D213C3}" type="datetimeFigureOut">
              <a:rPr lang="en-GB" smtClean="0"/>
              <a:pPr/>
              <a:t>19/11/2016</a:t>
            </a:fld>
            <a:endParaRPr lang="en-GB"/>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BBECE7DE-0CB7-4179-B5BD-932890AE2D38}" type="slidenum">
              <a:rPr lang="en-GB" smtClean="0"/>
              <a:pPr/>
              <a:t>‹#›</a:t>
            </a:fld>
            <a:endParaRPr lang="en-GB"/>
          </a:p>
        </p:txBody>
      </p:sp>
    </p:spTree>
    <p:extLst>
      <p:ext uri="{BB962C8B-B14F-4D97-AF65-F5344CB8AC3E}">
        <p14:creationId xmlns:p14="http://schemas.microsoft.com/office/powerpoint/2010/main" val="171231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slide" Target="slide2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g"/><Relationship Id="rId5" Type="http://schemas.microsoft.com/office/2007/relationships/hdphoto" Target="../media/hdphoto1.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jp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jp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2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notesSlide" Target="../notesSlides/notesSlide18.xml"/><Relationship Id="rId9" Type="http://schemas.openxmlformats.org/officeDocument/2006/relationships/hyperlink" Target="http://www.tinyurl.com/NCRSfeedbac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slide" Target="slide19.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20.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9.png"/><Relationship Id="rId10"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9.png"/><Relationship Id="rId10" Type="http://schemas.openxmlformats.org/officeDocument/2006/relationships/audio" Target="../media/audio1.wav"/><Relationship Id="rId4" Type="http://schemas.openxmlformats.org/officeDocument/2006/relationships/notesSlide" Target="../notesSlides/notesSlide6.xml"/><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Explosion 1 9"/>
          <p:cNvSpPr/>
          <p:nvPr/>
        </p:nvSpPr>
        <p:spPr>
          <a:xfrm rot="20926026">
            <a:off x="501573" y="754317"/>
            <a:ext cx="3411941" cy="2962960"/>
          </a:xfrm>
          <a:prstGeom prst="irregularSeal1">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Explosion 1 10"/>
          <p:cNvSpPr/>
          <p:nvPr/>
        </p:nvSpPr>
        <p:spPr>
          <a:xfrm rot="1747218">
            <a:off x="4947431" y="2040339"/>
            <a:ext cx="3411941" cy="2962960"/>
          </a:xfrm>
          <a:prstGeom prst="irregularSeal1">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itle"/>
          <p:cNvSpPr txBox="1"/>
          <p:nvPr/>
        </p:nvSpPr>
        <p:spPr>
          <a:xfrm>
            <a:off x="0" y="111062"/>
            <a:ext cx="9144000" cy="1200329"/>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The Advent Wreath in </a:t>
            </a:r>
            <a:endParaRPr lang="en-NZ" sz="3600" b="1" spc="300" dirty="0" smtClean="0">
              <a:solidFill>
                <a:schemeClr val="accent4">
                  <a:lumMod val="50000"/>
                </a:schemeClr>
              </a:solidFill>
              <a:latin typeface="Adobe Fangsong Std R" pitchFamily="18" charset="-128"/>
              <a:ea typeface="Adobe Fangsong Std R" pitchFamily="18" charset="-128"/>
            </a:endParaRPr>
          </a:p>
          <a:p>
            <a:pPr algn="ctr"/>
            <a:r>
              <a:rPr lang="en-NZ" sz="3600" b="1" spc="300" dirty="0" smtClean="0">
                <a:solidFill>
                  <a:schemeClr val="accent4">
                    <a:lumMod val="50000"/>
                  </a:schemeClr>
                </a:solidFill>
                <a:latin typeface="Adobe Fangsong Std R" pitchFamily="18" charset="-128"/>
                <a:ea typeface="Adobe Fangsong Std R" pitchFamily="18" charset="-128"/>
              </a:rPr>
              <a:t>Aotearoa </a:t>
            </a:r>
            <a:r>
              <a:rPr lang="en-NZ" sz="3600" b="1" spc="300" dirty="0">
                <a:solidFill>
                  <a:schemeClr val="accent4">
                    <a:lumMod val="50000"/>
                  </a:schemeClr>
                </a:solidFill>
                <a:latin typeface="Adobe Fangsong Std R" pitchFamily="18" charset="-128"/>
                <a:ea typeface="Adobe Fangsong Std R" pitchFamily="18" charset="-128"/>
              </a:rPr>
              <a:t>New Zealand</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2536996" y="1336105"/>
            <a:ext cx="4070007" cy="3420599"/>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MOVE THIS OBJECT"/>
          <p:cNvSpPr txBox="1"/>
          <p:nvPr/>
        </p:nvSpPr>
        <p:spPr>
          <a:xfrm>
            <a:off x="0" y="132400"/>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Isaiah wrote these famous words</a:t>
            </a: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1515853" y="838747"/>
            <a:ext cx="6112317" cy="3751952"/>
          </a:xfrm>
          <a:prstGeom prst="round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738818" y="4844428"/>
            <a:ext cx="3666388"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I-button to reveal information</a:t>
            </a:r>
            <a:endParaRPr lang="en-GB" sz="900" spc="300" dirty="0">
              <a:latin typeface="HelveticaNeueLT Pro 55 Roman"/>
              <a:ea typeface="Segoe UI" pitchFamily="34" charset="0"/>
              <a:cs typeface="Arial" pitchFamily="34" charset="0"/>
            </a:endParaRPr>
          </a:p>
        </p:txBody>
      </p:sp>
      <p:sp>
        <p:nvSpPr>
          <p:cNvPr id="3" name="Shape: Pop-up window"/>
          <p:cNvSpPr/>
          <p:nvPr/>
        </p:nvSpPr>
        <p:spPr>
          <a:xfrm>
            <a:off x="873458" y="1062206"/>
            <a:ext cx="7442958" cy="2577500"/>
          </a:xfrm>
          <a:prstGeom prst="roundRect">
            <a:avLst>
              <a:gd name="adj" fmla="val 4598"/>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v"/>
            </a:pPr>
            <a:r>
              <a:rPr lang="en-NZ" spc="300" dirty="0">
                <a:solidFill>
                  <a:schemeClr val="tx1"/>
                </a:solidFill>
                <a:latin typeface="Bookman Old Style" pitchFamily="18" charset="0"/>
              </a:rPr>
              <a:t>Who do you think the light was?</a:t>
            </a:r>
          </a:p>
          <a:p>
            <a:pPr marL="285750" indent="-285750">
              <a:buFont typeface="Wingdings" pitchFamily="2" charset="2"/>
              <a:buChar char="v"/>
            </a:pPr>
            <a:r>
              <a:rPr lang="en-NZ" spc="300" dirty="0">
                <a:solidFill>
                  <a:schemeClr val="tx1"/>
                </a:solidFill>
                <a:latin typeface="Bookman Old Style" pitchFamily="18" charset="0"/>
              </a:rPr>
              <a:t>How do you think this made the people feel?</a:t>
            </a:r>
          </a:p>
          <a:p>
            <a:pPr marL="285750" indent="-285750">
              <a:buFont typeface="Wingdings" pitchFamily="2" charset="2"/>
              <a:buChar char="v"/>
            </a:pPr>
            <a:r>
              <a:rPr lang="en-NZ" spc="300" dirty="0">
                <a:solidFill>
                  <a:schemeClr val="tx1"/>
                </a:solidFill>
                <a:latin typeface="Bookman Old Style" pitchFamily="18" charset="0"/>
              </a:rPr>
              <a:t>What would it be like to live with nothing to hope for or look forward to?</a:t>
            </a:r>
          </a:p>
          <a:p>
            <a:pPr marL="285750" indent="-285750">
              <a:buFont typeface="Wingdings" pitchFamily="2" charset="2"/>
              <a:buChar char="v"/>
            </a:pPr>
            <a:r>
              <a:rPr lang="en-NZ" spc="300" dirty="0">
                <a:solidFill>
                  <a:schemeClr val="tx1"/>
                </a:solidFill>
                <a:latin typeface="Bookman Old Style" pitchFamily="18" charset="0"/>
              </a:rPr>
              <a:t>Who changed this for the people?</a:t>
            </a:r>
          </a:p>
          <a:p>
            <a:pPr marL="285750" indent="-285750">
              <a:buFont typeface="Wingdings" pitchFamily="2" charset="2"/>
              <a:buChar char="v"/>
            </a:pPr>
            <a:r>
              <a:rPr lang="en-NZ" spc="300" dirty="0">
                <a:solidFill>
                  <a:schemeClr val="tx1"/>
                </a:solidFill>
                <a:latin typeface="Bookman Old Style" pitchFamily="18" charset="0"/>
              </a:rPr>
              <a:t>Can you learn these words by </a:t>
            </a:r>
            <a:r>
              <a:rPr lang="en-NZ" spc="300" dirty="0" smtClean="0">
                <a:solidFill>
                  <a:schemeClr val="tx1"/>
                </a:solidFill>
                <a:latin typeface="Bookman Old Style" pitchFamily="18" charset="0"/>
              </a:rPr>
              <a:t>heart?</a:t>
            </a:r>
            <a:endParaRPr lang="en-NZ" spc="300" dirty="0">
              <a:solidFill>
                <a:schemeClr val="tx1"/>
              </a:solidFill>
              <a:latin typeface="Bookman Old Style" pitchFamily="18" charset="0"/>
            </a:endParaRPr>
          </a:p>
        </p:txBody>
      </p:sp>
      <p:sp>
        <p:nvSpPr>
          <p:cNvPr id="12" name="Shape: Close button"/>
          <p:cNvSpPr/>
          <p:nvPr/>
        </p:nvSpPr>
        <p:spPr>
          <a:xfrm>
            <a:off x="7974380" y="1497396"/>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Tree>
    <p:extLst>
      <p:ext uri="{BB962C8B-B14F-4D97-AF65-F5344CB8AC3E}">
        <p14:creationId xmlns:p14="http://schemas.microsoft.com/office/powerpoint/2010/main" val="1023285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itle"/>
          <p:cNvSpPr txBox="1"/>
          <p:nvPr/>
        </p:nvSpPr>
        <p:spPr>
          <a:xfrm>
            <a:off x="0" y="109790"/>
            <a:ext cx="9144000" cy="584775"/>
          </a:xfrm>
          <a:prstGeom prst="rect">
            <a:avLst/>
          </a:prstGeom>
          <a:noFill/>
        </p:spPr>
        <p:txBody>
          <a:bodyPr wrap="square" rtlCol="0">
            <a:spAutoFit/>
          </a:bodyPr>
          <a:lstStyle/>
          <a:p>
            <a:pPr algn="ctr"/>
            <a:r>
              <a:rPr lang="en-NZ" sz="3200" b="1" spc="300" dirty="0">
                <a:solidFill>
                  <a:schemeClr val="accent4">
                    <a:lumMod val="50000"/>
                  </a:schemeClr>
                </a:solidFill>
                <a:latin typeface="Adobe Fangsong Std R" pitchFamily="18" charset="-128"/>
                <a:ea typeface="Adobe Fangsong Std R" pitchFamily="18" charset="-128"/>
              </a:rPr>
              <a:t>In the world today Jesus needs to </a:t>
            </a:r>
            <a:r>
              <a:rPr lang="en-NZ" sz="3200" b="1" spc="300" dirty="0" smtClean="0">
                <a:solidFill>
                  <a:schemeClr val="accent4">
                    <a:lumMod val="50000"/>
                  </a:schemeClr>
                </a:solidFill>
                <a:latin typeface="Adobe Fangsong Std R" pitchFamily="18" charset="-128"/>
                <a:ea typeface="Adobe Fangsong Std R" pitchFamily="18" charset="-128"/>
              </a:rPr>
              <a:t>come</a:t>
            </a:r>
            <a:endParaRPr lang="en-NZ" sz="3200" b="1" spc="300" dirty="0">
              <a:solidFill>
                <a:schemeClr val="accent4">
                  <a:lumMod val="50000"/>
                </a:schemeClr>
              </a:solidFill>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S-09A</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150065" y="706908"/>
            <a:ext cx="2452943" cy="1468632"/>
          </a:xfrm>
          <a:prstGeom prst="roundRect">
            <a:avLst/>
          </a:prstGeom>
          <a:blipFill dpi="0" rotWithShape="1">
            <a:blip r:embed="rId4"/>
            <a:srcRec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3" name="Rounded Rectangle 12"/>
          <p:cNvSpPr/>
          <p:nvPr/>
        </p:nvSpPr>
        <p:spPr>
          <a:xfrm>
            <a:off x="5364708" y="706908"/>
            <a:ext cx="2452627" cy="1468632"/>
          </a:xfrm>
          <a:prstGeom prst="roundRect">
            <a:avLst/>
          </a:prstGeom>
          <a:blipFill>
            <a:blip r:embed="rId5"/>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4" name="Rounded Rectangle 13"/>
          <p:cNvSpPr/>
          <p:nvPr/>
        </p:nvSpPr>
        <p:spPr>
          <a:xfrm>
            <a:off x="1150065" y="2842806"/>
            <a:ext cx="2452943" cy="1468632"/>
          </a:xfrm>
          <a:prstGeom prst="roundRect">
            <a:avLst/>
          </a:prstGeom>
          <a:blipFill dpi="0" rotWithShape="1">
            <a:blip r:embed="rId6"/>
            <a:srcRec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ounded Rectangle 14"/>
          <p:cNvSpPr/>
          <p:nvPr/>
        </p:nvSpPr>
        <p:spPr>
          <a:xfrm>
            <a:off x="5332114" y="2823444"/>
            <a:ext cx="2517813" cy="1468632"/>
          </a:xfrm>
          <a:prstGeom prst="roundRect">
            <a:avLst/>
          </a:prstGeom>
          <a:blipFill dpi="0" rotWithShape="1">
            <a:blip r:embed="rId7"/>
            <a:srcRect/>
            <a:stretch>
              <a:fillRect l="-1000" t="-2000" r="-1000" b="-2000"/>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 name="TextBox 4"/>
          <p:cNvSpPr txBox="1"/>
          <p:nvPr/>
        </p:nvSpPr>
        <p:spPr>
          <a:xfrm>
            <a:off x="151953" y="2194099"/>
            <a:ext cx="4449168" cy="584775"/>
          </a:xfrm>
          <a:prstGeom prst="rect">
            <a:avLst/>
          </a:prstGeom>
          <a:noFill/>
        </p:spPr>
        <p:txBody>
          <a:bodyPr wrap="square" rtlCol="0">
            <a:spAutoFit/>
          </a:bodyPr>
          <a:lstStyle/>
          <a:p>
            <a:r>
              <a:rPr lang="en-NZ" sz="1600" spc="300" dirty="0">
                <a:latin typeface="Bookman Old Style" pitchFamily="18" charset="0"/>
              </a:rPr>
              <a:t>into the darkness of children who have lost their families</a:t>
            </a:r>
          </a:p>
        </p:txBody>
      </p:sp>
      <p:sp>
        <p:nvSpPr>
          <p:cNvPr id="16" name="TextBox 15"/>
          <p:cNvSpPr txBox="1"/>
          <p:nvPr/>
        </p:nvSpPr>
        <p:spPr>
          <a:xfrm>
            <a:off x="4366437" y="2194099"/>
            <a:ext cx="4449168" cy="584775"/>
          </a:xfrm>
          <a:prstGeom prst="rect">
            <a:avLst/>
          </a:prstGeom>
          <a:noFill/>
        </p:spPr>
        <p:txBody>
          <a:bodyPr wrap="square" rtlCol="0">
            <a:spAutoFit/>
          </a:bodyPr>
          <a:lstStyle/>
          <a:p>
            <a:r>
              <a:rPr lang="en-NZ" sz="1600" b="1" spc="300" dirty="0">
                <a:latin typeface="Lucida Sans" pitchFamily="34" charset="0"/>
              </a:rPr>
              <a:t>into the darkness of children who live in refugee camps</a:t>
            </a:r>
          </a:p>
        </p:txBody>
      </p:sp>
      <p:sp>
        <p:nvSpPr>
          <p:cNvPr id="17" name="TextBox 16"/>
          <p:cNvSpPr txBox="1"/>
          <p:nvPr/>
        </p:nvSpPr>
        <p:spPr>
          <a:xfrm>
            <a:off x="151953" y="4251132"/>
            <a:ext cx="4449168" cy="584775"/>
          </a:xfrm>
          <a:prstGeom prst="rect">
            <a:avLst/>
          </a:prstGeom>
          <a:noFill/>
        </p:spPr>
        <p:txBody>
          <a:bodyPr wrap="square" rtlCol="0">
            <a:spAutoFit/>
          </a:bodyPr>
          <a:lstStyle/>
          <a:p>
            <a:r>
              <a:rPr lang="en-NZ" sz="1600" spc="300" dirty="0">
                <a:latin typeface="HelveticaNeueLT Pro 55 Roman"/>
              </a:rPr>
              <a:t>into the darkness of children </a:t>
            </a:r>
            <a:endParaRPr lang="en-NZ" sz="1600" spc="300" dirty="0" smtClean="0">
              <a:latin typeface="HelveticaNeueLT Pro 55 Roman"/>
            </a:endParaRPr>
          </a:p>
          <a:p>
            <a:r>
              <a:rPr lang="en-NZ" sz="1600" spc="300" dirty="0" smtClean="0">
                <a:latin typeface="HelveticaNeueLT Pro 55 Roman"/>
              </a:rPr>
              <a:t>who </a:t>
            </a:r>
            <a:r>
              <a:rPr lang="en-NZ" sz="1600" spc="300" dirty="0">
                <a:latin typeface="HelveticaNeueLT Pro 55 Roman"/>
              </a:rPr>
              <a:t>live where there is war</a:t>
            </a:r>
          </a:p>
        </p:txBody>
      </p:sp>
      <p:sp>
        <p:nvSpPr>
          <p:cNvPr id="18" name="TextBox 17"/>
          <p:cNvSpPr txBox="1"/>
          <p:nvPr/>
        </p:nvSpPr>
        <p:spPr>
          <a:xfrm>
            <a:off x="4598452" y="4261577"/>
            <a:ext cx="4449168" cy="584775"/>
          </a:xfrm>
          <a:prstGeom prst="rect">
            <a:avLst/>
          </a:prstGeom>
          <a:noFill/>
        </p:spPr>
        <p:txBody>
          <a:bodyPr wrap="square" rtlCol="0">
            <a:spAutoFit/>
          </a:bodyPr>
          <a:lstStyle/>
          <a:p>
            <a:r>
              <a:rPr lang="en-NZ" sz="1600" spc="300" dirty="0">
                <a:latin typeface="Bookman Old Style" pitchFamily="18" charset="0"/>
              </a:rPr>
              <a:t>into the darkness of children who are hungry</a:t>
            </a:r>
          </a:p>
        </p:txBody>
      </p:sp>
    </p:spTree>
    <p:extLst>
      <p:ext uri="{BB962C8B-B14F-4D97-AF65-F5344CB8AC3E}">
        <p14:creationId xmlns:p14="http://schemas.microsoft.com/office/powerpoint/2010/main" val="767413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2" name="Table 1"/>
          <p:cNvGraphicFramePr>
            <a:graphicFrameLocks noGrp="1"/>
          </p:cNvGraphicFramePr>
          <p:nvPr>
            <p:extLst>
              <p:ext uri="{D42A27DB-BD31-4B8C-83A1-F6EECF244321}">
                <p14:modId xmlns:p14="http://schemas.microsoft.com/office/powerpoint/2010/main" val="632104121"/>
              </p:ext>
            </p:extLst>
          </p:nvPr>
        </p:nvGraphicFramePr>
        <p:xfrm>
          <a:off x="199895" y="738354"/>
          <a:ext cx="4890720" cy="4071910"/>
        </p:xfrm>
        <a:graphic>
          <a:graphicData uri="http://schemas.openxmlformats.org/drawingml/2006/table">
            <a:tbl>
              <a:tblPr firstRow="1" bandRow="1">
                <a:tableStyleId>{5940675A-B579-460E-94D1-54222C63F5DA}</a:tableStyleId>
              </a:tblPr>
              <a:tblGrid>
                <a:gridCol w="489072"/>
                <a:gridCol w="489072"/>
                <a:gridCol w="489072"/>
                <a:gridCol w="489072"/>
                <a:gridCol w="489072"/>
                <a:gridCol w="489072"/>
                <a:gridCol w="489072"/>
                <a:gridCol w="489072"/>
                <a:gridCol w="489072"/>
                <a:gridCol w="489072"/>
              </a:tblGrid>
              <a:tr h="407191">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L</a:t>
                      </a:r>
                      <a:endParaRPr lang="en-NZ" dirty="0">
                        <a:latin typeface="HelveticaNeueLT Pro 55 Roman"/>
                      </a:endParaRPr>
                    </a:p>
                  </a:txBody>
                  <a:tcPr/>
                </a:tc>
                <a:tc>
                  <a:txBody>
                    <a:bodyPr/>
                    <a:lstStyle/>
                    <a:p>
                      <a:pPr algn="ctr"/>
                      <a:r>
                        <a:rPr lang="en-NZ" dirty="0" smtClean="0">
                          <a:latin typeface="HelveticaNeueLT Pro 55 Roman"/>
                        </a:rPr>
                        <a:t>P</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G</a:t>
                      </a:r>
                      <a:endParaRPr lang="en-NZ" dirty="0">
                        <a:latin typeface="HelveticaNeueLT Pro 55 Roman"/>
                      </a:endParaRPr>
                    </a:p>
                  </a:txBody>
                  <a:tcPr/>
                </a:tc>
                <a:tc>
                  <a:txBody>
                    <a:bodyPr/>
                    <a:lstStyle/>
                    <a:p>
                      <a:pPr algn="ctr"/>
                      <a:r>
                        <a:rPr lang="en-NZ" dirty="0" smtClean="0">
                          <a:latin typeface="HelveticaNeueLT Pro 55 Roman"/>
                        </a:rPr>
                        <a:t>I</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Y</a:t>
                      </a:r>
                      <a:endParaRPr lang="en-NZ" dirty="0">
                        <a:latin typeface="HelveticaNeueLT Pro 55 Roman"/>
                      </a:endParaRPr>
                    </a:p>
                  </a:txBody>
                  <a:tcPr/>
                </a:tc>
                <a:tc>
                  <a:txBody>
                    <a:bodyPr/>
                    <a:lstStyle/>
                    <a:p>
                      <a:pPr algn="ctr"/>
                      <a:r>
                        <a:rPr lang="en-NZ" dirty="0" smtClean="0">
                          <a:latin typeface="HelveticaNeueLT Pro 55 Roman"/>
                        </a:rPr>
                        <a:t>C</a:t>
                      </a:r>
                      <a:endParaRPr lang="en-NZ" dirty="0">
                        <a:latin typeface="HelveticaNeueLT Pro 55 Roman"/>
                      </a:endParaRPr>
                    </a:p>
                  </a:txBody>
                  <a:tcPr/>
                </a:tc>
              </a:tr>
              <a:tr h="407191">
                <a:tc>
                  <a:txBody>
                    <a:bodyPr/>
                    <a:lstStyle/>
                    <a:p>
                      <a:pPr algn="ctr"/>
                      <a:r>
                        <a:rPr lang="en-NZ" dirty="0" smtClean="0">
                          <a:latin typeface="HelveticaNeueLT Pro 55 Roman"/>
                        </a:rPr>
                        <a:t>C</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M</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R</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U</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r>
              <a:tr h="407191">
                <a:tc>
                  <a:txBody>
                    <a:bodyPr/>
                    <a:lstStyle/>
                    <a:p>
                      <a:pPr algn="ctr"/>
                      <a:r>
                        <a:rPr lang="en-NZ" dirty="0" smtClean="0">
                          <a:latin typeface="HelveticaNeueLT Pro 55 Roman"/>
                        </a:rPr>
                        <a:t>D</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R</a:t>
                      </a:r>
                      <a:endParaRPr lang="en-NZ" dirty="0">
                        <a:latin typeface="HelveticaNeueLT Pro 55 Roman"/>
                      </a:endParaRPr>
                    </a:p>
                  </a:txBody>
                  <a:tcPr/>
                </a:tc>
                <a:tc>
                  <a:txBody>
                    <a:bodyPr/>
                    <a:lstStyle/>
                    <a:p>
                      <a:pPr algn="ctr"/>
                      <a:r>
                        <a:rPr lang="en-NZ" dirty="0" smtClean="0">
                          <a:latin typeface="HelveticaNeueLT Pro 55 Roman"/>
                        </a:rPr>
                        <a:t>K</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U</a:t>
                      </a:r>
                      <a:endParaRPr lang="en-NZ" dirty="0">
                        <a:latin typeface="HelveticaNeueLT Pro 55 Roman"/>
                      </a:endParaRPr>
                    </a:p>
                  </a:txBody>
                  <a:tcPr/>
                </a:tc>
                <a:tc>
                  <a:txBody>
                    <a:bodyPr/>
                    <a:lstStyle/>
                    <a:p>
                      <a:pPr algn="ctr"/>
                      <a:r>
                        <a:rPr lang="en-NZ" dirty="0" smtClean="0">
                          <a:latin typeface="HelveticaNeueLT Pro 55 Roman"/>
                        </a:rPr>
                        <a:t>I</a:t>
                      </a:r>
                      <a:endParaRPr lang="en-NZ" dirty="0">
                        <a:latin typeface="HelveticaNeueLT Pro 55 Roman"/>
                      </a:endParaRPr>
                    </a:p>
                  </a:txBody>
                  <a:tcPr/>
                </a:tc>
              </a:tr>
              <a:tr h="407191">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C</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L</a:t>
                      </a:r>
                      <a:endParaRPr lang="en-NZ" dirty="0">
                        <a:latin typeface="HelveticaNeueLT Pro 55 Roman"/>
                      </a:endParaRPr>
                    </a:p>
                  </a:txBody>
                  <a:tcPr/>
                </a:tc>
              </a:tr>
              <a:tr h="407191">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F</a:t>
                      </a:r>
                      <a:endParaRPr lang="en-NZ" dirty="0">
                        <a:latin typeface="HelveticaNeueLT Pro 55 Roman"/>
                      </a:endParaRPr>
                    </a:p>
                  </a:txBody>
                  <a:tcPr/>
                </a:tc>
                <a:tc>
                  <a:txBody>
                    <a:bodyPr/>
                    <a:lstStyle/>
                    <a:p>
                      <a:pPr algn="ctr"/>
                      <a:r>
                        <a:rPr lang="en-NZ" dirty="0" smtClean="0">
                          <a:latin typeface="HelveticaNeueLT Pro 55 Roman"/>
                        </a:rPr>
                        <a:t>B</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J</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D</a:t>
                      </a:r>
                      <a:endParaRPr lang="en-NZ" dirty="0">
                        <a:latin typeface="HelveticaNeueLT Pro 55 Roman"/>
                      </a:endParaRPr>
                    </a:p>
                  </a:txBody>
                  <a:tcPr/>
                </a:tc>
              </a:tr>
              <a:tr h="407191">
                <a:tc>
                  <a:txBody>
                    <a:bodyPr/>
                    <a:lstStyle/>
                    <a:p>
                      <a:pPr algn="ctr"/>
                      <a:r>
                        <a:rPr lang="en-NZ" dirty="0" smtClean="0">
                          <a:latin typeface="HelveticaNeueLT Pro 55 Roman"/>
                        </a:rPr>
                        <a:t>W</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C</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C</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R</a:t>
                      </a:r>
                      <a:endParaRPr lang="en-NZ" dirty="0">
                        <a:latin typeface="HelveticaNeueLT Pro 55 Roman"/>
                      </a:endParaRPr>
                    </a:p>
                  </a:txBody>
                  <a:tcPr/>
                </a:tc>
              </a:tr>
              <a:tr h="407191">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D</a:t>
                      </a:r>
                      <a:endParaRPr lang="en-NZ" dirty="0">
                        <a:latin typeface="HelveticaNeueLT Pro 55 Roman"/>
                      </a:endParaRPr>
                    </a:p>
                  </a:txBody>
                  <a:tcPr/>
                </a:tc>
                <a:tc>
                  <a:txBody>
                    <a:bodyPr/>
                    <a:lstStyle/>
                    <a:p>
                      <a:pPr algn="ctr"/>
                      <a:r>
                        <a:rPr lang="en-NZ" dirty="0" smtClean="0">
                          <a:latin typeface="HelveticaNeueLT Pro 55 Roman"/>
                        </a:rPr>
                        <a:t>W</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R</a:t>
                      </a:r>
                      <a:endParaRPr lang="en-NZ" dirty="0">
                        <a:latin typeface="HelveticaNeueLT Pro 55 Roman"/>
                      </a:endParaRPr>
                    </a:p>
                  </a:txBody>
                  <a:tcPr/>
                </a:tc>
                <a:tc>
                  <a:txBody>
                    <a:bodyPr/>
                    <a:lstStyle/>
                    <a:p>
                      <a:pPr algn="ctr"/>
                      <a:r>
                        <a:rPr lang="en-NZ" dirty="0" smtClean="0">
                          <a:latin typeface="HelveticaNeueLT Pro 55 Roman"/>
                        </a:rPr>
                        <a:t>L</a:t>
                      </a:r>
                      <a:endParaRPr lang="en-NZ" dirty="0">
                        <a:latin typeface="HelveticaNeueLT Pro 55 Roman"/>
                      </a:endParaRPr>
                    </a:p>
                  </a:txBody>
                  <a:tcPr/>
                </a:tc>
                <a:tc>
                  <a:txBody>
                    <a:bodyPr/>
                    <a:lstStyle/>
                    <a:p>
                      <a:pPr algn="ctr"/>
                      <a:r>
                        <a:rPr lang="en-NZ" dirty="0" smtClean="0">
                          <a:latin typeface="HelveticaNeueLT Pro 55 Roman"/>
                        </a:rPr>
                        <a:t>D</a:t>
                      </a:r>
                      <a:endParaRPr lang="en-NZ" dirty="0">
                        <a:latin typeface="HelveticaNeueLT Pro 55 Roman"/>
                      </a:endParaRPr>
                    </a:p>
                  </a:txBody>
                  <a:tcPr/>
                </a:tc>
                <a:tc>
                  <a:txBody>
                    <a:bodyPr/>
                    <a:lstStyle/>
                    <a:p>
                      <a:pPr algn="ctr"/>
                      <a:r>
                        <a:rPr lang="en-NZ" dirty="0" smtClean="0">
                          <a:latin typeface="HelveticaNeueLT Pro 55 Roman"/>
                        </a:rPr>
                        <a:t>I</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r>
              <a:tr h="407191">
                <a:tc>
                  <a:txBody>
                    <a:bodyPr/>
                    <a:lstStyle/>
                    <a:p>
                      <a:pPr algn="ctr"/>
                      <a:r>
                        <a:rPr lang="en-NZ" dirty="0" smtClean="0">
                          <a:latin typeface="HelveticaNeueLT Pro 55 Roman"/>
                        </a:rPr>
                        <a:t>V</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F</a:t>
                      </a:r>
                      <a:endParaRPr lang="en-NZ" dirty="0">
                        <a:latin typeface="HelveticaNeueLT Pro 55 Roman"/>
                      </a:endParaRPr>
                    </a:p>
                  </a:txBody>
                  <a:tcPr/>
                </a:tc>
                <a:tc>
                  <a:txBody>
                    <a:bodyPr/>
                    <a:lstStyle/>
                    <a:p>
                      <a:pPr algn="ctr"/>
                      <a:r>
                        <a:rPr lang="en-NZ" dirty="0" smtClean="0">
                          <a:latin typeface="HelveticaNeueLT Pro 55 Roman"/>
                        </a:rPr>
                        <a:t>J</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U</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r>
              <a:tr h="407191">
                <a:tc>
                  <a:txBody>
                    <a:bodyPr/>
                    <a:lstStyle/>
                    <a:p>
                      <a:pPr algn="ctr"/>
                      <a:r>
                        <a:rPr lang="en-NZ" dirty="0" smtClean="0">
                          <a:latin typeface="HelveticaNeueLT Pro 55 Roman"/>
                        </a:rPr>
                        <a:t>I</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Y</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r>
              <a:tr h="407191">
                <a:tc>
                  <a:txBody>
                    <a:bodyPr/>
                    <a:lstStyle/>
                    <a:p>
                      <a:pPr algn="ctr"/>
                      <a:r>
                        <a:rPr lang="en-NZ" dirty="0" smtClean="0">
                          <a:latin typeface="HelveticaNeueLT Pro 55 Roman"/>
                        </a:rPr>
                        <a:t>L</a:t>
                      </a:r>
                      <a:endParaRPr lang="en-NZ" dirty="0">
                        <a:latin typeface="HelveticaNeueLT Pro 55 Roman"/>
                      </a:endParaRPr>
                    </a:p>
                  </a:txBody>
                  <a:tcPr/>
                </a:tc>
                <a:tc>
                  <a:txBody>
                    <a:bodyPr/>
                    <a:lstStyle/>
                    <a:p>
                      <a:pPr algn="ctr"/>
                      <a:r>
                        <a:rPr lang="en-NZ" dirty="0" smtClean="0">
                          <a:latin typeface="HelveticaNeueLT Pro 55 Roman"/>
                        </a:rPr>
                        <a:t>I</a:t>
                      </a:r>
                      <a:endParaRPr lang="en-NZ" dirty="0">
                        <a:latin typeface="HelveticaNeueLT Pro 55 Roman"/>
                      </a:endParaRPr>
                    </a:p>
                  </a:txBody>
                  <a:tcPr/>
                </a:tc>
                <a:tc>
                  <a:txBody>
                    <a:bodyPr/>
                    <a:lstStyle/>
                    <a:p>
                      <a:pPr algn="ctr"/>
                      <a:r>
                        <a:rPr lang="en-NZ" dirty="0" smtClean="0">
                          <a:latin typeface="HelveticaNeueLT Pro 55 Roman"/>
                        </a:rPr>
                        <a:t>G</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Y</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M</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r>
            </a:tbl>
          </a:graphicData>
        </a:graphic>
      </p:graphicFrame>
      <p:sp>
        <p:nvSpPr>
          <p:cNvPr id="24" name="Textbox: Text"/>
          <p:cNvSpPr txBox="1"/>
          <p:nvPr/>
        </p:nvSpPr>
        <p:spPr>
          <a:xfrm>
            <a:off x="5049671" y="2671952"/>
            <a:ext cx="4094329" cy="1938992"/>
          </a:xfrm>
          <a:prstGeom prst="rect">
            <a:avLst/>
          </a:prstGeom>
          <a:noFill/>
        </p:spPr>
        <p:txBody>
          <a:bodyPr wrap="square" rtlCol="0">
            <a:spAutoFit/>
          </a:bodyPr>
          <a:lstStyle/>
          <a:p>
            <a:pPr algn="ctr"/>
            <a:r>
              <a:rPr lang="en-NZ" sz="2000" spc="300" dirty="0">
                <a:latin typeface="HelveticaNeueLT Pro 55 Roman"/>
              </a:rPr>
              <a:t>How can you help Jesus to come into the darkness of the world many children live in so they can see the great light of Jesus</a:t>
            </a:r>
          </a:p>
        </p:txBody>
      </p:sp>
      <p:sp>
        <p:nvSpPr>
          <p:cNvPr id="69" name="Trigger: Jesus 2"/>
          <p:cNvSpPr/>
          <p:nvPr/>
        </p:nvSpPr>
        <p:spPr>
          <a:xfrm>
            <a:off x="6622720" y="4159576"/>
            <a:ext cx="941826" cy="303007"/>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rigger: Of 2"/>
          <p:cNvSpPr/>
          <p:nvPr/>
        </p:nvSpPr>
        <p:spPr>
          <a:xfrm>
            <a:off x="8667648" y="3857048"/>
            <a:ext cx="332352" cy="303007"/>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rigger: Light"/>
          <p:cNvSpPr/>
          <p:nvPr/>
        </p:nvSpPr>
        <p:spPr>
          <a:xfrm>
            <a:off x="7901088" y="3868424"/>
            <a:ext cx="631352" cy="303007"/>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rigger: Great"/>
          <p:cNvSpPr/>
          <p:nvPr/>
        </p:nvSpPr>
        <p:spPr>
          <a:xfrm>
            <a:off x="7038992" y="3893448"/>
            <a:ext cx="773032" cy="303007"/>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rigger: The 3"/>
          <p:cNvSpPr/>
          <p:nvPr/>
        </p:nvSpPr>
        <p:spPr>
          <a:xfrm>
            <a:off x="6477152" y="3863880"/>
            <a:ext cx="421727" cy="303007"/>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rigger: See"/>
          <p:cNvSpPr/>
          <p:nvPr/>
        </p:nvSpPr>
        <p:spPr>
          <a:xfrm>
            <a:off x="5806128" y="3888904"/>
            <a:ext cx="561776" cy="280255"/>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rigger: Can 2"/>
          <p:cNvSpPr/>
          <p:nvPr/>
        </p:nvSpPr>
        <p:spPr>
          <a:xfrm>
            <a:off x="5162400" y="3886632"/>
            <a:ext cx="561776" cy="280255"/>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rigger: They"/>
          <p:cNvSpPr/>
          <p:nvPr/>
        </p:nvSpPr>
        <p:spPr>
          <a:xfrm>
            <a:off x="8146274" y="3570456"/>
            <a:ext cx="673726" cy="280255"/>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rigger: So"/>
          <p:cNvSpPr/>
          <p:nvPr/>
        </p:nvSpPr>
        <p:spPr>
          <a:xfrm>
            <a:off x="7707266" y="3595480"/>
            <a:ext cx="354156" cy="273423"/>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rigger: In"/>
          <p:cNvSpPr/>
          <p:nvPr/>
        </p:nvSpPr>
        <p:spPr>
          <a:xfrm>
            <a:off x="7295554" y="3579560"/>
            <a:ext cx="354156" cy="273423"/>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rigger: Live"/>
          <p:cNvSpPr/>
          <p:nvPr/>
        </p:nvSpPr>
        <p:spPr>
          <a:xfrm>
            <a:off x="6665474" y="3577288"/>
            <a:ext cx="588316" cy="273423"/>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rigger: Children"/>
          <p:cNvSpPr/>
          <p:nvPr/>
        </p:nvSpPr>
        <p:spPr>
          <a:xfrm>
            <a:off x="5386297" y="3573050"/>
            <a:ext cx="1214633" cy="277661"/>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rigger: Many"/>
          <p:cNvSpPr/>
          <p:nvPr/>
        </p:nvSpPr>
        <p:spPr>
          <a:xfrm>
            <a:off x="7622298" y="3270522"/>
            <a:ext cx="817992" cy="277661"/>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rigger: World"/>
          <p:cNvSpPr/>
          <p:nvPr/>
        </p:nvSpPr>
        <p:spPr>
          <a:xfrm>
            <a:off x="6746554" y="3268250"/>
            <a:ext cx="817992" cy="277661"/>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rigger: The 2"/>
          <p:cNvSpPr/>
          <p:nvPr/>
        </p:nvSpPr>
        <p:spPr>
          <a:xfrm>
            <a:off x="6171066" y="3279626"/>
            <a:ext cx="429865" cy="2935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rigger: Of"/>
          <p:cNvSpPr/>
          <p:nvPr/>
        </p:nvSpPr>
        <p:spPr>
          <a:xfrm>
            <a:off x="5745707" y="3291002"/>
            <a:ext cx="350216" cy="254909"/>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rigger: Darkness"/>
          <p:cNvSpPr/>
          <p:nvPr/>
        </p:nvSpPr>
        <p:spPr>
          <a:xfrm>
            <a:off x="7649710" y="2994402"/>
            <a:ext cx="1350290" cy="200104"/>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rigger: The"/>
          <p:cNvSpPr/>
          <p:nvPr/>
        </p:nvSpPr>
        <p:spPr>
          <a:xfrm>
            <a:off x="7046926" y="2978482"/>
            <a:ext cx="517620" cy="216024"/>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rigger: Into"/>
          <p:cNvSpPr/>
          <p:nvPr/>
        </p:nvSpPr>
        <p:spPr>
          <a:xfrm>
            <a:off x="6442579" y="2987311"/>
            <a:ext cx="511522" cy="216024"/>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rigger: Come"/>
          <p:cNvSpPr/>
          <p:nvPr/>
        </p:nvSpPr>
        <p:spPr>
          <a:xfrm>
            <a:off x="5566250" y="2990958"/>
            <a:ext cx="74329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rigger: To"/>
          <p:cNvSpPr/>
          <p:nvPr/>
        </p:nvSpPr>
        <p:spPr>
          <a:xfrm>
            <a:off x="5162400" y="2987311"/>
            <a:ext cx="21574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rigger: Jesus"/>
          <p:cNvSpPr/>
          <p:nvPr/>
        </p:nvSpPr>
        <p:spPr>
          <a:xfrm>
            <a:off x="7989804" y="2631008"/>
            <a:ext cx="982899" cy="32068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rigger: Help"/>
          <p:cNvSpPr/>
          <p:nvPr/>
        </p:nvSpPr>
        <p:spPr>
          <a:xfrm>
            <a:off x="7253789" y="2644657"/>
            <a:ext cx="621514" cy="307041"/>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rigger: You"/>
          <p:cNvSpPr/>
          <p:nvPr/>
        </p:nvSpPr>
        <p:spPr>
          <a:xfrm>
            <a:off x="6600932" y="2658306"/>
            <a:ext cx="568598" cy="287758"/>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rigger: Can"/>
          <p:cNvSpPr/>
          <p:nvPr/>
        </p:nvSpPr>
        <p:spPr>
          <a:xfrm>
            <a:off x="5994744" y="2651775"/>
            <a:ext cx="584503" cy="29992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rigger: How"/>
          <p:cNvSpPr/>
          <p:nvPr/>
        </p:nvSpPr>
        <p:spPr>
          <a:xfrm>
            <a:off x="5251618" y="2631009"/>
            <a:ext cx="639616" cy="3150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Shape: Jesus 2"/>
          <p:cNvSpPr/>
          <p:nvPr/>
        </p:nvSpPr>
        <p:spPr>
          <a:xfrm>
            <a:off x="2199252" y="3606137"/>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Shape: Of 2"/>
          <p:cNvSpPr/>
          <p:nvPr/>
        </p:nvSpPr>
        <p:spPr>
          <a:xfrm>
            <a:off x="1255282" y="362070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Shape: Light"/>
          <p:cNvSpPr/>
          <p:nvPr/>
        </p:nvSpPr>
        <p:spPr>
          <a:xfrm>
            <a:off x="302232" y="4421391"/>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Shape: Great"/>
          <p:cNvSpPr/>
          <p:nvPr/>
        </p:nvSpPr>
        <p:spPr>
          <a:xfrm>
            <a:off x="2706320" y="789621"/>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Shape: The 3"/>
          <p:cNvSpPr/>
          <p:nvPr/>
        </p:nvSpPr>
        <p:spPr>
          <a:xfrm>
            <a:off x="752747" y="4025994"/>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Shape: See"/>
          <p:cNvSpPr/>
          <p:nvPr/>
        </p:nvSpPr>
        <p:spPr>
          <a:xfrm>
            <a:off x="1255283" y="4003322"/>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Shape: Can 2"/>
          <p:cNvSpPr/>
          <p:nvPr/>
        </p:nvSpPr>
        <p:spPr>
          <a:xfrm>
            <a:off x="2706630" y="2795548"/>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Shape: They"/>
          <p:cNvSpPr/>
          <p:nvPr/>
        </p:nvSpPr>
        <p:spPr>
          <a:xfrm>
            <a:off x="4161109" y="3987402"/>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Shape: So"/>
          <p:cNvSpPr/>
          <p:nvPr/>
        </p:nvSpPr>
        <p:spPr>
          <a:xfrm>
            <a:off x="4654703" y="4416804"/>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Shape: In"/>
          <p:cNvSpPr/>
          <p:nvPr/>
        </p:nvSpPr>
        <p:spPr>
          <a:xfrm>
            <a:off x="3194392" y="750677"/>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hape: Live"/>
          <p:cNvSpPr/>
          <p:nvPr/>
        </p:nvSpPr>
        <p:spPr>
          <a:xfrm>
            <a:off x="240836" y="4416804"/>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Shape: Children"/>
          <p:cNvSpPr/>
          <p:nvPr/>
        </p:nvSpPr>
        <p:spPr>
          <a:xfrm>
            <a:off x="4667416" y="750677"/>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Shape: Many"/>
          <p:cNvSpPr/>
          <p:nvPr/>
        </p:nvSpPr>
        <p:spPr>
          <a:xfrm>
            <a:off x="4161109" y="4439689"/>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Shape: World"/>
          <p:cNvSpPr/>
          <p:nvPr/>
        </p:nvSpPr>
        <p:spPr>
          <a:xfrm>
            <a:off x="1720435" y="3196316"/>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Shape: The 2"/>
          <p:cNvSpPr/>
          <p:nvPr/>
        </p:nvSpPr>
        <p:spPr>
          <a:xfrm>
            <a:off x="1313082" y="1958847"/>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Shape: Of"/>
          <p:cNvSpPr/>
          <p:nvPr/>
        </p:nvSpPr>
        <p:spPr>
          <a:xfrm>
            <a:off x="1255284" y="235991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Shape: Darkness"/>
          <p:cNvSpPr/>
          <p:nvPr/>
        </p:nvSpPr>
        <p:spPr>
          <a:xfrm>
            <a:off x="254486" y="1551910"/>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Shape: The"/>
          <p:cNvSpPr/>
          <p:nvPr/>
        </p:nvSpPr>
        <p:spPr>
          <a:xfrm>
            <a:off x="3194393" y="1983962"/>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Shape: Into"/>
          <p:cNvSpPr/>
          <p:nvPr/>
        </p:nvSpPr>
        <p:spPr>
          <a:xfrm>
            <a:off x="4161109" y="3203716"/>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Shape: Come"/>
          <p:cNvSpPr/>
          <p:nvPr/>
        </p:nvSpPr>
        <p:spPr>
          <a:xfrm>
            <a:off x="254486" y="1155135"/>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Shape: To"/>
          <p:cNvSpPr/>
          <p:nvPr/>
        </p:nvSpPr>
        <p:spPr>
          <a:xfrm>
            <a:off x="1256218" y="197022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Shape: Jesus"/>
          <p:cNvSpPr/>
          <p:nvPr/>
        </p:nvSpPr>
        <p:spPr>
          <a:xfrm>
            <a:off x="3690438" y="2394629"/>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Shape: Help"/>
          <p:cNvSpPr/>
          <p:nvPr/>
        </p:nvSpPr>
        <p:spPr>
          <a:xfrm>
            <a:off x="254485" y="750677"/>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Shape: You"/>
          <p:cNvSpPr/>
          <p:nvPr/>
        </p:nvSpPr>
        <p:spPr>
          <a:xfrm>
            <a:off x="4149853" y="750677"/>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Shape: Can"/>
          <p:cNvSpPr/>
          <p:nvPr/>
        </p:nvSpPr>
        <p:spPr>
          <a:xfrm>
            <a:off x="748236" y="196665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hape: How"/>
          <p:cNvSpPr/>
          <p:nvPr/>
        </p:nvSpPr>
        <p:spPr>
          <a:xfrm>
            <a:off x="254486" y="196665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S-09B</a:t>
            </a:r>
            <a:endParaRPr lang="en-GB" sz="900" b="1" dirty="0">
              <a:solidFill>
                <a:srgbClr val="002060"/>
              </a:solidFill>
              <a:latin typeface="Arial" pitchFamily="34" charset="0"/>
              <a:cs typeface="Arial" pitchFamily="34" charset="0"/>
            </a:endParaRPr>
          </a:p>
        </p:txBody>
      </p:sp>
      <p:sp>
        <p:nvSpPr>
          <p:cNvPr id="4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Tool instructions"/>
          <p:cNvSpPr txBox="1"/>
          <p:nvPr/>
        </p:nvSpPr>
        <p:spPr>
          <a:xfrm>
            <a:off x="2433611" y="4821159"/>
            <a:ext cx="4140297" cy="230832"/>
          </a:xfrm>
          <a:prstGeom prst="rect">
            <a:avLst/>
          </a:prstGeom>
          <a:noFill/>
        </p:spPr>
        <p:txBody>
          <a:bodyPr wrap="square" rtlCol="0">
            <a:spAutoFit/>
          </a:bodyPr>
          <a:lstStyle/>
          <a:p>
            <a:pPr algn="ctr"/>
            <a:r>
              <a:rPr lang="en-GB" sz="900" spc="300" dirty="0" smtClean="0">
                <a:latin typeface="HelveticaNeueLT Pro 55 Roman"/>
                <a:ea typeface="Segoe UI" pitchFamily="34" charset="0"/>
                <a:cs typeface="Arial" pitchFamily="34" charset="0"/>
              </a:rPr>
              <a:t>Click each word to reveal the position in the </a:t>
            </a:r>
            <a:r>
              <a:rPr lang="en-GB" sz="900" spc="300" dirty="0" err="1" smtClean="0">
                <a:latin typeface="HelveticaNeueLT Pro 55 Roman"/>
                <a:ea typeface="Segoe UI" pitchFamily="34" charset="0"/>
                <a:cs typeface="Arial" pitchFamily="34" charset="0"/>
              </a:rPr>
              <a:t>wordfind</a:t>
            </a:r>
            <a:endParaRPr lang="en-GB" sz="900" spc="300" dirty="0">
              <a:latin typeface="HelveticaNeueLT Pro 55 Roman"/>
              <a:ea typeface="Segoe UI" pitchFamily="34" charset="0"/>
              <a:cs typeface="Arial" pitchFamily="34" charset="0"/>
            </a:endParaRPr>
          </a:p>
        </p:txBody>
      </p:sp>
      <p:sp>
        <p:nvSpPr>
          <p:cNvPr id="38" name="Title"/>
          <p:cNvSpPr txBox="1"/>
          <p:nvPr/>
        </p:nvSpPr>
        <p:spPr>
          <a:xfrm>
            <a:off x="0" y="96142"/>
            <a:ext cx="9144000" cy="584775"/>
          </a:xfrm>
          <a:prstGeom prst="rect">
            <a:avLst/>
          </a:prstGeom>
          <a:noFill/>
        </p:spPr>
        <p:txBody>
          <a:bodyPr wrap="square" rtlCol="0">
            <a:spAutoFit/>
          </a:bodyPr>
          <a:lstStyle/>
          <a:p>
            <a:pPr algn="ctr"/>
            <a:r>
              <a:rPr lang="en-NZ" sz="3200" b="1" spc="300" dirty="0">
                <a:solidFill>
                  <a:schemeClr val="accent4">
                    <a:lumMod val="50000"/>
                  </a:schemeClr>
                </a:solidFill>
                <a:latin typeface="Adobe Fangsong Std R" pitchFamily="18" charset="-128"/>
                <a:ea typeface="Adobe Fangsong Std R" pitchFamily="18" charset="-128"/>
              </a:rPr>
              <a:t>In the world today Jesus needs to </a:t>
            </a:r>
            <a:r>
              <a:rPr lang="en-NZ" sz="3200" b="1" spc="300" dirty="0" smtClean="0">
                <a:solidFill>
                  <a:schemeClr val="accent4">
                    <a:lumMod val="50000"/>
                  </a:schemeClr>
                </a:solidFill>
                <a:latin typeface="Adobe Fangsong Std R" pitchFamily="18" charset="-128"/>
                <a:ea typeface="Adobe Fangsong Std R" pitchFamily="18" charset="-128"/>
              </a:rPr>
              <a:t>come</a:t>
            </a:r>
            <a:endParaRPr lang="en-NZ" sz="3200" b="1" spc="300" dirty="0">
              <a:solidFill>
                <a:schemeClr val="accent4">
                  <a:lumMod val="50000"/>
                </a:schemeClr>
              </a:solidFill>
              <a:latin typeface="Adobe Fangsong Std R" pitchFamily="18" charset="-128"/>
              <a:ea typeface="Adobe Fangsong Std R" pitchFamily="18" charset="-128"/>
            </a:endParaRPr>
          </a:p>
        </p:txBody>
      </p:sp>
      <p:sp>
        <p:nvSpPr>
          <p:cNvPr id="9" name="Heading Textbox"/>
          <p:cNvSpPr txBox="1"/>
          <p:nvPr/>
        </p:nvSpPr>
        <p:spPr>
          <a:xfrm>
            <a:off x="5049671" y="747320"/>
            <a:ext cx="4094329" cy="1400383"/>
          </a:xfrm>
          <a:prstGeom prst="rect">
            <a:avLst/>
          </a:prstGeom>
          <a:noFill/>
        </p:spPr>
        <p:txBody>
          <a:bodyPr wrap="square" rtlCol="0">
            <a:spAutoFit/>
          </a:bodyPr>
          <a:lstStyle/>
          <a:p>
            <a:pPr algn="ctr"/>
            <a:r>
              <a:rPr lang="en-NZ" sz="1700" spc="300" dirty="0">
                <a:latin typeface="Bookman Old Style" pitchFamily="18" charset="0"/>
              </a:rPr>
              <a:t>Isaiah said “The </a:t>
            </a:r>
            <a:r>
              <a:rPr lang="en-NZ" sz="1700" spc="300" dirty="0" smtClean="0">
                <a:latin typeface="Bookman Old Style" pitchFamily="18" charset="0"/>
              </a:rPr>
              <a:t>people in </a:t>
            </a:r>
            <a:r>
              <a:rPr lang="en-NZ" sz="1700" spc="300" dirty="0">
                <a:latin typeface="Bookman Old Style" pitchFamily="18" charset="0"/>
              </a:rPr>
              <a:t>darkness have seen a great light” – it was the light of Jesus coming into the world to save </a:t>
            </a:r>
            <a:r>
              <a:rPr lang="en-NZ" sz="1700" spc="300" dirty="0" smtClean="0">
                <a:latin typeface="Bookman Old Style" pitchFamily="18" charset="0"/>
              </a:rPr>
              <a:t>people</a:t>
            </a:r>
            <a:endParaRPr lang="en-NZ" sz="1700" spc="300" dirty="0">
              <a:latin typeface="Bookman Old Style" pitchFamily="18" charset="0"/>
            </a:endParaRPr>
          </a:p>
        </p:txBody>
      </p:sp>
      <p:sp>
        <p:nvSpPr>
          <p:cNvPr id="97" name="TextBox 96"/>
          <p:cNvSpPr txBox="1"/>
          <p:nvPr/>
        </p:nvSpPr>
        <p:spPr>
          <a:xfrm>
            <a:off x="5104249" y="2224648"/>
            <a:ext cx="4039751" cy="369332"/>
          </a:xfrm>
          <a:prstGeom prst="rect">
            <a:avLst/>
          </a:prstGeom>
          <a:noFill/>
        </p:spPr>
        <p:txBody>
          <a:bodyPr wrap="square" rtlCol="0">
            <a:spAutoFit/>
          </a:bodyPr>
          <a:lstStyle/>
          <a:p>
            <a:pPr algn="ctr"/>
            <a:r>
              <a:rPr lang="en-NZ" b="1" spc="300" dirty="0" smtClean="0">
                <a:latin typeface="Lucida Sans" pitchFamily="34" charset="0"/>
              </a:rPr>
              <a:t>Find the words below</a:t>
            </a:r>
            <a:endParaRPr lang="en-NZ" b="1" spc="300" dirty="0">
              <a:latin typeface="Lucida Sans" pitchFamily="34" charset="0"/>
            </a:endParaRPr>
          </a:p>
        </p:txBody>
      </p:sp>
      <p:cxnSp>
        <p:nvCxnSpPr>
          <p:cNvPr id="17" name="Straight Connector 16"/>
          <p:cNvCxnSpPr/>
          <p:nvPr/>
        </p:nvCxnSpPr>
        <p:spPr>
          <a:xfrm>
            <a:off x="5316249" y="2167900"/>
            <a:ext cx="3548300" cy="0"/>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98" name="Straight Connector 97"/>
          <p:cNvCxnSpPr/>
          <p:nvPr/>
        </p:nvCxnSpPr>
        <p:spPr>
          <a:xfrm>
            <a:off x="5349974" y="2644837"/>
            <a:ext cx="3548300" cy="0"/>
          </a:xfrm>
          <a:prstGeom prst="line">
            <a:avLst/>
          </a:prstGeom>
          <a:ln>
            <a:prstDash val="sysDot"/>
          </a:ln>
        </p:spPr>
        <p:style>
          <a:lnRef idx="2">
            <a:schemeClr val="dk1"/>
          </a:lnRef>
          <a:fillRef idx="0">
            <a:schemeClr val="dk1"/>
          </a:fillRef>
          <a:effectRef idx="1">
            <a:schemeClr val="dk1"/>
          </a:effectRef>
          <a:fontRef idx="minor">
            <a:schemeClr val="tx1"/>
          </a:fontRef>
        </p:style>
      </p:cxnSp>
      <p:sp>
        <p:nvSpPr>
          <p:cNvPr id="70" name="Textbox: Tool instructions"/>
          <p:cNvSpPr txBox="1"/>
          <p:nvPr/>
        </p:nvSpPr>
        <p:spPr>
          <a:xfrm>
            <a:off x="3170940" y="4965853"/>
            <a:ext cx="2705958"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worksheet button to go to the worksheet</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2526317072"/>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ntr" presetSubtype="0" repeatCount="3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3000"/>
                            </p:stCondLst>
                            <p:childTnLst>
                              <p:par>
                                <p:cTn id="12" presetID="10" presetClass="exit" presetSubtype="0" fill="hold" grpId="1" nodeType="afterEffect">
                                  <p:stCondLst>
                                    <p:cond delay="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56"/>
                    </p:tgtEl>
                  </p:cond>
                </p:stCondLst>
                <p:endSync evt="end" delay="0">
                  <p:rtn val="all"/>
                </p:endSync>
                <p:childTnLst>
                  <p:par>
                    <p:cTn id="16" fill="hold">
                      <p:stCondLst>
                        <p:cond delay="0"/>
                      </p:stCondLst>
                      <p:childTnLst>
                        <p:par>
                          <p:cTn id="17" fill="hold">
                            <p:stCondLst>
                              <p:cond delay="0"/>
                            </p:stCondLst>
                            <p:childTnLst>
                              <p:par>
                                <p:cTn id="18" presetID="31" presetClass="entr" presetSubtype="0" repeatCount="3000" fill="hold" grpId="0" nodeType="click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p:cTn id="20" dur="1000" fill="hold"/>
                                        <p:tgtEl>
                                          <p:spTgt spid="71"/>
                                        </p:tgtEl>
                                        <p:attrNameLst>
                                          <p:attrName>ppt_w</p:attrName>
                                        </p:attrNameLst>
                                      </p:cBhvr>
                                      <p:tavLst>
                                        <p:tav tm="0">
                                          <p:val>
                                            <p:fltVal val="0"/>
                                          </p:val>
                                        </p:tav>
                                        <p:tav tm="100000">
                                          <p:val>
                                            <p:strVal val="#ppt_w"/>
                                          </p:val>
                                        </p:tav>
                                      </p:tavLst>
                                    </p:anim>
                                    <p:anim calcmode="lin" valueType="num">
                                      <p:cBhvr>
                                        <p:cTn id="21" dur="1000" fill="hold"/>
                                        <p:tgtEl>
                                          <p:spTgt spid="71"/>
                                        </p:tgtEl>
                                        <p:attrNameLst>
                                          <p:attrName>ppt_h</p:attrName>
                                        </p:attrNameLst>
                                      </p:cBhvr>
                                      <p:tavLst>
                                        <p:tav tm="0">
                                          <p:val>
                                            <p:fltVal val="0"/>
                                          </p:val>
                                        </p:tav>
                                        <p:tav tm="100000">
                                          <p:val>
                                            <p:strVal val="#ppt_h"/>
                                          </p:val>
                                        </p:tav>
                                      </p:tavLst>
                                    </p:anim>
                                    <p:anim calcmode="lin" valueType="num">
                                      <p:cBhvr>
                                        <p:cTn id="22" dur="1000" fill="hold"/>
                                        <p:tgtEl>
                                          <p:spTgt spid="71"/>
                                        </p:tgtEl>
                                        <p:attrNameLst>
                                          <p:attrName>style.rotation</p:attrName>
                                        </p:attrNameLst>
                                      </p:cBhvr>
                                      <p:tavLst>
                                        <p:tav tm="0">
                                          <p:val>
                                            <p:fltVal val="90"/>
                                          </p:val>
                                        </p:tav>
                                        <p:tav tm="100000">
                                          <p:val>
                                            <p:fltVal val="0"/>
                                          </p:val>
                                        </p:tav>
                                      </p:tavLst>
                                    </p:anim>
                                    <p:animEffect transition="in" filter="fade">
                                      <p:cBhvr>
                                        <p:cTn id="23" dur="1000"/>
                                        <p:tgtEl>
                                          <p:spTgt spid="71"/>
                                        </p:tgtEl>
                                      </p:cBhvr>
                                    </p:animEffect>
                                  </p:childTnLst>
                                </p:cTn>
                              </p:par>
                            </p:childTnLst>
                          </p:cTn>
                        </p:par>
                        <p:par>
                          <p:cTn id="24" fill="hold">
                            <p:stCondLst>
                              <p:cond delay="3000"/>
                            </p:stCondLst>
                            <p:childTnLst>
                              <p:par>
                                <p:cTn id="25" presetID="10" presetClass="exit" presetSubtype="0" fill="hold" grpId="1" nodeType="afterEffect">
                                  <p:stCondLst>
                                    <p:cond delay="0"/>
                                  </p:stCondLst>
                                  <p:childTnLst>
                                    <p:animEffect transition="out" filter="fade">
                                      <p:cBhvr>
                                        <p:cTn id="26" dur="1000"/>
                                        <p:tgtEl>
                                          <p:spTgt spid="71"/>
                                        </p:tgtEl>
                                      </p:cBhvr>
                                    </p:animEffect>
                                    <p:set>
                                      <p:cBhvr>
                                        <p:cTn id="27"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8" restart="whenNotActive" fill="hold" evtFilter="cancelBubble" nodeType="interactiveSeq">
                <p:stCondLst>
                  <p:cond evt="onClick" delay="0">
                    <p:tgtEl>
                      <p:spTgt spid="59"/>
                    </p:tgtEl>
                  </p:cond>
                </p:stCondLst>
                <p:endSync evt="end" delay="0">
                  <p:rtn val="all"/>
                </p:endSync>
                <p:childTnLst>
                  <p:par>
                    <p:cTn id="29" fill="hold">
                      <p:stCondLst>
                        <p:cond delay="0"/>
                      </p:stCondLst>
                      <p:childTnLst>
                        <p:par>
                          <p:cTn id="30" fill="hold">
                            <p:stCondLst>
                              <p:cond delay="0"/>
                            </p:stCondLst>
                            <p:childTnLst>
                              <p:par>
                                <p:cTn id="31" presetID="31" presetClass="entr" presetSubtype="0" repeatCount="300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p:cTn id="33" dur="1000" fill="hold"/>
                                        <p:tgtEl>
                                          <p:spTgt spid="72"/>
                                        </p:tgtEl>
                                        <p:attrNameLst>
                                          <p:attrName>ppt_w</p:attrName>
                                        </p:attrNameLst>
                                      </p:cBhvr>
                                      <p:tavLst>
                                        <p:tav tm="0">
                                          <p:val>
                                            <p:fltVal val="0"/>
                                          </p:val>
                                        </p:tav>
                                        <p:tav tm="100000">
                                          <p:val>
                                            <p:strVal val="#ppt_w"/>
                                          </p:val>
                                        </p:tav>
                                      </p:tavLst>
                                    </p:anim>
                                    <p:anim calcmode="lin" valueType="num">
                                      <p:cBhvr>
                                        <p:cTn id="34" dur="1000" fill="hold"/>
                                        <p:tgtEl>
                                          <p:spTgt spid="72"/>
                                        </p:tgtEl>
                                        <p:attrNameLst>
                                          <p:attrName>ppt_h</p:attrName>
                                        </p:attrNameLst>
                                      </p:cBhvr>
                                      <p:tavLst>
                                        <p:tav tm="0">
                                          <p:val>
                                            <p:fltVal val="0"/>
                                          </p:val>
                                        </p:tav>
                                        <p:tav tm="100000">
                                          <p:val>
                                            <p:strVal val="#ppt_h"/>
                                          </p:val>
                                        </p:tav>
                                      </p:tavLst>
                                    </p:anim>
                                    <p:anim calcmode="lin" valueType="num">
                                      <p:cBhvr>
                                        <p:cTn id="35" dur="1000" fill="hold"/>
                                        <p:tgtEl>
                                          <p:spTgt spid="72"/>
                                        </p:tgtEl>
                                        <p:attrNameLst>
                                          <p:attrName>style.rotation</p:attrName>
                                        </p:attrNameLst>
                                      </p:cBhvr>
                                      <p:tavLst>
                                        <p:tav tm="0">
                                          <p:val>
                                            <p:fltVal val="90"/>
                                          </p:val>
                                        </p:tav>
                                        <p:tav tm="100000">
                                          <p:val>
                                            <p:fltVal val="0"/>
                                          </p:val>
                                        </p:tav>
                                      </p:tavLst>
                                    </p:anim>
                                    <p:animEffect transition="in" filter="fade">
                                      <p:cBhvr>
                                        <p:cTn id="36" dur="1000"/>
                                        <p:tgtEl>
                                          <p:spTgt spid="72"/>
                                        </p:tgtEl>
                                      </p:cBhvr>
                                    </p:animEffect>
                                  </p:childTnLst>
                                </p:cTn>
                              </p:par>
                            </p:childTnLst>
                          </p:cTn>
                        </p:par>
                        <p:par>
                          <p:cTn id="37" fill="hold">
                            <p:stCondLst>
                              <p:cond delay="3000"/>
                            </p:stCondLst>
                            <p:childTnLst>
                              <p:par>
                                <p:cTn id="38" presetID="10" presetClass="exit" presetSubtype="0" fill="hold" grpId="1" nodeType="afterEffect">
                                  <p:stCondLst>
                                    <p:cond delay="0"/>
                                  </p:stCondLst>
                                  <p:childTnLst>
                                    <p:animEffect transition="out" filter="fade">
                                      <p:cBhvr>
                                        <p:cTn id="39" dur="1000"/>
                                        <p:tgtEl>
                                          <p:spTgt spid="72"/>
                                        </p:tgtEl>
                                      </p:cBhvr>
                                    </p:animEffect>
                                    <p:set>
                                      <p:cBhvr>
                                        <p:cTn id="40"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1" restart="whenNotActive" fill="hold" evtFilter="cancelBubble" nodeType="interactiveSeq">
                <p:stCondLst>
                  <p:cond evt="onClick" delay="0">
                    <p:tgtEl>
                      <p:spTgt spid="58"/>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repeatCount="3000" fill="hold" grpId="0" nodeType="clickEffect">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cBhvr>
                                        <p:cTn id="46" dur="1000" fill="hold"/>
                                        <p:tgtEl>
                                          <p:spTgt spid="73"/>
                                        </p:tgtEl>
                                        <p:attrNameLst>
                                          <p:attrName>ppt_w</p:attrName>
                                        </p:attrNameLst>
                                      </p:cBhvr>
                                      <p:tavLst>
                                        <p:tav tm="0">
                                          <p:val>
                                            <p:fltVal val="0"/>
                                          </p:val>
                                        </p:tav>
                                        <p:tav tm="100000">
                                          <p:val>
                                            <p:strVal val="#ppt_w"/>
                                          </p:val>
                                        </p:tav>
                                      </p:tavLst>
                                    </p:anim>
                                    <p:anim calcmode="lin" valueType="num">
                                      <p:cBhvr>
                                        <p:cTn id="47" dur="1000" fill="hold"/>
                                        <p:tgtEl>
                                          <p:spTgt spid="73"/>
                                        </p:tgtEl>
                                        <p:attrNameLst>
                                          <p:attrName>ppt_h</p:attrName>
                                        </p:attrNameLst>
                                      </p:cBhvr>
                                      <p:tavLst>
                                        <p:tav tm="0">
                                          <p:val>
                                            <p:fltVal val="0"/>
                                          </p:val>
                                        </p:tav>
                                        <p:tav tm="100000">
                                          <p:val>
                                            <p:strVal val="#ppt_h"/>
                                          </p:val>
                                        </p:tav>
                                      </p:tavLst>
                                    </p:anim>
                                    <p:anim calcmode="lin" valueType="num">
                                      <p:cBhvr>
                                        <p:cTn id="48" dur="1000" fill="hold"/>
                                        <p:tgtEl>
                                          <p:spTgt spid="73"/>
                                        </p:tgtEl>
                                        <p:attrNameLst>
                                          <p:attrName>style.rotation</p:attrName>
                                        </p:attrNameLst>
                                      </p:cBhvr>
                                      <p:tavLst>
                                        <p:tav tm="0">
                                          <p:val>
                                            <p:fltVal val="90"/>
                                          </p:val>
                                        </p:tav>
                                        <p:tav tm="100000">
                                          <p:val>
                                            <p:fltVal val="0"/>
                                          </p:val>
                                        </p:tav>
                                      </p:tavLst>
                                    </p:anim>
                                    <p:animEffect transition="in" filter="fade">
                                      <p:cBhvr>
                                        <p:cTn id="49" dur="1000"/>
                                        <p:tgtEl>
                                          <p:spTgt spid="73"/>
                                        </p:tgtEl>
                                      </p:cBhvr>
                                    </p:animEffect>
                                  </p:childTnLst>
                                </p:cTn>
                              </p:par>
                            </p:childTnLst>
                          </p:cTn>
                        </p:par>
                        <p:par>
                          <p:cTn id="50" fill="hold">
                            <p:stCondLst>
                              <p:cond delay="3000"/>
                            </p:stCondLst>
                            <p:childTnLst>
                              <p:par>
                                <p:cTn id="51" presetID="10" presetClass="exit" presetSubtype="0" fill="hold" grpId="1" nodeType="afterEffect">
                                  <p:stCondLst>
                                    <p:cond delay="0"/>
                                  </p:stCondLst>
                                  <p:childTnLst>
                                    <p:animEffect transition="out" filter="fade">
                                      <p:cBhvr>
                                        <p:cTn id="52" dur="1000"/>
                                        <p:tgtEl>
                                          <p:spTgt spid="73"/>
                                        </p:tgtEl>
                                      </p:cBhvr>
                                    </p:animEffect>
                                    <p:set>
                                      <p:cBhvr>
                                        <p:cTn id="53"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4" restart="whenNotActive" fill="hold" evtFilter="cancelBubble" nodeType="interactiveSeq">
                <p:stCondLst>
                  <p:cond evt="onClick" delay="0">
                    <p:tgtEl>
                      <p:spTgt spid="60"/>
                    </p:tgtEl>
                  </p:cond>
                </p:stCondLst>
                <p:endSync evt="end" delay="0">
                  <p:rtn val="all"/>
                </p:endSync>
                <p:childTnLst>
                  <p:par>
                    <p:cTn id="55" fill="hold">
                      <p:stCondLst>
                        <p:cond delay="0"/>
                      </p:stCondLst>
                      <p:childTnLst>
                        <p:par>
                          <p:cTn id="56" fill="hold">
                            <p:stCondLst>
                              <p:cond delay="0"/>
                            </p:stCondLst>
                            <p:childTnLst>
                              <p:par>
                                <p:cTn id="57" presetID="31" presetClass="entr" presetSubtype="0" repeatCount="300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cBhvr>
                                        <p:cTn id="59" dur="1000" fill="hold"/>
                                        <p:tgtEl>
                                          <p:spTgt spid="74"/>
                                        </p:tgtEl>
                                        <p:attrNameLst>
                                          <p:attrName>ppt_w</p:attrName>
                                        </p:attrNameLst>
                                      </p:cBhvr>
                                      <p:tavLst>
                                        <p:tav tm="0">
                                          <p:val>
                                            <p:fltVal val="0"/>
                                          </p:val>
                                        </p:tav>
                                        <p:tav tm="100000">
                                          <p:val>
                                            <p:strVal val="#ppt_w"/>
                                          </p:val>
                                        </p:tav>
                                      </p:tavLst>
                                    </p:anim>
                                    <p:anim calcmode="lin" valueType="num">
                                      <p:cBhvr>
                                        <p:cTn id="60" dur="1000" fill="hold"/>
                                        <p:tgtEl>
                                          <p:spTgt spid="74"/>
                                        </p:tgtEl>
                                        <p:attrNameLst>
                                          <p:attrName>ppt_h</p:attrName>
                                        </p:attrNameLst>
                                      </p:cBhvr>
                                      <p:tavLst>
                                        <p:tav tm="0">
                                          <p:val>
                                            <p:fltVal val="0"/>
                                          </p:val>
                                        </p:tav>
                                        <p:tav tm="100000">
                                          <p:val>
                                            <p:strVal val="#ppt_h"/>
                                          </p:val>
                                        </p:tav>
                                      </p:tavLst>
                                    </p:anim>
                                    <p:anim calcmode="lin" valueType="num">
                                      <p:cBhvr>
                                        <p:cTn id="61" dur="1000" fill="hold"/>
                                        <p:tgtEl>
                                          <p:spTgt spid="74"/>
                                        </p:tgtEl>
                                        <p:attrNameLst>
                                          <p:attrName>style.rotation</p:attrName>
                                        </p:attrNameLst>
                                      </p:cBhvr>
                                      <p:tavLst>
                                        <p:tav tm="0">
                                          <p:val>
                                            <p:fltVal val="90"/>
                                          </p:val>
                                        </p:tav>
                                        <p:tav tm="100000">
                                          <p:val>
                                            <p:fltVal val="0"/>
                                          </p:val>
                                        </p:tav>
                                      </p:tavLst>
                                    </p:anim>
                                    <p:animEffect transition="in" filter="fade">
                                      <p:cBhvr>
                                        <p:cTn id="62" dur="1000"/>
                                        <p:tgtEl>
                                          <p:spTgt spid="74"/>
                                        </p:tgtEl>
                                      </p:cBhvr>
                                    </p:animEffect>
                                  </p:childTnLst>
                                </p:cTn>
                              </p:par>
                            </p:childTnLst>
                          </p:cTn>
                        </p:par>
                        <p:par>
                          <p:cTn id="63" fill="hold">
                            <p:stCondLst>
                              <p:cond delay="3000"/>
                            </p:stCondLst>
                            <p:childTnLst>
                              <p:par>
                                <p:cTn id="64" presetID="10" presetClass="exit" presetSubtype="0" fill="hold" grpId="1" nodeType="afterEffect">
                                  <p:stCondLst>
                                    <p:cond delay="0"/>
                                  </p:stCondLst>
                                  <p:childTnLst>
                                    <p:animEffect transition="out" filter="fade">
                                      <p:cBhvr>
                                        <p:cTn id="65" dur="1000"/>
                                        <p:tgtEl>
                                          <p:spTgt spid="74"/>
                                        </p:tgtEl>
                                      </p:cBhvr>
                                    </p:animEffect>
                                    <p:set>
                                      <p:cBhvr>
                                        <p:cTn id="66"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67" restart="whenNotActive" fill="hold" evtFilter="cancelBubble" nodeType="interactiveSeq">
                <p:stCondLst>
                  <p:cond evt="onClick" delay="0">
                    <p:tgtEl>
                      <p:spTgt spid="61"/>
                    </p:tgtEl>
                  </p:cond>
                </p:stCondLst>
                <p:endSync evt="end" delay="0">
                  <p:rtn val="all"/>
                </p:endSync>
                <p:childTnLst>
                  <p:par>
                    <p:cTn id="68" fill="hold">
                      <p:stCondLst>
                        <p:cond delay="0"/>
                      </p:stCondLst>
                      <p:childTnLst>
                        <p:par>
                          <p:cTn id="69" fill="hold">
                            <p:stCondLst>
                              <p:cond delay="0"/>
                            </p:stCondLst>
                            <p:childTnLst>
                              <p:par>
                                <p:cTn id="70" presetID="31" presetClass="entr" presetSubtype="0" repeatCount="3000" fill="hold" grpId="0" nodeType="click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p:cTn id="72" dur="1000" fill="hold"/>
                                        <p:tgtEl>
                                          <p:spTgt spid="75"/>
                                        </p:tgtEl>
                                        <p:attrNameLst>
                                          <p:attrName>ppt_w</p:attrName>
                                        </p:attrNameLst>
                                      </p:cBhvr>
                                      <p:tavLst>
                                        <p:tav tm="0">
                                          <p:val>
                                            <p:fltVal val="0"/>
                                          </p:val>
                                        </p:tav>
                                        <p:tav tm="100000">
                                          <p:val>
                                            <p:strVal val="#ppt_w"/>
                                          </p:val>
                                        </p:tav>
                                      </p:tavLst>
                                    </p:anim>
                                    <p:anim calcmode="lin" valueType="num">
                                      <p:cBhvr>
                                        <p:cTn id="73" dur="1000" fill="hold"/>
                                        <p:tgtEl>
                                          <p:spTgt spid="75"/>
                                        </p:tgtEl>
                                        <p:attrNameLst>
                                          <p:attrName>ppt_h</p:attrName>
                                        </p:attrNameLst>
                                      </p:cBhvr>
                                      <p:tavLst>
                                        <p:tav tm="0">
                                          <p:val>
                                            <p:fltVal val="0"/>
                                          </p:val>
                                        </p:tav>
                                        <p:tav tm="100000">
                                          <p:val>
                                            <p:strVal val="#ppt_h"/>
                                          </p:val>
                                        </p:tav>
                                      </p:tavLst>
                                    </p:anim>
                                    <p:anim calcmode="lin" valueType="num">
                                      <p:cBhvr>
                                        <p:cTn id="74" dur="1000" fill="hold"/>
                                        <p:tgtEl>
                                          <p:spTgt spid="75"/>
                                        </p:tgtEl>
                                        <p:attrNameLst>
                                          <p:attrName>style.rotation</p:attrName>
                                        </p:attrNameLst>
                                      </p:cBhvr>
                                      <p:tavLst>
                                        <p:tav tm="0">
                                          <p:val>
                                            <p:fltVal val="90"/>
                                          </p:val>
                                        </p:tav>
                                        <p:tav tm="100000">
                                          <p:val>
                                            <p:fltVal val="0"/>
                                          </p:val>
                                        </p:tav>
                                      </p:tavLst>
                                    </p:anim>
                                    <p:animEffect transition="in" filter="fade">
                                      <p:cBhvr>
                                        <p:cTn id="75" dur="1000"/>
                                        <p:tgtEl>
                                          <p:spTgt spid="75"/>
                                        </p:tgtEl>
                                      </p:cBhvr>
                                    </p:animEffect>
                                  </p:childTnLst>
                                </p:cTn>
                              </p:par>
                            </p:childTnLst>
                          </p:cTn>
                        </p:par>
                        <p:par>
                          <p:cTn id="76" fill="hold">
                            <p:stCondLst>
                              <p:cond delay="3000"/>
                            </p:stCondLst>
                            <p:childTnLst>
                              <p:par>
                                <p:cTn id="77" presetID="10" presetClass="exit" presetSubtype="0" fill="hold" grpId="1" nodeType="afterEffect">
                                  <p:stCondLst>
                                    <p:cond delay="0"/>
                                  </p:stCondLst>
                                  <p:childTnLst>
                                    <p:animEffect transition="out" filter="fade">
                                      <p:cBhvr>
                                        <p:cTn id="78" dur="1000"/>
                                        <p:tgtEl>
                                          <p:spTgt spid="75"/>
                                        </p:tgtEl>
                                      </p:cBhvr>
                                    </p:animEffect>
                                    <p:set>
                                      <p:cBhvr>
                                        <p:cTn id="79"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0" restart="whenNotActive" fill="hold" evtFilter="cancelBubble" nodeType="interactiveSeq">
                <p:stCondLst>
                  <p:cond evt="onClick" delay="0">
                    <p:tgtEl>
                      <p:spTgt spid="62"/>
                    </p:tgtEl>
                  </p:cond>
                </p:stCondLst>
                <p:endSync evt="end" delay="0">
                  <p:rtn val="all"/>
                </p:endSync>
                <p:childTnLst>
                  <p:par>
                    <p:cTn id="81" fill="hold">
                      <p:stCondLst>
                        <p:cond delay="0"/>
                      </p:stCondLst>
                      <p:childTnLst>
                        <p:par>
                          <p:cTn id="82" fill="hold">
                            <p:stCondLst>
                              <p:cond delay="0"/>
                            </p:stCondLst>
                            <p:childTnLst>
                              <p:par>
                                <p:cTn id="83" presetID="31" presetClass="entr" presetSubtype="0" repeatCount="300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p:cTn id="85" dur="1000" fill="hold"/>
                                        <p:tgtEl>
                                          <p:spTgt spid="76"/>
                                        </p:tgtEl>
                                        <p:attrNameLst>
                                          <p:attrName>ppt_w</p:attrName>
                                        </p:attrNameLst>
                                      </p:cBhvr>
                                      <p:tavLst>
                                        <p:tav tm="0">
                                          <p:val>
                                            <p:fltVal val="0"/>
                                          </p:val>
                                        </p:tav>
                                        <p:tav tm="100000">
                                          <p:val>
                                            <p:strVal val="#ppt_w"/>
                                          </p:val>
                                        </p:tav>
                                      </p:tavLst>
                                    </p:anim>
                                    <p:anim calcmode="lin" valueType="num">
                                      <p:cBhvr>
                                        <p:cTn id="86" dur="1000" fill="hold"/>
                                        <p:tgtEl>
                                          <p:spTgt spid="76"/>
                                        </p:tgtEl>
                                        <p:attrNameLst>
                                          <p:attrName>ppt_h</p:attrName>
                                        </p:attrNameLst>
                                      </p:cBhvr>
                                      <p:tavLst>
                                        <p:tav tm="0">
                                          <p:val>
                                            <p:fltVal val="0"/>
                                          </p:val>
                                        </p:tav>
                                        <p:tav tm="100000">
                                          <p:val>
                                            <p:strVal val="#ppt_h"/>
                                          </p:val>
                                        </p:tav>
                                      </p:tavLst>
                                    </p:anim>
                                    <p:anim calcmode="lin" valueType="num">
                                      <p:cBhvr>
                                        <p:cTn id="87" dur="1000" fill="hold"/>
                                        <p:tgtEl>
                                          <p:spTgt spid="76"/>
                                        </p:tgtEl>
                                        <p:attrNameLst>
                                          <p:attrName>style.rotation</p:attrName>
                                        </p:attrNameLst>
                                      </p:cBhvr>
                                      <p:tavLst>
                                        <p:tav tm="0">
                                          <p:val>
                                            <p:fltVal val="90"/>
                                          </p:val>
                                        </p:tav>
                                        <p:tav tm="100000">
                                          <p:val>
                                            <p:fltVal val="0"/>
                                          </p:val>
                                        </p:tav>
                                      </p:tavLst>
                                    </p:anim>
                                    <p:animEffect transition="in" filter="fade">
                                      <p:cBhvr>
                                        <p:cTn id="88" dur="1000"/>
                                        <p:tgtEl>
                                          <p:spTgt spid="76"/>
                                        </p:tgtEl>
                                      </p:cBhvr>
                                    </p:animEffect>
                                  </p:childTnLst>
                                </p:cTn>
                              </p:par>
                            </p:childTnLst>
                          </p:cTn>
                        </p:par>
                        <p:par>
                          <p:cTn id="89" fill="hold">
                            <p:stCondLst>
                              <p:cond delay="3000"/>
                            </p:stCondLst>
                            <p:childTnLst>
                              <p:par>
                                <p:cTn id="90" presetID="10" presetClass="exit" presetSubtype="0" fill="hold" grpId="1" nodeType="afterEffect">
                                  <p:stCondLst>
                                    <p:cond delay="0"/>
                                  </p:stCondLst>
                                  <p:childTnLst>
                                    <p:animEffect transition="out" filter="fade">
                                      <p:cBhvr>
                                        <p:cTn id="91" dur="1000"/>
                                        <p:tgtEl>
                                          <p:spTgt spid="76"/>
                                        </p:tgtEl>
                                      </p:cBhvr>
                                    </p:animEffect>
                                    <p:set>
                                      <p:cBhvr>
                                        <p:cTn id="92"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3" restart="whenNotActive" fill="hold" evtFilter="cancelBubble" nodeType="interactiveSeq">
                <p:stCondLst>
                  <p:cond evt="onClick" delay="0">
                    <p:tgtEl>
                      <p:spTgt spid="63"/>
                    </p:tgtEl>
                  </p:cond>
                </p:stCondLst>
                <p:endSync evt="end" delay="0">
                  <p:rtn val="all"/>
                </p:endSync>
                <p:childTnLst>
                  <p:par>
                    <p:cTn id="94" fill="hold">
                      <p:stCondLst>
                        <p:cond delay="0"/>
                      </p:stCondLst>
                      <p:childTnLst>
                        <p:par>
                          <p:cTn id="95" fill="hold">
                            <p:stCondLst>
                              <p:cond delay="0"/>
                            </p:stCondLst>
                            <p:childTnLst>
                              <p:par>
                                <p:cTn id="96" presetID="31" presetClass="entr" presetSubtype="0" repeatCount="3000" fill="hold" grpId="0" nodeType="click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p:cTn id="98" dur="1000" fill="hold"/>
                                        <p:tgtEl>
                                          <p:spTgt spid="77"/>
                                        </p:tgtEl>
                                        <p:attrNameLst>
                                          <p:attrName>ppt_w</p:attrName>
                                        </p:attrNameLst>
                                      </p:cBhvr>
                                      <p:tavLst>
                                        <p:tav tm="0">
                                          <p:val>
                                            <p:fltVal val="0"/>
                                          </p:val>
                                        </p:tav>
                                        <p:tav tm="100000">
                                          <p:val>
                                            <p:strVal val="#ppt_w"/>
                                          </p:val>
                                        </p:tav>
                                      </p:tavLst>
                                    </p:anim>
                                    <p:anim calcmode="lin" valueType="num">
                                      <p:cBhvr>
                                        <p:cTn id="99" dur="1000" fill="hold"/>
                                        <p:tgtEl>
                                          <p:spTgt spid="77"/>
                                        </p:tgtEl>
                                        <p:attrNameLst>
                                          <p:attrName>ppt_h</p:attrName>
                                        </p:attrNameLst>
                                      </p:cBhvr>
                                      <p:tavLst>
                                        <p:tav tm="0">
                                          <p:val>
                                            <p:fltVal val="0"/>
                                          </p:val>
                                        </p:tav>
                                        <p:tav tm="100000">
                                          <p:val>
                                            <p:strVal val="#ppt_h"/>
                                          </p:val>
                                        </p:tav>
                                      </p:tavLst>
                                    </p:anim>
                                    <p:anim calcmode="lin" valueType="num">
                                      <p:cBhvr>
                                        <p:cTn id="100" dur="1000" fill="hold"/>
                                        <p:tgtEl>
                                          <p:spTgt spid="77"/>
                                        </p:tgtEl>
                                        <p:attrNameLst>
                                          <p:attrName>style.rotation</p:attrName>
                                        </p:attrNameLst>
                                      </p:cBhvr>
                                      <p:tavLst>
                                        <p:tav tm="0">
                                          <p:val>
                                            <p:fltVal val="90"/>
                                          </p:val>
                                        </p:tav>
                                        <p:tav tm="100000">
                                          <p:val>
                                            <p:fltVal val="0"/>
                                          </p:val>
                                        </p:tav>
                                      </p:tavLst>
                                    </p:anim>
                                    <p:animEffect transition="in" filter="fade">
                                      <p:cBhvr>
                                        <p:cTn id="101" dur="1000"/>
                                        <p:tgtEl>
                                          <p:spTgt spid="77"/>
                                        </p:tgtEl>
                                      </p:cBhvr>
                                    </p:animEffect>
                                  </p:childTnLst>
                                </p:cTn>
                              </p:par>
                            </p:childTnLst>
                          </p:cTn>
                        </p:par>
                        <p:par>
                          <p:cTn id="102" fill="hold">
                            <p:stCondLst>
                              <p:cond delay="3000"/>
                            </p:stCondLst>
                            <p:childTnLst>
                              <p:par>
                                <p:cTn id="103" presetID="10" presetClass="exit" presetSubtype="0" fill="hold" grpId="1" nodeType="afterEffect">
                                  <p:stCondLst>
                                    <p:cond delay="0"/>
                                  </p:stCondLst>
                                  <p:childTnLst>
                                    <p:animEffect transition="out" filter="fade">
                                      <p:cBhvr>
                                        <p:cTn id="104" dur="1000"/>
                                        <p:tgtEl>
                                          <p:spTgt spid="77"/>
                                        </p:tgtEl>
                                      </p:cBhvr>
                                    </p:animEffect>
                                    <p:set>
                                      <p:cBhvr>
                                        <p:cTn id="105"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6" restart="whenNotActive" fill="hold" evtFilter="cancelBubble" nodeType="interactiveSeq">
                <p:stCondLst>
                  <p:cond evt="onClick" delay="0">
                    <p:tgtEl>
                      <p:spTgt spid="64"/>
                    </p:tgtEl>
                  </p:cond>
                </p:stCondLst>
                <p:endSync evt="end" delay="0">
                  <p:rtn val="all"/>
                </p:endSync>
                <p:childTnLst>
                  <p:par>
                    <p:cTn id="107" fill="hold">
                      <p:stCondLst>
                        <p:cond delay="0"/>
                      </p:stCondLst>
                      <p:childTnLst>
                        <p:par>
                          <p:cTn id="108" fill="hold">
                            <p:stCondLst>
                              <p:cond delay="0"/>
                            </p:stCondLst>
                            <p:childTnLst>
                              <p:par>
                                <p:cTn id="109" presetID="31" presetClass="entr" presetSubtype="0" repeatCount="300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anim calcmode="lin" valueType="num">
                                      <p:cBhvr>
                                        <p:cTn id="111" dur="1000" fill="hold"/>
                                        <p:tgtEl>
                                          <p:spTgt spid="78"/>
                                        </p:tgtEl>
                                        <p:attrNameLst>
                                          <p:attrName>ppt_w</p:attrName>
                                        </p:attrNameLst>
                                      </p:cBhvr>
                                      <p:tavLst>
                                        <p:tav tm="0">
                                          <p:val>
                                            <p:fltVal val="0"/>
                                          </p:val>
                                        </p:tav>
                                        <p:tav tm="100000">
                                          <p:val>
                                            <p:strVal val="#ppt_w"/>
                                          </p:val>
                                        </p:tav>
                                      </p:tavLst>
                                    </p:anim>
                                    <p:anim calcmode="lin" valueType="num">
                                      <p:cBhvr>
                                        <p:cTn id="112" dur="1000" fill="hold"/>
                                        <p:tgtEl>
                                          <p:spTgt spid="78"/>
                                        </p:tgtEl>
                                        <p:attrNameLst>
                                          <p:attrName>ppt_h</p:attrName>
                                        </p:attrNameLst>
                                      </p:cBhvr>
                                      <p:tavLst>
                                        <p:tav tm="0">
                                          <p:val>
                                            <p:fltVal val="0"/>
                                          </p:val>
                                        </p:tav>
                                        <p:tav tm="100000">
                                          <p:val>
                                            <p:strVal val="#ppt_h"/>
                                          </p:val>
                                        </p:tav>
                                      </p:tavLst>
                                    </p:anim>
                                    <p:anim calcmode="lin" valueType="num">
                                      <p:cBhvr>
                                        <p:cTn id="113" dur="1000" fill="hold"/>
                                        <p:tgtEl>
                                          <p:spTgt spid="78"/>
                                        </p:tgtEl>
                                        <p:attrNameLst>
                                          <p:attrName>style.rotation</p:attrName>
                                        </p:attrNameLst>
                                      </p:cBhvr>
                                      <p:tavLst>
                                        <p:tav tm="0">
                                          <p:val>
                                            <p:fltVal val="90"/>
                                          </p:val>
                                        </p:tav>
                                        <p:tav tm="100000">
                                          <p:val>
                                            <p:fltVal val="0"/>
                                          </p:val>
                                        </p:tav>
                                      </p:tavLst>
                                    </p:anim>
                                    <p:animEffect transition="in" filter="fade">
                                      <p:cBhvr>
                                        <p:cTn id="114" dur="1000"/>
                                        <p:tgtEl>
                                          <p:spTgt spid="78"/>
                                        </p:tgtEl>
                                      </p:cBhvr>
                                    </p:animEffect>
                                  </p:childTnLst>
                                </p:cTn>
                              </p:par>
                            </p:childTnLst>
                          </p:cTn>
                        </p:par>
                        <p:par>
                          <p:cTn id="115" fill="hold">
                            <p:stCondLst>
                              <p:cond delay="3000"/>
                            </p:stCondLst>
                            <p:childTnLst>
                              <p:par>
                                <p:cTn id="116" presetID="10" presetClass="exit" presetSubtype="0" fill="hold" grpId="1" nodeType="afterEffect">
                                  <p:stCondLst>
                                    <p:cond delay="0"/>
                                  </p:stCondLst>
                                  <p:childTnLst>
                                    <p:animEffect transition="out" filter="fade">
                                      <p:cBhvr>
                                        <p:cTn id="117" dur="1000"/>
                                        <p:tgtEl>
                                          <p:spTgt spid="78"/>
                                        </p:tgtEl>
                                      </p:cBhvr>
                                    </p:animEffect>
                                    <p:set>
                                      <p:cBhvr>
                                        <p:cTn id="118"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19" restart="whenNotActive" fill="hold" evtFilter="cancelBubble" nodeType="interactiveSeq">
                <p:stCondLst>
                  <p:cond evt="onClick" delay="0">
                    <p:tgtEl>
                      <p:spTgt spid="43"/>
                    </p:tgtEl>
                  </p:cond>
                </p:stCondLst>
                <p:endSync evt="end" delay="0">
                  <p:rtn val="all"/>
                </p:endSync>
                <p:childTnLst>
                  <p:par>
                    <p:cTn id="120" fill="hold">
                      <p:stCondLst>
                        <p:cond delay="0"/>
                      </p:stCondLst>
                      <p:childTnLst>
                        <p:par>
                          <p:cTn id="121" fill="hold">
                            <p:stCondLst>
                              <p:cond delay="0"/>
                            </p:stCondLst>
                            <p:childTnLst>
                              <p:par>
                                <p:cTn id="122" presetID="31" presetClass="entr" presetSubtype="0" repeatCount="3000" fill="hold" grpId="0" nodeType="clickEffect">
                                  <p:stCondLst>
                                    <p:cond delay="0"/>
                                  </p:stCondLst>
                                  <p:childTnLst>
                                    <p:set>
                                      <p:cBhvr>
                                        <p:cTn id="123" dur="1" fill="hold">
                                          <p:stCondLst>
                                            <p:cond delay="0"/>
                                          </p:stCondLst>
                                        </p:cTn>
                                        <p:tgtEl>
                                          <p:spTgt spid="79"/>
                                        </p:tgtEl>
                                        <p:attrNameLst>
                                          <p:attrName>style.visibility</p:attrName>
                                        </p:attrNameLst>
                                      </p:cBhvr>
                                      <p:to>
                                        <p:strVal val="visible"/>
                                      </p:to>
                                    </p:set>
                                    <p:anim calcmode="lin" valueType="num">
                                      <p:cBhvr>
                                        <p:cTn id="124" dur="1000" fill="hold"/>
                                        <p:tgtEl>
                                          <p:spTgt spid="79"/>
                                        </p:tgtEl>
                                        <p:attrNameLst>
                                          <p:attrName>ppt_w</p:attrName>
                                        </p:attrNameLst>
                                      </p:cBhvr>
                                      <p:tavLst>
                                        <p:tav tm="0">
                                          <p:val>
                                            <p:fltVal val="0"/>
                                          </p:val>
                                        </p:tav>
                                        <p:tav tm="100000">
                                          <p:val>
                                            <p:strVal val="#ppt_w"/>
                                          </p:val>
                                        </p:tav>
                                      </p:tavLst>
                                    </p:anim>
                                    <p:anim calcmode="lin" valueType="num">
                                      <p:cBhvr>
                                        <p:cTn id="125" dur="1000" fill="hold"/>
                                        <p:tgtEl>
                                          <p:spTgt spid="79"/>
                                        </p:tgtEl>
                                        <p:attrNameLst>
                                          <p:attrName>ppt_h</p:attrName>
                                        </p:attrNameLst>
                                      </p:cBhvr>
                                      <p:tavLst>
                                        <p:tav tm="0">
                                          <p:val>
                                            <p:fltVal val="0"/>
                                          </p:val>
                                        </p:tav>
                                        <p:tav tm="100000">
                                          <p:val>
                                            <p:strVal val="#ppt_h"/>
                                          </p:val>
                                        </p:tav>
                                      </p:tavLst>
                                    </p:anim>
                                    <p:anim calcmode="lin" valueType="num">
                                      <p:cBhvr>
                                        <p:cTn id="126" dur="1000" fill="hold"/>
                                        <p:tgtEl>
                                          <p:spTgt spid="79"/>
                                        </p:tgtEl>
                                        <p:attrNameLst>
                                          <p:attrName>style.rotation</p:attrName>
                                        </p:attrNameLst>
                                      </p:cBhvr>
                                      <p:tavLst>
                                        <p:tav tm="0">
                                          <p:val>
                                            <p:fltVal val="90"/>
                                          </p:val>
                                        </p:tav>
                                        <p:tav tm="100000">
                                          <p:val>
                                            <p:fltVal val="0"/>
                                          </p:val>
                                        </p:tav>
                                      </p:tavLst>
                                    </p:anim>
                                    <p:animEffect transition="in" filter="fade">
                                      <p:cBhvr>
                                        <p:cTn id="127" dur="1000"/>
                                        <p:tgtEl>
                                          <p:spTgt spid="79"/>
                                        </p:tgtEl>
                                      </p:cBhvr>
                                    </p:animEffect>
                                  </p:childTnLst>
                                </p:cTn>
                              </p:par>
                            </p:childTnLst>
                          </p:cTn>
                        </p:par>
                        <p:par>
                          <p:cTn id="128" fill="hold">
                            <p:stCondLst>
                              <p:cond delay="3000"/>
                            </p:stCondLst>
                            <p:childTnLst>
                              <p:par>
                                <p:cTn id="129" presetID="10" presetClass="exit" presetSubtype="0" fill="hold" grpId="1" nodeType="afterEffect">
                                  <p:stCondLst>
                                    <p:cond delay="0"/>
                                  </p:stCondLst>
                                  <p:childTnLst>
                                    <p:animEffect transition="out" filter="fade">
                                      <p:cBhvr>
                                        <p:cTn id="130" dur="1000"/>
                                        <p:tgtEl>
                                          <p:spTgt spid="79"/>
                                        </p:tgtEl>
                                      </p:cBhvr>
                                    </p:animEffect>
                                    <p:set>
                                      <p:cBhvr>
                                        <p:cTn id="131"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32" restart="whenNotActive" fill="hold" evtFilter="cancelBubble" nodeType="interactiveSeq">
                <p:stCondLst>
                  <p:cond evt="onClick" delay="0">
                    <p:tgtEl>
                      <p:spTgt spid="44"/>
                    </p:tgtEl>
                  </p:cond>
                </p:stCondLst>
                <p:endSync evt="end" delay="0">
                  <p:rtn val="all"/>
                </p:endSync>
                <p:childTnLst>
                  <p:par>
                    <p:cTn id="133" fill="hold">
                      <p:stCondLst>
                        <p:cond delay="0"/>
                      </p:stCondLst>
                      <p:childTnLst>
                        <p:par>
                          <p:cTn id="134" fill="hold">
                            <p:stCondLst>
                              <p:cond delay="0"/>
                            </p:stCondLst>
                            <p:childTnLst>
                              <p:par>
                                <p:cTn id="135" presetID="31" presetClass="entr" presetSubtype="0" repeatCount="3000" fill="hold" grpId="0" nodeType="clickEffect">
                                  <p:stCondLst>
                                    <p:cond delay="0"/>
                                  </p:stCondLst>
                                  <p:childTnLst>
                                    <p:set>
                                      <p:cBhvr>
                                        <p:cTn id="136" dur="1" fill="hold">
                                          <p:stCondLst>
                                            <p:cond delay="0"/>
                                          </p:stCondLst>
                                        </p:cTn>
                                        <p:tgtEl>
                                          <p:spTgt spid="80"/>
                                        </p:tgtEl>
                                        <p:attrNameLst>
                                          <p:attrName>style.visibility</p:attrName>
                                        </p:attrNameLst>
                                      </p:cBhvr>
                                      <p:to>
                                        <p:strVal val="visible"/>
                                      </p:to>
                                    </p:set>
                                    <p:anim calcmode="lin" valueType="num">
                                      <p:cBhvr>
                                        <p:cTn id="137" dur="1000" fill="hold"/>
                                        <p:tgtEl>
                                          <p:spTgt spid="80"/>
                                        </p:tgtEl>
                                        <p:attrNameLst>
                                          <p:attrName>ppt_w</p:attrName>
                                        </p:attrNameLst>
                                      </p:cBhvr>
                                      <p:tavLst>
                                        <p:tav tm="0">
                                          <p:val>
                                            <p:fltVal val="0"/>
                                          </p:val>
                                        </p:tav>
                                        <p:tav tm="100000">
                                          <p:val>
                                            <p:strVal val="#ppt_w"/>
                                          </p:val>
                                        </p:tav>
                                      </p:tavLst>
                                    </p:anim>
                                    <p:anim calcmode="lin" valueType="num">
                                      <p:cBhvr>
                                        <p:cTn id="138" dur="1000" fill="hold"/>
                                        <p:tgtEl>
                                          <p:spTgt spid="80"/>
                                        </p:tgtEl>
                                        <p:attrNameLst>
                                          <p:attrName>ppt_h</p:attrName>
                                        </p:attrNameLst>
                                      </p:cBhvr>
                                      <p:tavLst>
                                        <p:tav tm="0">
                                          <p:val>
                                            <p:fltVal val="0"/>
                                          </p:val>
                                        </p:tav>
                                        <p:tav tm="100000">
                                          <p:val>
                                            <p:strVal val="#ppt_h"/>
                                          </p:val>
                                        </p:tav>
                                      </p:tavLst>
                                    </p:anim>
                                    <p:anim calcmode="lin" valueType="num">
                                      <p:cBhvr>
                                        <p:cTn id="139" dur="1000" fill="hold"/>
                                        <p:tgtEl>
                                          <p:spTgt spid="80"/>
                                        </p:tgtEl>
                                        <p:attrNameLst>
                                          <p:attrName>style.rotation</p:attrName>
                                        </p:attrNameLst>
                                      </p:cBhvr>
                                      <p:tavLst>
                                        <p:tav tm="0">
                                          <p:val>
                                            <p:fltVal val="90"/>
                                          </p:val>
                                        </p:tav>
                                        <p:tav tm="100000">
                                          <p:val>
                                            <p:fltVal val="0"/>
                                          </p:val>
                                        </p:tav>
                                      </p:tavLst>
                                    </p:anim>
                                    <p:animEffect transition="in" filter="fade">
                                      <p:cBhvr>
                                        <p:cTn id="140" dur="1000"/>
                                        <p:tgtEl>
                                          <p:spTgt spid="80"/>
                                        </p:tgtEl>
                                      </p:cBhvr>
                                    </p:animEffect>
                                  </p:childTnLst>
                                </p:cTn>
                              </p:par>
                            </p:childTnLst>
                          </p:cTn>
                        </p:par>
                        <p:par>
                          <p:cTn id="141" fill="hold">
                            <p:stCondLst>
                              <p:cond delay="3000"/>
                            </p:stCondLst>
                            <p:childTnLst>
                              <p:par>
                                <p:cTn id="142" presetID="10" presetClass="exit" presetSubtype="0" fill="hold" grpId="1" nodeType="afterEffect">
                                  <p:stCondLst>
                                    <p:cond delay="0"/>
                                  </p:stCondLst>
                                  <p:childTnLst>
                                    <p:animEffect transition="out" filter="fade">
                                      <p:cBhvr>
                                        <p:cTn id="143" dur="1000"/>
                                        <p:tgtEl>
                                          <p:spTgt spid="80"/>
                                        </p:tgtEl>
                                      </p:cBhvr>
                                    </p:animEffect>
                                    <p:set>
                                      <p:cBhvr>
                                        <p:cTn id="144"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31" presetClass="entr" presetSubtype="0" repeatCount="3000" fill="hold" grpId="0" nodeType="clickEffect">
                                  <p:stCondLst>
                                    <p:cond delay="0"/>
                                  </p:stCondLst>
                                  <p:childTnLst>
                                    <p:set>
                                      <p:cBhvr>
                                        <p:cTn id="149" dur="1" fill="hold">
                                          <p:stCondLst>
                                            <p:cond delay="0"/>
                                          </p:stCondLst>
                                        </p:cTn>
                                        <p:tgtEl>
                                          <p:spTgt spid="89"/>
                                        </p:tgtEl>
                                        <p:attrNameLst>
                                          <p:attrName>style.visibility</p:attrName>
                                        </p:attrNameLst>
                                      </p:cBhvr>
                                      <p:to>
                                        <p:strVal val="visible"/>
                                      </p:to>
                                    </p:set>
                                    <p:anim calcmode="lin" valueType="num">
                                      <p:cBhvr>
                                        <p:cTn id="150" dur="1000" fill="hold"/>
                                        <p:tgtEl>
                                          <p:spTgt spid="89"/>
                                        </p:tgtEl>
                                        <p:attrNameLst>
                                          <p:attrName>ppt_w</p:attrName>
                                        </p:attrNameLst>
                                      </p:cBhvr>
                                      <p:tavLst>
                                        <p:tav tm="0">
                                          <p:val>
                                            <p:fltVal val="0"/>
                                          </p:val>
                                        </p:tav>
                                        <p:tav tm="100000">
                                          <p:val>
                                            <p:strVal val="#ppt_w"/>
                                          </p:val>
                                        </p:tav>
                                      </p:tavLst>
                                    </p:anim>
                                    <p:anim calcmode="lin" valueType="num">
                                      <p:cBhvr>
                                        <p:cTn id="151" dur="1000" fill="hold"/>
                                        <p:tgtEl>
                                          <p:spTgt spid="89"/>
                                        </p:tgtEl>
                                        <p:attrNameLst>
                                          <p:attrName>ppt_h</p:attrName>
                                        </p:attrNameLst>
                                      </p:cBhvr>
                                      <p:tavLst>
                                        <p:tav tm="0">
                                          <p:val>
                                            <p:fltVal val="0"/>
                                          </p:val>
                                        </p:tav>
                                        <p:tav tm="100000">
                                          <p:val>
                                            <p:strVal val="#ppt_h"/>
                                          </p:val>
                                        </p:tav>
                                      </p:tavLst>
                                    </p:anim>
                                    <p:anim calcmode="lin" valueType="num">
                                      <p:cBhvr>
                                        <p:cTn id="152" dur="1000" fill="hold"/>
                                        <p:tgtEl>
                                          <p:spTgt spid="89"/>
                                        </p:tgtEl>
                                        <p:attrNameLst>
                                          <p:attrName>style.rotation</p:attrName>
                                        </p:attrNameLst>
                                      </p:cBhvr>
                                      <p:tavLst>
                                        <p:tav tm="0">
                                          <p:val>
                                            <p:fltVal val="90"/>
                                          </p:val>
                                        </p:tav>
                                        <p:tav tm="100000">
                                          <p:val>
                                            <p:fltVal val="0"/>
                                          </p:val>
                                        </p:tav>
                                      </p:tavLst>
                                    </p:anim>
                                    <p:animEffect transition="in" filter="fade">
                                      <p:cBhvr>
                                        <p:cTn id="153" dur="1000"/>
                                        <p:tgtEl>
                                          <p:spTgt spid="89"/>
                                        </p:tgtEl>
                                      </p:cBhvr>
                                    </p:animEffect>
                                  </p:childTnLst>
                                </p:cTn>
                              </p:par>
                            </p:childTnLst>
                          </p:cTn>
                        </p:par>
                        <p:par>
                          <p:cTn id="154" fill="hold">
                            <p:stCondLst>
                              <p:cond delay="3000"/>
                            </p:stCondLst>
                            <p:childTnLst>
                              <p:par>
                                <p:cTn id="155" presetID="10" presetClass="exit" presetSubtype="0" fill="hold" grpId="1" nodeType="afterEffect">
                                  <p:stCondLst>
                                    <p:cond delay="0"/>
                                  </p:stCondLst>
                                  <p:childTnLst>
                                    <p:animEffect transition="out" filter="fade">
                                      <p:cBhvr>
                                        <p:cTn id="156" dur="1000"/>
                                        <p:tgtEl>
                                          <p:spTgt spid="89"/>
                                        </p:tgtEl>
                                      </p:cBhvr>
                                    </p:animEffect>
                                    <p:set>
                                      <p:cBhvr>
                                        <p:cTn id="157" dur="1" fill="hold">
                                          <p:stCondLst>
                                            <p:cond delay="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58" restart="whenNotActive" fill="hold" evtFilter="cancelBubble" nodeType="interactiveSeq">
                <p:stCondLst>
                  <p:cond evt="onClick" delay="0">
                    <p:tgtEl>
                      <p:spTgt spid="46"/>
                    </p:tgtEl>
                  </p:cond>
                </p:stCondLst>
                <p:endSync evt="end" delay="0">
                  <p:rtn val="all"/>
                </p:endSync>
                <p:childTnLst>
                  <p:par>
                    <p:cTn id="159" fill="hold">
                      <p:stCondLst>
                        <p:cond delay="0"/>
                      </p:stCondLst>
                      <p:childTnLst>
                        <p:par>
                          <p:cTn id="160" fill="hold">
                            <p:stCondLst>
                              <p:cond delay="0"/>
                            </p:stCondLst>
                            <p:childTnLst>
                              <p:par>
                                <p:cTn id="161" presetID="31" presetClass="entr" presetSubtype="0" repeatCount="3000" fill="hold" grpId="0" nodeType="clickEffect">
                                  <p:stCondLst>
                                    <p:cond delay="0"/>
                                  </p:stCondLst>
                                  <p:childTnLst>
                                    <p:set>
                                      <p:cBhvr>
                                        <p:cTn id="162" dur="1" fill="hold">
                                          <p:stCondLst>
                                            <p:cond delay="0"/>
                                          </p:stCondLst>
                                        </p:cTn>
                                        <p:tgtEl>
                                          <p:spTgt spid="82"/>
                                        </p:tgtEl>
                                        <p:attrNameLst>
                                          <p:attrName>style.visibility</p:attrName>
                                        </p:attrNameLst>
                                      </p:cBhvr>
                                      <p:to>
                                        <p:strVal val="visible"/>
                                      </p:to>
                                    </p:set>
                                    <p:anim calcmode="lin" valueType="num">
                                      <p:cBhvr>
                                        <p:cTn id="163" dur="1000" fill="hold"/>
                                        <p:tgtEl>
                                          <p:spTgt spid="82"/>
                                        </p:tgtEl>
                                        <p:attrNameLst>
                                          <p:attrName>ppt_w</p:attrName>
                                        </p:attrNameLst>
                                      </p:cBhvr>
                                      <p:tavLst>
                                        <p:tav tm="0">
                                          <p:val>
                                            <p:fltVal val="0"/>
                                          </p:val>
                                        </p:tav>
                                        <p:tav tm="100000">
                                          <p:val>
                                            <p:strVal val="#ppt_w"/>
                                          </p:val>
                                        </p:tav>
                                      </p:tavLst>
                                    </p:anim>
                                    <p:anim calcmode="lin" valueType="num">
                                      <p:cBhvr>
                                        <p:cTn id="164" dur="1000" fill="hold"/>
                                        <p:tgtEl>
                                          <p:spTgt spid="82"/>
                                        </p:tgtEl>
                                        <p:attrNameLst>
                                          <p:attrName>ppt_h</p:attrName>
                                        </p:attrNameLst>
                                      </p:cBhvr>
                                      <p:tavLst>
                                        <p:tav tm="0">
                                          <p:val>
                                            <p:fltVal val="0"/>
                                          </p:val>
                                        </p:tav>
                                        <p:tav tm="100000">
                                          <p:val>
                                            <p:strVal val="#ppt_h"/>
                                          </p:val>
                                        </p:tav>
                                      </p:tavLst>
                                    </p:anim>
                                    <p:anim calcmode="lin" valueType="num">
                                      <p:cBhvr>
                                        <p:cTn id="165" dur="1000" fill="hold"/>
                                        <p:tgtEl>
                                          <p:spTgt spid="82"/>
                                        </p:tgtEl>
                                        <p:attrNameLst>
                                          <p:attrName>style.rotation</p:attrName>
                                        </p:attrNameLst>
                                      </p:cBhvr>
                                      <p:tavLst>
                                        <p:tav tm="0">
                                          <p:val>
                                            <p:fltVal val="90"/>
                                          </p:val>
                                        </p:tav>
                                        <p:tav tm="100000">
                                          <p:val>
                                            <p:fltVal val="0"/>
                                          </p:val>
                                        </p:tav>
                                      </p:tavLst>
                                    </p:anim>
                                    <p:animEffect transition="in" filter="fade">
                                      <p:cBhvr>
                                        <p:cTn id="166" dur="1000"/>
                                        <p:tgtEl>
                                          <p:spTgt spid="82"/>
                                        </p:tgtEl>
                                      </p:cBhvr>
                                    </p:animEffect>
                                  </p:childTnLst>
                                </p:cTn>
                              </p:par>
                            </p:childTnLst>
                          </p:cTn>
                        </p:par>
                        <p:par>
                          <p:cTn id="167" fill="hold">
                            <p:stCondLst>
                              <p:cond delay="3000"/>
                            </p:stCondLst>
                            <p:childTnLst>
                              <p:par>
                                <p:cTn id="168" presetID="10" presetClass="exit" presetSubtype="0" fill="hold" grpId="1" nodeType="afterEffect">
                                  <p:stCondLst>
                                    <p:cond delay="0"/>
                                  </p:stCondLst>
                                  <p:childTnLst>
                                    <p:animEffect transition="out" filter="fade">
                                      <p:cBhvr>
                                        <p:cTn id="169" dur="1000"/>
                                        <p:tgtEl>
                                          <p:spTgt spid="82"/>
                                        </p:tgtEl>
                                      </p:cBhvr>
                                    </p:animEffect>
                                    <p:set>
                                      <p:cBhvr>
                                        <p:cTn id="170"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71" restart="whenNotActive" fill="hold" evtFilter="cancelBubble" nodeType="interactiveSeq">
                <p:stCondLst>
                  <p:cond evt="onClick" delay="0">
                    <p:tgtEl>
                      <p:spTgt spid="47"/>
                    </p:tgtEl>
                  </p:cond>
                </p:stCondLst>
                <p:endSync evt="end" delay="0">
                  <p:rtn val="all"/>
                </p:endSync>
                <p:childTnLst>
                  <p:par>
                    <p:cTn id="172" fill="hold">
                      <p:stCondLst>
                        <p:cond delay="0"/>
                      </p:stCondLst>
                      <p:childTnLst>
                        <p:par>
                          <p:cTn id="173" fill="hold">
                            <p:stCondLst>
                              <p:cond delay="0"/>
                            </p:stCondLst>
                            <p:childTnLst>
                              <p:par>
                                <p:cTn id="174" presetID="31" presetClass="entr" presetSubtype="0" repeatCount="3000" fill="hold" grpId="0" nodeType="clickEffect">
                                  <p:stCondLst>
                                    <p:cond delay="0"/>
                                  </p:stCondLst>
                                  <p:childTnLst>
                                    <p:set>
                                      <p:cBhvr>
                                        <p:cTn id="175" dur="1" fill="hold">
                                          <p:stCondLst>
                                            <p:cond delay="0"/>
                                          </p:stCondLst>
                                        </p:cTn>
                                        <p:tgtEl>
                                          <p:spTgt spid="83"/>
                                        </p:tgtEl>
                                        <p:attrNameLst>
                                          <p:attrName>style.visibility</p:attrName>
                                        </p:attrNameLst>
                                      </p:cBhvr>
                                      <p:to>
                                        <p:strVal val="visible"/>
                                      </p:to>
                                    </p:set>
                                    <p:anim calcmode="lin" valueType="num">
                                      <p:cBhvr>
                                        <p:cTn id="176" dur="1000" fill="hold"/>
                                        <p:tgtEl>
                                          <p:spTgt spid="83"/>
                                        </p:tgtEl>
                                        <p:attrNameLst>
                                          <p:attrName>ppt_w</p:attrName>
                                        </p:attrNameLst>
                                      </p:cBhvr>
                                      <p:tavLst>
                                        <p:tav tm="0">
                                          <p:val>
                                            <p:fltVal val="0"/>
                                          </p:val>
                                        </p:tav>
                                        <p:tav tm="100000">
                                          <p:val>
                                            <p:strVal val="#ppt_w"/>
                                          </p:val>
                                        </p:tav>
                                      </p:tavLst>
                                    </p:anim>
                                    <p:anim calcmode="lin" valueType="num">
                                      <p:cBhvr>
                                        <p:cTn id="177" dur="1000" fill="hold"/>
                                        <p:tgtEl>
                                          <p:spTgt spid="83"/>
                                        </p:tgtEl>
                                        <p:attrNameLst>
                                          <p:attrName>ppt_h</p:attrName>
                                        </p:attrNameLst>
                                      </p:cBhvr>
                                      <p:tavLst>
                                        <p:tav tm="0">
                                          <p:val>
                                            <p:fltVal val="0"/>
                                          </p:val>
                                        </p:tav>
                                        <p:tav tm="100000">
                                          <p:val>
                                            <p:strVal val="#ppt_h"/>
                                          </p:val>
                                        </p:tav>
                                      </p:tavLst>
                                    </p:anim>
                                    <p:anim calcmode="lin" valueType="num">
                                      <p:cBhvr>
                                        <p:cTn id="178" dur="1000" fill="hold"/>
                                        <p:tgtEl>
                                          <p:spTgt spid="83"/>
                                        </p:tgtEl>
                                        <p:attrNameLst>
                                          <p:attrName>style.rotation</p:attrName>
                                        </p:attrNameLst>
                                      </p:cBhvr>
                                      <p:tavLst>
                                        <p:tav tm="0">
                                          <p:val>
                                            <p:fltVal val="90"/>
                                          </p:val>
                                        </p:tav>
                                        <p:tav tm="100000">
                                          <p:val>
                                            <p:fltVal val="0"/>
                                          </p:val>
                                        </p:tav>
                                      </p:tavLst>
                                    </p:anim>
                                    <p:animEffect transition="in" filter="fade">
                                      <p:cBhvr>
                                        <p:cTn id="179" dur="1000"/>
                                        <p:tgtEl>
                                          <p:spTgt spid="83"/>
                                        </p:tgtEl>
                                      </p:cBhvr>
                                    </p:animEffect>
                                  </p:childTnLst>
                                </p:cTn>
                              </p:par>
                            </p:childTnLst>
                          </p:cTn>
                        </p:par>
                        <p:par>
                          <p:cTn id="180" fill="hold">
                            <p:stCondLst>
                              <p:cond delay="3000"/>
                            </p:stCondLst>
                            <p:childTnLst>
                              <p:par>
                                <p:cTn id="181" presetID="10" presetClass="exit" presetSubtype="0" fill="hold" grpId="1" nodeType="afterEffect">
                                  <p:stCondLst>
                                    <p:cond delay="0"/>
                                  </p:stCondLst>
                                  <p:childTnLst>
                                    <p:animEffect transition="out" filter="fade">
                                      <p:cBhvr>
                                        <p:cTn id="182" dur="1000"/>
                                        <p:tgtEl>
                                          <p:spTgt spid="83"/>
                                        </p:tgtEl>
                                      </p:cBhvr>
                                    </p:animEffect>
                                    <p:set>
                                      <p:cBhvr>
                                        <p:cTn id="183"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84" restart="whenNotActive" fill="hold" evtFilter="cancelBubble" nodeType="interactiveSeq">
                <p:stCondLst>
                  <p:cond evt="onClick" delay="0">
                    <p:tgtEl>
                      <p:spTgt spid="48"/>
                    </p:tgtEl>
                  </p:cond>
                </p:stCondLst>
                <p:endSync evt="end" delay="0">
                  <p:rtn val="all"/>
                </p:endSync>
                <p:childTnLst>
                  <p:par>
                    <p:cTn id="185" fill="hold">
                      <p:stCondLst>
                        <p:cond delay="0"/>
                      </p:stCondLst>
                      <p:childTnLst>
                        <p:par>
                          <p:cTn id="186" fill="hold">
                            <p:stCondLst>
                              <p:cond delay="0"/>
                            </p:stCondLst>
                            <p:childTnLst>
                              <p:par>
                                <p:cTn id="187" presetID="31" presetClass="entr" presetSubtype="0" repeatCount="3000" fill="hold" grpId="0" nodeType="clickEffect">
                                  <p:stCondLst>
                                    <p:cond delay="0"/>
                                  </p:stCondLst>
                                  <p:childTnLst>
                                    <p:set>
                                      <p:cBhvr>
                                        <p:cTn id="188" dur="1" fill="hold">
                                          <p:stCondLst>
                                            <p:cond delay="0"/>
                                          </p:stCondLst>
                                        </p:cTn>
                                        <p:tgtEl>
                                          <p:spTgt spid="84"/>
                                        </p:tgtEl>
                                        <p:attrNameLst>
                                          <p:attrName>style.visibility</p:attrName>
                                        </p:attrNameLst>
                                      </p:cBhvr>
                                      <p:to>
                                        <p:strVal val="visible"/>
                                      </p:to>
                                    </p:set>
                                    <p:anim calcmode="lin" valueType="num">
                                      <p:cBhvr>
                                        <p:cTn id="189" dur="1000" fill="hold"/>
                                        <p:tgtEl>
                                          <p:spTgt spid="84"/>
                                        </p:tgtEl>
                                        <p:attrNameLst>
                                          <p:attrName>ppt_w</p:attrName>
                                        </p:attrNameLst>
                                      </p:cBhvr>
                                      <p:tavLst>
                                        <p:tav tm="0">
                                          <p:val>
                                            <p:fltVal val="0"/>
                                          </p:val>
                                        </p:tav>
                                        <p:tav tm="100000">
                                          <p:val>
                                            <p:strVal val="#ppt_w"/>
                                          </p:val>
                                        </p:tav>
                                      </p:tavLst>
                                    </p:anim>
                                    <p:anim calcmode="lin" valueType="num">
                                      <p:cBhvr>
                                        <p:cTn id="190" dur="1000" fill="hold"/>
                                        <p:tgtEl>
                                          <p:spTgt spid="84"/>
                                        </p:tgtEl>
                                        <p:attrNameLst>
                                          <p:attrName>ppt_h</p:attrName>
                                        </p:attrNameLst>
                                      </p:cBhvr>
                                      <p:tavLst>
                                        <p:tav tm="0">
                                          <p:val>
                                            <p:fltVal val="0"/>
                                          </p:val>
                                        </p:tav>
                                        <p:tav tm="100000">
                                          <p:val>
                                            <p:strVal val="#ppt_h"/>
                                          </p:val>
                                        </p:tav>
                                      </p:tavLst>
                                    </p:anim>
                                    <p:anim calcmode="lin" valueType="num">
                                      <p:cBhvr>
                                        <p:cTn id="191" dur="1000" fill="hold"/>
                                        <p:tgtEl>
                                          <p:spTgt spid="84"/>
                                        </p:tgtEl>
                                        <p:attrNameLst>
                                          <p:attrName>style.rotation</p:attrName>
                                        </p:attrNameLst>
                                      </p:cBhvr>
                                      <p:tavLst>
                                        <p:tav tm="0">
                                          <p:val>
                                            <p:fltVal val="90"/>
                                          </p:val>
                                        </p:tav>
                                        <p:tav tm="100000">
                                          <p:val>
                                            <p:fltVal val="0"/>
                                          </p:val>
                                        </p:tav>
                                      </p:tavLst>
                                    </p:anim>
                                    <p:animEffect transition="in" filter="fade">
                                      <p:cBhvr>
                                        <p:cTn id="192" dur="1000"/>
                                        <p:tgtEl>
                                          <p:spTgt spid="84"/>
                                        </p:tgtEl>
                                      </p:cBhvr>
                                    </p:animEffect>
                                  </p:childTnLst>
                                </p:cTn>
                              </p:par>
                            </p:childTnLst>
                          </p:cTn>
                        </p:par>
                        <p:par>
                          <p:cTn id="193" fill="hold">
                            <p:stCondLst>
                              <p:cond delay="3000"/>
                            </p:stCondLst>
                            <p:childTnLst>
                              <p:par>
                                <p:cTn id="194" presetID="10" presetClass="exit" presetSubtype="0" fill="hold" grpId="1" nodeType="afterEffect">
                                  <p:stCondLst>
                                    <p:cond delay="0"/>
                                  </p:stCondLst>
                                  <p:childTnLst>
                                    <p:animEffect transition="out" filter="fade">
                                      <p:cBhvr>
                                        <p:cTn id="195" dur="1000"/>
                                        <p:tgtEl>
                                          <p:spTgt spid="84"/>
                                        </p:tgtEl>
                                      </p:cBhvr>
                                    </p:animEffect>
                                    <p:set>
                                      <p:cBhvr>
                                        <p:cTn id="196"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97" restart="whenNotActive" fill="hold" evtFilter="cancelBubble" nodeType="interactiveSeq">
                <p:stCondLst>
                  <p:cond evt="onClick" delay="0">
                    <p:tgtEl>
                      <p:spTgt spid="49"/>
                    </p:tgtEl>
                  </p:cond>
                </p:stCondLst>
                <p:endSync evt="end" delay="0">
                  <p:rtn val="all"/>
                </p:endSync>
                <p:childTnLst>
                  <p:par>
                    <p:cTn id="198" fill="hold">
                      <p:stCondLst>
                        <p:cond delay="0"/>
                      </p:stCondLst>
                      <p:childTnLst>
                        <p:par>
                          <p:cTn id="199" fill="hold">
                            <p:stCondLst>
                              <p:cond delay="0"/>
                            </p:stCondLst>
                            <p:childTnLst>
                              <p:par>
                                <p:cTn id="200" presetID="31" presetClass="entr" presetSubtype="0" repeatCount="3000" fill="hold" grpId="0" nodeType="clickEffect">
                                  <p:stCondLst>
                                    <p:cond delay="0"/>
                                  </p:stCondLst>
                                  <p:childTnLst>
                                    <p:set>
                                      <p:cBhvr>
                                        <p:cTn id="201" dur="1" fill="hold">
                                          <p:stCondLst>
                                            <p:cond delay="0"/>
                                          </p:stCondLst>
                                        </p:cTn>
                                        <p:tgtEl>
                                          <p:spTgt spid="85"/>
                                        </p:tgtEl>
                                        <p:attrNameLst>
                                          <p:attrName>style.visibility</p:attrName>
                                        </p:attrNameLst>
                                      </p:cBhvr>
                                      <p:to>
                                        <p:strVal val="visible"/>
                                      </p:to>
                                    </p:set>
                                    <p:anim calcmode="lin" valueType="num">
                                      <p:cBhvr>
                                        <p:cTn id="202" dur="1000" fill="hold"/>
                                        <p:tgtEl>
                                          <p:spTgt spid="85"/>
                                        </p:tgtEl>
                                        <p:attrNameLst>
                                          <p:attrName>ppt_w</p:attrName>
                                        </p:attrNameLst>
                                      </p:cBhvr>
                                      <p:tavLst>
                                        <p:tav tm="0">
                                          <p:val>
                                            <p:fltVal val="0"/>
                                          </p:val>
                                        </p:tav>
                                        <p:tav tm="100000">
                                          <p:val>
                                            <p:strVal val="#ppt_w"/>
                                          </p:val>
                                        </p:tav>
                                      </p:tavLst>
                                    </p:anim>
                                    <p:anim calcmode="lin" valueType="num">
                                      <p:cBhvr>
                                        <p:cTn id="203" dur="1000" fill="hold"/>
                                        <p:tgtEl>
                                          <p:spTgt spid="85"/>
                                        </p:tgtEl>
                                        <p:attrNameLst>
                                          <p:attrName>ppt_h</p:attrName>
                                        </p:attrNameLst>
                                      </p:cBhvr>
                                      <p:tavLst>
                                        <p:tav tm="0">
                                          <p:val>
                                            <p:fltVal val="0"/>
                                          </p:val>
                                        </p:tav>
                                        <p:tav tm="100000">
                                          <p:val>
                                            <p:strVal val="#ppt_h"/>
                                          </p:val>
                                        </p:tav>
                                      </p:tavLst>
                                    </p:anim>
                                    <p:anim calcmode="lin" valueType="num">
                                      <p:cBhvr>
                                        <p:cTn id="204" dur="1000" fill="hold"/>
                                        <p:tgtEl>
                                          <p:spTgt spid="85"/>
                                        </p:tgtEl>
                                        <p:attrNameLst>
                                          <p:attrName>style.rotation</p:attrName>
                                        </p:attrNameLst>
                                      </p:cBhvr>
                                      <p:tavLst>
                                        <p:tav tm="0">
                                          <p:val>
                                            <p:fltVal val="90"/>
                                          </p:val>
                                        </p:tav>
                                        <p:tav tm="100000">
                                          <p:val>
                                            <p:fltVal val="0"/>
                                          </p:val>
                                        </p:tav>
                                      </p:tavLst>
                                    </p:anim>
                                    <p:animEffect transition="in" filter="fade">
                                      <p:cBhvr>
                                        <p:cTn id="205" dur="1000"/>
                                        <p:tgtEl>
                                          <p:spTgt spid="85"/>
                                        </p:tgtEl>
                                      </p:cBhvr>
                                    </p:animEffect>
                                  </p:childTnLst>
                                </p:cTn>
                              </p:par>
                            </p:childTnLst>
                          </p:cTn>
                        </p:par>
                        <p:par>
                          <p:cTn id="206" fill="hold">
                            <p:stCondLst>
                              <p:cond delay="3000"/>
                            </p:stCondLst>
                            <p:childTnLst>
                              <p:par>
                                <p:cTn id="207" presetID="10" presetClass="exit" presetSubtype="0" fill="hold" grpId="1" nodeType="afterEffect">
                                  <p:stCondLst>
                                    <p:cond delay="0"/>
                                  </p:stCondLst>
                                  <p:childTnLst>
                                    <p:animEffect transition="out" filter="fade">
                                      <p:cBhvr>
                                        <p:cTn id="208" dur="1000"/>
                                        <p:tgtEl>
                                          <p:spTgt spid="85"/>
                                        </p:tgtEl>
                                      </p:cBhvr>
                                    </p:animEffect>
                                    <p:set>
                                      <p:cBhvr>
                                        <p:cTn id="209" dur="1" fill="hold">
                                          <p:stCondLst>
                                            <p:cond delay="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10" restart="whenNotActive" fill="hold" evtFilter="cancelBubble" nodeType="interactiveSeq">
                <p:stCondLst>
                  <p:cond evt="onClick" delay="0">
                    <p:tgtEl>
                      <p:spTgt spid="50"/>
                    </p:tgtEl>
                  </p:cond>
                </p:stCondLst>
                <p:endSync evt="end" delay="0">
                  <p:rtn val="all"/>
                </p:endSync>
                <p:childTnLst>
                  <p:par>
                    <p:cTn id="211" fill="hold">
                      <p:stCondLst>
                        <p:cond delay="0"/>
                      </p:stCondLst>
                      <p:childTnLst>
                        <p:par>
                          <p:cTn id="212" fill="hold">
                            <p:stCondLst>
                              <p:cond delay="0"/>
                            </p:stCondLst>
                            <p:childTnLst>
                              <p:par>
                                <p:cTn id="213" presetID="31" presetClass="entr" presetSubtype="0" repeatCount="3000" fill="hold" grpId="0" nodeType="clickEffect">
                                  <p:stCondLst>
                                    <p:cond delay="0"/>
                                  </p:stCondLst>
                                  <p:childTnLst>
                                    <p:set>
                                      <p:cBhvr>
                                        <p:cTn id="214" dur="1" fill="hold">
                                          <p:stCondLst>
                                            <p:cond delay="0"/>
                                          </p:stCondLst>
                                        </p:cTn>
                                        <p:tgtEl>
                                          <p:spTgt spid="86"/>
                                        </p:tgtEl>
                                        <p:attrNameLst>
                                          <p:attrName>style.visibility</p:attrName>
                                        </p:attrNameLst>
                                      </p:cBhvr>
                                      <p:to>
                                        <p:strVal val="visible"/>
                                      </p:to>
                                    </p:set>
                                    <p:anim calcmode="lin" valueType="num">
                                      <p:cBhvr>
                                        <p:cTn id="215" dur="1000" fill="hold"/>
                                        <p:tgtEl>
                                          <p:spTgt spid="86"/>
                                        </p:tgtEl>
                                        <p:attrNameLst>
                                          <p:attrName>ppt_w</p:attrName>
                                        </p:attrNameLst>
                                      </p:cBhvr>
                                      <p:tavLst>
                                        <p:tav tm="0">
                                          <p:val>
                                            <p:fltVal val="0"/>
                                          </p:val>
                                        </p:tav>
                                        <p:tav tm="100000">
                                          <p:val>
                                            <p:strVal val="#ppt_w"/>
                                          </p:val>
                                        </p:tav>
                                      </p:tavLst>
                                    </p:anim>
                                    <p:anim calcmode="lin" valueType="num">
                                      <p:cBhvr>
                                        <p:cTn id="216" dur="1000" fill="hold"/>
                                        <p:tgtEl>
                                          <p:spTgt spid="86"/>
                                        </p:tgtEl>
                                        <p:attrNameLst>
                                          <p:attrName>ppt_h</p:attrName>
                                        </p:attrNameLst>
                                      </p:cBhvr>
                                      <p:tavLst>
                                        <p:tav tm="0">
                                          <p:val>
                                            <p:fltVal val="0"/>
                                          </p:val>
                                        </p:tav>
                                        <p:tav tm="100000">
                                          <p:val>
                                            <p:strVal val="#ppt_h"/>
                                          </p:val>
                                        </p:tav>
                                      </p:tavLst>
                                    </p:anim>
                                    <p:anim calcmode="lin" valueType="num">
                                      <p:cBhvr>
                                        <p:cTn id="217" dur="1000" fill="hold"/>
                                        <p:tgtEl>
                                          <p:spTgt spid="86"/>
                                        </p:tgtEl>
                                        <p:attrNameLst>
                                          <p:attrName>style.rotation</p:attrName>
                                        </p:attrNameLst>
                                      </p:cBhvr>
                                      <p:tavLst>
                                        <p:tav tm="0">
                                          <p:val>
                                            <p:fltVal val="90"/>
                                          </p:val>
                                        </p:tav>
                                        <p:tav tm="100000">
                                          <p:val>
                                            <p:fltVal val="0"/>
                                          </p:val>
                                        </p:tav>
                                      </p:tavLst>
                                    </p:anim>
                                    <p:animEffect transition="in" filter="fade">
                                      <p:cBhvr>
                                        <p:cTn id="218" dur="1000"/>
                                        <p:tgtEl>
                                          <p:spTgt spid="86"/>
                                        </p:tgtEl>
                                      </p:cBhvr>
                                    </p:animEffect>
                                  </p:childTnLst>
                                </p:cTn>
                              </p:par>
                            </p:childTnLst>
                          </p:cTn>
                        </p:par>
                        <p:par>
                          <p:cTn id="219" fill="hold">
                            <p:stCondLst>
                              <p:cond delay="3000"/>
                            </p:stCondLst>
                            <p:childTnLst>
                              <p:par>
                                <p:cTn id="220" presetID="10" presetClass="exit" presetSubtype="0" fill="hold" grpId="1" nodeType="afterEffect">
                                  <p:stCondLst>
                                    <p:cond delay="0"/>
                                  </p:stCondLst>
                                  <p:childTnLst>
                                    <p:animEffect transition="out" filter="fade">
                                      <p:cBhvr>
                                        <p:cTn id="221" dur="1000"/>
                                        <p:tgtEl>
                                          <p:spTgt spid="86"/>
                                        </p:tgtEl>
                                      </p:cBhvr>
                                    </p:animEffect>
                                    <p:set>
                                      <p:cBhvr>
                                        <p:cTn id="222" dur="1" fill="hold">
                                          <p:stCondLst>
                                            <p:cond delay="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3" restart="whenNotActive" fill="hold" evtFilter="cancelBubble" nodeType="interactiveSeq">
                <p:stCondLst>
                  <p:cond evt="onClick" delay="0">
                    <p:tgtEl>
                      <p:spTgt spid="51"/>
                    </p:tgtEl>
                  </p:cond>
                </p:stCondLst>
                <p:endSync evt="end" delay="0">
                  <p:rtn val="all"/>
                </p:endSync>
                <p:childTnLst>
                  <p:par>
                    <p:cTn id="224" fill="hold">
                      <p:stCondLst>
                        <p:cond delay="0"/>
                      </p:stCondLst>
                      <p:childTnLst>
                        <p:par>
                          <p:cTn id="225" fill="hold">
                            <p:stCondLst>
                              <p:cond delay="0"/>
                            </p:stCondLst>
                            <p:childTnLst>
                              <p:par>
                                <p:cTn id="226" presetID="31" presetClass="entr" presetSubtype="0" repeatCount="3000" fill="hold" grpId="0" nodeType="clickEffect">
                                  <p:stCondLst>
                                    <p:cond delay="0"/>
                                  </p:stCondLst>
                                  <p:childTnLst>
                                    <p:set>
                                      <p:cBhvr>
                                        <p:cTn id="227" dur="1" fill="hold">
                                          <p:stCondLst>
                                            <p:cond delay="0"/>
                                          </p:stCondLst>
                                        </p:cTn>
                                        <p:tgtEl>
                                          <p:spTgt spid="87"/>
                                        </p:tgtEl>
                                        <p:attrNameLst>
                                          <p:attrName>style.visibility</p:attrName>
                                        </p:attrNameLst>
                                      </p:cBhvr>
                                      <p:to>
                                        <p:strVal val="visible"/>
                                      </p:to>
                                    </p:set>
                                    <p:anim calcmode="lin" valueType="num">
                                      <p:cBhvr>
                                        <p:cTn id="228" dur="1000" fill="hold"/>
                                        <p:tgtEl>
                                          <p:spTgt spid="87"/>
                                        </p:tgtEl>
                                        <p:attrNameLst>
                                          <p:attrName>ppt_w</p:attrName>
                                        </p:attrNameLst>
                                      </p:cBhvr>
                                      <p:tavLst>
                                        <p:tav tm="0">
                                          <p:val>
                                            <p:fltVal val="0"/>
                                          </p:val>
                                        </p:tav>
                                        <p:tav tm="100000">
                                          <p:val>
                                            <p:strVal val="#ppt_w"/>
                                          </p:val>
                                        </p:tav>
                                      </p:tavLst>
                                    </p:anim>
                                    <p:anim calcmode="lin" valueType="num">
                                      <p:cBhvr>
                                        <p:cTn id="229" dur="1000" fill="hold"/>
                                        <p:tgtEl>
                                          <p:spTgt spid="87"/>
                                        </p:tgtEl>
                                        <p:attrNameLst>
                                          <p:attrName>ppt_h</p:attrName>
                                        </p:attrNameLst>
                                      </p:cBhvr>
                                      <p:tavLst>
                                        <p:tav tm="0">
                                          <p:val>
                                            <p:fltVal val="0"/>
                                          </p:val>
                                        </p:tav>
                                        <p:tav tm="100000">
                                          <p:val>
                                            <p:strVal val="#ppt_h"/>
                                          </p:val>
                                        </p:tav>
                                      </p:tavLst>
                                    </p:anim>
                                    <p:anim calcmode="lin" valueType="num">
                                      <p:cBhvr>
                                        <p:cTn id="230" dur="1000" fill="hold"/>
                                        <p:tgtEl>
                                          <p:spTgt spid="87"/>
                                        </p:tgtEl>
                                        <p:attrNameLst>
                                          <p:attrName>style.rotation</p:attrName>
                                        </p:attrNameLst>
                                      </p:cBhvr>
                                      <p:tavLst>
                                        <p:tav tm="0">
                                          <p:val>
                                            <p:fltVal val="90"/>
                                          </p:val>
                                        </p:tav>
                                        <p:tav tm="100000">
                                          <p:val>
                                            <p:fltVal val="0"/>
                                          </p:val>
                                        </p:tav>
                                      </p:tavLst>
                                    </p:anim>
                                    <p:animEffect transition="in" filter="fade">
                                      <p:cBhvr>
                                        <p:cTn id="231" dur="1000"/>
                                        <p:tgtEl>
                                          <p:spTgt spid="87"/>
                                        </p:tgtEl>
                                      </p:cBhvr>
                                    </p:animEffect>
                                  </p:childTnLst>
                                </p:cTn>
                              </p:par>
                            </p:childTnLst>
                          </p:cTn>
                        </p:par>
                        <p:par>
                          <p:cTn id="232" fill="hold">
                            <p:stCondLst>
                              <p:cond delay="3000"/>
                            </p:stCondLst>
                            <p:childTnLst>
                              <p:par>
                                <p:cTn id="233" presetID="10" presetClass="exit" presetSubtype="0" fill="hold" grpId="1" nodeType="afterEffect">
                                  <p:stCondLst>
                                    <p:cond delay="0"/>
                                  </p:stCondLst>
                                  <p:childTnLst>
                                    <p:animEffect transition="out" filter="fade">
                                      <p:cBhvr>
                                        <p:cTn id="234" dur="1000"/>
                                        <p:tgtEl>
                                          <p:spTgt spid="87"/>
                                        </p:tgtEl>
                                      </p:cBhvr>
                                    </p:animEffect>
                                    <p:set>
                                      <p:cBhvr>
                                        <p:cTn id="235" dur="1" fill="hold">
                                          <p:stCondLst>
                                            <p:cond delay="9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36" restart="whenNotActive" fill="hold" evtFilter="cancelBubble" nodeType="interactiveSeq">
                <p:stCondLst>
                  <p:cond evt="onClick" delay="0">
                    <p:tgtEl>
                      <p:spTgt spid="53"/>
                    </p:tgtEl>
                  </p:cond>
                </p:stCondLst>
                <p:endSync evt="end" delay="0">
                  <p:rtn val="all"/>
                </p:endSync>
                <p:childTnLst>
                  <p:par>
                    <p:cTn id="237" fill="hold">
                      <p:stCondLst>
                        <p:cond delay="0"/>
                      </p:stCondLst>
                      <p:childTnLst>
                        <p:par>
                          <p:cTn id="238" fill="hold">
                            <p:stCondLst>
                              <p:cond delay="0"/>
                            </p:stCondLst>
                            <p:childTnLst>
                              <p:par>
                                <p:cTn id="239" presetID="31" presetClass="entr" presetSubtype="0" repeatCount="3000" fill="hold" grpId="0" nodeType="clickEffect">
                                  <p:stCondLst>
                                    <p:cond delay="0"/>
                                  </p:stCondLst>
                                  <p:childTnLst>
                                    <p:set>
                                      <p:cBhvr>
                                        <p:cTn id="240" dur="1" fill="hold">
                                          <p:stCondLst>
                                            <p:cond delay="0"/>
                                          </p:stCondLst>
                                        </p:cTn>
                                        <p:tgtEl>
                                          <p:spTgt spid="81"/>
                                        </p:tgtEl>
                                        <p:attrNameLst>
                                          <p:attrName>style.visibility</p:attrName>
                                        </p:attrNameLst>
                                      </p:cBhvr>
                                      <p:to>
                                        <p:strVal val="visible"/>
                                      </p:to>
                                    </p:set>
                                    <p:anim calcmode="lin" valueType="num">
                                      <p:cBhvr>
                                        <p:cTn id="241" dur="1000" fill="hold"/>
                                        <p:tgtEl>
                                          <p:spTgt spid="81"/>
                                        </p:tgtEl>
                                        <p:attrNameLst>
                                          <p:attrName>ppt_w</p:attrName>
                                        </p:attrNameLst>
                                      </p:cBhvr>
                                      <p:tavLst>
                                        <p:tav tm="0">
                                          <p:val>
                                            <p:fltVal val="0"/>
                                          </p:val>
                                        </p:tav>
                                        <p:tav tm="100000">
                                          <p:val>
                                            <p:strVal val="#ppt_w"/>
                                          </p:val>
                                        </p:tav>
                                      </p:tavLst>
                                    </p:anim>
                                    <p:anim calcmode="lin" valueType="num">
                                      <p:cBhvr>
                                        <p:cTn id="242" dur="1000" fill="hold"/>
                                        <p:tgtEl>
                                          <p:spTgt spid="81"/>
                                        </p:tgtEl>
                                        <p:attrNameLst>
                                          <p:attrName>ppt_h</p:attrName>
                                        </p:attrNameLst>
                                      </p:cBhvr>
                                      <p:tavLst>
                                        <p:tav tm="0">
                                          <p:val>
                                            <p:fltVal val="0"/>
                                          </p:val>
                                        </p:tav>
                                        <p:tav tm="100000">
                                          <p:val>
                                            <p:strVal val="#ppt_h"/>
                                          </p:val>
                                        </p:tav>
                                      </p:tavLst>
                                    </p:anim>
                                    <p:anim calcmode="lin" valueType="num">
                                      <p:cBhvr>
                                        <p:cTn id="243" dur="1000" fill="hold"/>
                                        <p:tgtEl>
                                          <p:spTgt spid="81"/>
                                        </p:tgtEl>
                                        <p:attrNameLst>
                                          <p:attrName>style.rotation</p:attrName>
                                        </p:attrNameLst>
                                      </p:cBhvr>
                                      <p:tavLst>
                                        <p:tav tm="0">
                                          <p:val>
                                            <p:fltVal val="90"/>
                                          </p:val>
                                        </p:tav>
                                        <p:tav tm="100000">
                                          <p:val>
                                            <p:fltVal val="0"/>
                                          </p:val>
                                        </p:tav>
                                      </p:tavLst>
                                    </p:anim>
                                    <p:animEffect transition="in" filter="fade">
                                      <p:cBhvr>
                                        <p:cTn id="244" dur="1000"/>
                                        <p:tgtEl>
                                          <p:spTgt spid="81"/>
                                        </p:tgtEl>
                                      </p:cBhvr>
                                    </p:animEffect>
                                  </p:childTnLst>
                                </p:cTn>
                              </p:par>
                            </p:childTnLst>
                          </p:cTn>
                        </p:par>
                        <p:par>
                          <p:cTn id="245" fill="hold">
                            <p:stCondLst>
                              <p:cond delay="3000"/>
                            </p:stCondLst>
                            <p:childTnLst>
                              <p:par>
                                <p:cTn id="246" presetID="10" presetClass="exit" presetSubtype="0" fill="hold" grpId="1" nodeType="afterEffect">
                                  <p:stCondLst>
                                    <p:cond delay="0"/>
                                  </p:stCondLst>
                                  <p:childTnLst>
                                    <p:animEffect transition="out" filter="fade">
                                      <p:cBhvr>
                                        <p:cTn id="247" dur="1000"/>
                                        <p:tgtEl>
                                          <p:spTgt spid="81"/>
                                        </p:tgtEl>
                                      </p:cBhvr>
                                    </p:animEffect>
                                    <p:set>
                                      <p:cBhvr>
                                        <p:cTn id="248"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49" restart="whenNotActive" fill="hold" evtFilter="cancelBubble" nodeType="interactiveSeq">
                <p:stCondLst>
                  <p:cond evt="onClick" delay="0">
                    <p:tgtEl>
                      <p:spTgt spid="55"/>
                    </p:tgtEl>
                  </p:cond>
                </p:stCondLst>
                <p:endSync evt="end" delay="0">
                  <p:rtn val="all"/>
                </p:endSync>
                <p:childTnLst>
                  <p:par>
                    <p:cTn id="250" fill="hold">
                      <p:stCondLst>
                        <p:cond delay="0"/>
                      </p:stCondLst>
                      <p:childTnLst>
                        <p:par>
                          <p:cTn id="251" fill="hold">
                            <p:stCondLst>
                              <p:cond delay="0"/>
                            </p:stCondLst>
                            <p:childTnLst>
                              <p:par>
                                <p:cTn id="252" presetID="31" presetClass="entr" presetSubtype="0" repeatCount="3000" fill="hold" grpId="0" nodeType="clickEffect">
                                  <p:stCondLst>
                                    <p:cond delay="0"/>
                                  </p:stCondLst>
                                  <p:childTnLst>
                                    <p:set>
                                      <p:cBhvr>
                                        <p:cTn id="253" dur="1" fill="hold">
                                          <p:stCondLst>
                                            <p:cond delay="0"/>
                                          </p:stCondLst>
                                        </p:cTn>
                                        <p:tgtEl>
                                          <p:spTgt spid="88"/>
                                        </p:tgtEl>
                                        <p:attrNameLst>
                                          <p:attrName>style.visibility</p:attrName>
                                        </p:attrNameLst>
                                      </p:cBhvr>
                                      <p:to>
                                        <p:strVal val="visible"/>
                                      </p:to>
                                    </p:set>
                                    <p:anim calcmode="lin" valueType="num">
                                      <p:cBhvr>
                                        <p:cTn id="254" dur="1000" fill="hold"/>
                                        <p:tgtEl>
                                          <p:spTgt spid="88"/>
                                        </p:tgtEl>
                                        <p:attrNameLst>
                                          <p:attrName>ppt_w</p:attrName>
                                        </p:attrNameLst>
                                      </p:cBhvr>
                                      <p:tavLst>
                                        <p:tav tm="0">
                                          <p:val>
                                            <p:fltVal val="0"/>
                                          </p:val>
                                        </p:tav>
                                        <p:tav tm="100000">
                                          <p:val>
                                            <p:strVal val="#ppt_w"/>
                                          </p:val>
                                        </p:tav>
                                      </p:tavLst>
                                    </p:anim>
                                    <p:anim calcmode="lin" valueType="num">
                                      <p:cBhvr>
                                        <p:cTn id="255" dur="1000" fill="hold"/>
                                        <p:tgtEl>
                                          <p:spTgt spid="88"/>
                                        </p:tgtEl>
                                        <p:attrNameLst>
                                          <p:attrName>ppt_h</p:attrName>
                                        </p:attrNameLst>
                                      </p:cBhvr>
                                      <p:tavLst>
                                        <p:tav tm="0">
                                          <p:val>
                                            <p:fltVal val="0"/>
                                          </p:val>
                                        </p:tav>
                                        <p:tav tm="100000">
                                          <p:val>
                                            <p:strVal val="#ppt_h"/>
                                          </p:val>
                                        </p:tav>
                                      </p:tavLst>
                                    </p:anim>
                                    <p:anim calcmode="lin" valueType="num">
                                      <p:cBhvr>
                                        <p:cTn id="256" dur="1000" fill="hold"/>
                                        <p:tgtEl>
                                          <p:spTgt spid="88"/>
                                        </p:tgtEl>
                                        <p:attrNameLst>
                                          <p:attrName>style.rotation</p:attrName>
                                        </p:attrNameLst>
                                      </p:cBhvr>
                                      <p:tavLst>
                                        <p:tav tm="0">
                                          <p:val>
                                            <p:fltVal val="90"/>
                                          </p:val>
                                        </p:tav>
                                        <p:tav tm="100000">
                                          <p:val>
                                            <p:fltVal val="0"/>
                                          </p:val>
                                        </p:tav>
                                      </p:tavLst>
                                    </p:anim>
                                    <p:animEffect transition="in" filter="fade">
                                      <p:cBhvr>
                                        <p:cTn id="257" dur="1000"/>
                                        <p:tgtEl>
                                          <p:spTgt spid="88"/>
                                        </p:tgtEl>
                                      </p:cBhvr>
                                    </p:animEffect>
                                  </p:childTnLst>
                                </p:cTn>
                              </p:par>
                            </p:childTnLst>
                          </p:cTn>
                        </p:par>
                        <p:par>
                          <p:cTn id="258" fill="hold">
                            <p:stCondLst>
                              <p:cond delay="3000"/>
                            </p:stCondLst>
                            <p:childTnLst>
                              <p:par>
                                <p:cTn id="259" presetID="10" presetClass="exit" presetSubtype="0" fill="hold" grpId="1" nodeType="afterEffect">
                                  <p:stCondLst>
                                    <p:cond delay="0"/>
                                  </p:stCondLst>
                                  <p:childTnLst>
                                    <p:animEffect transition="out" filter="fade">
                                      <p:cBhvr>
                                        <p:cTn id="260" dur="1000"/>
                                        <p:tgtEl>
                                          <p:spTgt spid="88"/>
                                        </p:tgtEl>
                                      </p:cBhvr>
                                    </p:animEffect>
                                    <p:set>
                                      <p:cBhvr>
                                        <p:cTn id="261" dur="1" fill="hold">
                                          <p:stCondLst>
                                            <p:cond delay="9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62" restart="whenNotActive" fill="hold" evtFilter="cancelBubble" nodeType="interactiveSeq">
                <p:stCondLst>
                  <p:cond evt="onClick" delay="0">
                    <p:tgtEl>
                      <p:spTgt spid="57"/>
                    </p:tgtEl>
                  </p:cond>
                </p:stCondLst>
                <p:endSync evt="end" delay="0">
                  <p:rtn val="all"/>
                </p:endSync>
                <p:childTnLst>
                  <p:par>
                    <p:cTn id="263" fill="hold">
                      <p:stCondLst>
                        <p:cond delay="0"/>
                      </p:stCondLst>
                      <p:childTnLst>
                        <p:par>
                          <p:cTn id="264" fill="hold">
                            <p:stCondLst>
                              <p:cond delay="0"/>
                            </p:stCondLst>
                            <p:childTnLst>
                              <p:par>
                                <p:cTn id="265" presetID="31" presetClass="entr" presetSubtype="0" repeatCount="3000" fill="hold" grpId="0" nodeType="clickEffect">
                                  <p:stCondLst>
                                    <p:cond delay="0"/>
                                  </p:stCondLst>
                                  <p:childTnLst>
                                    <p:set>
                                      <p:cBhvr>
                                        <p:cTn id="266" dur="1" fill="hold">
                                          <p:stCondLst>
                                            <p:cond delay="0"/>
                                          </p:stCondLst>
                                        </p:cTn>
                                        <p:tgtEl>
                                          <p:spTgt spid="90"/>
                                        </p:tgtEl>
                                        <p:attrNameLst>
                                          <p:attrName>style.visibility</p:attrName>
                                        </p:attrNameLst>
                                      </p:cBhvr>
                                      <p:to>
                                        <p:strVal val="visible"/>
                                      </p:to>
                                    </p:set>
                                    <p:anim calcmode="lin" valueType="num">
                                      <p:cBhvr>
                                        <p:cTn id="267" dur="1000" fill="hold"/>
                                        <p:tgtEl>
                                          <p:spTgt spid="90"/>
                                        </p:tgtEl>
                                        <p:attrNameLst>
                                          <p:attrName>ppt_w</p:attrName>
                                        </p:attrNameLst>
                                      </p:cBhvr>
                                      <p:tavLst>
                                        <p:tav tm="0">
                                          <p:val>
                                            <p:fltVal val="0"/>
                                          </p:val>
                                        </p:tav>
                                        <p:tav tm="100000">
                                          <p:val>
                                            <p:strVal val="#ppt_w"/>
                                          </p:val>
                                        </p:tav>
                                      </p:tavLst>
                                    </p:anim>
                                    <p:anim calcmode="lin" valueType="num">
                                      <p:cBhvr>
                                        <p:cTn id="268" dur="1000" fill="hold"/>
                                        <p:tgtEl>
                                          <p:spTgt spid="90"/>
                                        </p:tgtEl>
                                        <p:attrNameLst>
                                          <p:attrName>ppt_h</p:attrName>
                                        </p:attrNameLst>
                                      </p:cBhvr>
                                      <p:tavLst>
                                        <p:tav tm="0">
                                          <p:val>
                                            <p:fltVal val="0"/>
                                          </p:val>
                                        </p:tav>
                                        <p:tav tm="100000">
                                          <p:val>
                                            <p:strVal val="#ppt_h"/>
                                          </p:val>
                                        </p:tav>
                                      </p:tavLst>
                                    </p:anim>
                                    <p:anim calcmode="lin" valueType="num">
                                      <p:cBhvr>
                                        <p:cTn id="269" dur="1000" fill="hold"/>
                                        <p:tgtEl>
                                          <p:spTgt spid="90"/>
                                        </p:tgtEl>
                                        <p:attrNameLst>
                                          <p:attrName>style.rotation</p:attrName>
                                        </p:attrNameLst>
                                      </p:cBhvr>
                                      <p:tavLst>
                                        <p:tav tm="0">
                                          <p:val>
                                            <p:fltVal val="90"/>
                                          </p:val>
                                        </p:tav>
                                        <p:tav tm="100000">
                                          <p:val>
                                            <p:fltVal val="0"/>
                                          </p:val>
                                        </p:tav>
                                      </p:tavLst>
                                    </p:anim>
                                    <p:animEffect transition="in" filter="fade">
                                      <p:cBhvr>
                                        <p:cTn id="270" dur="1000"/>
                                        <p:tgtEl>
                                          <p:spTgt spid="90"/>
                                        </p:tgtEl>
                                      </p:cBhvr>
                                    </p:animEffect>
                                  </p:childTnLst>
                                </p:cTn>
                              </p:par>
                            </p:childTnLst>
                          </p:cTn>
                        </p:par>
                        <p:par>
                          <p:cTn id="271" fill="hold">
                            <p:stCondLst>
                              <p:cond delay="3000"/>
                            </p:stCondLst>
                            <p:childTnLst>
                              <p:par>
                                <p:cTn id="272" presetID="10" presetClass="exit" presetSubtype="0" fill="hold" grpId="1" nodeType="afterEffect">
                                  <p:stCondLst>
                                    <p:cond delay="0"/>
                                  </p:stCondLst>
                                  <p:childTnLst>
                                    <p:animEffect transition="out" filter="fade">
                                      <p:cBhvr>
                                        <p:cTn id="273" dur="1000"/>
                                        <p:tgtEl>
                                          <p:spTgt spid="90"/>
                                        </p:tgtEl>
                                      </p:cBhvr>
                                    </p:animEffect>
                                    <p:set>
                                      <p:cBhvr>
                                        <p:cTn id="274" dur="1" fill="hold">
                                          <p:stCondLst>
                                            <p:cond delay="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75" restart="whenNotActive" fill="hold" evtFilter="cancelBubble" nodeType="interactiveSeq">
                <p:stCondLst>
                  <p:cond evt="onClick" delay="0">
                    <p:tgtEl>
                      <p:spTgt spid="65"/>
                    </p:tgtEl>
                  </p:cond>
                </p:stCondLst>
                <p:endSync evt="end" delay="0">
                  <p:rtn val="all"/>
                </p:endSync>
                <p:childTnLst>
                  <p:par>
                    <p:cTn id="276" fill="hold">
                      <p:stCondLst>
                        <p:cond delay="0"/>
                      </p:stCondLst>
                      <p:childTnLst>
                        <p:par>
                          <p:cTn id="277" fill="hold">
                            <p:stCondLst>
                              <p:cond delay="0"/>
                            </p:stCondLst>
                            <p:childTnLst>
                              <p:par>
                                <p:cTn id="278" presetID="31" presetClass="entr" presetSubtype="0" repeatCount="3000" fill="hold" grpId="0" nodeType="clickEffect">
                                  <p:stCondLst>
                                    <p:cond delay="0"/>
                                  </p:stCondLst>
                                  <p:childTnLst>
                                    <p:set>
                                      <p:cBhvr>
                                        <p:cTn id="279" dur="1" fill="hold">
                                          <p:stCondLst>
                                            <p:cond delay="0"/>
                                          </p:stCondLst>
                                        </p:cTn>
                                        <p:tgtEl>
                                          <p:spTgt spid="91"/>
                                        </p:tgtEl>
                                        <p:attrNameLst>
                                          <p:attrName>style.visibility</p:attrName>
                                        </p:attrNameLst>
                                      </p:cBhvr>
                                      <p:to>
                                        <p:strVal val="visible"/>
                                      </p:to>
                                    </p:set>
                                    <p:anim calcmode="lin" valueType="num">
                                      <p:cBhvr>
                                        <p:cTn id="280" dur="1000" fill="hold"/>
                                        <p:tgtEl>
                                          <p:spTgt spid="91"/>
                                        </p:tgtEl>
                                        <p:attrNameLst>
                                          <p:attrName>ppt_w</p:attrName>
                                        </p:attrNameLst>
                                      </p:cBhvr>
                                      <p:tavLst>
                                        <p:tav tm="0">
                                          <p:val>
                                            <p:fltVal val="0"/>
                                          </p:val>
                                        </p:tav>
                                        <p:tav tm="100000">
                                          <p:val>
                                            <p:strVal val="#ppt_w"/>
                                          </p:val>
                                        </p:tav>
                                      </p:tavLst>
                                    </p:anim>
                                    <p:anim calcmode="lin" valueType="num">
                                      <p:cBhvr>
                                        <p:cTn id="281" dur="1000" fill="hold"/>
                                        <p:tgtEl>
                                          <p:spTgt spid="91"/>
                                        </p:tgtEl>
                                        <p:attrNameLst>
                                          <p:attrName>ppt_h</p:attrName>
                                        </p:attrNameLst>
                                      </p:cBhvr>
                                      <p:tavLst>
                                        <p:tav tm="0">
                                          <p:val>
                                            <p:fltVal val="0"/>
                                          </p:val>
                                        </p:tav>
                                        <p:tav tm="100000">
                                          <p:val>
                                            <p:strVal val="#ppt_h"/>
                                          </p:val>
                                        </p:tav>
                                      </p:tavLst>
                                    </p:anim>
                                    <p:anim calcmode="lin" valueType="num">
                                      <p:cBhvr>
                                        <p:cTn id="282" dur="1000" fill="hold"/>
                                        <p:tgtEl>
                                          <p:spTgt spid="91"/>
                                        </p:tgtEl>
                                        <p:attrNameLst>
                                          <p:attrName>style.rotation</p:attrName>
                                        </p:attrNameLst>
                                      </p:cBhvr>
                                      <p:tavLst>
                                        <p:tav tm="0">
                                          <p:val>
                                            <p:fltVal val="90"/>
                                          </p:val>
                                        </p:tav>
                                        <p:tav tm="100000">
                                          <p:val>
                                            <p:fltVal val="0"/>
                                          </p:val>
                                        </p:tav>
                                      </p:tavLst>
                                    </p:anim>
                                    <p:animEffect transition="in" filter="fade">
                                      <p:cBhvr>
                                        <p:cTn id="283" dur="1000"/>
                                        <p:tgtEl>
                                          <p:spTgt spid="91"/>
                                        </p:tgtEl>
                                      </p:cBhvr>
                                    </p:animEffect>
                                  </p:childTnLst>
                                </p:cTn>
                              </p:par>
                            </p:childTnLst>
                          </p:cTn>
                        </p:par>
                        <p:par>
                          <p:cTn id="284" fill="hold">
                            <p:stCondLst>
                              <p:cond delay="3000"/>
                            </p:stCondLst>
                            <p:childTnLst>
                              <p:par>
                                <p:cTn id="285" presetID="10" presetClass="exit" presetSubtype="0" fill="hold" grpId="1" nodeType="afterEffect">
                                  <p:stCondLst>
                                    <p:cond delay="0"/>
                                  </p:stCondLst>
                                  <p:childTnLst>
                                    <p:animEffect transition="out" filter="fade">
                                      <p:cBhvr>
                                        <p:cTn id="286" dur="1000"/>
                                        <p:tgtEl>
                                          <p:spTgt spid="91"/>
                                        </p:tgtEl>
                                      </p:cBhvr>
                                    </p:animEffect>
                                    <p:set>
                                      <p:cBhvr>
                                        <p:cTn id="287" dur="1" fill="hold">
                                          <p:stCondLst>
                                            <p:cond delay="9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88" restart="whenNotActive" fill="hold" evtFilter="cancelBubble" nodeType="interactiveSeq">
                <p:stCondLst>
                  <p:cond evt="onClick" delay="0">
                    <p:tgtEl>
                      <p:spTgt spid="66"/>
                    </p:tgtEl>
                  </p:cond>
                </p:stCondLst>
                <p:endSync evt="end" delay="0">
                  <p:rtn val="all"/>
                </p:endSync>
                <p:childTnLst>
                  <p:par>
                    <p:cTn id="289" fill="hold">
                      <p:stCondLst>
                        <p:cond delay="0"/>
                      </p:stCondLst>
                      <p:childTnLst>
                        <p:par>
                          <p:cTn id="290" fill="hold">
                            <p:stCondLst>
                              <p:cond delay="0"/>
                            </p:stCondLst>
                            <p:childTnLst>
                              <p:par>
                                <p:cTn id="291" presetID="31" presetClass="entr" presetSubtype="0" repeatCount="3000" fill="hold" grpId="0" nodeType="clickEffect">
                                  <p:stCondLst>
                                    <p:cond delay="0"/>
                                  </p:stCondLst>
                                  <p:childTnLst>
                                    <p:set>
                                      <p:cBhvr>
                                        <p:cTn id="292" dur="1" fill="hold">
                                          <p:stCondLst>
                                            <p:cond delay="0"/>
                                          </p:stCondLst>
                                        </p:cTn>
                                        <p:tgtEl>
                                          <p:spTgt spid="92"/>
                                        </p:tgtEl>
                                        <p:attrNameLst>
                                          <p:attrName>style.visibility</p:attrName>
                                        </p:attrNameLst>
                                      </p:cBhvr>
                                      <p:to>
                                        <p:strVal val="visible"/>
                                      </p:to>
                                    </p:set>
                                    <p:anim calcmode="lin" valueType="num">
                                      <p:cBhvr>
                                        <p:cTn id="293" dur="1000" fill="hold"/>
                                        <p:tgtEl>
                                          <p:spTgt spid="92"/>
                                        </p:tgtEl>
                                        <p:attrNameLst>
                                          <p:attrName>ppt_w</p:attrName>
                                        </p:attrNameLst>
                                      </p:cBhvr>
                                      <p:tavLst>
                                        <p:tav tm="0">
                                          <p:val>
                                            <p:fltVal val="0"/>
                                          </p:val>
                                        </p:tav>
                                        <p:tav tm="100000">
                                          <p:val>
                                            <p:strVal val="#ppt_w"/>
                                          </p:val>
                                        </p:tav>
                                      </p:tavLst>
                                    </p:anim>
                                    <p:anim calcmode="lin" valueType="num">
                                      <p:cBhvr>
                                        <p:cTn id="294" dur="1000" fill="hold"/>
                                        <p:tgtEl>
                                          <p:spTgt spid="92"/>
                                        </p:tgtEl>
                                        <p:attrNameLst>
                                          <p:attrName>ppt_h</p:attrName>
                                        </p:attrNameLst>
                                      </p:cBhvr>
                                      <p:tavLst>
                                        <p:tav tm="0">
                                          <p:val>
                                            <p:fltVal val="0"/>
                                          </p:val>
                                        </p:tav>
                                        <p:tav tm="100000">
                                          <p:val>
                                            <p:strVal val="#ppt_h"/>
                                          </p:val>
                                        </p:tav>
                                      </p:tavLst>
                                    </p:anim>
                                    <p:anim calcmode="lin" valueType="num">
                                      <p:cBhvr>
                                        <p:cTn id="295" dur="1000" fill="hold"/>
                                        <p:tgtEl>
                                          <p:spTgt spid="92"/>
                                        </p:tgtEl>
                                        <p:attrNameLst>
                                          <p:attrName>style.rotation</p:attrName>
                                        </p:attrNameLst>
                                      </p:cBhvr>
                                      <p:tavLst>
                                        <p:tav tm="0">
                                          <p:val>
                                            <p:fltVal val="90"/>
                                          </p:val>
                                        </p:tav>
                                        <p:tav tm="100000">
                                          <p:val>
                                            <p:fltVal val="0"/>
                                          </p:val>
                                        </p:tav>
                                      </p:tavLst>
                                    </p:anim>
                                    <p:animEffect transition="in" filter="fade">
                                      <p:cBhvr>
                                        <p:cTn id="296" dur="1000"/>
                                        <p:tgtEl>
                                          <p:spTgt spid="92"/>
                                        </p:tgtEl>
                                      </p:cBhvr>
                                    </p:animEffect>
                                  </p:childTnLst>
                                </p:cTn>
                              </p:par>
                            </p:childTnLst>
                          </p:cTn>
                        </p:par>
                        <p:par>
                          <p:cTn id="297" fill="hold">
                            <p:stCondLst>
                              <p:cond delay="3000"/>
                            </p:stCondLst>
                            <p:childTnLst>
                              <p:par>
                                <p:cTn id="298" presetID="10" presetClass="exit" presetSubtype="0" fill="hold" grpId="1" nodeType="afterEffect">
                                  <p:stCondLst>
                                    <p:cond delay="0"/>
                                  </p:stCondLst>
                                  <p:childTnLst>
                                    <p:animEffect transition="out" filter="fade">
                                      <p:cBhvr>
                                        <p:cTn id="299" dur="1000"/>
                                        <p:tgtEl>
                                          <p:spTgt spid="92"/>
                                        </p:tgtEl>
                                      </p:cBhvr>
                                    </p:animEffect>
                                    <p:set>
                                      <p:cBhvr>
                                        <p:cTn id="300" dur="1" fill="hold">
                                          <p:stCondLst>
                                            <p:cond delay="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01" restart="whenNotActive" fill="hold" evtFilter="cancelBubble" nodeType="interactiveSeq">
                <p:stCondLst>
                  <p:cond evt="onClick" delay="0">
                    <p:tgtEl>
                      <p:spTgt spid="67"/>
                    </p:tgtEl>
                  </p:cond>
                </p:stCondLst>
                <p:endSync evt="end" delay="0">
                  <p:rtn val="all"/>
                </p:endSync>
                <p:childTnLst>
                  <p:par>
                    <p:cTn id="302" fill="hold">
                      <p:stCondLst>
                        <p:cond delay="0"/>
                      </p:stCondLst>
                      <p:childTnLst>
                        <p:par>
                          <p:cTn id="303" fill="hold">
                            <p:stCondLst>
                              <p:cond delay="0"/>
                            </p:stCondLst>
                            <p:childTnLst>
                              <p:par>
                                <p:cTn id="304" presetID="31" presetClass="entr" presetSubtype="0" repeatCount="3000" fill="hold" grpId="0" nodeType="clickEffect">
                                  <p:stCondLst>
                                    <p:cond delay="0"/>
                                  </p:stCondLst>
                                  <p:childTnLst>
                                    <p:set>
                                      <p:cBhvr>
                                        <p:cTn id="305" dur="1" fill="hold">
                                          <p:stCondLst>
                                            <p:cond delay="0"/>
                                          </p:stCondLst>
                                        </p:cTn>
                                        <p:tgtEl>
                                          <p:spTgt spid="93"/>
                                        </p:tgtEl>
                                        <p:attrNameLst>
                                          <p:attrName>style.visibility</p:attrName>
                                        </p:attrNameLst>
                                      </p:cBhvr>
                                      <p:to>
                                        <p:strVal val="visible"/>
                                      </p:to>
                                    </p:set>
                                    <p:anim calcmode="lin" valueType="num">
                                      <p:cBhvr>
                                        <p:cTn id="306" dur="1000" fill="hold"/>
                                        <p:tgtEl>
                                          <p:spTgt spid="93"/>
                                        </p:tgtEl>
                                        <p:attrNameLst>
                                          <p:attrName>ppt_w</p:attrName>
                                        </p:attrNameLst>
                                      </p:cBhvr>
                                      <p:tavLst>
                                        <p:tav tm="0">
                                          <p:val>
                                            <p:fltVal val="0"/>
                                          </p:val>
                                        </p:tav>
                                        <p:tav tm="100000">
                                          <p:val>
                                            <p:strVal val="#ppt_w"/>
                                          </p:val>
                                        </p:tav>
                                      </p:tavLst>
                                    </p:anim>
                                    <p:anim calcmode="lin" valueType="num">
                                      <p:cBhvr>
                                        <p:cTn id="307" dur="1000" fill="hold"/>
                                        <p:tgtEl>
                                          <p:spTgt spid="93"/>
                                        </p:tgtEl>
                                        <p:attrNameLst>
                                          <p:attrName>ppt_h</p:attrName>
                                        </p:attrNameLst>
                                      </p:cBhvr>
                                      <p:tavLst>
                                        <p:tav tm="0">
                                          <p:val>
                                            <p:fltVal val="0"/>
                                          </p:val>
                                        </p:tav>
                                        <p:tav tm="100000">
                                          <p:val>
                                            <p:strVal val="#ppt_h"/>
                                          </p:val>
                                        </p:tav>
                                      </p:tavLst>
                                    </p:anim>
                                    <p:anim calcmode="lin" valueType="num">
                                      <p:cBhvr>
                                        <p:cTn id="308" dur="1000" fill="hold"/>
                                        <p:tgtEl>
                                          <p:spTgt spid="93"/>
                                        </p:tgtEl>
                                        <p:attrNameLst>
                                          <p:attrName>style.rotation</p:attrName>
                                        </p:attrNameLst>
                                      </p:cBhvr>
                                      <p:tavLst>
                                        <p:tav tm="0">
                                          <p:val>
                                            <p:fltVal val="90"/>
                                          </p:val>
                                        </p:tav>
                                        <p:tav tm="100000">
                                          <p:val>
                                            <p:fltVal val="0"/>
                                          </p:val>
                                        </p:tav>
                                      </p:tavLst>
                                    </p:anim>
                                    <p:animEffect transition="in" filter="fade">
                                      <p:cBhvr>
                                        <p:cTn id="309" dur="1000"/>
                                        <p:tgtEl>
                                          <p:spTgt spid="93"/>
                                        </p:tgtEl>
                                      </p:cBhvr>
                                    </p:animEffect>
                                  </p:childTnLst>
                                </p:cTn>
                              </p:par>
                            </p:childTnLst>
                          </p:cTn>
                        </p:par>
                        <p:par>
                          <p:cTn id="310" fill="hold">
                            <p:stCondLst>
                              <p:cond delay="3000"/>
                            </p:stCondLst>
                            <p:childTnLst>
                              <p:par>
                                <p:cTn id="311" presetID="10" presetClass="exit" presetSubtype="0" fill="hold" grpId="1" nodeType="afterEffect">
                                  <p:stCondLst>
                                    <p:cond delay="0"/>
                                  </p:stCondLst>
                                  <p:childTnLst>
                                    <p:animEffect transition="out" filter="fade">
                                      <p:cBhvr>
                                        <p:cTn id="312" dur="1000"/>
                                        <p:tgtEl>
                                          <p:spTgt spid="93"/>
                                        </p:tgtEl>
                                      </p:cBhvr>
                                    </p:animEffect>
                                    <p:set>
                                      <p:cBhvr>
                                        <p:cTn id="313"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314" restart="whenNotActive" fill="hold" evtFilter="cancelBubble" nodeType="interactiveSeq">
                <p:stCondLst>
                  <p:cond evt="onClick" delay="0">
                    <p:tgtEl>
                      <p:spTgt spid="68"/>
                    </p:tgtEl>
                  </p:cond>
                </p:stCondLst>
                <p:endSync evt="end" delay="0">
                  <p:rtn val="all"/>
                </p:endSync>
                <p:childTnLst>
                  <p:par>
                    <p:cTn id="315" fill="hold">
                      <p:stCondLst>
                        <p:cond delay="0"/>
                      </p:stCondLst>
                      <p:childTnLst>
                        <p:par>
                          <p:cTn id="316" fill="hold">
                            <p:stCondLst>
                              <p:cond delay="0"/>
                            </p:stCondLst>
                            <p:childTnLst>
                              <p:par>
                                <p:cTn id="317" presetID="31" presetClass="entr" presetSubtype="0" repeatCount="3000" fill="hold" grpId="0" nodeType="clickEffect">
                                  <p:stCondLst>
                                    <p:cond delay="0"/>
                                  </p:stCondLst>
                                  <p:childTnLst>
                                    <p:set>
                                      <p:cBhvr>
                                        <p:cTn id="318" dur="1" fill="hold">
                                          <p:stCondLst>
                                            <p:cond delay="0"/>
                                          </p:stCondLst>
                                        </p:cTn>
                                        <p:tgtEl>
                                          <p:spTgt spid="94"/>
                                        </p:tgtEl>
                                        <p:attrNameLst>
                                          <p:attrName>style.visibility</p:attrName>
                                        </p:attrNameLst>
                                      </p:cBhvr>
                                      <p:to>
                                        <p:strVal val="visible"/>
                                      </p:to>
                                    </p:set>
                                    <p:anim calcmode="lin" valueType="num">
                                      <p:cBhvr>
                                        <p:cTn id="319" dur="1000" fill="hold"/>
                                        <p:tgtEl>
                                          <p:spTgt spid="94"/>
                                        </p:tgtEl>
                                        <p:attrNameLst>
                                          <p:attrName>ppt_w</p:attrName>
                                        </p:attrNameLst>
                                      </p:cBhvr>
                                      <p:tavLst>
                                        <p:tav tm="0">
                                          <p:val>
                                            <p:fltVal val="0"/>
                                          </p:val>
                                        </p:tav>
                                        <p:tav tm="100000">
                                          <p:val>
                                            <p:strVal val="#ppt_w"/>
                                          </p:val>
                                        </p:tav>
                                      </p:tavLst>
                                    </p:anim>
                                    <p:anim calcmode="lin" valueType="num">
                                      <p:cBhvr>
                                        <p:cTn id="320" dur="1000" fill="hold"/>
                                        <p:tgtEl>
                                          <p:spTgt spid="94"/>
                                        </p:tgtEl>
                                        <p:attrNameLst>
                                          <p:attrName>ppt_h</p:attrName>
                                        </p:attrNameLst>
                                      </p:cBhvr>
                                      <p:tavLst>
                                        <p:tav tm="0">
                                          <p:val>
                                            <p:fltVal val="0"/>
                                          </p:val>
                                        </p:tav>
                                        <p:tav tm="100000">
                                          <p:val>
                                            <p:strVal val="#ppt_h"/>
                                          </p:val>
                                        </p:tav>
                                      </p:tavLst>
                                    </p:anim>
                                    <p:anim calcmode="lin" valueType="num">
                                      <p:cBhvr>
                                        <p:cTn id="321" dur="1000" fill="hold"/>
                                        <p:tgtEl>
                                          <p:spTgt spid="94"/>
                                        </p:tgtEl>
                                        <p:attrNameLst>
                                          <p:attrName>style.rotation</p:attrName>
                                        </p:attrNameLst>
                                      </p:cBhvr>
                                      <p:tavLst>
                                        <p:tav tm="0">
                                          <p:val>
                                            <p:fltVal val="90"/>
                                          </p:val>
                                        </p:tav>
                                        <p:tav tm="100000">
                                          <p:val>
                                            <p:fltVal val="0"/>
                                          </p:val>
                                        </p:tav>
                                      </p:tavLst>
                                    </p:anim>
                                    <p:animEffect transition="in" filter="fade">
                                      <p:cBhvr>
                                        <p:cTn id="322" dur="1000"/>
                                        <p:tgtEl>
                                          <p:spTgt spid="94"/>
                                        </p:tgtEl>
                                      </p:cBhvr>
                                    </p:animEffect>
                                  </p:childTnLst>
                                </p:cTn>
                              </p:par>
                            </p:childTnLst>
                          </p:cTn>
                        </p:par>
                        <p:par>
                          <p:cTn id="323" fill="hold">
                            <p:stCondLst>
                              <p:cond delay="3000"/>
                            </p:stCondLst>
                            <p:childTnLst>
                              <p:par>
                                <p:cTn id="324" presetID="10" presetClass="exit" presetSubtype="0" fill="hold" grpId="1" nodeType="afterEffect">
                                  <p:stCondLst>
                                    <p:cond delay="0"/>
                                  </p:stCondLst>
                                  <p:childTnLst>
                                    <p:animEffect transition="out" filter="fade">
                                      <p:cBhvr>
                                        <p:cTn id="325" dur="1000"/>
                                        <p:tgtEl>
                                          <p:spTgt spid="94"/>
                                        </p:tgtEl>
                                      </p:cBhvr>
                                    </p:animEffect>
                                    <p:set>
                                      <p:cBhvr>
                                        <p:cTn id="326" dur="1" fill="hold">
                                          <p:stCondLst>
                                            <p:cond delay="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27" restart="whenNotActive" fill="hold" evtFilter="cancelBubble" nodeType="interactiveSeq">
                <p:stCondLst>
                  <p:cond evt="onClick" delay="0">
                    <p:tgtEl>
                      <p:spTgt spid="69"/>
                    </p:tgtEl>
                  </p:cond>
                </p:stCondLst>
                <p:endSync evt="end" delay="0">
                  <p:rtn val="all"/>
                </p:endSync>
                <p:childTnLst>
                  <p:par>
                    <p:cTn id="328" fill="hold">
                      <p:stCondLst>
                        <p:cond delay="0"/>
                      </p:stCondLst>
                      <p:childTnLst>
                        <p:par>
                          <p:cTn id="329" fill="hold">
                            <p:stCondLst>
                              <p:cond delay="0"/>
                            </p:stCondLst>
                            <p:childTnLst>
                              <p:par>
                                <p:cTn id="330" presetID="31" presetClass="entr" presetSubtype="0" repeatCount="3000" fill="hold" grpId="0" nodeType="clickEffect">
                                  <p:stCondLst>
                                    <p:cond delay="0"/>
                                  </p:stCondLst>
                                  <p:childTnLst>
                                    <p:set>
                                      <p:cBhvr>
                                        <p:cTn id="331" dur="1" fill="hold">
                                          <p:stCondLst>
                                            <p:cond delay="0"/>
                                          </p:stCondLst>
                                        </p:cTn>
                                        <p:tgtEl>
                                          <p:spTgt spid="95"/>
                                        </p:tgtEl>
                                        <p:attrNameLst>
                                          <p:attrName>style.visibility</p:attrName>
                                        </p:attrNameLst>
                                      </p:cBhvr>
                                      <p:to>
                                        <p:strVal val="visible"/>
                                      </p:to>
                                    </p:set>
                                    <p:anim calcmode="lin" valueType="num">
                                      <p:cBhvr>
                                        <p:cTn id="332" dur="1000" fill="hold"/>
                                        <p:tgtEl>
                                          <p:spTgt spid="95"/>
                                        </p:tgtEl>
                                        <p:attrNameLst>
                                          <p:attrName>ppt_w</p:attrName>
                                        </p:attrNameLst>
                                      </p:cBhvr>
                                      <p:tavLst>
                                        <p:tav tm="0">
                                          <p:val>
                                            <p:fltVal val="0"/>
                                          </p:val>
                                        </p:tav>
                                        <p:tav tm="100000">
                                          <p:val>
                                            <p:strVal val="#ppt_w"/>
                                          </p:val>
                                        </p:tav>
                                      </p:tavLst>
                                    </p:anim>
                                    <p:anim calcmode="lin" valueType="num">
                                      <p:cBhvr>
                                        <p:cTn id="333" dur="1000" fill="hold"/>
                                        <p:tgtEl>
                                          <p:spTgt spid="95"/>
                                        </p:tgtEl>
                                        <p:attrNameLst>
                                          <p:attrName>ppt_h</p:attrName>
                                        </p:attrNameLst>
                                      </p:cBhvr>
                                      <p:tavLst>
                                        <p:tav tm="0">
                                          <p:val>
                                            <p:fltVal val="0"/>
                                          </p:val>
                                        </p:tav>
                                        <p:tav tm="100000">
                                          <p:val>
                                            <p:strVal val="#ppt_h"/>
                                          </p:val>
                                        </p:tav>
                                      </p:tavLst>
                                    </p:anim>
                                    <p:anim calcmode="lin" valueType="num">
                                      <p:cBhvr>
                                        <p:cTn id="334" dur="1000" fill="hold"/>
                                        <p:tgtEl>
                                          <p:spTgt spid="95"/>
                                        </p:tgtEl>
                                        <p:attrNameLst>
                                          <p:attrName>style.rotation</p:attrName>
                                        </p:attrNameLst>
                                      </p:cBhvr>
                                      <p:tavLst>
                                        <p:tav tm="0">
                                          <p:val>
                                            <p:fltVal val="90"/>
                                          </p:val>
                                        </p:tav>
                                        <p:tav tm="100000">
                                          <p:val>
                                            <p:fltVal val="0"/>
                                          </p:val>
                                        </p:tav>
                                      </p:tavLst>
                                    </p:anim>
                                    <p:animEffect transition="in" filter="fade">
                                      <p:cBhvr>
                                        <p:cTn id="335" dur="1000"/>
                                        <p:tgtEl>
                                          <p:spTgt spid="95"/>
                                        </p:tgtEl>
                                      </p:cBhvr>
                                    </p:animEffect>
                                  </p:childTnLst>
                                </p:cTn>
                              </p:par>
                            </p:childTnLst>
                          </p:cTn>
                        </p:par>
                        <p:par>
                          <p:cTn id="336" fill="hold">
                            <p:stCondLst>
                              <p:cond delay="3000"/>
                            </p:stCondLst>
                            <p:childTnLst>
                              <p:par>
                                <p:cTn id="337" presetID="10" presetClass="exit" presetSubtype="0" fill="hold" grpId="1" nodeType="afterEffect">
                                  <p:stCondLst>
                                    <p:cond delay="0"/>
                                  </p:stCondLst>
                                  <p:childTnLst>
                                    <p:animEffect transition="out" filter="fade">
                                      <p:cBhvr>
                                        <p:cTn id="338" dur="1000"/>
                                        <p:tgtEl>
                                          <p:spTgt spid="95"/>
                                        </p:tgtEl>
                                      </p:cBhvr>
                                    </p:animEffect>
                                    <p:set>
                                      <p:cBhvr>
                                        <p:cTn id="339" dur="1" fill="hold">
                                          <p:stCondLst>
                                            <p:cond delay="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95" grpId="0" animBg="1"/>
      <p:bldP spid="95" grpId="1" animBg="1"/>
      <p:bldP spid="94" grpId="0" animBg="1"/>
      <p:bldP spid="94" grpId="1" animBg="1"/>
      <p:bldP spid="93" grpId="0" animBg="1"/>
      <p:bldP spid="93" grpId="1" animBg="1"/>
      <p:bldP spid="92" grpId="0" animBg="1"/>
      <p:bldP spid="92" grpId="1" animBg="1"/>
      <p:bldP spid="91" grpId="0" animBg="1"/>
      <p:bldP spid="91" grpId="1" animBg="1"/>
      <p:bldP spid="90" grpId="0" animBg="1"/>
      <p:bldP spid="90" grpId="1" animBg="1"/>
      <p:bldP spid="88" grpId="0" animBg="1"/>
      <p:bldP spid="88" grpId="1" animBg="1"/>
      <p:bldP spid="81" grpId="0" animBg="1"/>
      <p:bldP spid="81" grpId="1" animBg="1"/>
      <p:bldP spid="87" grpId="0" animBg="1"/>
      <p:bldP spid="87" grpId="1" animBg="1"/>
      <p:bldP spid="86" grpId="0" animBg="1"/>
      <p:bldP spid="86" grpId="1" animBg="1"/>
      <p:bldP spid="85" grpId="0" animBg="1"/>
      <p:bldP spid="85" grpId="1" animBg="1"/>
      <p:bldP spid="84" grpId="0" animBg="1"/>
      <p:bldP spid="84" grpId="1" animBg="1"/>
      <p:bldP spid="83" grpId="0" animBg="1"/>
      <p:bldP spid="83" grpId="1" animBg="1"/>
      <p:bldP spid="82" grpId="0" animBg="1"/>
      <p:bldP spid="82" grpId="1" animBg="1"/>
      <p:bldP spid="89" grpId="0" animBg="1"/>
      <p:bldP spid="89" grpId="1" animBg="1"/>
      <p:bldP spid="80" grpId="0" animBg="1"/>
      <p:bldP spid="80" grpId="1" animBg="1"/>
      <p:bldP spid="79" grpId="0" animBg="1"/>
      <p:bldP spid="79" grpId="1" animBg="1"/>
      <p:bldP spid="78" grpId="0" animBg="1"/>
      <p:bldP spid="78" grpId="1" animBg="1"/>
      <p:bldP spid="77" grpId="0" animBg="1"/>
      <p:bldP spid="77" grpId="1" animBg="1"/>
      <p:bldP spid="76" grpId="0" animBg="1"/>
      <p:bldP spid="76" grpId="1" animBg="1"/>
      <p:bldP spid="75" grpId="0" animBg="1"/>
      <p:bldP spid="75" grpId="1" animBg="1"/>
      <p:bldP spid="74" grpId="0" animBg="1"/>
      <p:bldP spid="74" grpId="1" animBg="1"/>
      <p:bldP spid="73" grpId="0" animBg="1"/>
      <p:bldP spid="73" grpId="1" animBg="1"/>
      <p:bldP spid="72" grpId="0" animBg="1"/>
      <p:bldP spid="72" grpId="1" animBg="1"/>
      <p:bldP spid="71" grpId="0" animBg="1"/>
      <p:bldP spid="71" grpId="1"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MOVE THIS OBJECT"/>
          <p:cNvSpPr txBox="1"/>
          <p:nvPr/>
        </p:nvSpPr>
        <p:spPr>
          <a:xfrm>
            <a:off x="3557" y="112559"/>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Celebrating Advent in summer</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3" name="Shape: Image"/>
          <p:cNvSpPr/>
          <p:nvPr/>
        </p:nvSpPr>
        <p:spPr>
          <a:xfrm>
            <a:off x="903824" y="901189"/>
            <a:ext cx="7343465" cy="3582681"/>
          </a:xfrm>
          <a:prstGeom prst="rect">
            <a:avLst/>
          </a:prstGeom>
          <a:blipFill dpi="0" rotWithShape="1">
            <a:blip r:embed="rId4"/>
            <a:srcRec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745707" y="2070812"/>
            <a:ext cx="3254293" cy="297319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6186893" y="2511360"/>
            <a:ext cx="2318571" cy="2031325"/>
          </a:xfrm>
          <a:prstGeom prst="rect">
            <a:avLst/>
          </a:prstGeom>
          <a:noFill/>
        </p:spPr>
        <p:txBody>
          <a:bodyPr wrap="square" rtlCol="0">
            <a:spAutoFit/>
          </a:bodyPr>
          <a:lstStyle/>
          <a:p>
            <a:pPr algn="ctr"/>
            <a:r>
              <a:rPr lang="en-NZ" spc="300" dirty="0">
                <a:latin typeface="HelveticaNeueLT Pro 55 Roman"/>
              </a:rPr>
              <a:t>What is happening here is the opposite to what is happening in the </a:t>
            </a:r>
            <a:r>
              <a:rPr lang="en-NZ" spc="300" dirty="0" smtClean="0">
                <a:latin typeface="HelveticaNeueLT Pro 55 Roman"/>
              </a:rPr>
              <a:t>northern </a:t>
            </a:r>
            <a:r>
              <a:rPr lang="en-NZ" spc="300" dirty="0">
                <a:latin typeface="HelveticaNeueLT Pro 55 Roman"/>
              </a:rPr>
              <a:t>h</a:t>
            </a:r>
            <a:r>
              <a:rPr lang="en-NZ" spc="300" dirty="0" smtClean="0">
                <a:latin typeface="HelveticaNeueLT Pro 55 Roman"/>
              </a:rPr>
              <a:t>emisphere</a:t>
            </a:r>
            <a:r>
              <a:rPr lang="en-NZ" spc="300" dirty="0">
                <a:latin typeface="HelveticaNeueLT Pro 55 Roman"/>
              </a:rPr>
              <a:t>.</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740068" y="588807"/>
            <a:ext cx="3205660" cy="292876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3070818" y="1164890"/>
            <a:ext cx="2315339" cy="1754326"/>
          </a:xfrm>
          <a:prstGeom prst="rect">
            <a:avLst/>
          </a:prstGeom>
          <a:noFill/>
        </p:spPr>
        <p:txBody>
          <a:bodyPr wrap="square" rtlCol="0">
            <a:spAutoFit/>
          </a:bodyPr>
          <a:lstStyle/>
          <a:p>
            <a:pPr algn="ctr"/>
            <a:r>
              <a:rPr lang="en-NZ" b="1" spc="300" dirty="0">
                <a:latin typeface="Lucida Sans" pitchFamily="34" charset="0"/>
              </a:rPr>
              <a:t>The sunshine gets hotter and brighter and our days are long and light.</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973" y="1963909"/>
            <a:ext cx="3390419" cy="30975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244947" y="2384068"/>
            <a:ext cx="2663474" cy="2308324"/>
          </a:xfrm>
          <a:prstGeom prst="rect">
            <a:avLst/>
          </a:prstGeom>
          <a:noFill/>
        </p:spPr>
        <p:txBody>
          <a:bodyPr wrap="square" rtlCol="0">
            <a:spAutoFit/>
          </a:bodyPr>
          <a:lstStyle/>
          <a:p>
            <a:pPr algn="ctr"/>
            <a:r>
              <a:rPr lang="en-NZ" spc="300" dirty="0">
                <a:latin typeface="Bookman Old Style" pitchFamily="18" charset="0"/>
              </a:rPr>
              <a:t>During Advent in our country we have flowers and trees that bloom because the sun is bright and warm.</a:t>
            </a:r>
          </a:p>
        </p:txBody>
      </p:sp>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03525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34030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64536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S-10A</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63975" y="4831028"/>
            <a:ext cx="2616071"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pins on the right to reveal post-it notes</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19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8196"/>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6"/>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grpId="2" nodeType="withEffect">
                                  <p:stCondLst>
                                    <p:cond delay="0"/>
                                  </p:stCondLst>
                                  <p:childTnLst>
                                    <p:set>
                                      <p:cBhvr>
                                        <p:cTn id="69" dur="1" fill="hold">
                                          <p:stCondLst>
                                            <p:cond delay="0"/>
                                          </p:stCondLst>
                                        </p:cTn>
                                        <p:tgtEl>
                                          <p:spTgt spid="26"/>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19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81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7" grpId="0"/>
      <p:bldP spid="27" grpId="1"/>
      <p:bldP spid="27" grpId="2"/>
      <p:bldP spid="26" grpId="0"/>
      <p:bldP spid="26" grpId="1"/>
      <p:bldP spid="26" grpId="2"/>
      <p:bldP spid="6" grpId="0"/>
      <p:bldP spid="6" grpId="1"/>
      <p:bldP spid="6"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MOVE THIS OBJECT" hidden="1"/>
          <p:cNvSpPr txBox="1"/>
          <p:nvPr/>
        </p:nvSpPr>
        <p:spPr>
          <a:xfrm>
            <a:off x="3557" y="3375"/>
            <a:ext cx="9144000" cy="646331"/>
          </a:xfrm>
          <a:prstGeom prst="rect">
            <a:avLst/>
          </a:prstGeom>
          <a:noFill/>
        </p:spPr>
        <p:txBody>
          <a:bodyPr wrap="square" rtlCol="0">
            <a:spAutoFit/>
          </a:bodyPr>
          <a:lstStyle/>
          <a:p>
            <a:pPr algn="ctr"/>
            <a:r>
              <a:rPr lang="en-NZ" sz="3600" spc="300" dirty="0">
                <a:solidFill>
                  <a:schemeClr val="accent4">
                    <a:lumMod val="50000"/>
                  </a:schemeClr>
                </a:solidFill>
                <a:latin typeface="Adobe Fangsong Std R" pitchFamily="18" charset="-128"/>
                <a:ea typeface="Adobe Fangsong Std R" pitchFamily="18" charset="-128"/>
              </a:rPr>
              <a:t>Celebrating Advent in summer</a:t>
            </a:r>
            <a:endParaRPr lang="en-GB" sz="3600" b="1" spc="300" dirty="0">
              <a:solidFill>
                <a:schemeClr val="accent4">
                  <a:lumMod val="50000"/>
                </a:schemeClr>
              </a:solidFill>
              <a:latin typeface="Adobe Fangsong Std R" pitchFamily="18" charset="-128"/>
              <a:ea typeface="Adobe Fangsong Std R" pitchFamily="18" charset="-128"/>
            </a:endParaRPr>
          </a:p>
        </p:txBody>
      </p:sp>
      <p:pic>
        <p:nvPicPr>
          <p:cNvPr id="12" name="Shape: Pin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71697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43813" y="1795435"/>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S-10B</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63975" y="4817132"/>
            <a:ext cx="2616071"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pins on the right to reveal post-it notes</a:t>
            </a:r>
            <a:endParaRPr lang="en-GB" sz="900" spc="300" dirty="0">
              <a:latin typeface="HelveticaNeueLT Pro 55 Roman"/>
              <a:ea typeface="Segoe UI" pitchFamily="34" charset="0"/>
              <a:cs typeface="Arial" pitchFamily="34" charset="0"/>
            </a:endParaRPr>
          </a:p>
        </p:txBody>
      </p:sp>
      <p:sp>
        <p:nvSpPr>
          <p:cNvPr id="35" name="REMOVE THIS OBJECT"/>
          <p:cNvSpPr txBox="1"/>
          <p:nvPr/>
        </p:nvSpPr>
        <p:spPr>
          <a:xfrm>
            <a:off x="3557" y="112559"/>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Celebrating Advent in summer</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36" name="Shape: Image"/>
          <p:cNvSpPr/>
          <p:nvPr/>
        </p:nvSpPr>
        <p:spPr>
          <a:xfrm>
            <a:off x="1452880" y="901189"/>
            <a:ext cx="5852160" cy="3582681"/>
          </a:xfrm>
          <a:prstGeom prst="rect">
            <a:avLst/>
          </a:prstGeom>
          <a:blipFill dpi="0" rotWithShape="1">
            <a:blip r:embed="rId6"/>
            <a:srcRec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518648" y="1146528"/>
            <a:ext cx="3437848" cy="314089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5781418" y="1640115"/>
            <a:ext cx="2681773" cy="2031325"/>
          </a:xfrm>
          <a:prstGeom prst="rect">
            <a:avLst/>
          </a:prstGeom>
          <a:noFill/>
        </p:spPr>
        <p:txBody>
          <a:bodyPr wrap="square" rtlCol="0">
            <a:spAutoFit/>
          </a:bodyPr>
          <a:lstStyle/>
          <a:p>
            <a:pPr algn="ctr"/>
            <a:r>
              <a:rPr lang="en-NZ" b="1" spc="300" dirty="0">
                <a:latin typeface="Lucida Sans" pitchFamily="34" charset="0"/>
              </a:rPr>
              <a:t>They remind us that it was Jesus who brought us into his light and warmth and gave us hope.</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2279" y="1119671"/>
            <a:ext cx="3496638" cy="31946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91514" y="1778911"/>
            <a:ext cx="2906166" cy="1754326"/>
          </a:xfrm>
          <a:prstGeom prst="rect">
            <a:avLst/>
          </a:prstGeom>
          <a:noFill/>
        </p:spPr>
        <p:txBody>
          <a:bodyPr wrap="square" rtlCol="0">
            <a:spAutoFit/>
          </a:bodyPr>
          <a:lstStyle/>
          <a:p>
            <a:pPr algn="ctr"/>
            <a:r>
              <a:rPr lang="en-NZ" spc="300" dirty="0">
                <a:latin typeface="Bookman Old Style" pitchFamily="18" charset="0"/>
                <a:ea typeface="Adobe Fangsong Std R" pitchFamily="18" charset="-128"/>
              </a:rPr>
              <a:t>The symbols that remind us that Jesus is coming are different but they make sense to us. </a:t>
            </a:r>
          </a:p>
        </p:txBody>
      </p:sp>
    </p:spTree>
    <p:extLst>
      <p:ext uri="{BB962C8B-B14F-4D97-AF65-F5344CB8AC3E}">
        <p14:creationId xmlns:p14="http://schemas.microsoft.com/office/powerpoint/2010/main" val="41127904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32"/>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1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8196"/>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19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819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6" grpId="0"/>
      <p:bldP spid="26" grpId="1"/>
      <p:bldP spid="26" grpId="2"/>
      <p:bldP spid="6" grpId="0"/>
      <p:bldP spid="6" grpId="1"/>
      <p:bldP spid="6"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119767" y="109790"/>
            <a:ext cx="8904466" cy="4917170"/>
          </a:xfrm>
          <a:prstGeom prst="rect">
            <a:avLst/>
          </a:prstGeom>
          <a:blipFill dpi="0" rotWithShape="1">
            <a:blip r:embed="rId5">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MOVE THIS OBJECT"/>
          <p:cNvSpPr txBox="1"/>
          <p:nvPr/>
        </p:nvSpPr>
        <p:spPr>
          <a:xfrm>
            <a:off x="-1" y="122832"/>
            <a:ext cx="9144000" cy="1200329"/>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The Advent </a:t>
            </a:r>
            <a:r>
              <a:rPr lang="en-NZ" sz="3600" b="1" spc="300" dirty="0" smtClean="0">
                <a:solidFill>
                  <a:schemeClr val="accent4">
                    <a:lumMod val="50000"/>
                  </a:schemeClr>
                </a:solidFill>
                <a:latin typeface="Adobe Fangsong Std R" pitchFamily="18" charset="-128"/>
                <a:ea typeface="Adobe Fangsong Std R" pitchFamily="18" charset="-128"/>
              </a:rPr>
              <a:t>Wreath </a:t>
            </a:r>
            <a:r>
              <a:rPr lang="en-NZ" sz="3600" b="1" spc="300" dirty="0">
                <a:solidFill>
                  <a:schemeClr val="accent4">
                    <a:lumMod val="50000"/>
                  </a:schemeClr>
                </a:solidFill>
                <a:latin typeface="Adobe Fangsong Std R" pitchFamily="18" charset="-128"/>
                <a:ea typeface="Adobe Fangsong Std R" pitchFamily="18" charset="-128"/>
              </a:rPr>
              <a:t>reminds us that we are preparing for  …</a:t>
            </a:r>
          </a:p>
        </p:txBody>
      </p:sp>
      <p:sp>
        <p:nvSpPr>
          <p:cNvPr id="48" name="Textbox: Tool instructions"/>
          <p:cNvSpPr txBox="1"/>
          <p:nvPr/>
        </p:nvSpPr>
        <p:spPr>
          <a:xfrm>
            <a:off x="2681098" y="4693561"/>
            <a:ext cx="3781806"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Double click on a letter to reveal a word</a:t>
            </a:r>
            <a:endParaRPr lang="en-GB" sz="900" spc="300" dirty="0">
              <a:latin typeface="HelveticaNeueLT Pro 55 Roman"/>
              <a:ea typeface="Segoe UI" pitchFamily="34" charset="0"/>
              <a:cs typeface="Arial" pitchFamily="34" charset="0"/>
            </a:endParaRPr>
          </a:p>
        </p:txBody>
      </p:sp>
      <p:sp>
        <p:nvSpPr>
          <p:cNvPr id="2" name="First Sentence"/>
          <p:cNvSpPr txBox="1"/>
          <p:nvPr/>
        </p:nvSpPr>
        <p:spPr>
          <a:xfrm>
            <a:off x="146793" y="2969142"/>
            <a:ext cx="9147557" cy="369332"/>
          </a:xfrm>
          <a:prstGeom prst="rect">
            <a:avLst/>
          </a:prstGeom>
          <a:noFill/>
        </p:spPr>
        <p:txBody>
          <a:bodyPr wrap="square" rtlCol="0">
            <a:spAutoFit/>
          </a:bodyPr>
          <a:lstStyle/>
          <a:p>
            <a:pPr lvl="0"/>
            <a:r>
              <a:rPr lang="en-NZ" spc="300" dirty="0">
                <a:latin typeface="HelveticaNeueLT Pro 55 Roman"/>
              </a:rPr>
              <a:t>I</a:t>
            </a:r>
            <a:r>
              <a:rPr lang="en-NZ" spc="300" dirty="0" smtClean="0">
                <a:latin typeface="HelveticaNeueLT Pro 55 Roman"/>
              </a:rPr>
              <a:t>t </a:t>
            </a:r>
            <a:r>
              <a:rPr lang="en-NZ" spc="300" dirty="0">
                <a:latin typeface="HelveticaNeueLT Pro 55 Roman"/>
              </a:rPr>
              <a:t>is </a:t>
            </a:r>
            <a:r>
              <a:rPr lang="en-NZ" spc="300" dirty="0" smtClean="0">
                <a:latin typeface="HelveticaNeueLT Pro 55 Roman"/>
              </a:rPr>
              <a:t>         who </a:t>
            </a:r>
            <a:r>
              <a:rPr lang="en-NZ" spc="300" dirty="0">
                <a:latin typeface="HelveticaNeueLT Pro 55 Roman"/>
              </a:rPr>
              <a:t>must pass on the good </a:t>
            </a:r>
            <a:r>
              <a:rPr lang="en-NZ" spc="300" dirty="0" smtClean="0">
                <a:latin typeface="HelveticaNeueLT Pro 55 Roman"/>
              </a:rPr>
              <a:t>        of </a:t>
            </a:r>
            <a:r>
              <a:rPr lang="en-NZ" spc="300" dirty="0">
                <a:latin typeface="HelveticaNeueLT Pro 55 Roman"/>
              </a:rPr>
              <a:t>Jesus to </a:t>
            </a:r>
            <a:r>
              <a:rPr lang="en-NZ" spc="300" dirty="0" smtClean="0">
                <a:latin typeface="HelveticaNeueLT Pro 55 Roman"/>
              </a:rPr>
              <a:t>others.</a:t>
            </a:r>
            <a:endParaRPr lang="en-NZ" spc="300" dirty="0">
              <a:latin typeface="HelveticaNeueLT Pro 55 Roman"/>
            </a:endParaRPr>
          </a:p>
        </p:txBody>
      </p:sp>
      <p:sp>
        <p:nvSpPr>
          <p:cNvPr id="29" name="TextBox: ews"/>
          <p:cNvSpPr txBox="1"/>
          <p:nvPr/>
        </p:nvSpPr>
        <p:spPr>
          <a:xfrm>
            <a:off x="5781961" y="2965035"/>
            <a:ext cx="493485" cy="370422"/>
          </a:xfrm>
          <a:prstGeom prst="rect">
            <a:avLst/>
          </a:prstGeom>
          <a:noFill/>
        </p:spPr>
        <p:txBody>
          <a:bodyPr wrap="square" lIns="0" rIns="0" bIns="46800" rtlCol="0">
            <a:spAutoFit/>
          </a:bodyPr>
          <a:lstStyle>
            <a:defPPr>
              <a:defRPr lang="en-US"/>
            </a:defPPr>
          </a:lstStyle>
          <a:p>
            <a:r>
              <a:rPr lang="en-NZ" b="1" dirty="0" err="1" smtClean="0">
                <a:latin typeface="Lucida Sans" pitchFamily="34" charset="0"/>
              </a:rPr>
              <a:t>ews</a:t>
            </a:r>
            <a:endParaRPr lang="en-GB" b="1" dirty="0">
              <a:latin typeface="Lucida Sans" pitchFamily="34" charset="0"/>
            </a:endParaRPr>
          </a:p>
        </p:txBody>
      </p:sp>
      <p:sp>
        <p:nvSpPr>
          <p:cNvPr id="28" name="Textbox: N"/>
          <p:cNvSpPr txBox="1"/>
          <p:nvPr/>
        </p:nvSpPr>
        <p:spPr>
          <a:xfrm>
            <a:off x="5653605" y="2965035"/>
            <a:ext cx="196596" cy="370422"/>
          </a:xfrm>
          <a:prstGeom prst="rect">
            <a:avLst/>
          </a:prstGeom>
          <a:noFill/>
        </p:spPr>
        <p:txBody>
          <a:bodyPr wrap="square" lIns="0" rIns="0" bIns="46800" rtlCol="0">
            <a:spAutoFit/>
          </a:bodyPr>
          <a:lstStyle/>
          <a:p>
            <a:r>
              <a:rPr lang="en-NZ" b="1" dirty="0">
                <a:latin typeface="Lucida Sans" pitchFamily="34" charset="0"/>
              </a:rPr>
              <a:t>n</a:t>
            </a:r>
            <a:endParaRPr lang="en-GB" b="1" dirty="0">
              <a:latin typeface="Lucida Sans" pitchFamily="34" charset="0"/>
            </a:endParaRPr>
          </a:p>
        </p:txBody>
      </p:sp>
      <p:sp>
        <p:nvSpPr>
          <p:cNvPr id="27" name="TextBox: eople"/>
          <p:cNvSpPr txBox="1"/>
          <p:nvPr/>
        </p:nvSpPr>
        <p:spPr>
          <a:xfrm>
            <a:off x="993648" y="2969142"/>
            <a:ext cx="771195" cy="370422"/>
          </a:xfrm>
          <a:prstGeom prst="rect">
            <a:avLst/>
          </a:prstGeom>
          <a:noFill/>
        </p:spPr>
        <p:txBody>
          <a:bodyPr wrap="square" lIns="0" rIns="0" bIns="46800" rtlCol="0">
            <a:spAutoFit/>
          </a:bodyPr>
          <a:lstStyle>
            <a:defPPr>
              <a:defRPr lang="en-US"/>
            </a:defPPr>
          </a:lstStyle>
          <a:p>
            <a:r>
              <a:rPr lang="en-NZ" b="1" dirty="0" err="1" smtClean="0">
                <a:latin typeface="Lucida Sans" pitchFamily="34" charset="0"/>
              </a:rPr>
              <a:t>eople</a:t>
            </a:r>
            <a:endParaRPr lang="en-GB" b="1" dirty="0">
              <a:latin typeface="Lucida Sans" pitchFamily="34" charset="0"/>
            </a:endParaRPr>
          </a:p>
        </p:txBody>
      </p:sp>
      <p:sp>
        <p:nvSpPr>
          <p:cNvPr id="26" name="Textbox: P"/>
          <p:cNvSpPr txBox="1"/>
          <p:nvPr/>
        </p:nvSpPr>
        <p:spPr>
          <a:xfrm>
            <a:off x="851645" y="2969142"/>
            <a:ext cx="196596" cy="370422"/>
          </a:xfrm>
          <a:prstGeom prst="rect">
            <a:avLst/>
          </a:prstGeom>
          <a:noFill/>
        </p:spPr>
        <p:txBody>
          <a:bodyPr wrap="square" lIns="0" rIns="0" bIns="46800" rtlCol="0">
            <a:spAutoFit/>
          </a:bodyPr>
          <a:lstStyle/>
          <a:p>
            <a:r>
              <a:rPr lang="en-NZ" b="1" dirty="0">
                <a:latin typeface="Lucida Sans" pitchFamily="34" charset="0"/>
              </a:rPr>
              <a:t>p</a:t>
            </a:r>
            <a:endParaRPr lang="en-GB" b="1" dirty="0">
              <a:latin typeface="Lucida Sans" pitchFamily="34" charset="0"/>
            </a:endParaRPr>
          </a:p>
        </p:txBody>
      </p:sp>
      <p:sp>
        <p:nvSpPr>
          <p:cNvPr id="37" name="Second Sentence"/>
          <p:cNvSpPr txBox="1"/>
          <p:nvPr/>
        </p:nvSpPr>
        <p:spPr>
          <a:xfrm>
            <a:off x="146791" y="3479981"/>
            <a:ext cx="9147557" cy="646331"/>
          </a:xfrm>
          <a:prstGeom prst="rect">
            <a:avLst/>
          </a:prstGeom>
          <a:noFill/>
        </p:spPr>
        <p:txBody>
          <a:bodyPr wrap="square" rtlCol="0">
            <a:spAutoFit/>
          </a:bodyPr>
          <a:lstStyle/>
          <a:p>
            <a:pPr lvl="0"/>
            <a:r>
              <a:rPr lang="en-NZ" spc="300" dirty="0">
                <a:latin typeface="HelveticaNeueLT Pro 55 Roman"/>
              </a:rPr>
              <a:t>I</a:t>
            </a:r>
            <a:r>
              <a:rPr lang="en-NZ" spc="300" dirty="0" smtClean="0">
                <a:latin typeface="HelveticaNeueLT Pro 55 Roman"/>
              </a:rPr>
              <a:t>t </a:t>
            </a:r>
            <a:r>
              <a:rPr lang="en-NZ" spc="300" dirty="0">
                <a:latin typeface="HelveticaNeueLT Pro 55 Roman"/>
              </a:rPr>
              <a:t>is people who must </a:t>
            </a:r>
            <a:r>
              <a:rPr lang="en-NZ" spc="300" dirty="0" smtClean="0">
                <a:latin typeface="HelveticaNeueLT Pro 55 Roman"/>
              </a:rPr>
              <a:t>         the </a:t>
            </a:r>
            <a:r>
              <a:rPr lang="en-NZ" spc="300" dirty="0">
                <a:latin typeface="HelveticaNeueLT Pro 55 Roman"/>
              </a:rPr>
              <a:t>warmth and light of </a:t>
            </a:r>
            <a:r>
              <a:rPr lang="en-NZ" spc="300" dirty="0" smtClean="0">
                <a:latin typeface="HelveticaNeueLT Pro 55 Roman"/>
              </a:rPr>
              <a:t>               </a:t>
            </a:r>
            <a:r>
              <a:rPr lang="en-NZ" spc="300" dirty="0">
                <a:latin typeface="HelveticaNeueLT Pro 55 Roman"/>
              </a:rPr>
              <a:t>love and </a:t>
            </a:r>
            <a:r>
              <a:rPr lang="en-NZ" spc="300" dirty="0" smtClean="0">
                <a:latin typeface="HelveticaNeueLT Pro 55 Roman"/>
              </a:rPr>
              <a:t>aroha.</a:t>
            </a:r>
            <a:endParaRPr lang="en-NZ" spc="300" dirty="0">
              <a:latin typeface="HelveticaNeueLT Pro 55 Roman"/>
            </a:endParaRPr>
          </a:p>
        </p:txBody>
      </p:sp>
      <p:sp>
        <p:nvSpPr>
          <p:cNvPr id="51" name="TextBox: esus"/>
          <p:cNvSpPr txBox="1"/>
          <p:nvPr/>
        </p:nvSpPr>
        <p:spPr>
          <a:xfrm>
            <a:off x="7690017" y="3452685"/>
            <a:ext cx="664587" cy="370422"/>
          </a:xfrm>
          <a:prstGeom prst="rect">
            <a:avLst/>
          </a:prstGeom>
          <a:noFill/>
        </p:spPr>
        <p:txBody>
          <a:bodyPr wrap="square" lIns="0" rIns="0" bIns="46800" rtlCol="0">
            <a:spAutoFit/>
          </a:bodyPr>
          <a:lstStyle>
            <a:defPPr>
              <a:defRPr lang="en-US"/>
            </a:defPPr>
          </a:lstStyle>
          <a:p>
            <a:r>
              <a:rPr lang="en-NZ" b="1" dirty="0" err="1">
                <a:latin typeface="Lucida Sans" pitchFamily="34" charset="0"/>
              </a:rPr>
              <a:t>e</a:t>
            </a:r>
            <a:r>
              <a:rPr lang="en-NZ" b="1" dirty="0" err="1" smtClean="0">
                <a:latin typeface="Lucida Sans" pitchFamily="34" charset="0"/>
              </a:rPr>
              <a:t>sus</a:t>
            </a:r>
            <a:r>
              <a:rPr lang="en-NZ" b="1" dirty="0" smtClean="0">
                <a:latin typeface="Lucida Sans" pitchFamily="34" charset="0"/>
              </a:rPr>
              <a:t>’</a:t>
            </a:r>
            <a:endParaRPr lang="en-GB" b="1" dirty="0">
              <a:latin typeface="Lucida Sans" pitchFamily="34" charset="0"/>
            </a:endParaRPr>
          </a:p>
        </p:txBody>
      </p:sp>
      <p:sp>
        <p:nvSpPr>
          <p:cNvPr id="50" name="Textbox: J"/>
          <p:cNvSpPr txBox="1"/>
          <p:nvPr/>
        </p:nvSpPr>
        <p:spPr>
          <a:xfrm>
            <a:off x="7575309" y="3452685"/>
            <a:ext cx="196596" cy="370422"/>
          </a:xfrm>
          <a:prstGeom prst="rect">
            <a:avLst/>
          </a:prstGeom>
          <a:noFill/>
        </p:spPr>
        <p:txBody>
          <a:bodyPr wrap="square" lIns="0" rIns="0" bIns="46800" rtlCol="0">
            <a:spAutoFit/>
          </a:bodyPr>
          <a:lstStyle/>
          <a:p>
            <a:r>
              <a:rPr lang="en-NZ" b="1" dirty="0" smtClean="0">
                <a:latin typeface="Lucida Sans" pitchFamily="34" charset="0"/>
              </a:rPr>
              <a:t>J</a:t>
            </a:r>
            <a:endParaRPr lang="en-GB" b="1" dirty="0">
              <a:latin typeface="Lucida Sans" pitchFamily="34" charset="0"/>
            </a:endParaRPr>
          </a:p>
        </p:txBody>
      </p:sp>
      <p:sp>
        <p:nvSpPr>
          <p:cNvPr id="31" name="TextBox: hare"/>
          <p:cNvSpPr txBox="1"/>
          <p:nvPr/>
        </p:nvSpPr>
        <p:spPr>
          <a:xfrm>
            <a:off x="3450133" y="3470440"/>
            <a:ext cx="628655" cy="370422"/>
          </a:xfrm>
          <a:prstGeom prst="rect">
            <a:avLst/>
          </a:prstGeom>
          <a:noFill/>
        </p:spPr>
        <p:txBody>
          <a:bodyPr wrap="square" lIns="0" rIns="0" bIns="46800" rtlCol="0">
            <a:spAutoFit/>
          </a:bodyPr>
          <a:lstStyle>
            <a:defPPr>
              <a:defRPr lang="en-US"/>
            </a:defPPr>
          </a:lstStyle>
          <a:p>
            <a:r>
              <a:rPr lang="en-NZ" b="1" dirty="0" smtClean="0">
                <a:latin typeface="Lucida Sans" pitchFamily="34" charset="0"/>
              </a:rPr>
              <a:t>hare</a:t>
            </a:r>
            <a:endParaRPr lang="en-GB" b="1" dirty="0">
              <a:latin typeface="Lucida Sans" pitchFamily="34" charset="0"/>
            </a:endParaRPr>
          </a:p>
        </p:txBody>
      </p:sp>
      <p:sp>
        <p:nvSpPr>
          <p:cNvPr id="30" name="Textbox: S"/>
          <p:cNvSpPr txBox="1"/>
          <p:nvPr/>
        </p:nvSpPr>
        <p:spPr>
          <a:xfrm>
            <a:off x="3335425" y="3470440"/>
            <a:ext cx="196596" cy="370422"/>
          </a:xfrm>
          <a:prstGeom prst="rect">
            <a:avLst/>
          </a:prstGeom>
          <a:noFill/>
        </p:spPr>
        <p:txBody>
          <a:bodyPr wrap="square" lIns="0" rIns="0" bIns="46800" rtlCol="0">
            <a:spAutoFit/>
          </a:bodyPr>
          <a:lstStyle/>
          <a:p>
            <a:r>
              <a:rPr lang="en-NZ" b="1" dirty="0" smtClean="0">
                <a:latin typeface="Lucida Sans" pitchFamily="34" charset="0"/>
              </a:rPr>
              <a:t>s</a:t>
            </a:r>
            <a:endParaRPr lang="en-GB" b="1" dirty="0">
              <a:latin typeface="Lucida Sans" pitchFamily="34" charset="0"/>
            </a:endParaRPr>
          </a:p>
        </p:txBody>
      </p:sp>
      <p:sp>
        <p:nvSpPr>
          <p:cNvPr id="38" name="Third Sentence"/>
          <p:cNvSpPr txBox="1"/>
          <p:nvPr/>
        </p:nvSpPr>
        <p:spPr>
          <a:xfrm>
            <a:off x="146793" y="4204814"/>
            <a:ext cx="9147557" cy="646331"/>
          </a:xfrm>
          <a:prstGeom prst="rect">
            <a:avLst/>
          </a:prstGeom>
          <a:noFill/>
        </p:spPr>
        <p:txBody>
          <a:bodyPr wrap="square" rtlCol="0">
            <a:spAutoFit/>
          </a:bodyPr>
          <a:lstStyle/>
          <a:p>
            <a:pPr lvl="0"/>
            <a:r>
              <a:rPr lang="en-NZ" spc="300" dirty="0">
                <a:latin typeface="HelveticaNeueLT Pro 55 Roman"/>
              </a:rPr>
              <a:t>People show Jesus’ </a:t>
            </a:r>
            <a:r>
              <a:rPr lang="en-NZ" spc="300" dirty="0" err="1">
                <a:latin typeface="HelveticaNeueLT Pro 55 Roman"/>
              </a:rPr>
              <a:t>aroha</a:t>
            </a:r>
            <a:r>
              <a:rPr lang="en-NZ" spc="300" dirty="0">
                <a:latin typeface="HelveticaNeueLT Pro 55 Roman"/>
              </a:rPr>
              <a:t> by the way they </a:t>
            </a:r>
            <a:r>
              <a:rPr lang="en-NZ" spc="300" dirty="0" smtClean="0">
                <a:latin typeface="HelveticaNeueLT Pro 55 Roman"/>
              </a:rPr>
              <a:t>         and             </a:t>
            </a:r>
            <a:r>
              <a:rPr lang="en-NZ" spc="300" dirty="0">
                <a:latin typeface="HelveticaNeueLT Pro 55 Roman"/>
              </a:rPr>
              <a:t>towards </a:t>
            </a:r>
            <a:r>
              <a:rPr lang="en-NZ" spc="300" dirty="0" smtClean="0">
                <a:latin typeface="HelveticaNeueLT Pro 55 Roman"/>
              </a:rPr>
              <a:t>      </a:t>
            </a:r>
            <a:endParaRPr lang="en-NZ" spc="300" dirty="0">
              <a:latin typeface="HelveticaNeueLT Pro 55 Roman"/>
            </a:endParaRPr>
          </a:p>
        </p:txBody>
      </p:sp>
      <p:sp>
        <p:nvSpPr>
          <p:cNvPr id="25" name="TextBox: thers"/>
          <p:cNvSpPr txBox="1"/>
          <p:nvPr/>
        </p:nvSpPr>
        <p:spPr>
          <a:xfrm>
            <a:off x="1463867" y="4480723"/>
            <a:ext cx="726121" cy="370422"/>
          </a:xfrm>
          <a:prstGeom prst="rect">
            <a:avLst/>
          </a:prstGeom>
          <a:noFill/>
        </p:spPr>
        <p:txBody>
          <a:bodyPr wrap="square" lIns="0" rIns="0" bIns="46800" rtlCol="0">
            <a:spAutoFit/>
          </a:bodyPr>
          <a:lstStyle>
            <a:defPPr>
              <a:defRPr lang="en-US"/>
            </a:defPPr>
          </a:lstStyle>
          <a:p>
            <a:r>
              <a:rPr lang="en-NZ" b="1" dirty="0" smtClean="0">
                <a:latin typeface="Lucida Sans" pitchFamily="34" charset="0"/>
              </a:rPr>
              <a:t>thers.</a:t>
            </a:r>
            <a:endParaRPr lang="en-GB" b="1" dirty="0">
              <a:latin typeface="Lucida Sans" pitchFamily="34" charset="0"/>
            </a:endParaRPr>
          </a:p>
        </p:txBody>
      </p:sp>
      <p:sp>
        <p:nvSpPr>
          <p:cNvPr id="24" name="Textbox: O"/>
          <p:cNvSpPr txBox="1"/>
          <p:nvPr/>
        </p:nvSpPr>
        <p:spPr>
          <a:xfrm>
            <a:off x="1328718" y="4480723"/>
            <a:ext cx="196596" cy="370422"/>
          </a:xfrm>
          <a:prstGeom prst="rect">
            <a:avLst/>
          </a:prstGeom>
          <a:noFill/>
        </p:spPr>
        <p:txBody>
          <a:bodyPr wrap="square" lIns="0" rIns="0" bIns="46800" rtlCol="0">
            <a:spAutoFit/>
          </a:bodyPr>
          <a:lstStyle/>
          <a:p>
            <a:r>
              <a:rPr lang="en-NZ" b="1" dirty="0" smtClean="0">
                <a:latin typeface="Lucida Sans" pitchFamily="34" charset="0"/>
              </a:rPr>
              <a:t>o</a:t>
            </a:r>
            <a:endParaRPr lang="en-GB" b="1" dirty="0">
              <a:latin typeface="Lucida Sans" pitchFamily="34" charset="0"/>
            </a:endParaRPr>
          </a:p>
        </p:txBody>
      </p:sp>
      <p:sp>
        <p:nvSpPr>
          <p:cNvPr id="23" name="TextBox: ct"/>
          <p:cNvSpPr txBox="1"/>
          <p:nvPr/>
        </p:nvSpPr>
        <p:spPr>
          <a:xfrm>
            <a:off x="7797375" y="4198501"/>
            <a:ext cx="308854" cy="370422"/>
          </a:xfrm>
          <a:prstGeom prst="rect">
            <a:avLst/>
          </a:prstGeom>
          <a:noFill/>
        </p:spPr>
        <p:txBody>
          <a:bodyPr wrap="square" lIns="0" rIns="0" bIns="46800" rtlCol="0">
            <a:spAutoFit/>
          </a:bodyPr>
          <a:lstStyle>
            <a:defPPr>
              <a:defRPr lang="en-US"/>
            </a:defPPr>
          </a:lstStyle>
          <a:p>
            <a:r>
              <a:rPr lang="en-NZ" b="1" dirty="0" err="1" smtClean="0">
                <a:latin typeface="Lucida Sans" pitchFamily="34" charset="0"/>
              </a:rPr>
              <a:t>ct</a:t>
            </a:r>
            <a:endParaRPr lang="en-GB" b="1" dirty="0">
              <a:latin typeface="Lucida Sans" pitchFamily="34" charset="0"/>
            </a:endParaRPr>
          </a:p>
        </p:txBody>
      </p:sp>
      <p:sp>
        <p:nvSpPr>
          <p:cNvPr id="22" name="Textbox: A"/>
          <p:cNvSpPr txBox="1"/>
          <p:nvPr/>
        </p:nvSpPr>
        <p:spPr>
          <a:xfrm>
            <a:off x="7652933" y="4201738"/>
            <a:ext cx="196596" cy="370422"/>
          </a:xfrm>
          <a:prstGeom prst="rect">
            <a:avLst/>
          </a:prstGeom>
          <a:noFill/>
        </p:spPr>
        <p:txBody>
          <a:bodyPr wrap="square" lIns="0" rIns="0" bIns="46800" rtlCol="0">
            <a:spAutoFit/>
          </a:bodyPr>
          <a:lstStyle/>
          <a:p>
            <a:r>
              <a:rPr lang="en-NZ" b="1" dirty="0" smtClean="0">
                <a:latin typeface="Lucida Sans" pitchFamily="34" charset="0"/>
              </a:rPr>
              <a:t>a</a:t>
            </a:r>
            <a:endParaRPr lang="en-GB" b="1" dirty="0">
              <a:latin typeface="Lucida Sans" pitchFamily="34" charset="0"/>
            </a:endParaRPr>
          </a:p>
        </p:txBody>
      </p:sp>
      <p:sp>
        <p:nvSpPr>
          <p:cNvPr id="4" name="TextBox: peak"/>
          <p:cNvSpPr txBox="1"/>
          <p:nvPr/>
        </p:nvSpPr>
        <p:spPr>
          <a:xfrm>
            <a:off x="6257010" y="4191166"/>
            <a:ext cx="631506" cy="370422"/>
          </a:xfrm>
          <a:prstGeom prst="rect">
            <a:avLst/>
          </a:prstGeom>
          <a:noFill/>
        </p:spPr>
        <p:txBody>
          <a:bodyPr wrap="square" lIns="0" rIns="0" bIns="46800" rtlCol="0">
            <a:spAutoFit/>
          </a:bodyPr>
          <a:lstStyle>
            <a:defPPr>
              <a:defRPr lang="en-US"/>
            </a:defPPr>
          </a:lstStyle>
          <a:p>
            <a:r>
              <a:rPr lang="en-NZ" b="1" dirty="0" smtClean="0">
                <a:latin typeface="Lucida Sans" pitchFamily="34" charset="0"/>
              </a:rPr>
              <a:t>peak</a:t>
            </a:r>
            <a:endParaRPr lang="en-GB" b="1" dirty="0">
              <a:latin typeface="Lucida Sans" pitchFamily="34" charset="0"/>
            </a:endParaRPr>
          </a:p>
        </p:txBody>
      </p:sp>
      <p:sp>
        <p:nvSpPr>
          <p:cNvPr id="3" name="Textbox: S"/>
          <p:cNvSpPr txBox="1"/>
          <p:nvPr/>
        </p:nvSpPr>
        <p:spPr>
          <a:xfrm>
            <a:off x="6142302" y="4188881"/>
            <a:ext cx="196596" cy="370422"/>
          </a:xfrm>
          <a:prstGeom prst="rect">
            <a:avLst/>
          </a:prstGeom>
          <a:noFill/>
        </p:spPr>
        <p:txBody>
          <a:bodyPr wrap="square" lIns="0" rIns="0" bIns="46800" rtlCol="0">
            <a:spAutoFit/>
          </a:bodyPr>
          <a:lstStyle/>
          <a:p>
            <a:r>
              <a:rPr lang="en-NZ" b="1" dirty="0">
                <a:latin typeface="Lucida Sans" pitchFamily="34" charset="0"/>
              </a:rPr>
              <a:t>s</a:t>
            </a:r>
            <a:endParaRPr lang="en-GB" b="1" dirty="0">
              <a:latin typeface="Lucida Sans" pitchFamily="34" charset="0"/>
            </a:endParaRPr>
          </a:p>
        </p:txBody>
      </p:sp>
      <p:sp>
        <p:nvSpPr>
          <p:cNvPr id="5" name="Rounded Rectangle 4"/>
          <p:cNvSpPr/>
          <p:nvPr/>
        </p:nvSpPr>
        <p:spPr>
          <a:xfrm>
            <a:off x="1199821" y="1323161"/>
            <a:ext cx="6744355" cy="1550445"/>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3"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S-11A</a:t>
            </a:r>
            <a:endParaRPr lang="en-GB" sz="900" b="1" dirty="0">
              <a:solidFill>
                <a:srgbClr val="002060"/>
              </a:solidFill>
              <a:latin typeface="Arial" pitchFamily="34" charset="0"/>
              <a:cs typeface="Arial" pitchFamily="34" charset="0"/>
            </a:endParaRPr>
          </a:p>
        </p:txBody>
      </p:sp>
      <p:sp>
        <p:nvSpPr>
          <p:cNvPr id="3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ction Button: Audio">
            <a:hlinkClick r:id="" action="ppaction://noaction" highlightClick="1">
              <a:snd r:embed="rId7" name="applause.wav"/>
            </a:hlinkClick>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Y3-L02-S11A - Shine Shine your lig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56659" y="0"/>
            <a:ext cx="609600" cy="609600"/>
          </a:xfrm>
          <a:prstGeom prst="rect">
            <a:avLst/>
          </a:prstGeom>
        </p:spPr>
      </p:pic>
      <p:sp>
        <p:nvSpPr>
          <p:cNvPr id="39"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stop"/>
          <p:cNvSpPr txBox="1"/>
          <p:nvPr/>
        </p:nvSpPr>
        <p:spPr>
          <a:xfrm>
            <a:off x="1965298" y="4838623"/>
            <a:ext cx="5128328"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Segoe UI" pitchFamily="34" charset="0"/>
              </a:rPr>
              <a:t>Click the audio button to </a:t>
            </a:r>
            <a:r>
              <a:rPr lang="en-GB" sz="900" spc="300" dirty="0" smtClean="0">
                <a:latin typeface="HelveticaNeueLT Pro 55 Roman"/>
                <a:ea typeface="Segoe UI" pitchFamily="34" charset="0"/>
                <a:cs typeface="Segoe UI" pitchFamily="34" charset="0"/>
              </a:rPr>
              <a:t>stop ‘Shine, Shine Your Light’</a:t>
            </a:r>
            <a:endParaRPr lang="en-GB" sz="900" spc="300" dirty="0">
              <a:latin typeface="HelveticaNeueLT Pro 55 Roman"/>
              <a:ea typeface="Segoe UI" pitchFamily="34" charset="0"/>
              <a:cs typeface="Segoe UI" pitchFamily="34" charset="0"/>
            </a:endParaRPr>
          </a:p>
        </p:txBody>
      </p:sp>
      <p:sp>
        <p:nvSpPr>
          <p:cNvPr id="41" name="TextBox: Tool instructions start"/>
          <p:cNvSpPr txBox="1"/>
          <p:nvPr/>
        </p:nvSpPr>
        <p:spPr>
          <a:xfrm>
            <a:off x="1970109" y="4838623"/>
            <a:ext cx="5112297"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Segoe UI" pitchFamily="34" charset="0"/>
              </a:rPr>
              <a:t>Click the audio button to </a:t>
            </a:r>
            <a:r>
              <a:rPr lang="en-GB" sz="900" spc="300" dirty="0" smtClean="0">
                <a:latin typeface="HelveticaNeueLT Pro 55 Roman"/>
                <a:ea typeface="Segoe UI" pitchFamily="34" charset="0"/>
                <a:cs typeface="Segoe UI" pitchFamily="34" charset="0"/>
              </a:rPr>
              <a:t>play ‘Shine, Shine Your Light’</a:t>
            </a:r>
            <a:endParaRPr lang="en-GB" sz="900" spc="300" dirty="0">
              <a:latin typeface="HelveticaNeueLT Pro 55 Roman"/>
              <a:ea typeface="Segoe UI" pitchFamily="34" charset="0"/>
              <a:cs typeface="Segoe UI" pitchFamily="34" charset="0"/>
            </a:endParaRPr>
          </a:p>
        </p:txBody>
      </p:sp>
    </p:spTree>
    <p:extLst>
      <p:ext uri="{BB962C8B-B14F-4D97-AF65-F5344CB8AC3E}">
        <p14:creationId xmlns:p14="http://schemas.microsoft.com/office/powerpoint/2010/main" val="41457693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childTnLst>
              </p:cTn>
              <p:nextCondLst>
                <p:cond evt="onClick" delay="0">
                  <p:tgtEl>
                    <p:spTgt spid="26"/>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indefinite"/>
                      </p:stCondLst>
                      <p:childTnLst>
                        <p:par>
                          <p:cTn id="15" fill="hold">
                            <p:stCondLst>
                              <p:cond delay="0"/>
                            </p:stCondLst>
                            <p:childTnLst>
                              <p:par>
                                <p:cTn id="16" presetID="10" presetClass="entr" presetSubtype="0" fill="hold" grpId="2" nodeType="clickEffect">
                                  <p:stCondLst>
                                    <p:cond delay="0"/>
                                  </p:stCondLst>
                                  <p:iterate type="lt">
                                    <p:tmPct val="0"/>
                                  </p:iterate>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10000"/>
                                  </p:iterate>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childTnLst>
                                </p:cTn>
                              </p:par>
                            </p:childTnLst>
                          </p:cTn>
                        </p:par>
                      </p:childTnLst>
                    </p:cTn>
                  </p:par>
                </p:childTnLst>
              </p:cTn>
              <p:nextCondLst>
                <p:cond evt="onClick" delay="0">
                  <p:tgtEl>
                    <p:spTgt spid="3"/>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lt">
                                    <p:tmPct val="10000"/>
                                  </p:iterate>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childTnLst>
                          </p:cTn>
                        </p:par>
                      </p:childTnLst>
                    </p:cTn>
                  </p:par>
                </p:childTnLst>
              </p:cTn>
              <p:nextCondLst>
                <p:cond evt="onClick" delay="0">
                  <p:tgtEl>
                    <p:spTgt spid="22"/>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lt">
                                    <p:tmPct val="10000"/>
                                  </p:iterate>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iterate type="lt">
                                    <p:tmPct val="10000"/>
                                  </p:iterate>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child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50"/>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1" nodeType="clickEffect">
                                  <p:stCondLst>
                                    <p:cond delay="0"/>
                                  </p:stCondLst>
                                  <p:iterate type="lt">
                                    <p:tmPct val="0"/>
                                  </p:iterate>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childTnLst>
                          </p:cTn>
                        </p:par>
                      </p:childTnLst>
                    </p:cTn>
                  </p:par>
                </p:childTnLst>
              </p:cTn>
              <p:nextCondLst>
                <p:cond evt="onClick" delay="0">
                  <p:tgtEl>
                    <p:spTgt spid="50"/>
                  </p:tgtEl>
                </p:cond>
              </p:nextCondLst>
            </p:seq>
            <p:seq concurrent="1" nextAc="seek">
              <p:cTn id="49" restart="whenNotActive" fill="hold" evtFilter="cancelBubble" nodeType="interactiveSeq">
                <p:stCondLst>
                  <p:cond evt="onClick" delay="0">
                    <p:tgtEl>
                      <p:spTgt spid="3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withEffect">
                                  <p:stCondLst>
                                    <p:cond delay="0"/>
                                  </p:stCondLst>
                                  <p:iterate type="lt">
                                    <p:tmPct val="0"/>
                                  </p:iterate>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grpId="1" nodeType="withEffect">
                                  <p:stCondLst>
                                    <p:cond delay="0"/>
                                  </p:stCondLst>
                                  <p:iterate type="lt">
                                    <p:tmPct val="0"/>
                                  </p:iterate>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10" presetClass="exit" presetSubtype="0" fill="hold" grpId="3" nodeType="withEffect">
                                  <p:stCondLst>
                                    <p:cond delay="0"/>
                                  </p:stCondLst>
                                  <p:iterate type="lt">
                                    <p:tmPct val="0"/>
                                  </p:iterate>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10" presetClass="exit" presetSubtype="0" fill="hold" grpId="2" nodeType="withEffect">
                                  <p:stCondLst>
                                    <p:cond delay="0"/>
                                  </p:stCondLst>
                                  <p:iterate type="lt">
                                    <p:tmPct val="0"/>
                                  </p:iterate>
                                  <p:childTnLst>
                                    <p:animEffect transition="out" filter="fade">
                                      <p:cBhvr>
                                        <p:cTn id="62" dur="500"/>
                                        <p:tgtEl>
                                          <p:spTgt spid="51"/>
                                        </p:tgtEl>
                                      </p:cBhvr>
                                    </p:animEffect>
                                    <p:set>
                                      <p:cBhvr>
                                        <p:cTn id="63" dur="1" fill="hold">
                                          <p:stCondLst>
                                            <p:cond delay="499"/>
                                          </p:stCondLst>
                                        </p:cTn>
                                        <p:tgtEl>
                                          <p:spTgt spid="51"/>
                                        </p:tgtEl>
                                        <p:attrNameLst>
                                          <p:attrName>style.visibility</p:attrName>
                                        </p:attrNameLst>
                                      </p:cBhvr>
                                      <p:to>
                                        <p:strVal val="hidden"/>
                                      </p:to>
                                    </p:set>
                                  </p:childTnLst>
                                </p:cTn>
                              </p:par>
                              <p:par>
                                <p:cTn id="64" presetID="10" presetClass="exit" presetSubtype="0" fill="hold" grpId="1" nodeType="withEffect">
                                  <p:stCondLst>
                                    <p:cond delay="0"/>
                                  </p:stCondLst>
                                  <p:iterate type="lt">
                                    <p:tmPct val="0"/>
                                  </p:iterate>
                                  <p:childTnLst>
                                    <p:animEffect transition="out" filter="fade">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par>
                                <p:cTn id="67" presetID="10" presetClass="exit" presetSubtype="0" fill="hold" grpId="1" nodeType="withEffect">
                                  <p:stCondLst>
                                    <p:cond delay="0"/>
                                  </p:stCondLst>
                                  <p:iterate type="lt">
                                    <p:tmPct val="0"/>
                                  </p:iterate>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grpId="1" nodeType="withEffect">
                                  <p:stCondLst>
                                    <p:cond delay="0"/>
                                  </p:stCondLst>
                                  <p:iterate type="lt">
                                    <p:tmPct val="0"/>
                                  </p:iterate>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3" restart="whenNotActive" fill="hold" evtFilter="cancelBubble" nodeType="interactiveSeq">
                <p:stCondLst>
                  <p:cond evt="onClick" delay="0">
                    <p:tgtEl>
                      <p:spTgt spid="35"/>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grpId="2" nodeType="withEffect">
                                  <p:stCondLst>
                                    <p:cond delay="0"/>
                                  </p:stCondLst>
                                  <p:iterate type="lt">
                                    <p:tmPct val="0"/>
                                  </p:iterate>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xit" presetSubtype="0" fill="hold" grpId="2" nodeType="withEffect">
                                  <p:stCondLst>
                                    <p:cond delay="0"/>
                                  </p:stCondLst>
                                  <p:iterate type="lt">
                                    <p:tmPct val="0"/>
                                  </p:iterate>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par>
                                <p:cTn id="82" presetID="10" presetClass="exit" presetSubtype="0" fill="hold" grpId="4" nodeType="withEffect">
                                  <p:stCondLst>
                                    <p:cond delay="0"/>
                                  </p:stCondLst>
                                  <p:iterate type="lt">
                                    <p:tmPct val="0"/>
                                  </p:iterate>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10" presetClass="exit" presetSubtype="0" fill="hold" grpId="3" nodeType="withEffect">
                                  <p:stCondLst>
                                    <p:cond delay="0"/>
                                  </p:stCondLst>
                                  <p:iterate type="lt">
                                    <p:tmPct val="0"/>
                                  </p:iterate>
                                  <p:childTnLst>
                                    <p:animEffect transition="out" filter="fade">
                                      <p:cBhvr>
                                        <p:cTn id="86" dur="500"/>
                                        <p:tgtEl>
                                          <p:spTgt spid="51"/>
                                        </p:tgtEl>
                                      </p:cBhvr>
                                    </p:animEffect>
                                    <p:set>
                                      <p:cBhvr>
                                        <p:cTn id="87" dur="1" fill="hold">
                                          <p:stCondLst>
                                            <p:cond delay="499"/>
                                          </p:stCondLst>
                                        </p:cTn>
                                        <p:tgtEl>
                                          <p:spTgt spid="51"/>
                                        </p:tgtEl>
                                        <p:attrNameLst>
                                          <p:attrName>style.visibility</p:attrName>
                                        </p:attrNameLst>
                                      </p:cBhvr>
                                      <p:to>
                                        <p:strVal val="hidden"/>
                                      </p:to>
                                    </p:set>
                                  </p:childTnLst>
                                </p:cTn>
                              </p:par>
                              <p:par>
                                <p:cTn id="88" presetID="10" presetClass="exit" presetSubtype="0" fill="hold" grpId="2" nodeType="withEffect">
                                  <p:stCondLst>
                                    <p:cond delay="0"/>
                                  </p:stCondLst>
                                  <p:iterate type="lt">
                                    <p:tmPct val="0"/>
                                  </p:iterate>
                                  <p:childTnLst>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10" presetClass="exit" presetSubtype="0" fill="hold" grpId="2" nodeType="withEffect">
                                  <p:stCondLst>
                                    <p:cond delay="0"/>
                                  </p:stCondLst>
                                  <p:iterate type="lt">
                                    <p:tmPct val="0"/>
                                  </p:iterate>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xit" presetSubtype="0" fill="hold" grpId="2" nodeType="withEffect">
                                  <p:stCondLst>
                                    <p:cond delay="0"/>
                                  </p:stCondLst>
                                  <p:iterate type="lt">
                                    <p:tmPct val="0"/>
                                  </p:iterate>
                                  <p:childTnLst>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7" restart="whenNotActive" fill="hold" evtFilter="cancelBubble" nodeType="interactiveSeq">
                <p:stCondLst>
                  <p:cond evt="onClick" delay="0">
                    <p:tgtEl>
                      <p:spTgt spid="39"/>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par>
                                <p:cTn id="103" presetID="10" presetClass="exit" presetSubtype="0" fill="hold" grpId="1" nodeType="withEffect">
                                  <p:stCondLst>
                                    <p:cond delay="0"/>
                                  </p:stCondLst>
                                  <p:childTnLst>
                                    <p:animEffect transition="out" filter="fade">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childTnLst>
                          </p:cTn>
                        </p:par>
                        <p:par>
                          <p:cTn id="106" fill="hold">
                            <p:stCondLst>
                              <p:cond delay="500"/>
                            </p:stCondLst>
                            <p:childTnLst>
                              <p:par>
                                <p:cTn id="107" presetID="1" presetClass="mediacall" presetSubtype="0" fill="hold" nodeType="afterEffect">
                                  <p:stCondLst>
                                    <p:cond delay="0"/>
                                  </p:stCondLst>
                                  <p:childTnLst>
                                    <p:cmd type="call" cmd="playFrom(0.0)">
                                      <p:cBhvr>
                                        <p:cTn id="108" dur="190148" fill="hold"/>
                                        <p:tgtEl>
                                          <p:spTgt spid="36"/>
                                        </p:tgtEl>
                                      </p:cBhvr>
                                    </p:cmd>
                                  </p:childTnLst>
                                </p:cTn>
                              </p:par>
                              <p:par>
                                <p:cTn id="109" presetID="1" presetClass="emph" presetSubtype="2" fill="hold" nodeType="withEffect">
                                  <p:stCondLst>
                                    <p:cond delay="0"/>
                                  </p:stCondLst>
                                  <p:childTnLst>
                                    <p:animClr clrSpc="rgb" dir="cw">
                                      <p:cBhvr>
                                        <p:cTn id="110" dur="1000" fill="hold"/>
                                        <p:tgtEl>
                                          <p:spTgt spid="39"/>
                                        </p:tgtEl>
                                        <p:attrNameLst>
                                          <p:attrName>fillcolor</p:attrName>
                                        </p:attrNameLst>
                                      </p:cBhvr>
                                      <p:to>
                                        <a:schemeClr val="accent2"/>
                                      </p:to>
                                    </p:animClr>
                                    <p:set>
                                      <p:cBhvr>
                                        <p:cTn id="111" dur="1000" fill="hold"/>
                                        <p:tgtEl>
                                          <p:spTgt spid="39"/>
                                        </p:tgtEl>
                                        <p:attrNameLst>
                                          <p:attrName>fill.type</p:attrName>
                                        </p:attrNameLst>
                                      </p:cBhvr>
                                      <p:to>
                                        <p:strVal val="solid"/>
                                      </p:to>
                                    </p:set>
                                    <p:set>
                                      <p:cBhvr>
                                        <p:cTn id="112" dur="1000" fill="hold"/>
                                        <p:tgtEl>
                                          <p:spTgt spid="39"/>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3" presetClass="mediacall" presetSubtype="0" fill="hold" nodeType="clickEffect">
                                  <p:stCondLst>
                                    <p:cond delay="0"/>
                                  </p:stCondLst>
                                  <p:childTnLst>
                                    <p:cmd type="call" cmd="stop">
                                      <p:cBhvr>
                                        <p:cTn id="116" dur="1" fill="hold"/>
                                        <p:tgtEl>
                                          <p:spTgt spid="36"/>
                                        </p:tgtEl>
                                      </p:cBhvr>
                                    </p:cmd>
                                  </p:childTnLst>
                                </p:cTn>
                              </p:par>
                              <p:par>
                                <p:cTn id="117" presetID="10" presetClass="exit" presetSubtype="0" fill="hold" grpId="1" nodeType="withEffect">
                                  <p:stCondLst>
                                    <p:cond delay="0"/>
                                  </p:stCondLst>
                                  <p:childTnLst>
                                    <p:animEffect transition="out" filter="fade">
                                      <p:cBhvr>
                                        <p:cTn id="118" dur="500"/>
                                        <p:tgtEl>
                                          <p:spTgt spid="40"/>
                                        </p:tgtEl>
                                      </p:cBhvr>
                                    </p:animEffect>
                                    <p:set>
                                      <p:cBhvr>
                                        <p:cTn id="119" dur="1" fill="hold">
                                          <p:stCondLst>
                                            <p:cond delay="499"/>
                                          </p:stCondLst>
                                        </p:cTn>
                                        <p:tgtEl>
                                          <p:spTgt spid="40"/>
                                        </p:tgtEl>
                                        <p:attrNameLst>
                                          <p:attrName>style.visibility</p:attrName>
                                        </p:attrNameLst>
                                      </p:cBhvr>
                                      <p:to>
                                        <p:strVal val="hidden"/>
                                      </p:to>
                                    </p:set>
                                  </p:childTnLst>
                                </p:cTn>
                              </p:par>
                              <p:par>
                                <p:cTn id="120" presetID="10" presetClass="entr" presetSubtype="0" fill="hold" grpId="2"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500"/>
                                        <p:tgtEl>
                                          <p:spTgt spid="41"/>
                                        </p:tgtEl>
                                      </p:cBhvr>
                                    </p:animEffect>
                                  </p:childTnLst>
                                </p:cTn>
                              </p:par>
                              <p:par>
                                <p:cTn id="123" presetID="1" presetClass="emph" presetSubtype="2" fill="hold" nodeType="withEffect">
                                  <p:stCondLst>
                                    <p:cond delay="0"/>
                                  </p:stCondLst>
                                  <p:childTnLst>
                                    <p:animClr clrSpc="rgb" dir="cw">
                                      <p:cBhvr>
                                        <p:cTn id="124" dur="2000" fill="hold"/>
                                        <p:tgtEl>
                                          <p:spTgt spid="39"/>
                                        </p:tgtEl>
                                        <p:attrNameLst>
                                          <p:attrName>fillcolor</p:attrName>
                                        </p:attrNameLst>
                                      </p:cBhvr>
                                      <p:to>
                                        <a:schemeClr val="bg1"/>
                                      </p:to>
                                    </p:animClr>
                                    <p:set>
                                      <p:cBhvr>
                                        <p:cTn id="125" dur="2000" fill="hold"/>
                                        <p:tgtEl>
                                          <p:spTgt spid="39"/>
                                        </p:tgtEl>
                                        <p:attrNameLst>
                                          <p:attrName>fill.type</p:attrName>
                                        </p:attrNameLst>
                                      </p:cBhvr>
                                      <p:to>
                                        <p:strVal val="solid"/>
                                      </p:to>
                                    </p:set>
                                    <p:set>
                                      <p:cBhvr>
                                        <p:cTn id="126" dur="20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127" fill="hold" display="0">
                  <p:stCondLst>
                    <p:cond delay="indefinite"/>
                  </p:stCondLst>
                  <p:endCondLst>
                    <p:cond evt="onStopAudio" delay="0">
                      <p:tgtEl>
                        <p:sldTgt/>
                      </p:tgtEl>
                    </p:cond>
                  </p:endCondLst>
                </p:cTn>
                <p:tgtEl>
                  <p:spTgt spid="36"/>
                </p:tgtEl>
              </p:cMediaNode>
            </p:audio>
          </p:childTnLst>
        </p:cTn>
      </p:par>
    </p:tnLst>
    <p:bldLst>
      <p:bldP spid="29" grpId="0"/>
      <p:bldP spid="29" grpId="1"/>
      <p:bldP spid="29" grpId="2"/>
      <p:bldP spid="27" grpId="0"/>
      <p:bldP spid="27" grpId="1"/>
      <p:bldP spid="27" grpId="2"/>
      <p:bldP spid="51" grpId="1"/>
      <p:bldP spid="51" grpId="2"/>
      <p:bldP spid="51" grpId="3"/>
      <p:bldP spid="31" grpId="2"/>
      <p:bldP spid="31" grpId="3"/>
      <p:bldP spid="31" grpId="4"/>
      <p:bldP spid="25" grpId="0"/>
      <p:bldP spid="25" grpId="1"/>
      <p:bldP spid="25" grpId="2"/>
      <p:bldP spid="23" grpId="0"/>
      <p:bldP spid="23" grpId="1"/>
      <p:bldP spid="23" grpId="2"/>
      <p:bldP spid="4" grpId="0"/>
      <p:bldP spid="4" grpId="1"/>
      <p:bldP spid="4" grpId="2"/>
      <p:bldP spid="40" grpId="0"/>
      <p:bldP spid="40" grpId="1"/>
      <p:bldP spid="41" grpId="0"/>
      <p:bldP spid="41" grpId="1"/>
      <p:bldP spid="41"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19767" y="119411"/>
            <a:ext cx="8904466" cy="4917170"/>
          </a:xfrm>
          <a:prstGeom prst="rect">
            <a:avLst/>
          </a:prstGeom>
          <a:blipFill dpi="0" rotWithShape="1">
            <a:blip r:embed="rId5">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MOVE THIS OBJECT"/>
          <p:cNvSpPr txBox="1"/>
          <p:nvPr/>
        </p:nvSpPr>
        <p:spPr>
          <a:xfrm>
            <a:off x="-1" y="122832"/>
            <a:ext cx="9144000" cy="1200329"/>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The Advent </a:t>
            </a:r>
            <a:r>
              <a:rPr lang="en-NZ" sz="3600" b="1" spc="300" dirty="0" smtClean="0">
                <a:solidFill>
                  <a:schemeClr val="accent4">
                    <a:lumMod val="50000"/>
                  </a:schemeClr>
                </a:solidFill>
                <a:latin typeface="Adobe Fangsong Std R" pitchFamily="18" charset="-128"/>
                <a:ea typeface="Adobe Fangsong Std R" pitchFamily="18" charset="-128"/>
              </a:rPr>
              <a:t>Wreath </a:t>
            </a:r>
            <a:r>
              <a:rPr lang="en-NZ" sz="3600" b="1" spc="300" dirty="0">
                <a:solidFill>
                  <a:schemeClr val="accent4">
                    <a:lumMod val="50000"/>
                  </a:schemeClr>
                </a:solidFill>
                <a:latin typeface="Adobe Fangsong Std R" pitchFamily="18" charset="-128"/>
                <a:ea typeface="Adobe Fangsong Std R" pitchFamily="18" charset="-128"/>
              </a:rPr>
              <a:t>reminds us that we are preparing for  …</a:t>
            </a:r>
          </a:p>
        </p:txBody>
      </p:sp>
      <p:sp>
        <p:nvSpPr>
          <p:cNvPr id="33"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S-11B</a:t>
            </a:r>
            <a:endParaRPr lang="en-GB" sz="900" b="1" dirty="0">
              <a:solidFill>
                <a:srgbClr val="002060"/>
              </a:solidFill>
              <a:latin typeface="Arial" pitchFamily="34" charset="0"/>
              <a:cs typeface="Arial" pitchFamily="34" charset="0"/>
            </a:endParaRPr>
          </a:p>
        </p:txBody>
      </p:sp>
      <p:sp>
        <p:nvSpPr>
          <p:cNvPr id="3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2681098" y="4673241"/>
            <a:ext cx="3781806"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Double click on a letter to reveal a word</a:t>
            </a:r>
            <a:endParaRPr lang="en-GB" sz="900" spc="300" dirty="0">
              <a:latin typeface="HelveticaNeueLT Pro 55 Roman"/>
              <a:ea typeface="Segoe UI" pitchFamily="34" charset="0"/>
              <a:cs typeface="Arial" pitchFamily="34" charset="0"/>
            </a:endParaRPr>
          </a:p>
        </p:txBody>
      </p:sp>
      <p:sp>
        <p:nvSpPr>
          <p:cNvPr id="45" name="Fourth Sentence"/>
          <p:cNvSpPr txBox="1"/>
          <p:nvPr/>
        </p:nvSpPr>
        <p:spPr>
          <a:xfrm>
            <a:off x="146793" y="3134161"/>
            <a:ext cx="9147557" cy="646331"/>
          </a:xfrm>
          <a:prstGeom prst="rect">
            <a:avLst/>
          </a:prstGeom>
          <a:noFill/>
        </p:spPr>
        <p:txBody>
          <a:bodyPr wrap="square" rtlCol="0">
            <a:spAutoFit/>
          </a:bodyPr>
          <a:lstStyle/>
          <a:p>
            <a:pPr lvl="0"/>
            <a:r>
              <a:rPr lang="en-NZ" spc="300" dirty="0">
                <a:latin typeface="HelveticaNeueLT Pro 55 Roman"/>
              </a:rPr>
              <a:t>Jesus is the </a:t>
            </a:r>
            <a:r>
              <a:rPr lang="en-NZ" spc="300" dirty="0" smtClean="0">
                <a:latin typeface="HelveticaNeueLT Pro 55 Roman"/>
              </a:rPr>
              <a:t>            who </a:t>
            </a:r>
            <a:r>
              <a:rPr lang="en-NZ" spc="300" dirty="0">
                <a:latin typeface="HelveticaNeueLT Pro 55 Roman"/>
              </a:rPr>
              <a:t>came to set </a:t>
            </a:r>
            <a:r>
              <a:rPr lang="en-NZ" spc="300" dirty="0" smtClean="0">
                <a:latin typeface="HelveticaNeueLT Pro 55 Roman"/>
              </a:rPr>
              <a:t>people         and </a:t>
            </a:r>
            <a:r>
              <a:rPr lang="en-NZ" spc="300" dirty="0">
                <a:latin typeface="HelveticaNeueLT Pro 55 Roman"/>
              </a:rPr>
              <a:t>give them </a:t>
            </a:r>
          </a:p>
        </p:txBody>
      </p:sp>
      <p:sp>
        <p:nvSpPr>
          <p:cNvPr id="49" name="TextBox: essiah"/>
          <p:cNvSpPr txBox="1"/>
          <p:nvPr/>
        </p:nvSpPr>
        <p:spPr>
          <a:xfrm>
            <a:off x="2244579" y="3131399"/>
            <a:ext cx="785112" cy="370422"/>
          </a:xfrm>
          <a:prstGeom prst="rect">
            <a:avLst/>
          </a:prstGeom>
          <a:noFill/>
        </p:spPr>
        <p:txBody>
          <a:bodyPr wrap="square" lIns="0" rIns="0" bIns="46800" rtlCol="0">
            <a:spAutoFit/>
          </a:bodyPr>
          <a:lstStyle>
            <a:defPPr>
              <a:defRPr lang="en-US"/>
            </a:defPPr>
          </a:lstStyle>
          <a:p>
            <a:r>
              <a:rPr lang="en-NZ" b="1" dirty="0" err="1" smtClean="0">
                <a:latin typeface="Lucida Sans" pitchFamily="34" charset="0"/>
              </a:rPr>
              <a:t>essiah</a:t>
            </a:r>
            <a:endParaRPr lang="en-GB" b="1" dirty="0">
              <a:latin typeface="Lucida Sans" pitchFamily="34" charset="0"/>
            </a:endParaRPr>
          </a:p>
        </p:txBody>
      </p:sp>
      <p:sp>
        <p:nvSpPr>
          <p:cNvPr id="32" name="Textbox: M"/>
          <p:cNvSpPr txBox="1"/>
          <p:nvPr/>
        </p:nvSpPr>
        <p:spPr>
          <a:xfrm>
            <a:off x="1992694" y="3134161"/>
            <a:ext cx="196596" cy="370422"/>
          </a:xfrm>
          <a:prstGeom prst="rect">
            <a:avLst/>
          </a:prstGeom>
          <a:noFill/>
        </p:spPr>
        <p:txBody>
          <a:bodyPr wrap="square" lIns="0" rIns="0" bIns="46800" rtlCol="0">
            <a:spAutoFit/>
          </a:bodyPr>
          <a:lstStyle/>
          <a:p>
            <a:r>
              <a:rPr lang="en-NZ" b="1" dirty="0" smtClean="0">
                <a:latin typeface="Lucida Sans" pitchFamily="34" charset="0"/>
              </a:rPr>
              <a:t>M</a:t>
            </a:r>
            <a:endParaRPr lang="en-GB" b="1" dirty="0">
              <a:latin typeface="Lucida Sans" pitchFamily="34" charset="0"/>
            </a:endParaRPr>
          </a:p>
        </p:txBody>
      </p:sp>
      <p:sp>
        <p:nvSpPr>
          <p:cNvPr id="39" name="TextBox: ree"/>
          <p:cNvSpPr txBox="1"/>
          <p:nvPr/>
        </p:nvSpPr>
        <p:spPr>
          <a:xfrm>
            <a:off x="6704354" y="3142160"/>
            <a:ext cx="493485" cy="370422"/>
          </a:xfrm>
          <a:prstGeom prst="rect">
            <a:avLst/>
          </a:prstGeom>
          <a:noFill/>
        </p:spPr>
        <p:txBody>
          <a:bodyPr wrap="square" lIns="0" rIns="0" bIns="46800" rtlCol="0">
            <a:spAutoFit/>
          </a:bodyPr>
          <a:lstStyle>
            <a:defPPr>
              <a:defRPr lang="en-US"/>
            </a:defPPr>
          </a:lstStyle>
          <a:p>
            <a:r>
              <a:rPr lang="en-NZ" b="1" dirty="0" err="1" smtClean="0">
                <a:latin typeface="Lucida Sans" pitchFamily="34" charset="0"/>
              </a:rPr>
              <a:t>ree</a:t>
            </a:r>
            <a:endParaRPr lang="en-GB" b="1" dirty="0">
              <a:latin typeface="Lucida Sans" pitchFamily="34" charset="0"/>
            </a:endParaRPr>
          </a:p>
        </p:txBody>
      </p:sp>
      <p:sp>
        <p:nvSpPr>
          <p:cNvPr id="40" name="Textbox: F"/>
          <p:cNvSpPr txBox="1"/>
          <p:nvPr/>
        </p:nvSpPr>
        <p:spPr>
          <a:xfrm>
            <a:off x="6575215" y="3142160"/>
            <a:ext cx="196596" cy="370422"/>
          </a:xfrm>
          <a:prstGeom prst="rect">
            <a:avLst/>
          </a:prstGeom>
          <a:noFill/>
        </p:spPr>
        <p:txBody>
          <a:bodyPr wrap="square" lIns="0" rIns="0" bIns="46800" rtlCol="0">
            <a:spAutoFit/>
          </a:bodyPr>
          <a:lstStyle/>
          <a:p>
            <a:r>
              <a:rPr lang="en-NZ" b="1" dirty="0">
                <a:latin typeface="Lucida Sans" pitchFamily="34" charset="0"/>
              </a:rPr>
              <a:t>f</a:t>
            </a:r>
            <a:endParaRPr lang="en-GB" b="1" dirty="0">
              <a:latin typeface="Lucida Sans" pitchFamily="34" charset="0"/>
            </a:endParaRPr>
          </a:p>
        </p:txBody>
      </p:sp>
      <p:sp>
        <p:nvSpPr>
          <p:cNvPr id="41" name="TextBox: ope"/>
          <p:cNvSpPr txBox="1"/>
          <p:nvPr/>
        </p:nvSpPr>
        <p:spPr>
          <a:xfrm>
            <a:off x="1081182" y="3405624"/>
            <a:ext cx="722516" cy="370422"/>
          </a:xfrm>
          <a:prstGeom prst="rect">
            <a:avLst/>
          </a:prstGeom>
          <a:noFill/>
        </p:spPr>
        <p:txBody>
          <a:bodyPr wrap="square" lIns="0" rIns="0" bIns="46800" rtlCol="0">
            <a:spAutoFit/>
          </a:bodyPr>
          <a:lstStyle>
            <a:defPPr>
              <a:defRPr lang="en-US"/>
            </a:defPPr>
          </a:lstStyle>
          <a:p>
            <a:r>
              <a:rPr lang="en-NZ" b="1" dirty="0" smtClean="0">
                <a:latin typeface="Lucida Sans" pitchFamily="34" charset="0"/>
              </a:rPr>
              <a:t>ope.</a:t>
            </a:r>
            <a:endParaRPr lang="en-GB" b="1" dirty="0">
              <a:latin typeface="Lucida Sans" pitchFamily="34" charset="0"/>
            </a:endParaRPr>
          </a:p>
        </p:txBody>
      </p:sp>
      <p:sp>
        <p:nvSpPr>
          <p:cNvPr id="42" name="Textbox: H"/>
          <p:cNvSpPr txBox="1"/>
          <p:nvPr/>
        </p:nvSpPr>
        <p:spPr>
          <a:xfrm>
            <a:off x="949942" y="3408955"/>
            <a:ext cx="196596" cy="370422"/>
          </a:xfrm>
          <a:prstGeom prst="rect">
            <a:avLst/>
          </a:prstGeom>
          <a:noFill/>
        </p:spPr>
        <p:txBody>
          <a:bodyPr wrap="square" lIns="0" rIns="0" bIns="46800" rtlCol="0">
            <a:spAutoFit/>
          </a:bodyPr>
          <a:lstStyle/>
          <a:p>
            <a:r>
              <a:rPr lang="en-NZ" b="1" dirty="0">
                <a:latin typeface="Lucida Sans" pitchFamily="34" charset="0"/>
              </a:rPr>
              <a:t>h</a:t>
            </a:r>
            <a:endParaRPr lang="en-GB" b="1" dirty="0">
              <a:latin typeface="Lucida Sans" pitchFamily="34" charset="0"/>
            </a:endParaRPr>
          </a:p>
        </p:txBody>
      </p:sp>
      <p:sp>
        <p:nvSpPr>
          <p:cNvPr id="56" name="Fifth Sentence"/>
          <p:cNvSpPr txBox="1"/>
          <p:nvPr/>
        </p:nvSpPr>
        <p:spPr>
          <a:xfrm>
            <a:off x="146793" y="4005608"/>
            <a:ext cx="9147557" cy="369332"/>
          </a:xfrm>
          <a:prstGeom prst="rect">
            <a:avLst/>
          </a:prstGeom>
          <a:noFill/>
        </p:spPr>
        <p:txBody>
          <a:bodyPr wrap="square" rtlCol="0">
            <a:spAutoFit/>
          </a:bodyPr>
          <a:lstStyle/>
          <a:p>
            <a:pPr lvl="0"/>
            <a:r>
              <a:rPr lang="en-NZ" spc="300" dirty="0">
                <a:latin typeface="HelveticaNeueLT Pro 55 Roman"/>
              </a:rPr>
              <a:t>Think about how you can </a:t>
            </a:r>
            <a:r>
              <a:rPr lang="en-NZ" spc="300" dirty="0" smtClean="0">
                <a:latin typeface="HelveticaNeueLT Pro 55 Roman"/>
              </a:rPr>
              <a:t>        Jesus</a:t>
            </a:r>
            <a:r>
              <a:rPr lang="en-NZ" spc="300" dirty="0">
                <a:latin typeface="HelveticaNeueLT Pro 55 Roman"/>
              </a:rPr>
              <a:t>’ </a:t>
            </a:r>
            <a:r>
              <a:rPr lang="en-NZ" spc="300" dirty="0" smtClean="0">
                <a:latin typeface="HelveticaNeueLT Pro 55 Roman"/>
              </a:rPr>
              <a:t>       and         </a:t>
            </a:r>
            <a:r>
              <a:rPr lang="en-NZ" spc="300" dirty="0">
                <a:latin typeface="HelveticaNeueLT Pro 55 Roman"/>
              </a:rPr>
              <a:t>into the </a:t>
            </a:r>
            <a:r>
              <a:rPr lang="en-NZ" spc="300" dirty="0" smtClean="0">
                <a:latin typeface="HelveticaNeueLT Pro 55 Roman"/>
              </a:rPr>
              <a:t>   </a:t>
            </a:r>
            <a:endParaRPr lang="en-NZ" spc="300" dirty="0">
              <a:latin typeface="HelveticaNeueLT Pro 55 Roman"/>
            </a:endParaRPr>
          </a:p>
        </p:txBody>
      </p:sp>
      <p:sp>
        <p:nvSpPr>
          <p:cNvPr id="43" name="TextBox: ring"/>
          <p:cNvSpPr txBox="1"/>
          <p:nvPr/>
        </p:nvSpPr>
        <p:spPr>
          <a:xfrm>
            <a:off x="3944048" y="3994679"/>
            <a:ext cx="650647" cy="370422"/>
          </a:xfrm>
          <a:prstGeom prst="rect">
            <a:avLst/>
          </a:prstGeom>
          <a:noFill/>
        </p:spPr>
        <p:txBody>
          <a:bodyPr wrap="square" lIns="0" rIns="0" bIns="46800" rtlCol="0">
            <a:spAutoFit/>
          </a:bodyPr>
          <a:lstStyle>
            <a:defPPr>
              <a:defRPr lang="en-US"/>
            </a:defPPr>
          </a:lstStyle>
          <a:p>
            <a:r>
              <a:rPr lang="en-NZ" b="1" dirty="0" smtClean="0">
                <a:latin typeface="Lucida Sans" pitchFamily="34" charset="0"/>
              </a:rPr>
              <a:t>ring</a:t>
            </a:r>
            <a:endParaRPr lang="en-GB" b="1" dirty="0">
              <a:latin typeface="Lucida Sans" pitchFamily="34" charset="0"/>
            </a:endParaRPr>
          </a:p>
        </p:txBody>
      </p:sp>
      <p:sp>
        <p:nvSpPr>
          <p:cNvPr id="44" name="Textbox: B"/>
          <p:cNvSpPr txBox="1"/>
          <p:nvPr/>
        </p:nvSpPr>
        <p:spPr>
          <a:xfrm>
            <a:off x="3789963" y="4005608"/>
            <a:ext cx="196596" cy="370422"/>
          </a:xfrm>
          <a:prstGeom prst="rect">
            <a:avLst/>
          </a:prstGeom>
          <a:noFill/>
        </p:spPr>
        <p:txBody>
          <a:bodyPr wrap="square" lIns="0" rIns="0" bIns="46800" rtlCol="0">
            <a:spAutoFit/>
          </a:bodyPr>
          <a:lstStyle/>
          <a:p>
            <a:r>
              <a:rPr lang="en-NZ" b="1" dirty="0" smtClean="0">
                <a:latin typeface="Lucida Sans" pitchFamily="34" charset="0"/>
              </a:rPr>
              <a:t>b</a:t>
            </a:r>
            <a:endParaRPr lang="en-GB" b="1" dirty="0">
              <a:latin typeface="Lucida Sans" pitchFamily="34" charset="0"/>
            </a:endParaRPr>
          </a:p>
        </p:txBody>
      </p:sp>
      <p:sp>
        <p:nvSpPr>
          <p:cNvPr id="46" name="TextBox: ove"/>
          <p:cNvSpPr txBox="1"/>
          <p:nvPr/>
        </p:nvSpPr>
        <p:spPr>
          <a:xfrm>
            <a:off x="5639957" y="4000273"/>
            <a:ext cx="650647" cy="370422"/>
          </a:xfrm>
          <a:prstGeom prst="rect">
            <a:avLst/>
          </a:prstGeom>
          <a:noFill/>
        </p:spPr>
        <p:txBody>
          <a:bodyPr wrap="square" lIns="0" rIns="0" bIns="46800" rtlCol="0">
            <a:spAutoFit/>
          </a:bodyPr>
          <a:lstStyle>
            <a:defPPr>
              <a:defRPr lang="en-US"/>
            </a:defPPr>
          </a:lstStyle>
          <a:p>
            <a:r>
              <a:rPr lang="en-NZ" b="1" dirty="0" err="1" smtClean="0">
                <a:latin typeface="Lucida Sans" pitchFamily="34" charset="0"/>
              </a:rPr>
              <a:t>ove</a:t>
            </a:r>
            <a:endParaRPr lang="en-GB" b="1" dirty="0">
              <a:latin typeface="Lucida Sans" pitchFamily="34" charset="0"/>
            </a:endParaRPr>
          </a:p>
        </p:txBody>
      </p:sp>
      <p:sp>
        <p:nvSpPr>
          <p:cNvPr id="47" name="Textbox: L"/>
          <p:cNvSpPr txBox="1"/>
          <p:nvPr/>
        </p:nvSpPr>
        <p:spPr>
          <a:xfrm>
            <a:off x="5554558" y="4000273"/>
            <a:ext cx="196596" cy="370422"/>
          </a:xfrm>
          <a:prstGeom prst="rect">
            <a:avLst/>
          </a:prstGeom>
          <a:noFill/>
        </p:spPr>
        <p:txBody>
          <a:bodyPr wrap="square" lIns="0" rIns="0" bIns="46800" rtlCol="0">
            <a:spAutoFit/>
          </a:bodyPr>
          <a:lstStyle/>
          <a:p>
            <a:r>
              <a:rPr lang="en-NZ" b="1" dirty="0">
                <a:latin typeface="Lucida Sans" pitchFamily="34" charset="0"/>
              </a:rPr>
              <a:t>l</a:t>
            </a:r>
            <a:endParaRPr lang="en-GB" b="1" dirty="0">
              <a:latin typeface="Lucida Sans" pitchFamily="34" charset="0"/>
            </a:endParaRPr>
          </a:p>
        </p:txBody>
      </p:sp>
      <p:sp>
        <p:nvSpPr>
          <p:cNvPr id="52" name="TextBox: ight"/>
          <p:cNvSpPr txBox="1"/>
          <p:nvPr/>
        </p:nvSpPr>
        <p:spPr>
          <a:xfrm>
            <a:off x="6963265" y="4000273"/>
            <a:ext cx="650647" cy="370422"/>
          </a:xfrm>
          <a:prstGeom prst="rect">
            <a:avLst/>
          </a:prstGeom>
          <a:noFill/>
        </p:spPr>
        <p:txBody>
          <a:bodyPr wrap="square" lIns="0" rIns="0" bIns="46800" rtlCol="0">
            <a:spAutoFit/>
          </a:bodyPr>
          <a:lstStyle>
            <a:defPPr>
              <a:defRPr lang="en-US"/>
            </a:defPPr>
          </a:lstStyle>
          <a:p>
            <a:r>
              <a:rPr lang="en-NZ" b="1" dirty="0" err="1" smtClean="0">
                <a:latin typeface="Lucida Sans" pitchFamily="34" charset="0"/>
              </a:rPr>
              <a:t>ight</a:t>
            </a:r>
            <a:endParaRPr lang="en-GB" b="1" dirty="0">
              <a:latin typeface="Lucida Sans" pitchFamily="34" charset="0"/>
            </a:endParaRPr>
          </a:p>
        </p:txBody>
      </p:sp>
      <p:sp>
        <p:nvSpPr>
          <p:cNvPr id="53" name="Textbox: L 2"/>
          <p:cNvSpPr txBox="1"/>
          <p:nvPr/>
        </p:nvSpPr>
        <p:spPr>
          <a:xfrm>
            <a:off x="6872105" y="4000273"/>
            <a:ext cx="196596" cy="370422"/>
          </a:xfrm>
          <a:prstGeom prst="rect">
            <a:avLst/>
          </a:prstGeom>
          <a:noFill/>
        </p:spPr>
        <p:txBody>
          <a:bodyPr wrap="square" lIns="0" rIns="0" bIns="46800" rtlCol="0">
            <a:spAutoFit/>
          </a:bodyPr>
          <a:lstStyle/>
          <a:p>
            <a:r>
              <a:rPr lang="en-NZ" b="1" dirty="0">
                <a:latin typeface="Lucida Sans" pitchFamily="34" charset="0"/>
              </a:rPr>
              <a:t>l</a:t>
            </a:r>
            <a:endParaRPr lang="en-GB" b="1" dirty="0">
              <a:latin typeface="Lucida Sans" pitchFamily="34" charset="0"/>
            </a:endParaRPr>
          </a:p>
        </p:txBody>
      </p:sp>
      <p:sp>
        <p:nvSpPr>
          <p:cNvPr id="54" name="TextBox: orld"/>
          <p:cNvSpPr txBox="1"/>
          <p:nvPr/>
        </p:nvSpPr>
        <p:spPr>
          <a:xfrm>
            <a:off x="526321" y="4313546"/>
            <a:ext cx="650647" cy="370422"/>
          </a:xfrm>
          <a:prstGeom prst="rect">
            <a:avLst/>
          </a:prstGeom>
          <a:noFill/>
        </p:spPr>
        <p:txBody>
          <a:bodyPr wrap="square" lIns="0" rIns="0" bIns="46800" rtlCol="0">
            <a:spAutoFit/>
          </a:bodyPr>
          <a:lstStyle>
            <a:defPPr>
              <a:defRPr lang="en-US"/>
            </a:defPPr>
          </a:lstStyle>
          <a:p>
            <a:r>
              <a:rPr lang="en-NZ" b="1" dirty="0" smtClean="0">
                <a:latin typeface="Lucida Sans" pitchFamily="34" charset="0"/>
              </a:rPr>
              <a:t>orld.</a:t>
            </a:r>
            <a:endParaRPr lang="en-GB" b="1" dirty="0">
              <a:latin typeface="Lucida Sans" pitchFamily="34" charset="0"/>
            </a:endParaRPr>
          </a:p>
        </p:txBody>
      </p:sp>
      <p:sp>
        <p:nvSpPr>
          <p:cNvPr id="55" name="Textbox: W"/>
          <p:cNvSpPr txBox="1"/>
          <p:nvPr/>
        </p:nvSpPr>
        <p:spPr>
          <a:xfrm>
            <a:off x="329005" y="4305194"/>
            <a:ext cx="196596" cy="370422"/>
          </a:xfrm>
          <a:prstGeom prst="rect">
            <a:avLst/>
          </a:prstGeom>
          <a:noFill/>
        </p:spPr>
        <p:txBody>
          <a:bodyPr wrap="square" lIns="0" rIns="0" bIns="46800" rtlCol="0">
            <a:spAutoFit/>
          </a:bodyPr>
          <a:lstStyle/>
          <a:p>
            <a:r>
              <a:rPr lang="en-NZ" b="1" dirty="0" smtClean="0">
                <a:latin typeface="Lucida Sans" pitchFamily="34" charset="0"/>
              </a:rPr>
              <a:t>w</a:t>
            </a:r>
            <a:endParaRPr lang="en-GB" b="1" dirty="0">
              <a:latin typeface="Lucida Sans" pitchFamily="34" charset="0"/>
            </a:endParaRPr>
          </a:p>
        </p:txBody>
      </p:sp>
      <p:sp>
        <p:nvSpPr>
          <p:cNvPr id="57" name="Rounded Rectangle 56"/>
          <p:cNvSpPr/>
          <p:nvPr/>
        </p:nvSpPr>
        <p:spPr>
          <a:xfrm>
            <a:off x="1199821" y="1391401"/>
            <a:ext cx="6744355" cy="1550445"/>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8" name="Action Button: Audio">
            <a:hlinkClick r:id="" action="ppaction://noaction" highlightClick="1">
              <a:snd r:embed="rId7" name="applause.wav"/>
            </a:hlinkClick>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Y3-L02-S11B - Shine Shine your lig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56659" y="0"/>
            <a:ext cx="609600" cy="609600"/>
          </a:xfrm>
          <a:prstGeom prst="rect">
            <a:avLst/>
          </a:prstGeom>
        </p:spPr>
      </p:pic>
      <p:sp>
        <p:nvSpPr>
          <p:cNvPr id="2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Tool instructions stop"/>
          <p:cNvSpPr txBox="1"/>
          <p:nvPr/>
        </p:nvSpPr>
        <p:spPr>
          <a:xfrm>
            <a:off x="1965298" y="4850498"/>
            <a:ext cx="5128328"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Segoe UI" pitchFamily="34" charset="0"/>
              </a:rPr>
              <a:t>Click the audio button to </a:t>
            </a:r>
            <a:r>
              <a:rPr lang="en-GB" sz="900" spc="300" dirty="0" smtClean="0">
                <a:latin typeface="HelveticaNeueLT Pro 55 Roman"/>
                <a:ea typeface="Segoe UI" pitchFamily="34" charset="0"/>
                <a:cs typeface="Segoe UI" pitchFamily="34" charset="0"/>
              </a:rPr>
              <a:t>stop ‘Shine, Shine Your Light’</a:t>
            </a:r>
            <a:endParaRPr lang="en-GB" sz="900" spc="300" dirty="0">
              <a:latin typeface="HelveticaNeueLT Pro 55 Roman"/>
              <a:ea typeface="Segoe UI" pitchFamily="34" charset="0"/>
              <a:cs typeface="Segoe UI" pitchFamily="34" charset="0"/>
            </a:endParaRPr>
          </a:p>
        </p:txBody>
      </p:sp>
      <p:sp>
        <p:nvSpPr>
          <p:cNvPr id="30" name="TextBox: Tool instructions start"/>
          <p:cNvSpPr txBox="1"/>
          <p:nvPr/>
        </p:nvSpPr>
        <p:spPr>
          <a:xfrm>
            <a:off x="1970109" y="4850498"/>
            <a:ext cx="5112297"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Segoe UI" pitchFamily="34" charset="0"/>
              </a:rPr>
              <a:t>Click the audio button to </a:t>
            </a:r>
            <a:r>
              <a:rPr lang="en-GB" sz="900" spc="300" dirty="0" smtClean="0">
                <a:latin typeface="HelveticaNeueLT Pro 55 Roman"/>
                <a:ea typeface="Segoe UI" pitchFamily="34" charset="0"/>
                <a:cs typeface="Segoe UI" pitchFamily="34" charset="0"/>
              </a:rPr>
              <a:t>play ‘Shine, Shine Your Light’</a:t>
            </a:r>
            <a:endParaRPr lang="en-GB" sz="900" spc="300" dirty="0">
              <a:latin typeface="HelveticaNeueLT Pro 55 Roman"/>
              <a:ea typeface="Segoe UI" pitchFamily="34" charset="0"/>
              <a:cs typeface="Segoe UI" pitchFamily="34" charset="0"/>
            </a:endParaRPr>
          </a:p>
        </p:txBody>
      </p:sp>
    </p:spTree>
    <p:extLst>
      <p:ext uri="{BB962C8B-B14F-4D97-AF65-F5344CB8AC3E}">
        <p14:creationId xmlns:p14="http://schemas.microsoft.com/office/powerpoint/2010/main" val="21645295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40"/>
                    </p:tgtEl>
                  </p:cond>
                </p:stCondLst>
                <p:endSync evt="end" delay="0">
                  <p:rtn val="all"/>
                </p:endSync>
                <p:childTnLst>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lt">
                                    <p:tmPct val="10000"/>
                                  </p:iterate>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childTnLst>
                                </p:cTn>
                              </p:par>
                            </p:childTnLst>
                          </p:cTn>
                        </p:par>
                      </p:childTnLst>
                    </p:cTn>
                  </p:par>
                </p:childTnLst>
              </p:cTn>
              <p:nextCondLst>
                <p:cond evt="onClick" delay="0">
                  <p:tgtEl>
                    <p:spTgt spid="40"/>
                  </p:tgtEl>
                </p:cond>
              </p:nextCondLst>
            </p:seq>
            <p:seq concurrent="1" nextAc="seek">
              <p:cTn id="19" restart="whenNotActive" fill="hold" evtFilter="cancelBubble" nodeType="interactiveSeq">
                <p:stCondLst>
                  <p:cond evt="onClick" delay="0">
                    <p:tgtEl>
                      <p:spTgt spid="42"/>
                    </p:tgtEl>
                  </p:cond>
                </p:stCondLst>
                <p:endSync evt="end" delay="0">
                  <p:rtn val="all"/>
                </p:endSync>
                <p:childTnLst>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10000"/>
                                  </p:iterate>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childTnLst>
                                </p:cTn>
                              </p:par>
                            </p:childTnLst>
                          </p:cTn>
                        </p:par>
                      </p:childTnLst>
                    </p:cTn>
                  </p:par>
                </p:childTnLst>
              </p:cTn>
              <p:nextCondLst>
                <p:cond evt="onClick" delay="0">
                  <p:tgtEl>
                    <p:spTgt spid="42"/>
                  </p:tgtEl>
                </p:cond>
              </p:nextCondLst>
            </p:seq>
            <p:seq concurrent="1" nextAc="seek">
              <p:cTn id="25" restart="whenNotActive" fill="hold" evtFilter="cancelBubble" nodeType="interactiveSeq">
                <p:stCondLst>
                  <p:cond evt="onClick" delay="0">
                    <p:tgtEl>
                      <p:spTgt spid="44"/>
                    </p:tgtEl>
                  </p:cond>
                </p:stCondLst>
                <p:endSync evt="end" delay="0">
                  <p:rtn val="all"/>
                </p:endSync>
                <p:childTnLst>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lt">
                                    <p:tmPct val="10000"/>
                                  </p:iterate>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child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47"/>
                    </p:tgtEl>
                  </p:cond>
                </p:stCondLst>
                <p:endSync evt="end" delay="0">
                  <p:rtn val="all"/>
                </p:endSync>
                <p:childTnLst>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lt">
                                    <p:tmPct val="10000"/>
                                  </p:iterate>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childTnLst>
                                </p:cTn>
                              </p:par>
                            </p:childTnLst>
                          </p:cTn>
                        </p:par>
                      </p:childTnLst>
                    </p:cTn>
                  </p:par>
                </p:childTnLst>
              </p:cTn>
              <p:nextCondLst>
                <p:cond evt="onClick" delay="0">
                  <p:tgtEl>
                    <p:spTgt spid="47"/>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lt">
                                    <p:tmPct val="10000"/>
                                  </p:iterate>
                                  <p:childTnLst>
                                    <p:set>
                                      <p:cBhvr>
                                        <p:cTn id="41" dur="1"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childTnLst>
                                </p:cTn>
                              </p:par>
                            </p:childTnLst>
                          </p:cTn>
                        </p:par>
                      </p:childTnLst>
                    </p:cTn>
                  </p:par>
                </p:childTnLst>
              </p:cTn>
              <p:nextCondLst>
                <p:cond evt="onClick" delay="0">
                  <p:tgtEl>
                    <p:spTgt spid="53"/>
                  </p:tgtEl>
                </p:cond>
              </p:nextCondLst>
            </p:seq>
            <p:seq concurrent="1" nextAc="seek">
              <p:cTn id="43" restart="whenNotActive" fill="hold" evtFilter="cancelBubble" nodeType="interactiveSeq">
                <p:stCondLst>
                  <p:cond evt="onClick" delay="0">
                    <p:tgtEl>
                      <p:spTgt spid="55"/>
                    </p:tgtEl>
                  </p:cond>
                </p:stCondLst>
                <p:endSync evt="end" delay="0">
                  <p:rtn val="all"/>
                </p:endSync>
                <p:childTnLst>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iterate type="lt">
                                    <p:tmPct val="10000"/>
                                  </p:iterate>
                                  <p:childTnLst>
                                    <p:set>
                                      <p:cBhvr>
                                        <p:cTn id="47" dur="1" fill="hold">
                                          <p:stCondLst>
                                            <p:cond delay="0"/>
                                          </p:stCondLst>
                                        </p:cTn>
                                        <p:tgtEl>
                                          <p:spTgt spid="54"/>
                                        </p:tgtEl>
                                        <p:attrNameLst>
                                          <p:attrName>style.visibility</p:attrName>
                                        </p:attrNameLst>
                                      </p:cBhvr>
                                      <p:to>
                                        <p:strVal val="visible"/>
                                      </p:to>
                                    </p:set>
                                    <p:animEffect transition="in" filter="fade">
                                      <p:cBhvr>
                                        <p:cTn id="48" dur="1000"/>
                                        <p:tgtEl>
                                          <p:spTgt spid="54"/>
                                        </p:tgtEl>
                                      </p:cBhvr>
                                    </p:animEffect>
                                  </p:childTnLst>
                                </p:cTn>
                              </p:par>
                            </p:childTnLst>
                          </p:cTn>
                        </p:par>
                      </p:childTnLst>
                    </p:cTn>
                  </p:par>
                </p:childTnLst>
              </p:cTn>
              <p:nextCondLst>
                <p:cond evt="onClick" delay="0">
                  <p:tgtEl>
                    <p:spTgt spid="55"/>
                  </p:tgtEl>
                </p:cond>
              </p:nextCondLst>
            </p:seq>
            <p:seq concurrent="1" nextAc="seek">
              <p:cTn id="49" restart="whenNotActive" fill="hold" evtFilter="cancelBubble" nodeType="interactiveSeq">
                <p:stCondLst>
                  <p:cond evt="onClick" delay="0">
                    <p:tgtEl>
                      <p:spTgt spid="3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iterate type="lt">
                                    <p:tmPct val="0"/>
                                  </p:iterate>
                                  <p:childTnLst>
                                    <p:animEffect transition="out" filter="fade">
                                      <p:cBhvr>
                                        <p:cTn id="53" dur="500"/>
                                        <p:tgtEl>
                                          <p:spTgt spid="49"/>
                                        </p:tgtEl>
                                      </p:cBhvr>
                                    </p:animEffect>
                                    <p:set>
                                      <p:cBhvr>
                                        <p:cTn id="54" dur="1" fill="hold">
                                          <p:stCondLst>
                                            <p:cond delay="499"/>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iterate type="lt">
                                    <p:tmPct val="0"/>
                                  </p:iterate>
                                  <p:childTnLst>
                                    <p:animEffect transition="out" filter="fade">
                                      <p:cBhvr>
                                        <p:cTn id="58" dur="500"/>
                                        <p:tgtEl>
                                          <p:spTgt spid="39"/>
                                        </p:tgtEl>
                                      </p:cBhvr>
                                    </p:animEffect>
                                    <p:set>
                                      <p:cBhvr>
                                        <p:cTn id="59" dur="1" fill="hold">
                                          <p:stCondLst>
                                            <p:cond delay="499"/>
                                          </p:stCondLst>
                                        </p:cTn>
                                        <p:tgtEl>
                                          <p:spTgt spid="3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iterate type="lt">
                                    <p:tmPct val="0"/>
                                  </p:iterate>
                                  <p:childTnLst>
                                    <p:animEffect transition="out" filter="fade">
                                      <p:cBhvr>
                                        <p:cTn id="63" dur="500"/>
                                        <p:tgtEl>
                                          <p:spTgt spid="41"/>
                                        </p:tgtEl>
                                      </p:cBhvr>
                                    </p:animEffect>
                                    <p:set>
                                      <p:cBhvr>
                                        <p:cTn id="64" dur="1" fill="hold">
                                          <p:stCondLst>
                                            <p:cond delay="499"/>
                                          </p:stCondLst>
                                        </p:cTn>
                                        <p:tgtEl>
                                          <p:spTgt spid="4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iterate type="lt">
                                    <p:tmPct val="0"/>
                                  </p:iterate>
                                  <p:childTnLst>
                                    <p:animEffect transition="out" filter="fade">
                                      <p:cBhvr>
                                        <p:cTn id="68" dur="500"/>
                                        <p:tgtEl>
                                          <p:spTgt spid="43"/>
                                        </p:tgtEl>
                                      </p:cBhvr>
                                    </p:animEffect>
                                    <p:set>
                                      <p:cBhvr>
                                        <p:cTn id="69" dur="1" fill="hold">
                                          <p:stCondLst>
                                            <p:cond delay="499"/>
                                          </p:stCondLst>
                                        </p:cTn>
                                        <p:tgtEl>
                                          <p:spTgt spid="4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iterate type="lt">
                                    <p:tmPct val="0"/>
                                  </p:iterate>
                                  <p:childTnLst>
                                    <p:animEffect transition="out" filter="fade">
                                      <p:cBhvr>
                                        <p:cTn id="73" dur="500"/>
                                        <p:tgtEl>
                                          <p:spTgt spid="46"/>
                                        </p:tgtEl>
                                      </p:cBhvr>
                                    </p:animEffect>
                                    <p:set>
                                      <p:cBhvr>
                                        <p:cTn id="74" dur="1" fill="hold">
                                          <p:stCondLst>
                                            <p:cond delay="499"/>
                                          </p:stCondLst>
                                        </p:cTn>
                                        <p:tgtEl>
                                          <p:spTgt spid="4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iterate type="lt">
                                    <p:tmPct val="0"/>
                                  </p:iterate>
                                  <p:childTnLst>
                                    <p:animEffect transition="out" filter="fade">
                                      <p:cBhvr>
                                        <p:cTn id="78" dur="500"/>
                                        <p:tgtEl>
                                          <p:spTgt spid="52"/>
                                        </p:tgtEl>
                                      </p:cBhvr>
                                    </p:animEffect>
                                    <p:set>
                                      <p:cBhvr>
                                        <p:cTn id="79" dur="1" fill="hold">
                                          <p:stCondLst>
                                            <p:cond delay="499"/>
                                          </p:stCondLst>
                                        </p:cTn>
                                        <p:tgtEl>
                                          <p:spTgt spid="5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iterate type="lt">
                                    <p:tmPct val="0"/>
                                  </p:iterate>
                                  <p:childTnLst>
                                    <p:animEffect transition="out" filter="fade">
                                      <p:cBhvr>
                                        <p:cTn id="83" dur="500"/>
                                        <p:tgtEl>
                                          <p:spTgt spid="54"/>
                                        </p:tgtEl>
                                      </p:cBhvr>
                                    </p:animEffect>
                                    <p:set>
                                      <p:cBhvr>
                                        <p:cTn id="8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5" restart="whenNotActive" fill="hold" evtFilter="cancelBubble" nodeType="interactiveSeq">
                <p:stCondLst>
                  <p:cond evt="onClick" delay="0">
                    <p:tgtEl>
                      <p:spTgt spid="35"/>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2" nodeType="clickEffect">
                                  <p:stCondLst>
                                    <p:cond delay="0"/>
                                  </p:stCondLst>
                                  <p:iterate type="lt">
                                    <p:tmPct val="0"/>
                                  </p:iterate>
                                  <p:childTnLst>
                                    <p:animEffect transition="out" filter="fade">
                                      <p:cBhvr>
                                        <p:cTn id="89" dur="500"/>
                                        <p:tgtEl>
                                          <p:spTgt spid="49"/>
                                        </p:tgtEl>
                                      </p:cBhvr>
                                    </p:animEffect>
                                    <p:set>
                                      <p:cBhvr>
                                        <p:cTn id="90" dur="1" fill="hold">
                                          <p:stCondLst>
                                            <p:cond delay="499"/>
                                          </p:stCondLst>
                                        </p:cTn>
                                        <p:tgtEl>
                                          <p:spTgt spid="4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2" nodeType="clickEffect">
                                  <p:stCondLst>
                                    <p:cond delay="0"/>
                                  </p:stCondLst>
                                  <p:iterate type="lt">
                                    <p:tmPct val="0"/>
                                  </p:iterate>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2" nodeType="clickEffect">
                                  <p:stCondLst>
                                    <p:cond delay="0"/>
                                  </p:stCondLst>
                                  <p:iterate type="lt">
                                    <p:tmPct val="0"/>
                                  </p:iterate>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2" nodeType="clickEffect">
                                  <p:stCondLst>
                                    <p:cond delay="0"/>
                                  </p:stCondLst>
                                  <p:iterate type="lt">
                                    <p:tmPct val="0"/>
                                  </p:iterate>
                                  <p:childTnLst>
                                    <p:animEffect transition="out" filter="fade">
                                      <p:cBhvr>
                                        <p:cTn id="104" dur="500"/>
                                        <p:tgtEl>
                                          <p:spTgt spid="43"/>
                                        </p:tgtEl>
                                      </p:cBhvr>
                                    </p:animEffect>
                                    <p:set>
                                      <p:cBhvr>
                                        <p:cTn id="105" dur="1" fill="hold">
                                          <p:stCondLst>
                                            <p:cond delay="499"/>
                                          </p:stCondLst>
                                        </p:cTn>
                                        <p:tgtEl>
                                          <p:spTgt spid="4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2" nodeType="clickEffect">
                                  <p:stCondLst>
                                    <p:cond delay="0"/>
                                  </p:stCondLst>
                                  <p:iterate type="lt">
                                    <p:tmPct val="0"/>
                                  </p:iterate>
                                  <p:childTnLst>
                                    <p:animEffect transition="out" filter="fade">
                                      <p:cBhvr>
                                        <p:cTn id="109" dur="500"/>
                                        <p:tgtEl>
                                          <p:spTgt spid="46"/>
                                        </p:tgtEl>
                                      </p:cBhvr>
                                    </p:animEffect>
                                    <p:set>
                                      <p:cBhvr>
                                        <p:cTn id="110" dur="1" fill="hold">
                                          <p:stCondLst>
                                            <p:cond delay="499"/>
                                          </p:stCondLst>
                                        </p:cTn>
                                        <p:tgtEl>
                                          <p:spTgt spid="4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2" nodeType="clickEffect">
                                  <p:stCondLst>
                                    <p:cond delay="0"/>
                                  </p:stCondLst>
                                  <p:iterate type="lt">
                                    <p:tmPct val="0"/>
                                  </p:iterate>
                                  <p:childTnLst>
                                    <p:animEffect transition="out" filter="fade">
                                      <p:cBhvr>
                                        <p:cTn id="114" dur="500"/>
                                        <p:tgtEl>
                                          <p:spTgt spid="52"/>
                                        </p:tgtEl>
                                      </p:cBhvr>
                                    </p:animEffect>
                                    <p:set>
                                      <p:cBhvr>
                                        <p:cTn id="115" dur="1" fill="hold">
                                          <p:stCondLst>
                                            <p:cond delay="499"/>
                                          </p:stCondLst>
                                        </p:cTn>
                                        <p:tgtEl>
                                          <p:spTgt spid="5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2" nodeType="clickEffect">
                                  <p:stCondLst>
                                    <p:cond delay="0"/>
                                  </p:stCondLst>
                                  <p:iterate type="lt">
                                    <p:tmPct val="0"/>
                                  </p:iterate>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28"/>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fade">
                                      <p:cBhvr>
                                        <p:cTn id="126" dur="500"/>
                                        <p:tgtEl>
                                          <p:spTgt spid="29"/>
                                        </p:tgtEl>
                                      </p:cBhvr>
                                    </p:animEffect>
                                  </p:childTnLst>
                                </p:cTn>
                              </p:par>
                              <p:par>
                                <p:cTn id="127" presetID="10" presetClass="exit" presetSubtype="0" fill="hold" grpId="1" nodeType="withEffect">
                                  <p:stCondLst>
                                    <p:cond delay="0"/>
                                  </p:stCondLst>
                                  <p:childTnLst>
                                    <p:animEffect transition="out" filter="fade">
                                      <p:cBhvr>
                                        <p:cTn id="128" dur="500"/>
                                        <p:tgtEl>
                                          <p:spTgt spid="30"/>
                                        </p:tgtEl>
                                      </p:cBhvr>
                                    </p:animEffect>
                                    <p:set>
                                      <p:cBhvr>
                                        <p:cTn id="129" dur="1" fill="hold">
                                          <p:stCondLst>
                                            <p:cond delay="499"/>
                                          </p:stCondLst>
                                        </p:cTn>
                                        <p:tgtEl>
                                          <p:spTgt spid="30"/>
                                        </p:tgtEl>
                                        <p:attrNameLst>
                                          <p:attrName>style.visibility</p:attrName>
                                        </p:attrNameLst>
                                      </p:cBhvr>
                                      <p:to>
                                        <p:strVal val="hidden"/>
                                      </p:to>
                                    </p:set>
                                  </p:childTnLst>
                                </p:cTn>
                              </p:par>
                            </p:childTnLst>
                          </p:cTn>
                        </p:par>
                        <p:par>
                          <p:cTn id="130" fill="hold">
                            <p:stCondLst>
                              <p:cond delay="500"/>
                            </p:stCondLst>
                            <p:childTnLst>
                              <p:par>
                                <p:cTn id="131" presetID="1" presetClass="mediacall" presetSubtype="0" fill="hold" nodeType="afterEffect">
                                  <p:stCondLst>
                                    <p:cond delay="0"/>
                                  </p:stCondLst>
                                  <p:childTnLst>
                                    <p:cmd type="call" cmd="playFrom(0.0)">
                                      <p:cBhvr>
                                        <p:cTn id="132" dur="190148" fill="hold"/>
                                        <p:tgtEl>
                                          <p:spTgt spid="27"/>
                                        </p:tgtEl>
                                      </p:cBhvr>
                                    </p:cmd>
                                  </p:childTnLst>
                                </p:cTn>
                              </p:par>
                              <p:par>
                                <p:cTn id="133" presetID="1" presetClass="emph" presetSubtype="2" fill="hold" nodeType="withEffect">
                                  <p:stCondLst>
                                    <p:cond delay="0"/>
                                  </p:stCondLst>
                                  <p:childTnLst>
                                    <p:animClr clrSpc="rgb" dir="cw">
                                      <p:cBhvr>
                                        <p:cTn id="134" dur="1000" fill="hold"/>
                                        <p:tgtEl>
                                          <p:spTgt spid="28"/>
                                        </p:tgtEl>
                                        <p:attrNameLst>
                                          <p:attrName>fillcolor</p:attrName>
                                        </p:attrNameLst>
                                      </p:cBhvr>
                                      <p:to>
                                        <a:schemeClr val="accent2"/>
                                      </p:to>
                                    </p:animClr>
                                    <p:set>
                                      <p:cBhvr>
                                        <p:cTn id="135" dur="1000" fill="hold"/>
                                        <p:tgtEl>
                                          <p:spTgt spid="28"/>
                                        </p:tgtEl>
                                        <p:attrNameLst>
                                          <p:attrName>fill.type</p:attrName>
                                        </p:attrNameLst>
                                      </p:cBhvr>
                                      <p:to>
                                        <p:strVal val="solid"/>
                                      </p:to>
                                    </p:set>
                                    <p:set>
                                      <p:cBhvr>
                                        <p:cTn id="136" dur="1000" fill="hold"/>
                                        <p:tgtEl>
                                          <p:spTgt spid="28"/>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3" presetClass="mediacall" presetSubtype="0" fill="hold" nodeType="clickEffect">
                                  <p:stCondLst>
                                    <p:cond delay="0"/>
                                  </p:stCondLst>
                                  <p:childTnLst>
                                    <p:cmd type="call" cmd="stop">
                                      <p:cBhvr>
                                        <p:cTn id="140" dur="1" fill="hold"/>
                                        <p:tgtEl>
                                          <p:spTgt spid="27"/>
                                        </p:tgtEl>
                                      </p:cBhvr>
                                    </p:cmd>
                                  </p:childTnLst>
                                </p:cTn>
                              </p:par>
                              <p:par>
                                <p:cTn id="141" presetID="10" presetClass="exit" presetSubtype="0" fill="hold" grpId="1" nodeType="withEffect">
                                  <p:stCondLst>
                                    <p:cond delay="0"/>
                                  </p:stCondLst>
                                  <p:childTnLst>
                                    <p:animEffect transition="out" filter="fade">
                                      <p:cBhvr>
                                        <p:cTn id="142" dur="500"/>
                                        <p:tgtEl>
                                          <p:spTgt spid="29"/>
                                        </p:tgtEl>
                                      </p:cBhvr>
                                    </p:animEffect>
                                    <p:set>
                                      <p:cBhvr>
                                        <p:cTn id="143" dur="1" fill="hold">
                                          <p:stCondLst>
                                            <p:cond delay="499"/>
                                          </p:stCondLst>
                                        </p:cTn>
                                        <p:tgtEl>
                                          <p:spTgt spid="29"/>
                                        </p:tgtEl>
                                        <p:attrNameLst>
                                          <p:attrName>style.visibility</p:attrName>
                                        </p:attrNameLst>
                                      </p:cBhvr>
                                      <p:to>
                                        <p:strVal val="hidden"/>
                                      </p:to>
                                    </p:set>
                                  </p:childTnLst>
                                </p:cTn>
                              </p:par>
                              <p:par>
                                <p:cTn id="144" presetID="10" presetClass="entr" presetSubtype="0" fill="hold" grpId="2" nodeType="with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fade">
                                      <p:cBhvr>
                                        <p:cTn id="146" dur="500"/>
                                        <p:tgtEl>
                                          <p:spTgt spid="30"/>
                                        </p:tgtEl>
                                      </p:cBhvr>
                                    </p:animEffect>
                                  </p:childTnLst>
                                </p:cTn>
                              </p:par>
                              <p:par>
                                <p:cTn id="147" presetID="1" presetClass="emph" presetSubtype="2" fill="hold" nodeType="withEffect">
                                  <p:stCondLst>
                                    <p:cond delay="0"/>
                                  </p:stCondLst>
                                  <p:childTnLst>
                                    <p:animClr clrSpc="rgb" dir="cw">
                                      <p:cBhvr>
                                        <p:cTn id="148" dur="2000" fill="hold"/>
                                        <p:tgtEl>
                                          <p:spTgt spid="28"/>
                                        </p:tgtEl>
                                        <p:attrNameLst>
                                          <p:attrName>fillcolor</p:attrName>
                                        </p:attrNameLst>
                                      </p:cBhvr>
                                      <p:to>
                                        <a:schemeClr val="bg1"/>
                                      </p:to>
                                    </p:animClr>
                                    <p:set>
                                      <p:cBhvr>
                                        <p:cTn id="149" dur="2000" fill="hold"/>
                                        <p:tgtEl>
                                          <p:spTgt spid="28"/>
                                        </p:tgtEl>
                                        <p:attrNameLst>
                                          <p:attrName>fill.type</p:attrName>
                                        </p:attrNameLst>
                                      </p:cBhvr>
                                      <p:to>
                                        <p:strVal val="solid"/>
                                      </p:to>
                                    </p:set>
                                    <p:set>
                                      <p:cBhvr>
                                        <p:cTn id="150"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51" fill="hold" display="0">
                  <p:stCondLst>
                    <p:cond delay="indefinite"/>
                  </p:stCondLst>
                  <p:endCondLst>
                    <p:cond evt="onStopAudio" delay="0">
                      <p:tgtEl>
                        <p:sldTgt/>
                      </p:tgtEl>
                    </p:cond>
                  </p:endCondLst>
                </p:cTn>
                <p:tgtEl>
                  <p:spTgt spid="27"/>
                </p:tgtEl>
              </p:cMediaNode>
            </p:audio>
          </p:childTnLst>
        </p:cTn>
      </p:par>
    </p:tnLst>
    <p:bldLst>
      <p:bldP spid="49" grpId="0"/>
      <p:bldP spid="49" grpId="1"/>
      <p:bldP spid="49" grpId="2"/>
      <p:bldP spid="39" grpId="0"/>
      <p:bldP spid="39" grpId="1"/>
      <p:bldP spid="39" grpId="2"/>
      <p:bldP spid="41" grpId="0"/>
      <p:bldP spid="41" grpId="1"/>
      <p:bldP spid="41" grpId="2"/>
      <p:bldP spid="43" grpId="0"/>
      <p:bldP spid="43" grpId="1"/>
      <p:bldP spid="43" grpId="2"/>
      <p:bldP spid="46" grpId="0"/>
      <p:bldP spid="46" grpId="1"/>
      <p:bldP spid="46" grpId="2"/>
      <p:bldP spid="52" grpId="0"/>
      <p:bldP spid="52" grpId="1"/>
      <p:bldP spid="52" grpId="2"/>
      <p:bldP spid="54" grpId="0"/>
      <p:bldP spid="54" grpId="1"/>
      <p:bldP spid="54" grpId="2"/>
      <p:bldP spid="29" grpId="0"/>
      <p:bldP spid="29" grpId="1"/>
      <p:bldP spid="30" grpId="0"/>
      <p:bldP spid="30" grpId="1"/>
      <p:bldP spid="30"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Line 6"/>
          <p:cNvSpPr txBox="1"/>
          <p:nvPr/>
        </p:nvSpPr>
        <p:spPr>
          <a:xfrm>
            <a:off x="627039" y="4193743"/>
            <a:ext cx="8100001" cy="584775"/>
          </a:xfrm>
          <a:prstGeom prst="rect">
            <a:avLst/>
          </a:prstGeom>
          <a:noFill/>
        </p:spPr>
        <p:txBody>
          <a:bodyPr wrap="square" rtlCol="0">
            <a:spAutoFit/>
          </a:bodyPr>
          <a:lstStyle/>
          <a:p>
            <a:pPr lvl="0"/>
            <a:r>
              <a:rPr lang="en-NZ" sz="1600" spc="300" dirty="0">
                <a:latin typeface="HelveticaNeueLT Pro 55 Roman"/>
              </a:rPr>
              <a:t>Questions I would like to ask about the topics in </a:t>
            </a:r>
            <a:endParaRPr lang="en-NZ" sz="1600" spc="300" dirty="0" smtClean="0">
              <a:latin typeface="HelveticaNeueLT Pro 55 Roman"/>
            </a:endParaRPr>
          </a:p>
          <a:p>
            <a:pPr lvl="0"/>
            <a:r>
              <a:rPr lang="en-NZ" sz="1600" spc="300" dirty="0" smtClean="0">
                <a:latin typeface="HelveticaNeueLT Pro 55 Roman"/>
              </a:rPr>
              <a:t>this lesson </a:t>
            </a:r>
            <a:r>
              <a:rPr lang="en-NZ" sz="1600" spc="300" dirty="0">
                <a:latin typeface="HelveticaNeueLT Pro 55 Roman"/>
              </a:rPr>
              <a:t>are …</a:t>
            </a:r>
          </a:p>
        </p:txBody>
      </p:sp>
      <p:sp>
        <p:nvSpPr>
          <p:cNvPr id="35" name="Textbox: Line 5"/>
          <p:cNvSpPr txBox="1"/>
          <p:nvPr/>
        </p:nvSpPr>
        <p:spPr>
          <a:xfrm>
            <a:off x="627037" y="3625214"/>
            <a:ext cx="8100003" cy="584775"/>
          </a:xfrm>
          <a:prstGeom prst="rect">
            <a:avLst/>
          </a:prstGeom>
          <a:noFill/>
        </p:spPr>
        <p:txBody>
          <a:bodyPr wrap="square" rtlCol="0">
            <a:spAutoFit/>
          </a:bodyPr>
          <a:lstStyle/>
          <a:p>
            <a:pPr lvl="0"/>
            <a:r>
              <a:rPr lang="en-NZ" sz="1600" b="1" spc="300" dirty="0">
                <a:latin typeface="Lucida Sans" pitchFamily="34" charset="0"/>
              </a:rPr>
              <a:t>Which activity do you think helped you to learn best in this lesson?</a:t>
            </a:r>
          </a:p>
        </p:txBody>
      </p:sp>
      <p:sp>
        <p:nvSpPr>
          <p:cNvPr id="18" name="Textbox: Line 4"/>
          <p:cNvSpPr txBox="1"/>
          <p:nvPr/>
        </p:nvSpPr>
        <p:spPr>
          <a:xfrm>
            <a:off x="636200" y="3029387"/>
            <a:ext cx="8090840" cy="584775"/>
          </a:xfrm>
          <a:prstGeom prst="rect">
            <a:avLst/>
          </a:prstGeom>
          <a:noFill/>
        </p:spPr>
        <p:txBody>
          <a:bodyPr wrap="square" rtlCol="0">
            <a:spAutoFit/>
          </a:bodyPr>
          <a:lstStyle/>
          <a:p>
            <a:pPr lvl="0"/>
            <a:r>
              <a:rPr lang="en-NZ" sz="1600" spc="300" dirty="0">
                <a:latin typeface="Bookman Old Style" pitchFamily="18" charset="0"/>
              </a:rPr>
              <a:t>Explain what ‘living in darkness’ means and give an example of this.</a:t>
            </a:r>
          </a:p>
        </p:txBody>
      </p:sp>
      <p:sp>
        <p:nvSpPr>
          <p:cNvPr id="19" name="Textbox: Line 3"/>
          <p:cNvSpPr txBox="1"/>
          <p:nvPr/>
        </p:nvSpPr>
        <p:spPr>
          <a:xfrm>
            <a:off x="642207" y="2391890"/>
            <a:ext cx="8084833" cy="584775"/>
          </a:xfrm>
          <a:prstGeom prst="rect">
            <a:avLst/>
          </a:prstGeom>
          <a:noFill/>
        </p:spPr>
        <p:txBody>
          <a:bodyPr wrap="square" rtlCol="0">
            <a:spAutoFit/>
          </a:bodyPr>
          <a:lstStyle/>
          <a:p>
            <a:pPr lvl="0"/>
            <a:r>
              <a:rPr lang="en-NZ" sz="1600" spc="300" dirty="0">
                <a:latin typeface="HelveticaNeueLT Pro 55 Roman"/>
              </a:rPr>
              <a:t>Tell a partner the words of Isaiah on Slide 8 and what Isaiah’s message was?</a:t>
            </a:r>
          </a:p>
        </p:txBody>
      </p:sp>
      <p:sp>
        <p:nvSpPr>
          <p:cNvPr id="20" name="Textbox: Line 2"/>
          <p:cNvSpPr txBox="1"/>
          <p:nvPr/>
        </p:nvSpPr>
        <p:spPr>
          <a:xfrm>
            <a:off x="642207" y="1529330"/>
            <a:ext cx="8090839" cy="830997"/>
          </a:xfrm>
          <a:prstGeom prst="rect">
            <a:avLst/>
          </a:prstGeom>
          <a:noFill/>
        </p:spPr>
        <p:txBody>
          <a:bodyPr wrap="square" rtlCol="0">
            <a:spAutoFit/>
          </a:bodyPr>
          <a:lstStyle/>
          <a:p>
            <a:pPr lvl="0"/>
            <a:r>
              <a:rPr lang="en-NZ" sz="1600" b="1" spc="300" dirty="0">
                <a:latin typeface="Lucida Sans" pitchFamily="34" charset="0"/>
              </a:rPr>
              <a:t>How can the Advent </a:t>
            </a:r>
            <a:r>
              <a:rPr lang="en-NZ" sz="1600" b="1" spc="300" dirty="0" smtClean="0">
                <a:latin typeface="Lucida Sans" pitchFamily="34" charset="0"/>
              </a:rPr>
              <a:t>Wreath </a:t>
            </a:r>
            <a:r>
              <a:rPr lang="en-NZ" sz="1600" b="1" spc="300" dirty="0">
                <a:latin typeface="Lucida Sans" pitchFamily="34" charset="0"/>
              </a:rPr>
              <a:t>help people to remember that this is a season to prepare for the coming if Jesus?</a:t>
            </a:r>
          </a:p>
        </p:txBody>
      </p:sp>
      <p:sp>
        <p:nvSpPr>
          <p:cNvPr id="21" name="Textbox: Line 1"/>
          <p:cNvSpPr txBox="1"/>
          <p:nvPr/>
        </p:nvSpPr>
        <p:spPr>
          <a:xfrm>
            <a:off x="636201" y="955298"/>
            <a:ext cx="8090839" cy="584775"/>
          </a:xfrm>
          <a:prstGeom prst="rect">
            <a:avLst/>
          </a:prstGeom>
          <a:noFill/>
        </p:spPr>
        <p:txBody>
          <a:bodyPr wrap="square" rtlCol="0">
            <a:spAutoFit/>
          </a:bodyPr>
          <a:lstStyle/>
          <a:p>
            <a:pPr lvl="0"/>
            <a:r>
              <a:rPr lang="en-NZ" sz="1600" spc="300" dirty="0">
                <a:latin typeface="Bookman Old Style" pitchFamily="18" charset="0"/>
              </a:rPr>
              <a:t>Name 3 Advent symbols that can be used in </a:t>
            </a:r>
            <a:endParaRPr lang="en-NZ" sz="1600" spc="300" dirty="0" smtClean="0">
              <a:latin typeface="Bookman Old Style" pitchFamily="18" charset="0"/>
            </a:endParaRPr>
          </a:p>
          <a:p>
            <a:pPr lvl="0"/>
            <a:r>
              <a:rPr lang="en-NZ" sz="1600" spc="300" dirty="0" smtClean="0">
                <a:latin typeface="Bookman Old Style" pitchFamily="18" charset="0"/>
              </a:rPr>
              <a:t>Aotearoa </a:t>
            </a:r>
            <a:r>
              <a:rPr lang="en-NZ" sz="1600" spc="300" dirty="0">
                <a:latin typeface="Bookman Old Style" pitchFamily="18" charset="0"/>
              </a:rPr>
              <a:t>New </a:t>
            </a:r>
            <a:r>
              <a:rPr lang="en-NZ" sz="1600" spc="300" dirty="0" smtClean="0">
                <a:latin typeface="Bookman Old Style" pitchFamily="18" charset="0"/>
              </a:rPr>
              <a:t>Zealand.</a:t>
            </a:r>
            <a:endParaRPr lang="en-NZ" sz="1600" spc="300" dirty="0">
              <a:latin typeface="Bookman Old Style" pitchFamily="18" charset="0"/>
            </a:endParaRPr>
          </a:p>
        </p:txBody>
      </p:sp>
      <p:sp>
        <p:nvSpPr>
          <p:cNvPr id="38" name="Shape: Number 6"/>
          <p:cNvSpPr txBox="1"/>
          <p:nvPr/>
        </p:nvSpPr>
        <p:spPr>
          <a:xfrm>
            <a:off x="177421" y="4193743"/>
            <a:ext cx="488974" cy="338554"/>
          </a:xfrm>
          <a:prstGeom prst="rect">
            <a:avLst/>
          </a:prstGeom>
          <a:noFill/>
        </p:spPr>
        <p:txBody>
          <a:bodyPr wrap="square" rtlCol="0">
            <a:spAutoFit/>
          </a:bodyPr>
          <a:lstStyle/>
          <a:p>
            <a:r>
              <a:rPr lang="en-GB" sz="1600" spc="300" dirty="0">
                <a:latin typeface="HelveticaNeueLT Pro 55 Roman"/>
                <a:ea typeface="Segoe UI" pitchFamily="34" charset="0"/>
                <a:cs typeface="Segoe UI" pitchFamily="34" charset="0"/>
              </a:rPr>
              <a:t>6</a:t>
            </a:r>
            <a:r>
              <a:rPr lang="en-GB" sz="1600" spc="300" dirty="0" smtClean="0">
                <a:latin typeface="HelveticaNeueLT Pro 55 Roman"/>
                <a:ea typeface="Segoe UI" pitchFamily="34" charset="0"/>
                <a:cs typeface="Segoe UI" pitchFamily="34" charset="0"/>
              </a:rPr>
              <a:t>)</a:t>
            </a:r>
            <a:endParaRPr lang="en-GB" sz="1600" spc="300" dirty="0">
              <a:latin typeface="HelveticaNeueLT Pro 55 Roman"/>
              <a:ea typeface="Segoe UI" pitchFamily="34" charset="0"/>
              <a:cs typeface="Segoe UI" pitchFamily="34" charset="0"/>
            </a:endParaRPr>
          </a:p>
        </p:txBody>
      </p:sp>
      <p:sp>
        <p:nvSpPr>
          <p:cNvPr id="39" name="Shape: Number 5"/>
          <p:cNvSpPr txBox="1"/>
          <p:nvPr/>
        </p:nvSpPr>
        <p:spPr>
          <a:xfrm>
            <a:off x="177421" y="3625214"/>
            <a:ext cx="488974" cy="338554"/>
          </a:xfrm>
          <a:prstGeom prst="rect">
            <a:avLst/>
          </a:prstGeom>
          <a:noFill/>
        </p:spPr>
        <p:txBody>
          <a:bodyPr wrap="square" rtlCol="0">
            <a:spAutoFit/>
          </a:bodyPr>
          <a:lstStyle/>
          <a:p>
            <a:r>
              <a:rPr lang="en-GB" sz="1600" b="1" spc="300" dirty="0">
                <a:latin typeface="Lucida Sans" pitchFamily="34" charset="0"/>
                <a:ea typeface="Segoe UI" pitchFamily="34" charset="0"/>
                <a:cs typeface="Segoe UI" pitchFamily="34" charset="0"/>
              </a:rPr>
              <a:t>5</a:t>
            </a:r>
            <a:r>
              <a:rPr lang="en-GB" sz="1600" b="1" spc="300" dirty="0" smtClean="0">
                <a:latin typeface="Lucida Sans" pitchFamily="34" charset="0"/>
                <a:ea typeface="Segoe UI" pitchFamily="34" charset="0"/>
                <a:cs typeface="Segoe UI" pitchFamily="34" charset="0"/>
              </a:rPr>
              <a:t>)</a:t>
            </a:r>
            <a:endParaRPr lang="en-GB" sz="1600" b="1" spc="300" dirty="0">
              <a:latin typeface="Lucida Sans" pitchFamily="34" charset="0"/>
              <a:ea typeface="Segoe UI" pitchFamily="34" charset="0"/>
              <a:cs typeface="Segoe UI" pitchFamily="34" charset="0"/>
            </a:endParaRPr>
          </a:p>
        </p:txBody>
      </p:sp>
      <p:sp>
        <p:nvSpPr>
          <p:cNvPr id="26" name="Shape: Number 4"/>
          <p:cNvSpPr txBox="1"/>
          <p:nvPr/>
        </p:nvSpPr>
        <p:spPr>
          <a:xfrm>
            <a:off x="177421" y="3029387"/>
            <a:ext cx="498135" cy="338554"/>
          </a:xfrm>
          <a:prstGeom prst="rect">
            <a:avLst/>
          </a:prstGeom>
          <a:noFill/>
        </p:spPr>
        <p:txBody>
          <a:bodyPr wrap="square" rtlCol="0">
            <a:spAutoFit/>
          </a:bodyPr>
          <a:lstStyle/>
          <a:p>
            <a:r>
              <a:rPr lang="en-GB" sz="1600" spc="300" dirty="0" smtClean="0">
                <a:latin typeface="Bookman Old Style" pitchFamily="18" charset="0"/>
                <a:ea typeface="Segoe UI" pitchFamily="34" charset="0"/>
                <a:cs typeface="Segoe UI" pitchFamily="34" charset="0"/>
              </a:rPr>
              <a:t>4)</a:t>
            </a:r>
            <a:endParaRPr lang="en-GB" sz="1600" spc="300" dirty="0">
              <a:latin typeface="Bookman Old Style" pitchFamily="18" charset="0"/>
              <a:ea typeface="Segoe UI" pitchFamily="34" charset="0"/>
              <a:cs typeface="Segoe UI" pitchFamily="34" charset="0"/>
            </a:endParaRPr>
          </a:p>
        </p:txBody>
      </p:sp>
      <p:sp>
        <p:nvSpPr>
          <p:cNvPr id="27" name="Shape: Number 3"/>
          <p:cNvSpPr txBox="1"/>
          <p:nvPr/>
        </p:nvSpPr>
        <p:spPr>
          <a:xfrm>
            <a:off x="177421" y="2391890"/>
            <a:ext cx="498135" cy="338554"/>
          </a:xfrm>
          <a:prstGeom prst="rect">
            <a:avLst/>
          </a:prstGeom>
          <a:noFill/>
        </p:spPr>
        <p:txBody>
          <a:bodyPr wrap="square" rtlCol="0">
            <a:spAutoFit/>
          </a:bodyPr>
          <a:lstStyle/>
          <a:p>
            <a:r>
              <a:rPr lang="en-GB" sz="1600" spc="300" dirty="0" smtClean="0">
                <a:latin typeface="HelveticaNeueLT Pro 55 Roman"/>
                <a:ea typeface="Segoe UI" pitchFamily="34" charset="0"/>
                <a:cs typeface="Segoe UI" pitchFamily="34" charset="0"/>
              </a:rPr>
              <a:t>3)</a:t>
            </a:r>
            <a:endParaRPr lang="en-GB" sz="1600" spc="300" dirty="0">
              <a:latin typeface="HelveticaNeueLT Pro 55 Roman"/>
              <a:ea typeface="Segoe UI" pitchFamily="34" charset="0"/>
              <a:cs typeface="Segoe UI" pitchFamily="34" charset="0"/>
            </a:endParaRPr>
          </a:p>
        </p:txBody>
      </p:sp>
      <p:sp>
        <p:nvSpPr>
          <p:cNvPr id="28" name="Shape: Number 2"/>
          <p:cNvSpPr txBox="1"/>
          <p:nvPr/>
        </p:nvSpPr>
        <p:spPr>
          <a:xfrm>
            <a:off x="177421" y="1510181"/>
            <a:ext cx="498135" cy="338554"/>
          </a:xfrm>
          <a:prstGeom prst="rect">
            <a:avLst/>
          </a:prstGeom>
          <a:noFill/>
        </p:spPr>
        <p:txBody>
          <a:bodyPr wrap="square" rtlCol="0">
            <a:spAutoFit/>
          </a:bodyPr>
          <a:lstStyle/>
          <a:p>
            <a:r>
              <a:rPr lang="en-GB" sz="1600" b="1" spc="300" dirty="0" smtClean="0">
                <a:latin typeface="Lucida Sans" pitchFamily="34" charset="0"/>
                <a:ea typeface="Segoe UI" pitchFamily="34" charset="0"/>
                <a:cs typeface="Segoe UI" pitchFamily="34" charset="0"/>
              </a:rPr>
              <a:t>2)</a:t>
            </a:r>
            <a:endParaRPr lang="en-GB" sz="1600" b="1" spc="300" dirty="0">
              <a:latin typeface="Lucida Sans" pitchFamily="34" charset="0"/>
              <a:ea typeface="Segoe UI" pitchFamily="34" charset="0"/>
              <a:cs typeface="Segoe UI" pitchFamily="34" charset="0"/>
            </a:endParaRPr>
          </a:p>
        </p:txBody>
      </p:sp>
      <p:sp>
        <p:nvSpPr>
          <p:cNvPr id="29" name="Shape: Number 1"/>
          <p:cNvSpPr txBox="1"/>
          <p:nvPr/>
        </p:nvSpPr>
        <p:spPr>
          <a:xfrm>
            <a:off x="177421" y="955298"/>
            <a:ext cx="498135" cy="338554"/>
          </a:xfrm>
          <a:prstGeom prst="rect">
            <a:avLst/>
          </a:prstGeom>
          <a:noFill/>
        </p:spPr>
        <p:txBody>
          <a:bodyPr wrap="square" rtlCol="0">
            <a:spAutoFit/>
          </a:bodyPr>
          <a:lstStyle/>
          <a:p>
            <a:r>
              <a:rPr lang="en-GB" sz="1600" spc="300" dirty="0" smtClean="0">
                <a:latin typeface="Bookman Old Style" pitchFamily="18" charset="0"/>
                <a:ea typeface="Segoe UI" pitchFamily="34" charset="0"/>
                <a:cs typeface="Segoe UI" pitchFamily="34" charset="0"/>
              </a:rPr>
              <a:t>1)</a:t>
            </a:r>
            <a:endParaRPr lang="en-GB" sz="1600" spc="300" dirty="0">
              <a:latin typeface="Bookman Old Style" pitchFamily="18" charset="0"/>
              <a:ea typeface="Segoe UI" pitchFamily="34" charset="0"/>
              <a:cs typeface="Segoe UI" pitchFamily="34" charset="0"/>
            </a:endParaRPr>
          </a:p>
        </p:txBody>
      </p:sp>
      <p:sp>
        <p:nvSpPr>
          <p:cNvPr id="6" name="Title"/>
          <p:cNvSpPr txBox="1"/>
          <p:nvPr/>
        </p:nvSpPr>
        <p:spPr>
          <a:xfrm>
            <a:off x="0" y="105104"/>
            <a:ext cx="9144000" cy="646331"/>
          </a:xfrm>
          <a:prstGeom prst="rect">
            <a:avLst/>
          </a:prstGeom>
          <a:noFill/>
        </p:spPr>
        <p:txBody>
          <a:bodyPr wrap="square" rtlCol="0">
            <a:spAutoFit/>
          </a:bodyPr>
          <a:lstStyle/>
          <a:p>
            <a:pPr algn="ctr"/>
            <a:r>
              <a:rPr lang="en-GB" sz="3600" b="1" spc="300" dirty="0" smtClean="0">
                <a:solidFill>
                  <a:schemeClr val="accent4">
                    <a:lumMod val="50000"/>
                  </a:schemeClr>
                </a:solidFill>
                <a:latin typeface="Adobe Fangsong Std R" pitchFamily="18" charset="-128"/>
                <a:ea typeface="Adobe Fangsong Std R" pitchFamily="18" charset="-128"/>
              </a:rPr>
              <a:t>Check Up</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Tool instructions"/>
          <p:cNvSpPr txBox="1"/>
          <p:nvPr/>
        </p:nvSpPr>
        <p:spPr>
          <a:xfrm>
            <a:off x="2626598" y="4830780"/>
            <a:ext cx="3890809"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in each caption space to reveal text</a:t>
            </a:r>
            <a:endParaRPr lang="en-GB" sz="900" spc="300" dirty="0">
              <a:latin typeface="HelveticaNeueLT Pro 55 Roman"/>
              <a:ea typeface="Segoe UI" pitchFamily="34" charset="0"/>
              <a:cs typeface="Arial" pitchFamily="34" charset="0"/>
            </a:endParaRPr>
          </a:p>
        </p:txBody>
      </p:sp>
      <p:sp>
        <p:nvSpPr>
          <p:cNvPr id="2" name="Rectangle 1"/>
          <p:cNvSpPr/>
          <p:nvPr/>
        </p:nvSpPr>
        <p:spPr>
          <a:xfrm>
            <a:off x="588084" y="998960"/>
            <a:ext cx="6292376" cy="486643"/>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1" name="Rectangle 2"/>
          <p:cNvSpPr/>
          <p:nvPr/>
        </p:nvSpPr>
        <p:spPr>
          <a:xfrm>
            <a:off x="588085" y="1567187"/>
            <a:ext cx="8012963" cy="754914"/>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2" name="Rectangle 3"/>
          <p:cNvSpPr/>
          <p:nvPr/>
        </p:nvSpPr>
        <p:spPr>
          <a:xfrm>
            <a:off x="588085" y="2405524"/>
            <a:ext cx="8012963" cy="585637"/>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3" name="Rectangle 4"/>
          <p:cNvSpPr/>
          <p:nvPr/>
        </p:nvSpPr>
        <p:spPr>
          <a:xfrm>
            <a:off x="588085" y="3077841"/>
            <a:ext cx="8012963" cy="511744"/>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4" name="Rectangle 5"/>
          <p:cNvSpPr/>
          <p:nvPr/>
        </p:nvSpPr>
        <p:spPr>
          <a:xfrm>
            <a:off x="588085" y="3669670"/>
            <a:ext cx="8012963" cy="511744"/>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5" name="Rectangle 6"/>
          <p:cNvSpPr/>
          <p:nvPr/>
        </p:nvSpPr>
        <p:spPr>
          <a:xfrm>
            <a:off x="588085" y="4259909"/>
            <a:ext cx="6292375" cy="433082"/>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0729" y="216394"/>
            <a:ext cx="1742317" cy="1307435"/>
          </a:xfrm>
          <a:prstGeom prst="rect">
            <a:avLst/>
          </a:prstGeom>
        </p:spPr>
      </p:pic>
    </p:spTree>
    <p:extLst>
      <p:ext uri="{BB962C8B-B14F-4D97-AF65-F5344CB8AC3E}">
        <p14:creationId xmlns:p14="http://schemas.microsoft.com/office/powerpoint/2010/main" val="126776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2"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2"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0" presetClass="entr" presetSubtype="0" fill="hold" grpId="2"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10" presetClass="entr" presetSubtype="0" fill="hold" grpId="2"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par>
                                <p:cTn id="77" presetID="10" presetClass="entr" presetSubtype="0" fill="hold" grpId="2"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childTnLst>
                          </p:cTn>
                        </p:par>
                      </p:childTnLst>
                    </p:cTn>
                  </p:par>
                </p:childTnLst>
              </p:cTn>
              <p:nextCondLst>
                <p:cond evt="onClick" delay="0">
                  <p:tgtEl>
                    <p:spTgt spid="32"/>
                  </p:tgtEl>
                </p:cond>
              </p:nextCondLst>
            </p:seq>
          </p:childTnLst>
        </p:cTn>
      </p:par>
    </p:tnLst>
    <p:bldLst>
      <p:bldP spid="2" grpId="0" animBg="1"/>
      <p:bldP spid="2" grpId="1" animBg="1"/>
      <p:bldP spid="2"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3 - Ecce Dominus veni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3989" y="28365"/>
            <a:ext cx="609600" cy="609600"/>
          </a:xfrm>
          <a:prstGeom prst="rect">
            <a:avLst/>
          </a:prstGeom>
        </p:spPr>
      </p:pic>
      <p:sp>
        <p:nvSpPr>
          <p:cNvPr id="10" name="Rectangle 9"/>
          <p:cNvSpPr/>
          <p:nvPr/>
        </p:nvSpPr>
        <p:spPr>
          <a:xfrm>
            <a:off x="119767" y="109790"/>
            <a:ext cx="8904466" cy="4917170"/>
          </a:xfrm>
          <a:prstGeom prst="rect">
            <a:avLst/>
          </a:prstGeom>
          <a:blipFill dpi="0" rotWithShape="1">
            <a:blip r:embed="rId6">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S-13</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p:cNvSpPr txBox="1"/>
          <p:nvPr/>
        </p:nvSpPr>
        <p:spPr>
          <a:xfrm>
            <a:off x="0" y="118752"/>
            <a:ext cx="9144000" cy="646331"/>
          </a:xfrm>
          <a:prstGeom prst="rect">
            <a:avLst/>
          </a:prstGeom>
          <a:noFill/>
        </p:spPr>
        <p:txBody>
          <a:bodyPr wrap="square" rtlCol="0">
            <a:spAutoFit/>
          </a:bodyPr>
          <a:lstStyle/>
          <a:p>
            <a:pPr algn="ctr"/>
            <a:r>
              <a:rPr lang="en-GB" sz="3600" b="1" spc="300" dirty="0" smtClean="0">
                <a:solidFill>
                  <a:schemeClr val="accent4">
                    <a:lumMod val="75000"/>
                  </a:schemeClr>
                </a:solidFill>
                <a:latin typeface="Adobe Fangsong Std R" pitchFamily="18" charset="-128"/>
                <a:ea typeface="Adobe Fangsong Std R" pitchFamily="18" charset="-128"/>
              </a:rPr>
              <a:t>Time for Reflection</a:t>
            </a:r>
            <a:endParaRPr lang="en-GB" sz="3600" b="1" spc="300" dirty="0">
              <a:solidFill>
                <a:schemeClr val="accent4">
                  <a:lumMod val="75000"/>
                </a:schemeClr>
              </a:solidFill>
              <a:latin typeface="Adobe Fangsong Std R" pitchFamily="18" charset="-128"/>
              <a:ea typeface="Adobe Fangsong Std R" pitchFamily="18" charset="-128"/>
            </a:endParaRPr>
          </a:p>
        </p:txBody>
      </p:sp>
      <p:sp>
        <p:nvSpPr>
          <p:cNvPr id="12" name="Explosion 1 11"/>
          <p:cNvSpPr/>
          <p:nvPr/>
        </p:nvSpPr>
        <p:spPr>
          <a:xfrm rot="20926026">
            <a:off x="310501" y="617837"/>
            <a:ext cx="3411941" cy="2962960"/>
          </a:xfrm>
          <a:prstGeom prst="irregularSeal1">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Explosion 1 12"/>
          <p:cNvSpPr/>
          <p:nvPr/>
        </p:nvSpPr>
        <p:spPr>
          <a:xfrm rot="1747218">
            <a:off x="5152151" y="2040339"/>
            <a:ext cx="3411941" cy="2962960"/>
          </a:xfrm>
          <a:prstGeom prst="irregularSeal1">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ounded Rectangle 13"/>
          <p:cNvSpPr/>
          <p:nvPr/>
        </p:nvSpPr>
        <p:spPr>
          <a:xfrm>
            <a:off x="1815414" y="764273"/>
            <a:ext cx="5513172" cy="4013839"/>
          </a:xfrm>
          <a:prstGeom prst="roundRect">
            <a:avLst/>
          </a:prstGeom>
          <a:blipFill dpi="0" rotWithShape="1">
            <a:blip r:embed="rId7"/>
            <a:srcRect/>
            <a:stretch>
              <a:fillRect l="-31000" r="-7000"/>
            </a:stretch>
          </a:blip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Action Button: Audio">
            <a:hlinkClick r:id="" action="ppaction://noaction" highlightClick="1">
              <a:snd r:embed="rId8" name="applause.wav"/>
            </a:hlinkClick>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Tool instructions stop"/>
          <p:cNvSpPr txBox="1"/>
          <p:nvPr/>
        </p:nvSpPr>
        <p:spPr>
          <a:xfrm>
            <a:off x="2316289" y="4826748"/>
            <a:ext cx="4307589"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audio button to stop </a:t>
            </a:r>
            <a:r>
              <a:rPr lang="en-GB" sz="900" spc="300" dirty="0">
                <a:latin typeface="HelveticaNeueLT Pro 55 Roman"/>
                <a:ea typeface="Segoe UI" pitchFamily="34" charset="0"/>
                <a:cs typeface="Arial" pitchFamily="34" charset="0"/>
              </a:rPr>
              <a:t>reflective </a:t>
            </a:r>
            <a:r>
              <a:rPr lang="en-GB" sz="900" spc="300" dirty="0">
                <a:latin typeface="HelveticaNeueLT Pro 55 Roman"/>
                <a:ea typeface="Segoe UI" pitchFamily="34" charset="0"/>
                <a:cs typeface="Arial" pitchFamily="34" charset="0"/>
              </a:rPr>
              <a:t>music</a:t>
            </a:r>
          </a:p>
        </p:txBody>
      </p:sp>
      <p:sp>
        <p:nvSpPr>
          <p:cNvPr id="24" name="TextBox: Tool instructions start"/>
          <p:cNvSpPr txBox="1"/>
          <p:nvPr/>
        </p:nvSpPr>
        <p:spPr>
          <a:xfrm>
            <a:off x="2316289" y="4826748"/>
            <a:ext cx="4301177"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audio button to play </a:t>
            </a:r>
            <a:r>
              <a:rPr lang="en-GB" sz="900" spc="300" dirty="0">
                <a:latin typeface="HelveticaNeueLT Pro 55 Roman"/>
                <a:ea typeface="Segoe UI" pitchFamily="34" charset="0"/>
                <a:cs typeface="Arial" pitchFamily="34" charset="0"/>
              </a:rPr>
              <a:t>reflective </a:t>
            </a:r>
            <a:r>
              <a:rPr lang="en-GB" sz="900" spc="300" dirty="0">
                <a:latin typeface="HelveticaNeueLT Pro 55 Roman"/>
                <a:ea typeface="Segoe UI" pitchFamily="34" charset="0"/>
                <a:cs typeface="Arial" pitchFamily="34" charset="0"/>
              </a:rPr>
              <a:t>music</a:t>
            </a:r>
          </a:p>
        </p:txBody>
      </p:sp>
      <p:pic>
        <p:nvPicPr>
          <p:cNvPr id="25" name="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25" y="4439524"/>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xit" presetSubtype="0" fill="hold" grpId="1" nodeType="with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89893" fill="hold"/>
                                        <p:tgtEl>
                                          <p:spTgt spid="2"/>
                                        </p:tgtEl>
                                      </p:cBhvr>
                                    </p:cmd>
                                  </p:childTnLst>
                                </p:cTn>
                              </p:par>
                              <p:par>
                                <p:cTn id="19" presetID="1" presetClass="emph" presetSubtype="2" fill="hold" nodeType="withEffect">
                                  <p:stCondLst>
                                    <p:cond delay="0"/>
                                  </p:stCondLst>
                                  <p:childTnLst>
                                    <p:animClr clrSpc="rgb" dir="cw">
                                      <p:cBhvr>
                                        <p:cTn id="20" dur="1000" fill="hold"/>
                                        <p:tgtEl>
                                          <p:spTgt spid="22"/>
                                        </p:tgtEl>
                                        <p:attrNameLst>
                                          <p:attrName>fillcolor</p:attrName>
                                        </p:attrNameLst>
                                      </p:cBhvr>
                                      <p:to>
                                        <a:schemeClr val="accent2"/>
                                      </p:to>
                                    </p:animClr>
                                    <p:set>
                                      <p:cBhvr>
                                        <p:cTn id="21" dur="1000" fill="hold"/>
                                        <p:tgtEl>
                                          <p:spTgt spid="22"/>
                                        </p:tgtEl>
                                        <p:attrNameLst>
                                          <p:attrName>fill.type</p:attrName>
                                        </p:attrNameLst>
                                      </p:cBhvr>
                                      <p:to>
                                        <p:strVal val="solid"/>
                                      </p:to>
                                    </p:set>
                                    <p:set>
                                      <p:cBhvr>
                                        <p:cTn id="22" dur="1000" fill="hold"/>
                                        <p:tgtEl>
                                          <p:spTgt spid="2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 presetClass="emph" presetSubtype="2" fill="hold" nodeType="withEffect">
                                  <p:stCondLst>
                                    <p:cond delay="0"/>
                                  </p:stCondLst>
                                  <p:childTnLst>
                                    <p:animClr clrSpc="rgb" dir="cw">
                                      <p:cBhvr>
                                        <p:cTn id="34" dur="2000" fill="hold"/>
                                        <p:tgtEl>
                                          <p:spTgt spid="22"/>
                                        </p:tgtEl>
                                        <p:attrNameLst>
                                          <p:attrName>fillcolor</p:attrName>
                                        </p:attrNameLst>
                                      </p:cBhvr>
                                      <p:to>
                                        <a:schemeClr val="bg1"/>
                                      </p:to>
                                    </p:animClr>
                                    <p:set>
                                      <p:cBhvr>
                                        <p:cTn id="35" dur="2000" fill="hold"/>
                                        <p:tgtEl>
                                          <p:spTgt spid="22"/>
                                        </p:tgtEl>
                                        <p:attrNameLst>
                                          <p:attrName>fill.type</p:attrName>
                                        </p:attrNameLst>
                                      </p:cBhvr>
                                      <p:to>
                                        <p:strVal val="solid"/>
                                      </p:to>
                                    </p:set>
                                    <p:set>
                                      <p:cBhvr>
                                        <p:cTn id="36"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23" grpId="0"/>
      <p:bldP spid="23" grpId="1"/>
      <p:bldP spid="24" grpId="0"/>
      <p:bldP spid="24" grpId="1"/>
      <p:bldP spid="2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a:off x="3319384" y="-122832"/>
            <a:ext cx="3632886" cy="810843"/>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a:off x="1" y="-122832"/>
            <a:ext cx="3632886" cy="810843"/>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a:off x="5511114" y="-122833"/>
            <a:ext cx="3632886" cy="810843"/>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33831" b="72558"/>
          <a:stretch/>
        </p:blipFill>
        <p:spPr>
          <a:xfrm rot="10800000">
            <a:off x="1" y="4469137"/>
            <a:ext cx="2403844" cy="810843"/>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rot="10800000">
            <a:off x="5520639" y="4469137"/>
            <a:ext cx="3632886" cy="81084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72558"/>
          <a:stretch/>
        </p:blipFill>
        <p:spPr>
          <a:xfrm rot="10800000">
            <a:off x="2156196" y="4466289"/>
            <a:ext cx="3632886" cy="810843"/>
          </a:xfrm>
          <a:prstGeom prst="rect">
            <a:avLst/>
          </a:prstGeom>
        </p:spPr>
      </p:pic>
      <p:sp>
        <p:nvSpPr>
          <p:cNvPr id="6" name="Title"/>
          <p:cNvSpPr txBox="1"/>
          <p:nvPr/>
        </p:nvSpPr>
        <p:spPr>
          <a:xfrm>
            <a:off x="9525" y="487589"/>
            <a:ext cx="9144000" cy="415498"/>
          </a:xfrm>
          <a:prstGeom prst="rect">
            <a:avLst/>
          </a:prstGeom>
          <a:noFill/>
        </p:spPr>
        <p:txBody>
          <a:bodyPr wrap="square" rtlCol="0">
            <a:spAutoFit/>
          </a:bodyPr>
          <a:lstStyle/>
          <a:p>
            <a:pPr algn="ctr"/>
            <a:r>
              <a:rPr lang="en-NZ" sz="2100" b="1" spc="300" dirty="0">
                <a:solidFill>
                  <a:schemeClr val="accent4">
                    <a:lumMod val="50000"/>
                  </a:schemeClr>
                </a:solidFill>
                <a:latin typeface="Adobe Fangsong Std R" pitchFamily="18" charset="-128"/>
                <a:ea typeface="Adobe Fangsong Std R" pitchFamily="18" charset="-128"/>
              </a:rPr>
              <a:t>Sharing our Learning about ADVENT with family </a:t>
            </a:r>
            <a:r>
              <a:rPr lang="en-GB" sz="2000" b="1" dirty="0" err="1">
                <a:ea typeface="Adobe Fangsong Std R"/>
              </a:rPr>
              <a:t>whānau</a:t>
            </a:r>
            <a:endParaRPr lang="en-GB" sz="2000" b="1" spc="300" dirty="0">
              <a:solidFill>
                <a:schemeClr val="accent4">
                  <a:lumMod val="50000"/>
                </a:schemeClr>
              </a:solidFill>
              <a:latin typeface="Adobe Fangsong Std R" pitchFamily="18" charset="-128"/>
              <a:ea typeface="Adobe Fangsong Std R"/>
            </a:endParaRPr>
          </a:p>
        </p:txBody>
      </p:sp>
      <p:cxnSp>
        <p:nvCxnSpPr>
          <p:cNvPr id="3" name="Straight Connector 2"/>
          <p:cNvCxnSpPr/>
          <p:nvPr/>
        </p:nvCxnSpPr>
        <p:spPr>
          <a:xfrm flipV="1">
            <a:off x="5813947" y="709683"/>
            <a:ext cx="163773" cy="13648"/>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23" y="903425"/>
            <a:ext cx="9144000" cy="4062651"/>
          </a:xfrm>
          <a:prstGeom prst="rect">
            <a:avLst/>
          </a:prstGeom>
          <a:noFill/>
        </p:spPr>
        <p:txBody>
          <a:bodyPr wrap="square" rtlCol="0">
            <a:spAutoFit/>
          </a:bodyPr>
          <a:lstStyle/>
          <a:p>
            <a:pPr marL="171450" lvl="0" indent="-171450">
              <a:buFont typeface="Wingdings" pitchFamily="2" charset="2"/>
              <a:buChar char="v"/>
            </a:pPr>
            <a:r>
              <a:rPr lang="en-NZ" sz="1200" b="1" spc="300" dirty="0">
                <a:latin typeface="HelveticaNeueLT Pro 55 Roman"/>
              </a:rPr>
              <a:t>Use an Advent wreath</a:t>
            </a:r>
            <a:r>
              <a:rPr lang="en-NZ" sz="1200" spc="300" dirty="0">
                <a:latin typeface="HelveticaNeueLT Pro 55 Roman"/>
              </a:rPr>
              <a:t> to explain to someone how the symbols remind people to prepare for the coming of Jesus at Christmas.</a:t>
            </a: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Draw pictures or find old Christmas cards </a:t>
            </a:r>
            <a:r>
              <a:rPr lang="en-NZ" sz="1200" spc="300" dirty="0">
                <a:latin typeface="HelveticaNeueLT Pro 55 Roman"/>
              </a:rPr>
              <a:t>that show the contrast between Christmas in the </a:t>
            </a:r>
            <a:r>
              <a:rPr lang="en-NZ" sz="1200" spc="300" dirty="0" smtClean="0">
                <a:latin typeface="HelveticaNeueLT Pro 55 Roman"/>
              </a:rPr>
              <a:t>northern </a:t>
            </a:r>
            <a:r>
              <a:rPr lang="en-NZ" sz="1200" spc="300" dirty="0">
                <a:latin typeface="HelveticaNeueLT Pro 55 Roman"/>
              </a:rPr>
              <a:t>h</a:t>
            </a:r>
            <a:r>
              <a:rPr lang="en-NZ" sz="1200" spc="300" dirty="0" smtClean="0">
                <a:latin typeface="HelveticaNeueLT Pro 55 Roman"/>
              </a:rPr>
              <a:t>emisphere </a:t>
            </a:r>
            <a:r>
              <a:rPr lang="en-NZ" sz="1200" spc="300" dirty="0">
                <a:latin typeface="HelveticaNeueLT Pro 55 Roman"/>
              </a:rPr>
              <a:t>and Christmas in the </a:t>
            </a:r>
            <a:r>
              <a:rPr lang="en-NZ" sz="1200" spc="300" dirty="0" smtClean="0">
                <a:latin typeface="HelveticaNeueLT Pro 55 Roman"/>
              </a:rPr>
              <a:t>southern </a:t>
            </a:r>
            <a:r>
              <a:rPr lang="en-NZ" sz="1200" spc="300" dirty="0">
                <a:latin typeface="HelveticaNeueLT Pro 55 Roman"/>
              </a:rPr>
              <a:t>h</a:t>
            </a:r>
            <a:r>
              <a:rPr lang="en-NZ" sz="1200" spc="300" dirty="0" smtClean="0">
                <a:latin typeface="HelveticaNeueLT Pro 55 Roman"/>
              </a:rPr>
              <a:t>emisphere</a:t>
            </a:r>
            <a:r>
              <a:rPr lang="en-NZ" sz="1200" spc="300" dirty="0">
                <a:latin typeface="HelveticaNeueLT Pro 55 Roman"/>
              </a:rPr>
              <a:t>. Explain the difference in the seasons and how this affects the Advent symbols.</a:t>
            </a: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Share your worksheet for Slide 9</a:t>
            </a:r>
            <a:r>
              <a:rPr lang="en-NZ" sz="1200" spc="300" dirty="0">
                <a:latin typeface="HelveticaNeueLT Pro 55 Roman"/>
              </a:rPr>
              <a:t> and explain 2 meanings for ‘darkness’. Cut out some pictures from the newspaper or magazines of people in ‘darkness’ who are waiting for Jesus to come and bring his light of hope and love to them. </a:t>
            </a: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Draw or make an Advent wreath</a:t>
            </a:r>
            <a:r>
              <a:rPr lang="en-NZ" sz="1200" spc="300" dirty="0">
                <a:latin typeface="HelveticaNeueLT Pro 55 Roman"/>
              </a:rPr>
              <a:t> using symbols from Aotearoa New Zealand and explain why you have chosen them and what they mean and what they are reminders of.</a:t>
            </a: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Make a postcard</a:t>
            </a:r>
            <a:r>
              <a:rPr lang="en-NZ" sz="1200" spc="300" dirty="0">
                <a:latin typeface="HelveticaNeueLT Pro 55 Roman"/>
              </a:rPr>
              <a:t> with the words of Isaiah on it to share. Show someone where you can find the book of Isaiah in the Old Testament in the Bible</a:t>
            </a:r>
            <a:r>
              <a:rPr lang="en-NZ" sz="1200" spc="300" dirty="0" smtClean="0">
                <a:latin typeface="HelveticaNeueLT Pro 55 Roman"/>
              </a:rPr>
              <a:t>.</a:t>
            </a:r>
            <a:endParaRPr lang="en-NZ" sz="1200" spc="300" dirty="0">
              <a:latin typeface="HelveticaNeueLT Pro 55 Roman"/>
            </a:endParaRP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Make up your own way </a:t>
            </a:r>
            <a:r>
              <a:rPr lang="en-NZ" sz="1200" spc="300" dirty="0">
                <a:latin typeface="HelveticaNeueLT Pro 55 Roman"/>
              </a:rPr>
              <a:t>of showing and sharing what you have learned and decide who you would like to share it with. </a:t>
            </a:r>
          </a:p>
          <a:p>
            <a:endParaRPr lang="en-NZ" dirty="0"/>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S-14</a:t>
            </a:r>
          </a:p>
        </p:txBody>
      </p:sp>
      <p:sp>
        <p:nvSpPr>
          <p:cNvPr id="9" name="Action Button: Back">
            <a:hlinkClick r:id="" action="ppaction://hlinkshowjump?jump=previousslide" highlightClick="1"/>
          </p:cNvPr>
          <p:cNvSpPr/>
          <p:nvPr/>
        </p:nvSpPr>
        <p:spPr>
          <a:xfrm>
            <a:off x="8128272"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Worksheet">
            <a:hlinkClick r:id="rId4" action="ppaction://hlinksldjump" highlightClick="1"/>
          </p:cNvPr>
          <p:cNvSpPr/>
          <p:nvPr/>
        </p:nvSpPr>
        <p:spPr>
          <a:xfrm>
            <a:off x="7624272"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19045" y="4821538"/>
            <a:ext cx="2705958" cy="230832"/>
          </a:xfrm>
          <a:prstGeom prst="rect">
            <a:avLst/>
          </a:prstGeom>
          <a:noFill/>
        </p:spPr>
        <p:txBody>
          <a:bodyPr wrap="none" rtlCol="0">
            <a:spAutoFit/>
          </a:bodyPr>
          <a:lstStyle/>
          <a:p>
            <a:pPr algn="ctr"/>
            <a:r>
              <a:rPr lang="en-GB" sz="900" spc="300" dirty="0" smtClean="0">
                <a:solidFill>
                  <a:schemeClr val="bg1"/>
                </a:solidFill>
                <a:latin typeface="HelveticaNeueLT Pro 55 Roman"/>
                <a:ea typeface="Segoe UI" pitchFamily="34" charset="0"/>
                <a:cs typeface="Arial" pitchFamily="34" charset="0"/>
              </a:rPr>
              <a:t>Click the worksheet button to go to the worksheet</a:t>
            </a:r>
            <a:endParaRPr lang="en-GB" sz="900" spc="300" dirty="0">
              <a:solidFill>
                <a:schemeClr val="bg1"/>
              </a:solidFill>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3740069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box: Line 3"/>
          <p:cNvSpPr txBox="1"/>
          <p:nvPr/>
        </p:nvSpPr>
        <p:spPr>
          <a:xfrm>
            <a:off x="1156049" y="3900063"/>
            <a:ext cx="7736433" cy="369332"/>
          </a:xfrm>
          <a:prstGeom prst="rect">
            <a:avLst/>
          </a:prstGeom>
          <a:noFill/>
        </p:spPr>
        <p:txBody>
          <a:bodyPr wrap="square" rtlCol="0">
            <a:spAutoFit/>
          </a:bodyPr>
          <a:lstStyle/>
          <a:p>
            <a:pPr lvl="0"/>
            <a:r>
              <a:rPr lang="en-NZ" spc="300" dirty="0">
                <a:latin typeface="HelveticaNeueLT Pro 55 Roman"/>
              </a:rPr>
              <a:t>r</a:t>
            </a:r>
            <a:r>
              <a:rPr lang="en-NZ" spc="300" dirty="0" smtClean="0">
                <a:latin typeface="HelveticaNeueLT Pro 55 Roman"/>
              </a:rPr>
              <a:t>ecall </a:t>
            </a:r>
            <a:r>
              <a:rPr lang="en-NZ" spc="300" dirty="0">
                <a:latin typeface="HelveticaNeueLT Pro 55 Roman"/>
              </a:rPr>
              <a:t>the words of Isaiah 9:2</a:t>
            </a:r>
            <a:endParaRPr lang="en-NZ" sz="1600" spc="300" dirty="0">
              <a:latin typeface="HelveticaNeueLT Pro 55 Roman"/>
            </a:endParaRPr>
          </a:p>
        </p:txBody>
      </p:sp>
      <p:sp>
        <p:nvSpPr>
          <p:cNvPr id="9" name="Textbox: Line 2"/>
          <p:cNvSpPr txBox="1"/>
          <p:nvPr/>
        </p:nvSpPr>
        <p:spPr>
          <a:xfrm>
            <a:off x="1142360" y="3171750"/>
            <a:ext cx="7744315" cy="646331"/>
          </a:xfrm>
          <a:prstGeom prst="rect">
            <a:avLst/>
          </a:prstGeom>
          <a:noFill/>
        </p:spPr>
        <p:txBody>
          <a:bodyPr wrap="square" rtlCol="0">
            <a:spAutoFit/>
          </a:bodyPr>
          <a:lstStyle/>
          <a:p>
            <a:pPr lvl="0"/>
            <a:r>
              <a:rPr lang="en-NZ" b="1" spc="300" dirty="0">
                <a:latin typeface="Lucida Sans" pitchFamily="34" charset="0"/>
              </a:rPr>
              <a:t>r</a:t>
            </a:r>
            <a:r>
              <a:rPr lang="en-NZ" b="1" spc="300" dirty="0" smtClean="0">
                <a:latin typeface="Lucida Sans" pitchFamily="34" charset="0"/>
              </a:rPr>
              <a:t>ecognise </a:t>
            </a:r>
            <a:r>
              <a:rPr lang="en-NZ" b="1" spc="300" dirty="0">
                <a:latin typeface="Lucida Sans" pitchFamily="34" charset="0"/>
              </a:rPr>
              <a:t>that the Advent wreath can remind people of the coming of Jesus into the world</a:t>
            </a:r>
            <a:endParaRPr lang="en-NZ" sz="1600" b="1" spc="300" dirty="0">
              <a:latin typeface="Lucida Sans" pitchFamily="34" charset="0"/>
            </a:endParaRPr>
          </a:p>
        </p:txBody>
      </p:sp>
      <p:sp>
        <p:nvSpPr>
          <p:cNvPr id="10" name="Textbox: Line 1"/>
          <p:cNvSpPr txBox="1"/>
          <p:nvPr/>
        </p:nvSpPr>
        <p:spPr>
          <a:xfrm>
            <a:off x="1148165" y="2135889"/>
            <a:ext cx="7744315" cy="923330"/>
          </a:xfrm>
          <a:prstGeom prst="rect">
            <a:avLst/>
          </a:prstGeom>
          <a:noFill/>
        </p:spPr>
        <p:txBody>
          <a:bodyPr wrap="square" rtlCol="0">
            <a:spAutoFit/>
          </a:bodyPr>
          <a:lstStyle/>
          <a:p>
            <a:pPr lvl="0"/>
            <a:r>
              <a:rPr lang="en-NZ" spc="300" dirty="0">
                <a:latin typeface="Bookman Old Style" pitchFamily="18" charset="0"/>
              </a:rPr>
              <a:t>r</a:t>
            </a:r>
            <a:r>
              <a:rPr lang="en-NZ" spc="300" dirty="0" smtClean="0">
                <a:latin typeface="Bookman Old Style" pitchFamily="18" charset="0"/>
              </a:rPr>
              <a:t>ecognise </a:t>
            </a:r>
            <a:r>
              <a:rPr lang="en-NZ" spc="300" dirty="0">
                <a:latin typeface="Bookman Old Style" pitchFamily="18" charset="0"/>
              </a:rPr>
              <a:t>that the traditional symbols of the Advent wreath can be adapted to the place and season they are being used in</a:t>
            </a:r>
            <a:endParaRPr lang="en-NZ" sz="1600" spc="300" dirty="0">
              <a:latin typeface="Bookman Old Style" pitchFamily="18" charset="0"/>
            </a:endParaRPr>
          </a:p>
        </p:txBody>
      </p:sp>
      <p:sp>
        <p:nvSpPr>
          <p:cNvPr id="14" name="Shape: Number 3"/>
          <p:cNvSpPr txBox="1"/>
          <p:nvPr/>
        </p:nvSpPr>
        <p:spPr>
          <a:xfrm>
            <a:off x="749909" y="3900063"/>
            <a:ext cx="466794" cy="369332"/>
          </a:xfrm>
          <a:prstGeom prst="rect">
            <a:avLst/>
          </a:prstGeom>
          <a:noFill/>
        </p:spPr>
        <p:txBody>
          <a:bodyPr wrap="none" rtlCol="0">
            <a:spAutoFit/>
          </a:bodyPr>
          <a:lstStyle/>
          <a:p>
            <a:r>
              <a:rPr lang="en-US" spc="300" dirty="0">
                <a:latin typeface="HelveticaNeueLT Pro 55 Roman"/>
                <a:ea typeface="Segoe UI" pitchFamily="34" charset="0"/>
                <a:cs typeface="Segoe UI" pitchFamily="34" charset="0"/>
              </a:rPr>
              <a:t>3</a:t>
            </a:r>
            <a:r>
              <a:rPr lang="en-US" spc="300" dirty="0" smtClean="0">
                <a:latin typeface="HelveticaNeueLT Pro 55 Roman"/>
                <a:ea typeface="Segoe UI" pitchFamily="34" charset="0"/>
                <a:cs typeface="Segoe UI" pitchFamily="34" charset="0"/>
              </a:rPr>
              <a:t>)</a:t>
            </a:r>
            <a:endParaRPr lang="en-GB" spc="300" dirty="0">
              <a:latin typeface="HelveticaNeueLT Pro 55 Roman"/>
              <a:ea typeface="Segoe UI" pitchFamily="34" charset="0"/>
              <a:cs typeface="Segoe UI" pitchFamily="34" charset="0"/>
            </a:endParaRPr>
          </a:p>
        </p:txBody>
      </p:sp>
      <p:sp>
        <p:nvSpPr>
          <p:cNvPr id="15" name="Shape: Number 2"/>
          <p:cNvSpPr txBox="1"/>
          <p:nvPr/>
        </p:nvSpPr>
        <p:spPr>
          <a:xfrm>
            <a:off x="749909" y="3221957"/>
            <a:ext cx="490840" cy="369332"/>
          </a:xfrm>
          <a:prstGeom prst="rect">
            <a:avLst/>
          </a:prstGeom>
          <a:noFill/>
        </p:spPr>
        <p:txBody>
          <a:bodyPr wrap="none" rtlCol="0">
            <a:spAutoFit/>
          </a:bodyPr>
          <a:lstStyle/>
          <a:p>
            <a:r>
              <a:rPr lang="en-US" b="1" spc="300" dirty="0">
                <a:latin typeface="Lucida Sans" pitchFamily="34" charset="0"/>
                <a:ea typeface="Segoe UI" pitchFamily="34" charset="0"/>
                <a:cs typeface="Segoe UI" pitchFamily="34" charset="0"/>
              </a:rPr>
              <a:t>2</a:t>
            </a:r>
            <a:r>
              <a:rPr lang="en-US" b="1" spc="300" dirty="0" smtClean="0">
                <a:latin typeface="Lucida Sans" pitchFamily="34" charset="0"/>
                <a:ea typeface="Segoe UI" pitchFamily="34" charset="0"/>
                <a:cs typeface="Segoe UI" pitchFamily="34" charset="0"/>
              </a:rPr>
              <a:t>)</a:t>
            </a:r>
            <a:endParaRPr lang="en-GB" b="1" spc="300" dirty="0">
              <a:latin typeface="Lucida Sans" pitchFamily="34" charset="0"/>
              <a:ea typeface="Segoe UI" pitchFamily="34" charset="0"/>
              <a:cs typeface="Segoe UI" pitchFamily="34" charset="0"/>
            </a:endParaRPr>
          </a:p>
        </p:txBody>
      </p:sp>
      <p:sp>
        <p:nvSpPr>
          <p:cNvPr id="16" name="Shape: Number 1"/>
          <p:cNvSpPr txBox="1"/>
          <p:nvPr/>
        </p:nvSpPr>
        <p:spPr>
          <a:xfrm>
            <a:off x="749909" y="2185317"/>
            <a:ext cx="473206" cy="369332"/>
          </a:xfrm>
          <a:prstGeom prst="rect">
            <a:avLst/>
          </a:prstGeom>
          <a:noFill/>
        </p:spPr>
        <p:txBody>
          <a:bodyPr wrap="none" rtlCol="0">
            <a:spAutoFit/>
          </a:bodyPr>
          <a:lstStyle/>
          <a:p>
            <a:r>
              <a:rPr lang="en-US" spc="300" dirty="0" smtClean="0">
                <a:latin typeface="Bookman Old Style" pitchFamily="18" charset="0"/>
                <a:ea typeface="Segoe UI" pitchFamily="34" charset="0"/>
                <a:cs typeface="Segoe UI" pitchFamily="34" charset="0"/>
              </a:rPr>
              <a:t>1)</a:t>
            </a:r>
            <a:endParaRPr lang="en-GB" spc="300" dirty="0">
              <a:latin typeface="Bookman Old Style" pitchFamily="18" charset="0"/>
              <a:ea typeface="Segoe UI" pitchFamily="34" charset="0"/>
              <a:cs typeface="Segoe UI" pitchFamily="34" charset="0"/>
            </a:endParaRPr>
          </a:p>
        </p:txBody>
      </p:sp>
      <p:sp>
        <p:nvSpPr>
          <p:cNvPr id="6" name="Title"/>
          <p:cNvSpPr txBox="1"/>
          <p:nvPr/>
        </p:nvSpPr>
        <p:spPr>
          <a:xfrm>
            <a:off x="0" y="105842"/>
            <a:ext cx="9144000" cy="646331"/>
          </a:xfrm>
          <a:prstGeom prst="rect">
            <a:avLst/>
          </a:prstGeom>
          <a:noFill/>
        </p:spPr>
        <p:txBody>
          <a:bodyPr wrap="square" rtlCol="0">
            <a:spAutoFit/>
          </a:bodyPr>
          <a:lstStyle/>
          <a:p>
            <a:pPr algn="ctr"/>
            <a:r>
              <a:rPr lang="en-US" sz="3600" b="1" spc="300" dirty="0" smtClean="0">
                <a:solidFill>
                  <a:schemeClr val="accent4">
                    <a:lumMod val="50000"/>
                  </a:schemeClr>
                </a:solidFill>
                <a:latin typeface="Adobe Fangsong Std R" pitchFamily="18" charset="-128"/>
                <a:ea typeface="Adobe Fangsong Std R" pitchFamily="18" charset="-128"/>
              </a:rPr>
              <a:t>Learning Intentions</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298" y="693054"/>
            <a:ext cx="1742317" cy="1307435"/>
          </a:xfrm>
          <a:prstGeom prst="rect">
            <a:avLst/>
          </a:prstGeom>
        </p:spPr>
      </p:pic>
      <p:sp>
        <p:nvSpPr>
          <p:cNvPr id="20" name="TextBox 19"/>
          <p:cNvSpPr txBox="1"/>
          <p:nvPr/>
        </p:nvSpPr>
        <p:spPr>
          <a:xfrm>
            <a:off x="1156049" y="1558693"/>
            <a:ext cx="3063334" cy="406269"/>
          </a:xfrm>
          <a:prstGeom prst="rect">
            <a:avLst/>
          </a:prstGeom>
          <a:noFill/>
        </p:spPr>
        <p:txBody>
          <a:bodyPr wrap="square" rtlCol="0">
            <a:spAutoFit/>
          </a:bodyPr>
          <a:lstStyle/>
          <a:p>
            <a:r>
              <a:rPr lang="en-NZ" sz="2000" spc="300" dirty="0" smtClean="0">
                <a:latin typeface="HelveticaNeueLT Pro 55 Roman" pitchFamily="34" charset="0"/>
              </a:rPr>
              <a:t>The children will:</a:t>
            </a:r>
            <a:endParaRPr lang="en-NZ" sz="2000" spc="300" dirty="0">
              <a:latin typeface="HelveticaNeueLT Pro 55 Roman" pitchFamily="34" charset="0"/>
            </a:endParaRPr>
          </a:p>
        </p:txBody>
      </p:sp>
      <p:sp>
        <p:nvSpPr>
          <p:cNvPr id="4" name="Shape Border 1"/>
          <p:cNvSpPr/>
          <p:nvPr/>
        </p:nvSpPr>
        <p:spPr>
          <a:xfrm>
            <a:off x="1148165" y="2135889"/>
            <a:ext cx="7283616" cy="92333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 name="Shape Border 2"/>
          <p:cNvSpPr/>
          <p:nvPr/>
        </p:nvSpPr>
        <p:spPr>
          <a:xfrm>
            <a:off x="1148165" y="3171750"/>
            <a:ext cx="7283616" cy="646331"/>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 name="Shape Border 3"/>
          <p:cNvSpPr/>
          <p:nvPr/>
        </p:nvSpPr>
        <p:spPr>
          <a:xfrm>
            <a:off x="1148165" y="3900063"/>
            <a:ext cx="7283616" cy="461872"/>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1" name="Textbox: Tool instructions"/>
          <p:cNvSpPr txBox="1"/>
          <p:nvPr/>
        </p:nvSpPr>
        <p:spPr>
          <a:xfrm>
            <a:off x="2783705" y="4826169"/>
            <a:ext cx="3576621"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rectangles to reveal the text</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200903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2"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2"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2"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childTnLst>
              </p:cTn>
              <p:nextCondLst>
                <p:cond evt="onClick" delay="0">
                  <p:tgtEl>
                    <p:spTgt spid="19"/>
                  </p:tgtEl>
                </p:cond>
              </p:nextCondLst>
            </p:seq>
          </p:childTnLst>
        </p:cTn>
      </p:par>
    </p:tnLst>
    <p:bldLst>
      <p:bldP spid="4" grpId="0" animBg="1"/>
      <p:bldP spid="4" grpId="1" animBg="1"/>
      <p:bldP spid="4" grpId="2" animBg="1"/>
      <p:bldP spid="5" grpId="0" animBg="1"/>
      <p:bldP spid="5" grpId="1" animBg="1"/>
      <p:bldP spid="5" grpId="2" animBg="1"/>
      <p:bldP spid="7" grpId="0" animBg="1"/>
      <p:bldP spid="7" grpId="1" animBg="1"/>
      <p:bldP spid="7" grpId="2"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p:cNvSpPr txBox="1"/>
          <p:nvPr/>
        </p:nvSpPr>
        <p:spPr>
          <a:xfrm>
            <a:off x="0" y="679739"/>
            <a:ext cx="9144000" cy="3831818"/>
          </a:xfrm>
          <a:prstGeom prst="rect">
            <a:avLst/>
          </a:prstGeom>
          <a:noFill/>
        </p:spPr>
        <p:txBody>
          <a:bodyPr wrap="square" rtlCol="0">
            <a:spAutoFit/>
          </a:bodyPr>
          <a:lstStyle/>
          <a:p>
            <a:pPr algn="ctr">
              <a:lnSpc>
                <a:spcPct val="150000"/>
              </a:lnSpc>
            </a:pPr>
            <a:r>
              <a:rPr lang="en-NZ" spc="300" dirty="0">
                <a:latin typeface="HelveticaNeueLT Pro 55 Roman"/>
              </a:rPr>
              <a:t>Complete the </a:t>
            </a:r>
            <a:r>
              <a:rPr lang="en-NZ" spc="300" dirty="0" smtClean="0">
                <a:latin typeface="HelveticaNeueLT Pro 55 Roman"/>
              </a:rPr>
              <a:t>sentences</a:t>
            </a:r>
            <a:endParaRPr lang="en-NZ" spc="300" dirty="0">
              <a:latin typeface="HelveticaNeueLT Pro 55 Roman"/>
            </a:endParaRPr>
          </a:p>
          <a:p>
            <a:pPr>
              <a:lnSpc>
                <a:spcPct val="150000"/>
              </a:lnSpc>
            </a:pPr>
            <a:r>
              <a:rPr lang="en-NZ" spc="300" dirty="0">
                <a:latin typeface="HelveticaNeueLT Pro 55 Roman"/>
              </a:rPr>
              <a:t>Small </a:t>
            </a:r>
            <a:r>
              <a:rPr lang="en-NZ" spc="300" dirty="0" smtClean="0">
                <a:latin typeface="HelveticaNeueLT Pro 55 Roman"/>
              </a:rPr>
              <a:t>branches </a:t>
            </a:r>
            <a:r>
              <a:rPr lang="en-NZ" spc="300" dirty="0">
                <a:latin typeface="HelveticaNeueLT Pro 55 Roman"/>
              </a:rPr>
              <a:t>of evergreen trees are used because </a:t>
            </a:r>
            <a:r>
              <a:rPr lang="en-NZ" spc="300" dirty="0" smtClean="0">
                <a:latin typeface="HelveticaNeueLT Pro 55 Roman"/>
              </a:rPr>
              <a:t>…</a:t>
            </a:r>
          </a:p>
          <a:p>
            <a:pPr>
              <a:lnSpc>
                <a:spcPct val="150000"/>
              </a:lnSpc>
            </a:pPr>
            <a:endParaRPr lang="en-NZ" spc="300" dirty="0">
              <a:latin typeface="HelveticaNeueLT Pro 55 Roman"/>
            </a:endParaRPr>
          </a:p>
          <a:p>
            <a:pPr>
              <a:lnSpc>
                <a:spcPct val="150000"/>
              </a:lnSpc>
            </a:pPr>
            <a:r>
              <a:rPr lang="en-NZ" spc="300" dirty="0">
                <a:latin typeface="HelveticaNeueLT Pro 55 Roman"/>
              </a:rPr>
              <a:t>The light the candles bring are important because </a:t>
            </a:r>
            <a:r>
              <a:rPr lang="en-NZ" spc="300" dirty="0" smtClean="0">
                <a:latin typeface="HelveticaNeueLT Pro 55 Roman"/>
              </a:rPr>
              <a:t>…</a:t>
            </a:r>
          </a:p>
          <a:p>
            <a:pPr>
              <a:lnSpc>
                <a:spcPct val="150000"/>
              </a:lnSpc>
            </a:pPr>
            <a:endParaRPr lang="en-NZ" spc="300" dirty="0">
              <a:latin typeface="HelveticaNeueLT Pro 55 Roman"/>
            </a:endParaRPr>
          </a:p>
          <a:p>
            <a:pPr>
              <a:lnSpc>
                <a:spcPct val="150000"/>
              </a:lnSpc>
            </a:pPr>
            <a:r>
              <a:rPr lang="en-NZ" spc="300" dirty="0">
                <a:latin typeface="HelveticaNeueLT Pro 55 Roman"/>
              </a:rPr>
              <a:t>Celebrating Advent in the winter helps people to feel </a:t>
            </a:r>
            <a:r>
              <a:rPr lang="en-NZ" spc="300" dirty="0" smtClean="0">
                <a:latin typeface="HelveticaNeueLT Pro 55 Roman"/>
              </a:rPr>
              <a:t>...</a:t>
            </a:r>
          </a:p>
          <a:p>
            <a:pPr>
              <a:lnSpc>
                <a:spcPct val="150000"/>
              </a:lnSpc>
            </a:pPr>
            <a:endParaRPr lang="en-NZ" spc="300" dirty="0">
              <a:latin typeface="HelveticaNeueLT Pro 55 Roman"/>
            </a:endParaRPr>
          </a:p>
          <a:p>
            <a:pPr>
              <a:lnSpc>
                <a:spcPct val="150000"/>
              </a:lnSpc>
            </a:pPr>
            <a:r>
              <a:rPr lang="en-NZ" spc="300" dirty="0">
                <a:latin typeface="HelveticaNeueLT Pro 55 Roman"/>
              </a:rPr>
              <a:t>What do you prefer – Advent in summer or winter? </a:t>
            </a:r>
          </a:p>
          <a:p>
            <a:pPr>
              <a:lnSpc>
                <a:spcPct val="150000"/>
              </a:lnSpc>
            </a:pPr>
            <a:endParaRPr lang="en-NZ" spc="300" dirty="0" smtClean="0">
              <a:latin typeface="HelveticaNeueLT Pro 55 Roman"/>
            </a:endParaRPr>
          </a:p>
        </p:txBody>
      </p:sp>
      <p:sp>
        <p:nvSpPr>
          <p:cNvPr id="6" name="REMOVE THIS OBJECT"/>
          <p:cNvSpPr txBox="1"/>
          <p:nvPr/>
        </p:nvSpPr>
        <p:spPr>
          <a:xfrm>
            <a:off x="0" y="-30085"/>
            <a:ext cx="9144000" cy="892552"/>
          </a:xfrm>
          <a:prstGeom prst="rect">
            <a:avLst/>
          </a:prstGeom>
          <a:noFill/>
        </p:spPr>
        <p:txBody>
          <a:bodyPr wrap="square" rtlCol="0">
            <a:spAutoFit/>
          </a:bodyPr>
          <a:lstStyle/>
          <a:p>
            <a:pPr algn="ctr"/>
            <a:r>
              <a:rPr lang="en-NZ" sz="2600" b="1" spc="300" dirty="0">
                <a:latin typeface="Adobe Fangsong Std R" pitchFamily="18" charset="-128"/>
                <a:ea typeface="Adobe Fangsong Std R" pitchFamily="18" charset="-128"/>
              </a:rPr>
              <a:t>What the Advent </a:t>
            </a:r>
            <a:r>
              <a:rPr lang="en-NZ" sz="2600" b="1" spc="300" dirty="0" smtClean="0">
                <a:latin typeface="Adobe Fangsong Std R" pitchFamily="18" charset="-128"/>
                <a:ea typeface="Adobe Fangsong Std R" pitchFamily="18" charset="-128"/>
              </a:rPr>
              <a:t>Wreath </a:t>
            </a:r>
            <a:r>
              <a:rPr lang="en-NZ" sz="2600" b="1" spc="300" dirty="0">
                <a:latin typeface="Adobe Fangsong Std R" pitchFamily="18" charset="-128"/>
                <a:ea typeface="Adobe Fangsong Std R" pitchFamily="18" charset="-128"/>
              </a:rPr>
              <a:t>means for people who celebrate Advent during winter</a:t>
            </a:r>
            <a:endParaRPr lang="en-GB" sz="2600" b="1" spc="300" dirty="0">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2636226" y="4912668"/>
            <a:ext cx="3871574"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up arrow to return to the lesson</a:t>
            </a:r>
            <a:endParaRPr lang="en-GB" sz="900" spc="300" dirty="0">
              <a:latin typeface="HelveticaNeueLT Pro 55 Roman"/>
              <a:ea typeface="Segoe UI" pitchFamily="34" charset="0"/>
              <a:cs typeface="Arial" pitchFamily="34" charset="0"/>
            </a:endParaRP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cxnSp>
        <p:nvCxnSpPr>
          <p:cNvPr id="18" name="Straight Connector 17"/>
          <p:cNvCxnSpPr/>
          <p:nvPr/>
        </p:nvCxnSpPr>
        <p:spPr>
          <a:xfrm>
            <a:off x="98854" y="1915297"/>
            <a:ext cx="8901146" cy="12357"/>
          </a:xfrm>
          <a:prstGeom prst="line">
            <a:avLst/>
          </a:prstGeom>
          <a:ln>
            <a:prstDash val="sysDot"/>
          </a:ln>
          <a:effectLst/>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98854" y="2782802"/>
            <a:ext cx="8901146" cy="12357"/>
          </a:xfrm>
          <a:prstGeom prst="line">
            <a:avLst/>
          </a:prstGeom>
          <a:ln>
            <a:prstDash val="sysDot"/>
          </a:ln>
          <a:effectLst/>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98854" y="3553040"/>
            <a:ext cx="8901146" cy="12357"/>
          </a:xfrm>
          <a:prstGeom prst="line">
            <a:avLst/>
          </a:prstGeom>
          <a:ln>
            <a:prstDash val="sysDot"/>
          </a:ln>
          <a:effectLst/>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98854" y="4336372"/>
            <a:ext cx="8901146" cy="12357"/>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12" name="TextBox: Worksheet Indication"/>
          <p:cNvSpPr txBox="1"/>
          <p:nvPr/>
        </p:nvSpPr>
        <p:spPr>
          <a:xfrm>
            <a:off x="0" y="4423500"/>
            <a:ext cx="1260000" cy="360000"/>
          </a:xfrm>
          <a:prstGeom prst="rect">
            <a:avLst/>
          </a:prstGeom>
          <a:noFill/>
          <a:ln w="0">
            <a:noFill/>
          </a:ln>
        </p:spPr>
        <p:txBody>
          <a:bodyPr wrap="square" rtlCol="0">
            <a:noAutofit/>
          </a:bodyPr>
          <a:lstStyle/>
          <a:p>
            <a:r>
              <a:rPr lang="en-GB" b="1" dirty="0" smtClean="0">
                <a:latin typeface="Arial" pitchFamily="34" charset="0"/>
                <a:cs typeface="Arial" pitchFamily="34" charset="0"/>
              </a:rPr>
              <a:t>Name:</a:t>
            </a:r>
            <a:endParaRPr lang="en-GB" b="1" dirty="0">
              <a:latin typeface="Arial" pitchFamily="34" charset="0"/>
              <a:cs typeface="Arial" pitchFamily="34" charset="0"/>
            </a:endParaRPr>
          </a:p>
        </p:txBody>
      </p:sp>
      <p:sp>
        <p:nvSpPr>
          <p:cNvPr id="2" name="Rectangle 1"/>
          <p:cNvSpPr/>
          <p:nvPr/>
        </p:nvSpPr>
        <p:spPr>
          <a:xfrm>
            <a:off x="4428000" y="4389673"/>
            <a:ext cx="4572000" cy="338554"/>
          </a:xfrm>
          <a:prstGeom prst="rect">
            <a:avLst/>
          </a:prstGeom>
        </p:spPr>
        <p:txBody>
          <a:bodyPr>
            <a:spAutoFit/>
          </a:bodyPr>
          <a:lstStyle/>
          <a:p>
            <a:pPr algn="ctr"/>
            <a:r>
              <a:rPr lang="en-NZ" sz="1600" spc="300" dirty="0">
                <a:latin typeface="HelveticaNeueLT Pro 55 Roman"/>
              </a:rPr>
              <a:t>Give the reasons for your answers </a:t>
            </a:r>
          </a:p>
        </p:txBody>
      </p:sp>
      <p:sp>
        <p:nvSpPr>
          <p:cNvPr id="14" name="TextBox: Worksheet Indication"/>
          <p:cNvSpPr txBox="1"/>
          <p:nvPr/>
        </p:nvSpPr>
        <p:spPr>
          <a:xfrm>
            <a:off x="2472520" y="4423500"/>
            <a:ext cx="1260000" cy="360000"/>
          </a:xfrm>
          <a:prstGeom prst="rect">
            <a:avLst/>
          </a:prstGeom>
          <a:noFill/>
          <a:ln w="0">
            <a:noFill/>
          </a:ln>
        </p:spPr>
        <p:txBody>
          <a:bodyPr wrap="square" rtlCol="0">
            <a:noAutofit/>
          </a:bodyPr>
          <a:lstStyle/>
          <a:p>
            <a:r>
              <a:rPr lang="en-GB" b="1" dirty="0" smtClean="0">
                <a:latin typeface="Arial" pitchFamily="34" charset="0"/>
                <a:cs typeface="Arial" pitchFamily="34" charset="0"/>
              </a:rPr>
              <a:t>Date:</a:t>
            </a:r>
          </a:p>
          <a:p>
            <a:endParaRPr lang="en-GB" b="1" dirty="0">
              <a:latin typeface="Arial" pitchFamily="34" charset="0"/>
              <a:cs typeface="Arial" pitchFamily="34" charset="0"/>
            </a:endParaRPr>
          </a:p>
        </p:txBody>
      </p:sp>
    </p:spTree>
    <p:extLst>
      <p:ext uri="{BB962C8B-B14F-4D97-AF65-F5344CB8AC3E}">
        <p14:creationId xmlns:p14="http://schemas.microsoft.com/office/powerpoint/2010/main" val="1294150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S-09B</a:t>
            </a:r>
            <a:endParaRPr lang="en-GB" sz="900" b="1" dirty="0">
              <a:solidFill>
                <a:srgbClr val="002060"/>
              </a:solidFill>
              <a:latin typeface="Arial" pitchFamily="34" charset="0"/>
              <a:cs typeface="Arial" pitchFamily="34" charset="0"/>
            </a:endParaRP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1178097" y="4829284"/>
            <a:ext cx="3871574"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up arrow to return to the lesson</a:t>
            </a:r>
            <a:endParaRPr lang="en-GB" sz="900" spc="300" dirty="0">
              <a:latin typeface="HelveticaNeueLT Pro 55 Roman"/>
              <a:ea typeface="Segoe UI" pitchFamily="34" charset="0"/>
              <a:cs typeface="Arial" pitchFamily="34" charset="0"/>
            </a:endParaRP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2" name="Title"/>
          <p:cNvSpPr txBox="1"/>
          <p:nvPr/>
        </p:nvSpPr>
        <p:spPr>
          <a:xfrm>
            <a:off x="12" y="0"/>
            <a:ext cx="9144000" cy="584775"/>
          </a:xfrm>
          <a:prstGeom prst="rect">
            <a:avLst/>
          </a:prstGeom>
          <a:noFill/>
        </p:spPr>
        <p:txBody>
          <a:bodyPr wrap="square" rtlCol="0">
            <a:spAutoFit/>
          </a:bodyPr>
          <a:lstStyle/>
          <a:p>
            <a:pPr algn="ctr"/>
            <a:r>
              <a:rPr lang="en-NZ" sz="3200" b="1" spc="300" dirty="0">
                <a:latin typeface="Adobe Fangsong Std R" pitchFamily="18" charset="-128"/>
                <a:ea typeface="Adobe Fangsong Std R" pitchFamily="18" charset="-128"/>
              </a:rPr>
              <a:t>In the world today Jesus needs to </a:t>
            </a:r>
            <a:r>
              <a:rPr lang="en-NZ" sz="3200" b="1" spc="300" dirty="0" smtClean="0">
                <a:latin typeface="Adobe Fangsong Std R" pitchFamily="18" charset="-128"/>
                <a:ea typeface="Adobe Fangsong Std R" pitchFamily="18" charset="-128"/>
              </a:rPr>
              <a:t>come</a:t>
            </a:r>
            <a:endParaRPr lang="en-NZ" sz="3200" b="1" spc="300" dirty="0">
              <a:latin typeface="Adobe Fangsong Std R" pitchFamily="18" charset="-128"/>
              <a:ea typeface="Adobe Fangsong Std R" pitchFamily="18" charset="-128"/>
            </a:endParaRPr>
          </a:p>
        </p:txBody>
      </p:sp>
      <p:graphicFrame>
        <p:nvGraphicFramePr>
          <p:cNvPr id="13" name="Table 12"/>
          <p:cNvGraphicFramePr>
            <a:graphicFrameLocks noGrp="1"/>
          </p:cNvGraphicFramePr>
          <p:nvPr>
            <p:extLst>
              <p:ext uri="{D42A27DB-BD31-4B8C-83A1-F6EECF244321}">
                <p14:modId xmlns:p14="http://schemas.microsoft.com/office/powerpoint/2010/main" val="198511460"/>
              </p:ext>
            </p:extLst>
          </p:nvPr>
        </p:nvGraphicFramePr>
        <p:xfrm>
          <a:off x="77061" y="598419"/>
          <a:ext cx="5027200" cy="4185080"/>
        </p:xfrm>
        <a:graphic>
          <a:graphicData uri="http://schemas.openxmlformats.org/drawingml/2006/table">
            <a:tbl>
              <a:tblPr firstRow="1" bandRow="1">
                <a:tableStyleId>{5940675A-B579-460E-94D1-54222C63F5DA}</a:tableStyleId>
              </a:tblPr>
              <a:tblGrid>
                <a:gridCol w="502720"/>
                <a:gridCol w="502720"/>
                <a:gridCol w="502720"/>
                <a:gridCol w="502720"/>
                <a:gridCol w="502720"/>
                <a:gridCol w="502720"/>
                <a:gridCol w="502720"/>
                <a:gridCol w="502720"/>
                <a:gridCol w="502720"/>
                <a:gridCol w="502720"/>
              </a:tblGrid>
              <a:tr h="418508">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L</a:t>
                      </a:r>
                      <a:endParaRPr lang="en-NZ" dirty="0">
                        <a:latin typeface="HelveticaNeueLT Pro 55 Roman"/>
                      </a:endParaRPr>
                    </a:p>
                  </a:txBody>
                  <a:tcPr/>
                </a:tc>
                <a:tc>
                  <a:txBody>
                    <a:bodyPr/>
                    <a:lstStyle/>
                    <a:p>
                      <a:pPr algn="ctr"/>
                      <a:r>
                        <a:rPr lang="en-NZ" dirty="0" smtClean="0">
                          <a:latin typeface="HelveticaNeueLT Pro 55 Roman"/>
                        </a:rPr>
                        <a:t>P</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G</a:t>
                      </a:r>
                      <a:endParaRPr lang="en-NZ" dirty="0">
                        <a:latin typeface="HelveticaNeueLT Pro 55 Roman"/>
                      </a:endParaRPr>
                    </a:p>
                  </a:txBody>
                  <a:tcPr/>
                </a:tc>
                <a:tc>
                  <a:txBody>
                    <a:bodyPr/>
                    <a:lstStyle/>
                    <a:p>
                      <a:pPr algn="ctr"/>
                      <a:r>
                        <a:rPr lang="en-NZ" dirty="0" smtClean="0">
                          <a:latin typeface="HelveticaNeueLT Pro 55 Roman"/>
                        </a:rPr>
                        <a:t>I</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Y</a:t>
                      </a:r>
                      <a:endParaRPr lang="en-NZ" dirty="0">
                        <a:latin typeface="HelveticaNeueLT Pro 55 Roman"/>
                      </a:endParaRPr>
                    </a:p>
                  </a:txBody>
                  <a:tcPr/>
                </a:tc>
                <a:tc>
                  <a:txBody>
                    <a:bodyPr/>
                    <a:lstStyle/>
                    <a:p>
                      <a:pPr algn="ctr"/>
                      <a:r>
                        <a:rPr lang="en-NZ" dirty="0" smtClean="0">
                          <a:latin typeface="HelveticaNeueLT Pro 55 Roman"/>
                        </a:rPr>
                        <a:t>C</a:t>
                      </a:r>
                      <a:endParaRPr lang="en-NZ" dirty="0">
                        <a:latin typeface="HelveticaNeueLT Pro 55 Roman"/>
                      </a:endParaRPr>
                    </a:p>
                  </a:txBody>
                  <a:tcPr/>
                </a:tc>
              </a:tr>
              <a:tr h="418508">
                <a:tc>
                  <a:txBody>
                    <a:bodyPr/>
                    <a:lstStyle/>
                    <a:p>
                      <a:pPr algn="ctr"/>
                      <a:r>
                        <a:rPr lang="en-NZ" dirty="0" smtClean="0">
                          <a:latin typeface="HelveticaNeueLT Pro 55 Roman"/>
                        </a:rPr>
                        <a:t>C</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M</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R</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U</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r>
              <a:tr h="418508">
                <a:tc>
                  <a:txBody>
                    <a:bodyPr/>
                    <a:lstStyle/>
                    <a:p>
                      <a:pPr algn="ctr"/>
                      <a:r>
                        <a:rPr lang="en-NZ" dirty="0" smtClean="0">
                          <a:latin typeface="HelveticaNeueLT Pro 55 Roman"/>
                        </a:rPr>
                        <a:t>D</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R</a:t>
                      </a:r>
                      <a:endParaRPr lang="en-NZ" dirty="0">
                        <a:latin typeface="HelveticaNeueLT Pro 55 Roman"/>
                      </a:endParaRPr>
                    </a:p>
                  </a:txBody>
                  <a:tcPr/>
                </a:tc>
                <a:tc>
                  <a:txBody>
                    <a:bodyPr/>
                    <a:lstStyle/>
                    <a:p>
                      <a:pPr algn="ctr"/>
                      <a:r>
                        <a:rPr lang="en-NZ" dirty="0" smtClean="0">
                          <a:latin typeface="HelveticaNeueLT Pro 55 Roman"/>
                        </a:rPr>
                        <a:t>K</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U</a:t>
                      </a:r>
                      <a:endParaRPr lang="en-NZ" dirty="0">
                        <a:latin typeface="HelveticaNeueLT Pro 55 Roman"/>
                      </a:endParaRPr>
                    </a:p>
                  </a:txBody>
                  <a:tcPr/>
                </a:tc>
                <a:tc>
                  <a:txBody>
                    <a:bodyPr/>
                    <a:lstStyle/>
                    <a:p>
                      <a:pPr algn="ctr"/>
                      <a:r>
                        <a:rPr lang="en-NZ" dirty="0" smtClean="0">
                          <a:latin typeface="HelveticaNeueLT Pro 55 Roman"/>
                        </a:rPr>
                        <a:t>I</a:t>
                      </a:r>
                      <a:endParaRPr lang="en-NZ" dirty="0">
                        <a:latin typeface="HelveticaNeueLT Pro 55 Roman"/>
                      </a:endParaRPr>
                    </a:p>
                  </a:txBody>
                  <a:tcPr/>
                </a:tc>
              </a:tr>
              <a:tr h="418508">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C</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L</a:t>
                      </a:r>
                      <a:endParaRPr lang="en-NZ" dirty="0">
                        <a:latin typeface="HelveticaNeueLT Pro 55 Roman"/>
                      </a:endParaRPr>
                    </a:p>
                  </a:txBody>
                  <a:tcPr/>
                </a:tc>
              </a:tr>
              <a:tr h="418508">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F</a:t>
                      </a:r>
                      <a:endParaRPr lang="en-NZ" dirty="0">
                        <a:latin typeface="HelveticaNeueLT Pro 55 Roman"/>
                      </a:endParaRPr>
                    </a:p>
                  </a:txBody>
                  <a:tcPr/>
                </a:tc>
                <a:tc>
                  <a:txBody>
                    <a:bodyPr/>
                    <a:lstStyle/>
                    <a:p>
                      <a:pPr algn="ctr"/>
                      <a:r>
                        <a:rPr lang="en-NZ" dirty="0" smtClean="0">
                          <a:latin typeface="HelveticaNeueLT Pro 55 Roman"/>
                        </a:rPr>
                        <a:t>B</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J</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D</a:t>
                      </a:r>
                      <a:endParaRPr lang="en-NZ" dirty="0">
                        <a:latin typeface="HelveticaNeueLT Pro 55 Roman"/>
                      </a:endParaRPr>
                    </a:p>
                  </a:txBody>
                  <a:tcPr/>
                </a:tc>
              </a:tr>
              <a:tr h="418508">
                <a:tc>
                  <a:txBody>
                    <a:bodyPr/>
                    <a:lstStyle/>
                    <a:p>
                      <a:pPr algn="ctr"/>
                      <a:r>
                        <a:rPr lang="en-NZ" dirty="0" smtClean="0">
                          <a:latin typeface="HelveticaNeueLT Pro 55 Roman"/>
                        </a:rPr>
                        <a:t>W</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C</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C</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R</a:t>
                      </a:r>
                      <a:endParaRPr lang="en-NZ" dirty="0">
                        <a:latin typeface="HelveticaNeueLT Pro 55 Roman"/>
                      </a:endParaRPr>
                    </a:p>
                  </a:txBody>
                  <a:tcPr/>
                </a:tc>
              </a:tr>
              <a:tr h="418508">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D</a:t>
                      </a:r>
                      <a:endParaRPr lang="en-NZ" dirty="0">
                        <a:latin typeface="HelveticaNeueLT Pro 55 Roman"/>
                      </a:endParaRPr>
                    </a:p>
                  </a:txBody>
                  <a:tcPr/>
                </a:tc>
                <a:tc>
                  <a:txBody>
                    <a:bodyPr/>
                    <a:lstStyle/>
                    <a:p>
                      <a:pPr algn="ctr"/>
                      <a:r>
                        <a:rPr lang="en-NZ" dirty="0" smtClean="0">
                          <a:latin typeface="HelveticaNeueLT Pro 55 Roman"/>
                        </a:rPr>
                        <a:t>W</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R</a:t>
                      </a:r>
                      <a:endParaRPr lang="en-NZ" dirty="0">
                        <a:latin typeface="HelveticaNeueLT Pro 55 Roman"/>
                      </a:endParaRPr>
                    </a:p>
                  </a:txBody>
                  <a:tcPr/>
                </a:tc>
                <a:tc>
                  <a:txBody>
                    <a:bodyPr/>
                    <a:lstStyle/>
                    <a:p>
                      <a:pPr algn="ctr"/>
                      <a:r>
                        <a:rPr lang="en-NZ" dirty="0" smtClean="0">
                          <a:latin typeface="HelveticaNeueLT Pro 55 Roman"/>
                        </a:rPr>
                        <a:t>L</a:t>
                      </a:r>
                      <a:endParaRPr lang="en-NZ" dirty="0">
                        <a:latin typeface="HelveticaNeueLT Pro 55 Roman"/>
                      </a:endParaRPr>
                    </a:p>
                  </a:txBody>
                  <a:tcPr/>
                </a:tc>
                <a:tc>
                  <a:txBody>
                    <a:bodyPr/>
                    <a:lstStyle/>
                    <a:p>
                      <a:pPr algn="ctr"/>
                      <a:r>
                        <a:rPr lang="en-NZ" dirty="0" smtClean="0">
                          <a:latin typeface="HelveticaNeueLT Pro 55 Roman"/>
                        </a:rPr>
                        <a:t>D</a:t>
                      </a:r>
                      <a:endParaRPr lang="en-NZ" dirty="0">
                        <a:latin typeface="HelveticaNeueLT Pro 55 Roman"/>
                      </a:endParaRPr>
                    </a:p>
                  </a:txBody>
                  <a:tcPr/>
                </a:tc>
                <a:tc>
                  <a:txBody>
                    <a:bodyPr/>
                    <a:lstStyle/>
                    <a:p>
                      <a:pPr algn="ctr"/>
                      <a:r>
                        <a:rPr lang="en-NZ" dirty="0" smtClean="0">
                          <a:latin typeface="HelveticaNeueLT Pro 55 Roman"/>
                        </a:rPr>
                        <a:t>I</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r>
              <a:tr h="418508">
                <a:tc>
                  <a:txBody>
                    <a:bodyPr/>
                    <a:lstStyle/>
                    <a:p>
                      <a:pPr algn="ctr"/>
                      <a:r>
                        <a:rPr lang="en-NZ" dirty="0" smtClean="0">
                          <a:latin typeface="HelveticaNeueLT Pro 55 Roman"/>
                        </a:rPr>
                        <a:t>V</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c>
                  <a:txBody>
                    <a:bodyPr/>
                    <a:lstStyle/>
                    <a:p>
                      <a:pPr algn="ctr"/>
                      <a:r>
                        <a:rPr lang="en-NZ" dirty="0" smtClean="0">
                          <a:latin typeface="HelveticaNeueLT Pro 55 Roman"/>
                        </a:rPr>
                        <a:t>F</a:t>
                      </a:r>
                      <a:endParaRPr lang="en-NZ" dirty="0">
                        <a:latin typeface="HelveticaNeueLT Pro 55 Roman"/>
                      </a:endParaRPr>
                    </a:p>
                  </a:txBody>
                  <a:tcPr/>
                </a:tc>
                <a:tc>
                  <a:txBody>
                    <a:bodyPr/>
                    <a:lstStyle/>
                    <a:p>
                      <a:pPr algn="ctr"/>
                      <a:r>
                        <a:rPr lang="en-NZ" dirty="0" smtClean="0">
                          <a:latin typeface="HelveticaNeueLT Pro 55 Roman"/>
                        </a:rPr>
                        <a:t>J</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U</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r>
              <a:tr h="418508">
                <a:tc>
                  <a:txBody>
                    <a:bodyPr/>
                    <a:lstStyle/>
                    <a:p>
                      <a:pPr algn="ctr"/>
                      <a:r>
                        <a:rPr lang="en-NZ" dirty="0" smtClean="0">
                          <a:latin typeface="HelveticaNeueLT Pro 55 Roman"/>
                        </a:rPr>
                        <a:t>I</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Y</a:t>
                      </a:r>
                      <a:endParaRPr lang="en-NZ" dirty="0">
                        <a:latin typeface="HelveticaNeueLT Pro 55 Roman"/>
                      </a:endParaRPr>
                    </a:p>
                  </a:txBody>
                  <a:tcPr/>
                </a:tc>
                <a:tc>
                  <a:txBody>
                    <a:bodyPr/>
                    <a:lstStyle/>
                    <a:p>
                      <a:pPr algn="ctr"/>
                      <a:r>
                        <a:rPr lang="en-NZ" dirty="0" smtClean="0">
                          <a:latin typeface="HelveticaNeueLT Pro 55 Roman"/>
                        </a:rPr>
                        <a:t>E</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O</a:t>
                      </a:r>
                      <a:endParaRPr lang="en-NZ" dirty="0">
                        <a:latin typeface="HelveticaNeueLT Pro 55 Roman"/>
                      </a:endParaRPr>
                    </a:p>
                  </a:txBody>
                  <a:tcPr/>
                </a:tc>
              </a:tr>
              <a:tr h="418508">
                <a:tc>
                  <a:txBody>
                    <a:bodyPr/>
                    <a:lstStyle/>
                    <a:p>
                      <a:pPr algn="ctr"/>
                      <a:r>
                        <a:rPr lang="en-NZ" dirty="0" smtClean="0">
                          <a:latin typeface="HelveticaNeueLT Pro 55 Roman"/>
                        </a:rPr>
                        <a:t>L</a:t>
                      </a:r>
                      <a:endParaRPr lang="en-NZ" dirty="0">
                        <a:latin typeface="HelveticaNeueLT Pro 55 Roman"/>
                      </a:endParaRPr>
                    </a:p>
                  </a:txBody>
                  <a:tcPr/>
                </a:tc>
                <a:tc>
                  <a:txBody>
                    <a:bodyPr/>
                    <a:lstStyle/>
                    <a:p>
                      <a:pPr algn="ctr"/>
                      <a:r>
                        <a:rPr lang="en-NZ" dirty="0" smtClean="0">
                          <a:latin typeface="HelveticaNeueLT Pro 55 Roman"/>
                        </a:rPr>
                        <a:t>I</a:t>
                      </a:r>
                      <a:endParaRPr lang="en-NZ" dirty="0">
                        <a:latin typeface="HelveticaNeueLT Pro 55 Roman"/>
                      </a:endParaRPr>
                    </a:p>
                  </a:txBody>
                  <a:tcPr/>
                </a:tc>
                <a:tc>
                  <a:txBody>
                    <a:bodyPr/>
                    <a:lstStyle/>
                    <a:p>
                      <a:pPr algn="ctr"/>
                      <a:r>
                        <a:rPr lang="en-NZ" dirty="0" smtClean="0">
                          <a:latin typeface="HelveticaNeueLT Pro 55 Roman"/>
                        </a:rPr>
                        <a:t>G</a:t>
                      </a:r>
                      <a:endParaRPr lang="en-NZ" dirty="0">
                        <a:latin typeface="HelveticaNeueLT Pro 55 Roman"/>
                      </a:endParaRPr>
                    </a:p>
                  </a:txBody>
                  <a:tcPr/>
                </a:tc>
                <a:tc>
                  <a:txBody>
                    <a:bodyPr/>
                    <a:lstStyle/>
                    <a:p>
                      <a:pPr algn="ctr"/>
                      <a:r>
                        <a:rPr lang="en-NZ" dirty="0" smtClean="0">
                          <a:latin typeface="HelveticaNeueLT Pro 55 Roman"/>
                        </a:rPr>
                        <a:t>H</a:t>
                      </a:r>
                      <a:endParaRPr lang="en-NZ" dirty="0">
                        <a:latin typeface="HelveticaNeueLT Pro 55 Roman"/>
                      </a:endParaRPr>
                    </a:p>
                  </a:txBody>
                  <a:tcPr/>
                </a:tc>
                <a:tc>
                  <a:txBody>
                    <a:bodyPr/>
                    <a:lstStyle/>
                    <a:p>
                      <a:pPr algn="ctr"/>
                      <a:r>
                        <a:rPr lang="en-NZ" dirty="0" smtClean="0">
                          <a:latin typeface="HelveticaNeueLT Pro 55 Roman"/>
                        </a:rPr>
                        <a:t>T</a:t>
                      </a:r>
                      <a:endParaRPr lang="en-NZ" dirty="0">
                        <a:latin typeface="HelveticaNeueLT Pro 55 Roman"/>
                      </a:endParaRPr>
                    </a:p>
                  </a:txBody>
                  <a:tcPr/>
                </a:tc>
                <a:tc>
                  <a:txBody>
                    <a:bodyPr/>
                    <a:lstStyle/>
                    <a:p>
                      <a:pPr algn="ctr"/>
                      <a:r>
                        <a:rPr lang="en-NZ" dirty="0" smtClean="0">
                          <a:latin typeface="HelveticaNeueLT Pro 55 Roman"/>
                        </a:rPr>
                        <a:t>Y</a:t>
                      </a:r>
                      <a:endParaRPr lang="en-NZ" dirty="0">
                        <a:latin typeface="HelveticaNeueLT Pro 55 Roman"/>
                      </a:endParaRPr>
                    </a:p>
                  </a:txBody>
                  <a:tcPr/>
                </a:tc>
                <a:tc>
                  <a:txBody>
                    <a:bodyPr/>
                    <a:lstStyle/>
                    <a:p>
                      <a:pPr algn="ctr"/>
                      <a:r>
                        <a:rPr lang="en-NZ" dirty="0" smtClean="0">
                          <a:latin typeface="HelveticaNeueLT Pro 55 Roman"/>
                        </a:rPr>
                        <a:t>N</a:t>
                      </a:r>
                      <a:endParaRPr lang="en-NZ" dirty="0">
                        <a:latin typeface="HelveticaNeueLT Pro 55 Roman"/>
                      </a:endParaRPr>
                    </a:p>
                  </a:txBody>
                  <a:tcPr/>
                </a:tc>
                <a:tc>
                  <a:txBody>
                    <a:bodyPr/>
                    <a:lstStyle/>
                    <a:p>
                      <a:pPr algn="ctr"/>
                      <a:r>
                        <a:rPr lang="en-NZ" dirty="0" smtClean="0">
                          <a:latin typeface="HelveticaNeueLT Pro 55 Roman"/>
                        </a:rPr>
                        <a:t>A</a:t>
                      </a:r>
                      <a:endParaRPr lang="en-NZ" dirty="0">
                        <a:latin typeface="HelveticaNeueLT Pro 55 Roman"/>
                      </a:endParaRPr>
                    </a:p>
                  </a:txBody>
                  <a:tcPr/>
                </a:tc>
                <a:tc>
                  <a:txBody>
                    <a:bodyPr/>
                    <a:lstStyle/>
                    <a:p>
                      <a:pPr algn="ctr"/>
                      <a:r>
                        <a:rPr lang="en-NZ" dirty="0" smtClean="0">
                          <a:latin typeface="HelveticaNeueLT Pro 55 Roman"/>
                        </a:rPr>
                        <a:t>M</a:t>
                      </a:r>
                      <a:endParaRPr lang="en-NZ" dirty="0">
                        <a:latin typeface="HelveticaNeueLT Pro 55 Roman"/>
                      </a:endParaRPr>
                    </a:p>
                  </a:txBody>
                  <a:tcPr/>
                </a:tc>
                <a:tc>
                  <a:txBody>
                    <a:bodyPr/>
                    <a:lstStyle/>
                    <a:p>
                      <a:pPr algn="ctr"/>
                      <a:r>
                        <a:rPr lang="en-NZ" dirty="0" smtClean="0">
                          <a:latin typeface="HelveticaNeueLT Pro 55 Roman"/>
                        </a:rPr>
                        <a:t>S</a:t>
                      </a:r>
                      <a:endParaRPr lang="en-NZ" dirty="0">
                        <a:latin typeface="HelveticaNeueLT Pro 55 Roman"/>
                      </a:endParaRPr>
                    </a:p>
                  </a:txBody>
                  <a:tcPr/>
                </a:tc>
              </a:tr>
            </a:tbl>
          </a:graphicData>
        </a:graphic>
      </p:graphicFrame>
      <p:sp>
        <p:nvSpPr>
          <p:cNvPr id="14" name="Textbox: Text"/>
          <p:cNvSpPr txBox="1"/>
          <p:nvPr/>
        </p:nvSpPr>
        <p:spPr>
          <a:xfrm>
            <a:off x="5076967" y="2662590"/>
            <a:ext cx="4094329" cy="1938992"/>
          </a:xfrm>
          <a:prstGeom prst="rect">
            <a:avLst/>
          </a:prstGeom>
          <a:noFill/>
        </p:spPr>
        <p:txBody>
          <a:bodyPr wrap="square" rtlCol="0">
            <a:spAutoFit/>
          </a:bodyPr>
          <a:lstStyle/>
          <a:p>
            <a:pPr algn="ctr"/>
            <a:r>
              <a:rPr lang="en-NZ" sz="2000" spc="300" dirty="0">
                <a:latin typeface="HelveticaNeueLT Pro 55 Roman"/>
              </a:rPr>
              <a:t>How can you help Jesus to come into the darkness of the world many children live in so they can see the great light of Jesus</a:t>
            </a:r>
          </a:p>
        </p:txBody>
      </p:sp>
      <p:sp>
        <p:nvSpPr>
          <p:cNvPr id="16" name="Heading Textbox"/>
          <p:cNvSpPr txBox="1"/>
          <p:nvPr/>
        </p:nvSpPr>
        <p:spPr>
          <a:xfrm>
            <a:off x="5049671" y="747320"/>
            <a:ext cx="4094329" cy="1400383"/>
          </a:xfrm>
          <a:prstGeom prst="rect">
            <a:avLst/>
          </a:prstGeom>
          <a:noFill/>
        </p:spPr>
        <p:txBody>
          <a:bodyPr wrap="square" rtlCol="0">
            <a:spAutoFit/>
          </a:bodyPr>
          <a:lstStyle/>
          <a:p>
            <a:pPr algn="ctr"/>
            <a:r>
              <a:rPr lang="en-NZ" sz="1700" spc="300" dirty="0">
                <a:latin typeface="Bookman Old Style" pitchFamily="18" charset="0"/>
              </a:rPr>
              <a:t>Isaiah said “The </a:t>
            </a:r>
            <a:r>
              <a:rPr lang="en-NZ" sz="1700" spc="300" dirty="0" smtClean="0">
                <a:latin typeface="Bookman Old Style" pitchFamily="18" charset="0"/>
              </a:rPr>
              <a:t>people in </a:t>
            </a:r>
            <a:r>
              <a:rPr lang="en-NZ" sz="1700" spc="300" dirty="0">
                <a:latin typeface="Bookman Old Style" pitchFamily="18" charset="0"/>
              </a:rPr>
              <a:t>darkness have seen a great light” – it was the light of Jesus coming into the world to save </a:t>
            </a:r>
            <a:r>
              <a:rPr lang="en-NZ" sz="1700" spc="300" dirty="0" smtClean="0">
                <a:latin typeface="Bookman Old Style" pitchFamily="18" charset="0"/>
              </a:rPr>
              <a:t>people</a:t>
            </a:r>
            <a:endParaRPr lang="en-NZ" sz="1700" spc="300" dirty="0">
              <a:latin typeface="Bookman Old Style" pitchFamily="18" charset="0"/>
            </a:endParaRPr>
          </a:p>
        </p:txBody>
      </p:sp>
      <p:sp>
        <p:nvSpPr>
          <p:cNvPr id="17" name="TextBox 16"/>
          <p:cNvSpPr txBox="1"/>
          <p:nvPr/>
        </p:nvSpPr>
        <p:spPr>
          <a:xfrm>
            <a:off x="5104249" y="2224648"/>
            <a:ext cx="4039751" cy="369332"/>
          </a:xfrm>
          <a:prstGeom prst="rect">
            <a:avLst/>
          </a:prstGeom>
          <a:noFill/>
        </p:spPr>
        <p:txBody>
          <a:bodyPr wrap="square" rtlCol="0">
            <a:spAutoFit/>
          </a:bodyPr>
          <a:lstStyle/>
          <a:p>
            <a:pPr algn="ctr"/>
            <a:r>
              <a:rPr lang="en-NZ" b="1" spc="300" dirty="0" smtClean="0">
                <a:latin typeface="Lucida Sans" pitchFamily="34" charset="0"/>
              </a:rPr>
              <a:t>Find the words below</a:t>
            </a:r>
            <a:endParaRPr lang="en-NZ" b="1" spc="300" dirty="0">
              <a:latin typeface="Lucida Sans" pitchFamily="34" charset="0"/>
            </a:endParaRPr>
          </a:p>
        </p:txBody>
      </p:sp>
      <p:cxnSp>
        <p:nvCxnSpPr>
          <p:cNvPr id="18" name="Straight Connector 17"/>
          <p:cNvCxnSpPr/>
          <p:nvPr/>
        </p:nvCxnSpPr>
        <p:spPr>
          <a:xfrm>
            <a:off x="5316249" y="2167900"/>
            <a:ext cx="3548300" cy="0"/>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5349974" y="2644837"/>
            <a:ext cx="3548300" cy="0"/>
          </a:xfrm>
          <a:prstGeom prst="line">
            <a:avLst/>
          </a:prstGeom>
          <a:ln>
            <a:prstDash val="sysDot"/>
          </a:ln>
        </p:spPr>
        <p:style>
          <a:lnRef idx="2">
            <a:schemeClr val="dk1"/>
          </a:lnRef>
          <a:fillRef idx="0">
            <a:schemeClr val="dk1"/>
          </a:fillRef>
          <a:effectRef idx="1">
            <a:schemeClr val="dk1"/>
          </a:effectRef>
          <a:fontRef idx="minor">
            <a:schemeClr val="tx1"/>
          </a:fontRef>
        </p:style>
      </p:cxnSp>
      <p:sp>
        <p:nvSpPr>
          <p:cNvPr id="15" name="TextBox: Worksheet Indication"/>
          <p:cNvSpPr txBox="1"/>
          <p:nvPr/>
        </p:nvSpPr>
        <p:spPr>
          <a:xfrm>
            <a:off x="5145205" y="4522170"/>
            <a:ext cx="1260000" cy="360000"/>
          </a:xfrm>
          <a:prstGeom prst="rect">
            <a:avLst/>
          </a:prstGeom>
          <a:noFill/>
          <a:ln w="0">
            <a:noFill/>
          </a:ln>
        </p:spPr>
        <p:txBody>
          <a:bodyPr wrap="square" rtlCol="0">
            <a:noAutofit/>
          </a:bodyPr>
          <a:lstStyle/>
          <a:p>
            <a:r>
              <a:rPr lang="en-GB" b="1" dirty="0" smtClean="0">
                <a:latin typeface="Arial" pitchFamily="34" charset="0"/>
                <a:cs typeface="Arial" pitchFamily="34" charset="0"/>
              </a:rPr>
              <a:t>Name:</a:t>
            </a:r>
            <a:endParaRPr lang="en-GB" b="1" dirty="0">
              <a:latin typeface="Arial" pitchFamily="34" charset="0"/>
              <a:cs typeface="Arial" pitchFamily="34" charset="0"/>
            </a:endParaRPr>
          </a:p>
        </p:txBody>
      </p:sp>
      <p:sp>
        <p:nvSpPr>
          <p:cNvPr id="20" name="TextBox: Worksheet Indication"/>
          <p:cNvSpPr txBox="1"/>
          <p:nvPr/>
        </p:nvSpPr>
        <p:spPr>
          <a:xfrm>
            <a:off x="5145205" y="4838092"/>
            <a:ext cx="1260000" cy="360000"/>
          </a:xfrm>
          <a:prstGeom prst="rect">
            <a:avLst/>
          </a:prstGeom>
          <a:noFill/>
          <a:ln w="0">
            <a:noFill/>
          </a:ln>
        </p:spPr>
        <p:txBody>
          <a:bodyPr wrap="square" rtlCol="0">
            <a:noAutofit/>
          </a:bodyPr>
          <a:lstStyle/>
          <a:p>
            <a:r>
              <a:rPr lang="en-GB" b="1" dirty="0" smtClean="0">
                <a:latin typeface="Arial" pitchFamily="34" charset="0"/>
                <a:cs typeface="Arial" pitchFamily="34" charset="0"/>
              </a:rPr>
              <a:t>Date:</a:t>
            </a:r>
          </a:p>
          <a:p>
            <a:endParaRPr lang="en-GB" b="1" dirty="0">
              <a:latin typeface="Arial" pitchFamily="34" charset="0"/>
              <a:cs typeface="Arial" pitchFamily="34" charset="0"/>
            </a:endParaRPr>
          </a:p>
        </p:txBody>
      </p:sp>
    </p:spTree>
    <p:extLst>
      <p:ext uri="{BB962C8B-B14F-4D97-AF65-F5344CB8AC3E}">
        <p14:creationId xmlns:p14="http://schemas.microsoft.com/office/powerpoint/2010/main" val="1350291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a:off x="3319384" y="-122832"/>
            <a:ext cx="3632886" cy="810843"/>
          </a:xfrm>
          <a:prstGeom prst="rect">
            <a:avLst/>
          </a:prstGeom>
        </p:spPr>
      </p:pic>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a:off x="1" y="-122832"/>
            <a:ext cx="3632886" cy="810843"/>
          </a:xfrm>
          <a:prstGeom prst="rect">
            <a:avLst/>
          </a:prstGeom>
        </p:spPr>
      </p:pic>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a:off x="5511114" y="-122833"/>
            <a:ext cx="3632886" cy="810843"/>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3831" b="72558"/>
          <a:stretch/>
        </p:blipFill>
        <p:spPr>
          <a:xfrm rot="10800000">
            <a:off x="1" y="4469137"/>
            <a:ext cx="2403844" cy="810843"/>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rot="10800000">
            <a:off x="5520639" y="4469137"/>
            <a:ext cx="3632886" cy="810843"/>
          </a:xfrm>
          <a:prstGeom prst="rect">
            <a:avLst/>
          </a:prstGeom>
        </p:spPr>
      </p:pic>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558"/>
          <a:stretch/>
        </p:blipFill>
        <p:spPr>
          <a:xfrm rot="10800000">
            <a:off x="2156196" y="4466289"/>
            <a:ext cx="3632886" cy="810843"/>
          </a:xfrm>
          <a:prstGeom prst="rect">
            <a:avLst/>
          </a:prstGeom>
        </p:spPr>
      </p:pic>
      <p:sp>
        <p:nvSpPr>
          <p:cNvPr id="16" name="Title"/>
          <p:cNvSpPr txBox="1"/>
          <p:nvPr/>
        </p:nvSpPr>
        <p:spPr>
          <a:xfrm>
            <a:off x="9525" y="420242"/>
            <a:ext cx="9144000" cy="461665"/>
          </a:xfrm>
          <a:prstGeom prst="rect">
            <a:avLst/>
          </a:prstGeom>
          <a:noFill/>
        </p:spPr>
        <p:txBody>
          <a:bodyPr wrap="square" rtlCol="0">
            <a:spAutoFit/>
          </a:bodyPr>
          <a:lstStyle/>
          <a:p>
            <a:pPr algn="ctr"/>
            <a:r>
              <a:rPr lang="en-NZ" sz="2100" b="1" spc="300" dirty="0">
                <a:solidFill>
                  <a:schemeClr val="accent4">
                    <a:lumMod val="50000"/>
                  </a:schemeClr>
                </a:solidFill>
                <a:latin typeface="Adobe Fangsong Std R" pitchFamily="18" charset="-128"/>
                <a:ea typeface="Adobe Fangsong Std R" pitchFamily="18" charset="-128"/>
              </a:rPr>
              <a:t>Sharing our Learning about ADVENT with family </a:t>
            </a:r>
            <a:r>
              <a:rPr lang="en-GB" sz="2400" b="1" dirty="0" err="1">
                <a:ea typeface="Adobe Fangsong Std R"/>
              </a:rPr>
              <a:t>whānau</a:t>
            </a:r>
            <a:endParaRPr lang="en-GB" sz="2400" b="1" spc="300" dirty="0">
              <a:solidFill>
                <a:schemeClr val="accent4">
                  <a:lumMod val="50000"/>
                </a:schemeClr>
              </a:solidFill>
              <a:latin typeface="Adobe Fangsong Std R" pitchFamily="18" charset="-128"/>
              <a:ea typeface="Adobe Fangsong Std R"/>
            </a:endParaRPr>
          </a:p>
        </p:txBody>
      </p:sp>
      <p:cxnSp>
        <p:nvCxnSpPr>
          <p:cNvPr id="17" name="Straight Connector 16"/>
          <p:cNvCxnSpPr/>
          <p:nvPr/>
        </p:nvCxnSpPr>
        <p:spPr>
          <a:xfrm flipV="1">
            <a:off x="5813947" y="709683"/>
            <a:ext cx="163773" cy="13648"/>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8" name="TextBox 17"/>
          <p:cNvSpPr txBox="1"/>
          <p:nvPr/>
        </p:nvSpPr>
        <p:spPr>
          <a:xfrm>
            <a:off x="-4123" y="794240"/>
            <a:ext cx="9144000" cy="4062651"/>
          </a:xfrm>
          <a:prstGeom prst="rect">
            <a:avLst/>
          </a:prstGeom>
          <a:noFill/>
        </p:spPr>
        <p:txBody>
          <a:bodyPr wrap="square" rtlCol="0">
            <a:spAutoFit/>
          </a:bodyPr>
          <a:lstStyle/>
          <a:p>
            <a:pPr marL="171450" lvl="0" indent="-171450">
              <a:buFont typeface="Wingdings" pitchFamily="2" charset="2"/>
              <a:buChar char="v"/>
            </a:pPr>
            <a:r>
              <a:rPr lang="en-NZ" sz="1200" b="1" spc="300" dirty="0">
                <a:latin typeface="HelveticaNeueLT Pro 55 Roman"/>
              </a:rPr>
              <a:t>Use an Advent wreath</a:t>
            </a:r>
            <a:r>
              <a:rPr lang="en-NZ" sz="1200" spc="300" dirty="0">
                <a:latin typeface="HelveticaNeueLT Pro 55 Roman"/>
              </a:rPr>
              <a:t> to explain to someone how the symbols remind people to prepare for the coming of Jesus at Christmas.</a:t>
            </a: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Draw pictures or find old Christmas cards </a:t>
            </a:r>
            <a:r>
              <a:rPr lang="en-NZ" sz="1200" spc="300" dirty="0">
                <a:latin typeface="HelveticaNeueLT Pro 55 Roman"/>
              </a:rPr>
              <a:t>that show the contrast between Christmas in the </a:t>
            </a:r>
            <a:r>
              <a:rPr lang="en-NZ" sz="1200" spc="300" dirty="0" smtClean="0">
                <a:latin typeface="HelveticaNeueLT Pro 55 Roman"/>
              </a:rPr>
              <a:t>northern </a:t>
            </a:r>
            <a:r>
              <a:rPr lang="en-NZ" sz="1200" spc="300" dirty="0">
                <a:latin typeface="HelveticaNeueLT Pro 55 Roman"/>
              </a:rPr>
              <a:t>h</a:t>
            </a:r>
            <a:r>
              <a:rPr lang="en-NZ" sz="1200" spc="300" dirty="0" smtClean="0">
                <a:latin typeface="HelveticaNeueLT Pro 55 Roman"/>
              </a:rPr>
              <a:t>emisphere </a:t>
            </a:r>
            <a:r>
              <a:rPr lang="en-NZ" sz="1200" spc="300" dirty="0">
                <a:latin typeface="HelveticaNeueLT Pro 55 Roman"/>
              </a:rPr>
              <a:t>and Christmas in the </a:t>
            </a:r>
            <a:r>
              <a:rPr lang="en-NZ" sz="1200" spc="300" dirty="0" smtClean="0">
                <a:latin typeface="HelveticaNeueLT Pro 55 Roman"/>
              </a:rPr>
              <a:t>southern </a:t>
            </a:r>
            <a:r>
              <a:rPr lang="en-NZ" sz="1200" spc="300" dirty="0">
                <a:latin typeface="HelveticaNeueLT Pro 55 Roman"/>
              </a:rPr>
              <a:t>h</a:t>
            </a:r>
            <a:r>
              <a:rPr lang="en-NZ" sz="1200" spc="300" dirty="0" smtClean="0">
                <a:latin typeface="HelveticaNeueLT Pro 55 Roman"/>
              </a:rPr>
              <a:t>emisphere</a:t>
            </a:r>
            <a:r>
              <a:rPr lang="en-NZ" sz="1200" spc="300" dirty="0">
                <a:latin typeface="HelveticaNeueLT Pro 55 Roman"/>
              </a:rPr>
              <a:t>. Explain the difference in the seasons and how this affects the Advent symbols.</a:t>
            </a: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Share your worksheet for Slide 9</a:t>
            </a:r>
            <a:r>
              <a:rPr lang="en-NZ" sz="1200" spc="300" dirty="0">
                <a:latin typeface="HelveticaNeueLT Pro 55 Roman"/>
              </a:rPr>
              <a:t> and explain 2 meanings for ‘darkness’. Cut out some pictures from the newspaper or magazines of people in ‘darkness’ who are waiting for Jesus to come and bring his light of hope and love to them. </a:t>
            </a: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Draw or make an Advent wreath</a:t>
            </a:r>
            <a:r>
              <a:rPr lang="en-NZ" sz="1200" spc="300" dirty="0">
                <a:latin typeface="HelveticaNeueLT Pro 55 Roman"/>
              </a:rPr>
              <a:t> using symbols from Aotearoa New Zealand and explain why you have chosen them and what they mean and what they are reminders of.</a:t>
            </a: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Make a postcard</a:t>
            </a:r>
            <a:r>
              <a:rPr lang="en-NZ" sz="1200" spc="300" dirty="0">
                <a:latin typeface="HelveticaNeueLT Pro 55 Roman"/>
              </a:rPr>
              <a:t> with the words of Isaiah on it to share. Show someone where you can find the book of Isaiah in the Old Testament in the Bible</a:t>
            </a:r>
            <a:r>
              <a:rPr lang="en-NZ" sz="1200" spc="300" dirty="0" smtClean="0">
                <a:latin typeface="HelveticaNeueLT Pro 55 Roman"/>
              </a:rPr>
              <a:t>.</a:t>
            </a:r>
            <a:endParaRPr lang="en-NZ" sz="1200" spc="300" dirty="0">
              <a:latin typeface="HelveticaNeueLT Pro 55 Roman"/>
            </a:endParaRPr>
          </a:p>
          <a:p>
            <a:r>
              <a:rPr lang="en-NZ" sz="1200" spc="300" dirty="0">
                <a:latin typeface="HelveticaNeueLT Pro 55 Roman"/>
              </a:rPr>
              <a:t> </a:t>
            </a:r>
          </a:p>
          <a:p>
            <a:pPr marL="171450" lvl="0" indent="-171450">
              <a:buFont typeface="Wingdings" pitchFamily="2" charset="2"/>
              <a:buChar char="v"/>
            </a:pPr>
            <a:r>
              <a:rPr lang="en-NZ" sz="1200" b="1" spc="300" dirty="0">
                <a:latin typeface="HelveticaNeueLT Pro 55 Roman"/>
              </a:rPr>
              <a:t>Make up your own way </a:t>
            </a:r>
            <a:r>
              <a:rPr lang="en-NZ" sz="1200" spc="300" dirty="0">
                <a:latin typeface="HelveticaNeueLT Pro 55 Roman"/>
              </a:rPr>
              <a:t>of showing and sharing what you have learned and decide who you would like to share it with. </a:t>
            </a:r>
          </a:p>
          <a:p>
            <a:endParaRPr lang="en-NZ" dirty="0"/>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S-14</a:t>
            </a:r>
            <a:endParaRPr lang="en-GB" sz="900" b="1" dirty="0">
              <a:solidFill>
                <a:srgbClr val="002060"/>
              </a:solidFill>
              <a:latin typeface="Arial" pitchFamily="34" charset="0"/>
              <a:cs typeface="Arial" pitchFamily="34" charset="0"/>
            </a:endParaRPr>
          </a:p>
        </p:txBody>
      </p:sp>
      <p:sp>
        <p:nvSpPr>
          <p:cNvPr id="10"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Worksheet Indication"/>
          <p:cNvSpPr txBox="1"/>
          <p:nvPr/>
        </p:nvSpPr>
        <p:spPr>
          <a:xfrm>
            <a:off x="4234562" y="4292704"/>
            <a:ext cx="1260000" cy="360000"/>
          </a:xfrm>
          <a:prstGeom prst="rect">
            <a:avLst/>
          </a:prstGeom>
          <a:noFill/>
          <a:ln w="0">
            <a:noFill/>
          </a:ln>
        </p:spPr>
        <p:txBody>
          <a:bodyPr wrap="square" rtlCol="0">
            <a:noAutofit/>
          </a:bodyPr>
          <a:lstStyle/>
          <a:p>
            <a:r>
              <a:rPr lang="en-GB" b="1" dirty="0" smtClean="0">
                <a:latin typeface="Arial" pitchFamily="34" charset="0"/>
                <a:cs typeface="Arial" pitchFamily="34" charset="0"/>
              </a:rPr>
              <a:t>Name:</a:t>
            </a:r>
            <a:endParaRPr lang="en-GB" b="1" dirty="0">
              <a:latin typeface="Arial" pitchFamily="34" charset="0"/>
              <a:cs typeface="Arial" pitchFamily="34" charset="0"/>
            </a:endParaRPr>
          </a:p>
        </p:txBody>
      </p:sp>
      <p:sp>
        <p:nvSpPr>
          <p:cNvPr id="20" name="TextBox: Worksheet Indication"/>
          <p:cNvSpPr txBox="1"/>
          <p:nvPr/>
        </p:nvSpPr>
        <p:spPr>
          <a:xfrm>
            <a:off x="6707082" y="4292704"/>
            <a:ext cx="1260000" cy="360000"/>
          </a:xfrm>
          <a:prstGeom prst="rect">
            <a:avLst/>
          </a:prstGeom>
          <a:noFill/>
          <a:ln w="0">
            <a:noFill/>
          </a:ln>
        </p:spPr>
        <p:txBody>
          <a:bodyPr wrap="square" rtlCol="0">
            <a:noAutofit/>
          </a:bodyPr>
          <a:lstStyle/>
          <a:p>
            <a:r>
              <a:rPr lang="en-GB" b="1" dirty="0" smtClean="0">
                <a:latin typeface="Arial" pitchFamily="34" charset="0"/>
                <a:cs typeface="Arial" pitchFamily="34" charset="0"/>
              </a:rPr>
              <a:t>Date:</a:t>
            </a:r>
          </a:p>
          <a:p>
            <a:endParaRPr lang="en-GB" b="1" dirty="0">
              <a:latin typeface="Arial" pitchFamily="34" charset="0"/>
              <a:cs typeface="Arial" pitchFamily="34" charset="0"/>
            </a:endParaRPr>
          </a:p>
        </p:txBody>
      </p:sp>
      <p:sp>
        <p:nvSpPr>
          <p:cNvPr id="21" name="Textbox: Tool instructions"/>
          <p:cNvSpPr txBox="1"/>
          <p:nvPr/>
        </p:nvSpPr>
        <p:spPr>
          <a:xfrm>
            <a:off x="3457594" y="4912668"/>
            <a:ext cx="2256748" cy="230832"/>
          </a:xfrm>
          <a:prstGeom prst="rect">
            <a:avLst/>
          </a:prstGeom>
          <a:noFill/>
        </p:spPr>
        <p:txBody>
          <a:bodyPr wrap="none" rtlCol="0">
            <a:spAutoFit/>
          </a:bodyPr>
          <a:lstStyle/>
          <a:p>
            <a:pPr algn="ctr"/>
            <a:r>
              <a:rPr lang="en-GB" sz="900" spc="300" dirty="0" smtClean="0">
                <a:solidFill>
                  <a:srgbClr val="FFFFFF"/>
                </a:solidFill>
                <a:latin typeface="HelveticaNeueLT Pro 55 Roman"/>
                <a:ea typeface="Segoe UI" pitchFamily="34" charset="0"/>
                <a:cs typeface="Arial" pitchFamily="34" charset="0"/>
              </a:rPr>
              <a:t>Click the up arrow to return to the lesson</a:t>
            </a:r>
            <a:endParaRPr lang="en-GB" sz="900" spc="300" dirty="0">
              <a:solidFill>
                <a:srgbClr val="FFFFFF"/>
              </a:solidFill>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3159857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itle"/>
          <p:cNvSpPr txBox="1"/>
          <p:nvPr/>
        </p:nvSpPr>
        <p:spPr>
          <a:xfrm>
            <a:off x="0" y="105842"/>
            <a:ext cx="9144000" cy="1569660"/>
          </a:xfrm>
          <a:prstGeom prst="rect">
            <a:avLst/>
          </a:prstGeom>
          <a:noFill/>
        </p:spPr>
        <p:txBody>
          <a:bodyPr wrap="square" rtlCol="0">
            <a:spAutoFit/>
          </a:bodyPr>
          <a:lstStyle/>
          <a:p>
            <a:pPr algn="ctr"/>
            <a:r>
              <a:rPr lang="en-NZ" sz="3200" b="1" spc="300" dirty="0">
                <a:solidFill>
                  <a:schemeClr val="accent4">
                    <a:lumMod val="50000"/>
                  </a:schemeClr>
                </a:solidFill>
                <a:latin typeface="Adobe Fangsong Std R" pitchFamily="18" charset="-128"/>
                <a:ea typeface="Adobe Fangsong Std R" pitchFamily="18" charset="-128"/>
              </a:rPr>
              <a:t>What the Advent </a:t>
            </a:r>
            <a:r>
              <a:rPr lang="en-NZ" sz="3200" b="1" spc="300" dirty="0" smtClean="0">
                <a:solidFill>
                  <a:schemeClr val="accent4">
                    <a:lumMod val="50000"/>
                  </a:schemeClr>
                </a:solidFill>
                <a:latin typeface="Adobe Fangsong Std R" pitchFamily="18" charset="-128"/>
                <a:ea typeface="Adobe Fangsong Std R" pitchFamily="18" charset="-128"/>
              </a:rPr>
              <a:t>Wreath </a:t>
            </a:r>
            <a:r>
              <a:rPr lang="en-NZ" sz="3200" b="1" spc="300" dirty="0">
                <a:solidFill>
                  <a:schemeClr val="accent4">
                    <a:lumMod val="50000"/>
                  </a:schemeClr>
                </a:solidFill>
                <a:latin typeface="Adobe Fangsong Std R" pitchFamily="18" charset="-128"/>
                <a:ea typeface="Adobe Fangsong Std R" pitchFamily="18" charset="-128"/>
              </a:rPr>
              <a:t>means for people who celebrate Advent during winter</a:t>
            </a:r>
            <a:endParaRPr lang="en-GB" sz="3200" b="1" spc="300" dirty="0">
              <a:solidFill>
                <a:schemeClr val="accent4">
                  <a:lumMod val="50000"/>
                </a:schemeClr>
              </a:solidFill>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28951" y="2031182"/>
            <a:ext cx="5663938" cy="2308324"/>
          </a:xfrm>
          <a:prstGeom prst="rect">
            <a:avLst/>
          </a:prstGeom>
          <a:noFill/>
        </p:spPr>
        <p:txBody>
          <a:bodyPr wrap="square" rtlCol="0">
            <a:spAutoFit/>
          </a:bodyPr>
          <a:lstStyle/>
          <a:p>
            <a:r>
              <a:rPr lang="en-NZ" spc="300" dirty="0" smtClean="0">
                <a:latin typeface="HelveticaNeueLT Pro 55 Roman"/>
              </a:rPr>
              <a:t>Small branches </a:t>
            </a:r>
            <a:r>
              <a:rPr lang="en-NZ" spc="300" dirty="0">
                <a:latin typeface="HelveticaNeueLT Pro 55 Roman"/>
              </a:rPr>
              <a:t>of evergreen trees are used because …</a:t>
            </a:r>
          </a:p>
          <a:p>
            <a:r>
              <a:rPr lang="en-NZ" spc="300" dirty="0">
                <a:latin typeface="HelveticaNeueLT Pro 55 Roman"/>
              </a:rPr>
              <a:t>The light the candles bring </a:t>
            </a:r>
            <a:r>
              <a:rPr lang="en-NZ" spc="300" dirty="0" smtClean="0">
                <a:latin typeface="HelveticaNeueLT Pro 55 Roman"/>
              </a:rPr>
              <a:t>is </a:t>
            </a:r>
            <a:r>
              <a:rPr lang="en-NZ" spc="300" dirty="0">
                <a:latin typeface="HelveticaNeueLT Pro 55 Roman"/>
              </a:rPr>
              <a:t>important because …</a:t>
            </a:r>
          </a:p>
          <a:p>
            <a:r>
              <a:rPr lang="en-NZ" spc="300" dirty="0">
                <a:latin typeface="HelveticaNeueLT Pro 55 Roman"/>
              </a:rPr>
              <a:t>Celebrating Advent in the winter helps people to feel ...</a:t>
            </a:r>
          </a:p>
          <a:p>
            <a:r>
              <a:rPr lang="en-NZ" spc="300" dirty="0">
                <a:latin typeface="HelveticaNeueLT Pro 55 Roman"/>
              </a:rPr>
              <a:t>What do you prefer – Advent in summer or winter? </a:t>
            </a:r>
            <a:endParaRPr lang="en-NZ" spc="300" dirty="0" smtClean="0">
              <a:latin typeface="HelveticaNeueLT Pro 55 Roman"/>
            </a:endParaRPr>
          </a:p>
        </p:txBody>
      </p:sp>
      <p:sp>
        <p:nvSpPr>
          <p:cNvPr id="3" name="Rounded Rectangle 2"/>
          <p:cNvSpPr/>
          <p:nvPr/>
        </p:nvSpPr>
        <p:spPr>
          <a:xfrm>
            <a:off x="5783705" y="1762001"/>
            <a:ext cx="3158574" cy="2550508"/>
          </a:xfrm>
          <a:prstGeom prst="roundRect">
            <a:avLst/>
          </a:prstGeom>
          <a:blipFill dpi="0" rotWithShape="1">
            <a:blip r:embed="rId4"/>
            <a:srcRect/>
            <a:stretch>
              <a:fillRect l="-2000" r="-2000" b="-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1"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9767" y="1573916"/>
            <a:ext cx="5663938" cy="369332"/>
          </a:xfrm>
          <a:prstGeom prst="rect">
            <a:avLst/>
          </a:prstGeom>
        </p:spPr>
        <p:txBody>
          <a:bodyPr wrap="square">
            <a:spAutoFit/>
          </a:bodyPr>
          <a:lstStyle/>
          <a:p>
            <a:pPr algn="ctr"/>
            <a:r>
              <a:rPr lang="en-NZ" b="1" spc="300" dirty="0">
                <a:latin typeface="Lucida Sans" pitchFamily="34" charset="0"/>
              </a:rPr>
              <a:t>Complete the sentences</a:t>
            </a:r>
          </a:p>
        </p:txBody>
      </p:sp>
      <p:sp>
        <p:nvSpPr>
          <p:cNvPr id="5" name="Rectangle 4"/>
          <p:cNvSpPr/>
          <p:nvPr/>
        </p:nvSpPr>
        <p:spPr>
          <a:xfrm>
            <a:off x="119767" y="4446235"/>
            <a:ext cx="5663938" cy="369332"/>
          </a:xfrm>
          <a:prstGeom prst="rect">
            <a:avLst/>
          </a:prstGeom>
        </p:spPr>
        <p:txBody>
          <a:bodyPr wrap="square">
            <a:spAutoFit/>
          </a:bodyPr>
          <a:lstStyle/>
          <a:p>
            <a:pPr algn="ctr"/>
            <a:r>
              <a:rPr lang="en-NZ" b="1" spc="300" dirty="0">
                <a:latin typeface="Lucida Sans" pitchFamily="34" charset="0"/>
              </a:rPr>
              <a:t>Give the reasons for your answers.</a:t>
            </a:r>
            <a:endParaRPr lang="en-NZ" b="1" dirty="0">
              <a:latin typeface="Lucida Sans" pitchFamily="34" charset="0"/>
            </a:endParaRPr>
          </a:p>
        </p:txBody>
      </p:sp>
      <p:cxnSp>
        <p:nvCxnSpPr>
          <p:cNvPr id="14" name="Straight Connector 13"/>
          <p:cNvCxnSpPr/>
          <p:nvPr/>
        </p:nvCxnSpPr>
        <p:spPr>
          <a:xfrm>
            <a:off x="573205" y="1997840"/>
            <a:ext cx="4899546" cy="0"/>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573205" y="4410544"/>
            <a:ext cx="4899546" cy="0"/>
          </a:xfrm>
          <a:prstGeom prst="line">
            <a:avLst/>
          </a:prstGeom>
          <a:ln>
            <a:prstDash val="sysDot"/>
          </a:ln>
        </p:spPr>
        <p:style>
          <a:lnRef idx="2">
            <a:schemeClr val="dk1"/>
          </a:lnRef>
          <a:fillRef idx="0">
            <a:schemeClr val="dk1"/>
          </a:fillRef>
          <a:effectRef idx="1">
            <a:schemeClr val="dk1"/>
          </a:effectRef>
          <a:fontRef idx="minor">
            <a:schemeClr val="tx1"/>
          </a:fontRef>
        </p:style>
      </p:cxnSp>
      <p:sp>
        <p:nvSpPr>
          <p:cNvPr id="16" name="Textbox: Tool instructions"/>
          <p:cNvSpPr txBox="1"/>
          <p:nvPr/>
        </p:nvSpPr>
        <p:spPr>
          <a:xfrm>
            <a:off x="3219045" y="4821538"/>
            <a:ext cx="2705958"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worksheet button to go to the worksheet</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398495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MOVE THIS OBJECT"/>
          <p:cNvSpPr txBox="1"/>
          <p:nvPr/>
        </p:nvSpPr>
        <p:spPr>
          <a:xfrm>
            <a:off x="0" y="118199"/>
            <a:ext cx="9144000" cy="1200329"/>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Compare what Advent is like in winter and in summer</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2" name="Rounded Rectangle 1"/>
          <p:cNvSpPr/>
          <p:nvPr/>
        </p:nvSpPr>
        <p:spPr>
          <a:xfrm>
            <a:off x="1553703" y="1257958"/>
            <a:ext cx="2854411" cy="1417577"/>
          </a:xfrm>
          <a:prstGeom prst="roundRect">
            <a:avLst/>
          </a:prstGeom>
          <a:blipFill dpi="0" rotWithShape="1">
            <a:blip r:embed="rId4"/>
            <a:srcRec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ounded Rectangle 14"/>
          <p:cNvSpPr/>
          <p:nvPr/>
        </p:nvSpPr>
        <p:spPr>
          <a:xfrm>
            <a:off x="4560515" y="1248743"/>
            <a:ext cx="2854411" cy="1426792"/>
          </a:xfrm>
          <a:prstGeom prst="roundRect">
            <a:avLst/>
          </a:prstGeom>
          <a:blipFill>
            <a:blip r:embed="rId5"/>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6" name="Rounded Rectangle 15"/>
          <p:cNvSpPr/>
          <p:nvPr/>
        </p:nvSpPr>
        <p:spPr>
          <a:xfrm>
            <a:off x="1553702" y="3386263"/>
            <a:ext cx="2854411" cy="1417577"/>
          </a:xfrm>
          <a:prstGeom prst="roundRect">
            <a:avLst/>
          </a:prstGeom>
          <a:blipFill dpi="0" rotWithShape="1">
            <a:blip r:embed="rId6"/>
            <a:srcRec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Rounded Rectangle 16"/>
          <p:cNvSpPr/>
          <p:nvPr/>
        </p:nvSpPr>
        <p:spPr>
          <a:xfrm>
            <a:off x="4560513" y="3398621"/>
            <a:ext cx="2854411" cy="1426792"/>
          </a:xfrm>
          <a:prstGeom prst="roundRect">
            <a:avLst/>
          </a:prstGeom>
          <a:blipFill>
            <a:blip r:embed="rId7"/>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 name="TextBox 3"/>
          <p:cNvSpPr txBox="1"/>
          <p:nvPr/>
        </p:nvSpPr>
        <p:spPr>
          <a:xfrm>
            <a:off x="119767" y="2701807"/>
            <a:ext cx="8904465" cy="646331"/>
          </a:xfrm>
          <a:prstGeom prst="rect">
            <a:avLst/>
          </a:prstGeom>
          <a:noFill/>
        </p:spPr>
        <p:txBody>
          <a:bodyPr wrap="square" rtlCol="0">
            <a:spAutoFit/>
          </a:bodyPr>
          <a:lstStyle/>
          <a:p>
            <a:pPr algn="ctr"/>
            <a:r>
              <a:rPr lang="en-NZ" spc="300" dirty="0">
                <a:latin typeface="HelveticaNeueLT Pro 55 Roman"/>
              </a:rPr>
              <a:t>Look at the pictures and make a statement about a summer Advent picture compared with a winter Advent picture</a:t>
            </a:r>
            <a:r>
              <a:rPr lang="en-NZ" spc="300" dirty="0" smtClean="0">
                <a:latin typeface="HelveticaNeueLT Pro 55 Roman"/>
              </a:rPr>
              <a:t>.</a:t>
            </a:r>
            <a:endParaRPr lang="en-NZ" spc="300" dirty="0">
              <a:latin typeface="HelveticaNeueLT Pro 55 Roman"/>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738818" y="4826169"/>
            <a:ext cx="3666388"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I-button to reveal information</a:t>
            </a:r>
            <a:endParaRPr lang="en-GB" sz="900" spc="300" dirty="0">
              <a:latin typeface="HelveticaNeueLT Pro 55 Roman"/>
              <a:ea typeface="Segoe UI" pitchFamily="34" charset="0"/>
              <a:cs typeface="Arial" pitchFamily="34" charset="0"/>
            </a:endParaRPr>
          </a:p>
        </p:txBody>
      </p:sp>
      <p:sp>
        <p:nvSpPr>
          <p:cNvPr id="3" name="Shape: Pop-up window"/>
          <p:cNvSpPr/>
          <p:nvPr/>
        </p:nvSpPr>
        <p:spPr>
          <a:xfrm>
            <a:off x="1833208" y="1507526"/>
            <a:ext cx="5349697" cy="3027404"/>
          </a:xfrm>
          <a:prstGeom prst="roundRect">
            <a:avLst>
              <a:gd name="adj" fmla="val 4598"/>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itchFamily="2" charset="2"/>
              <a:buChar char="v"/>
            </a:pPr>
            <a:r>
              <a:rPr lang="en-NZ" sz="1600" spc="300" dirty="0">
                <a:solidFill>
                  <a:schemeClr val="tx1"/>
                </a:solidFill>
                <a:latin typeface="Bookman Old Style" pitchFamily="18" charset="0"/>
              </a:rPr>
              <a:t>Notice the people, the weather, the candles, the flowers, the food</a:t>
            </a:r>
          </a:p>
          <a:p>
            <a:pPr marL="285750" lvl="0" indent="-285750">
              <a:buFont typeface="Wingdings" pitchFamily="2" charset="2"/>
              <a:buChar char="v"/>
            </a:pPr>
            <a:r>
              <a:rPr lang="en-NZ" sz="1600" spc="300" dirty="0">
                <a:solidFill>
                  <a:schemeClr val="tx1"/>
                </a:solidFill>
                <a:latin typeface="Bookman Old Style" pitchFamily="18" charset="0"/>
              </a:rPr>
              <a:t>How are these things telling something about celebrations in </a:t>
            </a:r>
            <a:r>
              <a:rPr lang="en-NZ" sz="1600" spc="300" dirty="0" smtClean="0">
                <a:solidFill>
                  <a:schemeClr val="tx1"/>
                </a:solidFill>
                <a:latin typeface="Bookman Old Style" pitchFamily="18" charset="0"/>
              </a:rPr>
              <a:t>Advent?</a:t>
            </a:r>
            <a:endParaRPr lang="en-NZ" sz="1600" spc="300" dirty="0">
              <a:solidFill>
                <a:schemeClr val="tx1"/>
              </a:solidFill>
              <a:latin typeface="Bookman Old Style" pitchFamily="18" charset="0"/>
            </a:endParaRPr>
          </a:p>
          <a:p>
            <a:pPr marL="285750" lvl="0" indent="-285750">
              <a:buFont typeface="Wingdings" pitchFamily="2" charset="2"/>
              <a:buChar char="v"/>
            </a:pPr>
            <a:r>
              <a:rPr lang="en-NZ" sz="1600" spc="300" dirty="0">
                <a:solidFill>
                  <a:schemeClr val="tx1"/>
                </a:solidFill>
                <a:latin typeface="Bookman Old Style" pitchFamily="18" charset="0"/>
              </a:rPr>
              <a:t>How does the weather change what you can use for Advent symbols?</a:t>
            </a:r>
          </a:p>
          <a:p>
            <a:pPr marL="285750" lvl="0" indent="-285750">
              <a:buFont typeface="Wingdings" pitchFamily="2" charset="2"/>
              <a:buChar char="v"/>
            </a:pPr>
            <a:r>
              <a:rPr lang="en-NZ" sz="1600" spc="300" dirty="0">
                <a:solidFill>
                  <a:schemeClr val="tx1"/>
                </a:solidFill>
                <a:latin typeface="Bookman Old Style" pitchFamily="18" charset="0"/>
              </a:rPr>
              <a:t>Share an experience you have had </a:t>
            </a:r>
            <a:r>
              <a:rPr lang="en-NZ" sz="1600" spc="300" dirty="0" smtClean="0">
                <a:solidFill>
                  <a:schemeClr val="tx1"/>
                </a:solidFill>
                <a:latin typeface="Bookman Old Style" pitchFamily="18" charset="0"/>
              </a:rPr>
              <a:t>celebrating </a:t>
            </a:r>
            <a:r>
              <a:rPr lang="en-NZ" sz="1600" spc="300" dirty="0">
                <a:solidFill>
                  <a:schemeClr val="tx1"/>
                </a:solidFill>
                <a:latin typeface="Bookman Old Style" pitchFamily="18" charset="0"/>
              </a:rPr>
              <a:t>Advent in winter.</a:t>
            </a: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hape: Close button"/>
          <p:cNvSpPr/>
          <p:nvPr/>
        </p:nvSpPr>
        <p:spPr>
          <a:xfrm>
            <a:off x="6817387" y="1661608"/>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Tree>
    <p:extLst>
      <p:ext uri="{BB962C8B-B14F-4D97-AF65-F5344CB8AC3E}">
        <p14:creationId xmlns:p14="http://schemas.microsoft.com/office/powerpoint/2010/main" val="215970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3-L02-S05A - Shine Shine your lig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0"/>
            <a:ext cx="609600" cy="609600"/>
          </a:xfrm>
          <a:prstGeom prst="rect">
            <a:avLst/>
          </a:prstGeom>
        </p:spPr>
      </p:pic>
      <p:sp>
        <p:nvSpPr>
          <p:cNvPr id="30" name="Rectangle 29"/>
          <p:cNvSpPr/>
          <p:nvPr/>
        </p:nvSpPr>
        <p:spPr>
          <a:xfrm>
            <a:off x="119767" y="109790"/>
            <a:ext cx="8904466" cy="4917170"/>
          </a:xfrm>
          <a:prstGeom prst="rect">
            <a:avLst/>
          </a:prstGeom>
          <a:blipFill dpi="0" rotWithShape="1">
            <a:blip r:embed="rId6">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MOVE THIS OBJECT"/>
          <p:cNvSpPr txBox="1"/>
          <p:nvPr/>
        </p:nvSpPr>
        <p:spPr>
          <a:xfrm>
            <a:off x="3557" y="88875"/>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Celebrating </a:t>
            </a:r>
            <a:r>
              <a:rPr lang="en-NZ" sz="3600" b="1" spc="300" dirty="0" smtClean="0">
                <a:solidFill>
                  <a:schemeClr val="accent4">
                    <a:lumMod val="50000"/>
                  </a:schemeClr>
                </a:solidFill>
                <a:latin typeface="Adobe Fangsong Std R" pitchFamily="18" charset="-128"/>
                <a:ea typeface="Adobe Fangsong Std R" pitchFamily="18" charset="-128"/>
              </a:rPr>
              <a:t>Advent </a:t>
            </a:r>
            <a:r>
              <a:rPr lang="en-NZ" sz="3600" b="1" spc="300" dirty="0">
                <a:solidFill>
                  <a:schemeClr val="accent4">
                    <a:lumMod val="50000"/>
                  </a:schemeClr>
                </a:solidFill>
                <a:latin typeface="Adobe Fangsong Std R" pitchFamily="18" charset="-128"/>
                <a:ea typeface="Adobe Fangsong Std R" pitchFamily="18" charset="-128"/>
              </a:rPr>
              <a:t>in summer</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23" name="Textbox: Line 3"/>
          <p:cNvSpPr txBox="1"/>
          <p:nvPr/>
        </p:nvSpPr>
        <p:spPr>
          <a:xfrm>
            <a:off x="6344276" y="3056026"/>
            <a:ext cx="2737732" cy="1661993"/>
          </a:xfrm>
          <a:prstGeom prst="rect">
            <a:avLst/>
          </a:prstGeom>
          <a:noFill/>
        </p:spPr>
        <p:txBody>
          <a:bodyPr wrap="square" rtlCol="0">
            <a:spAutoFit/>
          </a:bodyPr>
          <a:lstStyle/>
          <a:p>
            <a:pPr algn="ctr"/>
            <a:r>
              <a:rPr lang="en-NZ" sz="1700" spc="300" dirty="0">
                <a:latin typeface="HelveticaNeueLT Pro 55 Roman"/>
              </a:rPr>
              <a:t>The kowhai flowers remind us of the light of Christ who is coming soon to be born again in our </a:t>
            </a:r>
            <a:r>
              <a:rPr lang="en-NZ" sz="1700" spc="300" dirty="0" smtClean="0">
                <a:latin typeface="HelveticaNeueLT Pro 55 Roman"/>
              </a:rPr>
              <a:t>lives.</a:t>
            </a:r>
            <a:endParaRPr lang="en-NZ" sz="1700" spc="300" dirty="0">
              <a:latin typeface="HelveticaNeueLT Pro 55 Roman"/>
            </a:endParaRPr>
          </a:p>
        </p:txBody>
      </p:sp>
      <p:sp>
        <p:nvSpPr>
          <p:cNvPr id="14" name="Textbox: Line 2"/>
          <p:cNvSpPr txBox="1"/>
          <p:nvPr/>
        </p:nvSpPr>
        <p:spPr>
          <a:xfrm>
            <a:off x="2495607" y="3026704"/>
            <a:ext cx="3908027" cy="1661993"/>
          </a:xfrm>
          <a:prstGeom prst="rect">
            <a:avLst/>
          </a:prstGeom>
          <a:noFill/>
        </p:spPr>
        <p:txBody>
          <a:bodyPr wrap="square" rtlCol="0">
            <a:spAutoFit/>
          </a:bodyPr>
          <a:lstStyle/>
          <a:p>
            <a:pPr algn="ctr"/>
            <a:r>
              <a:rPr lang="en-NZ" sz="1700" b="1" spc="300" dirty="0">
                <a:latin typeface="Lucida Sans" pitchFamily="34" charset="0"/>
              </a:rPr>
              <a:t>The purple African violet reminds us that purple is the colour of the preparation or penitential seasons on our Liturgical </a:t>
            </a:r>
            <a:r>
              <a:rPr lang="en-NZ" sz="1700" b="1" spc="300" dirty="0" smtClean="0">
                <a:latin typeface="Lucida Sans" pitchFamily="34" charset="0"/>
              </a:rPr>
              <a:t>Calendar. </a:t>
            </a:r>
            <a:endParaRPr lang="en-NZ" sz="1700" b="1" spc="300" dirty="0">
              <a:latin typeface="Lucida Sans" pitchFamily="34" charset="0"/>
            </a:endParaRPr>
          </a:p>
        </p:txBody>
      </p:sp>
      <p:sp>
        <p:nvSpPr>
          <p:cNvPr id="13" name="Textbox: Line 1"/>
          <p:cNvSpPr txBox="1"/>
          <p:nvPr/>
        </p:nvSpPr>
        <p:spPr>
          <a:xfrm>
            <a:off x="65181" y="3065419"/>
            <a:ext cx="2536280" cy="1661993"/>
          </a:xfrm>
          <a:prstGeom prst="rect">
            <a:avLst/>
          </a:prstGeom>
          <a:noFill/>
        </p:spPr>
        <p:txBody>
          <a:bodyPr wrap="square" rtlCol="0">
            <a:spAutoFit/>
          </a:bodyPr>
          <a:lstStyle/>
          <a:p>
            <a:pPr algn="ctr"/>
            <a:r>
              <a:rPr lang="en-NZ" sz="1700" spc="300" dirty="0">
                <a:latin typeface="Bookman Old Style" pitchFamily="18" charset="0"/>
              </a:rPr>
              <a:t>The purple and pink </a:t>
            </a:r>
            <a:r>
              <a:rPr lang="en-NZ" sz="1700" spc="300" dirty="0" err="1">
                <a:latin typeface="Bookman Old Style" pitchFamily="18" charset="0"/>
              </a:rPr>
              <a:t>lupins</a:t>
            </a:r>
            <a:r>
              <a:rPr lang="en-NZ" sz="1700" spc="300" dirty="0">
                <a:latin typeface="Bookman Old Style" pitchFamily="18" charset="0"/>
              </a:rPr>
              <a:t> remind us of the candles on the Advent </a:t>
            </a:r>
            <a:r>
              <a:rPr lang="en-NZ" sz="1700" spc="300" dirty="0" smtClean="0">
                <a:latin typeface="Bookman Old Style" pitchFamily="18" charset="0"/>
              </a:rPr>
              <a:t>Wreath</a:t>
            </a:r>
            <a:r>
              <a:rPr lang="en-NZ" sz="1700" spc="300" dirty="0">
                <a:latin typeface="Bookman Old Style" pitchFamily="18" charset="0"/>
              </a:rPr>
              <a:t>.</a:t>
            </a:r>
          </a:p>
        </p:txBody>
      </p:sp>
      <p:sp>
        <p:nvSpPr>
          <p:cNvPr id="20" name="Shape: Button 3"/>
          <p:cNvSpPr/>
          <p:nvPr/>
        </p:nvSpPr>
        <p:spPr>
          <a:xfrm>
            <a:off x="6800476" y="1483423"/>
            <a:ext cx="1899112" cy="1519289"/>
          </a:xfrm>
          <a:prstGeom prst="ellipse">
            <a:avLst/>
          </a:prstGeom>
          <a:blipFill>
            <a:blip r:embed="rId7"/>
            <a:stretch>
              <a:fillRect/>
            </a:stretch>
          </a:blipFill>
          <a:ln>
            <a:solidFill>
              <a:schemeClr val="accent4">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hape: Button 2"/>
          <p:cNvSpPr/>
          <p:nvPr/>
        </p:nvSpPr>
        <p:spPr>
          <a:xfrm>
            <a:off x="3486519" y="1483423"/>
            <a:ext cx="1899111" cy="1519289"/>
          </a:xfrm>
          <a:prstGeom prst="ellipse">
            <a:avLst/>
          </a:prstGeom>
          <a:blipFill>
            <a:blip r:embed="rId8"/>
            <a:stretch>
              <a:fillRect/>
            </a:stretch>
          </a:blipFill>
          <a:ln>
            <a:solidFill>
              <a:schemeClr val="accent4">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hape: Button 1"/>
          <p:cNvSpPr/>
          <p:nvPr/>
        </p:nvSpPr>
        <p:spPr>
          <a:xfrm>
            <a:off x="383765" y="1483422"/>
            <a:ext cx="1899112" cy="1519289"/>
          </a:xfrm>
          <a:prstGeom prst="ellipse">
            <a:avLst/>
          </a:prstGeom>
          <a:blipFill>
            <a:blip r:embed="rId9"/>
            <a:stretch>
              <a:fillRect/>
            </a:stretch>
          </a:blipFill>
          <a:ln>
            <a:solidFill>
              <a:schemeClr val="accent4">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L-4</a:t>
            </a:r>
          </a:p>
          <a:p>
            <a:pPr algn="ctr"/>
            <a:r>
              <a:rPr lang="en-GB" sz="900" b="1" dirty="0" smtClean="0">
                <a:solidFill>
                  <a:srgbClr val="002060"/>
                </a:solidFill>
                <a:latin typeface="Arial" pitchFamily="34" charset="0"/>
                <a:cs typeface="Arial" pitchFamily="34" charset="0"/>
              </a:rPr>
              <a:t>S-05A</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202639" y="4672266"/>
            <a:ext cx="2288870"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Segoe UI" pitchFamily="34" charset="0"/>
              </a:rPr>
              <a:t>Click the images to reveal the sentences</a:t>
            </a:r>
            <a:endParaRPr lang="en-GB" sz="900" spc="300" dirty="0">
              <a:latin typeface="HelveticaNeueLT Pro 55 Roman"/>
              <a:ea typeface="Segoe UI" pitchFamily="34" charset="0"/>
              <a:cs typeface="Segoe UI" pitchFamily="34" charset="0"/>
            </a:endParaRPr>
          </a:p>
        </p:txBody>
      </p:sp>
      <p:sp>
        <p:nvSpPr>
          <p:cNvPr id="2" name="Rounded Rectangle 1"/>
          <p:cNvSpPr/>
          <p:nvPr/>
        </p:nvSpPr>
        <p:spPr>
          <a:xfrm>
            <a:off x="1259710" y="759402"/>
            <a:ext cx="6379820" cy="646530"/>
          </a:xfrm>
          <a:prstGeom prst="round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pc="300" dirty="0">
                <a:solidFill>
                  <a:schemeClr val="accent4">
                    <a:lumMod val="50000"/>
                  </a:schemeClr>
                </a:solidFill>
                <a:latin typeface="HelveticaNeueLT Pro 55 Roman"/>
              </a:rPr>
              <a:t> </a:t>
            </a:r>
            <a:r>
              <a:rPr lang="en-NZ" sz="1600" spc="300" dirty="0">
                <a:solidFill>
                  <a:schemeClr val="accent4">
                    <a:lumMod val="50000"/>
                  </a:schemeClr>
                </a:solidFill>
                <a:latin typeface="HelveticaNeueLT Pro 55 Roman"/>
              </a:rPr>
              <a:t>What do the summer flowers and the bright sun </a:t>
            </a:r>
            <a:endParaRPr lang="en-NZ" sz="1600" spc="300" dirty="0" smtClean="0">
              <a:solidFill>
                <a:schemeClr val="accent4">
                  <a:lumMod val="50000"/>
                </a:schemeClr>
              </a:solidFill>
              <a:latin typeface="HelveticaNeueLT Pro 55 Roman"/>
            </a:endParaRPr>
          </a:p>
          <a:p>
            <a:pPr algn="ctr"/>
            <a:r>
              <a:rPr lang="en-NZ" sz="1600" spc="300" dirty="0" smtClean="0">
                <a:solidFill>
                  <a:schemeClr val="accent4">
                    <a:lumMod val="50000"/>
                  </a:schemeClr>
                </a:solidFill>
                <a:latin typeface="HelveticaNeueLT Pro 55 Roman"/>
              </a:rPr>
              <a:t>remind </a:t>
            </a:r>
            <a:r>
              <a:rPr lang="en-NZ" sz="1600" spc="300" dirty="0">
                <a:solidFill>
                  <a:schemeClr val="accent4">
                    <a:lumMod val="50000"/>
                  </a:schemeClr>
                </a:solidFill>
                <a:latin typeface="HelveticaNeueLT Pro 55 Roman"/>
              </a:rPr>
              <a:t>us of in Advent?</a:t>
            </a:r>
          </a:p>
        </p:txBody>
      </p:sp>
      <p:sp>
        <p:nvSpPr>
          <p:cNvPr id="29" name="Action Button: Audio">
            <a:hlinkClick r:id="" action="ppaction://noaction" highlightClick="1">
              <a:snd r:embed="rId10" name="applause.wav"/>
            </a:hlinkClick>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Tool instructions stop"/>
          <p:cNvSpPr txBox="1"/>
          <p:nvPr/>
        </p:nvSpPr>
        <p:spPr>
          <a:xfrm>
            <a:off x="1965298" y="4826748"/>
            <a:ext cx="5128328"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Segoe UI" pitchFamily="34" charset="0"/>
              </a:rPr>
              <a:t>Click the audio button to </a:t>
            </a:r>
            <a:r>
              <a:rPr lang="en-GB" sz="900" spc="300" dirty="0" smtClean="0">
                <a:latin typeface="HelveticaNeueLT Pro 55 Roman"/>
                <a:ea typeface="Segoe UI" pitchFamily="34" charset="0"/>
                <a:cs typeface="Segoe UI" pitchFamily="34" charset="0"/>
              </a:rPr>
              <a:t>stop ‘Shine, Shine Your Light’</a:t>
            </a:r>
            <a:endParaRPr lang="en-GB" sz="900" spc="300" dirty="0">
              <a:latin typeface="HelveticaNeueLT Pro 55 Roman"/>
              <a:ea typeface="Segoe UI" pitchFamily="34" charset="0"/>
              <a:cs typeface="Segoe UI" pitchFamily="34" charset="0"/>
            </a:endParaRPr>
          </a:p>
        </p:txBody>
      </p:sp>
      <p:sp>
        <p:nvSpPr>
          <p:cNvPr id="28" name="TextBox: Tool instructions start"/>
          <p:cNvSpPr txBox="1"/>
          <p:nvPr/>
        </p:nvSpPr>
        <p:spPr>
          <a:xfrm>
            <a:off x="1970109" y="4826748"/>
            <a:ext cx="5112297"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Segoe UI" pitchFamily="34" charset="0"/>
              </a:rPr>
              <a:t>Click the audio button to </a:t>
            </a:r>
            <a:r>
              <a:rPr lang="en-GB" sz="900" spc="300" dirty="0" smtClean="0">
                <a:latin typeface="HelveticaNeueLT Pro 55 Roman"/>
                <a:ea typeface="Segoe UI" pitchFamily="34" charset="0"/>
                <a:cs typeface="Segoe UI" pitchFamily="34" charset="0"/>
              </a:rPr>
              <a:t>play ‘Shine, Shine Your Light’</a:t>
            </a:r>
            <a:endParaRPr lang="en-GB" sz="900" spc="300" dirty="0">
              <a:latin typeface="HelveticaNeueLT Pro 55 Roman"/>
              <a:ea typeface="Segoe UI" pitchFamily="34" charset="0"/>
              <a:cs typeface="Segoe UI" pitchFamily="34" charset="0"/>
            </a:endParaRPr>
          </a:p>
        </p:txBody>
      </p:sp>
    </p:spTree>
    <p:extLst>
      <p:ext uri="{BB962C8B-B14F-4D97-AF65-F5344CB8AC3E}">
        <p14:creationId xmlns:p14="http://schemas.microsoft.com/office/powerpoint/2010/main" val="8708779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0"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xit" presetSubtype="0" fill="hold" grpId="0"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xit" presetSubtype="0" fill="hold" grpId="0"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0" presetClass="entr" presetSubtype="0" fill="hold" grpId="2"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2"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23"/>
                                        </p:tgtEl>
                                        <p:attrNameLst>
                                          <p:attrName>style.visibility</p:attrName>
                                        </p:attrNameLst>
                                      </p:cBhvr>
                                      <p:to>
                                        <p:strVal val="hidden"/>
                                      </p:to>
                                    </p:set>
                                  </p:childTnLst>
                                </p:cTn>
                              </p:par>
                              <p:par>
                                <p:cTn id="61" presetID="10" presetClass="entr" presetSubtype="0" fill="hold" grpId="1"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xit" presetSubtype="0" fill="hold" grpId="1" nodeType="with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500"/>
                            </p:stCondLst>
                            <p:childTnLst>
                              <p:par>
                                <p:cTn id="80" presetID="1" presetClass="mediacall" presetSubtype="0" fill="hold" nodeType="afterEffect">
                                  <p:stCondLst>
                                    <p:cond delay="0"/>
                                  </p:stCondLst>
                                  <p:childTnLst>
                                    <p:cmd type="call" cmd="playFrom(0.0)">
                                      <p:cBhvr>
                                        <p:cTn id="81" dur="190148" fill="hold"/>
                                        <p:tgtEl>
                                          <p:spTgt spid="3"/>
                                        </p:tgtEl>
                                      </p:cBhvr>
                                    </p:cmd>
                                  </p:childTnLst>
                                </p:cTn>
                              </p:par>
                              <p:par>
                                <p:cTn id="82" presetID="1" presetClass="emph" presetSubtype="2" fill="hold" nodeType="withEffect">
                                  <p:stCondLst>
                                    <p:cond delay="0"/>
                                  </p:stCondLst>
                                  <p:childTnLst>
                                    <p:animClr clrSpc="rgb" dir="cw">
                                      <p:cBhvr>
                                        <p:cTn id="83" dur="1000" fill="hold"/>
                                        <p:tgtEl>
                                          <p:spTgt spid="24"/>
                                        </p:tgtEl>
                                        <p:attrNameLst>
                                          <p:attrName>fillcolor</p:attrName>
                                        </p:attrNameLst>
                                      </p:cBhvr>
                                      <p:to>
                                        <a:schemeClr val="accent2"/>
                                      </p:to>
                                    </p:animClr>
                                    <p:set>
                                      <p:cBhvr>
                                        <p:cTn id="84" dur="1000" fill="hold"/>
                                        <p:tgtEl>
                                          <p:spTgt spid="24"/>
                                        </p:tgtEl>
                                        <p:attrNameLst>
                                          <p:attrName>fill.type</p:attrName>
                                        </p:attrNameLst>
                                      </p:cBhvr>
                                      <p:to>
                                        <p:strVal val="solid"/>
                                      </p:to>
                                    </p:set>
                                    <p:set>
                                      <p:cBhvr>
                                        <p:cTn id="85" dur="1000" fill="hold"/>
                                        <p:tgtEl>
                                          <p:spTgt spid="24"/>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3" presetClass="mediacall" presetSubtype="0" fill="hold" nodeType="clickEffect">
                                  <p:stCondLst>
                                    <p:cond delay="0"/>
                                  </p:stCondLst>
                                  <p:childTnLst>
                                    <p:cmd type="call" cmd="stop">
                                      <p:cBhvr>
                                        <p:cTn id="89" dur="1" fill="hold"/>
                                        <p:tgtEl>
                                          <p:spTgt spid="3"/>
                                        </p:tgtEl>
                                      </p:cBhvr>
                                    </p:cmd>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ntr" presetSubtype="0" fill="hold" grpId="2"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par>
                                <p:cTn id="96" presetID="1" presetClass="emph" presetSubtype="2" fill="hold" nodeType="withEffect">
                                  <p:stCondLst>
                                    <p:cond delay="0"/>
                                  </p:stCondLst>
                                  <p:childTnLst>
                                    <p:animClr clrSpc="rgb" dir="cw">
                                      <p:cBhvr>
                                        <p:cTn id="97" dur="2000" fill="hold"/>
                                        <p:tgtEl>
                                          <p:spTgt spid="24"/>
                                        </p:tgtEl>
                                        <p:attrNameLst>
                                          <p:attrName>fillcolor</p:attrName>
                                        </p:attrNameLst>
                                      </p:cBhvr>
                                      <p:to>
                                        <a:schemeClr val="bg1"/>
                                      </p:to>
                                    </p:animClr>
                                    <p:set>
                                      <p:cBhvr>
                                        <p:cTn id="98" dur="2000" fill="hold"/>
                                        <p:tgtEl>
                                          <p:spTgt spid="24"/>
                                        </p:tgtEl>
                                        <p:attrNameLst>
                                          <p:attrName>fill.type</p:attrName>
                                        </p:attrNameLst>
                                      </p:cBhvr>
                                      <p:to>
                                        <p:strVal val="solid"/>
                                      </p:to>
                                    </p:set>
                                    <p:set>
                                      <p:cBhvr>
                                        <p:cTn id="99"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audio>
              <p:cMediaNode vol="80000">
                <p:cTn id="100" fill="hold" display="0">
                  <p:stCondLst>
                    <p:cond delay="indefinite"/>
                  </p:stCondLst>
                  <p:endCondLst>
                    <p:cond evt="onStopAudio" delay="0">
                      <p:tgtEl>
                        <p:sldTgt/>
                      </p:tgtEl>
                    </p:cond>
                  </p:endCondLst>
                </p:cTn>
                <p:tgtEl>
                  <p:spTgt spid="3"/>
                </p:tgtEl>
              </p:cMediaNode>
            </p:audio>
          </p:childTnLst>
        </p:cTn>
      </p:par>
    </p:tnLst>
    <p:bldLst>
      <p:bldP spid="23" grpId="0"/>
      <p:bldP spid="23" grpId="1"/>
      <p:bldP spid="23" grpId="2"/>
      <p:bldP spid="14" grpId="0"/>
      <p:bldP spid="14" grpId="1"/>
      <p:bldP spid="14" grpId="2"/>
      <p:bldP spid="13" grpId="0"/>
      <p:bldP spid="13" grpId="1"/>
      <p:bldP spid="13" grpId="2"/>
      <p:bldP spid="20" grpId="0" animBg="1"/>
      <p:bldP spid="20" grpId="1" animBg="1"/>
      <p:bldP spid="20" grpId="2" animBg="1"/>
      <p:bldP spid="22" grpId="0" animBg="1"/>
      <p:bldP spid="22" grpId="1" animBg="1"/>
      <p:bldP spid="22" grpId="2" animBg="1"/>
      <p:bldP spid="6" grpId="0" animBg="1"/>
      <p:bldP spid="6" grpId="1" animBg="1"/>
      <p:bldP spid="6" grpId="2" animBg="1"/>
      <p:bldP spid="27" grpId="0"/>
      <p:bldP spid="27" grpId="1"/>
      <p:bldP spid="28" grpId="0"/>
      <p:bldP spid="28" grpId="1"/>
      <p:bldP spid="2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Y3-L02-S05B - Shine Shine your lig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0"/>
            <a:ext cx="609600" cy="609600"/>
          </a:xfrm>
          <a:prstGeom prst="rect">
            <a:avLst/>
          </a:prstGeom>
        </p:spPr>
      </p:pic>
      <p:sp>
        <p:nvSpPr>
          <p:cNvPr id="29" name="Rectangle 28"/>
          <p:cNvSpPr/>
          <p:nvPr/>
        </p:nvSpPr>
        <p:spPr>
          <a:xfrm>
            <a:off x="119767" y="109790"/>
            <a:ext cx="8904466" cy="4917170"/>
          </a:xfrm>
          <a:prstGeom prst="rect">
            <a:avLst/>
          </a:prstGeom>
          <a:blipFill dpi="0" rotWithShape="1">
            <a:blip r:embed="rId6">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MOVE THIS OBJECT"/>
          <p:cNvSpPr txBox="1"/>
          <p:nvPr/>
        </p:nvSpPr>
        <p:spPr>
          <a:xfrm>
            <a:off x="-11941" y="82998"/>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Celebrating </a:t>
            </a:r>
            <a:r>
              <a:rPr lang="en-NZ" sz="3600" b="1" spc="300" dirty="0" smtClean="0">
                <a:solidFill>
                  <a:schemeClr val="accent4">
                    <a:lumMod val="50000"/>
                  </a:schemeClr>
                </a:solidFill>
                <a:latin typeface="Adobe Fangsong Std R" pitchFamily="18" charset="-128"/>
                <a:ea typeface="Adobe Fangsong Std R" pitchFamily="18" charset="-128"/>
              </a:rPr>
              <a:t>Advent </a:t>
            </a:r>
            <a:r>
              <a:rPr lang="en-NZ" sz="3600" b="1" spc="300" dirty="0">
                <a:solidFill>
                  <a:schemeClr val="accent4">
                    <a:lumMod val="50000"/>
                  </a:schemeClr>
                </a:solidFill>
                <a:latin typeface="Adobe Fangsong Std R" pitchFamily="18" charset="-128"/>
                <a:ea typeface="Adobe Fangsong Std R" pitchFamily="18" charset="-128"/>
              </a:rPr>
              <a:t>in summer</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23" name="Textbox: Line 3"/>
          <p:cNvSpPr txBox="1"/>
          <p:nvPr/>
        </p:nvSpPr>
        <p:spPr>
          <a:xfrm>
            <a:off x="6622395" y="2991748"/>
            <a:ext cx="2520446" cy="1661993"/>
          </a:xfrm>
          <a:prstGeom prst="rect">
            <a:avLst/>
          </a:prstGeom>
          <a:noFill/>
        </p:spPr>
        <p:txBody>
          <a:bodyPr wrap="square" rtlCol="0">
            <a:spAutoFit/>
          </a:bodyPr>
          <a:lstStyle/>
          <a:p>
            <a:pPr algn="ctr"/>
            <a:r>
              <a:rPr lang="en-NZ" sz="1700" spc="300" dirty="0">
                <a:latin typeface="HelveticaNeueLT Pro 55 Roman"/>
              </a:rPr>
              <a:t>The bright summer sun reminds us of the light and warmth that Jesus brings into our </a:t>
            </a:r>
            <a:r>
              <a:rPr lang="en-NZ" sz="1700" spc="300" dirty="0" smtClean="0">
                <a:latin typeface="HelveticaNeueLT Pro 55 Roman"/>
              </a:rPr>
              <a:t>lives.</a:t>
            </a:r>
            <a:endParaRPr lang="en-NZ" sz="1700" spc="300" dirty="0">
              <a:latin typeface="HelveticaNeueLT Pro 55 Roman"/>
            </a:endParaRPr>
          </a:p>
        </p:txBody>
      </p:sp>
      <p:sp>
        <p:nvSpPr>
          <p:cNvPr id="14" name="Textbox: Line 2"/>
          <p:cNvSpPr txBox="1"/>
          <p:nvPr/>
        </p:nvSpPr>
        <p:spPr>
          <a:xfrm>
            <a:off x="2676455" y="2984926"/>
            <a:ext cx="3998646" cy="1923604"/>
          </a:xfrm>
          <a:prstGeom prst="rect">
            <a:avLst/>
          </a:prstGeom>
          <a:noFill/>
        </p:spPr>
        <p:txBody>
          <a:bodyPr wrap="square" rtlCol="0">
            <a:spAutoFit/>
          </a:bodyPr>
          <a:lstStyle/>
          <a:p>
            <a:pPr algn="ctr"/>
            <a:r>
              <a:rPr lang="en-NZ" sz="1700" b="1" spc="300" dirty="0">
                <a:latin typeface="Lucida Sans" pitchFamily="34" charset="0"/>
              </a:rPr>
              <a:t>The white rhododendron reminds us of the Christ candle that we put in the centre of our Advent wreath to tell us that Christ is at the centre of Christmas.</a:t>
            </a:r>
          </a:p>
        </p:txBody>
      </p:sp>
      <p:sp>
        <p:nvSpPr>
          <p:cNvPr id="13" name="Textbox: Line 1"/>
          <p:cNvSpPr txBox="1"/>
          <p:nvPr/>
        </p:nvSpPr>
        <p:spPr>
          <a:xfrm>
            <a:off x="42261" y="3005318"/>
            <a:ext cx="2638625" cy="1923604"/>
          </a:xfrm>
          <a:prstGeom prst="rect">
            <a:avLst/>
          </a:prstGeom>
          <a:noFill/>
        </p:spPr>
        <p:txBody>
          <a:bodyPr wrap="square" rtlCol="0">
            <a:spAutoFit/>
          </a:bodyPr>
          <a:lstStyle/>
          <a:p>
            <a:pPr algn="ctr"/>
            <a:r>
              <a:rPr lang="en-NZ" sz="1700" spc="300" dirty="0">
                <a:latin typeface="Bookman Old Style" pitchFamily="18" charset="0"/>
              </a:rPr>
              <a:t>The green leaves on the plants remind us this is a time of hope because green is the colour of </a:t>
            </a:r>
            <a:r>
              <a:rPr lang="en-NZ" sz="1700" spc="300" dirty="0" smtClean="0">
                <a:latin typeface="Bookman Old Style" pitchFamily="18" charset="0"/>
              </a:rPr>
              <a:t>hope. </a:t>
            </a:r>
            <a:endParaRPr lang="en-NZ" sz="1700" spc="300" dirty="0">
              <a:latin typeface="Bookman Old Style" pitchFamily="18" charset="0"/>
            </a:endParaRPr>
          </a:p>
        </p:txBody>
      </p:sp>
      <p:sp>
        <p:nvSpPr>
          <p:cNvPr id="20" name="Shape: Button 3"/>
          <p:cNvSpPr/>
          <p:nvPr/>
        </p:nvSpPr>
        <p:spPr>
          <a:xfrm>
            <a:off x="6933062" y="1498921"/>
            <a:ext cx="1899112" cy="1519289"/>
          </a:xfrm>
          <a:prstGeom prst="ellipse">
            <a:avLst/>
          </a:prstGeom>
          <a:blipFill>
            <a:blip r:embed="rId7"/>
            <a:stretch>
              <a:fillRect/>
            </a:stretch>
          </a:blipFill>
          <a:ln>
            <a:solidFill>
              <a:schemeClr val="accent4">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hape: Button 2"/>
          <p:cNvSpPr/>
          <p:nvPr/>
        </p:nvSpPr>
        <p:spPr>
          <a:xfrm>
            <a:off x="3726223" y="1498921"/>
            <a:ext cx="1899111" cy="1519289"/>
          </a:xfrm>
          <a:prstGeom prst="ellipse">
            <a:avLst/>
          </a:prstGeom>
          <a:blipFill>
            <a:blip r:embed="rId8"/>
            <a:stretch>
              <a:fillRect/>
            </a:stretch>
          </a:blipFill>
          <a:ln>
            <a:solidFill>
              <a:schemeClr val="accent4">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hape: Button 1"/>
          <p:cNvSpPr/>
          <p:nvPr/>
        </p:nvSpPr>
        <p:spPr>
          <a:xfrm>
            <a:off x="412018" y="1498921"/>
            <a:ext cx="1899112" cy="1519289"/>
          </a:xfrm>
          <a:prstGeom prst="ellipse">
            <a:avLst/>
          </a:prstGeom>
          <a:blipFill>
            <a:blip r:embed="rId9"/>
            <a:stretch>
              <a:fillRect/>
            </a:stretch>
          </a:blipFill>
          <a:ln>
            <a:solidFill>
              <a:schemeClr val="accent4">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L-4</a:t>
            </a:r>
          </a:p>
          <a:p>
            <a:pPr algn="ctr"/>
            <a:r>
              <a:rPr lang="en-GB" sz="900" b="1" dirty="0" smtClean="0">
                <a:solidFill>
                  <a:srgbClr val="002060"/>
                </a:solidFill>
                <a:latin typeface="Arial" pitchFamily="34" charset="0"/>
                <a:cs typeface="Arial" pitchFamily="34" charset="0"/>
              </a:rPr>
              <a:t>S-05B</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1259710" y="759402"/>
            <a:ext cx="6379820" cy="646530"/>
          </a:xfrm>
          <a:prstGeom prst="round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pc="300" dirty="0">
                <a:solidFill>
                  <a:schemeClr val="accent4">
                    <a:lumMod val="50000"/>
                  </a:schemeClr>
                </a:solidFill>
                <a:latin typeface="HelveticaNeueLT Pro 55 Roman"/>
              </a:rPr>
              <a:t> </a:t>
            </a:r>
            <a:r>
              <a:rPr lang="en-NZ" sz="1600" spc="300" dirty="0">
                <a:solidFill>
                  <a:schemeClr val="accent4">
                    <a:lumMod val="50000"/>
                  </a:schemeClr>
                </a:solidFill>
                <a:latin typeface="HelveticaNeueLT Pro 55 Roman"/>
              </a:rPr>
              <a:t>What do the summer flowers and the bright sun </a:t>
            </a:r>
            <a:endParaRPr lang="en-NZ" sz="1600" spc="300" dirty="0" smtClean="0">
              <a:solidFill>
                <a:schemeClr val="accent4">
                  <a:lumMod val="50000"/>
                </a:schemeClr>
              </a:solidFill>
              <a:latin typeface="HelveticaNeueLT Pro 55 Roman"/>
            </a:endParaRPr>
          </a:p>
          <a:p>
            <a:pPr algn="ctr"/>
            <a:r>
              <a:rPr lang="en-NZ" sz="1600" spc="300" dirty="0" smtClean="0">
                <a:solidFill>
                  <a:schemeClr val="accent4">
                    <a:lumMod val="50000"/>
                  </a:schemeClr>
                </a:solidFill>
                <a:latin typeface="HelveticaNeueLT Pro 55 Roman"/>
              </a:rPr>
              <a:t>remind </a:t>
            </a:r>
            <a:r>
              <a:rPr lang="en-NZ" sz="1600" spc="300" dirty="0">
                <a:solidFill>
                  <a:schemeClr val="accent4">
                    <a:lumMod val="50000"/>
                  </a:schemeClr>
                </a:solidFill>
                <a:latin typeface="HelveticaNeueLT Pro 55 Roman"/>
              </a:rPr>
              <a:t>us of in Advent?</a:t>
            </a:r>
          </a:p>
        </p:txBody>
      </p:sp>
      <p:sp>
        <p:nvSpPr>
          <p:cNvPr id="28" name="Action Button: Audio">
            <a:hlinkClick r:id="" action="ppaction://noaction" highlightClick="1">
              <a:snd r:embed="rId10" name="applause.wav"/>
            </a:hlinkClick>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3413300" y="4803885"/>
            <a:ext cx="2288870"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Segoe UI" pitchFamily="34" charset="0"/>
              </a:rPr>
              <a:t>Click the images to reveal the sentences</a:t>
            </a:r>
            <a:endParaRPr lang="en-GB" sz="900" spc="300" dirty="0">
              <a:latin typeface="HelveticaNeueLT Pro 55 Roman"/>
              <a:ea typeface="Segoe UI" pitchFamily="34" charset="0"/>
              <a:cs typeface="Segoe UI" pitchFamily="34" charset="0"/>
            </a:endParaRPr>
          </a:p>
        </p:txBody>
      </p:sp>
      <p:sp>
        <p:nvSpPr>
          <p:cNvPr id="3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Tool instructions stop"/>
          <p:cNvSpPr txBox="1"/>
          <p:nvPr/>
        </p:nvSpPr>
        <p:spPr>
          <a:xfrm>
            <a:off x="1965298" y="4933623"/>
            <a:ext cx="5128328"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Segoe UI" pitchFamily="34" charset="0"/>
              </a:rPr>
              <a:t>Click the audio button to </a:t>
            </a:r>
            <a:r>
              <a:rPr lang="en-GB" sz="900" spc="300" dirty="0" smtClean="0">
                <a:latin typeface="HelveticaNeueLT Pro 55 Roman"/>
                <a:ea typeface="Segoe UI" pitchFamily="34" charset="0"/>
                <a:cs typeface="Segoe UI" pitchFamily="34" charset="0"/>
              </a:rPr>
              <a:t>stop ‘Shine, Shine Your Light’</a:t>
            </a:r>
            <a:endParaRPr lang="en-GB" sz="900" spc="300" dirty="0">
              <a:latin typeface="HelveticaNeueLT Pro 55 Roman"/>
              <a:ea typeface="Segoe UI" pitchFamily="34" charset="0"/>
              <a:cs typeface="Segoe UI" pitchFamily="34" charset="0"/>
            </a:endParaRPr>
          </a:p>
        </p:txBody>
      </p:sp>
      <p:sp>
        <p:nvSpPr>
          <p:cNvPr id="32" name="TextBox: Tool instructions start"/>
          <p:cNvSpPr txBox="1"/>
          <p:nvPr/>
        </p:nvSpPr>
        <p:spPr>
          <a:xfrm>
            <a:off x="1970109" y="4933623"/>
            <a:ext cx="5112297"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Segoe UI" pitchFamily="34" charset="0"/>
              </a:rPr>
              <a:t>Click the audio button to </a:t>
            </a:r>
            <a:r>
              <a:rPr lang="en-GB" sz="900" spc="300" dirty="0" smtClean="0">
                <a:latin typeface="HelveticaNeueLT Pro 55 Roman"/>
                <a:ea typeface="Segoe UI" pitchFamily="34" charset="0"/>
                <a:cs typeface="Segoe UI" pitchFamily="34" charset="0"/>
              </a:rPr>
              <a:t>play ‘Shine, Shine Your Light’</a:t>
            </a:r>
            <a:endParaRPr lang="en-GB" sz="900" spc="300" dirty="0">
              <a:latin typeface="HelveticaNeueLT Pro 55 Roman"/>
              <a:ea typeface="Segoe UI" pitchFamily="34" charset="0"/>
              <a:cs typeface="Segoe UI" pitchFamily="34" charset="0"/>
            </a:endParaRPr>
          </a:p>
        </p:txBody>
      </p:sp>
    </p:spTree>
    <p:extLst>
      <p:ext uri="{BB962C8B-B14F-4D97-AF65-F5344CB8AC3E}">
        <p14:creationId xmlns:p14="http://schemas.microsoft.com/office/powerpoint/2010/main" val="38501890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0"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xit" presetSubtype="0" fill="hold" grpId="0"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xit" presetSubtype="0" fill="hold" grpId="0"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0" presetClass="entr" presetSubtype="0" fill="hold" grpId="2"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2"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23"/>
                                        </p:tgtEl>
                                        <p:attrNameLst>
                                          <p:attrName>style.visibility</p:attrName>
                                        </p:attrNameLst>
                                      </p:cBhvr>
                                      <p:to>
                                        <p:strVal val="hidden"/>
                                      </p:to>
                                    </p:set>
                                  </p:childTnLst>
                                </p:cTn>
                              </p:par>
                              <p:par>
                                <p:cTn id="61" presetID="10" presetClass="entr" presetSubtype="0" fill="hold" grpId="1"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30"/>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xit" presetSubtype="0" fill="hold" grpId="1" nodeType="withEffect">
                                  <p:stCondLst>
                                    <p:cond delay="0"/>
                                  </p:stCondLst>
                                  <p:childTnLst>
                                    <p:animEffect transition="out" filter="fade">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childTnLst>
                          </p:cTn>
                        </p:par>
                        <p:par>
                          <p:cTn id="79" fill="hold">
                            <p:stCondLst>
                              <p:cond delay="500"/>
                            </p:stCondLst>
                            <p:childTnLst>
                              <p:par>
                                <p:cTn id="80" presetID="1" presetClass="mediacall" presetSubtype="0" fill="hold" nodeType="afterEffect">
                                  <p:stCondLst>
                                    <p:cond delay="0"/>
                                  </p:stCondLst>
                                  <p:childTnLst>
                                    <p:cmd type="call" cmd="playFrom(0.0)">
                                      <p:cBhvr>
                                        <p:cTn id="81" dur="190148" fill="hold"/>
                                        <p:tgtEl>
                                          <p:spTgt spid="24"/>
                                        </p:tgtEl>
                                      </p:cBhvr>
                                    </p:cmd>
                                  </p:childTnLst>
                                </p:cTn>
                              </p:par>
                              <p:par>
                                <p:cTn id="82" presetID="1" presetClass="emph" presetSubtype="2" fill="hold" nodeType="withEffect">
                                  <p:stCondLst>
                                    <p:cond delay="0"/>
                                  </p:stCondLst>
                                  <p:childTnLst>
                                    <p:animClr clrSpc="rgb" dir="cw">
                                      <p:cBhvr>
                                        <p:cTn id="83" dur="1000" fill="hold"/>
                                        <p:tgtEl>
                                          <p:spTgt spid="30"/>
                                        </p:tgtEl>
                                        <p:attrNameLst>
                                          <p:attrName>fillcolor</p:attrName>
                                        </p:attrNameLst>
                                      </p:cBhvr>
                                      <p:to>
                                        <a:schemeClr val="accent2"/>
                                      </p:to>
                                    </p:animClr>
                                    <p:set>
                                      <p:cBhvr>
                                        <p:cTn id="84" dur="1000" fill="hold"/>
                                        <p:tgtEl>
                                          <p:spTgt spid="30"/>
                                        </p:tgtEl>
                                        <p:attrNameLst>
                                          <p:attrName>fill.type</p:attrName>
                                        </p:attrNameLst>
                                      </p:cBhvr>
                                      <p:to>
                                        <p:strVal val="solid"/>
                                      </p:to>
                                    </p:set>
                                    <p:set>
                                      <p:cBhvr>
                                        <p:cTn id="85" dur="1000" fill="hold"/>
                                        <p:tgtEl>
                                          <p:spTgt spid="30"/>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3" presetClass="mediacall" presetSubtype="0" fill="hold" nodeType="clickEffect">
                                  <p:stCondLst>
                                    <p:cond delay="0"/>
                                  </p:stCondLst>
                                  <p:childTnLst>
                                    <p:cmd type="call" cmd="stop">
                                      <p:cBhvr>
                                        <p:cTn id="89" dur="1" fill="hold"/>
                                        <p:tgtEl>
                                          <p:spTgt spid="24"/>
                                        </p:tgtEl>
                                      </p:cBhvr>
                                    </p:cmd>
                                  </p:childTnLst>
                                </p:cTn>
                              </p:par>
                              <p:par>
                                <p:cTn id="90" presetID="10" presetClass="exit" presetSubtype="0" fill="hold" grpId="1" nodeType="withEffect">
                                  <p:stCondLst>
                                    <p:cond delay="0"/>
                                  </p:stCondLst>
                                  <p:childTnLst>
                                    <p:animEffect transition="out" filter="fade">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par>
                                <p:cTn id="93" presetID="10" presetClass="entr" presetSubtype="0" fill="hold" grpId="2"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par>
                                <p:cTn id="96" presetID="1" presetClass="emph" presetSubtype="2" fill="hold" nodeType="withEffect">
                                  <p:stCondLst>
                                    <p:cond delay="0"/>
                                  </p:stCondLst>
                                  <p:childTnLst>
                                    <p:animClr clrSpc="rgb" dir="cw">
                                      <p:cBhvr>
                                        <p:cTn id="97" dur="2000" fill="hold"/>
                                        <p:tgtEl>
                                          <p:spTgt spid="30"/>
                                        </p:tgtEl>
                                        <p:attrNameLst>
                                          <p:attrName>fillcolor</p:attrName>
                                        </p:attrNameLst>
                                      </p:cBhvr>
                                      <p:to>
                                        <a:schemeClr val="bg1"/>
                                      </p:to>
                                    </p:animClr>
                                    <p:set>
                                      <p:cBhvr>
                                        <p:cTn id="98" dur="2000" fill="hold"/>
                                        <p:tgtEl>
                                          <p:spTgt spid="30"/>
                                        </p:tgtEl>
                                        <p:attrNameLst>
                                          <p:attrName>fill.type</p:attrName>
                                        </p:attrNameLst>
                                      </p:cBhvr>
                                      <p:to>
                                        <p:strVal val="solid"/>
                                      </p:to>
                                    </p:set>
                                    <p:set>
                                      <p:cBhvr>
                                        <p:cTn id="99"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audio>
              <p:cMediaNode vol="80000">
                <p:cTn id="100" fill="hold" display="0">
                  <p:stCondLst>
                    <p:cond delay="indefinite"/>
                  </p:stCondLst>
                  <p:endCondLst>
                    <p:cond evt="onStopAudio" delay="0">
                      <p:tgtEl>
                        <p:sldTgt/>
                      </p:tgtEl>
                    </p:cond>
                  </p:endCondLst>
                </p:cTn>
                <p:tgtEl>
                  <p:spTgt spid="24"/>
                </p:tgtEl>
              </p:cMediaNode>
            </p:audio>
          </p:childTnLst>
        </p:cTn>
      </p:par>
    </p:tnLst>
    <p:bldLst>
      <p:bldP spid="23" grpId="0"/>
      <p:bldP spid="23" grpId="1"/>
      <p:bldP spid="23" grpId="2"/>
      <p:bldP spid="14" grpId="0"/>
      <p:bldP spid="14" grpId="1"/>
      <p:bldP spid="14" grpId="2"/>
      <p:bldP spid="13" grpId="0"/>
      <p:bldP spid="13" grpId="1"/>
      <p:bldP spid="13" grpId="2"/>
      <p:bldP spid="20" grpId="0" animBg="1"/>
      <p:bldP spid="20" grpId="1" animBg="1"/>
      <p:bldP spid="20" grpId="2" animBg="1"/>
      <p:bldP spid="22" grpId="0" animBg="1"/>
      <p:bldP spid="22" grpId="1" animBg="1"/>
      <p:bldP spid="22" grpId="2" animBg="1"/>
      <p:bldP spid="6" grpId="0" animBg="1"/>
      <p:bldP spid="6" grpId="1" animBg="1"/>
      <p:bldP spid="6" grpId="2" animBg="1"/>
      <p:bldP spid="31" grpId="0"/>
      <p:bldP spid="31" grpId="1"/>
      <p:bldP spid="32" grpId="0"/>
      <p:bldP spid="32" grpId="1"/>
      <p:bldP spid="3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Text Lines"/>
          <p:cNvSpPr txBox="1"/>
          <p:nvPr/>
        </p:nvSpPr>
        <p:spPr>
          <a:xfrm>
            <a:off x="333632" y="1607641"/>
            <a:ext cx="8100685" cy="646331"/>
          </a:xfrm>
          <a:prstGeom prst="rect">
            <a:avLst/>
          </a:prstGeom>
          <a:noFill/>
        </p:spPr>
        <p:txBody>
          <a:bodyPr wrap="square" rtlCol="0">
            <a:spAutoFit/>
          </a:bodyPr>
          <a:lstStyle/>
          <a:p>
            <a:r>
              <a:rPr lang="en-NZ" spc="300" dirty="0">
                <a:latin typeface="Bookman Old Style" pitchFamily="18" charset="0"/>
              </a:rPr>
              <a:t>The people’s lives were very hard and they were tired of waiting for the Messiah to come and  save </a:t>
            </a:r>
            <a:r>
              <a:rPr lang="en-NZ" spc="300" dirty="0" smtClean="0">
                <a:latin typeface="Bookman Old Style" pitchFamily="18" charset="0"/>
              </a:rPr>
              <a:t>them.</a:t>
            </a:r>
            <a:endParaRPr lang="en-NZ" spc="300" dirty="0">
              <a:latin typeface="Bookman Old Style" pitchFamily="18" charset="0"/>
            </a:endParaRPr>
          </a:p>
        </p:txBody>
      </p:sp>
      <p:sp>
        <p:nvSpPr>
          <p:cNvPr id="21" name="Textbox: Text Lines"/>
          <p:cNvSpPr txBox="1"/>
          <p:nvPr/>
        </p:nvSpPr>
        <p:spPr>
          <a:xfrm>
            <a:off x="333631" y="2436016"/>
            <a:ext cx="8100685" cy="646331"/>
          </a:xfrm>
          <a:prstGeom prst="rect">
            <a:avLst/>
          </a:prstGeom>
          <a:noFill/>
        </p:spPr>
        <p:txBody>
          <a:bodyPr wrap="square" rtlCol="0">
            <a:spAutoFit/>
          </a:bodyPr>
          <a:lstStyle/>
          <a:p>
            <a:r>
              <a:rPr lang="en-NZ" b="1" spc="300" dirty="0">
                <a:latin typeface="Lucida Sans" pitchFamily="34" charset="0"/>
              </a:rPr>
              <a:t>God sent people called prophets to remind them to be patient and God would keep his </a:t>
            </a:r>
            <a:r>
              <a:rPr lang="en-NZ" b="1" spc="300" dirty="0" smtClean="0">
                <a:latin typeface="Lucida Sans" pitchFamily="34" charset="0"/>
              </a:rPr>
              <a:t>promise. </a:t>
            </a:r>
            <a:endParaRPr lang="en-NZ" b="1" spc="300" dirty="0">
              <a:latin typeface="Lucida Sans" pitchFamily="34" charset="0"/>
            </a:endParaRPr>
          </a:p>
        </p:txBody>
      </p:sp>
      <p:sp>
        <p:nvSpPr>
          <p:cNvPr id="22" name="Textbox: Text Lines"/>
          <p:cNvSpPr txBox="1"/>
          <p:nvPr/>
        </p:nvSpPr>
        <p:spPr>
          <a:xfrm>
            <a:off x="333630" y="3141208"/>
            <a:ext cx="8100685" cy="646331"/>
          </a:xfrm>
          <a:prstGeom prst="rect">
            <a:avLst/>
          </a:prstGeom>
          <a:noFill/>
        </p:spPr>
        <p:txBody>
          <a:bodyPr wrap="square" rtlCol="0">
            <a:spAutoFit/>
          </a:bodyPr>
          <a:lstStyle/>
          <a:p>
            <a:r>
              <a:rPr lang="en-NZ" spc="300" dirty="0">
                <a:latin typeface="HelveticaNeueLT Pro 55 Roman"/>
              </a:rPr>
              <a:t>The people rejected the prophets and were not faithful to God because they had lost </a:t>
            </a:r>
            <a:r>
              <a:rPr lang="en-NZ" spc="300" dirty="0" smtClean="0">
                <a:latin typeface="HelveticaNeueLT Pro 55 Roman"/>
              </a:rPr>
              <a:t>hope.</a:t>
            </a:r>
            <a:endParaRPr lang="en-NZ" spc="300" dirty="0">
              <a:latin typeface="HelveticaNeueLT Pro 55 Roman"/>
            </a:endParaRPr>
          </a:p>
        </p:txBody>
      </p:sp>
      <p:sp>
        <p:nvSpPr>
          <p:cNvPr id="23" name="Textbox: Text Lines"/>
          <p:cNvSpPr txBox="1"/>
          <p:nvPr/>
        </p:nvSpPr>
        <p:spPr>
          <a:xfrm>
            <a:off x="333632" y="3927582"/>
            <a:ext cx="8100685" cy="646331"/>
          </a:xfrm>
          <a:prstGeom prst="rect">
            <a:avLst/>
          </a:prstGeom>
          <a:noFill/>
        </p:spPr>
        <p:txBody>
          <a:bodyPr wrap="square" rtlCol="0">
            <a:spAutoFit/>
          </a:bodyPr>
          <a:lstStyle/>
          <a:p>
            <a:r>
              <a:rPr lang="en-NZ" spc="300" dirty="0">
                <a:latin typeface="Bookman Old Style" pitchFamily="18" charset="0"/>
              </a:rPr>
              <a:t>They felt as though they were in darkness and were waiting for the light to </a:t>
            </a:r>
            <a:r>
              <a:rPr lang="en-NZ" spc="300" dirty="0" smtClean="0">
                <a:latin typeface="Bookman Old Style" pitchFamily="18" charset="0"/>
              </a:rPr>
              <a:t>come</a:t>
            </a:r>
            <a:r>
              <a:rPr lang="en-NZ" spc="300" dirty="0">
                <a:latin typeface="Bookman Old Style" pitchFamily="18" charset="0"/>
              </a:rPr>
              <a:t>.</a:t>
            </a:r>
          </a:p>
        </p:txBody>
      </p:sp>
      <p:sp>
        <p:nvSpPr>
          <p:cNvPr id="16" name="REMOVE THIS OBJECT"/>
          <p:cNvSpPr txBox="1"/>
          <p:nvPr/>
        </p:nvSpPr>
        <p:spPr>
          <a:xfrm>
            <a:off x="3557" y="-80080"/>
            <a:ext cx="9144000" cy="1569660"/>
          </a:xfrm>
          <a:prstGeom prst="rect">
            <a:avLst/>
          </a:prstGeom>
          <a:noFill/>
        </p:spPr>
        <p:txBody>
          <a:bodyPr wrap="square" rtlCol="0">
            <a:spAutoFit/>
          </a:bodyPr>
          <a:lstStyle/>
          <a:p>
            <a:pPr algn="ctr"/>
            <a:r>
              <a:rPr lang="en-NZ" sz="3200" b="1" spc="300" dirty="0">
                <a:solidFill>
                  <a:schemeClr val="accent4">
                    <a:lumMod val="50000"/>
                  </a:schemeClr>
                </a:solidFill>
                <a:latin typeface="Adobe Fangsong Std R" pitchFamily="18" charset="-128"/>
                <a:ea typeface="Adobe Fangsong Std R" pitchFamily="18" charset="-128"/>
              </a:rPr>
              <a:t>The people of the Old Testament waited for hundreds of years for Jesus, </a:t>
            </a:r>
            <a:endParaRPr lang="en-NZ" sz="3200" b="1" spc="300" dirty="0" smtClean="0">
              <a:solidFill>
                <a:schemeClr val="accent4">
                  <a:lumMod val="50000"/>
                </a:schemeClr>
              </a:solidFill>
              <a:latin typeface="Adobe Fangsong Std R" pitchFamily="18" charset="-128"/>
              <a:ea typeface="Adobe Fangsong Std R" pitchFamily="18" charset="-128"/>
            </a:endParaRPr>
          </a:p>
          <a:p>
            <a:pPr algn="ctr"/>
            <a:r>
              <a:rPr lang="en-NZ" sz="3200" b="1" spc="300" dirty="0" smtClean="0">
                <a:solidFill>
                  <a:schemeClr val="accent4">
                    <a:lumMod val="50000"/>
                  </a:schemeClr>
                </a:solidFill>
                <a:latin typeface="Adobe Fangsong Std R" pitchFamily="18" charset="-128"/>
                <a:ea typeface="Adobe Fangsong Std R" pitchFamily="18" charset="-128"/>
              </a:rPr>
              <a:t>the Messiah, </a:t>
            </a:r>
            <a:r>
              <a:rPr lang="en-NZ" sz="3200" b="1" spc="300" dirty="0">
                <a:solidFill>
                  <a:schemeClr val="accent4">
                    <a:lumMod val="50000"/>
                  </a:schemeClr>
                </a:solidFill>
                <a:latin typeface="Adobe Fangsong Std R" pitchFamily="18" charset="-128"/>
                <a:ea typeface="Adobe Fangsong Std R" pitchFamily="18" charset="-128"/>
              </a:rPr>
              <a:t>to come</a:t>
            </a:r>
          </a:p>
        </p:txBody>
      </p:sp>
      <p:grpSp>
        <p:nvGrpSpPr>
          <p:cNvPr id="3" name="Shape: Slider"/>
          <p:cNvGrpSpPr/>
          <p:nvPr/>
        </p:nvGrpSpPr>
        <p:grpSpPr>
          <a:xfrm>
            <a:off x="3557" y="1425913"/>
            <a:ext cx="9144000" cy="4430587"/>
            <a:chOff x="2" y="1449418"/>
            <a:chExt cx="9144000" cy="4430587"/>
          </a:xfrm>
          <a:blipFill>
            <a:blip r:embed="rId3"/>
            <a:stretch>
              <a:fillRect l="-1000" t="-1000" r="-1000" b="-1000"/>
            </a:stretch>
          </a:blipFill>
        </p:grpSpPr>
        <p:sp>
          <p:nvSpPr>
            <p:cNvPr id="6" name="Slider: Image"/>
            <p:cNvSpPr/>
            <p:nvPr/>
          </p:nvSpPr>
          <p:spPr>
            <a:xfrm>
              <a:off x="2" y="1449418"/>
              <a:ext cx="9144000" cy="4430587"/>
            </a:xfrm>
            <a:prstGeom prst="rect">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p>
            <a:p>
              <a:pPr algn="ctr"/>
              <a:endParaRPr lang="en-GB" sz="2800" b="1" dirty="0"/>
            </a:p>
          </p:txBody>
        </p:sp>
        <p:sp>
          <p:nvSpPr>
            <p:cNvPr id="8" name="Slider: Text" hidden="1"/>
            <p:cNvSpPr txBox="1"/>
            <p:nvPr/>
          </p:nvSpPr>
          <p:spPr>
            <a:xfrm>
              <a:off x="178402" y="1635646"/>
              <a:ext cx="5766002" cy="400110"/>
            </a:xfrm>
            <a:prstGeom prst="rect">
              <a:avLst/>
            </a:prstGeom>
            <a:grpFill/>
            <a:ln>
              <a:solidFill>
                <a:schemeClr val="accent4">
                  <a:lumMod val="50000"/>
                </a:schemeClr>
              </a:solidFill>
            </a:ln>
          </p:spPr>
          <p:txBody>
            <a:bodyPr wrap="none" rtlCol="0">
              <a:spAutoFit/>
            </a:bodyPr>
            <a:lstStyle/>
            <a:p>
              <a:r>
                <a:rPr lang="en-GB" sz="2000" b="1" dirty="0" smtClean="0">
                  <a:solidFill>
                    <a:schemeClr val="bg1"/>
                  </a:solidFill>
                  <a:latin typeface="Segoe UI" pitchFamily="34" charset="0"/>
                  <a:ea typeface="Segoe UI" pitchFamily="34" charset="0"/>
                  <a:cs typeface="Segoe UI" pitchFamily="34" charset="0"/>
                </a:rPr>
                <a:t>Sample text line that is displayed on the blind.</a:t>
              </a:r>
              <a:endParaRPr lang="en-GB" sz="2000" b="1" dirty="0">
                <a:solidFill>
                  <a:schemeClr val="bg1"/>
                </a:solidFill>
                <a:latin typeface="Segoe UI" pitchFamily="34" charset="0"/>
                <a:ea typeface="Segoe UI" pitchFamily="34" charset="0"/>
                <a:cs typeface="Segoe UI" pitchFamily="34" charset="0"/>
              </a:endParaRPr>
            </a:p>
          </p:txBody>
        </p:sp>
      </p:grpSp>
      <p:sp>
        <p:nvSpPr>
          <p:cNvPr id="15" name="Shape: Sider Down 4"/>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2310805" y="4885372"/>
            <a:ext cx="4522392" cy="246221"/>
          </a:xfrm>
          <a:prstGeom prst="rect">
            <a:avLst/>
          </a:prstGeom>
          <a:noFill/>
        </p:spPr>
        <p:txBody>
          <a:bodyPr wrap="none" rtlCol="0">
            <a:spAutoFit/>
          </a:bodyPr>
          <a:lstStyle/>
          <a:p>
            <a:pPr algn="ctr"/>
            <a:r>
              <a:rPr lang="en-GB" sz="1000" spc="300" dirty="0" smtClean="0">
                <a:solidFill>
                  <a:schemeClr val="bg1"/>
                </a:solidFill>
                <a:latin typeface="HelveticaNeueLT Pro 55 Roman"/>
                <a:ea typeface="Segoe UI" pitchFamily="34" charset="0"/>
                <a:cs typeface="Arial" pitchFamily="34" charset="0"/>
              </a:rPr>
              <a:t>Click the down-button to move the blind down.</a:t>
            </a:r>
            <a:endParaRPr lang="en-GB" sz="1000" spc="300" dirty="0">
              <a:solidFill>
                <a:schemeClr val="bg1"/>
              </a:solidFill>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40509808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4.11293E-6 L 0 0.20826 " pathEditMode="relative" rAng="0" ptsTypes="AA">
                                      <p:cBhvr>
                                        <p:cTn id="8" dur="2000" fill="hold"/>
                                        <p:tgtEl>
                                          <p:spTgt spid="3"/>
                                        </p:tgtEl>
                                        <p:attrNameLst>
                                          <p:attrName>ppt_x</p:attrName>
                                          <p:attrName>ppt_y</p:attrName>
                                        </p:attrNameLst>
                                      </p:cBhvr>
                                      <p:rCtr x="0" y="10398"/>
                                    </p:animMotion>
                                  </p:childTnLst>
                                </p:cTn>
                              </p:par>
                              <p:par>
                                <p:cTn id="9" presetID="42" presetClass="path" presetSubtype="0" accel="50000" decel="50000" fill="hold" grpId="1" nodeType="withEffect">
                                  <p:stCondLst>
                                    <p:cond delay="0"/>
                                  </p:stCondLst>
                                  <p:childTnLst>
                                    <p:animMotion origin="layout" path="M 3.33333E-6 4.22353E-6 L 3.33333E-6 0.22877 " pathEditMode="relative" rAng="0" ptsTypes="AA">
                                      <p:cBhvr>
                                        <p:cTn id="10" dur="2000" fill="hold"/>
                                        <p:tgtEl>
                                          <p:spTgt spid="13"/>
                                        </p:tgtEl>
                                        <p:attrNameLst>
                                          <p:attrName>ppt_x</p:attrName>
                                          <p:attrName>ppt_y</p:attrName>
                                        </p:attrNameLst>
                                      </p:cBhvr>
                                      <p:rCtr x="0" y="11423"/>
                                    </p:animMotion>
                                  </p:childTnLst>
                                </p:cTn>
                              </p:par>
                              <p:par>
                                <p:cTn id="11" presetID="42" presetClass="path" presetSubtype="0" accel="50000" decel="50000" fill="hold" grpId="1" nodeType="withEffect">
                                  <p:stCondLst>
                                    <p:cond delay="0"/>
                                  </p:stCondLst>
                                  <p:childTnLst>
                                    <p:animMotion origin="layout" path="M 3.33333E-6 4.22353E-6 L 3.33333E-6 0.22877 " pathEditMode="relative" rAng="0" ptsTypes="AA">
                                      <p:cBhvr>
                                        <p:cTn id="12" dur="2000" fill="hold"/>
                                        <p:tgtEl>
                                          <p:spTgt spid="14"/>
                                        </p:tgtEl>
                                        <p:attrNameLst>
                                          <p:attrName>ppt_x</p:attrName>
                                          <p:attrName>ppt_y</p:attrName>
                                        </p:attrNameLst>
                                      </p:cBhvr>
                                      <p:rCtr x="0" y="11423"/>
                                    </p:animMotion>
                                  </p:childTnLst>
                                </p:cTn>
                              </p:par>
                              <p:par>
                                <p:cTn id="13" presetID="42" presetClass="path" presetSubtype="0" accel="50000" decel="50000" fill="hold" grpId="1" nodeType="withEffect">
                                  <p:stCondLst>
                                    <p:cond delay="0"/>
                                  </p:stCondLst>
                                  <p:childTnLst>
                                    <p:animMotion origin="layout" path="M 3.33333E-6 4.22353E-6 L 3.33333E-6 0.22877 " pathEditMode="relative" rAng="0" ptsTypes="AA">
                                      <p:cBhvr>
                                        <p:cTn id="14" dur="2000" fill="hold"/>
                                        <p:tgtEl>
                                          <p:spTgt spid="15"/>
                                        </p:tgtEl>
                                        <p:attrNameLst>
                                          <p:attrName>ppt_x</p:attrName>
                                          <p:attrName>ppt_y</p:attrName>
                                        </p:attrNameLst>
                                      </p:cBhvr>
                                      <p:rCtr x="0" y="11423"/>
                                    </p:animMotion>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0 0.20826 L 0 0.33292 " pathEditMode="relative" rAng="0" ptsTypes="AA">
                                      <p:cBhvr>
                                        <p:cTn id="21" dur="2000" fill="hold"/>
                                        <p:tgtEl>
                                          <p:spTgt spid="3"/>
                                        </p:tgtEl>
                                        <p:attrNameLst>
                                          <p:attrName>ppt_x</p:attrName>
                                          <p:attrName>ppt_y</p:attrName>
                                        </p:attrNameLst>
                                      </p:cBhvr>
                                      <p:rCtr x="0" y="6233"/>
                                    </p:animMotion>
                                  </p:childTnLst>
                                </p:cTn>
                              </p:par>
                              <p:par>
                                <p:cTn id="22" presetID="42" presetClass="path" presetSubtype="0" accel="50000" decel="50000" fill="hold" grpId="2" nodeType="withEffect">
                                  <p:stCondLst>
                                    <p:cond delay="0"/>
                                  </p:stCondLst>
                                  <p:childTnLst>
                                    <p:animMotion origin="layout" path="M -1.11111E-6 0.22878 L -1.11111E-6 0.35382 " pathEditMode="relative" rAng="0" ptsTypes="AA">
                                      <p:cBhvr>
                                        <p:cTn id="23" dur="2000" fill="hold"/>
                                        <p:tgtEl>
                                          <p:spTgt spid="14"/>
                                        </p:tgtEl>
                                        <p:attrNameLst>
                                          <p:attrName>ppt_x</p:attrName>
                                          <p:attrName>ppt_y</p:attrName>
                                        </p:attrNameLst>
                                      </p:cBhvr>
                                      <p:rCtr x="0" y="6236"/>
                                    </p:animMotion>
                                  </p:childTnLst>
                                </p:cTn>
                              </p:par>
                              <p:par>
                                <p:cTn id="24" presetID="42" presetClass="path" presetSubtype="0" accel="50000" decel="50000" fill="hold" grpId="2" nodeType="withEffect">
                                  <p:stCondLst>
                                    <p:cond delay="0"/>
                                  </p:stCondLst>
                                  <p:childTnLst>
                                    <p:animMotion origin="layout" path="M -1.11111E-6 0.22878 L -1.11111E-6 0.35382 " pathEditMode="relative" rAng="0" ptsTypes="AA">
                                      <p:cBhvr>
                                        <p:cTn id="25" dur="2000" fill="hold"/>
                                        <p:tgtEl>
                                          <p:spTgt spid="15"/>
                                        </p:tgtEl>
                                        <p:attrNameLst>
                                          <p:attrName>ppt_x</p:attrName>
                                          <p:attrName>ppt_y</p:attrName>
                                        </p:attrNameLst>
                                      </p:cBhvr>
                                      <p:rCtr x="0" y="6236"/>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0 0.33292 L 0 0.46559 " pathEditMode="relative" rAng="0" ptsTypes="AA">
                                      <p:cBhvr>
                                        <p:cTn id="32" dur="2000" fill="hold"/>
                                        <p:tgtEl>
                                          <p:spTgt spid="3"/>
                                        </p:tgtEl>
                                        <p:attrNameLst>
                                          <p:attrName>ppt_x</p:attrName>
                                          <p:attrName>ppt_y</p:attrName>
                                        </p:attrNameLst>
                                      </p:cBhvr>
                                      <p:rCtr x="0" y="6634"/>
                                    </p:animMotion>
                                  </p:childTnLst>
                                </p:cTn>
                              </p:par>
                              <p:par>
                                <p:cTn id="33" presetID="42" presetClass="path" presetSubtype="0" accel="50000" decel="50000" fill="hold" grpId="3" nodeType="withEffect">
                                  <p:stCondLst>
                                    <p:cond delay="0"/>
                                  </p:stCondLst>
                                  <p:childTnLst>
                                    <p:animMotion origin="layout" path="M 3.33333E-6 0.35381 L 3.33333E-6 0.46557 " pathEditMode="relative" rAng="0" ptsTypes="AA">
                                      <p:cBhvr>
                                        <p:cTn id="34" dur="2000" fill="hold"/>
                                        <p:tgtEl>
                                          <p:spTgt spid="15"/>
                                        </p:tgtEl>
                                        <p:attrNameLst>
                                          <p:attrName>ppt_x</p:attrName>
                                          <p:attrName>ppt_y</p:attrName>
                                        </p:attrNameLst>
                                      </p:cBhvr>
                                      <p:rCtr x="0" y="5588"/>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 0.46559 L 0 0.60104 " pathEditMode="relative" rAng="0" ptsTypes="AA">
                                      <p:cBhvr>
                                        <p:cTn id="39" dur="2000" fill="hold"/>
                                        <p:tgtEl>
                                          <p:spTgt spid="3"/>
                                        </p:tgtEl>
                                        <p:attrNameLst>
                                          <p:attrName>ppt_x</p:attrName>
                                          <p:attrName>ppt_y</p:attrName>
                                        </p:attrNameLst>
                                      </p:cBhvr>
                                      <p:rCtr x="0" y="6757"/>
                                    </p:animMotion>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0.60086 L 0 3.76928E-6 " pathEditMode="relative" rAng="0" ptsTypes="AA">
                                      <p:cBhvr>
                                        <p:cTn id="46" dur="500" fill="hold"/>
                                        <p:tgtEl>
                                          <p:spTgt spid="3"/>
                                        </p:tgtEl>
                                        <p:attrNameLst>
                                          <p:attrName>ppt_x</p:attrName>
                                          <p:attrName>ppt_y</p:attrName>
                                        </p:attrNameLst>
                                      </p:cBhvr>
                                      <p:rCtr x="0" y="-30043"/>
                                    </p:animMotion>
                                  </p:childTnLst>
                                </p:cTn>
                              </p:par>
                              <p:par>
                                <p:cTn id="47" presetID="42" presetClass="path" presetSubtype="0" accel="50000" decel="50000" fill="hold" grpId="2" nodeType="withEffect">
                                  <p:stCondLst>
                                    <p:cond delay="0"/>
                                  </p:stCondLst>
                                  <p:childTnLst>
                                    <p:animMotion origin="layout" path="M 3.33333E-6 0.4656 L 3.33333E-6 0.00031 " pathEditMode="relative" rAng="0" ptsTypes="AA">
                                      <p:cBhvr>
                                        <p:cTn id="48" dur="500" fill="hold"/>
                                        <p:tgtEl>
                                          <p:spTgt spid="7"/>
                                        </p:tgtEl>
                                        <p:attrNameLst>
                                          <p:attrName>ppt_x</p:attrName>
                                          <p:attrName>ppt_y</p:attrName>
                                        </p:attrNameLst>
                                      </p:cBhvr>
                                      <p:rCtr x="0" y="-23264"/>
                                    </p:animMotion>
                                  </p:childTnLst>
                                </p:cTn>
                              </p:par>
                              <p:par>
                                <p:cTn id="49" presetID="42" presetClass="path" presetSubtype="0" accel="50000" decel="50000" fill="hold" grpId="3" nodeType="withEffect">
                                  <p:stCondLst>
                                    <p:cond delay="0"/>
                                  </p:stCondLst>
                                  <p:childTnLst>
                                    <p:animMotion origin="layout" path="M 3.33333E-6 0.46529 L 3.33333E-6 -4.29497E-6 " pathEditMode="relative" rAng="0" ptsTypes="AA">
                                      <p:cBhvr>
                                        <p:cTn id="50" dur="500" fill="hold"/>
                                        <p:tgtEl>
                                          <p:spTgt spid="13"/>
                                        </p:tgtEl>
                                        <p:attrNameLst>
                                          <p:attrName>ppt_x</p:attrName>
                                          <p:attrName>ppt_y</p:attrName>
                                        </p:attrNameLst>
                                      </p:cBhvr>
                                      <p:rCtr x="0" y="-23264"/>
                                    </p:animMotion>
                                  </p:childTnLst>
                                </p:cTn>
                              </p:par>
                              <p:par>
                                <p:cTn id="51" presetID="42" presetClass="path" presetSubtype="0" accel="50000" decel="50000" fill="hold" grpId="4" nodeType="withEffect">
                                  <p:stCondLst>
                                    <p:cond delay="0"/>
                                  </p:stCondLst>
                                  <p:childTnLst>
                                    <p:animMotion origin="layout" path="M 3.33333E-6 0.46529 L 3.33333E-6 -4.29497E-6 " pathEditMode="relative" rAng="0" ptsTypes="AA">
                                      <p:cBhvr>
                                        <p:cTn id="52" dur="500" fill="hold"/>
                                        <p:tgtEl>
                                          <p:spTgt spid="14"/>
                                        </p:tgtEl>
                                        <p:attrNameLst>
                                          <p:attrName>ppt_x</p:attrName>
                                          <p:attrName>ppt_y</p:attrName>
                                        </p:attrNameLst>
                                      </p:cBhvr>
                                      <p:rCtr x="0" y="-23264"/>
                                    </p:animMotion>
                                  </p:childTnLst>
                                </p:cTn>
                              </p:par>
                              <p:par>
                                <p:cTn id="53" presetID="42" presetClass="path" presetSubtype="0" accel="50000" decel="50000" fill="hold" grpId="5" nodeType="withEffect">
                                  <p:stCondLst>
                                    <p:cond delay="0"/>
                                  </p:stCondLst>
                                  <p:childTnLst>
                                    <p:animMotion origin="layout" path="M 3.33333E-6 0.4656 L 3.33333E-6 0.00031 " pathEditMode="relative" rAng="0" ptsTypes="AA">
                                      <p:cBhvr>
                                        <p:cTn id="54" dur="500" fill="hold"/>
                                        <p:tgtEl>
                                          <p:spTgt spid="15"/>
                                        </p:tgtEl>
                                        <p:attrNameLst>
                                          <p:attrName>ppt_x</p:attrName>
                                          <p:attrName>ppt_y</p:attrName>
                                        </p:attrNameLst>
                                      </p:cBhvr>
                                      <p:rCtr x="0" y="-23264"/>
                                    </p:animMotion>
                                  </p:childTnLst>
                                </p:cTn>
                              </p:par>
                              <p:par>
                                <p:cTn id="55" presetID="10" presetClass="entr"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3"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4"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0 0.60135 L 0 4.11293E-6 " pathEditMode="relative" rAng="0" ptsTypes="AA">
                                      <p:cBhvr>
                                        <p:cTn id="71" dur="500" fill="hold"/>
                                        <p:tgtEl>
                                          <p:spTgt spid="3"/>
                                        </p:tgtEl>
                                        <p:attrNameLst>
                                          <p:attrName>ppt_x</p:attrName>
                                          <p:attrName>ppt_y</p:attrName>
                                        </p:attrNameLst>
                                      </p:cBhvr>
                                      <p:rCtr x="0" y="-30083"/>
                                    </p:animMotion>
                                  </p:childTnLst>
                                </p:cTn>
                              </p:par>
                              <p:par>
                                <p:cTn id="72" presetID="42" presetClass="path" presetSubtype="0" accel="50000" decel="50000" fill="hold" grpId="3" nodeType="withEffect">
                                  <p:stCondLst>
                                    <p:cond delay="0"/>
                                  </p:stCondLst>
                                  <p:childTnLst>
                                    <p:animMotion origin="layout" path="M 3.33333E-6 0.4656 L 3.33333E-6 0.00031 " pathEditMode="relative" rAng="0" ptsTypes="AA">
                                      <p:cBhvr>
                                        <p:cTn id="73" dur="500" fill="hold"/>
                                        <p:tgtEl>
                                          <p:spTgt spid="7"/>
                                        </p:tgtEl>
                                        <p:attrNameLst>
                                          <p:attrName>ppt_x</p:attrName>
                                          <p:attrName>ppt_y</p:attrName>
                                        </p:attrNameLst>
                                      </p:cBhvr>
                                      <p:rCtr x="0" y="-23264"/>
                                    </p:animMotion>
                                  </p:childTnLst>
                                </p:cTn>
                              </p:par>
                              <p:par>
                                <p:cTn id="74" presetID="42" presetClass="path" presetSubtype="0" accel="50000" decel="50000" fill="hold" grpId="4" nodeType="withEffect">
                                  <p:stCondLst>
                                    <p:cond delay="0"/>
                                  </p:stCondLst>
                                  <p:childTnLst>
                                    <p:animMotion origin="layout" path="M 3.33333E-6 0.4656 L 3.33333E-6 -3.36007E-6 " pathEditMode="relative" rAng="0" ptsTypes="AA">
                                      <p:cBhvr>
                                        <p:cTn id="75" dur="500" fill="hold"/>
                                        <p:tgtEl>
                                          <p:spTgt spid="13"/>
                                        </p:tgtEl>
                                        <p:attrNameLst>
                                          <p:attrName>ppt_x</p:attrName>
                                          <p:attrName>ppt_y</p:attrName>
                                        </p:attrNameLst>
                                      </p:cBhvr>
                                      <p:rCtr x="0" y="-23295"/>
                                    </p:animMotion>
                                  </p:childTnLst>
                                </p:cTn>
                              </p:par>
                              <p:par>
                                <p:cTn id="76" presetID="42" presetClass="path" presetSubtype="0" accel="50000" decel="50000" fill="hold" grpId="5" nodeType="withEffect">
                                  <p:stCondLst>
                                    <p:cond delay="0"/>
                                  </p:stCondLst>
                                  <p:childTnLst>
                                    <p:animMotion origin="layout" path="M 3.33333E-6 0.4656 L 3.33333E-6 0.00031 " pathEditMode="relative" rAng="0" ptsTypes="AA">
                                      <p:cBhvr>
                                        <p:cTn id="77" dur="500" fill="hold"/>
                                        <p:tgtEl>
                                          <p:spTgt spid="14"/>
                                        </p:tgtEl>
                                        <p:attrNameLst>
                                          <p:attrName>ppt_x</p:attrName>
                                          <p:attrName>ppt_y</p:attrName>
                                        </p:attrNameLst>
                                      </p:cBhvr>
                                      <p:rCtr x="0" y="-23264"/>
                                    </p:animMotion>
                                  </p:childTnLst>
                                </p:cTn>
                              </p:par>
                              <p:par>
                                <p:cTn id="78" presetID="42" presetClass="path" presetSubtype="0" accel="50000" decel="50000" fill="hold" grpId="6" nodeType="withEffect">
                                  <p:stCondLst>
                                    <p:cond delay="0"/>
                                  </p:stCondLst>
                                  <p:childTnLst>
                                    <p:animMotion origin="layout" path="M 3.33333E-6 0.4656 L 3.33333E-6 0.00031 " pathEditMode="relative" rAng="0" ptsTypes="AA">
                                      <p:cBhvr>
                                        <p:cTn id="79" dur="500" fill="hold"/>
                                        <p:tgtEl>
                                          <p:spTgt spid="15"/>
                                        </p:tgtEl>
                                        <p:attrNameLst>
                                          <p:attrName>ppt_x</p:attrName>
                                          <p:attrName>ppt_y</p:attrName>
                                        </p:attrNameLst>
                                      </p:cBhvr>
                                      <p:rCtr x="0" y="-23264"/>
                                    </p:animMotion>
                                  </p:childTnLst>
                                </p:cTn>
                              </p:par>
                              <p:par>
                                <p:cTn id="80" presetID="10" presetClass="entr" presetSubtype="0" fill="hold" grpId="4"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5"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par>
                                <p:cTn id="86" presetID="10" presetClass="entr" presetSubtype="0" fill="hold" grpId="6"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grpId="7"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nextCondLst>
                <p:cond evt="onClick" delay="0">
                  <p:tgtEl>
                    <p:spTgt spid="20"/>
                  </p:tgtEl>
                </p:cond>
              </p:nextCondLst>
            </p:seq>
          </p:childTnLst>
        </p:cTn>
      </p:par>
    </p:tnLst>
    <p:bldLst>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MOVE THIS OBJECT"/>
          <p:cNvSpPr txBox="1"/>
          <p:nvPr/>
        </p:nvSpPr>
        <p:spPr>
          <a:xfrm>
            <a:off x="3557" y="112559"/>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Isaiah was a prophet and a writer</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8" name="Textbox: Line 2"/>
          <p:cNvSpPr txBox="1"/>
          <p:nvPr/>
        </p:nvSpPr>
        <p:spPr>
          <a:xfrm>
            <a:off x="1822635" y="3688291"/>
            <a:ext cx="7325056"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spc="300" dirty="0">
                <a:latin typeface="Bookman Old Style" pitchFamily="18" charset="0"/>
              </a:rPr>
              <a:t>He saw how frustrated the people were and </a:t>
            </a:r>
            <a:r>
              <a:rPr lang="en-NZ" b="0" spc="300" dirty="0" smtClean="0">
                <a:latin typeface="Bookman Old Style" pitchFamily="18" charset="0"/>
              </a:rPr>
              <a:t>he</a:t>
            </a:r>
          </a:p>
          <a:p>
            <a:r>
              <a:rPr lang="en-NZ" b="0" spc="300" dirty="0" smtClean="0">
                <a:latin typeface="Bookman Old Style" pitchFamily="18" charset="0"/>
              </a:rPr>
              <a:t>tried </a:t>
            </a:r>
            <a:r>
              <a:rPr lang="en-NZ" b="0" spc="300" dirty="0">
                <a:latin typeface="Bookman Old Style" pitchFamily="18" charset="0"/>
              </a:rPr>
              <a:t>to bring them </a:t>
            </a:r>
            <a:r>
              <a:rPr lang="en-NZ" b="0" spc="300" dirty="0" smtClean="0">
                <a:latin typeface="Bookman Old Style" pitchFamily="18" charset="0"/>
              </a:rPr>
              <a:t>hope.</a:t>
            </a:r>
            <a:endParaRPr lang="en-GB" b="0" spc="300" dirty="0">
              <a:latin typeface="Bookman Old Style" pitchFamily="18" charset="0"/>
            </a:endParaRPr>
          </a:p>
        </p:txBody>
      </p:sp>
      <p:sp>
        <p:nvSpPr>
          <p:cNvPr id="6" name="Textbox: Line 1"/>
          <p:cNvSpPr txBox="1"/>
          <p:nvPr/>
        </p:nvSpPr>
        <p:spPr>
          <a:xfrm>
            <a:off x="424413" y="2315516"/>
            <a:ext cx="7297134" cy="923330"/>
          </a:xfrm>
          <a:prstGeom prst="rect">
            <a:avLst/>
          </a:prstGeom>
          <a:noFill/>
        </p:spPr>
        <p:txBody>
          <a:bodyPr wrap="square" rtlCol="0">
            <a:spAutoFit/>
          </a:bodyPr>
          <a:lstStyle/>
          <a:p>
            <a:r>
              <a:rPr lang="en-NZ" spc="300" dirty="0">
                <a:latin typeface="HelveticaNeueLT Pro 55 Roman"/>
              </a:rPr>
              <a:t>Isaiah lived in Jerusalem 800 years before Jesus was </a:t>
            </a:r>
            <a:r>
              <a:rPr lang="en-NZ" spc="300" dirty="0" smtClean="0">
                <a:latin typeface="HelveticaNeueLT Pro 55 Roman"/>
              </a:rPr>
              <a:t>born. </a:t>
            </a:r>
            <a:r>
              <a:rPr lang="en-NZ" spc="300" dirty="0">
                <a:latin typeface="HelveticaNeueLT Pro 55 Roman"/>
              </a:rPr>
              <a:t>He tried to help the people prepare for the coming of the </a:t>
            </a:r>
            <a:r>
              <a:rPr lang="en-NZ" spc="300" dirty="0" smtClean="0">
                <a:latin typeface="HelveticaNeueLT Pro 55 Roman"/>
              </a:rPr>
              <a:t>Messiah.</a:t>
            </a:r>
            <a:endParaRPr lang="en-GB" b="1" spc="300" dirty="0">
              <a:latin typeface="HelveticaNeueLT Pro 55 Roman"/>
              <a:ea typeface="Segoe UI" pitchFamily="34" charset="0"/>
              <a:cs typeface="Segoe UI" pitchFamily="34" charset="0"/>
            </a:endParaRPr>
          </a:p>
        </p:txBody>
      </p:sp>
      <p:sp>
        <p:nvSpPr>
          <p:cNvPr id="16" name="Shape: Button 2"/>
          <p:cNvSpPr/>
          <p:nvPr/>
        </p:nvSpPr>
        <p:spPr>
          <a:xfrm>
            <a:off x="271696" y="3185903"/>
            <a:ext cx="1537291" cy="1651109"/>
          </a:xfrm>
          <a:prstGeom prst="ellipse">
            <a:avLst/>
          </a:prstGeom>
          <a:blipFill dpi="0" rotWithShape="1">
            <a:blip r:embed="rId4"/>
            <a:srcRect/>
            <a:stretch>
              <a:fillRect l="-3000" t="-2000" r="-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7331746" y="1951627"/>
            <a:ext cx="1537292" cy="1651109"/>
          </a:xfrm>
          <a:prstGeom prst="ellipse">
            <a:avLst/>
          </a:prstGeom>
          <a:blipFill dpi="0" rotWithShape="1">
            <a:blip r:embed="rId4"/>
            <a:srcRect/>
            <a:stretch>
              <a:fillRect l="-3000" t="-2000" r="-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S-07A</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540035" y="4830780"/>
            <a:ext cx="4063933"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a:t>
            </a:r>
            <a:r>
              <a:rPr lang="en-GB" sz="900" spc="300" smtClean="0">
                <a:latin typeface="HelveticaNeueLT Pro 55 Roman"/>
                <a:ea typeface="Segoe UI" pitchFamily="34" charset="0"/>
                <a:cs typeface="Arial" pitchFamily="34" charset="0"/>
              </a:rPr>
              <a:t>the circle images </a:t>
            </a:r>
            <a:r>
              <a:rPr lang="en-GB" sz="900" spc="300" dirty="0" smtClean="0">
                <a:latin typeface="HelveticaNeueLT Pro 55 Roman"/>
                <a:ea typeface="Segoe UI" pitchFamily="34" charset="0"/>
                <a:cs typeface="Arial" pitchFamily="34" charset="0"/>
              </a:rPr>
              <a:t>to reveal </a:t>
            </a:r>
            <a:r>
              <a:rPr lang="en-GB" sz="900" spc="300" dirty="0">
                <a:latin typeface="HelveticaNeueLT Pro 55 Roman"/>
                <a:ea typeface="Segoe UI" pitchFamily="34" charset="0"/>
                <a:cs typeface="Arial" pitchFamily="34" charset="0"/>
              </a:rPr>
              <a:t>a</a:t>
            </a:r>
            <a:r>
              <a:rPr lang="en-GB" sz="900" spc="300" dirty="0" smtClean="0">
                <a:latin typeface="HelveticaNeueLT Pro 55 Roman"/>
                <a:ea typeface="Segoe UI" pitchFamily="34" charset="0"/>
                <a:cs typeface="Arial" pitchFamily="34" charset="0"/>
              </a:rPr>
              <a:t> text line</a:t>
            </a:r>
            <a:endParaRPr lang="en-GB" sz="900" spc="300" dirty="0">
              <a:latin typeface="HelveticaNeueLT Pro 55 Roman"/>
              <a:ea typeface="Segoe UI" pitchFamily="34" charset="0"/>
              <a:cs typeface="Arial" pitchFamily="34" charset="0"/>
            </a:endParaRPr>
          </a:p>
        </p:txBody>
      </p:sp>
      <p:sp>
        <p:nvSpPr>
          <p:cNvPr id="3" name="Rounded Rectangle 2"/>
          <p:cNvSpPr/>
          <p:nvPr/>
        </p:nvSpPr>
        <p:spPr>
          <a:xfrm>
            <a:off x="1476859" y="772538"/>
            <a:ext cx="6190281" cy="1342865"/>
          </a:xfrm>
          <a:prstGeom prst="roundRect">
            <a:avLst/>
          </a:prstGeom>
          <a:blipFill>
            <a:blip r:embed="rId5"/>
            <a:stretch>
              <a:fillRect l="-1000" t="-1000" r="-1000" b="-1000"/>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2931877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8" grpId="0"/>
      <p:bldP spid="8" grpId="1"/>
      <p:bldP spid="8" grpId="2"/>
      <p:bldP spid="6" grpId="0"/>
      <p:bldP spid="6" grpId="1"/>
      <p:bldP spid="6"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19767" y="109790"/>
            <a:ext cx="8904466" cy="491717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MOVE THIS OBJECT"/>
          <p:cNvSpPr txBox="1"/>
          <p:nvPr/>
        </p:nvSpPr>
        <p:spPr>
          <a:xfrm>
            <a:off x="3557" y="112559"/>
            <a:ext cx="9144000" cy="646331"/>
          </a:xfrm>
          <a:prstGeom prst="rect">
            <a:avLst/>
          </a:prstGeom>
          <a:noFill/>
        </p:spPr>
        <p:txBody>
          <a:bodyPr wrap="square" rtlCol="0">
            <a:spAutoFit/>
          </a:bodyPr>
          <a:lstStyle/>
          <a:p>
            <a:pPr algn="ctr"/>
            <a:r>
              <a:rPr lang="en-NZ" sz="3600" b="1" spc="300" dirty="0">
                <a:solidFill>
                  <a:schemeClr val="accent4">
                    <a:lumMod val="50000"/>
                  </a:schemeClr>
                </a:solidFill>
                <a:latin typeface="Adobe Fangsong Std R" pitchFamily="18" charset="-128"/>
                <a:ea typeface="Adobe Fangsong Std R" pitchFamily="18" charset="-128"/>
              </a:rPr>
              <a:t>Isaiah was a prophet and a writer</a:t>
            </a:r>
            <a:endParaRPr lang="en-GB" sz="3600" b="1" spc="300" dirty="0">
              <a:solidFill>
                <a:schemeClr val="accent4">
                  <a:lumMod val="50000"/>
                </a:schemeClr>
              </a:solidFill>
              <a:latin typeface="Adobe Fangsong Std R" pitchFamily="18" charset="-128"/>
              <a:ea typeface="Adobe Fangsong Std R" pitchFamily="18" charset="-128"/>
            </a:endParaRPr>
          </a:p>
        </p:txBody>
      </p:sp>
      <p:sp>
        <p:nvSpPr>
          <p:cNvPr id="8" name="Textbox: Line 2"/>
          <p:cNvSpPr txBox="1"/>
          <p:nvPr/>
        </p:nvSpPr>
        <p:spPr>
          <a:xfrm>
            <a:off x="1931819" y="3809391"/>
            <a:ext cx="8145810"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spc="300" dirty="0">
                <a:latin typeface="HelveticaNeueLT Pro 55 Roman"/>
              </a:rPr>
              <a:t>He predicted the birth of Jesus as the Messiah </a:t>
            </a:r>
            <a:endParaRPr lang="en-NZ" b="0" spc="300" dirty="0" smtClean="0">
              <a:latin typeface="HelveticaNeueLT Pro 55 Roman"/>
            </a:endParaRPr>
          </a:p>
          <a:p>
            <a:r>
              <a:rPr lang="en-NZ" b="0" spc="300" dirty="0" smtClean="0">
                <a:latin typeface="HelveticaNeueLT Pro 55 Roman"/>
              </a:rPr>
              <a:t>who </a:t>
            </a:r>
            <a:r>
              <a:rPr lang="en-NZ" b="0" spc="300" dirty="0">
                <a:latin typeface="HelveticaNeueLT Pro 55 Roman"/>
              </a:rPr>
              <a:t>would bring peace to the people.</a:t>
            </a:r>
            <a:endParaRPr lang="en-GB" b="0" spc="300" dirty="0">
              <a:latin typeface="HelveticaNeueLT Pro 55 Roman"/>
            </a:endParaRPr>
          </a:p>
        </p:txBody>
      </p:sp>
      <p:sp>
        <p:nvSpPr>
          <p:cNvPr id="6" name="Textbox: Line 1"/>
          <p:cNvSpPr txBox="1"/>
          <p:nvPr/>
        </p:nvSpPr>
        <p:spPr>
          <a:xfrm>
            <a:off x="766295" y="2627660"/>
            <a:ext cx="6451285" cy="646331"/>
          </a:xfrm>
          <a:prstGeom prst="rect">
            <a:avLst/>
          </a:prstGeom>
          <a:noFill/>
        </p:spPr>
        <p:txBody>
          <a:bodyPr wrap="square" rtlCol="0">
            <a:spAutoFit/>
          </a:bodyPr>
          <a:lstStyle/>
          <a:p>
            <a:r>
              <a:rPr lang="en-NZ" b="1" spc="300" dirty="0">
                <a:latin typeface="Lucida Sans" pitchFamily="34" charset="0"/>
              </a:rPr>
              <a:t>He is the author of part of the book of Isaiah in the Old Testament in the </a:t>
            </a:r>
            <a:r>
              <a:rPr lang="en-NZ" b="1" spc="300" dirty="0" smtClean="0">
                <a:latin typeface="Lucida Sans" pitchFamily="34" charset="0"/>
              </a:rPr>
              <a:t>Bible.</a:t>
            </a:r>
            <a:endParaRPr lang="en-GB" b="1" spc="300" dirty="0">
              <a:latin typeface="Lucida Sans" pitchFamily="34" charset="0"/>
              <a:ea typeface="Segoe UI" pitchFamily="34" charset="0"/>
              <a:cs typeface="Segoe UI" pitchFamily="34" charset="0"/>
            </a:endParaRPr>
          </a:p>
        </p:txBody>
      </p:sp>
      <p:sp>
        <p:nvSpPr>
          <p:cNvPr id="16" name="Shape: Button 2"/>
          <p:cNvSpPr/>
          <p:nvPr/>
        </p:nvSpPr>
        <p:spPr>
          <a:xfrm>
            <a:off x="380881" y="3307003"/>
            <a:ext cx="1537290" cy="1651109"/>
          </a:xfrm>
          <a:prstGeom prst="ellipse">
            <a:avLst/>
          </a:prstGeom>
          <a:blipFill>
            <a:blip r:embed="rId4"/>
            <a:srcRect/>
            <a:stretch>
              <a:fillRect l="-3000" t="-2000" r="-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7108396" y="2125272"/>
            <a:ext cx="1537291" cy="1651109"/>
          </a:xfrm>
          <a:prstGeom prst="ellipse">
            <a:avLst/>
          </a:prstGeom>
          <a:blipFill>
            <a:blip r:embed="rId4"/>
            <a:stretch>
              <a:fillRect l="-3000" t="-2000" r="-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S-07B</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540035" y="4830780"/>
            <a:ext cx="4063933"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circle images to reveal </a:t>
            </a:r>
            <a:r>
              <a:rPr lang="en-GB" sz="900" spc="300" dirty="0">
                <a:latin typeface="HelveticaNeueLT Pro 55 Roman"/>
                <a:ea typeface="Segoe UI" pitchFamily="34" charset="0"/>
                <a:cs typeface="Arial" pitchFamily="34" charset="0"/>
              </a:rPr>
              <a:t>a</a:t>
            </a:r>
            <a:r>
              <a:rPr lang="en-GB" sz="900" spc="300" dirty="0" smtClean="0">
                <a:latin typeface="HelveticaNeueLT Pro 55 Roman"/>
                <a:ea typeface="Segoe UI" pitchFamily="34" charset="0"/>
                <a:cs typeface="Arial" pitchFamily="34" charset="0"/>
              </a:rPr>
              <a:t> text line</a:t>
            </a:r>
            <a:endParaRPr lang="en-GB" sz="900" spc="300" dirty="0">
              <a:latin typeface="HelveticaNeueLT Pro 55 Roman"/>
              <a:ea typeface="Segoe UI" pitchFamily="34" charset="0"/>
              <a:cs typeface="Arial" pitchFamily="34" charset="0"/>
            </a:endParaRPr>
          </a:p>
        </p:txBody>
      </p:sp>
      <p:sp>
        <p:nvSpPr>
          <p:cNvPr id="22" name="Rounded Rectangle 21"/>
          <p:cNvSpPr/>
          <p:nvPr/>
        </p:nvSpPr>
        <p:spPr>
          <a:xfrm>
            <a:off x="1476858" y="827130"/>
            <a:ext cx="6190281" cy="1342865"/>
          </a:xfrm>
          <a:prstGeom prst="roundRect">
            <a:avLst/>
          </a:prstGeom>
          <a:blipFill>
            <a:blip r:embed="rId5"/>
            <a:stretch>
              <a:fillRect l="-1000" t="-1000" r="-1000" b="-1000"/>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9828231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8" grpId="0"/>
      <p:bldP spid="8" grpId="1"/>
      <p:bldP spid="8" grpId="2"/>
      <p:bldP spid="6" grpId="0"/>
      <p:bldP spid="6" grpId="1"/>
      <p:bldP spid="6"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10009</TotalTime>
  <Words>3495</Words>
  <Application>Microsoft Office PowerPoint</Application>
  <PresentationFormat>On-screen Show (16:9)</PresentationFormat>
  <Paragraphs>665</Paragraphs>
  <Slides>22</Slides>
  <Notes>22</Notes>
  <HiddenSlides>3</HiddenSlides>
  <MMClips>5</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484</cp:revision>
  <cp:lastPrinted>2016-02-02T20:22:43Z</cp:lastPrinted>
  <dcterms:created xsi:type="dcterms:W3CDTF">2015-10-21T21:04:26Z</dcterms:created>
  <dcterms:modified xsi:type="dcterms:W3CDTF">2016-11-18T23:22:57Z</dcterms:modified>
</cp:coreProperties>
</file>