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60" r:id="rId5"/>
    <p:sldId id="261" r:id="rId6"/>
    <p:sldId id="270" r:id="rId7"/>
    <p:sldId id="266" r:id="rId8"/>
    <p:sldId id="267" r:id="rId9"/>
    <p:sldId id="268" r:id="rId10"/>
    <p:sldId id="259" r:id="rId11"/>
    <p:sldId id="264"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319F"/>
    <a:srgbClr val="D3C8F0"/>
    <a:srgbClr val="C3B3EB"/>
    <a:srgbClr val="AB95E3"/>
    <a:srgbClr val="1E1036"/>
    <a:srgbClr val="2A174D"/>
    <a:srgbClr val="744F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83543" autoAdjust="0"/>
  </p:normalViewPr>
  <p:slideViewPr>
    <p:cSldViewPr snapToGrid="0">
      <p:cViewPr>
        <p:scale>
          <a:sx n="60" d="100"/>
          <a:sy n="60" d="100"/>
        </p:scale>
        <p:origin x="-1344" y="-8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7F412A-2AE4-476C-A73A-0FCC3BA43105}" type="datetimeFigureOut">
              <a:rPr lang="en-NZ" smtClean="0"/>
              <a:t>20/11/2016</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68294-4F01-4165-95D9-527952040C69}" type="slidenum">
              <a:rPr lang="en-NZ" smtClean="0"/>
              <a:t>‹#›</a:t>
            </a:fld>
            <a:endParaRPr lang="en-NZ"/>
          </a:p>
        </p:txBody>
      </p:sp>
    </p:spTree>
    <p:extLst>
      <p:ext uri="{BB962C8B-B14F-4D97-AF65-F5344CB8AC3E}">
        <p14:creationId xmlns:p14="http://schemas.microsoft.com/office/powerpoint/2010/main" val="676392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Use this slide as a focussing strategy to introduce the lesson topic. Read the title together and invite children to share something they know about the people who prepared the way for Jesus to come and how they did this.</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Identify some words related to Advent and the coming of Jesus in the </a:t>
            </a:r>
            <a:r>
              <a:rPr lang="en-GB" sz="1200" kern="1200" dirty="0" err="1">
                <a:solidFill>
                  <a:schemeClr val="tx1"/>
                </a:solidFill>
                <a:effectLst/>
                <a:latin typeface="+mn-lt"/>
                <a:ea typeface="+mn-ea"/>
                <a:cs typeface="+mn-cs"/>
              </a:rPr>
              <a:t>wordle</a:t>
            </a:r>
            <a:r>
              <a:rPr lang="en-GB" sz="1200" kern="1200" dirty="0">
                <a:solidFill>
                  <a:schemeClr val="tx1"/>
                </a:solidFill>
                <a:effectLst/>
                <a:latin typeface="+mn-lt"/>
                <a:ea typeface="+mn-ea"/>
                <a:cs typeface="+mn-cs"/>
              </a:rPr>
              <a:t>.</a:t>
            </a:r>
            <a:endParaRPr lang="en-NZ" dirty="0"/>
          </a:p>
        </p:txBody>
      </p:sp>
      <p:sp>
        <p:nvSpPr>
          <p:cNvPr id="4" name="Slide Number Placeholder 3"/>
          <p:cNvSpPr>
            <a:spLocks noGrp="1"/>
          </p:cNvSpPr>
          <p:nvPr>
            <p:ph type="sldNum" sz="quarter" idx="10"/>
          </p:nvPr>
        </p:nvSpPr>
        <p:spPr/>
        <p:txBody>
          <a:bodyPr/>
          <a:lstStyle/>
          <a:p>
            <a:fld id="{82868294-4F01-4165-95D9-527952040C69}" type="slidenum">
              <a:rPr lang="en-NZ" smtClean="0"/>
              <a:t>1</a:t>
            </a:fld>
            <a:endParaRPr lang="en-NZ"/>
          </a:p>
        </p:txBody>
      </p:sp>
    </p:spTree>
    <p:extLst>
      <p:ext uri="{BB962C8B-B14F-4D97-AF65-F5344CB8AC3E}">
        <p14:creationId xmlns:p14="http://schemas.microsoft.com/office/powerpoint/2010/main" val="3194023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worksheet relates to slide 3</a:t>
            </a:r>
            <a:endParaRPr lang="en-NZ" sz="1200" kern="1200" dirty="0">
              <a:solidFill>
                <a:schemeClr val="tx1"/>
              </a:solidFill>
              <a:effectLst/>
              <a:latin typeface="+mn-lt"/>
              <a:ea typeface="+mn-ea"/>
              <a:cs typeface="+mn-cs"/>
            </a:endParaRPr>
          </a:p>
          <a:p>
            <a:pPr lvl="0"/>
            <a:endParaRPr lang="en-GB" noProof="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7D854C1-D8DB-439C-8B37-6CAF82AB5E2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GB" sz="1800" b="0" i="0" u="none" strike="noStrike" kern="0" cap="none" spc="0" normalizeH="0" baseline="0" noProof="0">
              <a:ln>
                <a:noFill/>
              </a:ln>
              <a:solidFill>
                <a:sysClr val="windowText" lastClr="000000"/>
              </a:solidFill>
              <a:effectLst/>
              <a:uLnTx/>
              <a:uFillTx/>
            </a:endParaRPr>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223136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worksheet relates to slide 5</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Read the story on the Teacher Resource p14 or on the lesson the home page and write the number of the correct words to complete the sentence in the space.</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Use answer sheet below to mark children’s responses</a:t>
            </a:r>
            <a:endParaRPr lang="en-GB" noProof="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7D854C1-D8DB-439C-8B37-6CAF82AB5E2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GB" sz="1800" b="0" i="0" u="none" strike="noStrike" kern="0" cap="none" spc="0" normalizeH="0" baseline="0" noProof="0">
              <a:ln>
                <a:noFill/>
              </a:ln>
              <a:solidFill>
                <a:sysClr val="windowText" lastClr="000000"/>
              </a:solidFill>
              <a:effectLst/>
              <a:uLnTx/>
              <a:uFillTx/>
            </a:endParaRPr>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777822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answer sheet relates to slide 5</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7D854C1-D8DB-439C-8B37-6CAF82AB5E2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GB" sz="1800" b="0" i="0" u="none" strike="noStrike" kern="0" cap="none" spc="0" normalizeH="0" baseline="0" noProof="0">
              <a:ln>
                <a:noFill/>
              </a:ln>
              <a:solidFill>
                <a:sysClr val="windowText" lastClr="000000"/>
              </a:solidFill>
              <a:effectLst/>
              <a:uLnTx/>
              <a:uFillTx/>
            </a:endParaRPr>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859809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Read through the Learning Intentions with the class and identify some ideas/questions that might be explored in the lesson.</a:t>
            </a:r>
            <a:endParaRPr lang="en-NZ"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7D854C1-D8DB-439C-8B37-6CAF82AB5E2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GB" sz="1800" b="0" i="0" u="none" strike="noStrike" kern="0" cap="none" spc="0" normalizeH="0" baseline="0" noProof="0">
              <a:ln>
                <a:noFill/>
              </a:ln>
              <a:solidFill>
                <a:sysClr val="windowText" lastClr="000000"/>
              </a:solidFill>
              <a:effectLst/>
              <a:uLnTx/>
              <a:uFillTx/>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571839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Adapt Teaching and Learning Experience 1. </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Use the directions on the pop up to focus children’s thinking.</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Children use the worksheet to record their responses. </a:t>
            </a:r>
            <a:endParaRPr lang="en-GB"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3</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278912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Name the people in the images.</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Use the revealed statements and questions to focus children’s thinking about who and how they prepared for Jesus’ coming. </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Sing using the MP3 ‘Prepare the Way’</a:t>
            </a:r>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4</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685060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Read the introductory information about Isaiah and John the Baptist on the slide using the pointer. Both prophets are important characters in Scripture who played a big part in preparing people for the coming of Jesus.</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Read the Story of John the Baptist in the Teacher’s book, page 14. </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Work through the worksheet and use the questions to extend children’s knowledge and interest about John the Baptist. Children respond to the questions on the worksheet and they may like to do their own research on Isaiah and John to share. </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Sing using the MP3 ‘Prepare the way’</a:t>
            </a:r>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5</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149877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Invite children to share what they know about their family tree whakapapa. Notice on the image of the family tree the name of the baby for whom it was made and whom she is called after (her two grandmothers.)</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Invite children to ask their family whānau what connections they have with their ancestors – are there any likenesses, similarity of gifts or features or names. Do they have a copy of their family tree? Maybe there are stories that have been handed down that could be shared as examples. Read each Post it note carefully and encourage children to share knowledge and experiences they have had about their ancestors, family trees and whakapapa.</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Adapt Teaching and Learning Experience 2</a:t>
            </a:r>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6</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432355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Adapt Teaching and Learning Experience 3 </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Share the information on the slide using red pointer. </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Refer to Jesus’ Family Tree on the Teacher Resource, page 13 and help children to recognise people’s names and what they did that they have heard Scripture stories about.</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Sing using the MP3 Mo Te </a:t>
            </a:r>
            <a:r>
              <a:rPr lang="en-GB" sz="1200" kern="1200" dirty="0" err="1">
                <a:solidFill>
                  <a:schemeClr val="tx1"/>
                </a:solidFill>
                <a:effectLst/>
                <a:latin typeface="+mn-lt"/>
                <a:ea typeface="+mn-ea"/>
                <a:cs typeface="+mn-cs"/>
              </a:rPr>
              <a:t>Aweneti</a:t>
            </a:r>
            <a:r>
              <a:rPr lang="en-GB" sz="1200" kern="1200" dirty="0">
                <a:solidFill>
                  <a:schemeClr val="tx1"/>
                </a:solidFill>
                <a:effectLst/>
                <a:latin typeface="+mn-lt"/>
                <a:ea typeface="+mn-ea"/>
                <a:cs typeface="+mn-cs"/>
              </a:rPr>
              <a:t>’</a:t>
            </a:r>
            <a:endParaRPr lang="en-GB" noProof="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7D854C1-D8DB-439C-8B37-6CAF82AB5E2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GB" sz="1800" b="0" i="0" u="none" strike="noStrike" kern="0" cap="none" spc="0" normalizeH="0" baseline="0" noProof="0">
              <a:ln>
                <a:noFill/>
              </a:ln>
              <a:solidFill>
                <a:sysClr val="windowText" lastClr="000000"/>
              </a:solidFill>
              <a:effectLst/>
              <a:uLnTx/>
              <a:uFillTx/>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217505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formative assessment strategy will help teachers to identify how well the children have achieved the Learning Intentions of the lesson.</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Teachers can choose how they use the slide in their range of assessment options.</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worksheet of this slide is available for students in Years 5-8 to complete.</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The last two items are feed forward for the teacher.</a:t>
            </a:r>
          </a:p>
          <a:p>
            <a:r>
              <a:rPr lang="en-NZ" sz="1200" kern="1200" dirty="0">
                <a:solidFill>
                  <a:schemeClr val="tx1"/>
                </a:solidFill>
                <a:effectLst/>
                <a:latin typeface="+mn-lt"/>
                <a:ea typeface="+mn-ea"/>
                <a:cs typeface="+mn-cs"/>
              </a:rPr>
              <a:t>Recording the children’s responses to these items is recommended as it will enable teachers to adjust their learning strategies for future lessons and target the areas that need further attention.</a:t>
            </a:r>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8</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351133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MP3 is played to help create a reflective atmosphere and bring the children to stillness and silence as the teacher invites them to </a:t>
            </a:r>
            <a:r>
              <a:rPr lang="en-GB" sz="1200" i="1" kern="1200" dirty="0">
                <a:solidFill>
                  <a:schemeClr val="tx1"/>
                </a:solidFill>
                <a:effectLst/>
                <a:latin typeface="+mn-lt"/>
                <a:ea typeface="+mn-ea"/>
                <a:cs typeface="+mn-cs"/>
              </a:rPr>
              <a:t>imagine what it would have been like for the people in Jesus’ whakapapa who waited and prepared for him to be born as the Messiah that God had promised to send to save people from sin, sadness, death and pain.</a:t>
            </a:r>
            <a:endParaRPr lang="en-GB" noProof="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7D854C1-D8DB-439C-8B37-6CAF82AB5E2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GB" sz="1800" b="0" i="0" u="none" strike="noStrike" kern="0" cap="none" spc="0" normalizeH="0" baseline="0" noProof="0">
              <a:ln>
                <a:noFill/>
              </a:ln>
              <a:solidFill>
                <a:sysClr val="windowText" lastClr="000000"/>
              </a:solidFill>
              <a:effectLst/>
              <a:uLnTx/>
              <a:uFillTx/>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749248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D915E7BE-A5AD-4C2B-B2E6-30B7D29A6F2C}" type="datetimeFigureOut">
              <a:rPr lang="en-NZ" smtClean="0"/>
              <a:t>20/11/2016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8DD2592-B8DF-4844-B056-50EC3C1EC12A}" type="slidenum">
              <a:rPr lang="en-NZ" smtClean="0"/>
              <a:t>‹#›</a:t>
            </a:fld>
            <a:endParaRPr lang="en-NZ"/>
          </a:p>
        </p:txBody>
      </p:sp>
    </p:spTree>
    <p:extLst>
      <p:ext uri="{BB962C8B-B14F-4D97-AF65-F5344CB8AC3E}">
        <p14:creationId xmlns:p14="http://schemas.microsoft.com/office/powerpoint/2010/main" val="3798780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D915E7BE-A5AD-4C2B-B2E6-30B7D29A6F2C}" type="datetimeFigureOut">
              <a:rPr lang="en-NZ" smtClean="0"/>
              <a:t>20/11/2016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8DD2592-B8DF-4844-B056-50EC3C1EC12A}" type="slidenum">
              <a:rPr lang="en-NZ" smtClean="0"/>
              <a:t>‹#›</a:t>
            </a:fld>
            <a:endParaRPr lang="en-NZ"/>
          </a:p>
        </p:txBody>
      </p:sp>
    </p:spTree>
    <p:extLst>
      <p:ext uri="{BB962C8B-B14F-4D97-AF65-F5344CB8AC3E}">
        <p14:creationId xmlns:p14="http://schemas.microsoft.com/office/powerpoint/2010/main" val="246152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D915E7BE-A5AD-4C2B-B2E6-30B7D29A6F2C}" type="datetimeFigureOut">
              <a:rPr lang="en-NZ" smtClean="0"/>
              <a:t>20/11/2016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8DD2592-B8DF-4844-B056-50EC3C1EC12A}" type="slidenum">
              <a:rPr lang="en-NZ" smtClean="0"/>
              <a:t>‹#›</a:t>
            </a:fld>
            <a:endParaRPr lang="en-NZ"/>
          </a:p>
        </p:txBody>
      </p:sp>
    </p:spTree>
    <p:extLst>
      <p:ext uri="{BB962C8B-B14F-4D97-AF65-F5344CB8AC3E}">
        <p14:creationId xmlns:p14="http://schemas.microsoft.com/office/powerpoint/2010/main" val="4237074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D915E7BE-A5AD-4C2B-B2E6-30B7D29A6F2C}" type="datetimeFigureOut">
              <a:rPr lang="en-NZ" smtClean="0"/>
              <a:t>20/11/2016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8DD2592-B8DF-4844-B056-50EC3C1EC12A}" type="slidenum">
              <a:rPr lang="en-NZ" smtClean="0"/>
              <a:t>‹#›</a:t>
            </a:fld>
            <a:endParaRPr lang="en-NZ"/>
          </a:p>
        </p:txBody>
      </p:sp>
    </p:spTree>
    <p:extLst>
      <p:ext uri="{BB962C8B-B14F-4D97-AF65-F5344CB8AC3E}">
        <p14:creationId xmlns:p14="http://schemas.microsoft.com/office/powerpoint/2010/main" val="223595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15E7BE-A5AD-4C2B-B2E6-30B7D29A6F2C}" type="datetimeFigureOut">
              <a:rPr lang="en-NZ" smtClean="0"/>
              <a:t>20/11/2016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8DD2592-B8DF-4844-B056-50EC3C1EC12A}" type="slidenum">
              <a:rPr lang="en-NZ" smtClean="0"/>
              <a:t>‹#›</a:t>
            </a:fld>
            <a:endParaRPr lang="en-NZ"/>
          </a:p>
        </p:txBody>
      </p:sp>
    </p:spTree>
    <p:extLst>
      <p:ext uri="{BB962C8B-B14F-4D97-AF65-F5344CB8AC3E}">
        <p14:creationId xmlns:p14="http://schemas.microsoft.com/office/powerpoint/2010/main" val="809037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D915E7BE-A5AD-4C2B-B2E6-30B7D29A6F2C}" type="datetimeFigureOut">
              <a:rPr lang="en-NZ" smtClean="0"/>
              <a:t>20/11/2016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8DD2592-B8DF-4844-B056-50EC3C1EC12A}" type="slidenum">
              <a:rPr lang="en-NZ" smtClean="0"/>
              <a:t>‹#›</a:t>
            </a:fld>
            <a:endParaRPr lang="en-NZ"/>
          </a:p>
        </p:txBody>
      </p:sp>
    </p:spTree>
    <p:extLst>
      <p:ext uri="{BB962C8B-B14F-4D97-AF65-F5344CB8AC3E}">
        <p14:creationId xmlns:p14="http://schemas.microsoft.com/office/powerpoint/2010/main" val="3712790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D915E7BE-A5AD-4C2B-B2E6-30B7D29A6F2C}" type="datetimeFigureOut">
              <a:rPr lang="en-NZ" smtClean="0"/>
              <a:t>20/11/2016</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A8DD2592-B8DF-4844-B056-50EC3C1EC12A}" type="slidenum">
              <a:rPr lang="en-NZ" smtClean="0"/>
              <a:t>‹#›</a:t>
            </a:fld>
            <a:endParaRPr lang="en-NZ"/>
          </a:p>
        </p:txBody>
      </p:sp>
    </p:spTree>
    <p:extLst>
      <p:ext uri="{BB962C8B-B14F-4D97-AF65-F5344CB8AC3E}">
        <p14:creationId xmlns:p14="http://schemas.microsoft.com/office/powerpoint/2010/main" val="1132609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D915E7BE-A5AD-4C2B-B2E6-30B7D29A6F2C}" type="datetimeFigureOut">
              <a:rPr lang="en-NZ" smtClean="0"/>
              <a:t>20/11/2016</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A8DD2592-B8DF-4844-B056-50EC3C1EC12A}" type="slidenum">
              <a:rPr lang="en-NZ" smtClean="0"/>
              <a:t>‹#›</a:t>
            </a:fld>
            <a:endParaRPr lang="en-NZ"/>
          </a:p>
        </p:txBody>
      </p:sp>
    </p:spTree>
    <p:extLst>
      <p:ext uri="{BB962C8B-B14F-4D97-AF65-F5344CB8AC3E}">
        <p14:creationId xmlns:p14="http://schemas.microsoft.com/office/powerpoint/2010/main" val="746842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5E7BE-A5AD-4C2B-B2E6-30B7D29A6F2C}" type="datetimeFigureOut">
              <a:rPr lang="en-NZ" smtClean="0"/>
              <a:t>20/11/2016</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A8DD2592-B8DF-4844-B056-50EC3C1EC12A}" type="slidenum">
              <a:rPr lang="en-NZ" smtClean="0"/>
              <a:t>‹#›</a:t>
            </a:fld>
            <a:endParaRPr lang="en-NZ"/>
          </a:p>
        </p:txBody>
      </p:sp>
    </p:spTree>
    <p:extLst>
      <p:ext uri="{BB962C8B-B14F-4D97-AF65-F5344CB8AC3E}">
        <p14:creationId xmlns:p14="http://schemas.microsoft.com/office/powerpoint/2010/main" val="3595660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15E7BE-A5AD-4C2B-B2E6-30B7D29A6F2C}" type="datetimeFigureOut">
              <a:rPr lang="en-NZ" smtClean="0"/>
              <a:t>20/11/2016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8DD2592-B8DF-4844-B056-50EC3C1EC12A}" type="slidenum">
              <a:rPr lang="en-NZ" smtClean="0"/>
              <a:t>‹#›</a:t>
            </a:fld>
            <a:endParaRPr lang="en-NZ"/>
          </a:p>
        </p:txBody>
      </p:sp>
    </p:spTree>
    <p:extLst>
      <p:ext uri="{BB962C8B-B14F-4D97-AF65-F5344CB8AC3E}">
        <p14:creationId xmlns:p14="http://schemas.microsoft.com/office/powerpoint/2010/main" val="2405016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15E7BE-A5AD-4C2B-B2E6-30B7D29A6F2C}" type="datetimeFigureOut">
              <a:rPr lang="en-NZ" smtClean="0"/>
              <a:t>20/11/2016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8DD2592-B8DF-4844-B056-50EC3C1EC12A}" type="slidenum">
              <a:rPr lang="en-NZ" smtClean="0"/>
              <a:t>‹#›</a:t>
            </a:fld>
            <a:endParaRPr lang="en-NZ"/>
          </a:p>
        </p:txBody>
      </p:sp>
    </p:spTree>
    <p:extLst>
      <p:ext uri="{BB962C8B-B14F-4D97-AF65-F5344CB8AC3E}">
        <p14:creationId xmlns:p14="http://schemas.microsoft.com/office/powerpoint/2010/main" val="2445609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artisticTexturizer trans="61000" scaling="16"/>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5E7BE-A5AD-4C2B-B2E6-30B7D29A6F2C}" type="datetimeFigureOut">
              <a:rPr lang="en-NZ" smtClean="0"/>
              <a:t>20/11/2016</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D2592-B8DF-4844-B056-50EC3C1EC12A}" type="slidenum">
              <a:rPr lang="en-NZ" smtClean="0"/>
              <a:t>‹#›</a:t>
            </a:fld>
            <a:endParaRPr lang="en-NZ"/>
          </a:p>
        </p:txBody>
      </p:sp>
    </p:spTree>
    <p:extLst>
      <p:ext uri="{BB962C8B-B14F-4D97-AF65-F5344CB8AC3E}">
        <p14:creationId xmlns:p14="http://schemas.microsoft.com/office/powerpoint/2010/main" val="3163077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2.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2.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6.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notesSlide" Target="../notesSlides/notesSlide4.xml"/><Relationship Id="rId9"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microsoft.com/office/2007/relationships/hdphoto" Target="../media/hdphoto4.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hyperlink" Target="http://www.tinyurl.com/NCRSfeedback" TargetMode="External"/><Relationship Id="rId3" Type="http://schemas.openxmlformats.org/officeDocument/2006/relationships/slideLayout" Target="../slideLayouts/slideLayout6.xml"/><Relationship Id="rId7" Type="http://schemas.openxmlformats.org/officeDocument/2006/relationships/image" Target="../media/image18.jp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4.png"/><Relationship Id="rId5" Type="http://schemas.openxmlformats.org/officeDocument/2006/relationships/image" Target="../media/image17.jpeg"/><Relationship Id="rId4" Type="http://schemas.openxmlformats.org/officeDocument/2006/relationships/notesSlide" Target="../notesSlides/notesSlide9.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rgbClr val="1E1036"/>
          </a:solidFill>
          <a:ln>
            <a:noFill/>
          </a:ln>
          <a:effectLst/>
        </p:spPr>
      </p:sp>
      <p:sp>
        <p:nvSpPr>
          <p:cNvPr id="10" name="Action Button: Forward">
            <a:hlinkClick r:id="" action="ppaction://hlinkshowjump?jump=nextslide" highlightClick="1"/>
          </p:cNvPr>
          <p:cNvSpPr/>
          <p:nvPr/>
        </p:nvSpPr>
        <p:spPr>
          <a:xfrm>
            <a:off x="10800523" y="6240000"/>
            <a:ext cx="576064" cy="48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ctrTitle"/>
          </p:nvPr>
        </p:nvSpPr>
        <p:spPr>
          <a:xfrm>
            <a:off x="640080" y="5576887"/>
            <a:ext cx="10911840" cy="640081"/>
          </a:xfrm>
        </p:spPr>
        <p:txBody>
          <a:bodyPr vert="horz" lIns="91440" tIns="45720" rIns="91440" bIns="45720" rtlCol="0" anchor="ctr">
            <a:noAutofit/>
          </a:bodyPr>
          <a:lstStyle/>
          <a:p>
            <a:r>
              <a:rPr lang="en-US" sz="4800" b="1" dirty="0">
                <a:solidFill>
                  <a:srgbClr val="FFFFFF"/>
                </a:solidFill>
                <a:latin typeface="Arial Narrow" panose="020B0606020202030204" pitchFamily="34" charset="0"/>
              </a:rPr>
              <a:t>Preparing the way for the coming of Jesus</a:t>
            </a:r>
          </a:p>
        </p:txBody>
      </p:sp>
      <p:sp>
        <p:nvSpPr>
          <p:cNvPr id="6" name="TextBox: PageNumber"/>
          <p:cNvSpPr txBox="1">
            <a:spLocks/>
          </p:cNvSpPr>
          <p:nvPr/>
        </p:nvSpPr>
        <p:spPr>
          <a:xfrm>
            <a:off x="11520000" y="6240000"/>
            <a:ext cx="480000" cy="480000"/>
          </a:xfrm>
          <a:prstGeom prst="rect">
            <a:avLst/>
          </a:prstGeom>
          <a:solidFill>
            <a:schemeClr val="bg1">
              <a:lumMod val="95000"/>
            </a:schemeClr>
          </a:solidFill>
          <a:ln w="25400">
            <a:solidFill>
              <a:schemeClr val="tx1"/>
            </a:solidFill>
          </a:ln>
        </p:spPr>
        <p:txBody>
          <a:bodyPr wrap="none" rtlCol="0" anchor="ctr" anchorCtr="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effectLst/>
                <a:uLnTx/>
                <a:uFillTx/>
                <a:latin typeface="Arial" pitchFamily="34" charset="0"/>
                <a:cs typeface="Arial" pitchFamily="34" charset="0"/>
              </a:rPr>
              <a:t>L-1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effectLst/>
                <a:uLnTx/>
                <a:uFillTx/>
                <a:latin typeface="Arial" pitchFamily="34" charset="0"/>
                <a:cs typeface="Arial" pitchFamily="34" charset="0"/>
              </a:rPr>
              <a:t>S-01</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2435" r="1" b="15783"/>
          <a:stretch/>
        </p:blipFill>
        <p:spPr>
          <a:xfrm>
            <a:off x="640080" y="640080"/>
            <a:ext cx="10911840" cy="4836795"/>
          </a:xfrm>
          <a:prstGeom prst="rect">
            <a:avLst/>
          </a:prstGeom>
        </p:spPr>
      </p:pic>
    </p:spTree>
    <p:extLst>
      <p:ext uri="{BB962C8B-B14F-4D97-AF65-F5344CB8AC3E}">
        <p14:creationId xmlns:p14="http://schemas.microsoft.com/office/powerpoint/2010/main" val="15512847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 name="TextBox: PageNumber"/>
          <p:cNvSpPr txBox="1">
            <a:spLocks/>
          </p:cNvSpPr>
          <p:nvPr/>
        </p:nvSpPr>
        <p:spPr>
          <a:xfrm>
            <a:off x="11520000" y="6240000"/>
            <a:ext cx="480000" cy="480000"/>
          </a:xfrm>
          <a:prstGeom prst="rect">
            <a:avLst/>
          </a:prstGeom>
          <a:solidFill>
            <a:schemeClr val="bg1"/>
          </a:solidFill>
          <a:ln w="25400">
            <a:solidFill>
              <a:schemeClr val="tx1"/>
            </a:solidFill>
          </a:ln>
        </p:spPr>
        <p:txBody>
          <a:bodyPr wrap="none" rtlCol="0" anchor="ctr" anchorCtr="1">
            <a:noAutofit/>
          </a:bodyPr>
          <a:lstStyle/>
          <a:p>
            <a:pPr algn="ctr" defTabSz="1219170"/>
            <a:r>
              <a:rPr lang="en-GB" sz="1200" b="1" kern="0" dirty="0">
                <a:latin typeface="Arial" pitchFamily="34" charset="0"/>
                <a:cs typeface="Arial" pitchFamily="34" charset="0"/>
              </a:rPr>
              <a:t>L-1</a:t>
            </a:r>
          </a:p>
          <a:p>
            <a:pPr algn="ctr" defTabSz="1219170"/>
            <a:r>
              <a:rPr lang="en-GB" sz="1200" b="1" kern="0" dirty="0">
                <a:latin typeface="Arial" pitchFamily="34" charset="0"/>
                <a:cs typeface="Arial" pitchFamily="34" charset="0"/>
              </a:rPr>
              <a:t>S-3</a:t>
            </a:r>
          </a:p>
        </p:txBody>
      </p:sp>
      <p:sp>
        <p:nvSpPr>
          <p:cNvPr id="13" name="Action Button: Up">
            <a:hlinkClick r:id="rId3" action="ppaction://hlinksldjump" highlightClick="1"/>
          </p:cNvPr>
          <p:cNvSpPr/>
          <p:nvPr/>
        </p:nvSpPr>
        <p:spPr>
          <a:xfrm rot="16200000">
            <a:off x="10800000" y="6240000"/>
            <a:ext cx="480000" cy="480053"/>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kern="0">
              <a:solidFill>
                <a:sysClr val="windowText" lastClr="000000"/>
              </a:solidFill>
            </a:endParaRPr>
          </a:p>
        </p:txBody>
      </p:sp>
      <p:sp>
        <p:nvSpPr>
          <p:cNvPr id="15" name="Textbox: Tool instructions"/>
          <p:cNvSpPr txBox="1"/>
          <p:nvPr/>
        </p:nvSpPr>
        <p:spPr>
          <a:xfrm>
            <a:off x="4625102" y="6550225"/>
            <a:ext cx="2941831" cy="276999"/>
          </a:xfrm>
          <a:prstGeom prst="rect">
            <a:avLst/>
          </a:prstGeom>
          <a:noFill/>
        </p:spPr>
        <p:txBody>
          <a:bodyPr wrap="none" rtlCol="0">
            <a:spAutoFit/>
          </a:bodyPr>
          <a:lstStyle/>
          <a:p>
            <a:pPr algn="ctr" defTabSz="1219170"/>
            <a:r>
              <a:rPr lang="en-GB" sz="1200" kern="0" dirty="0">
                <a:solidFill>
                  <a:sysClr val="windowText" lastClr="000000"/>
                </a:solidFill>
                <a:latin typeface="Arial" pitchFamily="34" charset="0"/>
                <a:ea typeface="Segoe UI" pitchFamily="34" charset="0"/>
                <a:cs typeface="Arial" pitchFamily="34" charset="0"/>
              </a:rPr>
              <a:t>Click the up arrow to return to the lesson</a:t>
            </a:r>
          </a:p>
        </p:txBody>
      </p:sp>
      <p:sp>
        <p:nvSpPr>
          <p:cNvPr id="8" name="TextBox: Worksheet Indication"/>
          <p:cNvSpPr txBox="1"/>
          <p:nvPr/>
        </p:nvSpPr>
        <p:spPr>
          <a:xfrm>
            <a:off x="0" y="6378000"/>
            <a:ext cx="1680000" cy="480000"/>
          </a:xfrm>
          <a:prstGeom prst="rect">
            <a:avLst/>
          </a:prstGeom>
          <a:noFill/>
          <a:ln w="0">
            <a:noFill/>
          </a:ln>
        </p:spPr>
        <p:txBody>
          <a:bodyPr wrap="square" rtlCol="0">
            <a:noAutofit/>
          </a:bodyPr>
          <a:lstStyle/>
          <a:p>
            <a:pPr defTabSz="1219170"/>
            <a:r>
              <a:rPr lang="en-GB" sz="2133" b="1" kern="0" dirty="0">
                <a:solidFill>
                  <a:sysClr val="windowText" lastClr="000000"/>
                </a:solidFill>
                <a:latin typeface="Arial" pitchFamily="34" charset="0"/>
                <a:cs typeface="Arial" pitchFamily="34" charset="0"/>
              </a:rPr>
              <a:t>Worksheet</a:t>
            </a:r>
          </a:p>
        </p:txBody>
      </p:sp>
      <p:sp>
        <p:nvSpPr>
          <p:cNvPr id="4" name="Title 3"/>
          <p:cNvSpPr>
            <a:spLocks noGrp="1"/>
          </p:cNvSpPr>
          <p:nvPr>
            <p:ph type="title"/>
          </p:nvPr>
        </p:nvSpPr>
        <p:spPr>
          <a:xfrm>
            <a:off x="214313" y="340428"/>
            <a:ext cx="11785687" cy="1325563"/>
          </a:xfrm>
        </p:spPr>
        <p:txBody>
          <a:bodyPr/>
          <a:lstStyle/>
          <a:p>
            <a:pPr algn="ctr"/>
            <a:r>
              <a:rPr lang="en-NZ" dirty="0">
                <a:latin typeface="Arial" panose="020B0604020202020204" pitchFamily="34" charset="0"/>
                <a:cs typeface="Arial" panose="020B0604020202020204" pitchFamily="34" charset="0"/>
              </a:rPr>
              <a:t>The Liturgical Calendar</a:t>
            </a:r>
          </a:p>
        </p:txBody>
      </p:sp>
      <p:sp>
        <p:nvSpPr>
          <p:cNvPr id="5" name="Rectangle 4"/>
          <p:cNvSpPr/>
          <p:nvPr/>
        </p:nvSpPr>
        <p:spPr>
          <a:xfrm>
            <a:off x="2716256" y="213276"/>
            <a:ext cx="6781800" cy="276999"/>
          </a:xfrm>
          <a:prstGeom prst="rect">
            <a:avLst/>
          </a:prstGeom>
        </p:spPr>
        <p:txBody>
          <a:bodyPr wrap="square">
            <a:spAutoFit/>
          </a:bodyPr>
          <a:lstStyle/>
          <a:p>
            <a:pPr lvl="0" algn="ctr"/>
            <a:r>
              <a:rPr lang="en-NZ" sz="1200" dirty="0">
                <a:solidFill>
                  <a:prstClr val="black"/>
                </a:solidFill>
                <a:latin typeface="Arial" panose="020B0604020202020204" pitchFamily="34" charset="0"/>
                <a:cs typeface="Arial" panose="020B0604020202020204" pitchFamily="34" charset="0"/>
              </a:rPr>
              <a:t>Name___________________________ Date_______________</a:t>
            </a:r>
          </a:p>
        </p:txBody>
      </p:sp>
      <p:sp>
        <p:nvSpPr>
          <p:cNvPr id="2" name="Rectangle 1"/>
          <p:cNvSpPr/>
          <p:nvPr/>
        </p:nvSpPr>
        <p:spPr>
          <a:xfrm>
            <a:off x="6348532" y="2023884"/>
            <a:ext cx="5011838" cy="3365024"/>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Locate the season of Advent on the calendar</a:t>
            </a:r>
          </a:p>
          <a:p>
            <a:pPr marL="342900" indent="-34290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What seasons come before and after it?</a:t>
            </a:r>
          </a:p>
          <a:p>
            <a:pPr marL="342900" indent="-34290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What sort of season is Advent?</a:t>
            </a:r>
          </a:p>
          <a:p>
            <a:pPr marL="342900" indent="-34290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Tell a partner 3 things you know about the season of Advent.</a:t>
            </a:r>
          </a:p>
          <a:p>
            <a:pPr marL="342900" indent="-34290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Colour the seasons on the Liturgical Year Calendar on the worksheet.</a:t>
            </a: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42926" y="1320232"/>
            <a:ext cx="4887048" cy="4772328"/>
          </a:xfrm>
          <a:prstGeom prst="ellipse">
            <a:avLst/>
          </a:prstGeom>
        </p:spPr>
      </p:pic>
    </p:spTree>
    <p:extLst>
      <p:ext uri="{BB962C8B-B14F-4D97-AF65-F5344CB8AC3E}">
        <p14:creationId xmlns:p14="http://schemas.microsoft.com/office/powerpoint/2010/main" val="9370451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 name="TextBox: PageNumber"/>
          <p:cNvSpPr txBox="1">
            <a:spLocks/>
          </p:cNvSpPr>
          <p:nvPr/>
        </p:nvSpPr>
        <p:spPr>
          <a:xfrm>
            <a:off x="11520000" y="6240000"/>
            <a:ext cx="480000" cy="480000"/>
          </a:xfrm>
          <a:prstGeom prst="rect">
            <a:avLst/>
          </a:prstGeom>
          <a:solidFill>
            <a:schemeClr val="bg1"/>
          </a:solidFill>
          <a:ln w="25400">
            <a:solidFill>
              <a:schemeClr val="tx1"/>
            </a:solidFill>
          </a:ln>
        </p:spPr>
        <p:txBody>
          <a:bodyPr wrap="none" rtlCol="0" anchor="ctr" anchorCtr="1">
            <a:noAutofit/>
          </a:bodyPr>
          <a:lstStyle/>
          <a:p>
            <a:pPr algn="ctr" defTabSz="1219170"/>
            <a:r>
              <a:rPr lang="en-GB" sz="1200" b="1" kern="0" dirty="0">
                <a:latin typeface="Arial" pitchFamily="34" charset="0"/>
                <a:cs typeface="Arial" pitchFamily="34" charset="0"/>
              </a:rPr>
              <a:t>L-1</a:t>
            </a:r>
          </a:p>
          <a:p>
            <a:pPr algn="ctr" defTabSz="1219170"/>
            <a:r>
              <a:rPr lang="en-GB" sz="1200" b="1" kern="0" dirty="0">
                <a:latin typeface="Arial" pitchFamily="34" charset="0"/>
                <a:cs typeface="Arial" pitchFamily="34" charset="0"/>
              </a:rPr>
              <a:t>S-5</a:t>
            </a:r>
          </a:p>
        </p:txBody>
      </p:sp>
      <p:sp>
        <p:nvSpPr>
          <p:cNvPr id="13" name="Action Button: Up">
            <a:hlinkClick r:id="rId3" action="ppaction://hlinksldjump" highlightClick="1"/>
          </p:cNvPr>
          <p:cNvSpPr/>
          <p:nvPr/>
        </p:nvSpPr>
        <p:spPr>
          <a:xfrm rot="16200000">
            <a:off x="10800000" y="6240000"/>
            <a:ext cx="480000" cy="480053"/>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kern="0">
              <a:solidFill>
                <a:sysClr val="windowText" lastClr="000000"/>
              </a:solidFill>
            </a:endParaRPr>
          </a:p>
        </p:txBody>
      </p:sp>
      <p:sp>
        <p:nvSpPr>
          <p:cNvPr id="15" name="Textbox: Tool instructions"/>
          <p:cNvSpPr txBox="1"/>
          <p:nvPr/>
        </p:nvSpPr>
        <p:spPr>
          <a:xfrm>
            <a:off x="4625101" y="6581001"/>
            <a:ext cx="2941831" cy="276999"/>
          </a:xfrm>
          <a:prstGeom prst="rect">
            <a:avLst/>
          </a:prstGeom>
          <a:noFill/>
        </p:spPr>
        <p:txBody>
          <a:bodyPr wrap="none" rtlCol="0">
            <a:spAutoFit/>
          </a:bodyPr>
          <a:lstStyle/>
          <a:p>
            <a:pPr algn="ctr" defTabSz="1219170"/>
            <a:r>
              <a:rPr lang="en-GB" sz="1200" kern="0" dirty="0">
                <a:solidFill>
                  <a:sysClr val="windowText" lastClr="000000"/>
                </a:solidFill>
                <a:latin typeface="Arial" pitchFamily="34" charset="0"/>
                <a:ea typeface="Segoe UI" pitchFamily="34" charset="0"/>
                <a:cs typeface="Arial" pitchFamily="34" charset="0"/>
              </a:rPr>
              <a:t>Click the up arrow to return to the lesson</a:t>
            </a:r>
          </a:p>
        </p:txBody>
      </p:sp>
      <p:sp>
        <p:nvSpPr>
          <p:cNvPr id="8" name="TextBox: Worksheet Indication"/>
          <p:cNvSpPr txBox="1"/>
          <p:nvPr/>
        </p:nvSpPr>
        <p:spPr>
          <a:xfrm>
            <a:off x="0" y="6378000"/>
            <a:ext cx="1680000" cy="480000"/>
          </a:xfrm>
          <a:prstGeom prst="rect">
            <a:avLst/>
          </a:prstGeom>
          <a:noFill/>
          <a:ln w="0">
            <a:noFill/>
          </a:ln>
        </p:spPr>
        <p:txBody>
          <a:bodyPr wrap="square" rtlCol="0">
            <a:noAutofit/>
          </a:bodyPr>
          <a:lstStyle/>
          <a:p>
            <a:pPr defTabSz="1219170"/>
            <a:r>
              <a:rPr lang="en-GB" sz="2133" b="1" kern="0" dirty="0">
                <a:solidFill>
                  <a:sysClr val="windowText" lastClr="000000"/>
                </a:solidFill>
                <a:latin typeface="Arial" pitchFamily="34" charset="0"/>
                <a:cs typeface="Arial" pitchFamily="34" charset="0"/>
              </a:rPr>
              <a:t>Worksheet</a:t>
            </a:r>
          </a:p>
        </p:txBody>
      </p:sp>
      <p:sp>
        <p:nvSpPr>
          <p:cNvPr id="4" name="Title 3"/>
          <p:cNvSpPr>
            <a:spLocks noGrp="1"/>
          </p:cNvSpPr>
          <p:nvPr>
            <p:ph type="title"/>
          </p:nvPr>
        </p:nvSpPr>
        <p:spPr>
          <a:xfrm>
            <a:off x="214313" y="490274"/>
            <a:ext cx="11785687" cy="1184515"/>
          </a:xfrm>
        </p:spPr>
        <p:txBody>
          <a:bodyPr>
            <a:normAutofit/>
          </a:bodyPr>
          <a:lstStyle/>
          <a:p>
            <a:pPr algn="ctr"/>
            <a:r>
              <a:rPr lang="en-NZ" sz="3600" dirty="0">
                <a:latin typeface="Arial" panose="020B0604020202020204" pitchFamily="34" charset="0"/>
                <a:cs typeface="Arial" panose="020B0604020202020204" pitchFamily="34" charset="0"/>
              </a:rPr>
              <a:t>John the Baptist who prepared </a:t>
            </a:r>
            <a:br>
              <a:rPr lang="en-NZ" sz="3600" dirty="0">
                <a:latin typeface="Arial" panose="020B0604020202020204" pitchFamily="34" charset="0"/>
                <a:cs typeface="Arial" panose="020B0604020202020204" pitchFamily="34" charset="0"/>
              </a:rPr>
            </a:br>
            <a:r>
              <a:rPr lang="en-NZ" sz="3600" dirty="0">
                <a:latin typeface="Arial" panose="020B0604020202020204" pitchFamily="34" charset="0"/>
                <a:cs typeface="Arial" panose="020B0604020202020204" pitchFamily="34" charset="0"/>
              </a:rPr>
              <a:t>the way for the coming of Jesus</a:t>
            </a:r>
          </a:p>
        </p:txBody>
      </p:sp>
      <p:sp>
        <p:nvSpPr>
          <p:cNvPr id="5" name="Rectangle 4"/>
          <p:cNvSpPr/>
          <p:nvPr/>
        </p:nvSpPr>
        <p:spPr>
          <a:xfrm>
            <a:off x="2716256" y="213276"/>
            <a:ext cx="6781800" cy="276999"/>
          </a:xfrm>
          <a:prstGeom prst="rect">
            <a:avLst/>
          </a:prstGeom>
        </p:spPr>
        <p:txBody>
          <a:bodyPr wrap="square">
            <a:spAutoFit/>
          </a:bodyPr>
          <a:lstStyle/>
          <a:p>
            <a:pPr lvl="0" algn="ctr"/>
            <a:r>
              <a:rPr lang="en-NZ" sz="1200" dirty="0">
                <a:solidFill>
                  <a:prstClr val="black"/>
                </a:solidFill>
                <a:latin typeface="Arial" panose="020B0604020202020204" pitchFamily="34" charset="0"/>
                <a:cs typeface="Arial" panose="020B0604020202020204" pitchFamily="34" charset="0"/>
              </a:rPr>
              <a:t>Name___________________________ Date_______________</a:t>
            </a:r>
          </a:p>
        </p:txBody>
      </p:sp>
      <p:sp>
        <p:nvSpPr>
          <p:cNvPr id="2" name="Rectangle 1"/>
          <p:cNvSpPr>
            <a:spLocks noChangeArrowheads="1"/>
          </p:cNvSpPr>
          <p:nvPr/>
        </p:nvSpPr>
        <p:spPr bwMode="auto">
          <a:xfrm>
            <a:off x="420789" y="1674789"/>
            <a:ext cx="544906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sz="1400" b="1" i="0" u="none" strike="noStrike" cap="none" normalizeH="0" baseline="0" dirty="0">
                <a:ln>
                  <a:noFill/>
                </a:ln>
                <a:solidFill>
                  <a:schemeClr val="tx1"/>
                </a:solidFill>
                <a:effectLst/>
                <a:ea typeface="Calibri" panose="020F0502020204030204" pitchFamily="34" charset="0"/>
                <a:cs typeface="Arial" panose="020B0604020202020204" pitchFamily="34" charset="0"/>
              </a:rPr>
              <a:t>PART 1	What do you know John the Baptist’s family whānau?	</a:t>
            </a:r>
            <a:endParaRPr kumimoji="0" lang="en-NZ" altLang="en-US" sz="1400" b="0" i="0" u="none" strike="noStrike" cap="none" normalizeH="0" baseline="0" dirty="0">
              <a:ln>
                <a:noFill/>
              </a:ln>
              <a:solidFill>
                <a:schemeClr val="tx1"/>
              </a:solidFill>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NZ" altLang="en-US"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What relation was John the Baptist to Jesus? ___  </a:t>
            </a:r>
            <a:endParaRPr kumimoji="0" lang="en-NZ" altLang="en-US" sz="1400" b="0" i="0" u="none" strike="noStrike" cap="none" normalizeH="0" baseline="0" dirty="0">
              <a:ln>
                <a:noFill/>
              </a:ln>
              <a:solidFill>
                <a:schemeClr val="tx1"/>
              </a:solidFill>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NZ" altLang="en-US"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Who was John’s mother? ___</a:t>
            </a:r>
            <a:endParaRPr kumimoji="0" lang="en-NZ" altLang="en-US" sz="1400" b="0" i="0" u="none" strike="noStrike" cap="none" normalizeH="0" baseline="0" dirty="0">
              <a:ln>
                <a:noFill/>
              </a:ln>
              <a:solidFill>
                <a:schemeClr val="tx1"/>
              </a:solidFill>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NZ" altLang="en-US"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What was the age difference between Jesus and John? ___</a:t>
            </a:r>
            <a:endParaRPr kumimoji="0" lang="en-NZ" altLang="en-US" sz="1400" b="0" i="0" u="none" strike="noStrike" cap="none" normalizeH="0" baseline="0" dirty="0">
              <a:ln>
                <a:noFill/>
              </a:ln>
              <a:solidFill>
                <a:schemeClr val="tx1"/>
              </a:solidFill>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NZ" altLang="en-US"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What do you think they did together as boys growing up? ____</a:t>
            </a:r>
            <a:r>
              <a:rPr kumimoji="0" lang="en-NZ" altLang="en-US" sz="1400" b="0" i="0" u="none" strike="noStrike" cap="none" normalizeH="0" baseline="0" dirty="0">
                <a:ln>
                  <a:noFill/>
                </a:ln>
                <a:solidFill>
                  <a:srgbClr val="0000FF"/>
                </a:solidFill>
                <a:effectLst/>
                <a:ea typeface="Calibri" panose="020F0502020204030204" pitchFamily="34" charset="0"/>
                <a:cs typeface="Arial" panose="020B0604020202020204" pitchFamily="34" charset="0"/>
              </a:rPr>
              <a:t> </a:t>
            </a:r>
            <a:endParaRPr kumimoji="0" lang="en-NZ" altLang="en-US" sz="1400" b="0" i="0" u="none" strike="noStrike" cap="none" normalizeH="0" baseline="0" dirty="0">
              <a:ln>
                <a:noFill/>
              </a:ln>
              <a:solidFill>
                <a:schemeClr val="tx1"/>
              </a:solidFill>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NZ" altLang="en-US"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What was John’s father’s name? ____</a:t>
            </a:r>
            <a:endParaRPr kumimoji="0" lang="en-NZ" altLang="en-US" sz="1400" b="0" i="0" u="none" strike="noStrike" cap="none" normalizeH="0" baseline="0" dirty="0">
              <a:ln>
                <a:noFill/>
              </a:ln>
              <a:solidFill>
                <a:schemeClr val="tx1"/>
              </a:solidFill>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NZ" altLang="en-US"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How did Elizabeth help Mary to prepare for Jesus’ birth? ____</a:t>
            </a:r>
            <a:endParaRPr kumimoji="0" lang="en-NZ" altLang="en-US" sz="1400" b="0" i="0" u="none" strike="noStrike" cap="none" normalizeH="0" baseline="0" dirty="0">
              <a:ln>
                <a:noFill/>
              </a:ln>
              <a:solidFill>
                <a:schemeClr val="tx1"/>
              </a:solidFill>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NZ" altLang="en-US"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What relation was Mary to Elizabeth? _____</a:t>
            </a:r>
            <a:endParaRPr kumimoji="0" lang="en-NZ" altLang="en-US" sz="1400" b="0" i="0" u="none" strike="noStrike" cap="none" normalizeH="0" baseline="0" dirty="0">
              <a:ln>
                <a:noFill/>
              </a:ln>
              <a:solidFill>
                <a:schemeClr val="tx1"/>
              </a:solidFill>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NZ" altLang="en-US"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What special role did God call John to do? ­____</a:t>
            </a:r>
            <a:endParaRPr kumimoji="0" lang="en-NZ" altLang="en-US" sz="1400" b="0" i="0" u="none" strike="noStrike" cap="none" normalizeH="0" baseline="0" dirty="0">
              <a:ln>
                <a:noFill/>
              </a:ln>
              <a:solidFill>
                <a:schemeClr val="tx1"/>
              </a:solidFill>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NZ" altLang="en-US"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Where did John go to live alone?</a:t>
            </a:r>
            <a:r>
              <a:rPr kumimoji="0" lang="en-NZ" altLang="en-US" sz="1400" b="0" i="0" u="none" strike="noStrike" cap="none" normalizeH="0" dirty="0">
                <a:ln>
                  <a:noFill/>
                </a:ln>
                <a:solidFill>
                  <a:schemeClr val="tx1"/>
                </a:solidFill>
                <a:effectLst/>
                <a:ea typeface="Calibri" panose="020F0502020204030204" pitchFamily="34" charset="0"/>
                <a:cs typeface="Arial" panose="020B0604020202020204" pitchFamily="34" charset="0"/>
              </a:rPr>
              <a:t> </a:t>
            </a:r>
            <a:r>
              <a:rPr kumimoji="0" lang="en-NZ" altLang="en-US"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____</a:t>
            </a:r>
            <a:endParaRPr kumimoji="0" lang="en-NZ" altLang="en-US" sz="1400" b="0" i="0" u="none" strike="noStrike" cap="none" normalizeH="0" baseline="0" dirty="0">
              <a:ln>
                <a:noFill/>
              </a:ln>
              <a:solidFill>
                <a:schemeClr val="tx1"/>
              </a:solidFill>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NZ" altLang="en-US"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What was John’s message to the people?</a:t>
            </a:r>
            <a:r>
              <a:rPr kumimoji="0" lang="en-NZ" altLang="en-US" sz="1400" b="0" i="0" u="none" strike="noStrike" cap="none" normalizeH="0" dirty="0">
                <a:ln>
                  <a:noFill/>
                </a:ln>
                <a:solidFill>
                  <a:schemeClr val="tx1"/>
                </a:solidFill>
                <a:effectLst/>
                <a:ea typeface="Calibri" panose="020F0502020204030204" pitchFamily="34" charset="0"/>
                <a:cs typeface="Arial" panose="020B0604020202020204" pitchFamily="34" charset="0"/>
              </a:rPr>
              <a:t> </a:t>
            </a:r>
            <a:r>
              <a:rPr kumimoji="0" lang="en-NZ" altLang="en-US"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­­­­____</a:t>
            </a:r>
            <a:endParaRPr kumimoji="0" lang="en-NZ" altLang="en-US" sz="1400" b="0" i="0" u="none" strike="noStrike" cap="none" normalizeH="0" baseline="0" dirty="0">
              <a:ln>
                <a:noFill/>
              </a:ln>
              <a:solidFill>
                <a:schemeClr val="tx1"/>
              </a:solidFill>
              <a:effectLst/>
              <a:cs typeface="Arial" panose="020B0604020202020204" pitchFamily="34" charset="0"/>
            </a:endParaRPr>
          </a:p>
        </p:txBody>
      </p:sp>
      <p:sp>
        <p:nvSpPr>
          <p:cNvPr id="3" name="Rectangle 2"/>
          <p:cNvSpPr/>
          <p:nvPr/>
        </p:nvSpPr>
        <p:spPr>
          <a:xfrm>
            <a:off x="6107156" y="1674789"/>
            <a:ext cx="6096000" cy="2677656"/>
          </a:xfrm>
          <a:prstGeom prst="rect">
            <a:avLst/>
          </a:prstGeom>
        </p:spPr>
        <p:txBody>
          <a:bodyPr>
            <a:spAutoFit/>
          </a:bodyPr>
          <a:lstStyle/>
          <a:p>
            <a:pPr lvl="0" eaLnBrk="0" fontAlgn="base" hangingPunct="0">
              <a:spcBef>
                <a:spcPct val="0"/>
              </a:spcBef>
              <a:spcAft>
                <a:spcPct val="0"/>
              </a:spcAft>
            </a:pPr>
            <a:r>
              <a:rPr lang="en-NZ" altLang="en-US" sz="1400" b="1" dirty="0">
                <a:latin typeface="Arial" panose="020B0604020202020204" pitchFamily="34" charset="0"/>
                <a:ea typeface="Calibri" panose="020F0502020204030204" pitchFamily="34" charset="0"/>
                <a:cs typeface="Arial" panose="020B0604020202020204" pitchFamily="34" charset="0"/>
              </a:rPr>
              <a:t>PART 2    What do you know about John’s work?</a:t>
            </a:r>
            <a:endParaRPr kumimoji="0" lang="en-NZ"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342900" lvl="0" indent="-342900" eaLnBrk="0" fontAlgn="base" hangingPunct="0">
              <a:spcBef>
                <a:spcPct val="0"/>
              </a:spcBef>
              <a:spcAft>
                <a:spcPct val="0"/>
              </a:spcAft>
              <a:buFont typeface="+mj-lt"/>
              <a:buAutoNum type="arabicParenR"/>
            </a:pPr>
            <a:r>
              <a:rPr lang="en-NZ" altLang="en-US" sz="1400" dirty="0">
                <a:latin typeface="Arial" panose="020B0604020202020204" pitchFamily="34" charset="0"/>
                <a:ea typeface="Calibri" panose="020F0502020204030204" pitchFamily="34" charset="0"/>
                <a:cs typeface="Arial" panose="020B0604020202020204" pitchFamily="34" charset="0"/>
              </a:rPr>
              <a:t>What name did John become known by?	­­­____</a:t>
            </a:r>
            <a:endParaRPr kumimoji="0" lang="en-NZ"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342900" lvl="0" indent="-342900" eaLnBrk="0" fontAlgn="base" hangingPunct="0">
              <a:spcBef>
                <a:spcPct val="0"/>
              </a:spcBef>
              <a:spcAft>
                <a:spcPct val="0"/>
              </a:spcAft>
              <a:buFont typeface="+mj-lt"/>
              <a:buAutoNum type="arabicParenR"/>
            </a:pPr>
            <a:r>
              <a:rPr lang="en-NZ" altLang="en-US" sz="1400" dirty="0">
                <a:latin typeface="Arial" panose="020B0604020202020204" pitchFamily="34" charset="0"/>
                <a:ea typeface="Calibri" panose="020F0502020204030204" pitchFamily="34" charset="0"/>
                <a:cs typeface="Arial" panose="020B0604020202020204" pitchFamily="34" charset="0"/>
              </a:rPr>
              <a:t>What work did John do?   _____</a:t>
            </a:r>
            <a:endParaRPr kumimoji="0" lang="en-NZ"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342900" lvl="0" indent="-342900" eaLnBrk="0" fontAlgn="base" hangingPunct="0">
              <a:spcBef>
                <a:spcPct val="0"/>
              </a:spcBef>
              <a:spcAft>
                <a:spcPct val="0"/>
              </a:spcAft>
              <a:buFont typeface="+mj-lt"/>
              <a:buAutoNum type="arabicParenR"/>
            </a:pPr>
            <a:r>
              <a:rPr lang="en-NZ" altLang="en-US" sz="1400" dirty="0">
                <a:latin typeface="Arial" panose="020B0604020202020204" pitchFamily="34" charset="0"/>
                <a:ea typeface="Calibri" panose="020F0502020204030204" pitchFamily="34" charset="0"/>
                <a:cs typeface="Arial" panose="020B0604020202020204" pitchFamily="34" charset="0"/>
              </a:rPr>
              <a:t>Who was John talking about when he said “I am not fit to untie his sandals” _____</a:t>
            </a:r>
            <a:endParaRPr kumimoji="0" lang="en-NZ"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342900" lvl="0" indent="-342900" eaLnBrk="0" fontAlgn="base" hangingPunct="0">
              <a:spcBef>
                <a:spcPct val="0"/>
              </a:spcBef>
              <a:spcAft>
                <a:spcPct val="0"/>
              </a:spcAft>
              <a:buFont typeface="+mj-lt"/>
              <a:buAutoNum type="arabicParenR"/>
            </a:pPr>
            <a:r>
              <a:rPr lang="en-NZ" altLang="en-US" sz="1400" dirty="0">
                <a:latin typeface="Arial" panose="020B0604020202020204" pitchFamily="34" charset="0"/>
                <a:ea typeface="Calibri" panose="020F0502020204030204" pitchFamily="34" charset="0"/>
                <a:cs typeface="Arial" panose="020B0604020202020204" pitchFamily="34" charset="0"/>
              </a:rPr>
              <a:t>What did John do to the people who followed him?  ____</a:t>
            </a:r>
            <a:endParaRPr kumimoji="0" lang="en-NZ"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342900" lvl="0" indent="-342900" eaLnBrk="0" fontAlgn="base" hangingPunct="0">
              <a:spcBef>
                <a:spcPct val="0"/>
              </a:spcBef>
              <a:spcAft>
                <a:spcPct val="0"/>
              </a:spcAft>
              <a:buFont typeface="+mj-lt"/>
              <a:buAutoNum type="arabicParenR"/>
            </a:pPr>
            <a:r>
              <a:rPr lang="en-NZ" altLang="en-US" sz="1400" dirty="0">
                <a:latin typeface="Arial" panose="020B0604020202020204" pitchFamily="34" charset="0"/>
                <a:ea typeface="Calibri" panose="020F0502020204030204" pitchFamily="34" charset="0"/>
                <a:cs typeface="Arial" panose="020B0604020202020204" pitchFamily="34" charset="0"/>
              </a:rPr>
              <a:t>Where did John do his work?   ____</a:t>
            </a:r>
            <a:endParaRPr kumimoji="0" lang="en-NZ"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342900" lvl="0" indent="-342900" eaLnBrk="0" fontAlgn="base" hangingPunct="0">
              <a:spcBef>
                <a:spcPct val="0"/>
              </a:spcBef>
              <a:spcAft>
                <a:spcPct val="0"/>
              </a:spcAft>
              <a:buFont typeface="+mj-lt"/>
              <a:buAutoNum type="arabicParenR"/>
            </a:pPr>
            <a:r>
              <a:rPr lang="en-NZ" altLang="en-US" sz="1400" dirty="0">
                <a:latin typeface="Arial" panose="020B0604020202020204" pitchFamily="34" charset="0"/>
                <a:ea typeface="Calibri" panose="020F0502020204030204" pitchFamily="34" charset="0"/>
                <a:cs typeface="Arial" panose="020B0604020202020204" pitchFamily="34" charset="0"/>
              </a:rPr>
              <a:t>Whose voice did John hear when he baptised Jesus?  ____</a:t>
            </a:r>
            <a:endParaRPr kumimoji="0" lang="en-NZ"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342900" lvl="0" indent="-342900" eaLnBrk="0" fontAlgn="base" hangingPunct="0">
              <a:spcBef>
                <a:spcPct val="0"/>
              </a:spcBef>
              <a:spcAft>
                <a:spcPct val="0"/>
              </a:spcAft>
              <a:buFont typeface="+mj-lt"/>
              <a:buAutoNum type="arabicParenR"/>
            </a:pPr>
            <a:r>
              <a:rPr lang="en-NZ" altLang="en-US" sz="1400" dirty="0">
                <a:latin typeface="Arial" panose="020B0604020202020204" pitchFamily="34" charset="0"/>
                <a:ea typeface="Calibri" panose="020F0502020204030204" pitchFamily="34" charset="0"/>
                <a:cs typeface="Arial" panose="020B0604020202020204" pitchFamily="34" charset="0"/>
              </a:rPr>
              <a:t>What was the dove that was present a sign of?  _____</a:t>
            </a:r>
            <a:endParaRPr kumimoji="0" lang="en-NZ"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342900" lvl="0" indent="-342900" eaLnBrk="0" fontAlgn="base" hangingPunct="0">
              <a:spcBef>
                <a:spcPct val="0"/>
              </a:spcBef>
              <a:spcAft>
                <a:spcPct val="0"/>
              </a:spcAft>
              <a:buFont typeface="+mj-lt"/>
              <a:buAutoNum type="arabicParenR"/>
            </a:pPr>
            <a:r>
              <a:rPr lang="en-NZ" altLang="en-US" sz="1400" dirty="0">
                <a:latin typeface="Arial" panose="020B0604020202020204" pitchFamily="34" charset="0"/>
                <a:ea typeface="Calibri" panose="020F0502020204030204" pitchFamily="34" charset="0"/>
                <a:cs typeface="Arial" panose="020B0604020202020204" pitchFamily="34" charset="0"/>
              </a:rPr>
              <a:t>Who did John’s followers leave him to follow?  _____</a:t>
            </a:r>
            <a:endParaRPr kumimoji="0" lang="en-NZ"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342900" lvl="0" indent="-342900" eaLnBrk="0" fontAlgn="base" hangingPunct="0">
              <a:spcBef>
                <a:spcPct val="0"/>
              </a:spcBef>
              <a:spcAft>
                <a:spcPct val="0"/>
              </a:spcAft>
              <a:buFont typeface="+mj-lt"/>
              <a:buAutoNum type="arabicParenR"/>
            </a:pPr>
            <a:r>
              <a:rPr lang="en-NZ" altLang="en-US" sz="1400" dirty="0">
                <a:latin typeface="Arial" panose="020B0604020202020204" pitchFamily="34" charset="0"/>
                <a:ea typeface="Calibri" panose="020F0502020204030204" pitchFamily="34" charset="0"/>
                <a:cs typeface="Arial" panose="020B0604020202020204" pitchFamily="34" charset="0"/>
              </a:rPr>
              <a:t>Who do these first followers of Jesus become?  _____</a:t>
            </a:r>
            <a:endParaRPr kumimoji="0" lang="en-NZ"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342900" lvl="0" indent="-342900" eaLnBrk="0" fontAlgn="base" hangingPunct="0">
              <a:spcBef>
                <a:spcPct val="0"/>
              </a:spcBef>
              <a:spcAft>
                <a:spcPct val="0"/>
              </a:spcAft>
              <a:buFont typeface="+mj-lt"/>
              <a:buAutoNum type="arabicParenR"/>
            </a:pPr>
            <a:r>
              <a:rPr lang="en-NZ" altLang="en-US" sz="1400" dirty="0">
                <a:latin typeface="Arial" panose="020B0604020202020204" pitchFamily="34" charset="0"/>
                <a:ea typeface="Calibri" panose="020F0502020204030204" pitchFamily="34" charset="0"/>
                <a:cs typeface="Arial" panose="020B0604020202020204" pitchFamily="34" charset="0"/>
              </a:rPr>
              <a:t>What happened to John the Baptist?  ____</a:t>
            </a:r>
            <a:endParaRPr kumimoji="0" lang="en-NZ"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Rectangle 5"/>
          <p:cNvSpPr/>
          <p:nvPr/>
        </p:nvSpPr>
        <p:spPr>
          <a:xfrm>
            <a:off x="1450304" y="4352445"/>
            <a:ext cx="3390037" cy="2123658"/>
          </a:xfrm>
          <a:prstGeom prst="rect">
            <a:avLst/>
          </a:prstGeom>
          <a:ln>
            <a:solidFill>
              <a:schemeClr val="tx1">
                <a:alpha val="61000"/>
              </a:schemeClr>
            </a:solidFill>
          </a:ln>
        </p:spPr>
        <p:txBody>
          <a:bodyPr wrap="square">
            <a:spAutoFit/>
          </a:bodyPr>
          <a:lstStyle/>
          <a:p>
            <a:r>
              <a:rPr lang="en-NZ" sz="1200" b="1" dirty="0">
                <a:latin typeface="Arial" panose="020B0604020202020204" pitchFamily="34" charset="0"/>
                <a:ea typeface="Calibri" panose="020F0502020204030204" pitchFamily="34" charset="0"/>
                <a:cs typeface="Arial" panose="020B0604020202020204" pitchFamily="34" charset="0"/>
              </a:rPr>
              <a:t>PART 1 </a:t>
            </a:r>
          </a:p>
          <a:p>
            <a:pPr marL="228600" indent="-228600">
              <a:buFont typeface="+mj-lt"/>
              <a:buAutoNum type="arabicParenR"/>
            </a:pPr>
            <a:r>
              <a:rPr lang="en-NZ" sz="1200" dirty="0">
                <a:latin typeface="Arial" panose="020B0604020202020204" pitchFamily="34" charset="0"/>
                <a:ea typeface="Calibri" panose="020F0502020204030204" pitchFamily="34" charset="0"/>
                <a:cs typeface="Arial" panose="020B0604020202020204" pitchFamily="34" charset="0"/>
              </a:rPr>
              <a:t>wisdom, motherhood, baby care and prayer</a:t>
            </a:r>
            <a:endParaRPr lang="en-NZ" sz="1200" dirty="0">
              <a:effectLst/>
              <a:latin typeface="Arial" panose="020B0604020202020204" pitchFamily="34" charset="0"/>
              <a:ea typeface="Calibri" panose="020F0502020204030204" pitchFamily="34" charset="0"/>
              <a:cs typeface="Arial" panose="020B0604020202020204" pitchFamily="34" charset="0"/>
            </a:endParaRPr>
          </a:p>
          <a:p>
            <a:pPr marL="228600" indent="-228600">
              <a:buFont typeface="+mj-lt"/>
              <a:buAutoNum type="arabicParenR"/>
            </a:pPr>
            <a:r>
              <a:rPr lang="en-NZ" sz="1200" dirty="0">
                <a:latin typeface="Arial" panose="020B0604020202020204" pitchFamily="34" charset="0"/>
                <a:ea typeface="Calibri" panose="020F0502020204030204" pitchFamily="34" charset="0"/>
                <a:cs typeface="Arial" panose="020B0604020202020204" pitchFamily="34" charset="0"/>
              </a:rPr>
              <a:t>6 months</a:t>
            </a:r>
          </a:p>
          <a:p>
            <a:pPr marL="228600" indent="-228600">
              <a:buFont typeface="+mj-lt"/>
              <a:buAutoNum type="arabicParenR"/>
            </a:pPr>
            <a:r>
              <a:rPr lang="en-NZ" sz="1200" dirty="0">
                <a:latin typeface="Arial" panose="020B0604020202020204" pitchFamily="34" charset="0"/>
                <a:ea typeface="Calibri" panose="020F0502020204030204" pitchFamily="34" charset="0"/>
                <a:cs typeface="Arial" panose="020B0604020202020204" pitchFamily="34" charset="0"/>
              </a:rPr>
              <a:t>younger cousin</a:t>
            </a:r>
          </a:p>
          <a:p>
            <a:pPr marL="228600" indent="-228600">
              <a:buFont typeface="+mj-lt"/>
              <a:buAutoNum type="arabicParenR"/>
            </a:pPr>
            <a:r>
              <a:rPr lang="en-NZ" sz="1200" dirty="0">
                <a:latin typeface="Arial" panose="020B0604020202020204" pitchFamily="34" charset="0"/>
                <a:ea typeface="Calibri" panose="020F0502020204030204" pitchFamily="34" charset="0"/>
                <a:cs typeface="Arial" panose="020B0604020202020204" pitchFamily="34" charset="0"/>
              </a:rPr>
              <a:t>a prophet</a:t>
            </a:r>
            <a:endParaRPr lang="en-NZ" sz="1200" dirty="0">
              <a:effectLst/>
              <a:latin typeface="Arial" panose="020B0604020202020204" pitchFamily="34" charset="0"/>
              <a:ea typeface="Calibri" panose="020F0502020204030204" pitchFamily="34" charset="0"/>
              <a:cs typeface="Arial" panose="020B0604020202020204" pitchFamily="34" charset="0"/>
            </a:endParaRPr>
          </a:p>
          <a:p>
            <a:pPr marL="228600" indent="-228600">
              <a:buFont typeface="+mj-lt"/>
              <a:buAutoNum type="arabicParenR"/>
            </a:pPr>
            <a:r>
              <a:rPr lang="en-NZ" sz="1200" dirty="0">
                <a:latin typeface="Arial" panose="020B0604020202020204" pitchFamily="34" charset="0"/>
                <a:ea typeface="Calibri" panose="020F0502020204030204" pitchFamily="34" charset="0"/>
                <a:cs typeface="Arial" panose="020B0604020202020204" pitchFamily="34" charset="0"/>
              </a:rPr>
              <a:t>a</a:t>
            </a:r>
            <a:r>
              <a:rPr lang="en-NZ" sz="1200" b="1" dirty="0">
                <a:latin typeface="Arial" panose="020B0604020202020204" pitchFamily="34" charset="0"/>
                <a:ea typeface="Calibri" panose="020F0502020204030204" pitchFamily="34" charset="0"/>
                <a:cs typeface="Arial" panose="020B0604020202020204" pitchFamily="34" charset="0"/>
              </a:rPr>
              <a:t> </a:t>
            </a:r>
            <a:r>
              <a:rPr lang="en-NZ" sz="1200" dirty="0">
                <a:latin typeface="Arial" panose="020B0604020202020204" pitchFamily="34" charset="0"/>
                <a:ea typeface="Calibri" panose="020F0502020204030204" pitchFamily="34" charset="0"/>
                <a:cs typeface="Arial" panose="020B0604020202020204" pitchFamily="34" charset="0"/>
              </a:rPr>
              <a:t>cousin</a:t>
            </a:r>
          </a:p>
          <a:p>
            <a:pPr marL="228600" indent="-228600">
              <a:buFont typeface="+mj-lt"/>
              <a:buAutoNum type="arabicParenR"/>
            </a:pPr>
            <a:r>
              <a:rPr lang="en-NZ" sz="1200" dirty="0">
                <a:latin typeface="Arial" panose="020B0604020202020204" pitchFamily="34" charset="0"/>
                <a:ea typeface="Calibri" panose="020F0502020204030204" pitchFamily="34" charset="0"/>
                <a:cs typeface="Arial" panose="020B0604020202020204" pitchFamily="34" charset="0"/>
              </a:rPr>
              <a:t>prepare the way of the Lord</a:t>
            </a:r>
          </a:p>
          <a:p>
            <a:pPr marL="228600" indent="-228600">
              <a:buFont typeface="+mj-lt"/>
              <a:buAutoNum type="arabicParenR"/>
            </a:pPr>
            <a:r>
              <a:rPr lang="en-NZ" sz="1200" dirty="0">
                <a:latin typeface="Arial" panose="020B0604020202020204" pitchFamily="34" charset="0"/>
                <a:ea typeface="Calibri" panose="020F0502020204030204" pitchFamily="34" charset="0"/>
                <a:cs typeface="Arial" panose="020B0604020202020204" pitchFamily="34" charset="0"/>
              </a:rPr>
              <a:t>the desert</a:t>
            </a:r>
          </a:p>
          <a:p>
            <a:pPr marL="228600" indent="-228600">
              <a:buFont typeface="+mj-lt"/>
              <a:buAutoNum type="arabicParenR"/>
            </a:pPr>
            <a:r>
              <a:rPr lang="en-NZ" sz="1200" dirty="0">
                <a:latin typeface="Arial" panose="020B0604020202020204" pitchFamily="34" charset="0"/>
                <a:ea typeface="Calibri" panose="020F0502020204030204" pitchFamily="34" charset="0"/>
                <a:cs typeface="Arial" panose="020B0604020202020204" pitchFamily="34" charset="0"/>
              </a:rPr>
              <a:t>played, talked, had fun</a:t>
            </a:r>
          </a:p>
          <a:p>
            <a:pPr marL="228600" indent="-228600">
              <a:buFont typeface="+mj-lt"/>
              <a:buAutoNum type="arabicParenR"/>
            </a:pPr>
            <a:r>
              <a:rPr lang="en-NZ" sz="1200" dirty="0">
                <a:latin typeface="Arial" panose="020B0604020202020204" pitchFamily="34" charset="0"/>
                <a:ea typeface="Calibri" panose="020F0502020204030204" pitchFamily="34" charset="0"/>
                <a:cs typeface="Arial" panose="020B0604020202020204" pitchFamily="34" charset="0"/>
              </a:rPr>
              <a:t>Elizabeth</a:t>
            </a:r>
          </a:p>
          <a:p>
            <a:pPr marL="228600" indent="-228600">
              <a:buFont typeface="+mj-lt"/>
              <a:buAutoNum type="arabicParenR"/>
            </a:pPr>
            <a:r>
              <a:rPr lang="en-NZ" sz="1200" dirty="0">
                <a:latin typeface="Arial" panose="020B0604020202020204" pitchFamily="34" charset="0"/>
                <a:ea typeface="Calibri" panose="020F0502020204030204" pitchFamily="34" charset="0"/>
                <a:cs typeface="Arial" panose="020B0604020202020204" pitchFamily="34" charset="0"/>
              </a:rPr>
              <a:t>Zechariah</a:t>
            </a:r>
            <a:endParaRPr lang="en-NZ" sz="1200" dirty="0">
              <a:latin typeface="Arial" panose="020B0604020202020204" pitchFamily="34" charset="0"/>
              <a:cs typeface="Arial" panose="020B0604020202020204" pitchFamily="34" charset="0"/>
            </a:endParaRPr>
          </a:p>
        </p:txBody>
      </p:sp>
      <p:sp>
        <p:nvSpPr>
          <p:cNvPr id="9" name="Rectangle 8"/>
          <p:cNvSpPr/>
          <p:nvPr/>
        </p:nvSpPr>
        <p:spPr>
          <a:xfrm>
            <a:off x="7005798" y="4352445"/>
            <a:ext cx="3554202" cy="2123658"/>
          </a:xfrm>
          <a:prstGeom prst="rect">
            <a:avLst/>
          </a:prstGeom>
          <a:solidFill>
            <a:schemeClr val="accent1">
              <a:alpha val="0"/>
            </a:schemeClr>
          </a:solidFill>
          <a:ln>
            <a:solidFill>
              <a:schemeClr val="tx1">
                <a:alpha val="6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1200" b="1" dirty="0">
                <a:solidFill>
                  <a:schemeClr val="tx1"/>
                </a:solidFill>
                <a:latin typeface="Arial" panose="020B0604020202020204" pitchFamily="34" charset="0"/>
                <a:ea typeface="Calibri" panose="020F0502020204030204" pitchFamily="34" charset="0"/>
                <a:cs typeface="Arial" panose="020B0604020202020204" pitchFamily="34" charset="0"/>
              </a:rPr>
              <a:t>PART 2 </a:t>
            </a:r>
            <a:endParaRPr lang="en-NZ"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mj-lt"/>
              <a:buAutoNum type="arabicParenR"/>
            </a:pPr>
            <a:r>
              <a:rPr lang="en-NZ" sz="1200" dirty="0">
                <a:solidFill>
                  <a:schemeClr val="tx1"/>
                </a:solidFill>
                <a:latin typeface="Arial" panose="020B0604020202020204" pitchFamily="34" charset="0"/>
                <a:ea typeface="Calibri" panose="020F0502020204030204" pitchFamily="34" charset="0"/>
                <a:cs typeface="Arial" panose="020B0604020202020204" pitchFamily="34" charset="0"/>
              </a:rPr>
              <a:t>around the River Jordan</a:t>
            </a:r>
          </a:p>
          <a:p>
            <a:pPr marL="342900" indent="-342900">
              <a:buFont typeface="+mj-lt"/>
              <a:buAutoNum type="arabicParenR"/>
            </a:pPr>
            <a:r>
              <a:rPr lang="en-NZ" sz="1200" dirty="0">
                <a:solidFill>
                  <a:schemeClr val="tx1"/>
                </a:solidFill>
                <a:latin typeface="Arial" panose="020B0604020202020204" pitchFamily="34" charset="0"/>
                <a:ea typeface="Calibri" panose="020F0502020204030204" pitchFamily="34" charset="0"/>
                <a:cs typeface="Arial" panose="020B0604020202020204" pitchFamily="34" charset="0"/>
              </a:rPr>
              <a:t>The Spirit</a:t>
            </a:r>
          </a:p>
          <a:p>
            <a:pPr marL="342900" indent="-342900">
              <a:buFont typeface="+mj-lt"/>
              <a:buAutoNum type="arabicParenR"/>
            </a:pPr>
            <a:r>
              <a:rPr lang="en-NZ" sz="1200" dirty="0">
                <a:solidFill>
                  <a:schemeClr val="tx1"/>
                </a:solidFill>
                <a:latin typeface="Arial" panose="020B0604020202020204" pitchFamily="34" charset="0"/>
                <a:ea typeface="Calibri" panose="020F0502020204030204" pitchFamily="34" charset="0"/>
                <a:cs typeface="Arial" panose="020B0604020202020204" pitchFamily="34" charset="0"/>
              </a:rPr>
              <a:t>baptised them</a:t>
            </a:r>
          </a:p>
          <a:p>
            <a:pPr marL="342900" indent="-342900">
              <a:buFont typeface="+mj-lt"/>
              <a:buAutoNum type="arabicParenR"/>
            </a:pPr>
            <a:r>
              <a:rPr lang="en-NZ" sz="1200" dirty="0">
                <a:solidFill>
                  <a:schemeClr val="tx1"/>
                </a:solidFill>
                <a:latin typeface="Arial" panose="020B0604020202020204" pitchFamily="34" charset="0"/>
                <a:ea typeface="Calibri" panose="020F0502020204030204" pitchFamily="34" charset="0"/>
                <a:cs typeface="Arial" panose="020B0604020202020204" pitchFamily="34" charset="0"/>
              </a:rPr>
              <a:t>Jesus</a:t>
            </a:r>
          </a:p>
          <a:p>
            <a:pPr marL="342900" indent="-342900">
              <a:buFont typeface="+mj-lt"/>
              <a:buAutoNum type="arabicParenR"/>
            </a:pPr>
            <a:r>
              <a:rPr lang="en-NZ" sz="1200" dirty="0">
                <a:solidFill>
                  <a:schemeClr val="tx1"/>
                </a:solidFill>
                <a:latin typeface="Arial" panose="020B0604020202020204" pitchFamily="34" charset="0"/>
                <a:ea typeface="Calibri" panose="020F0502020204030204" pitchFamily="34" charset="0"/>
                <a:cs typeface="Arial" panose="020B0604020202020204" pitchFamily="34" charset="0"/>
              </a:rPr>
              <a:t>preached to prepare people for the Messiah</a:t>
            </a:r>
          </a:p>
          <a:p>
            <a:pPr marL="342900" indent="-342900">
              <a:buFont typeface="+mj-lt"/>
              <a:buAutoNum type="arabicParenR"/>
            </a:pPr>
            <a:r>
              <a:rPr lang="en-NZ" sz="1200" dirty="0">
                <a:solidFill>
                  <a:schemeClr val="tx1"/>
                </a:solidFill>
                <a:latin typeface="Arial" panose="020B0604020202020204" pitchFamily="34" charset="0"/>
                <a:ea typeface="Calibri" panose="020F0502020204030204" pitchFamily="34" charset="0"/>
                <a:cs typeface="Arial" panose="020B0604020202020204" pitchFamily="34" charset="0"/>
              </a:rPr>
              <a:t>John the baptizer</a:t>
            </a:r>
          </a:p>
          <a:p>
            <a:pPr marL="342900" indent="-342900">
              <a:buFont typeface="+mj-lt"/>
              <a:buAutoNum type="arabicParenR"/>
            </a:pPr>
            <a:r>
              <a:rPr lang="en-NZ" sz="1200" dirty="0">
                <a:solidFill>
                  <a:schemeClr val="tx1"/>
                </a:solidFill>
                <a:latin typeface="Arial" panose="020B0604020202020204" pitchFamily="34" charset="0"/>
                <a:ea typeface="Calibri" panose="020F0502020204030204" pitchFamily="34" charset="0"/>
                <a:cs typeface="Arial" panose="020B0604020202020204" pitchFamily="34" charset="0"/>
              </a:rPr>
              <a:t>the first apostles</a:t>
            </a:r>
          </a:p>
          <a:p>
            <a:pPr marL="342900" indent="-342900">
              <a:buFont typeface="+mj-lt"/>
              <a:buAutoNum type="arabicParenR"/>
            </a:pPr>
            <a:r>
              <a:rPr lang="en-NZ" sz="1200" dirty="0">
                <a:solidFill>
                  <a:schemeClr val="tx1"/>
                </a:solidFill>
                <a:latin typeface="Arial" panose="020B0604020202020204" pitchFamily="34" charset="0"/>
                <a:ea typeface="Calibri" panose="020F0502020204030204" pitchFamily="34" charset="0"/>
                <a:cs typeface="Arial" panose="020B0604020202020204" pitchFamily="34" charset="0"/>
              </a:rPr>
              <a:t>beheaded on Herod’s orders</a:t>
            </a:r>
          </a:p>
          <a:p>
            <a:pPr marL="342900" indent="-342900">
              <a:buFont typeface="+mj-lt"/>
              <a:buAutoNum type="arabicParenR"/>
            </a:pPr>
            <a:r>
              <a:rPr lang="en-NZ" sz="1200" dirty="0">
                <a:solidFill>
                  <a:schemeClr val="tx1"/>
                </a:solidFill>
                <a:latin typeface="Arial" panose="020B0604020202020204" pitchFamily="34" charset="0"/>
                <a:ea typeface="Calibri" panose="020F0502020204030204" pitchFamily="34" charset="0"/>
                <a:cs typeface="Arial" panose="020B0604020202020204" pitchFamily="34" charset="0"/>
              </a:rPr>
              <a:t>God’s</a:t>
            </a:r>
          </a:p>
          <a:p>
            <a:pPr marL="342900" indent="-342900">
              <a:buFont typeface="+mj-lt"/>
              <a:buAutoNum type="arabicParenR"/>
            </a:pPr>
            <a:r>
              <a:rPr lang="en-NZ" sz="1200" dirty="0">
                <a:solidFill>
                  <a:schemeClr val="tx1"/>
                </a:solidFill>
                <a:latin typeface="Arial" panose="020B0604020202020204" pitchFamily="34" charset="0"/>
                <a:ea typeface="Calibri" panose="020F0502020204030204" pitchFamily="34" charset="0"/>
                <a:cs typeface="Arial" panose="020B0604020202020204" pitchFamily="34" charset="0"/>
              </a:rPr>
              <a:t>Jesus, his cousin, the Messiah</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2353" y="4657949"/>
            <a:ext cx="1488207" cy="189470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10352" y="4692533"/>
            <a:ext cx="1188678" cy="1305424"/>
          </a:xfrm>
          <a:prstGeom prst="rect">
            <a:avLst/>
          </a:prstGeom>
        </p:spPr>
      </p:pic>
    </p:spTree>
    <p:extLst>
      <p:ext uri="{BB962C8B-B14F-4D97-AF65-F5344CB8AC3E}">
        <p14:creationId xmlns:p14="http://schemas.microsoft.com/office/powerpoint/2010/main" val="42086304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 name="TextBox: PageNumber"/>
          <p:cNvSpPr txBox="1">
            <a:spLocks/>
          </p:cNvSpPr>
          <p:nvPr/>
        </p:nvSpPr>
        <p:spPr>
          <a:xfrm>
            <a:off x="11520000" y="6240000"/>
            <a:ext cx="480000" cy="480000"/>
          </a:xfrm>
          <a:prstGeom prst="rect">
            <a:avLst/>
          </a:prstGeom>
          <a:solidFill>
            <a:schemeClr val="bg1"/>
          </a:solidFill>
          <a:ln w="25400">
            <a:solidFill>
              <a:schemeClr val="tx1"/>
            </a:solidFill>
          </a:ln>
        </p:spPr>
        <p:txBody>
          <a:bodyPr wrap="none" rtlCol="0" anchor="ctr" anchorCtr="1">
            <a:noAutofit/>
          </a:bodyPr>
          <a:lstStyle/>
          <a:p>
            <a:pPr algn="ctr" defTabSz="1219170"/>
            <a:r>
              <a:rPr lang="en-GB" sz="1200" b="1" kern="0" dirty="0">
                <a:latin typeface="Arial" pitchFamily="34" charset="0"/>
                <a:cs typeface="Arial" pitchFamily="34" charset="0"/>
              </a:rPr>
              <a:t>L-1</a:t>
            </a:r>
          </a:p>
          <a:p>
            <a:pPr algn="ctr" defTabSz="1219170"/>
            <a:r>
              <a:rPr lang="en-GB" sz="1200" b="1" kern="0" dirty="0">
                <a:latin typeface="Arial" pitchFamily="34" charset="0"/>
                <a:cs typeface="Arial" pitchFamily="34" charset="0"/>
              </a:rPr>
              <a:t>S-5</a:t>
            </a:r>
          </a:p>
        </p:txBody>
      </p:sp>
      <p:sp>
        <p:nvSpPr>
          <p:cNvPr id="13" name="Action Button: Up">
            <a:hlinkClick r:id="rId3" action="ppaction://hlinksldjump" highlightClick="1"/>
          </p:cNvPr>
          <p:cNvSpPr/>
          <p:nvPr/>
        </p:nvSpPr>
        <p:spPr>
          <a:xfrm rot="16200000">
            <a:off x="10800000" y="6240000"/>
            <a:ext cx="480000" cy="480053"/>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kern="0">
              <a:solidFill>
                <a:sysClr val="windowText" lastClr="000000"/>
              </a:solidFill>
            </a:endParaRPr>
          </a:p>
        </p:txBody>
      </p:sp>
      <p:sp>
        <p:nvSpPr>
          <p:cNvPr id="15" name="Textbox: Tool instructions"/>
          <p:cNvSpPr txBox="1"/>
          <p:nvPr/>
        </p:nvSpPr>
        <p:spPr>
          <a:xfrm>
            <a:off x="4625101" y="6581001"/>
            <a:ext cx="2941831" cy="276999"/>
          </a:xfrm>
          <a:prstGeom prst="rect">
            <a:avLst/>
          </a:prstGeom>
          <a:noFill/>
        </p:spPr>
        <p:txBody>
          <a:bodyPr wrap="none" rtlCol="0">
            <a:spAutoFit/>
          </a:bodyPr>
          <a:lstStyle/>
          <a:p>
            <a:pPr algn="ctr" defTabSz="1219170"/>
            <a:r>
              <a:rPr lang="en-GB" sz="1200" kern="0" dirty="0">
                <a:solidFill>
                  <a:sysClr val="windowText" lastClr="000000"/>
                </a:solidFill>
                <a:latin typeface="Arial" pitchFamily="34" charset="0"/>
                <a:ea typeface="Segoe UI" pitchFamily="34" charset="0"/>
                <a:cs typeface="Arial" pitchFamily="34" charset="0"/>
              </a:rPr>
              <a:t>Click the up arrow to return to the lesson</a:t>
            </a:r>
          </a:p>
        </p:txBody>
      </p:sp>
      <p:sp>
        <p:nvSpPr>
          <p:cNvPr id="8" name="TextBox: Worksheet Indication"/>
          <p:cNvSpPr txBox="1"/>
          <p:nvPr/>
        </p:nvSpPr>
        <p:spPr>
          <a:xfrm>
            <a:off x="0" y="6378000"/>
            <a:ext cx="1680000" cy="480000"/>
          </a:xfrm>
          <a:prstGeom prst="rect">
            <a:avLst/>
          </a:prstGeom>
          <a:noFill/>
          <a:ln w="0">
            <a:noFill/>
          </a:ln>
        </p:spPr>
        <p:txBody>
          <a:bodyPr wrap="square" rtlCol="0">
            <a:noAutofit/>
          </a:bodyPr>
          <a:lstStyle/>
          <a:p>
            <a:pPr defTabSz="1219170"/>
            <a:r>
              <a:rPr lang="en-GB" sz="2133" b="1" kern="0" dirty="0">
                <a:solidFill>
                  <a:sysClr val="windowText" lastClr="000000"/>
                </a:solidFill>
                <a:latin typeface="Arial" pitchFamily="34" charset="0"/>
                <a:cs typeface="Arial" pitchFamily="34" charset="0"/>
              </a:rPr>
              <a:t>Worksheet</a:t>
            </a:r>
          </a:p>
        </p:txBody>
      </p:sp>
      <p:sp>
        <p:nvSpPr>
          <p:cNvPr id="4" name="Title 3"/>
          <p:cNvSpPr>
            <a:spLocks noGrp="1"/>
          </p:cNvSpPr>
          <p:nvPr>
            <p:ph type="title"/>
          </p:nvPr>
        </p:nvSpPr>
        <p:spPr>
          <a:xfrm>
            <a:off x="214313" y="490275"/>
            <a:ext cx="11785687" cy="1184515"/>
          </a:xfrm>
        </p:spPr>
        <p:txBody>
          <a:bodyPr>
            <a:normAutofit/>
          </a:bodyPr>
          <a:lstStyle/>
          <a:p>
            <a:pPr algn="ctr"/>
            <a:r>
              <a:rPr lang="en-NZ" sz="3600" dirty="0">
                <a:latin typeface="Arial" panose="020B0604020202020204" pitchFamily="34" charset="0"/>
                <a:cs typeface="Arial" panose="020B0604020202020204" pitchFamily="34" charset="0"/>
              </a:rPr>
              <a:t>John the Baptist who prepared </a:t>
            </a:r>
            <a:br>
              <a:rPr lang="en-NZ" sz="3600" dirty="0">
                <a:latin typeface="Arial" panose="020B0604020202020204" pitchFamily="34" charset="0"/>
                <a:cs typeface="Arial" panose="020B0604020202020204" pitchFamily="34" charset="0"/>
              </a:rPr>
            </a:br>
            <a:r>
              <a:rPr lang="en-NZ" sz="3600" dirty="0">
                <a:latin typeface="Arial" panose="020B0604020202020204" pitchFamily="34" charset="0"/>
                <a:cs typeface="Arial" panose="020B0604020202020204" pitchFamily="34" charset="0"/>
              </a:rPr>
              <a:t>the way for the coming of Jesus</a:t>
            </a:r>
          </a:p>
        </p:txBody>
      </p:sp>
      <p:sp>
        <p:nvSpPr>
          <p:cNvPr id="5" name="Rectangle 4"/>
          <p:cNvSpPr/>
          <p:nvPr/>
        </p:nvSpPr>
        <p:spPr>
          <a:xfrm>
            <a:off x="2716256" y="213276"/>
            <a:ext cx="6781800" cy="276999"/>
          </a:xfrm>
          <a:prstGeom prst="rect">
            <a:avLst/>
          </a:prstGeom>
        </p:spPr>
        <p:txBody>
          <a:bodyPr wrap="square">
            <a:spAutoFit/>
          </a:bodyPr>
          <a:lstStyle/>
          <a:p>
            <a:pPr lvl="0" algn="ctr"/>
            <a:r>
              <a:rPr lang="en-NZ" sz="1200" dirty="0">
                <a:solidFill>
                  <a:prstClr val="black"/>
                </a:solidFill>
                <a:latin typeface="Arial" panose="020B0604020202020204" pitchFamily="34" charset="0"/>
                <a:cs typeface="Arial" panose="020B0604020202020204" pitchFamily="34" charset="0"/>
              </a:rPr>
              <a:t>Answer sheet</a:t>
            </a:r>
          </a:p>
        </p:txBody>
      </p:sp>
      <p:sp>
        <p:nvSpPr>
          <p:cNvPr id="2" name="Rectangle 1"/>
          <p:cNvSpPr>
            <a:spLocks noChangeArrowheads="1"/>
          </p:cNvSpPr>
          <p:nvPr/>
        </p:nvSpPr>
        <p:spPr bwMode="auto">
          <a:xfrm>
            <a:off x="420789" y="1674790"/>
            <a:ext cx="544906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sz="1400" b="1" i="0" u="none" strike="noStrike" cap="none" normalizeH="0" baseline="0" dirty="0">
                <a:ln>
                  <a:noFill/>
                </a:ln>
                <a:solidFill>
                  <a:schemeClr val="tx1"/>
                </a:solidFill>
                <a:effectLst/>
                <a:ea typeface="Calibri" panose="020F0502020204030204" pitchFamily="34" charset="0"/>
                <a:cs typeface="Arial" panose="020B0604020202020204" pitchFamily="34" charset="0"/>
              </a:rPr>
              <a:t>PART 1	What do you know John the Baptist’s family whānau?	</a:t>
            </a:r>
            <a:endParaRPr kumimoji="0" lang="en-NZ" altLang="en-US" sz="1400" b="0" i="0" u="none" strike="noStrike" cap="none" normalizeH="0" baseline="0" dirty="0">
              <a:ln>
                <a:noFill/>
              </a:ln>
              <a:solidFill>
                <a:schemeClr val="tx1"/>
              </a:solidFill>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NZ" altLang="en-US"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What relation was John the Baptist to Jesus? _</a:t>
            </a:r>
            <a:r>
              <a:rPr lang="en-NZ" altLang="en-US" sz="1400" u="sng" dirty="0">
                <a:ea typeface="Calibri" panose="020F0502020204030204" pitchFamily="34" charset="0"/>
                <a:cs typeface="Arial" panose="020B0604020202020204" pitchFamily="34" charset="0"/>
              </a:rPr>
              <a:t>5_</a:t>
            </a:r>
            <a:r>
              <a:rPr kumimoji="0" lang="en-NZ" altLang="en-US"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a:t>
            </a:r>
            <a:endParaRPr kumimoji="0" lang="en-NZ" altLang="en-US" sz="1400" b="0" i="0" u="none" strike="noStrike" cap="none" normalizeH="0" baseline="0" dirty="0">
              <a:ln>
                <a:noFill/>
              </a:ln>
              <a:solidFill>
                <a:schemeClr val="tx1"/>
              </a:solidFill>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NZ" altLang="en-US"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Who was John’s mother? _</a:t>
            </a:r>
            <a:r>
              <a:rPr lang="en-NZ" altLang="en-US" sz="1400" u="sng" dirty="0">
                <a:ea typeface="Calibri" panose="020F0502020204030204" pitchFamily="34" charset="0"/>
                <a:cs typeface="Arial" panose="020B0604020202020204" pitchFamily="34" charset="0"/>
              </a:rPr>
              <a:t>9_</a:t>
            </a:r>
            <a:endParaRPr kumimoji="0" lang="en-NZ" altLang="en-US" sz="1400" b="0" i="0" u="none" strike="noStrike" cap="none" normalizeH="0" baseline="0" dirty="0">
              <a:ln>
                <a:noFill/>
              </a:ln>
              <a:solidFill>
                <a:schemeClr val="tx1"/>
              </a:solidFill>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NZ" altLang="en-US"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What was the age difference between Jesus and John? _</a:t>
            </a:r>
            <a:r>
              <a:rPr lang="en-NZ" altLang="en-US" sz="1400" u="sng" dirty="0">
                <a:ea typeface="Calibri" panose="020F0502020204030204" pitchFamily="34" charset="0"/>
                <a:cs typeface="Arial" panose="020B0604020202020204" pitchFamily="34" charset="0"/>
              </a:rPr>
              <a:t>2_</a:t>
            </a:r>
            <a:endParaRPr kumimoji="0" lang="en-NZ" altLang="en-US" sz="1400" b="0" i="0" u="none" strike="noStrike" cap="none" normalizeH="0" baseline="0" dirty="0">
              <a:ln>
                <a:noFill/>
              </a:ln>
              <a:solidFill>
                <a:schemeClr val="tx1"/>
              </a:solidFill>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NZ" altLang="en-US"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What do you think they did together as boys growing up? _</a:t>
            </a:r>
            <a:r>
              <a:rPr kumimoji="0" lang="en-NZ" altLang="en-US" sz="1400" b="0" i="0" u="sng" strike="noStrike" cap="none" normalizeH="0" baseline="0" dirty="0">
                <a:ln>
                  <a:noFill/>
                </a:ln>
                <a:solidFill>
                  <a:schemeClr val="tx1"/>
                </a:solidFill>
                <a:effectLst/>
                <a:ea typeface="Calibri" panose="020F0502020204030204" pitchFamily="34" charset="0"/>
                <a:cs typeface="Arial" panose="020B0604020202020204" pitchFamily="34" charset="0"/>
              </a:rPr>
              <a:t>8_</a:t>
            </a:r>
            <a:endParaRPr kumimoji="0" lang="en-NZ" altLang="en-US" sz="1400" b="0" i="0" u="none" strike="noStrike" cap="none" normalizeH="0" baseline="0" dirty="0">
              <a:ln>
                <a:noFill/>
              </a:ln>
              <a:solidFill>
                <a:schemeClr val="tx1"/>
              </a:solidFill>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NZ" altLang="en-US"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What was John’s father’s name? _</a:t>
            </a:r>
            <a:r>
              <a:rPr lang="en-NZ" altLang="en-US" sz="1400" u="sng" dirty="0">
                <a:ea typeface="Calibri" panose="020F0502020204030204" pitchFamily="34" charset="0"/>
                <a:cs typeface="Arial" panose="020B0604020202020204" pitchFamily="34" charset="0"/>
              </a:rPr>
              <a:t>10_</a:t>
            </a:r>
            <a:endParaRPr kumimoji="0" lang="en-NZ" altLang="en-US" sz="1400" b="0" i="0" u="none" strike="noStrike" cap="none" normalizeH="0" baseline="0" dirty="0">
              <a:ln>
                <a:noFill/>
              </a:ln>
              <a:solidFill>
                <a:schemeClr val="tx1"/>
              </a:solidFill>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NZ" altLang="en-US"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How did Elizabeth help Mary to prepare for Jesus’ birth? _</a:t>
            </a:r>
            <a:r>
              <a:rPr lang="en-NZ" altLang="en-US" sz="1400" u="sng" dirty="0">
                <a:ea typeface="Calibri" panose="020F0502020204030204" pitchFamily="34" charset="0"/>
                <a:cs typeface="Arial" panose="020B0604020202020204" pitchFamily="34" charset="0"/>
              </a:rPr>
              <a:t>1_</a:t>
            </a:r>
            <a:endParaRPr kumimoji="0" lang="en-NZ" altLang="en-US" sz="1400" b="0" i="0" u="none" strike="noStrike" cap="none" normalizeH="0" baseline="0" dirty="0">
              <a:ln>
                <a:noFill/>
              </a:ln>
              <a:solidFill>
                <a:schemeClr val="tx1"/>
              </a:solidFill>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NZ" altLang="en-US"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What relation was Mary to Elizabeth? _</a:t>
            </a:r>
            <a:r>
              <a:rPr lang="en-NZ" altLang="en-US" sz="1400" u="sng" dirty="0">
                <a:ea typeface="Calibri" panose="020F0502020204030204" pitchFamily="34" charset="0"/>
                <a:cs typeface="Arial" panose="020B0604020202020204" pitchFamily="34" charset="0"/>
              </a:rPr>
              <a:t>3_</a:t>
            </a:r>
            <a:endParaRPr kumimoji="0" lang="en-NZ" altLang="en-US" sz="1400" b="0" i="0" u="none" strike="noStrike" cap="none" normalizeH="0" baseline="0" dirty="0">
              <a:ln>
                <a:noFill/>
              </a:ln>
              <a:solidFill>
                <a:schemeClr val="tx1"/>
              </a:solidFill>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NZ" altLang="en-US"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What special role did God call John to do? _­</a:t>
            </a:r>
            <a:r>
              <a:rPr kumimoji="0" lang="en-NZ" altLang="en-US" sz="1400" b="0" i="0" u="sng" strike="noStrike" cap="none" normalizeH="0" baseline="0" dirty="0">
                <a:ln>
                  <a:noFill/>
                </a:ln>
                <a:solidFill>
                  <a:schemeClr val="tx1"/>
                </a:solidFill>
                <a:effectLst/>
                <a:ea typeface="Calibri" panose="020F0502020204030204" pitchFamily="34" charset="0"/>
                <a:cs typeface="Arial" panose="020B0604020202020204" pitchFamily="34" charset="0"/>
              </a:rPr>
              <a:t>4_</a:t>
            </a:r>
            <a:endParaRPr kumimoji="0" lang="en-NZ" altLang="en-US" sz="1400" b="0" i="0" u="none" strike="noStrike" cap="none" normalizeH="0" baseline="0" dirty="0">
              <a:ln>
                <a:noFill/>
              </a:ln>
              <a:solidFill>
                <a:schemeClr val="tx1"/>
              </a:solidFill>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NZ" altLang="en-US"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Where did John go to live alone?</a:t>
            </a:r>
            <a:r>
              <a:rPr kumimoji="0" lang="en-NZ" altLang="en-US" sz="1400" b="0" i="0" u="none" strike="noStrike" cap="none" normalizeH="0" dirty="0">
                <a:ln>
                  <a:noFill/>
                </a:ln>
                <a:solidFill>
                  <a:schemeClr val="tx1"/>
                </a:solidFill>
                <a:effectLst/>
                <a:ea typeface="Calibri" panose="020F0502020204030204" pitchFamily="34" charset="0"/>
                <a:cs typeface="Arial" panose="020B0604020202020204" pitchFamily="34" charset="0"/>
              </a:rPr>
              <a:t> _</a:t>
            </a:r>
            <a:r>
              <a:rPr lang="en-NZ" altLang="en-US" sz="1400" u="sng" dirty="0">
                <a:ea typeface="Calibri" panose="020F0502020204030204" pitchFamily="34" charset="0"/>
                <a:cs typeface="Arial" panose="020B0604020202020204" pitchFamily="34" charset="0"/>
              </a:rPr>
              <a:t>7_</a:t>
            </a:r>
            <a:endParaRPr kumimoji="0" lang="en-NZ" altLang="en-US" sz="1400" b="0" i="0" u="none" strike="noStrike" cap="none" normalizeH="0" baseline="0" dirty="0">
              <a:ln>
                <a:noFill/>
              </a:ln>
              <a:solidFill>
                <a:schemeClr val="tx1"/>
              </a:solidFill>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NZ" altLang="en-US"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What was John’s message to the people?</a:t>
            </a:r>
            <a:r>
              <a:rPr kumimoji="0" lang="en-NZ" altLang="en-US" sz="1400" b="0" i="0" u="none" strike="noStrike" cap="none" normalizeH="0" dirty="0">
                <a:ln>
                  <a:noFill/>
                </a:ln>
                <a:solidFill>
                  <a:schemeClr val="tx1"/>
                </a:solidFill>
                <a:effectLst/>
                <a:ea typeface="Calibri" panose="020F0502020204030204" pitchFamily="34" charset="0"/>
                <a:cs typeface="Arial" panose="020B0604020202020204" pitchFamily="34" charset="0"/>
              </a:rPr>
              <a:t> _</a:t>
            </a:r>
            <a:r>
              <a:rPr kumimoji="0" lang="en-NZ" altLang="en-US"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a:t>
            </a:r>
            <a:r>
              <a:rPr kumimoji="0" lang="en-NZ" altLang="en-US" sz="1400" b="0" i="0" u="sng" strike="noStrike" cap="none" normalizeH="0" baseline="0" dirty="0">
                <a:ln>
                  <a:noFill/>
                </a:ln>
                <a:solidFill>
                  <a:schemeClr val="tx1"/>
                </a:solidFill>
                <a:effectLst/>
                <a:ea typeface="Calibri" panose="020F0502020204030204" pitchFamily="34" charset="0"/>
                <a:cs typeface="Arial" panose="020B0604020202020204" pitchFamily="34" charset="0"/>
              </a:rPr>
              <a:t>6_</a:t>
            </a:r>
            <a:endParaRPr kumimoji="0" lang="en-NZ" altLang="en-US" sz="1400" b="0" i="0" u="none" strike="noStrike" cap="none" normalizeH="0" baseline="0" dirty="0">
              <a:ln>
                <a:noFill/>
              </a:ln>
              <a:solidFill>
                <a:schemeClr val="tx1"/>
              </a:solidFill>
              <a:effectLst/>
              <a:cs typeface="Arial" panose="020B0604020202020204" pitchFamily="34" charset="0"/>
            </a:endParaRPr>
          </a:p>
        </p:txBody>
      </p:sp>
      <p:sp>
        <p:nvSpPr>
          <p:cNvPr id="3" name="Rectangle 2"/>
          <p:cNvSpPr/>
          <p:nvPr/>
        </p:nvSpPr>
        <p:spPr>
          <a:xfrm>
            <a:off x="6076333" y="1674790"/>
            <a:ext cx="6096000" cy="2677656"/>
          </a:xfrm>
          <a:prstGeom prst="rect">
            <a:avLst/>
          </a:prstGeom>
        </p:spPr>
        <p:txBody>
          <a:bodyPr>
            <a:spAutoFit/>
          </a:bodyPr>
          <a:lstStyle/>
          <a:p>
            <a:pPr lvl="0" eaLnBrk="0" fontAlgn="base" hangingPunct="0">
              <a:spcBef>
                <a:spcPct val="0"/>
              </a:spcBef>
              <a:spcAft>
                <a:spcPct val="0"/>
              </a:spcAft>
            </a:pPr>
            <a:r>
              <a:rPr lang="en-NZ" altLang="en-US" sz="1400" b="1" dirty="0">
                <a:latin typeface="Arial" panose="020B0604020202020204" pitchFamily="34" charset="0"/>
                <a:ea typeface="Calibri" panose="020F0502020204030204" pitchFamily="34" charset="0"/>
                <a:cs typeface="Arial" panose="020B0604020202020204" pitchFamily="34" charset="0"/>
              </a:rPr>
              <a:t>PART 2    What do you know about John’s work?</a:t>
            </a:r>
            <a:endParaRPr kumimoji="0" lang="en-NZ"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342900" lvl="0" indent="-342900" eaLnBrk="0" fontAlgn="base" hangingPunct="0">
              <a:spcBef>
                <a:spcPct val="0"/>
              </a:spcBef>
              <a:spcAft>
                <a:spcPct val="0"/>
              </a:spcAft>
              <a:buFont typeface="+mj-lt"/>
              <a:buAutoNum type="arabicParenR"/>
            </a:pPr>
            <a:r>
              <a:rPr lang="en-NZ" altLang="en-US" sz="1400" dirty="0">
                <a:latin typeface="Arial" panose="020B0604020202020204" pitchFamily="34" charset="0"/>
                <a:ea typeface="Calibri" panose="020F0502020204030204" pitchFamily="34" charset="0"/>
                <a:cs typeface="Arial" panose="020B0604020202020204" pitchFamily="34" charset="0"/>
              </a:rPr>
              <a:t>What name did John become known by? _</a:t>
            </a:r>
            <a:r>
              <a:rPr lang="en-NZ" altLang="en-US" sz="1400" u="sng" dirty="0">
                <a:latin typeface="Arial" panose="020B0604020202020204" pitchFamily="34" charset="0"/>
                <a:ea typeface="Calibri" panose="020F0502020204030204" pitchFamily="34" charset="0"/>
                <a:cs typeface="Arial" panose="020B0604020202020204" pitchFamily="34" charset="0"/>
              </a:rPr>
              <a:t>6_</a:t>
            </a:r>
            <a:endParaRPr kumimoji="0" lang="en-NZ"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342900" lvl="0" indent="-342900" eaLnBrk="0" fontAlgn="base" hangingPunct="0">
              <a:spcBef>
                <a:spcPct val="0"/>
              </a:spcBef>
              <a:spcAft>
                <a:spcPct val="0"/>
              </a:spcAft>
              <a:buFont typeface="+mj-lt"/>
              <a:buAutoNum type="arabicParenR"/>
            </a:pPr>
            <a:r>
              <a:rPr lang="en-NZ" altLang="en-US" sz="1400" dirty="0">
                <a:latin typeface="Arial" panose="020B0604020202020204" pitchFamily="34" charset="0"/>
                <a:ea typeface="Calibri" panose="020F0502020204030204" pitchFamily="34" charset="0"/>
                <a:cs typeface="Arial" panose="020B0604020202020204" pitchFamily="34" charset="0"/>
              </a:rPr>
              <a:t>What work did John do? _</a:t>
            </a:r>
            <a:r>
              <a:rPr lang="en-NZ" altLang="en-US" sz="1400" u="sng" dirty="0">
                <a:latin typeface="Arial" panose="020B0604020202020204" pitchFamily="34" charset="0"/>
                <a:ea typeface="Calibri" panose="020F0502020204030204" pitchFamily="34" charset="0"/>
                <a:cs typeface="Arial" panose="020B0604020202020204" pitchFamily="34" charset="0"/>
              </a:rPr>
              <a:t>5_</a:t>
            </a:r>
            <a:endParaRPr kumimoji="0" lang="en-NZ"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342900" lvl="0" indent="-342900" eaLnBrk="0" fontAlgn="base" hangingPunct="0">
              <a:spcBef>
                <a:spcPct val="0"/>
              </a:spcBef>
              <a:spcAft>
                <a:spcPct val="0"/>
              </a:spcAft>
              <a:buFont typeface="+mj-lt"/>
              <a:buAutoNum type="arabicParenR"/>
            </a:pPr>
            <a:r>
              <a:rPr lang="en-NZ" altLang="en-US" sz="1400" dirty="0">
                <a:latin typeface="Arial" panose="020B0604020202020204" pitchFamily="34" charset="0"/>
                <a:ea typeface="Calibri" panose="020F0502020204030204" pitchFamily="34" charset="0"/>
                <a:cs typeface="Arial" panose="020B0604020202020204" pitchFamily="34" charset="0"/>
              </a:rPr>
              <a:t>Who was John talking about when he said “I am not fit to untie his sandals”? _</a:t>
            </a:r>
            <a:r>
              <a:rPr lang="en-NZ" altLang="en-US" sz="1400" u="sng" dirty="0">
                <a:latin typeface="Arial" panose="020B0604020202020204" pitchFamily="34" charset="0"/>
                <a:ea typeface="Calibri" panose="020F0502020204030204" pitchFamily="34" charset="0"/>
                <a:cs typeface="Arial" panose="020B0604020202020204" pitchFamily="34" charset="0"/>
              </a:rPr>
              <a:t>10_</a:t>
            </a:r>
            <a:endParaRPr kumimoji="0" lang="en-NZ"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342900" lvl="0" indent="-342900" eaLnBrk="0" fontAlgn="base" hangingPunct="0">
              <a:spcBef>
                <a:spcPct val="0"/>
              </a:spcBef>
              <a:spcAft>
                <a:spcPct val="0"/>
              </a:spcAft>
              <a:buFont typeface="+mj-lt"/>
              <a:buAutoNum type="arabicParenR"/>
            </a:pPr>
            <a:r>
              <a:rPr lang="en-NZ" altLang="en-US" sz="1400" dirty="0">
                <a:latin typeface="Arial" panose="020B0604020202020204" pitchFamily="34" charset="0"/>
                <a:ea typeface="Calibri" panose="020F0502020204030204" pitchFamily="34" charset="0"/>
                <a:cs typeface="Arial" panose="020B0604020202020204" pitchFamily="34" charset="0"/>
              </a:rPr>
              <a:t>What did John do to the people who followed him? _</a:t>
            </a:r>
            <a:r>
              <a:rPr lang="en-NZ" altLang="en-US" sz="1400" u="sng" dirty="0">
                <a:latin typeface="Arial" panose="020B0604020202020204" pitchFamily="34" charset="0"/>
                <a:ea typeface="Calibri" panose="020F0502020204030204" pitchFamily="34" charset="0"/>
                <a:cs typeface="Arial" panose="020B0604020202020204" pitchFamily="34" charset="0"/>
              </a:rPr>
              <a:t>3_</a:t>
            </a:r>
            <a:endParaRPr kumimoji="0" lang="en-NZ"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342900" lvl="0" indent="-342900" eaLnBrk="0" fontAlgn="base" hangingPunct="0">
              <a:spcBef>
                <a:spcPct val="0"/>
              </a:spcBef>
              <a:spcAft>
                <a:spcPct val="0"/>
              </a:spcAft>
              <a:buFont typeface="+mj-lt"/>
              <a:buAutoNum type="arabicParenR"/>
            </a:pPr>
            <a:r>
              <a:rPr lang="en-NZ" altLang="en-US" sz="1400" dirty="0">
                <a:latin typeface="Arial" panose="020B0604020202020204" pitchFamily="34" charset="0"/>
                <a:ea typeface="Calibri" panose="020F0502020204030204" pitchFamily="34" charset="0"/>
                <a:cs typeface="Arial" panose="020B0604020202020204" pitchFamily="34" charset="0"/>
              </a:rPr>
              <a:t>Where did John do his work? _</a:t>
            </a:r>
            <a:r>
              <a:rPr lang="en-NZ" altLang="en-US" sz="1400" u="sng" dirty="0">
                <a:latin typeface="Arial" panose="020B0604020202020204" pitchFamily="34" charset="0"/>
                <a:ea typeface="Calibri" panose="020F0502020204030204" pitchFamily="34" charset="0"/>
                <a:cs typeface="Arial" panose="020B0604020202020204" pitchFamily="34" charset="0"/>
              </a:rPr>
              <a:t>1_</a:t>
            </a:r>
            <a:endParaRPr kumimoji="0" lang="en-NZ"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342900" lvl="0" indent="-342900" eaLnBrk="0" fontAlgn="base" hangingPunct="0">
              <a:spcBef>
                <a:spcPct val="0"/>
              </a:spcBef>
              <a:spcAft>
                <a:spcPct val="0"/>
              </a:spcAft>
              <a:buFont typeface="+mj-lt"/>
              <a:buAutoNum type="arabicParenR"/>
            </a:pPr>
            <a:r>
              <a:rPr lang="en-NZ" altLang="en-US" sz="1400" dirty="0">
                <a:latin typeface="Arial" panose="020B0604020202020204" pitchFamily="34" charset="0"/>
                <a:ea typeface="Calibri" panose="020F0502020204030204" pitchFamily="34" charset="0"/>
                <a:cs typeface="Arial" panose="020B0604020202020204" pitchFamily="34" charset="0"/>
              </a:rPr>
              <a:t>Whose voice did John hear when he baptised Jesus? _</a:t>
            </a:r>
            <a:r>
              <a:rPr lang="en-NZ" altLang="en-US" sz="1400" u="sng" dirty="0">
                <a:latin typeface="Arial" panose="020B0604020202020204" pitchFamily="34" charset="0"/>
                <a:ea typeface="Calibri" panose="020F0502020204030204" pitchFamily="34" charset="0"/>
                <a:cs typeface="Arial" panose="020B0604020202020204" pitchFamily="34" charset="0"/>
              </a:rPr>
              <a:t>9_</a:t>
            </a:r>
            <a:endParaRPr lang="en-NZ" altLang="en-US" sz="1400" dirty="0">
              <a:latin typeface="Arial" panose="020B0604020202020204" pitchFamily="34" charset="0"/>
              <a:ea typeface="Calibri" panose="020F0502020204030204" pitchFamily="34" charset="0"/>
              <a:cs typeface="Arial" panose="020B0604020202020204" pitchFamily="34" charset="0"/>
            </a:endParaRPr>
          </a:p>
          <a:p>
            <a:pPr marL="342900" lvl="0" indent="-342900" eaLnBrk="0" fontAlgn="base" hangingPunct="0">
              <a:spcBef>
                <a:spcPct val="0"/>
              </a:spcBef>
              <a:spcAft>
                <a:spcPct val="0"/>
              </a:spcAft>
              <a:buFont typeface="+mj-lt"/>
              <a:buAutoNum type="arabicParenR"/>
            </a:pPr>
            <a:r>
              <a:rPr lang="en-NZ" altLang="en-US" sz="1400" dirty="0">
                <a:latin typeface="Arial" panose="020B0604020202020204" pitchFamily="34" charset="0"/>
                <a:ea typeface="Calibri" panose="020F0502020204030204" pitchFamily="34" charset="0"/>
                <a:cs typeface="Arial" panose="020B0604020202020204" pitchFamily="34" charset="0"/>
              </a:rPr>
              <a:t>What was the dove that was present a sign of? _</a:t>
            </a:r>
            <a:r>
              <a:rPr lang="en-NZ" altLang="en-US" sz="1400" u="sng" dirty="0">
                <a:latin typeface="Arial" panose="020B0604020202020204" pitchFamily="34" charset="0"/>
                <a:ea typeface="Calibri" panose="020F0502020204030204" pitchFamily="34" charset="0"/>
                <a:cs typeface="Arial" panose="020B0604020202020204" pitchFamily="34" charset="0"/>
              </a:rPr>
              <a:t>2_</a:t>
            </a:r>
            <a:endParaRPr kumimoji="0" lang="en-NZ"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342900" lvl="0" indent="-342900" eaLnBrk="0" fontAlgn="base" hangingPunct="0">
              <a:spcBef>
                <a:spcPct val="0"/>
              </a:spcBef>
              <a:spcAft>
                <a:spcPct val="0"/>
              </a:spcAft>
              <a:buFont typeface="+mj-lt"/>
              <a:buAutoNum type="arabicParenR"/>
            </a:pPr>
            <a:r>
              <a:rPr lang="en-NZ" altLang="en-US" sz="1400" dirty="0">
                <a:latin typeface="Arial" panose="020B0604020202020204" pitchFamily="34" charset="0"/>
                <a:ea typeface="Calibri" panose="020F0502020204030204" pitchFamily="34" charset="0"/>
                <a:cs typeface="Arial" panose="020B0604020202020204" pitchFamily="34" charset="0"/>
              </a:rPr>
              <a:t>Who did John’s followers leave him to follow? _</a:t>
            </a:r>
            <a:r>
              <a:rPr lang="en-NZ" altLang="en-US" sz="1400" u="sng" dirty="0">
                <a:latin typeface="Arial" panose="020B0604020202020204" pitchFamily="34" charset="0"/>
                <a:ea typeface="Calibri" panose="020F0502020204030204" pitchFamily="34" charset="0"/>
                <a:cs typeface="Arial" panose="020B0604020202020204" pitchFamily="34" charset="0"/>
              </a:rPr>
              <a:t>4_</a:t>
            </a:r>
            <a:endParaRPr kumimoji="0" lang="en-NZ"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342900" lvl="0" indent="-342900" eaLnBrk="0" fontAlgn="base" hangingPunct="0">
              <a:spcBef>
                <a:spcPct val="0"/>
              </a:spcBef>
              <a:spcAft>
                <a:spcPct val="0"/>
              </a:spcAft>
              <a:buFont typeface="+mj-lt"/>
              <a:buAutoNum type="arabicParenR"/>
            </a:pPr>
            <a:r>
              <a:rPr lang="en-NZ" altLang="en-US" sz="1400" dirty="0">
                <a:latin typeface="Arial" panose="020B0604020202020204" pitchFamily="34" charset="0"/>
                <a:ea typeface="Calibri" panose="020F0502020204030204" pitchFamily="34" charset="0"/>
                <a:cs typeface="Arial" panose="020B0604020202020204" pitchFamily="34" charset="0"/>
              </a:rPr>
              <a:t>Who do these first followers of Jesus become? _</a:t>
            </a:r>
            <a:r>
              <a:rPr lang="en-NZ" altLang="en-US" sz="1400" u="sng" dirty="0">
                <a:latin typeface="Arial" panose="020B0604020202020204" pitchFamily="34" charset="0"/>
                <a:ea typeface="Calibri" panose="020F0502020204030204" pitchFamily="34" charset="0"/>
                <a:cs typeface="Arial" panose="020B0604020202020204" pitchFamily="34" charset="0"/>
              </a:rPr>
              <a:t>7_</a:t>
            </a:r>
            <a:endParaRPr kumimoji="0" lang="en-NZ"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342900" lvl="0" indent="-342900" eaLnBrk="0" fontAlgn="base" hangingPunct="0">
              <a:spcBef>
                <a:spcPct val="0"/>
              </a:spcBef>
              <a:spcAft>
                <a:spcPct val="0"/>
              </a:spcAft>
              <a:buFont typeface="+mj-lt"/>
              <a:buAutoNum type="arabicParenR"/>
            </a:pPr>
            <a:r>
              <a:rPr lang="en-NZ" altLang="en-US" sz="1400" dirty="0">
                <a:latin typeface="Arial" panose="020B0604020202020204" pitchFamily="34" charset="0"/>
                <a:ea typeface="Calibri" panose="020F0502020204030204" pitchFamily="34" charset="0"/>
                <a:cs typeface="Arial" panose="020B0604020202020204" pitchFamily="34" charset="0"/>
              </a:rPr>
              <a:t>What happened to John the Baptist? </a:t>
            </a:r>
            <a:r>
              <a:rPr lang="en-NZ" altLang="en-US" sz="1400" u="sng" dirty="0">
                <a:latin typeface="Arial" panose="020B0604020202020204" pitchFamily="34" charset="0"/>
                <a:ea typeface="Calibri" panose="020F0502020204030204" pitchFamily="34" charset="0"/>
                <a:cs typeface="Arial" panose="020B0604020202020204" pitchFamily="34" charset="0"/>
              </a:rPr>
              <a:t>_8_</a:t>
            </a:r>
            <a:endParaRPr kumimoji="0" lang="en-NZ"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Rectangle 5"/>
          <p:cNvSpPr/>
          <p:nvPr/>
        </p:nvSpPr>
        <p:spPr>
          <a:xfrm>
            <a:off x="1457532" y="4356342"/>
            <a:ext cx="3390037" cy="2123658"/>
          </a:xfrm>
          <a:prstGeom prst="rect">
            <a:avLst/>
          </a:prstGeom>
          <a:ln>
            <a:solidFill>
              <a:schemeClr val="tx1">
                <a:alpha val="61000"/>
              </a:schemeClr>
            </a:solidFill>
          </a:ln>
        </p:spPr>
        <p:txBody>
          <a:bodyPr wrap="square">
            <a:spAutoFit/>
          </a:bodyPr>
          <a:lstStyle/>
          <a:p>
            <a:r>
              <a:rPr lang="en-NZ" sz="1200" b="1" dirty="0">
                <a:latin typeface="Arial" panose="020B0604020202020204" pitchFamily="34" charset="0"/>
                <a:ea typeface="Calibri" panose="020F0502020204030204" pitchFamily="34" charset="0"/>
                <a:cs typeface="Arial" panose="020B0604020202020204" pitchFamily="34" charset="0"/>
              </a:rPr>
              <a:t>PART 1 </a:t>
            </a:r>
          </a:p>
          <a:p>
            <a:pPr marL="228600" indent="-228600">
              <a:buFont typeface="+mj-lt"/>
              <a:buAutoNum type="arabicParenR"/>
            </a:pPr>
            <a:r>
              <a:rPr lang="en-NZ" sz="1200" dirty="0">
                <a:latin typeface="Arial" panose="020B0604020202020204" pitchFamily="34" charset="0"/>
                <a:ea typeface="Calibri" panose="020F0502020204030204" pitchFamily="34" charset="0"/>
                <a:cs typeface="Arial" panose="020B0604020202020204" pitchFamily="34" charset="0"/>
              </a:rPr>
              <a:t>wisdom, motherhood, baby care and prayer</a:t>
            </a:r>
            <a:endParaRPr lang="en-NZ" sz="1200" dirty="0">
              <a:effectLst/>
              <a:latin typeface="Arial" panose="020B0604020202020204" pitchFamily="34" charset="0"/>
              <a:ea typeface="Calibri" panose="020F0502020204030204" pitchFamily="34" charset="0"/>
              <a:cs typeface="Arial" panose="020B0604020202020204" pitchFamily="34" charset="0"/>
            </a:endParaRPr>
          </a:p>
          <a:p>
            <a:pPr marL="228600" indent="-228600">
              <a:buFont typeface="+mj-lt"/>
              <a:buAutoNum type="arabicParenR"/>
            </a:pPr>
            <a:r>
              <a:rPr lang="en-NZ" sz="1200" dirty="0">
                <a:latin typeface="Arial" panose="020B0604020202020204" pitchFamily="34" charset="0"/>
                <a:ea typeface="Calibri" panose="020F0502020204030204" pitchFamily="34" charset="0"/>
                <a:cs typeface="Arial" panose="020B0604020202020204" pitchFamily="34" charset="0"/>
              </a:rPr>
              <a:t>6 months</a:t>
            </a:r>
          </a:p>
          <a:p>
            <a:pPr marL="228600" indent="-228600">
              <a:buFont typeface="+mj-lt"/>
              <a:buAutoNum type="arabicParenR"/>
            </a:pPr>
            <a:r>
              <a:rPr lang="en-NZ" sz="1200" dirty="0">
                <a:latin typeface="Arial" panose="020B0604020202020204" pitchFamily="34" charset="0"/>
                <a:ea typeface="Calibri" panose="020F0502020204030204" pitchFamily="34" charset="0"/>
                <a:cs typeface="Arial" panose="020B0604020202020204" pitchFamily="34" charset="0"/>
              </a:rPr>
              <a:t>younger cousin</a:t>
            </a:r>
          </a:p>
          <a:p>
            <a:pPr marL="228600" indent="-228600">
              <a:buFont typeface="+mj-lt"/>
              <a:buAutoNum type="arabicParenR"/>
            </a:pPr>
            <a:r>
              <a:rPr lang="en-NZ" sz="1200" dirty="0">
                <a:latin typeface="Arial" panose="020B0604020202020204" pitchFamily="34" charset="0"/>
                <a:ea typeface="Calibri" panose="020F0502020204030204" pitchFamily="34" charset="0"/>
                <a:cs typeface="Arial" panose="020B0604020202020204" pitchFamily="34" charset="0"/>
              </a:rPr>
              <a:t>a prophet</a:t>
            </a:r>
            <a:endParaRPr lang="en-NZ" sz="1200" dirty="0">
              <a:effectLst/>
              <a:latin typeface="Arial" panose="020B0604020202020204" pitchFamily="34" charset="0"/>
              <a:ea typeface="Calibri" panose="020F0502020204030204" pitchFamily="34" charset="0"/>
              <a:cs typeface="Arial" panose="020B0604020202020204" pitchFamily="34" charset="0"/>
            </a:endParaRPr>
          </a:p>
          <a:p>
            <a:pPr marL="228600" indent="-228600">
              <a:buFont typeface="+mj-lt"/>
              <a:buAutoNum type="arabicParenR"/>
            </a:pPr>
            <a:r>
              <a:rPr lang="en-NZ" sz="1200" dirty="0">
                <a:latin typeface="Arial" panose="020B0604020202020204" pitchFamily="34" charset="0"/>
                <a:ea typeface="Calibri" panose="020F0502020204030204" pitchFamily="34" charset="0"/>
                <a:cs typeface="Arial" panose="020B0604020202020204" pitchFamily="34" charset="0"/>
              </a:rPr>
              <a:t>a</a:t>
            </a:r>
            <a:r>
              <a:rPr lang="en-NZ" sz="1200" b="1" dirty="0">
                <a:latin typeface="Arial" panose="020B0604020202020204" pitchFamily="34" charset="0"/>
                <a:ea typeface="Calibri" panose="020F0502020204030204" pitchFamily="34" charset="0"/>
                <a:cs typeface="Arial" panose="020B0604020202020204" pitchFamily="34" charset="0"/>
              </a:rPr>
              <a:t> </a:t>
            </a:r>
            <a:r>
              <a:rPr lang="en-NZ" sz="1200" dirty="0">
                <a:latin typeface="Arial" panose="020B0604020202020204" pitchFamily="34" charset="0"/>
                <a:ea typeface="Calibri" panose="020F0502020204030204" pitchFamily="34" charset="0"/>
                <a:cs typeface="Arial" panose="020B0604020202020204" pitchFamily="34" charset="0"/>
              </a:rPr>
              <a:t>cousin</a:t>
            </a:r>
          </a:p>
          <a:p>
            <a:pPr marL="228600" indent="-228600">
              <a:buFont typeface="+mj-lt"/>
              <a:buAutoNum type="arabicParenR"/>
            </a:pPr>
            <a:r>
              <a:rPr lang="en-NZ" sz="1200" dirty="0">
                <a:latin typeface="Arial" panose="020B0604020202020204" pitchFamily="34" charset="0"/>
                <a:ea typeface="Calibri" panose="020F0502020204030204" pitchFamily="34" charset="0"/>
                <a:cs typeface="Arial" panose="020B0604020202020204" pitchFamily="34" charset="0"/>
              </a:rPr>
              <a:t>prepare the way of the Lord</a:t>
            </a:r>
          </a:p>
          <a:p>
            <a:pPr marL="228600" indent="-228600">
              <a:buFont typeface="+mj-lt"/>
              <a:buAutoNum type="arabicParenR"/>
            </a:pPr>
            <a:r>
              <a:rPr lang="en-NZ" sz="1200" dirty="0">
                <a:latin typeface="Arial" panose="020B0604020202020204" pitchFamily="34" charset="0"/>
                <a:ea typeface="Calibri" panose="020F0502020204030204" pitchFamily="34" charset="0"/>
                <a:cs typeface="Arial" panose="020B0604020202020204" pitchFamily="34" charset="0"/>
              </a:rPr>
              <a:t>the desert</a:t>
            </a:r>
          </a:p>
          <a:p>
            <a:pPr marL="228600" indent="-228600">
              <a:buFont typeface="+mj-lt"/>
              <a:buAutoNum type="arabicParenR"/>
            </a:pPr>
            <a:r>
              <a:rPr lang="en-NZ" sz="1200" dirty="0">
                <a:latin typeface="Arial" panose="020B0604020202020204" pitchFamily="34" charset="0"/>
                <a:ea typeface="Calibri" panose="020F0502020204030204" pitchFamily="34" charset="0"/>
                <a:cs typeface="Arial" panose="020B0604020202020204" pitchFamily="34" charset="0"/>
              </a:rPr>
              <a:t>played, talked, had fun</a:t>
            </a:r>
          </a:p>
          <a:p>
            <a:pPr marL="228600" indent="-228600">
              <a:buFont typeface="+mj-lt"/>
              <a:buAutoNum type="arabicParenR"/>
            </a:pPr>
            <a:r>
              <a:rPr lang="en-NZ" sz="1200" dirty="0">
                <a:latin typeface="Arial" panose="020B0604020202020204" pitchFamily="34" charset="0"/>
                <a:ea typeface="Calibri" panose="020F0502020204030204" pitchFamily="34" charset="0"/>
                <a:cs typeface="Arial" panose="020B0604020202020204" pitchFamily="34" charset="0"/>
              </a:rPr>
              <a:t>Elizabeth</a:t>
            </a:r>
          </a:p>
          <a:p>
            <a:pPr marL="228600" indent="-228600">
              <a:buFont typeface="+mj-lt"/>
              <a:buAutoNum type="arabicParenR"/>
            </a:pPr>
            <a:r>
              <a:rPr lang="en-NZ" sz="1200" dirty="0">
                <a:latin typeface="Arial" panose="020B0604020202020204" pitchFamily="34" charset="0"/>
                <a:ea typeface="Calibri" panose="020F0502020204030204" pitchFamily="34" charset="0"/>
                <a:cs typeface="Arial" panose="020B0604020202020204" pitchFamily="34" charset="0"/>
              </a:rPr>
              <a:t>Zechariah</a:t>
            </a:r>
            <a:endParaRPr lang="en-NZ" sz="1200" dirty="0">
              <a:latin typeface="Arial" panose="020B0604020202020204" pitchFamily="34" charset="0"/>
              <a:cs typeface="Arial" panose="020B0604020202020204" pitchFamily="34" charset="0"/>
            </a:endParaRPr>
          </a:p>
        </p:txBody>
      </p:sp>
      <p:sp>
        <p:nvSpPr>
          <p:cNvPr id="9" name="Rectangle 8"/>
          <p:cNvSpPr/>
          <p:nvPr/>
        </p:nvSpPr>
        <p:spPr>
          <a:xfrm>
            <a:off x="7034650" y="4352446"/>
            <a:ext cx="3554202" cy="2123658"/>
          </a:xfrm>
          <a:prstGeom prst="rect">
            <a:avLst/>
          </a:prstGeom>
          <a:solidFill>
            <a:schemeClr val="accent1">
              <a:alpha val="0"/>
            </a:schemeClr>
          </a:solidFill>
          <a:ln>
            <a:solidFill>
              <a:schemeClr val="tx1">
                <a:alpha val="6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1200" b="1" dirty="0">
                <a:solidFill>
                  <a:schemeClr val="tx1"/>
                </a:solidFill>
                <a:latin typeface="Arial" panose="020B0604020202020204" pitchFamily="34" charset="0"/>
                <a:ea typeface="Calibri" panose="020F0502020204030204" pitchFamily="34" charset="0"/>
                <a:cs typeface="Arial" panose="020B0604020202020204" pitchFamily="34" charset="0"/>
              </a:rPr>
              <a:t>PART 2 </a:t>
            </a:r>
            <a:endParaRPr lang="en-NZ"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mj-lt"/>
              <a:buAutoNum type="arabicParenR"/>
            </a:pPr>
            <a:r>
              <a:rPr lang="en-NZ" sz="1200" dirty="0">
                <a:solidFill>
                  <a:schemeClr val="tx1"/>
                </a:solidFill>
                <a:latin typeface="Arial" panose="020B0604020202020204" pitchFamily="34" charset="0"/>
                <a:ea typeface="Calibri" panose="020F0502020204030204" pitchFamily="34" charset="0"/>
                <a:cs typeface="Arial" panose="020B0604020202020204" pitchFamily="34" charset="0"/>
              </a:rPr>
              <a:t>around the River Jordan</a:t>
            </a:r>
          </a:p>
          <a:p>
            <a:pPr marL="342900" indent="-342900">
              <a:buFont typeface="+mj-lt"/>
              <a:buAutoNum type="arabicParenR"/>
            </a:pPr>
            <a:r>
              <a:rPr lang="en-NZ" sz="1200" dirty="0">
                <a:solidFill>
                  <a:schemeClr val="tx1"/>
                </a:solidFill>
                <a:latin typeface="Arial" panose="020B0604020202020204" pitchFamily="34" charset="0"/>
                <a:ea typeface="Calibri" panose="020F0502020204030204" pitchFamily="34" charset="0"/>
                <a:cs typeface="Arial" panose="020B0604020202020204" pitchFamily="34" charset="0"/>
              </a:rPr>
              <a:t>The Spirit</a:t>
            </a:r>
          </a:p>
          <a:p>
            <a:pPr marL="342900" indent="-342900">
              <a:buFont typeface="+mj-lt"/>
              <a:buAutoNum type="arabicParenR"/>
            </a:pPr>
            <a:r>
              <a:rPr lang="en-NZ" sz="1200" dirty="0">
                <a:solidFill>
                  <a:schemeClr val="tx1"/>
                </a:solidFill>
                <a:latin typeface="Arial" panose="020B0604020202020204" pitchFamily="34" charset="0"/>
                <a:ea typeface="Calibri" panose="020F0502020204030204" pitchFamily="34" charset="0"/>
                <a:cs typeface="Arial" panose="020B0604020202020204" pitchFamily="34" charset="0"/>
              </a:rPr>
              <a:t>baptised them</a:t>
            </a:r>
          </a:p>
          <a:p>
            <a:pPr marL="342900" indent="-342900">
              <a:buFont typeface="+mj-lt"/>
              <a:buAutoNum type="arabicParenR"/>
            </a:pPr>
            <a:r>
              <a:rPr lang="en-NZ" sz="1200" dirty="0">
                <a:solidFill>
                  <a:schemeClr val="tx1"/>
                </a:solidFill>
                <a:latin typeface="Arial" panose="020B0604020202020204" pitchFamily="34" charset="0"/>
                <a:ea typeface="Calibri" panose="020F0502020204030204" pitchFamily="34" charset="0"/>
                <a:cs typeface="Arial" panose="020B0604020202020204" pitchFamily="34" charset="0"/>
              </a:rPr>
              <a:t>Jesus</a:t>
            </a:r>
          </a:p>
          <a:p>
            <a:pPr marL="342900" indent="-342900">
              <a:buFont typeface="+mj-lt"/>
              <a:buAutoNum type="arabicParenR"/>
            </a:pPr>
            <a:r>
              <a:rPr lang="en-NZ" sz="1200" dirty="0">
                <a:solidFill>
                  <a:schemeClr val="tx1"/>
                </a:solidFill>
                <a:latin typeface="Arial" panose="020B0604020202020204" pitchFamily="34" charset="0"/>
                <a:ea typeface="Calibri" panose="020F0502020204030204" pitchFamily="34" charset="0"/>
                <a:cs typeface="Arial" panose="020B0604020202020204" pitchFamily="34" charset="0"/>
              </a:rPr>
              <a:t>preached to prepare people for the Messiah</a:t>
            </a:r>
          </a:p>
          <a:p>
            <a:pPr marL="342900" indent="-342900">
              <a:buFont typeface="+mj-lt"/>
              <a:buAutoNum type="arabicParenR"/>
            </a:pPr>
            <a:r>
              <a:rPr lang="en-NZ" sz="1200" dirty="0">
                <a:solidFill>
                  <a:schemeClr val="tx1"/>
                </a:solidFill>
                <a:latin typeface="Arial" panose="020B0604020202020204" pitchFamily="34" charset="0"/>
                <a:ea typeface="Calibri" panose="020F0502020204030204" pitchFamily="34" charset="0"/>
                <a:cs typeface="Arial" panose="020B0604020202020204" pitchFamily="34" charset="0"/>
              </a:rPr>
              <a:t>John the baptizer</a:t>
            </a:r>
          </a:p>
          <a:p>
            <a:pPr marL="342900" indent="-342900">
              <a:buFont typeface="+mj-lt"/>
              <a:buAutoNum type="arabicParenR"/>
            </a:pPr>
            <a:r>
              <a:rPr lang="en-NZ" sz="1200" dirty="0">
                <a:solidFill>
                  <a:schemeClr val="tx1"/>
                </a:solidFill>
                <a:latin typeface="Arial" panose="020B0604020202020204" pitchFamily="34" charset="0"/>
                <a:ea typeface="Calibri" panose="020F0502020204030204" pitchFamily="34" charset="0"/>
                <a:cs typeface="Arial" panose="020B0604020202020204" pitchFamily="34" charset="0"/>
              </a:rPr>
              <a:t>the first apostles</a:t>
            </a:r>
          </a:p>
          <a:p>
            <a:pPr marL="342900" indent="-342900">
              <a:buFont typeface="+mj-lt"/>
              <a:buAutoNum type="arabicParenR"/>
            </a:pPr>
            <a:r>
              <a:rPr lang="en-NZ" sz="1200" dirty="0">
                <a:solidFill>
                  <a:schemeClr val="tx1"/>
                </a:solidFill>
                <a:latin typeface="Arial" panose="020B0604020202020204" pitchFamily="34" charset="0"/>
                <a:ea typeface="Calibri" panose="020F0502020204030204" pitchFamily="34" charset="0"/>
                <a:cs typeface="Arial" panose="020B0604020202020204" pitchFamily="34" charset="0"/>
              </a:rPr>
              <a:t>beheaded on Herod’s orders</a:t>
            </a:r>
          </a:p>
          <a:p>
            <a:pPr marL="342900" indent="-342900">
              <a:buFont typeface="+mj-lt"/>
              <a:buAutoNum type="arabicParenR"/>
            </a:pPr>
            <a:r>
              <a:rPr lang="en-NZ" sz="1200" dirty="0">
                <a:solidFill>
                  <a:schemeClr val="tx1"/>
                </a:solidFill>
                <a:latin typeface="Arial" panose="020B0604020202020204" pitchFamily="34" charset="0"/>
                <a:ea typeface="Calibri" panose="020F0502020204030204" pitchFamily="34" charset="0"/>
                <a:cs typeface="Arial" panose="020B0604020202020204" pitchFamily="34" charset="0"/>
              </a:rPr>
              <a:t>God’s</a:t>
            </a:r>
          </a:p>
          <a:p>
            <a:pPr marL="342900" indent="-342900">
              <a:buFont typeface="+mj-lt"/>
              <a:buAutoNum type="arabicParenR"/>
            </a:pPr>
            <a:r>
              <a:rPr lang="en-NZ" sz="1200" dirty="0">
                <a:solidFill>
                  <a:schemeClr val="tx1"/>
                </a:solidFill>
                <a:latin typeface="Arial" panose="020B0604020202020204" pitchFamily="34" charset="0"/>
                <a:ea typeface="Calibri" panose="020F0502020204030204" pitchFamily="34" charset="0"/>
                <a:cs typeface="Arial" panose="020B0604020202020204" pitchFamily="34" charset="0"/>
              </a:rPr>
              <a:t>Jesus, his cousin, the Messiah</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2353" y="4657949"/>
            <a:ext cx="1488207" cy="189470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10352" y="4692533"/>
            <a:ext cx="1188678" cy="1305424"/>
          </a:xfrm>
          <a:prstGeom prst="rect">
            <a:avLst/>
          </a:prstGeom>
        </p:spPr>
      </p:pic>
    </p:spTree>
    <p:extLst>
      <p:ext uri="{BB962C8B-B14F-4D97-AF65-F5344CB8AC3E}">
        <p14:creationId xmlns:p14="http://schemas.microsoft.com/office/powerpoint/2010/main" val="40489337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Border 2"/>
          <p:cNvSpPr/>
          <p:nvPr/>
        </p:nvSpPr>
        <p:spPr>
          <a:xfrm>
            <a:off x="1530794" y="3688988"/>
            <a:ext cx="10318107" cy="615553"/>
          </a:xfrm>
          <a:prstGeom prst="rect">
            <a:avLst/>
          </a:prstGeom>
          <a:solidFill>
            <a:srgbClr val="D3C8F0"/>
          </a:solidFill>
          <a:ln>
            <a:solidFill>
              <a:srgbClr val="58319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NZ" sz="2800" i="1" kern="0" dirty="0">
                <a:solidFill>
                  <a:schemeClr val="tx1"/>
                </a:solidFill>
                <a:latin typeface="Arial" panose="020B0604020202020204" pitchFamily="34" charset="0"/>
                <a:cs typeface="Arial" panose="020B0604020202020204" pitchFamily="34" charset="0"/>
              </a:rPr>
              <a:t>locate in the Bible the story of John the Baptist Mark 1:1-11.</a:t>
            </a:r>
            <a:endParaRPr kumimoji="0" lang="en-NZ" sz="2800" b="0" i="1"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3" name="Shape: Border 1"/>
          <p:cNvSpPr/>
          <p:nvPr/>
        </p:nvSpPr>
        <p:spPr>
          <a:xfrm>
            <a:off x="1523147" y="2445794"/>
            <a:ext cx="10325753" cy="948645"/>
          </a:xfrm>
          <a:prstGeom prst="rect">
            <a:avLst/>
          </a:prstGeom>
          <a:solidFill>
            <a:srgbClr val="D3C8F0"/>
          </a:solidFill>
          <a:ln>
            <a:solidFill>
              <a:srgbClr val="58319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NZ" sz="2800" i="1" kern="0" dirty="0">
                <a:solidFill>
                  <a:schemeClr val="tx1"/>
                </a:solidFill>
                <a:latin typeface="Arial" panose="020B0604020202020204" pitchFamily="34" charset="0"/>
                <a:cs typeface="Arial" panose="020B0604020202020204" pitchFamily="34" charset="0"/>
              </a:rPr>
              <a:t>i</a:t>
            </a:r>
            <a:r>
              <a:rPr kumimoji="0" lang="en-NZ" sz="2800" b="0" i="1" u="none" strike="noStrike" kern="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rPr>
              <a:t>dentify</a:t>
            </a:r>
            <a:r>
              <a:rPr kumimoji="0" lang="en-NZ" sz="2800" b="0" i="1"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the people who were part of the whakapapa of Jesus and who prepared</a:t>
            </a:r>
            <a:r>
              <a:rPr lang="en-NZ" sz="2800" i="1" kern="0" dirty="0">
                <a:solidFill>
                  <a:schemeClr val="tx1"/>
                </a:solidFill>
                <a:latin typeface="Arial" panose="020B0604020202020204" pitchFamily="34" charset="0"/>
                <a:cs typeface="Arial" panose="020B0604020202020204" pitchFamily="34" charset="0"/>
              </a:rPr>
              <a:t> the way for his coming.</a:t>
            </a:r>
            <a:endParaRPr kumimoji="0" lang="en-NZ" sz="2800" b="0" i="1"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5" name="Shape: Number 2"/>
          <p:cNvSpPr txBox="1"/>
          <p:nvPr/>
        </p:nvSpPr>
        <p:spPr>
          <a:xfrm>
            <a:off x="999879" y="3702325"/>
            <a:ext cx="54854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a:ln>
                  <a:noFill/>
                </a:ln>
                <a:solidFill>
                  <a:sysClr val="windowText" lastClr="000000"/>
                </a:solidFill>
                <a:effectLst/>
                <a:uLnTx/>
                <a:uFillTx/>
                <a:latin typeface="Arial" panose="020B0604020202020204" pitchFamily="34" charset="0"/>
                <a:ea typeface="Segoe UI" pitchFamily="34" charset="0"/>
                <a:cs typeface="Arial" panose="020B0604020202020204" pitchFamily="34" charset="0"/>
              </a:rPr>
              <a:t>2)</a:t>
            </a:r>
            <a:endParaRPr kumimoji="0" lang="en-GB" sz="3200" b="0" i="1" u="none" strike="noStrike" kern="0" cap="none" spc="0" normalizeH="0" baseline="0" noProof="0" dirty="0">
              <a:ln>
                <a:noFill/>
              </a:ln>
              <a:solidFill>
                <a:sysClr val="windowText" lastClr="000000"/>
              </a:solidFill>
              <a:effectLst/>
              <a:uLnTx/>
              <a:uFillTx/>
              <a:latin typeface="Arial" panose="020B0604020202020204" pitchFamily="34" charset="0"/>
              <a:ea typeface="Segoe UI" pitchFamily="34" charset="0"/>
              <a:cs typeface="Arial" panose="020B0604020202020204" pitchFamily="34" charset="0"/>
            </a:endParaRPr>
          </a:p>
        </p:txBody>
      </p:sp>
      <p:sp>
        <p:nvSpPr>
          <p:cNvPr id="16" name="Shape: Number 1"/>
          <p:cNvSpPr txBox="1"/>
          <p:nvPr/>
        </p:nvSpPr>
        <p:spPr>
          <a:xfrm>
            <a:off x="999879" y="2407844"/>
            <a:ext cx="54854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a:ln>
                  <a:noFill/>
                </a:ln>
                <a:solidFill>
                  <a:sysClr val="windowText" lastClr="000000"/>
                </a:solidFill>
                <a:effectLst/>
                <a:uLnTx/>
                <a:uFillTx/>
                <a:latin typeface="Arial" panose="020B0604020202020204" pitchFamily="34" charset="0"/>
                <a:ea typeface="Segoe UI" pitchFamily="34" charset="0"/>
                <a:cs typeface="Arial" panose="020B0604020202020204" pitchFamily="34" charset="0"/>
              </a:rPr>
              <a:t>1)</a:t>
            </a:r>
            <a:endParaRPr kumimoji="0" lang="en-GB" sz="3200" b="0" i="1" u="none" strike="noStrike" kern="0" cap="none" spc="0" normalizeH="0" baseline="0" noProof="0" dirty="0">
              <a:ln>
                <a:noFill/>
              </a:ln>
              <a:solidFill>
                <a:sysClr val="windowText" lastClr="000000"/>
              </a:solidFill>
              <a:effectLst/>
              <a:uLnTx/>
              <a:uFillTx/>
              <a:latin typeface="Arial" panose="020B0604020202020204" pitchFamily="34" charset="0"/>
              <a:ea typeface="Segoe UI" pitchFamily="34" charset="0"/>
              <a:cs typeface="Arial" panose="020B0604020202020204" pitchFamily="34" charset="0"/>
            </a:endParaRPr>
          </a:p>
        </p:txBody>
      </p:sp>
      <p:sp>
        <p:nvSpPr>
          <p:cNvPr id="17" name="TextBox: PageNumber"/>
          <p:cNvSpPr txBox="1">
            <a:spLocks/>
          </p:cNvSpPr>
          <p:nvPr/>
        </p:nvSpPr>
        <p:spPr>
          <a:xfrm>
            <a:off x="11520000" y="6240000"/>
            <a:ext cx="480000" cy="480000"/>
          </a:xfrm>
          <a:prstGeom prst="rect">
            <a:avLst/>
          </a:prstGeom>
          <a:solidFill>
            <a:schemeClr val="bg1">
              <a:lumMod val="95000"/>
            </a:schemeClr>
          </a:solidFill>
          <a:ln w="25400">
            <a:solidFill>
              <a:srgbClr val="002060"/>
            </a:solidFill>
          </a:ln>
        </p:spPr>
        <p:txBody>
          <a:bodyPr wrap="none" rtlCol="0" anchor="ctr" anchorCtr="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2060"/>
                </a:solidFill>
                <a:effectLst/>
                <a:uLnTx/>
                <a:uFillTx/>
                <a:latin typeface="Arial" pitchFamily="34" charset="0"/>
                <a:cs typeface="Arial" pitchFamily="34" charset="0"/>
              </a:rPr>
              <a:t>L-1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2060"/>
                </a:solidFill>
                <a:effectLst/>
                <a:uLnTx/>
                <a:uFillTx/>
                <a:latin typeface="Arial" pitchFamily="34" charset="0"/>
                <a:cs typeface="Arial" pitchFamily="34" charset="0"/>
              </a:rPr>
              <a:t>S-02</a:t>
            </a:r>
          </a:p>
        </p:txBody>
      </p:sp>
      <p:sp>
        <p:nvSpPr>
          <p:cNvPr id="18" name="Action Button: Forward">
            <a:hlinkClick r:id="" action="ppaction://hlinkshowjump?jump=nextslide" highlightClick="1"/>
          </p:cNvPr>
          <p:cNvSpPr/>
          <p:nvPr/>
        </p:nvSpPr>
        <p:spPr>
          <a:xfrm>
            <a:off x="10800523" y="6240000"/>
            <a:ext cx="576064" cy="48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endParaRPr>
          </a:p>
        </p:txBody>
      </p:sp>
      <p:sp>
        <p:nvSpPr>
          <p:cNvPr id="19" name="Action Button: Back">
            <a:hlinkClick r:id="" action="ppaction://hlinkshowjump?jump=previousslide" highlightClick="1"/>
          </p:cNvPr>
          <p:cNvSpPr/>
          <p:nvPr/>
        </p:nvSpPr>
        <p:spPr>
          <a:xfrm>
            <a:off x="10128000" y="6240000"/>
            <a:ext cx="576064" cy="48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endParaRPr>
          </a:p>
        </p:txBody>
      </p:sp>
      <p:sp>
        <p:nvSpPr>
          <p:cNvPr id="5" name="Rectangle 4"/>
          <p:cNvSpPr/>
          <p:nvPr/>
        </p:nvSpPr>
        <p:spPr>
          <a:xfrm>
            <a:off x="5000187" y="6581001"/>
            <a:ext cx="2191626"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Click the boxes to reveal text.</a:t>
            </a:r>
          </a:p>
        </p:txBody>
      </p:sp>
      <p:sp>
        <p:nvSpPr>
          <p:cNvPr id="2" name="Title 1"/>
          <p:cNvSpPr>
            <a:spLocks noGrp="1"/>
          </p:cNvSpPr>
          <p:nvPr>
            <p:ph type="title"/>
          </p:nvPr>
        </p:nvSpPr>
        <p:spPr/>
        <p:txBody>
          <a:bodyPr/>
          <a:lstStyle/>
          <a:p>
            <a:pPr algn="ctr"/>
            <a:r>
              <a:rPr lang="en-NZ" b="1" kern="0" spc="50" dirty="0">
                <a:ln w="0">
                  <a:solidFill>
                    <a:srgbClr val="2A174D"/>
                  </a:solidFill>
                </a:ln>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Learning Intentions</a:t>
            </a:r>
            <a:endParaRPr lang="en-NZ" b="1" spc="50" dirty="0">
              <a:ln w="0">
                <a:solidFill>
                  <a:srgbClr val="2A174D"/>
                </a:solidFill>
              </a:ln>
              <a:solidFill>
                <a:schemeClr val="bg2"/>
              </a:solidFill>
              <a:effectLst>
                <a:innerShdw blurRad="63500" dist="50800" dir="13500000">
                  <a:srgbClr val="000000">
                    <a:alpha val="50000"/>
                  </a:srgbClr>
                </a:innerShdw>
              </a:effectLst>
            </a:endParaRPr>
          </a:p>
        </p:txBody>
      </p:sp>
      <p:sp>
        <p:nvSpPr>
          <p:cNvPr id="11" name="Shape: Border 3"/>
          <p:cNvSpPr/>
          <p:nvPr/>
        </p:nvSpPr>
        <p:spPr>
          <a:xfrm>
            <a:off x="1523147" y="4594986"/>
            <a:ext cx="10325753" cy="948645"/>
          </a:xfrm>
          <a:prstGeom prst="rect">
            <a:avLst/>
          </a:prstGeom>
          <a:solidFill>
            <a:srgbClr val="D3C8F0"/>
          </a:solidFill>
          <a:ln>
            <a:solidFill>
              <a:srgbClr val="58319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NZ" sz="2800" i="1" kern="0" dirty="0">
                <a:solidFill>
                  <a:schemeClr val="tx1"/>
                </a:solidFill>
                <a:latin typeface="Arial" panose="020B0604020202020204" pitchFamily="34" charset="0"/>
                <a:cs typeface="Arial" panose="020B0604020202020204" pitchFamily="34" charset="0"/>
              </a:rPr>
              <a:t>r</a:t>
            </a:r>
            <a:r>
              <a:rPr kumimoji="0" lang="en-NZ" sz="2800" b="0" i="1" u="none" strike="noStrike" kern="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rPr>
              <a:t>etell</a:t>
            </a:r>
            <a:r>
              <a:rPr kumimoji="0" lang="en-NZ" sz="2800" b="0" i="1"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the story of John the Baptist and how he prepared the way for the coming of Jesus</a:t>
            </a:r>
            <a:r>
              <a:rPr lang="en-NZ" sz="2800" i="1" kern="0" dirty="0">
                <a:solidFill>
                  <a:schemeClr val="tx1"/>
                </a:solidFill>
                <a:latin typeface="Arial" panose="020B0604020202020204" pitchFamily="34" charset="0"/>
                <a:cs typeface="Arial" panose="020B0604020202020204" pitchFamily="34" charset="0"/>
              </a:rPr>
              <a:t>.</a:t>
            </a:r>
            <a:endParaRPr kumimoji="0" lang="en-NZ" sz="2800" b="0" i="1"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4" name="Shape: Number 3"/>
          <p:cNvSpPr txBox="1"/>
          <p:nvPr/>
        </p:nvSpPr>
        <p:spPr>
          <a:xfrm>
            <a:off x="992232" y="4577545"/>
            <a:ext cx="54854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i="1" kern="0" dirty="0">
                <a:solidFill>
                  <a:sysClr val="windowText" lastClr="000000"/>
                </a:solidFill>
                <a:latin typeface="Arial" panose="020B0604020202020204" pitchFamily="34" charset="0"/>
                <a:ea typeface="Segoe UI" pitchFamily="34" charset="0"/>
                <a:cs typeface="Arial" panose="020B0604020202020204" pitchFamily="34" charset="0"/>
              </a:rPr>
              <a:t>3</a:t>
            </a:r>
            <a:r>
              <a:rPr kumimoji="0" lang="en-US" sz="3200" b="0" i="1" u="none" strike="noStrike" kern="0" cap="none" spc="0" normalizeH="0" baseline="0" noProof="0" dirty="0">
                <a:ln>
                  <a:noFill/>
                </a:ln>
                <a:solidFill>
                  <a:sysClr val="windowText" lastClr="000000"/>
                </a:solidFill>
                <a:effectLst/>
                <a:uLnTx/>
                <a:uFillTx/>
                <a:latin typeface="Arial" panose="020B0604020202020204" pitchFamily="34" charset="0"/>
                <a:ea typeface="Segoe UI" pitchFamily="34" charset="0"/>
                <a:cs typeface="Arial" panose="020B0604020202020204" pitchFamily="34" charset="0"/>
              </a:rPr>
              <a:t>)</a:t>
            </a:r>
            <a:endParaRPr kumimoji="0" lang="en-GB" sz="3200" b="0" i="1" u="none" strike="noStrike" kern="0" cap="none" spc="0" normalizeH="0" baseline="0" noProof="0" dirty="0">
              <a:ln>
                <a:noFill/>
              </a:ln>
              <a:solidFill>
                <a:sysClr val="windowText" lastClr="000000"/>
              </a:solidFill>
              <a:effectLst/>
              <a:uLnTx/>
              <a:uFillTx/>
              <a:latin typeface="Arial" panose="020B0604020202020204" pitchFamily="34" charset="0"/>
              <a:ea typeface="Segoe UI"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3862" y="510335"/>
            <a:ext cx="2205038" cy="1363886"/>
          </a:xfrm>
          <a:prstGeom prst="rect">
            <a:avLst/>
          </a:prstGeom>
          <a:ln>
            <a:noFill/>
          </a:ln>
          <a:effectLst>
            <a:softEdge rad="112500"/>
          </a:effectLst>
        </p:spPr>
      </p:pic>
      <p:sp>
        <p:nvSpPr>
          <p:cNvPr id="4" name="Rectangle 3"/>
          <p:cNvSpPr/>
          <p:nvPr/>
        </p:nvSpPr>
        <p:spPr>
          <a:xfrm>
            <a:off x="1523147" y="1947763"/>
            <a:ext cx="3118161" cy="523220"/>
          </a:xfrm>
          <a:prstGeom prst="rect">
            <a:avLst/>
          </a:prstGeom>
        </p:spPr>
        <p:txBody>
          <a:bodyPr wrap="none">
            <a:spAutoFit/>
          </a:bodyPr>
          <a:lstStyle/>
          <a:p>
            <a:r>
              <a:rPr lang="en-NZ" sz="2800" b="1" dirty="0">
                <a:solidFill>
                  <a:schemeClr val="bg1"/>
                </a:solidFill>
                <a:latin typeface="Arial" panose="020B0604020202020204" pitchFamily="34" charset="0"/>
                <a:cs typeface="Arial" panose="020B0604020202020204" pitchFamily="34" charset="0"/>
              </a:rPr>
              <a:t>The children will:</a:t>
            </a:r>
          </a:p>
        </p:txBody>
      </p:sp>
    </p:spTree>
    <p:extLst>
      <p:ext uri="{BB962C8B-B14F-4D97-AF65-F5344CB8AC3E}">
        <p14:creationId xmlns:p14="http://schemas.microsoft.com/office/powerpoint/2010/main" val="36840752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800"/>
                                        <p:tgtEl>
                                          <p:spTgt spid="13">
                                            <p:txEl>
                                              <p:pRg st="0" end="0"/>
                                            </p:txEl>
                                          </p:spTgt>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wipe(left)">
                                      <p:cBhvr>
                                        <p:cTn id="13" dur="800"/>
                                        <p:tgtEl>
                                          <p:spTgt spid="12">
                                            <p:txEl>
                                              <p:pRg st="0" end="0"/>
                                            </p:txEl>
                                          </p:spTgt>
                                        </p:tgtEl>
                                      </p:cBhvr>
                                    </p:animEffec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wipe(left)">
                                      <p:cBhvr>
                                        <p:cTn id="19" dur="800"/>
                                        <p:tgtEl>
                                          <p:spTgt spid="11">
                                            <p:txEl>
                                              <p:pRg st="0" end="0"/>
                                            </p:txEl>
                                          </p:spTgt>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nodeType="withEffect">
                                  <p:stCondLst>
                                    <p:cond delay="0"/>
                                  </p:stCondLst>
                                  <p:childTnLst>
                                    <p:set>
                                      <p:cBhvr>
                                        <p:cTn id="24" dur="1" fill="hold">
                                          <p:stCondLst>
                                            <p:cond delay="0"/>
                                          </p:stCondLst>
                                        </p:cTn>
                                        <p:tgtEl>
                                          <p:spTgt spid="13">
                                            <p:txEl>
                                              <p:pRg st="0" end="0"/>
                                            </p:txEl>
                                          </p:spTgt>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2">
                                            <p:txEl>
                                              <p:pRg st="0" end="0"/>
                                            </p:txEl>
                                          </p:spTgt>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1">
                                            <p:txEl>
                                              <p:pRg st="0" end="0"/>
                                            </p:txEl>
                                          </p:spTgt>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9" restart="whenNotActive" fill="hold" evtFilter="cancelBubble" nodeType="interactiveSeq">
                <p:stCondLst>
                  <p:cond evt="onClick" delay="0">
                    <p:tgtEl>
                      <p:spTgt spid="19"/>
                    </p:tgtEl>
                  </p:cond>
                </p:stCondLst>
                <p:endSync evt="end" delay="0">
                  <p:rtn val="all"/>
                </p:endSync>
                <p:childTnLst>
                  <p:par>
                    <p:cTn id="30" fill="hold">
                      <p:stCondLst>
                        <p:cond delay="0"/>
                      </p:stCondLst>
                      <p:childTnLst>
                        <p:par>
                          <p:cTn id="31" fill="hold">
                            <p:stCondLst>
                              <p:cond delay="0"/>
                            </p:stCondLst>
                            <p:childTnLst>
                              <p:par>
                                <p:cTn id="32" presetID="1" presetClass="exit" presetSubtype="0" fill="hold" nodeType="withEffect">
                                  <p:stCondLst>
                                    <p:cond delay="0"/>
                                  </p:stCondLst>
                                  <p:childTnLst>
                                    <p:set>
                                      <p:cBhvr>
                                        <p:cTn id="33" dur="1" fill="hold">
                                          <p:stCondLst>
                                            <p:cond delay="0"/>
                                          </p:stCondLst>
                                        </p:cTn>
                                        <p:tgtEl>
                                          <p:spTgt spid="13">
                                            <p:txEl>
                                              <p:pRg st="0" end="0"/>
                                            </p:txEl>
                                          </p:spTgt>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2">
                                            <p:txEl>
                                              <p:pRg st="0" end="0"/>
                                            </p:txEl>
                                          </p:spTgt>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11">
                                            <p:txEl>
                                              <p:pRg st="0" end="0"/>
                                            </p:txEl>
                                          </p:spTgt>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ction Button: Information">
            <a:hlinkClick r:id="" action="ppaction://noaction" highlightClick="1"/>
          </p:cNvPr>
          <p:cNvSpPr/>
          <p:nvPr/>
        </p:nvSpPr>
        <p:spPr>
          <a:xfrm>
            <a:off x="9042150" y="6240000"/>
            <a:ext cx="480000" cy="480000"/>
          </a:xfrm>
          <a:prstGeom prst="actionButtonInformation">
            <a:avLst/>
          </a:prstGeom>
          <a:solidFill>
            <a:srgbClr val="F2F2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0" name="TextBox: PageNumber"/>
          <p:cNvSpPr txBox="1">
            <a:spLocks/>
          </p:cNvSpPr>
          <p:nvPr/>
        </p:nvSpPr>
        <p:spPr>
          <a:xfrm>
            <a:off x="11520000" y="6240000"/>
            <a:ext cx="480000" cy="48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1200" b="1" dirty="0">
                <a:solidFill>
                  <a:srgbClr val="002060"/>
                </a:solidFill>
                <a:latin typeface="Arial" pitchFamily="34" charset="0"/>
                <a:cs typeface="Arial" pitchFamily="34" charset="0"/>
              </a:rPr>
              <a:t>L-1</a:t>
            </a:r>
          </a:p>
          <a:p>
            <a:pPr algn="ctr"/>
            <a:r>
              <a:rPr lang="en-GB" sz="1200" b="1" dirty="0">
                <a:solidFill>
                  <a:srgbClr val="002060"/>
                </a:solidFill>
                <a:latin typeface="Arial" pitchFamily="34" charset="0"/>
                <a:cs typeface="Arial" pitchFamily="34" charset="0"/>
              </a:rPr>
              <a:t>S-03</a:t>
            </a:r>
          </a:p>
        </p:txBody>
      </p:sp>
      <p:sp>
        <p:nvSpPr>
          <p:cNvPr id="11" name="Action Button: Forward">
            <a:hlinkClick r:id="" action="ppaction://hlinkshowjump?jump=nextslide" highlightClick="1"/>
          </p:cNvPr>
          <p:cNvSpPr/>
          <p:nvPr/>
        </p:nvSpPr>
        <p:spPr>
          <a:xfrm>
            <a:off x="10800523" y="6240000"/>
            <a:ext cx="576064" cy="48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Action Button: Back">
            <a:hlinkClick r:id="" action="ppaction://hlinkshowjump?jump=previousslide" highlightClick="1"/>
          </p:cNvPr>
          <p:cNvSpPr/>
          <p:nvPr/>
        </p:nvSpPr>
        <p:spPr>
          <a:xfrm>
            <a:off x="10128000" y="6240000"/>
            <a:ext cx="576064" cy="48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 name="Textbox: Tool instructions"/>
          <p:cNvSpPr txBox="1"/>
          <p:nvPr/>
        </p:nvSpPr>
        <p:spPr>
          <a:xfrm>
            <a:off x="4688868" y="6550225"/>
            <a:ext cx="2814297" cy="276999"/>
          </a:xfrm>
          <a:prstGeom prst="rect">
            <a:avLst/>
          </a:prstGeom>
          <a:noFill/>
        </p:spPr>
        <p:txBody>
          <a:bodyPr wrap="none" rtlCol="0">
            <a:spAutoFit/>
          </a:bodyPr>
          <a:lstStyle/>
          <a:p>
            <a:pPr algn="ctr"/>
            <a:r>
              <a:rPr lang="en-GB" sz="1200" dirty="0">
                <a:latin typeface="Arial" pitchFamily="34" charset="0"/>
                <a:ea typeface="Segoe UI" pitchFamily="34" charset="0"/>
                <a:cs typeface="Arial" pitchFamily="34" charset="0"/>
              </a:rPr>
              <a:t>Click the ‘</a:t>
            </a:r>
            <a:r>
              <a:rPr lang="en-GB" sz="1200" dirty="0" err="1">
                <a:latin typeface="Arial" pitchFamily="34" charset="0"/>
                <a:ea typeface="Segoe UI" pitchFamily="34" charset="0"/>
                <a:cs typeface="Arial" pitchFamily="34" charset="0"/>
              </a:rPr>
              <a:t>i</a:t>
            </a:r>
            <a:r>
              <a:rPr lang="en-GB" sz="1200" dirty="0">
                <a:latin typeface="Arial" pitchFamily="34" charset="0"/>
                <a:ea typeface="Segoe UI" pitchFamily="34" charset="0"/>
                <a:cs typeface="Arial" pitchFamily="34" charset="0"/>
              </a:rPr>
              <a:t>’ button to reveal information</a:t>
            </a:r>
          </a:p>
        </p:txBody>
      </p:sp>
      <p:sp>
        <p:nvSpPr>
          <p:cNvPr id="5" name="Title 4"/>
          <p:cNvSpPr>
            <a:spLocks noGrp="1"/>
          </p:cNvSpPr>
          <p:nvPr>
            <p:ph type="title"/>
          </p:nvPr>
        </p:nvSpPr>
        <p:spPr>
          <a:xfrm>
            <a:off x="824700" y="26930"/>
            <a:ext cx="10515600" cy="958907"/>
          </a:xfrm>
        </p:spPr>
        <p:txBody>
          <a:bodyPr/>
          <a:lstStyle/>
          <a:p>
            <a:pPr algn="ctr"/>
            <a:r>
              <a:rPr lang="en-NZ" b="1" spc="50" dirty="0">
                <a:ln w="0">
                  <a:solidFill>
                    <a:srgbClr val="2A174D"/>
                  </a:solidFill>
                </a:ln>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The Liturgical Calendar</a:t>
            </a:r>
          </a:p>
        </p:txBody>
      </p:sp>
      <p:sp>
        <p:nvSpPr>
          <p:cNvPr id="14" name="Action Button: Worksheet">
            <a:hlinkClick r:id="rId3" action="ppaction://hlinksldjump" highlightClick="1"/>
          </p:cNvPr>
          <p:cNvSpPr/>
          <p:nvPr/>
        </p:nvSpPr>
        <p:spPr>
          <a:xfrm>
            <a:off x="9593856" y="6240000"/>
            <a:ext cx="480000" cy="48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 name="Shape: Pop-up window"/>
          <p:cNvSpPr/>
          <p:nvPr/>
        </p:nvSpPr>
        <p:spPr>
          <a:xfrm>
            <a:off x="6659644" y="1557374"/>
            <a:ext cx="5245011" cy="4341748"/>
          </a:xfrm>
          <a:prstGeom prst="roundRect">
            <a:avLst>
              <a:gd name="adj" fmla="val 1419"/>
            </a:avLst>
          </a:prstGeom>
          <a:solidFill>
            <a:srgbClr val="D3C8F0"/>
          </a:solidFill>
          <a:ln>
            <a:solidFill>
              <a:srgbClr val="583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Locate the season of Advent on the calendar.</a:t>
            </a:r>
          </a:p>
          <a:p>
            <a:pPr marL="342900" indent="-342900" algn="just">
              <a:lnSpc>
                <a:spcPct val="150000"/>
              </a:lnSpc>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What seasons come before and after it?</a:t>
            </a:r>
          </a:p>
          <a:p>
            <a:pPr marL="342900" indent="-342900" algn="just">
              <a:lnSpc>
                <a:spcPct val="150000"/>
              </a:lnSpc>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What sort of season is Advent?</a:t>
            </a:r>
          </a:p>
          <a:p>
            <a:pPr marL="342900" indent="-342900" algn="just">
              <a:lnSpc>
                <a:spcPct val="150000"/>
              </a:lnSpc>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Tell a partner 3 things you know about the season of Advent.</a:t>
            </a:r>
          </a:p>
          <a:p>
            <a:pPr marL="342900" indent="-342900" algn="just">
              <a:lnSpc>
                <a:spcPct val="150000"/>
              </a:lnSpc>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Colour the seasons on the Liturgical Year Calendar on the worksheet.</a:t>
            </a:r>
          </a:p>
        </p:txBody>
      </p:sp>
      <p:sp>
        <p:nvSpPr>
          <p:cNvPr id="12" name="Shape: Close button"/>
          <p:cNvSpPr/>
          <p:nvPr/>
        </p:nvSpPr>
        <p:spPr>
          <a:xfrm>
            <a:off x="11610182" y="1557374"/>
            <a:ext cx="299636" cy="284729"/>
          </a:xfrm>
          <a:prstGeom prst="roundRect">
            <a:avLst>
              <a:gd name="adj" fmla="val 41210"/>
            </a:avLst>
          </a:prstGeom>
          <a:solidFill>
            <a:srgbClr val="C7A1E3"/>
          </a:solidFill>
          <a:ln>
            <a:solidFill>
              <a:srgbClr val="583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solidFill>
                  <a:schemeClr val="bg1"/>
                </a:solidFill>
              </a:rPr>
              <a:t>X</a:t>
            </a:r>
            <a:endParaRPr lang="en-GB" sz="2400" dirty="0">
              <a:solidFill>
                <a:schemeClr val="bg1"/>
              </a:solidFill>
            </a:endParaRPr>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706"/>
          <a:stretch/>
        </p:blipFill>
        <p:spPr>
          <a:xfrm>
            <a:off x="300038" y="1557374"/>
            <a:ext cx="6078939" cy="4341748"/>
          </a:xfrm>
          <a:prstGeom prst="rect">
            <a:avLst/>
          </a:prstGeom>
        </p:spPr>
      </p:pic>
    </p:spTree>
    <p:extLst>
      <p:ext uri="{BB962C8B-B14F-4D97-AF65-F5344CB8AC3E}">
        <p14:creationId xmlns:p14="http://schemas.microsoft.com/office/powerpoint/2010/main" val="10733211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nextCondLst>
                <p:cond evt="onClick" delay="0">
                  <p:tgtEl>
                    <p:spTgt spid="9"/>
                  </p:tgtEl>
                </p:cond>
              </p:nextCondLst>
            </p:seq>
            <p:seq concurrent="1" nextAc="seek">
              <p:cTn id="11" restart="whenNotActive" fill="hold" evtFilter="cancelBubble" nodeType="interactiveSeq">
                <p:stCondLst>
                  <p:cond evt="onClick" delay="0">
                    <p:tgtEl>
                      <p:spTgt spid="12"/>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1" nodeType="with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2" nodeType="clickEffect">
                                  <p:stCondLst>
                                    <p:cond delay="0"/>
                                  </p:stCondLst>
                                  <p:childTnLst>
                                    <p:set>
                                      <p:cBhvr>
                                        <p:cTn id="24" dur="1" fill="hold">
                                          <p:stCondLst>
                                            <p:cond delay="0"/>
                                          </p:stCondLst>
                                        </p:cTn>
                                        <p:tgtEl>
                                          <p:spTgt spid="3"/>
                                        </p:tgtEl>
                                        <p:attrNameLst>
                                          <p:attrName>style.visibility</p:attrName>
                                        </p:attrNameLst>
                                      </p:cBhvr>
                                      <p:to>
                                        <p:strVal val="hidden"/>
                                      </p:to>
                                    </p:set>
                                  </p:childTnLst>
                                </p:cTn>
                              </p:par>
                              <p:par>
                                <p:cTn id="25" presetID="1" presetClass="exit" presetSubtype="0" fill="hold" grpId="2"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7" restart="whenNotActive" fill="hold" evtFilter="cancelBubble" nodeType="interactiveSeq">
                <p:stCondLst>
                  <p:cond evt="onClick" delay="0">
                    <p:tgtEl>
                      <p:spTgt spid="13"/>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3" nodeType="clickEffect">
                                  <p:stCondLst>
                                    <p:cond delay="0"/>
                                  </p:stCondLst>
                                  <p:childTnLst>
                                    <p:set>
                                      <p:cBhvr>
                                        <p:cTn id="31" dur="1" fill="hold">
                                          <p:stCondLst>
                                            <p:cond delay="0"/>
                                          </p:stCondLst>
                                        </p:cTn>
                                        <p:tgtEl>
                                          <p:spTgt spid="3"/>
                                        </p:tgtEl>
                                        <p:attrNameLst>
                                          <p:attrName>style.visibility</p:attrName>
                                        </p:attrNameLst>
                                      </p:cBhvr>
                                      <p:to>
                                        <p:strVal val="hidden"/>
                                      </p:to>
                                    </p:set>
                                  </p:childTnLst>
                                </p:cTn>
                              </p:par>
                              <p:par>
                                <p:cTn id="32" presetID="1" presetClass="exit" presetSubtype="0" fill="hold" grpId="3" nodeType="withEffect">
                                  <p:stCondLst>
                                    <p:cond delay="0"/>
                                  </p:stCondLst>
                                  <p:childTnLst>
                                    <p:set>
                                      <p:cBhvr>
                                        <p:cTn id="33"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3" grpId="0" animBg="1"/>
      <p:bldP spid="3" grpId="1" animBg="1"/>
      <p:bldP spid="3" grpId="2" animBg="1"/>
      <p:bldP spid="3" grpId="3" animBg="1"/>
      <p:bldP spid="12" grpId="0" animBg="1"/>
      <p:bldP spid="12" grpId="1" animBg="1"/>
      <p:bldP spid="12" grpId="2" animBg="1"/>
      <p:bldP spid="12" grpId="3"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Y4-L01-S04 - Prepare the Wa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475788" y="234641"/>
            <a:ext cx="609600" cy="609600"/>
          </a:xfrm>
          <a:prstGeom prst="rect">
            <a:avLst/>
          </a:prstGeom>
        </p:spPr>
      </p:pic>
      <p:sp>
        <p:nvSpPr>
          <p:cNvPr id="18" name="Textbox: Tool instructions"/>
          <p:cNvSpPr txBox="1"/>
          <p:nvPr/>
        </p:nvSpPr>
        <p:spPr>
          <a:xfrm>
            <a:off x="4950491" y="6396335"/>
            <a:ext cx="2291012" cy="461665"/>
          </a:xfrm>
          <a:prstGeom prst="rect">
            <a:avLst/>
          </a:prstGeom>
          <a:noFill/>
        </p:spPr>
        <p:txBody>
          <a:bodyPr wrap="none" rtlCol="0">
            <a:spAutoFit/>
          </a:bodyPr>
          <a:lstStyle/>
          <a:p>
            <a:pPr algn="ctr"/>
            <a:r>
              <a:rPr lang="en-GB" sz="1200" dirty="0">
                <a:latin typeface="Arial" pitchFamily="34" charset="0"/>
                <a:ea typeface="Segoe UI" pitchFamily="34" charset="0"/>
                <a:cs typeface="Arial" pitchFamily="34" charset="0"/>
              </a:rPr>
              <a:t>Click the images to reveal text.</a:t>
            </a:r>
          </a:p>
          <a:p>
            <a:pPr algn="ctr"/>
            <a:endParaRPr lang="en-GB" sz="1200" dirty="0">
              <a:latin typeface="Arial" pitchFamily="34" charset="0"/>
              <a:ea typeface="Segoe UI" pitchFamily="34" charset="0"/>
              <a:cs typeface="Arial" pitchFamily="34" charset="0"/>
            </a:endParaRPr>
          </a:p>
        </p:txBody>
      </p:sp>
      <p:sp>
        <p:nvSpPr>
          <p:cNvPr id="9" name="TextBox 8"/>
          <p:cNvSpPr txBox="1"/>
          <p:nvPr/>
        </p:nvSpPr>
        <p:spPr>
          <a:xfrm>
            <a:off x="112205" y="3829031"/>
            <a:ext cx="3994870" cy="1631216"/>
          </a:xfrm>
          <a:prstGeom prst="rect">
            <a:avLst/>
          </a:prstGeom>
          <a:solidFill>
            <a:srgbClr val="D8D0FC"/>
          </a:solidFill>
          <a:ln>
            <a:solidFill>
              <a:srgbClr val="3E1B59"/>
            </a:solidFill>
          </a:ln>
        </p:spPr>
        <p:txBody>
          <a:bodyPr wrap="square" rtlCol="0">
            <a:spAutoFit/>
          </a:bodyPr>
          <a:lstStyle/>
          <a:p>
            <a:pPr algn="just"/>
            <a:r>
              <a:rPr lang="en-NZ" sz="2000" dirty="0">
                <a:latin typeface="Arial" panose="020B0604020202020204" pitchFamily="34" charset="0"/>
                <a:cs typeface="Arial" panose="020B0604020202020204" pitchFamily="34" charset="0"/>
              </a:rPr>
              <a:t>Mary was called by God and she prepared to become the mother of God’s son, Jesus.</a:t>
            </a:r>
          </a:p>
          <a:p>
            <a:pPr algn="just"/>
            <a:r>
              <a:rPr lang="en-NZ" sz="2000" b="1" dirty="0">
                <a:solidFill>
                  <a:srgbClr val="58319F"/>
                </a:solidFill>
                <a:latin typeface="Arial" panose="020B0604020202020204" pitchFamily="34" charset="0"/>
                <a:cs typeface="Arial" panose="020B0604020202020204" pitchFamily="34" charset="0"/>
              </a:rPr>
              <a:t>What preparations would Mary have made?</a:t>
            </a:r>
            <a:endParaRPr lang="en-NZ" sz="2400" dirty="0">
              <a:solidFill>
                <a:srgbClr val="58319F"/>
              </a:solidFill>
              <a:latin typeface="Arial" panose="020B0604020202020204" pitchFamily="34" charset="0"/>
              <a:cs typeface="Arial" panose="020B0604020202020204" pitchFamily="34" charset="0"/>
            </a:endParaRPr>
          </a:p>
        </p:txBody>
      </p:sp>
      <p:sp>
        <p:nvSpPr>
          <p:cNvPr id="10" name="TextBox 9"/>
          <p:cNvSpPr txBox="1"/>
          <p:nvPr/>
        </p:nvSpPr>
        <p:spPr>
          <a:xfrm>
            <a:off x="4160991" y="3837217"/>
            <a:ext cx="3870015" cy="2246769"/>
          </a:xfrm>
          <a:prstGeom prst="rect">
            <a:avLst/>
          </a:prstGeom>
          <a:solidFill>
            <a:srgbClr val="D8D0FC"/>
          </a:solidFill>
          <a:ln>
            <a:solidFill>
              <a:srgbClr val="3E1B59"/>
            </a:solidFill>
          </a:ln>
        </p:spPr>
        <p:txBody>
          <a:bodyPr wrap="square" rtlCol="0">
            <a:spAutoFit/>
          </a:bodyPr>
          <a:lstStyle/>
          <a:p>
            <a:pPr algn="just"/>
            <a:r>
              <a:rPr lang="en-NZ" sz="2000" dirty="0">
                <a:latin typeface="Arial" panose="020B0604020202020204" pitchFamily="34" charset="0"/>
                <a:cs typeface="Arial" panose="020B0604020202020204" pitchFamily="34" charset="0"/>
              </a:rPr>
              <a:t>Elizabeth, Mary’s cousin, was also having a baby who grew up to be John the Baptist. Elizabeth helped Mary to prepare for the coming of Jesus.</a:t>
            </a:r>
          </a:p>
          <a:p>
            <a:pPr algn="just"/>
            <a:r>
              <a:rPr lang="en-NZ" sz="2000" b="1" dirty="0">
                <a:solidFill>
                  <a:srgbClr val="58319F"/>
                </a:solidFill>
                <a:latin typeface="Arial" panose="020B0604020202020204" pitchFamily="34" charset="0"/>
                <a:cs typeface="Arial" panose="020B0604020202020204" pitchFamily="34" charset="0"/>
              </a:rPr>
              <a:t>What preparations would Elizabeth have made?</a:t>
            </a:r>
            <a:endParaRPr lang="en-NZ" sz="2400" dirty="0">
              <a:solidFill>
                <a:srgbClr val="58319F"/>
              </a:solidFill>
              <a:latin typeface="Arial" panose="020B0604020202020204" pitchFamily="34" charset="0"/>
              <a:cs typeface="Arial" panose="020B0604020202020204" pitchFamily="34" charset="0"/>
            </a:endParaRPr>
          </a:p>
        </p:txBody>
      </p:sp>
      <p:sp>
        <p:nvSpPr>
          <p:cNvPr id="11" name="TextBox 10"/>
          <p:cNvSpPr txBox="1"/>
          <p:nvPr/>
        </p:nvSpPr>
        <p:spPr>
          <a:xfrm>
            <a:off x="8084922" y="3829031"/>
            <a:ext cx="3825580" cy="2431435"/>
          </a:xfrm>
          <a:prstGeom prst="rect">
            <a:avLst/>
          </a:prstGeom>
          <a:solidFill>
            <a:srgbClr val="D8D0FC"/>
          </a:solidFill>
          <a:ln>
            <a:solidFill>
              <a:srgbClr val="3E1B59"/>
            </a:solidFill>
          </a:ln>
        </p:spPr>
        <p:txBody>
          <a:bodyPr wrap="square" rtlCol="0">
            <a:spAutoFit/>
          </a:bodyPr>
          <a:lstStyle/>
          <a:p>
            <a:pPr algn="just"/>
            <a:r>
              <a:rPr lang="en-NZ" sz="1900" dirty="0">
                <a:latin typeface="Arial" panose="020B0604020202020204" pitchFamily="34" charset="0"/>
                <a:cs typeface="Arial" panose="020B0604020202020204" pitchFamily="34" charset="0"/>
              </a:rPr>
              <a:t>Joseph was the man Mary was engaged to when God asked her to be the mother of his son. Joseph cared for Mary and together they prepared for the birth of Jesus.</a:t>
            </a:r>
          </a:p>
          <a:p>
            <a:pPr algn="just"/>
            <a:r>
              <a:rPr lang="en-NZ" sz="1900" b="1" dirty="0">
                <a:solidFill>
                  <a:srgbClr val="58319F"/>
                </a:solidFill>
                <a:latin typeface="Arial" panose="020B0604020202020204" pitchFamily="34" charset="0"/>
                <a:cs typeface="Arial" panose="020B0604020202020204" pitchFamily="34" charset="0"/>
              </a:rPr>
              <a:t>What preparations would Joseph have made?</a:t>
            </a:r>
            <a:endParaRPr lang="en-NZ" sz="1900" dirty="0">
              <a:solidFill>
                <a:srgbClr val="58319F"/>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838198" y="161466"/>
            <a:ext cx="10515600" cy="1325563"/>
          </a:xfrm>
        </p:spPr>
        <p:txBody>
          <a:bodyPr/>
          <a:lstStyle/>
          <a:p>
            <a:pPr algn="ctr"/>
            <a:r>
              <a:rPr lang="en-NZ" b="1" spc="50" dirty="0">
                <a:ln w="0">
                  <a:solidFill>
                    <a:srgbClr val="2A174D"/>
                  </a:solidFill>
                </a:ln>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People in Jesus’ whānau </a:t>
            </a:r>
            <a:br>
              <a:rPr lang="en-NZ" b="1" spc="50" dirty="0">
                <a:ln w="0">
                  <a:solidFill>
                    <a:srgbClr val="2A174D"/>
                  </a:solidFill>
                </a:ln>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br>
            <a:r>
              <a:rPr lang="en-NZ" b="1" spc="50" dirty="0">
                <a:ln w="0">
                  <a:solidFill>
                    <a:srgbClr val="2A174D"/>
                  </a:solidFill>
                </a:ln>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who prepared for his coming</a:t>
            </a:r>
          </a:p>
        </p:txBody>
      </p:sp>
      <p:sp>
        <p:nvSpPr>
          <p:cNvPr id="19" name="Action Button: Back">
            <a:hlinkClick r:id="" action="ppaction://hlinkshowjump?jump=previousslide" highlightClick="1"/>
          </p:cNvPr>
          <p:cNvSpPr/>
          <p:nvPr/>
        </p:nvSpPr>
        <p:spPr>
          <a:xfrm>
            <a:off x="10098565" y="6261431"/>
            <a:ext cx="576064" cy="48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4" name="Action Button: Forward">
            <a:hlinkClick r:id="" action="ppaction://hlinkshowjump?jump=nextslide" highlightClick="1"/>
          </p:cNvPr>
          <p:cNvSpPr/>
          <p:nvPr/>
        </p:nvSpPr>
        <p:spPr>
          <a:xfrm>
            <a:off x="10777734" y="6260466"/>
            <a:ext cx="576064" cy="48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TextBox: PageNumber"/>
          <p:cNvSpPr txBox="1">
            <a:spLocks/>
          </p:cNvSpPr>
          <p:nvPr/>
        </p:nvSpPr>
        <p:spPr>
          <a:xfrm>
            <a:off x="11520000" y="6264063"/>
            <a:ext cx="480000" cy="48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1200" b="1" dirty="0">
                <a:solidFill>
                  <a:srgbClr val="002060"/>
                </a:solidFill>
                <a:latin typeface="Arial" pitchFamily="34" charset="0"/>
                <a:cs typeface="Arial" pitchFamily="34" charset="0"/>
              </a:rPr>
              <a:t>L-1</a:t>
            </a:r>
          </a:p>
          <a:p>
            <a:pPr algn="ctr"/>
            <a:r>
              <a:rPr lang="en-GB" sz="1200" b="1" dirty="0">
                <a:solidFill>
                  <a:srgbClr val="002060"/>
                </a:solidFill>
                <a:latin typeface="Arial" pitchFamily="34" charset="0"/>
                <a:cs typeface="Arial" pitchFamily="34" charset="0"/>
              </a:rPr>
              <a:t>S-04</a:t>
            </a:r>
          </a:p>
        </p:txBody>
      </p:sp>
      <p:pic>
        <p:nvPicPr>
          <p:cNvPr id="16" name="Star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0062" y="1501068"/>
            <a:ext cx="1900638" cy="2327963"/>
          </a:xfrm>
          <a:prstGeom prst="rect">
            <a:avLst/>
          </a:prstGeom>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pic>
      <p:pic>
        <p:nvPicPr>
          <p:cNvPr id="17" name="star 2"/>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saturation sat="140000"/>
                    </a14:imgEffect>
                  </a14:imgLayer>
                </a14:imgProps>
              </a:ext>
              <a:ext uri="{28A0092B-C50C-407E-A947-70E740481C1C}">
                <a14:useLocalDpi xmlns:a14="http://schemas.microsoft.com/office/drawing/2010/main" val="0"/>
              </a:ext>
            </a:extLst>
          </a:blip>
          <a:stretch>
            <a:fillRect/>
          </a:stretch>
        </p:blipFill>
        <p:spPr>
          <a:xfrm>
            <a:off x="4897734" y="1496696"/>
            <a:ext cx="2396531" cy="233233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2" name="Star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01299" y="1495215"/>
            <a:ext cx="1592827" cy="233381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6" name="Action Button: Audio">
            <a:hlinkClick r:id="" action="ppaction://noaction" highlightClick="1"/>
          </p:cNvPr>
          <p:cNvSpPr/>
          <p:nvPr/>
        </p:nvSpPr>
        <p:spPr>
          <a:xfrm>
            <a:off x="9495573" y="6260400"/>
            <a:ext cx="489014" cy="476791"/>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Tool instructions stop"/>
          <p:cNvSpPr txBox="1"/>
          <p:nvPr/>
        </p:nvSpPr>
        <p:spPr>
          <a:xfrm>
            <a:off x="3956551" y="6581001"/>
            <a:ext cx="3421835" cy="276999"/>
          </a:xfrm>
          <a:prstGeom prst="rect">
            <a:avLst/>
          </a:prstGeom>
          <a:noFill/>
        </p:spPr>
        <p:txBody>
          <a:bodyPr wrap="none" rtlCol="0">
            <a:spAutoFit/>
          </a:bodyPr>
          <a:lstStyle/>
          <a:p>
            <a:pPr algn="ctr"/>
            <a:r>
              <a:rPr lang="en-GB" sz="1200" dirty="0">
                <a:latin typeface="Arial" panose="020B0604020202020204" pitchFamily="34" charset="0"/>
                <a:cs typeface="Arial" panose="020B0604020202020204" pitchFamily="34" charset="0"/>
              </a:rPr>
              <a:t>Click the audio button to stop </a:t>
            </a:r>
            <a:r>
              <a:rPr lang="en-GB" sz="1200" dirty="0" smtClean="0">
                <a:latin typeface="Arial" panose="020B0604020202020204" pitchFamily="34" charset="0"/>
                <a:cs typeface="Arial" panose="020B0604020202020204" pitchFamily="34" charset="0"/>
              </a:rPr>
              <a:t>‘Prepare the Way’</a:t>
            </a:r>
            <a:endParaRPr lang="en-GB" sz="1200" dirty="0">
              <a:latin typeface="Arial" panose="020B0604020202020204" pitchFamily="34" charset="0"/>
              <a:cs typeface="Arial" panose="020B0604020202020204" pitchFamily="34" charset="0"/>
            </a:endParaRPr>
          </a:p>
        </p:txBody>
      </p:sp>
      <p:sp>
        <p:nvSpPr>
          <p:cNvPr id="28" name="TextBox: Tool instructions start"/>
          <p:cNvSpPr txBox="1"/>
          <p:nvPr/>
        </p:nvSpPr>
        <p:spPr>
          <a:xfrm>
            <a:off x="3956554" y="6581001"/>
            <a:ext cx="3412217" cy="276999"/>
          </a:xfrm>
          <a:prstGeom prst="rect">
            <a:avLst/>
          </a:prstGeom>
          <a:noFill/>
        </p:spPr>
        <p:txBody>
          <a:bodyPr wrap="none" rtlCol="0">
            <a:spAutoFit/>
          </a:bodyPr>
          <a:lstStyle/>
          <a:p>
            <a:pPr algn="ctr"/>
            <a:r>
              <a:rPr lang="en-GB" sz="1200" dirty="0">
                <a:latin typeface="Arial" pitchFamily="34" charset="0"/>
                <a:ea typeface="Segoe UI" pitchFamily="34" charset="0"/>
                <a:cs typeface="Arial" pitchFamily="34" charset="0"/>
              </a:rPr>
              <a:t>Click the audio button to play </a:t>
            </a:r>
            <a:r>
              <a:rPr lang="en-GB" sz="1200" dirty="0" smtClean="0">
                <a:latin typeface="Arial" pitchFamily="34" charset="0"/>
                <a:ea typeface="Segoe UI" pitchFamily="34" charset="0"/>
                <a:cs typeface="Arial" pitchFamily="34" charset="0"/>
              </a:rPr>
              <a:t>‘Prepare the Way’</a:t>
            </a:r>
            <a:endParaRPr lang="en-GB" sz="1200" dirty="0">
              <a:latin typeface="Arial" pitchFamily="34" charset="0"/>
              <a:ea typeface="Segoe UI" pitchFamily="34" charset="0"/>
              <a:cs typeface="Arial" pitchFamily="34" charset="0"/>
            </a:endParaRPr>
          </a:p>
        </p:txBody>
      </p:sp>
    </p:spTree>
    <p:extLst>
      <p:ext uri="{BB962C8B-B14F-4D97-AF65-F5344CB8AC3E}">
        <p14:creationId xmlns:p14="http://schemas.microsoft.com/office/powerpoint/2010/main" val="313370577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nextCondLst>
                <p:cond evt="onClick" delay="0">
                  <p:tgtEl>
                    <p:spTgt spid="16"/>
                  </p:tgtEl>
                </p:cond>
              </p:nextCondLst>
            </p:seq>
            <p:seq concurrent="1" nextAc="seek">
              <p:cTn id="13" restart="whenNotActive" fill="hold" evtFilter="cancelBubble" nodeType="interactiveSeq">
                <p:stCondLst>
                  <p:cond evt="onClick" delay="0">
                    <p:tgtEl>
                      <p:spTgt spid="17"/>
                    </p:tgtEl>
                  </p:cond>
                </p:stCondLst>
                <p:endSync evt="end" delay="0">
                  <p:rtn val="all"/>
                </p:endSync>
                <p:childTnLst>
                  <p:par>
                    <p:cTn id="14" fill="hold">
                      <p:stCondLst>
                        <p:cond delay="0"/>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nextCondLst>
                <p:cond evt="onClick" delay="0">
                  <p:tgtEl>
                    <p:spTgt spid="17"/>
                  </p:tgtEl>
                </p:cond>
              </p:nextCondLst>
            </p:seq>
            <p:seq concurrent="1" nextAc="seek">
              <p:cTn id="19" restart="whenNotActive" fill="hold" evtFilter="cancelBubble" nodeType="interactiveSeq">
                <p:stCondLst>
                  <p:cond evt="onClick" delay="0">
                    <p:tgtEl>
                      <p:spTgt spid="22"/>
                    </p:tgtEl>
                  </p:cond>
                </p:stCondLst>
                <p:endSync evt="end" delay="0">
                  <p:rtn val="all"/>
                </p:endSync>
                <p:childTnLst>
                  <p:par>
                    <p:cTn id="20" fill="hold">
                      <p:stCondLst>
                        <p:cond delay="0"/>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childTnLst>
              </p:cTn>
              <p:nextCondLst>
                <p:cond evt="onClick" delay="0">
                  <p:tgtEl>
                    <p:spTgt spid="22"/>
                  </p:tgtEl>
                </p:cond>
              </p:nextCondLst>
            </p:seq>
            <p:seq concurrent="1" nextAc="seek">
              <p:cTn id="25" restart="whenNotActive" fill="hold" evtFilter="cancelBubble" nodeType="interactiveSeq">
                <p:stCondLst>
                  <p:cond evt="onClick" delay="0">
                    <p:tgtEl>
                      <p:spTgt spid="14"/>
                    </p:tgtEl>
                  </p:cond>
                </p:stCondLst>
                <p:endSync evt="end" delay="0">
                  <p:rtn val="all"/>
                </p:endSync>
                <p:childTnLst>
                  <p:par>
                    <p:cTn id="26" fill="hold">
                      <p:stCondLst>
                        <p:cond delay="0"/>
                      </p:stCondLst>
                      <p:childTnLst>
                        <p:par>
                          <p:cTn id="27" fill="hold">
                            <p:stCondLst>
                              <p:cond delay="0"/>
                            </p:stCondLst>
                            <p:childTnLst>
                              <p:par>
                                <p:cTn id="28" presetID="1" presetClass="exit" presetSubtype="0" fill="hold" grpId="1" nodeType="withEffect">
                                  <p:stCondLst>
                                    <p:cond delay="0"/>
                                  </p:stCondLst>
                                  <p:childTnLst>
                                    <p:set>
                                      <p:cBhvr>
                                        <p:cTn id="29" dur="1" fill="hold">
                                          <p:stCondLst>
                                            <p:cond delay="0"/>
                                          </p:stCondLst>
                                        </p:cTn>
                                        <p:tgtEl>
                                          <p:spTgt spid="9"/>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10"/>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9"/>
                    </p:tgtEl>
                  </p:cond>
                </p:stCondLst>
                <p:endSync evt="end" delay="0">
                  <p:rtn val="all"/>
                </p:endSync>
                <p:childTnLst>
                  <p:par>
                    <p:cTn id="35" fill="hold">
                      <p:stCondLst>
                        <p:cond delay="0"/>
                      </p:stCondLst>
                      <p:childTnLst>
                        <p:par>
                          <p:cTn id="36" fill="hold">
                            <p:stCondLst>
                              <p:cond delay="0"/>
                            </p:stCondLst>
                            <p:childTnLst>
                              <p:par>
                                <p:cTn id="37" presetID="1" presetClass="exit" presetSubtype="0" fill="hold" grpId="2"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par>
                                <p:cTn id="39" presetID="1" presetClass="exit" presetSubtype="0" fill="hold" grpId="2" nodeType="withEffect">
                                  <p:stCondLst>
                                    <p:cond delay="0"/>
                                  </p:stCondLst>
                                  <p:childTnLst>
                                    <p:set>
                                      <p:cBhvr>
                                        <p:cTn id="40" dur="1" fill="hold">
                                          <p:stCondLst>
                                            <p:cond delay="0"/>
                                          </p:stCondLst>
                                        </p:cTn>
                                        <p:tgtEl>
                                          <p:spTgt spid="10"/>
                                        </p:tgtEl>
                                        <p:attrNameLst>
                                          <p:attrName>style.visibility</p:attrName>
                                        </p:attrNameLst>
                                      </p:cBhvr>
                                      <p:to>
                                        <p:strVal val="hidden"/>
                                      </p:to>
                                    </p:set>
                                  </p:childTnLst>
                                </p:cTn>
                              </p:par>
                              <p:par>
                                <p:cTn id="41" presetID="1" presetClass="exit" presetSubtype="0" fill="hold" grpId="2" nodeType="withEffect">
                                  <p:stCondLst>
                                    <p:cond delay="0"/>
                                  </p:stCondLst>
                                  <p:childTnLst>
                                    <p:set>
                                      <p:cBhvr>
                                        <p:cTn id="42"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3" restart="whenNotActive" fill="hold" evtFilter="cancelBubble" nodeType="interactiveSeq">
                <p:stCondLst>
                  <p:cond evt="onClick" delay="0">
                    <p:tgtEl>
                      <p:spTgt spid="26"/>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xit" presetSubtype="0" fill="hold" grpId="1" nodeType="withEffect">
                                  <p:stCondLst>
                                    <p:cond delay="0"/>
                                  </p:stCondLst>
                                  <p:childTnLst>
                                    <p:animEffect transition="out" filter="fade">
                                      <p:cBhvr>
                                        <p:cTn id="50" dur="500"/>
                                        <p:tgtEl>
                                          <p:spTgt spid="28"/>
                                        </p:tgtEl>
                                      </p:cBhvr>
                                    </p:animEffect>
                                    <p:set>
                                      <p:cBhvr>
                                        <p:cTn id="51" dur="1" fill="hold">
                                          <p:stCondLst>
                                            <p:cond delay="499"/>
                                          </p:stCondLst>
                                        </p:cTn>
                                        <p:tgtEl>
                                          <p:spTgt spid="28"/>
                                        </p:tgtEl>
                                        <p:attrNameLst>
                                          <p:attrName>style.visibility</p:attrName>
                                        </p:attrNameLst>
                                      </p:cBhvr>
                                      <p:to>
                                        <p:strVal val="hidden"/>
                                      </p:to>
                                    </p:set>
                                  </p:childTnLst>
                                </p:cTn>
                              </p:par>
                            </p:childTnLst>
                          </p:cTn>
                        </p:par>
                        <p:par>
                          <p:cTn id="52" fill="hold">
                            <p:stCondLst>
                              <p:cond delay="500"/>
                            </p:stCondLst>
                            <p:childTnLst>
                              <p:par>
                                <p:cTn id="53" presetID="1" presetClass="mediacall" presetSubtype="0" fill="hold" nodeType="afterEffect">
                                  <p:stCondLst>
                                    <p:cond delay="0"/>
                                  </p:stCondLst>
                                  <p:childTnLst>
                                    <p:cmd type="call" cmd="playFrom(0.0)">
                                      <p:cBhvr>
                                        <p:cTn id="54" dur="109779" fill="hold"/>
                                        <p:tgtEl>
                                          <p:spTgt spid="4"/>
                                        </p:tgtEl>
                                      </p:cBhvr>
                                    </p:cmd>
                                  </p:childTnLst>
                                </p:cTn>
                              </p:par>
                              <p:par>
                                <p:cTn id="55" presetID="1" presetClass="emph" presetSubtype="2" fill="hold" nodeType="withEffect">
                                  <p:stCondLst>
                                    <p:cond delay="0"/>
                                  </p:stCondLst>
                                  <p:childTnLst>
                                    <p:animClr clrSpc="rgb" dir="cw">
                                      <p:cBhvr>
                                        <p:cTn id="56" dur="1000" fill="hold"/>
                                        <p:tgtEl>
                                          <p:spTgt spid="26"/>
                                        </p:tgtEl>
                                        <p:attrNameLst>
                                          <p:attrName>fillcolor</p:attrName>
                                        </p:attrNameLst>
                                      </p:cBhvr>
                                      <p:to>
                                        <a:schemeClr val="accent2"/>
                                      </p:to>
                                    </p:animClr>
                                    <p:set>
                                      <p:cBhvr>
                                        <p:cTn id="57" dur="1000" fill="hold"/>
                                        <p:tgtEl>
                                          <p:spTgt spid="26"/>
                                        </p:tgtEl>
                                        <p:attrNameLst>
                                          <p:attrName>fill.type</p:attrName>
                                        </p:attrNameLst>
                                      </p:cBhvr>
                                      <p:to>
                                        <p:strVal val="solid"/>
                                      </p:to>
                                    </p:set>
                                    <p:set>
                                      <p:cBhvr>
                                        <p:cTn id="58" dur="1000" fill="hold"/>
                                        <p:tgtEl>
                                          <p:spTgt spid="26"/>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3" presetClass="mediacall" presetSubtype="0" fill="hold" nodeType="clickEffect">
                                  <p:stCondLst>
                                    <p:cond delay="0"/>
                                  </p:stCondLst>
                                  <p:childTnLst>
                                    <p:cmd type="call" cmd="stop">
                                      <p:cBhvr>
                                        <p:cTn id="62" dur="1" fill="hold"/>
                                        <p:tgtEl>
                                          <p:spTgt spid="4"/>
                                        </p:tgtEl>
                                      </p:cBhvr>
                                    </p:cmd>
                                  </p:childTnLst>
                                </p:cTn>
                              </p:par>
                              <p:par>
                                <p:cTn id="63" presetID="10" presetClass="exit" presetSubtype="0" fill="hold" grpId="1" nodeType="withEffect">
                                  <p:stCondLst>
                                    <p:cond delay="0"/>
                                  </p:stCondLst>
                                  <p:childTnLst>
                                    <p:animEffect transition="out" filter="fade">
                                      <p:cBhvr>
                                        <p:cTn id="64" dur="500"/>
                                        <p:tgtEl>
                                          <p:spTgt spid="27"/>
                                        </p:tgtEl>
                                      </p:cBhvr>
                                    </p:animEffect>
                                    <p:set>
                                      <p:cBhvr>
                                        <p:cTn id="65" dur="1" fill="hold">
                                          <p:stCondLst>
                                            <p:cond delay="499"/>
                                          </p:stCondLst>
                                        </p:cTn>
                                        <p:tgtEl>
                                          <p:spTgt spid="27"/>
                                        </p:tgtEl>
                                        <p:attrNameLst>
                                          <p:attrName>style.visibility</p:attrName>
                                        </p:attrNameLst>
                                      </p:cBhvr>
                                      <p:to>
                                        <p:strVal val="hidden"/>
                                      </p:to>
                                    </p:set>
                                  </p:childTnLst>
                                </p:cTn>
                              </p:par>
                              <p:par>
                                <p:cTn id="66" presetID="10" presetClass="entr" presetSubtype="0" fill="hold" grpId="2"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par>
                                <p:cTn id="69" presetID="1" presetClass="emph" presetSubtype="2" fill="hold" nodeType="withEffect">
                                  <p:stCondLst>
                                    <p:cond delay="0"/>
                                  </p:stCondLst>
                                  <p:childTnLst>
                                    <p:animClr clrSpc="rgb" dir="cw">
                                      <p:cBhvr>
                                        <p:cTn id="70" dur="2000" fill="hold"/>
                                        <p:tgtEl>
                                          <p:spTgt spid="26"/>
                                        </p:tgtEl>
                                        <p:attrNameLst>
                                          <p:attrName>fillcolor</p:attrName>
                                        </p:attrNameLst>
                                      </p:cBhvr>
                                      <p:to>
                                        <a:schemeClr val="bg1"/>
                                      </p:to>
                                    </p:animClr>
                                    <p:set>
                                      <p:cBhvr>
                                        <p:cTn id="71" dur="2000" fill="hold"/>
                                        <p:tgtEl>
                                          <p:spTgt spid="26"/>
                                        </p:tgtEl>
                                        <p:attrNameLst>
                                          <p:attrName>fill.type</p:attrName>
                                        </p:attrNameLst>
                                      </p:cBhvr>
                                      <p:to>
                                        <p:strVal val="solid"/>
                                      </p:to>
                                    </p:set>
                                    <p:set>
                                      <p:cBhvr>
                                        <p:cTn id="72" dur="20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audio>
              <p:cMediaNode vol="80000">
                <p:cTn id="73" fill="hold" display="0">
                  <p:stCondLst>
                    <p:cond delay="indefinite"/>
                  </p:stCondLst>
                  <p:endCondLst>
                    <p:cond evt="onStopAudio" delay="0">
                      <p:tgtEl>
                        <p:sldTgt/>
                      </p:tgtEl>
                    </p:cond>
                  </p:endCondLst>
                </p:cTn>
                <p:tgtEl>
                  <p:spTgt spid="4"/>
                </p:tgtEl>
              </p:cMediaNode>
            </p:audio>
          </p:childTnLst>
        </p:cTn>
      </p:par>
    </p:tnLst>
    <p:bldLst>
      <p:bldP spid="9" grpId="0" animBg="1"/>
      <p:bldP spid="9" grpId="1" animBg="1"/>
      <p:bldP spid="9" grpId="2" animBg="1"/>
      <p:bldP spid="10" grpId="0" animBg="1"/>
      <p:bldP spid="10" grpId="1" animBg="1"/>
      <p:bldP spid="10" grpId="2" animBg="1"/>
      <p:bldP spid="11" grpId="0" animBg="1"/>
      <p:bldP spid="11" grpId="1" animBg="1"/>
      <p:bldP spid="11" grpId="2" animBg="1"/>
      <p:bldP spid="27" grpId="0"/>
      <p:bldP spid="27" grpId="1"/>
      <p:bldP spid="28" grpId="0"/>
      <p:bldP spid="28" grpId="1"/>
      <p:bldP spid="28"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PageNumber"/>
          <p:cNvSpPr txBox="1">
            <a:spLocks/>
          </p:cNvSpPr>
          <p:nvPr/>
        </p:nvSpPr>
        <p:spPr>
          <a:xfrm>
            <a:off x="11520000" y="6240000"/>
            <a:ext cx="480000" cy="48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1200" b="1" dirty="0">
                <a:solidFill>
                  <a:srgbClr val="002060"/>
                </a:solidFill>
                <a:latin typeface="Arial" pitchFamily="34" charset="0"/>
                <a:cs typeface="Arial" pitchFamily="34" charset="0"/>
              </a:rPr>
              <a:t>L-1</a:t>
            </a:r>
          </a:p>
          <a:p>
            <a:pPr algn="ctr"/>
            <a:r>
              <a:rPr lang="en-GB" sz="1200" b="1" dirty="0">
                <a:solidFill>
                  <a:srgbClr val="002060"/>
                </a:solidFill>
                <a:latin typeface="Arial" pitchFamily="34" charset="0"/>
                <a:cs typeface="Arial" pitchFamily="34" charset="0"/>
              </a:rPr>
              <a:t>S-05</a:t>
            </a:r>
          </a:p>
        </p:txBody>
      </p:sp>
      <p:sp>
        <p:nvSpPr>
          <p:cNvPr id="14" name="Action Button: Forward">
            <a:hlinkClick r:id="" action="ppaction://hlinkshowjump?jump=nextslide" highlightClick="1"/>
          </p:cNvPr>
          <p:cNvSpPr/>
          <p:nvPr/>
        </p:nvSpPr>
        <p:spPr>
          <a:xfrm>
            <a:off x="10800523" y="6240000"/>
            <a:ext cx="576064" cy="48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9" name="Action Button: Back">
            <a:hlinkClick r:id="" action="ppaction://hlinkshowjump?jump=previousslide" highlightClick="1"/>
          </p:cNvPr>
          <p:cNvSpPr/>
          <p:nvPr/>
        </p:nvSpPr>
        <p:spPr>
          <a:xfrm>
            <a:off x="10128000" y="6240000"/>
            <a:ext cx="576064" cy="48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8" name="Textbox: Tool instructions"/>
          <p:cNvSpPr txBox="1"/>
          <p:nvPr/>
        </p:nvSpPr>
        <p:spPr>
          <a:xfrm>
            <a:off x="3481346" y="6396335"/>
            <a:ext cx="5229317" cy="461665"/>
          </a:xfrm>
          <a:prstGeom prst="rect">
            <a:avLst/>
          </a:prstGeom>
          <a:noFill/>
        </p:spPr>
        <p:txBody>
          <a:bodyPr wrap="none" rtlCol="0">
            <a:spAutoFit/>
          </a:bodyPr>
          <a:lstStyle/>
          <a:p>
            <a:pPr algn="ctr"/>
            <a:r>
              <a:rPr lang="en-GB" sz="1200" dirty="0">
                <a:latin typeface="Arial" pitchFamily="34" charset="0"/>
                <a:ea typeface="Segoe UI" pitchFamily="34" charset="0"/>
                <a:cs typeface="Arial" pitchFamily="34" charset="0"/>
              </a:rPr>
              <a:t>Click the images to reveal text, click buttons under images to move arrows.</a:t>
            </a:r>
          </a:p>
          <a:p>
            <a:pPr algn="ctr"/>
            <a:r>
              <a:rPr lang="en-GB" sz="1200" dirty="0">
                <a:latin typeface="Arial" pitchFamily="34" charset="0"/>
                <a:ea typeface="Segoe UI" pitchFamily="34" charset="0"/>
                <a:cs typeface="Arial" pitchFamily="34" charset="0"/>
              </a:rPr>
              <a:t>Click audio button for MP3 ‘Prepare the way’</a:t>
            </a:r>
          </a:p>
        </p:txBody>
      </p:sp>
      <p:sp>
        <p:nvSpPr>
          <p:cNvPr id="9" name="TextBox 8"/>
          <p:cNvSpPr txBox="1"/>
          <p:nvPr/>
        </p:nvSpPr>
        <p:spPr>
          <a:xfrm>
            <a:off x="3906136" y="1602520"/>
            <a:ext cx="7447664" cy="1938992"/>
          </a:xfrm>
          <a:prstGeom prst="rect">
            <a:avLst/>
          </a:prstGeom>
          <a:solidFill>
            <a:srgbClr val="D8D0FC"/>
          </a:solidFill>
          <a:ln>
            <a:solidFill>
              <a:srgbClr val="3E1B59"/>
            </a:solidFill>
          </a:ln>
        </p:spPr>
        <p:txBody>
          <a:bodyPr wrap="square" rtlCol="0">
            <a:spAutoFit/>
          </a:bodyPr>
          <a:lstStyle/>
          <a:p>
            <a:r>
              <a:rPr lang="en-NZ" sz="2000" dirty="0">
                <a:latin typeface="Arial" panose="020B0604020202020204" pitchFamily="34" charset="0"/>
                <a:cs typeface="Arial" panose="020B0604020202020204" pitchFamily="34" charset="0"/>
              </a:rPr>
              <a:t>Isaiah was one of the Old Testament prophets who was called by God to tell the people to turn back to God. He tried to prepare the people for the coming of the Messiah. The Messiah was promised by God to restore their friendship with God.</a:t>
            </a:r>
          </a:p>
          <a:p>
            <a:r>
              <a:rPr lang="en-NZ" sz="2000" dirty="0">
                <a:latin typeface="Arial" panose="020B0604020202020204" pitchFamily="34" charset="0"/>
                <a:cs typeface="Arial" panose="020B0604020202020204" pitchFamily="34" charset="0"/>
              </a:rPr>
              <a:t>He was doing this 800 years before Jesus was born. Many things he spoke about came true.</a:t>
            </a:r>
          </a:p>
        </p:txBody>
      </p:sp>
      <p:sp>
        <p:nvSpPr>
          <p:cNvPr id="10" name="TextBox 9"/>
          <p:cNvSpPr txBox="1"/>
          <p:nvPr/>
        </p:nvSpPr>
        <p:spPr>
          <a:xfrm>
            <a:off x="3906136" y="4284020"/>
            <a:ext cx="7447664" cy="1938992"/>
          </a:xfrm>
          <a:prstGeom prst="rect">
            <a:avLst/>
          </a:prstGeom>
          <a:solidFill>
            <a:srgbClr val="D8D0FC"/>
          </a:solidFill>
          <a:ln>
            <a:solidFill>
              <a:srgbClr val="3E1B59"/>
            </a:solidFill>
          </a:ln>
        </p:spPr>
        <p:txBody>
          <a:bodyPr wrap="square" rtlCol="0">
            <a:spAutoFit/>
          </a:bodyPr>
          <a:lstStyle/>
          <a:p>
            <a:r>
              <a:rPr lang="en-NZ" sz="2000" dirty="0">
                <a:latin typeface="Arial" panose="020B0604020202020204" pitchFamily="34" charset="0"/>
                <a:cs typeface="Arial" panose="020B0604020202020204" pitchFamily="34" charset="0"/>
              </a:rPr>
              <a:t>John the Baptist was the last prophet. He knew Jesus was the Messiah who was promised by God to come and save the people from the hard times they were living in. He preached to the people to get ready, to change their lives as the Messiah was very near. Some believed him and others didn’t. </a:t>
            </a:r>
          </a:p>
          <a:p>
            <a:r>
              <a:rPr lang="en-NZ" sz="2000" dirty="0">
                <a:latin typeface="Arial" panose="020B0604020202020204" pitchFamily="34" charset="0"/>
                <a:cs typeface="Arial" panose="020B0604020202020204" pitchFamily="34" charset="0"/>
              </a:rPr>
              <a:t>John was part of Jesus’ family tree, Jesus’ whakapapa.</a:t>
            </a:r>
          </a:p>
        </p:txBody>
      </p:sp>
      <p:sp>
        <p:nvSpPr>
          <p:cNvPr id="2" name="Title 1"/>
          <p:cNvSpPr>
            <a:spLocks noGrp="1"/>
          </p:cNvSpPr>
          <p:nvPr>
            <p:ph type="title"/>
          </p:nvPr>
        </p:nvSpPr>
        <p:spPr>
          <a:xfrm>
            <a:off x="0" y="40010"/>
            <a:ext cx="12192000" cy="1325563"/>
          </a:xfrm>
        </p:spPr>
        <p:txBody>
          <a:bodyPr>
            <a:normAutofit fontScale="90000"/>
          </a:bodyPr>
          <a:lstStyle/>
          <a:p>
            <a:pPr algn="ctr"/>
            <a:r>
              <a:rPr lang="en-NZ" b="1" spc="50" dirty="0">
                <a:ln w="0">
                  <a:solidFill>
                    <a:srgbClr val="2A174D"/>
                  </a:solidFill>
                </a:ln>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For thousands of years the prophets prepared the people to accept the new Messiah</a:t>
            </a:r>
          </a:p>
        </p:txBody>
      </p:sp>
      <p:sp>
        <p:nvSpPr>
          <p:cNvPr id="11" name="Action Button: Worksheet">
            <a:hlinkClick r:id="rId3" action="ppaction://hlinksldjump" highlightClick="1"/>
          </p:cNvPr>
          <p:cNvSpPr/>
          <p:nvPr/>
        </p:nvSpPr>
        <p:spPr>
          <a:xfrm>
            <a:off x="8990955" y="6240000"/>
            <a:ext cx="480000" cy="48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Action Button: Audio">
            <a:hlinkClick r:id="" action="ppaction://noaction" highlightClick="1">
              <a:snd r:embed="rId4" name="applause.wav"/>
            </a:hlinkClick>
          </p:cNvPr>
          <p:cNvSpPr/>
          <p:nvPr/>
        </p:nvSpPr>
        <p:spPr>
          <a:xfrm>
            <a:off x="9542661" y="6240000"/>
            <a:ext cx="480000" cy="480000"/>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 name="Button I"/>
          <p:cNvSpPr/>
          <p:nvPr/>
        </p:nvSpPr>
        <p:spPr>
          <a:xfrm>
            <a:off x="1309540" y="3741460"/>
            <a:ext cx="798653" cy="335666"/>
          </a:xfrm>
          <a:prstGeom prst="roundRect">
            <a:avLst/>
          </a:prstGeom>
          <a:solidFill>
            <a:srgbClr val="D3C8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Button JB"/>
          <p:cNvSpPr/>
          <p:nvPr/>
        </p:nvSpPr>
        <p:spPr>
          <a:xfrm>
            <a:off x="1309540" y="6240000"/>
            <a:ext cx="798653" cy="335666"/>
          </a:xfrm>
          <a:prstGeom prst="roundRect">
            <a:avLst/>
          </a:prstGeom>
          <a:solidFill>
            <a:srgbClr val="D3C8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Arrow: Right I"/>
          <p:cNvSpPr/>
          <p:nvPr/>
        </p:nvSpPr>
        <p:spPr>
          <a:xfrm>
            <a:off x="3229337" y="1602520"/>
            <a:ext cx="676799" cy="358815"/>
          </a:xfrm>
          <a:prstGeom prst="rightArrow">
            <a:avLst/>
          </a:prstGeom>
          <a:solidFill>
            <a:schemeClr val="bg1"/>
          </a:solidFill>
          <a:ln>
            <a:solidFill>
              <a:srgbClr val="583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Arrow: Right JB"/>
          <p:cNvSpPr/>
          <p:nvPr/>
        </p:nvSpPr>
        <p:spPr>
          <a:xfrm>
            <a:off x="3229336" y="4281003"/>
            <a:ext cx="676799" cy="358815"/>
          </a:xfrm>
          <a:prstGeom prst="rightArrow">
            <a:avLst/>
          </a:prstGeom>
          <a:solidFill>
            <a:schemeClr val="bg1"/>
          </a:solidFill>
          <a:ln>
            <a:solidFill>
              <a:srgbClr val="583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5" name="Star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897" y="1459095"/>
            <a:ext cx="2059941" cy="2225842"/>
          </a:xfrm>
          <a:prstGeom prst="rect">
            <a:avLst/>
          </a:prstGeom>
          <a:ln>
            <a:noFill/>
          </a:ln>
          <a:effectLst>
            <a:outerShdw blurRad="107950" dist="12700" dir="5400000" algn="ctr">
              <a:srgbClr val="000000"/>
            </a:outerShdw>
            <a:softEdge rad="12700"/>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6" name="star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967" y="4312379"/>
            <a:ext cx="2543800" cy="188227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95708653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0" presetClass="entr" presetSubtype="0" fill="hold" grpId="2"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8"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10" presetClass="entr" presetSubtype="0" fill="hold" grpId="2"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8"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nextCondLst>
                <p:cond evt="onClick" delay="0">
                  <p:tgtEl>
                    <p:spTgt spid="16"/>
                  </p:tgtEl>
                </p:cond>
              </p:nextCondLst>
            </p:seq>
            <p:seq concurrent="1" nextAc="seek">
              <p:cTn id="26" restart="whenNotActive" fill="hold" evtFilter="cancelBubble" nodeType="interactiveSeq">
                <p:stCondLst>
                  <p:cond evt="onClick" delay="0">
                    <p:tgtEl>
                      <p:spTgt spid="3"/>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1.875E-6 -2.22222E-6 L 0.00013 0.04722 " pathEditMode="relative" rAng="0" ptsTypes="AA">
                                      <p:cBhvr>
                                        <p:cTn id="30" dur="500" fill="hold"/>
                                        <p:tgtEl>
                                          <p:spTgt spid="5"/>
                                        </p:tgtEl>
                                        <p:attrNameLst>
                                          <p:attrName>ppt_x</p:attrName>
                                          <p:attrName>ppt_y</p:attrName>
                                        </p:attrNameLst>
                                      </p:cBhvr>
                                      <p:rCtr x="0" y="2361"/>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1" nodeType="clickEffect">
                                  <p:stCondLst>
                                    <p:cond delay="0"/>
                                  </p:stCondLst>
                                  <p:childTnLst>
                                    <p:animMotion origin="layout" path="M 0.00013 0.04722 L 0.00013 0.09584 " pathEditMode="relative" rAng="0" ptsTypes="AA">
                                      <p:cBhvr>
                                        <p:cTn id="34" dur="500" fill="hold"/>
                                        <p:tgtEl>
                                          <p:spTgt spid="5"/>
                                        </p:tgtEl>
                                        <p:attrNameLst>
                                          <p:attrName>ppt_x</p:attrName>
                                          <p:attrName>ppt_y</p:attrName>
                                        </p:attrNameLst>
                                      </p:cBhvr>
                                      <p:rCtr x="0" y="2431"/>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2" nodeType="clickEffect">
                                  <p:stCondLst>
                                    <p:cond delay="0"/>
                                  </p:stCondLst>
                                  <p:childTnLst>
                                    <p:animMotion origin="layout" path="M 0.00013 0.09584 L 0.00013 0.14213 " pathEditMode="relative" rAng="0" ptsTypes="AA">
                                      <p:cBhvr>
                                        <p:cTn id="38" dur="500" fill="hold"/>
                                        <p:tgtEl>
                                          <p:spTgt spid="5"/>
                                        </p:tgtEl>
                                        <p:attrNameLst>
                                          <p:attrName>ppt_x</p:attrName>
                                          <p:attrName>ppt_y</p:attrName>
                                        </p:attrNameLst>
                                      </p:cBhvr>
                                      <p:rCtr x="-26" y="2315"/>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3" nodeType="clickEffect">
                                  <p:stCondLst>
                                    <p:cond delay="0"/>
                                  </p:stCondLst>
                                  <p:childTnLst>
                                    <p:animMotion origin="layout" path="M 0.00013 0.14213 L 0.00013 0.18033 " pathEditMode="relative" rAng="0" ptsTypes="AA">
                                      <p:cBhvr>
                                        <p:cTn id="42" dur="500" fill="hold"/>
                                        <p:tgtEl>
                                          <p:spTgt spid="5"/>
                                        </p:tgtEl>
                                        <p:attrNameLst>
                                          <p:attrName>ppt_x</p:attrName>
                                          <p:attrName>ppt_y</p:attrName>
                                        </p:attrNameLst>
                                      </p:cBhvr>
                                      <p:rCtr x="0" y="1944"/>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4" nodeType="clickEffect">
                                  <p:stCondLst>
                                    <p:cond delay="0"/>
                                  </p:stCondLst>
                                  <p:childTnLst>
                                    <p:animMotion origin="layout" path="M 0.00013 0.18032 L 0.00013 0.22662 " pathEditMode="relative" rAng="0" ptsTypes="AA">
                                      <p:cBhvr>
                                        <p:cTn id="46" dur="500" fill="hold"/>
                                        <p:tgtEl>
                                          <p:spTgt spid="5"/>
                                        </p:tgtEl>
                                        <p:attrNameLst>
                                          <p:attrName>ppt_x</p:attrName>
                                          <p:attrName>ppt_y</p:attrName>
                                        </p:attrNameLst>
                                      </p:cBhvr>
                                      <p:rCtr x="0" y="2269"/>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5" nodeType="clickEffect">
                                  <p:stCondLst>
                                    <p:cond delay="0"/>
                                  </p:stCondLst>
                                  <p:childTnLst>
                                    <p:animMotion origin="layout" path="M 0.00013 0.22662 L 1.66667E-6 1.85185E-6 " pathEditMode="relative" rAng="0" ptsTypes="AA">
                                      <p:cBhvr>
                                        <p:cTn id="50" dur="500" fill="hold"/>
                                        <p:tgtEl>
                                          <p:spTgt spid="5"/>
                                        </p:tgtEl>
                                        <p:attrNameLst>
                                          <p:attrName>ppt_x</p:attrName>
                                          <p:attrName>ppt_y</p:attrName>
                                        </p:attrNameLst>
                                      </p:cBhvr>
                                      <p:rCtr x="0" y="-11296"/>
                                    </p:animMotion>
                                  </p:childTnLst>
                                </p:cTn>
                              </p:par>
                            </p:childTnLst>
                          </p:cTn>
                        </p:par>
                      </p:childTnLst>
                    </p:cTn>
                  </p:par>
                </p:childTnLst>
              </p:cTn>
              <p:nextCondLst>
                <p:cond evt="onClick" delay="0">
                  <p:tgtEl>
                    <p:spTgt spid="3"/>
                  </p:tgtEl>
                </p:cond>
              </p:nextCondLst>
            </p:seq>
            <p:seq concurrent="1" nextAc="seek">
              <p:cTn id="51" restart="whenNotActive" fill="hold" evtFilter="cancelBubble" nodeType="interactiveSeq">
                <p:stCondLst>
                  <p:cond evt="onClick" delay="0">
                    <p:tgtEl>
                      <p:spTgt spid="17"/>
                    </p:tgtEl>
                  </p:cond>
                </p:stCondLst>
                <p:endSync evt="end" delay="0">
                  <p:rtn val="all"/>
                </p:endSync>
                <p:childTnLst>
                  <p:par>
                    <p:cTn id="52" fill="hold">
                      <p:stCondLst>
                        <p:cond delay="0"/>
                      </p:stCondLst>
                      <p:childTnLst>
                        <p:par>
                          <p:cTn id="53" fill="hold">
                            <p:stCondLst>
                              <p:cond delay="0"/>
                            </p:stCondLst>
                            <p:childTnLst>
                              <p:par>
                                <p:cTn id="54" presetID="42" presetClass="path" presetSubtype="0" accel="50000" decel="50000" fill="hold" grpId="0" nodeType="clickEffect">
                                  <p:stCondLst>
                                    <p:cond delay="0"/>
                                  </p:stCondLst>
                                  <p:childTnLst>
                                    <p:animMotion origin="layout" path="M 1.875E-6 -2.96296E-6 L 0.00013 0.04838 " pathEditMode="relative" rAng="0" ptsTypes="AA">
                                      <p:cBhvr>
                                        <p:cTn id="55" dur="500" fill="hold"/>
                                        <p:tgtEl>
                                          <p:spTgt spid="20"/>
                                        </p:tgtEl>
                                        <p:attrNameLst>
                                          <p:attrName>ppt_x</p:attrName>
                                          <p:attrName>ppt_y</p:attrName>
                                        </p:attrNameLst>
                                      </p:cBhvr>
                                      <p:rCtr x="0" y="2407"/>
                                    </p:animMotion>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grpId="1" nodeType="clickEffect">
                                  <p:stCondLst>
                                    <p:cond delay="0"/>
                                  </p:stCondLst>
                                  <p:childTnLst>
                                    <p:animMotion origin="layout" path="M 0.00013 0.04838 L 0.00013 0.09283 " pathEditMode="relative" rAng="0" ptsTypes="AA">
                                      <p:cBhvr>
                                        <p:cTn id="59" dur="500" fill="hold"/>
                                        <p:tgtEl>
                                          <p:spTgt spid="20"/>
                                        </p:tgtEl>
                                        <p:attrNameLst>
                                          <p:attrName>ppt_x</p:attrName>
                                          <p:attrName>ppt_y</p:attrName>
                                        </p:attrNameLst>
                                      </p:cBhvr>
                                      <p:rCtr x="-26" y="2222"/>
                                    </p:animMotion>
                                  </p:childTnLst>
                                </p:cTn>
                              </p:par>
                            </p:childTnLst>
                          </p:cTn>
                        </p:par>
                      </p:childTnLst>
                    </p:cTn>
                  </p:par>
                  <p:par>
                    <p:cTn id="60" fill="hold">
                      <p:stCondLst>
                        <p:cond delay="indefinite"/>
                      </p:stCondLst>
                      <p:childTnLst>
                        <p:par>
                          <p:cTn id="61" fill="hold">
                            <p:stCondLst>
                              <p:cond delay="0"/>
                            </p:stCondLst>
                            <p:childTnLst>
                              <p:par>
                                <p:cTn id="62" presetID="42" presetClass="path" presetSubtype="0" accel="50000" decel="50000" fill="hold" grpId="2" nodeType="clickEffect">
                                  <p:stCondLst>
                                    <p:cond delay="0"/>
                                  </p:stCondLst>
                                  <p:childTnLst>
                                    <p:animMotion origin="layout" path="M 0.00013 0.09283 L 0.00013 0.13403 " pathEditMode="relative" rAng="0" ptsTypes="AA">
                                      <p:cBhvr>
                                        <p:cTn id="63" dur="500" fill="hold"/>
                                        <p:tgtEl>
                                          <p:spTgt spid="20"/>
                                        </p:tgtEl>
                                        <p:attrNameLst>
                                          <p:attrName>ppt_x</p:attrName>
                                          <p:attrName>ppt_y</p:attrName>
                                        </p:attrNameLst>
                                      </p:cBhvr>
                                      <p:rCtr x="-52" y="1968"/>
                                    </p:animMotion>
                                  </p:childTnLst>
                                </p:cTn>
                              </p:par>
                            </p:childTnLst>
                          </p:cTn>
                        </p:par>
                      </p:childTnLst>
                    </p:cTn>
                  </p:par>
                  <p:par>
                    <p:cTn id="64" fill="hold">
                      <p:stCondLst>
                        <p:cond delay="indefinite"/>
                      </p:stCondLst>
                      <p:childTnLst>
                        <p:par>
                          <p:cTn id="65" fill="hold">
                            <p:stCondLst>
                              <p:cond delay="0"/>
                            </p:stCondLst>
                            <p:childTnLst>
                              <p:par>
                                <p:cTn id="66" presetID="42" presetClass="path" presetSubtype="0" accel="50000" decel="50000" fill="hold" grpId="3" nodeType="clickEffect">
                                  <p:stCondLst>
                                    <p:cond delay="0"/>
                                  </p:stCondLst>
                                  <p:childTnLst>
                                    <p:animMotion origin="layout" path="M 0.00013 0.13403 L 0.00052 0.18102 " pathEditMode="relative" rAng="0" ptsTypes="AA">
                                      <p:cBhvr>
                                        <p:cTn id="67" dur="500" fill="hold"/>
                                        <p:tgtEl>
                                          <p:spTgt spid="20"/>
                                        </p:tgtEl>
                                        <p:attrNameLst>
                                          <p:attrName>ppt_x</p:attrName>
                                          <p:attrName>ppt_y</p:attrName>
                                        </p:attrNameLst>
                                      </p:cBhvr>
                                      <p:rCtr x="0" y="2338"/>
                                    </p:animMotion>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grpId="4" nodeType="clickEffect">
                                  <p:stCondLst>
                                    <p:cond delay="0"/>
                                  </p:stCondLst>
                                  <p:childTnLst>
                                    <p:animMotion origin="layout" path="M 0.00052 0.18102 L 0.00013 0.22361 " pathEditMode="relative" rAng="0" ptsTypes="AA">
                                      <p:cBhvr>
                                        <p:cTn id="71" dur="500" fill="hold"/>
                                        <p:tgtEl>
                                          <p:spTgt spid="20"/>
                                        </p:tgtEl>
                                        <p:attrNameLst>
                                          <p:attrName>ppt_x</p:attrName>
                                          <p:attrName>ppt_y</p:attrName>
                                        </p:attrNameLst>
                                      </p:cBhvr>
                                      <p:rCtr x="-26" y="2130"/>
                                    </p:animMotion>
                                  </p:childTnLst>
                                </p:cTn>
                              </p:par>
                            </p:childTnLst>
                          </p:cTn>
                        </p:par>
                      </p:childTnLst>
                    </p:cTn>
                  </p:par>
                  <p:par>
                    <p:cTn id="72" fill="hold">
                      <p:stCondLst>
                        <p:cond delay="indefinite"/>
                      </p:stCondLst>
                      <p:childTnLst>
                        <p:par>
                          <p:cTn id="73" fill="hold">
                            <p:stCondLst>
                              <p:cond delay="0"/>
                            </p:stCondLst>
                            <p:childTnLst>
                              <p:par>
                                <p:cTn id="74" presetID="42" presetClass="path" presetSubtype="0" accel="50000" decel="50000" fill="hold" grpId="5" nodeType="clickEffect">
                                  <p:stCondLst>
                                    <p:cond delay="0"/>
                                  </p:stCondLst>
                                  <p:childTnLst>
                                    <p:animMotion origin="layout" path="M 0.00013 0.22361 L 2.5E-6 7.56773E-17 " pathEditMode="relative" rAng="0" ptsTypes="AA">
                                      <p:cBhvr>
                                        <p:cTn id="75" dur="500" fill="hold"/>
                                        <p:tgtEl>
                                          <p:spTgt spid="20"/>
                                        </p:tgtEl>
                                        <p:attrNameLst>
                                          <p:attrName>ppt_x</p:attrName>
                                          <p:attrName>ppt_y</p:attrName>
                                        </p:attrNameLst>
                                      </p:cBhvr>
                                      <p:rCtr x="-26" y="-11204"/>
                                    </p:animMotion>
                                  </p:childTnLst>
                                </p:cTn>
                              </p:par>
                            </p:childTnLst>
                          </p:cTn>
                        </p:par>
                      </p:childTnLst>
                    </p:cTn>
                  </p:par>
                </p:childTnLst>
              </p:cTn>
              <p:nextCondLst>
                <p:cond evt="onClick" delay="0">
                  <p:tgtEl>
                    <p:spTgt spid="17"/>
                  </p:tgtEl>
                </p:cond>
              </p:nextCondLst>
            </p:seq>
            <p:seq concurrent="1" nextAc="seek">
              <p:cTn id="76" restart="whenNotActive" fill="hold" evtFilter="cancelBubble" nodeType="interactiveSeq">
                <p:stCondLst>
                  <p:cond evt="onClick" delay="0">
                    <p:tgtEl>
                      <p:spTgt spid="14"/>
                    </p:tgtEl>
                  </p:cond>
                </p:stCondLst>
                <p:endSync evt="end" delay="0">
                  <p:rtn val="all"/>
                </p:endSync>
                <p:childTnLst>
                  <p:par>
                    <p:cTn id="77" fill="hold">
                      <p:stCondLst>
                        <p:cond delay="0"/>
                      </p:stCondLst>
                      <p:childTnLst>
                        <p:par>
                          <p:cTn id="78" fill="hold">
                            <p:stCondLst>
                              <p:cond delay="0"/>
                            </p:stCondLst>
                            <p:childTnLst>
                              <p:par>
                                <p:cTn id="79" presetID="1" presetClass="exit" presetSubtype="0" fill="hold" grpId="1" nodeType="withEffect">
                                  <p:stCondLst>
                                    <p:cond delay="0"/>
                                  </p:stCondLst>
                                  <p:childTnLst>
                                    <p:set>
                                      <p:cBhvr>
                                        <p:cTn id="80" dur="1" fill="hold">
                                          <p:stCondLst>
                                            <p:cond delay="0"/>
                                          </p:stCondLst>
                                        </p:cTn>
                                        <p:tgtEl>
                                          <p:spTgt spid="9"/>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10"/>
                                        </p:tgtEl>
                                        <p:attrNameLst>
                                          <p:attrName>style.visibility</p:attrName>
                                        </p:attrNameLst>
                                      </p:cBhvr>
                                      <p:to>
                                        <p:strVal val="hidden"/>
                                      </p:to>
                                    </p:set>
                                  </p:childTnLst>
                                </p:cTn>
                              </p:par>
                              <p:par>
                                <p:cTn id="83" presetID="1" presetClass="exit" presetSubtype="0" fill="hold" grpId="0" nodeType="withEffect">
                                  <p:stCondLst>
                                    <p:cond delay="0"/>
                                  </p:stCondLst>
                                  <p:childTnLst>
                                    <p:set>
                                      <p:cBhvr>
                                        <p:cTn id="84" dur="1" fill="hold">
                                          <p:stCondLst>
                                            <p:cond delay="0"/>
                                          </p:stCondLst>
                                        </p:cTn>
                                        <p:tgtEl>
                                          <p:spTgt spid="17"/>
                                        </p:tgtEl>
                                        <p:attrNameLst>
                                          <p:attrName>style.visibility</p:attrName>
                                        </p:attrNameLst>
                                      </p:cBhvr>
                                      <p:to>
                                        <p:strVal val="hidden"/>
                                      </p:to>
                                    </p:set>
                                  </p:childTnLst>
                                </p:cTn>
                              </p:par>
                              <p:par>
                                <p:cTn id="85" presetID="1" presetClass="exit" presetSubtype="0" fill="hold" grpId="6" nodeType="withEffect">
                                  <p:stCondLst>
                                    <p:cond delay="0"/>
                                  </p:stCondLst>
                                  <p:childTnLst>
                                    <p:set>
                                      <p:cBhvr>
                                        <p:cTn id="86" dur="1" fill="hold">
                                          <p:stCondLst>
                                            <p:cond delay="0"/>
                                          </p:stCondLst>
                                        </p:cTn>
                                        <p:tgtEl>
                                          <p:spTgt spid="5"/>
                                        </p:tgtEl>
                                        <p:attrNameLst>
                                          <p:attrName>style.visibility</p:attrName>
                                        </p:attrNameLst>
                                      </p:cBhvr>
                                      <p:to>
                                        <p:strVal val="hidden"/>
                                      </p:to>
                                    </p:set>
                                  </p:childTnLst>
                                </p:cTn>
                              </p:par>
                              <p:par>
                                <p:cTn id="87" presetID="1" presetClass="exit" presetSubtype="0" fill="hold" grpId="0" nodeType="withEffect">
                                  <p:stCondLst>
                                    <p:cond delay="0"/>
                                  </p:stCondLst>
                                  <p:childTnLst>
                                    <p:set>
                                      <p:cBhvr>
                                        <p:cTn id="88" dur="1" fill="hold">
                                          <p:stCondLst>
                                            <p:cond delay="0"/>
                                          </p:stCondLst>
                                        </p:cTn>
                                        <p:tgtEl>
                                          <p:spTgt spid="3"/>
                                        </p:tgtEl>
                                        <p:attrNameLst>
                                          <p:attrName>style.visibility</p:attrName>
                                        </p:attrNameLst>
                                      </p:cBhvr>
                                      <p:to>
                                        <p:strVal val="hidden"/>
                                      </p:to>
                                    </p:set>
                                  </p:childTnLst>
                                </p:cTn>
                              </p:par>
                              <p:par>
                                <p:cTn id="89" presetID="1" presetClass="exit" presetSubtype="0" fill="hold" grpId="6" nodeType="withEffect">
                                  <p:stCondLst>
                                    <p:cond delay="0"/>
                                  </p:stCondLst>
                                  <p:childTnLst>
                                    <p:set>
                                      <p:cBhvr>
                                        <p:cTn id="90"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91" restart="whenNotActive" fill="hold" evtFilter="cancelBubble" nodeType="interactiveSeq">
                <p:stCondLst>
                  <p:cond evt="onClick" delay="0">
                    <p:tgtEl>
                      <p:spTgt spid="19"/>
                    </p:tgtEl>
                  </p:cond>
                </p:stCondLst>
                <p:endSync evt="end" delay="0">
                  <p:rtn val="all"/>
                </p:endSync>
                <p:childTnLst>
                  <p:par>
                    <p:cTn id="92" fill="hold">
                      <p:stCondLst>
                        <p:cond delay="0"/>
                      </p:stCondLst>
                      <p:childTnLst>
                        <p:par>
                          <p:cTn id="93" fill="hold">
                            <p:stCondLst>
                              <p:cond delay="0"/>
                            </p:stCondLst>
                            <p:childTnLst>
                              <p:par>
                                <p:cTn id="94" presetID="1" presetClass="exit" presetSubtype="0" fill="hold" grpId="2" nodeType="withEffect">
                                  <p:stCondLst>
                                    <p:cond delay="0"/>
                                  </p:stCondLst>
                                  <p:childTnLst>
                                    <p:set>
                                      <p:cBhvr>
                                        <p:cTn id="95" dur="1" fill="hold">
                                          <p:stCondLst>
                                            <p:cond delay="0"/>
                                          </p:stCondLst>
                                        </p:cTn>
                                        <p:tgtEl>
                                          <p:spTgt spid="9"/>
                                        </p:tgtEl>
                                        <p:attrNameLst>
                                          <p:attrName>style.visibility</p:attrName>
                                        </p:attrNameLst>
                                      </p:cBhvr>
                                      <p:to>
                                        <p:strVal val="hidden"/>
                                      </p:to>
                                    </p:set>
                                  </p:childTnLst>
                                </p:cTn>
                              </p:par>
                              <p:par>
                                <p:cTn id="96" presetID="1" presetClass="exit" presetSubtype="0" fill="hold" grpId="2" nodeType="withEffect">
                                  <p:stCondLst>
                                    <p:cond delay="0"/>
                                  </p:stCondLst>
                                  <p:childTnLst>
                                    <p:set>
                                      <p:cBhvr>
                                        <p:cTn id="97" dur="1" fill="hold">
                                          <p:stCondLst>
                                            <p:cond delay="0"/>
                                          </p:stCondLst>
                                        </p:cTn>
                                        <p:tgtEl>
                                          <p:spTgt spid="10"/>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3"/>
                                        </p:tgtEl>
                                        <p:attrNameLst>
                                          <p:attrName>style.visibility</p:attrName>
                                        </p:attrNameLst>
                                      </p:cBhvr>
                                      <p:to>
                                        <p:strVal val="hidden"/>
                                      </p:to>
                                    </p:set>
                                  </p:childTnLst>
                                </p:cTn>
                              </p:par>
                              <p:par>
                                <p:cTn id="100" presetID="1" presetClass="exit" presetSubtype="0" fill="hold" grpId="7" nodeType="withEffect">
                                  <p:stCondLst>
                                    <p:cond delay="0"/>
                                  </p:stCondLst>
                                  <p:childTnLst>
                                    <p:set>
                                      <p:cBhvr>
                                        <p:cTn id="101" dur="1" fill="hold">
                                          <p:stCondLst>
                                            <p:cond delay="0"/>
                                          </p:stCondLst>
                                        </p:cTn>
                                        <p:tgtEl>
                                          <p:spTgt spid="5"/>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17"/>
                                        </p:tgtEl>
                                        <p:attrNameLst>
                                          <p:attrName>style.visibility</p:attrName>
                                        </p:attrNameLst>
                                      </p:cBhvr>
                                      <p:to>
                                        <p:strVal val="hidden"/>
                                      </p:to>
                                    </p:set>
                                  </p:childTnLst>
                                </p:cTn>
                              </p:par>
                              <p:par>
                                <p:cTn id="104" presetID="1" presetClass="exit" presetSubtype="0" fill="hold" grpId="7" nodeType="withEffect">
                                  <p:stCondLst>
                                    <p:cond delay="0"/>
                                  </p:stCondLst>
                                  <p:childTnLst>
                                    <p:set>
                                      <p:cBhvr>
                                        <p:cTn id="105"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9" grpId="0" animBg="1"/>
      <p:bldP spid="9" grpId="1" animBg="1"/>
      <p:bldP spid="9" grpId="2" animBg="1"/>
      <p:bldP spid="10" grpId="0" animBg="1"/>
      <p:bldP spid="10" grpId="1" animBg="1"/>
      <p:bldP spid="10" grpId="2" animBg="1"/>
      <p:bldP spid="3" grpId="0" animBg="1"/>
      <p:bldP spid="3" grpId="1" animBg="1"/>
      <p:bldP spid="3" grpId="2" animBg="1"/>
      <p:bldP spid="17" grpId="0" animBg="1"/>
      <p:bldP spid="17" grpId="1" animBg="1"/>
      <p:bldP spid="17" grpId="2" animBg="1"/>
      <p:bldP spid="5" grpId="0" animBg="1"/>
      <p:bldP spid="5" grpId="1" animBg="1"/>
      <p:bldP spid="5" grpId="2" animBg="1"/>
      <p:bldP spid="5" grpId="3" animBg="1"/>
      <p:bldP spid="5" grpId="4" animBg="1"/>
      <p:bldP spid="5" grpId="5" animBg="1"/>
      <p:bldP spid="5" grpId="6" animBg="1"/>
      <p:bldP spid="5" grpId="7" animBg="1"/>
      <p:bldP spid="5" grpId="8" animBg="1"/>
      <p:bldP spid="20" grpId="0" animBg="1"/>
      <p:bldP spid="20" grpId="1" animBg="1"/>
      <p:bldP spid="20" grpId="2" animBg="1"/>
      <p:bldP spid="20" grpId="3" animBg="1"/>
      <p:bldP spid="20" grpId="4" animBg="1"/>
      <p:bldP spid="20" grpId="5" animBg="1"/>
      <p:bldP spid="20" grpId="6" animBg="1"/>
      <p:bldP spid="20" grpId="7" animBg="1"/>
      <p:bldP spid="20" grpId="8"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820" y="1597520"/>
            <a:ext cx="5659710" cy="36764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p:txBody>
          <a:bodyPr/>
          <a:lstStyle/>
          <a:p>
            <a:pPr algn="ctr"/>
            <a:r>
              <a:rPr lang="en-NZ" b="1" kern="0" spc="50" dirty="0">
                <a:ln w="0">
                  <a:solidFill>
                    <a:srgbClr val="2A174D"/>
                  </a:solidFill>
                </a:ln>
                <a:solidFill>
                  <a:schemeClr val="bg2"/>
                </a:solidFill>
                <a:effectLst>
                  <a:innerShdw blurRad="63500" dist="50800" dir="13500000">
                    <a:srgbClr val="000000">
                      <a:alpha val="50000"/>
                    </a:srgbClr>
                  </a:innerShdw>
                </a:effectLst>
                <a:latin typeface="Arial" panose="020B0604020202020204" pitchFamily="34" charset="0"/>
                <a:ea typeface="Calibri" panose="020F0502020204030204" pitchFamily="34" charset="0"/>
                <a:cs typeface="Arial" panose="020B0604020202020204" pitchFamily="34" charset="0"/>
              </a:rPr>
              <a:t>Our Family Tree</a:t>
            </a:r>
            <a:endParaRPr lang="en-NZ" dirty="0">
              <a:latin typeface="Arial" panose="020B0604020202020204" pitchFamily="34" charset="0"/>
              <a:cs typeface="Arial" panose="020B0604020202020204" pitchFamily="34" charset="0"/>
            </a:endParaRPr>
          </a:p>
        </p:txBody>
      </p:sp>
      <p:pic>
        <p:nvPicPr>
          <p:cNvPr id="24" name="Shape: Post-it 5" descr="\\DESKTOP\Users\Public\TCI\Sample Lesson 22-10-2015\Junior Classes - Year 1 - Lesson 4\Images\post-it.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8027259" y="0"/>
            <a:ext cx="4006837" cy="333225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Line 5"/>
          <p:cNvSpPr txBox="1"/>
          <p:nvPr/>
        </p:nvSpPr>
        <p:spPr>
          <a:xfrm rot="20948926">
            <a:off x="8327951" y="420417"/>
            <a:ext cx="3111857" cy="2585323"/>
          </a:xfrm>
          <a:prstGeom prst="rect">
            <a:avLst/>
          </a:prstGeom>
          <a:noFill/>
        </p:spPr>
        <p:txBody>
          <a:bodyPr wrap="square" rtlCol="0">
            <a:spAutoFit/>
          </a:bodyPr>
          <a:lstStyle/>
          <a:p>
            <a:r>
              <a:rPr lang="en-NZ" dirty="0">
                <a:latin typeface="Arial" panose="020B0604020202020204" pitchFamily="34" charset="0"/>
                <a:cs typeface="Arial" panose="020B0604020202020204" pitchFamily="34" charset="0"/>
              </a:rPr>
              <a:t>It is important to keep the memory of our ancestors tupuna close to us because they are the reason we are here in this land and they are often the reason we have faith in God because they have passed this belief down to us.</a:t>
            </a:r>
            <a:endParaRPr lang="en-GB" sz="2400" dirty="0">
              <a:latin typeface="Arial" panose="020B0604020202020204" pitchFamily="34" charset="0"/>
              <a:ea typeface="Segoe UI" pitchFamily="34" charset="0"/>
              <a:cs typeface="Arial" panose="020B0604020202020204" pitchFamily="34" charset="0"/>
            </a:endParaRPr>
          </a:p>
        </p:txBody>
      </p:sp>
      <p:pic>
        <p:nvPicPr>
          <p:cNvPr id="23" name="Shape: Post-it 4" descr="\\DESKTOP\Users\Public\TCI\Sample Lesson 22-10-2015\Junior Classes - Year 1 - Lesson 4\Images\post-it.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5834921" y="3088582"/>
            <a:ext cx="4690229" cy="370925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Line 4"/>
          <p:cNvSpPr txBox="1"/>
          <p:nvPr/>
        </p:nvSpPr>
        <p:spPr>
          <a:xfrm rot="20948926">
            <a:off x="6318112" y="3592648"/>
            <a:ext cx="3586898" cy="2862322"/>
          </a:xfrm>
          <a:prstGeom prst="rect">
            <a:avLst/>
          </a:prstGeom>
          <a:noFill/>
        </p:spPr>
        <p:txBody>
          <a:bodyPr wrap="square" rtlCol="0">
            <a:spAutoFit/>
          </a:bodyPr>
          <a:lstStyle/>
          <a:p>
            <a:r>
              <a:rPr lang="en-NZ" dirty="0">
                <a:latin typeface="Arial" panose="020B0604020202020204" pitchFamily="34" charset="0"/>
                <a:cs typeface="Arial" panose="020B0604020202020204" pitchFamily="34" charset="0"/>
              </a:rPr>
              <a:t>Sometimes our family tell us we have a likeness to one of our ancestors or we have the same gifts as they had such as singing or playing cricket. They might say we remind them of one of the old uncles or aunts because we have their hair or eyes. Sometimes people are called after people in their whakapapa.</a:t>
            </a:r>
            <a:endParaRPr lang="en-GB" sz="2400" dirty="0">
              <a:latin typeface="Arial" panose="020B0604020202020204" pitchFamily="34" charset="0"/>
              <a:ea typeface="Segoe UI" pitchFamily="34" charset="0"/>
              <a:cs typeface="Arial" panose="020B0604020202020204" pitchFamily="34" charset="0"/>
            </a:endParaRPr>
          </a:p>
        </p:txBody>
      </p:sp>
      <p:pic>
        <p:nvPicPr>
          <p:cNvPr id="22" name="Shape: Post-it 3" descr="\\DESKTOP\Users\Public\TCI\Sample Lesson 22-10-2015\Junior Classes - Year 1 - Lesson 4\Images\post-it.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3887755" y="0"/>
            <a:ext cx="4297691" cy="376161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Line 3"/>
          <p:cNvSpPr txBox="1"/>
          <p:nvPr/>
        </p:nvSpPr>
        <p:spPr>
          <a:xfrm rot="20948926">
            <a:off x="4163387" y="650119"/>
            <a:ext cx="3476898" cy="2585323"/>
          </a:xfrm>
          <a:prstGeom prst="rect">
            <a:avLst/>
          </a:prstGeom>
          <a:noFill/>
        </p:spPr>
        <p:txBody>
          <a:bodyPr wrap="square" rtlCol="0">
            <a:spAutoFit/>
          </a:bodyPr>
          <a:lstStyle/>
          <a:p>
            <a:r>
              <a:rPr lang="en-NZ" dirty="0">
                <a:latin typeface="Arial" panose="020B0604020202020204" pitchFamily="34" charset="0"/>
                <a:cs typeface="Arial" panose="020B0604020202020204" pitchFamily="34" charset="0"/>
              </a:rPr>
              <a:t>Family whānau members have pictures of older family members tupuna and they tell stories about them to keep their memory alive. That is why the photographs of the tupuna are hung in a marae so they can continue to be part of the lives of their descendants.</a:t>
            </a:r>
            <a:endParaRPr lang="en-GB" sz="2400" dirty="0">
              <a:latin typeface="Arial" panose="020B0604020202020204" pitchFamily="34" charset="0"/>
              <a:ea typeface="Segoe UI" pitchFamily="34" charset="0"/>
              <a:cs typeface="Arial" panose="020B0604020202020204" pitchFamily="34" charset="0"/>
            </a:endParaRPr>
          </a:p>
        </p:txBody>
      </p:sp>
      <p:pic>
        <p:nvPicPr>
          <p:cNvPr id="21" name="Shape: Post-it 2" descr="\\DESKTOP\Users\Public\TCI\Sample Lesson 22-10-2015\Junior Classes - Year 1 - Lesson 4\Images\post-it.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167863" y="3539609"/>
            <a:ext cx="4559974" cy="328761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Line 2"/>
          <p:cNvSpPr txBox="1"/>
          <p:nvPr/>
        </p:nvSpPr>
        <p:spPr>
          <a:xfrm rot="20948926">
            <a:off x="567929" y="4189120"/>
            <a:ext cx="3628968" cy="2308324"/>
          </a:xfrm>
          <a:prstGeom prst="rect">
            <a:avLst/>
          </a:prstGeom>
          <a:noFill/>
        </p:spPr>
        <p:txBody>
          <a:bodyPr wrap="square" rtlCol="0">
            <a:spAutoFit/>
          </a:bodyPr>
          <a:lstStyle/>
          <a:p>
            <a:r>
              <a:rPr lang="en-NZ" dirty="0">
                <a:latin typeface="Arial" panose="020B0604020202020204" pitchFamily="34" charset="0"/>
                <a:cs typeface="Arial" panose="020B0604020202020204" pitchFamily="34" charset="0"/>
              </a:rPr>
              <a:t>We may know what ship, waka or plane they travelled on to get here, which country they came from, what sort of work they did and where they settled to make their new life. Family trees help us to get to know who we are and where we belong.</a:t>
            </a:r>
            <a:endParaRPr lang="en-GB" sz="2000" dirty="0">
              <a:latin typeface="Arial" panose="020B0604020202020204" pitchFamily="34" charset="0"/>
              <a:ea typeface="Segoe UI" pitchFamily="34" charset="0"/>
              <a:cs typeface="Arial" panose="020B0604020202020204" pitchFamily="34" charset="0"/>
            </a:endParaRPr>
          </a:p>
        </p:txBody>
      </p:sp>
      <p:pic>
        <p:nvPicPr>
          <p:cNvPr id="8196" name="Shape: Post-it 1" descr="\\DESKTOP\Users\Public\TCI\Sample Lesson 22-10-2015\Junior Classes - Year 1 - Lesson 4\Images\post-it.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32142" y="0"/>
            <a:ext cx="4293833" cy="37616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Line 1"/>
          <p:cNvSpPr txBox="1"/>
          <p:nvPr/>
        </p:nvSpPr>
        <p:spPr>
          <a:xfrm rot="20948926">
            <a:off x="381525" y="696975"/>
            <a:ext cx="3321287" cy="2585323"/>
          </a:xfrm>
          <a:prstGeom prst="rect">
            <a:avLst/>
          </a:prstGeom>
          <a:noFill/>
        </p:spPr>
        <p:txBody>
          <a:bodyPr wrap="square" rtlCol="0">
            <a:spAutoFit/>
          </a:bodyPr>
          <a:lstStyle/>
          <a:p>
            <a:r>
              <a:rPr lang="en-NZ" dirty="0">
                <a:latin typeface="Arial" panose="020B0604020202020204" pitchFamily="34" charset="0"/>
                <a:cs typeface="Arial" panose="020B0604020202020204" pitchFamily="34" charset="0"/>
              </a:rPr>
              <a:t>Family trees are useful for keeping a written record of our family history whakapapa. They remind us of our ancestors tupuna who have come before us and prepared the way for us to make our lives here in Aotearoa New Zealand.</a:t>
            </a:r>
          </a:p>
        </p:txBody>
      </p:sp>
      <p:pic>
        <p:nvPicPr>
          <p:cNvPr id="15" name="Shape: Pin 5" descr="\\DESKTOP\Users\Public\TCI\Sample Lesson 22-10-2015\Junior Classes - Year 1 - Lesson 4\Images\post-it.png"/>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11410895" y="5263276"/>
            <a:ext cx="723255" cy="942485"/>
          </a:xfrm>
          <a:prstGeom prst="rect">
            <a:avLst/>
          </a:prstGeom>
          <a:noFill/>
          <a:extLst>
            <a:ext uri="{909E8E84-426E-40DD-AFC4-6F175D3DCCD1}">
              <a14:hiddenFill xmlns:a14="http://schemas.microsoft.com/office/drawing/2010/main">
                <a:solidFill>
                  <a:srgbClr val="FFFFFF"/>
                </a:solidFill>
              </a14:hiddenFill>
            </a:ext>
          </a:extLst>
        </p:spPr>
      </p:pic>
      <p:pic>
        <p:nvPicPr>
          <p:cNvPr id="14" name="Shape: Pin 4" descr="\\DESKTOP\Users\Public\TCI\Sample Lesson 22-10-2015\Junior Classes - Year 1 - Lesson 4\Images\post-it.png"/>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11410895" y="4336686"/>
            <a:ext cx="723255" cy="942485"/>
          </a:xfrm>
          <a:prstGeom prst="rect">
            <a:avLst/>
          </a:prstGeom>
          <a:noFill/>
          <a:extLst>
            <a:ext uri="{909E8E84-426E-40DD-AFC4-6F175D3DCCD1}">
              <a14:hiddenFill xmlns:a14="http://schemas.microsoft.com/office/drawing/2010/main">
                <a:solidFill>
                  <a:srgbClr val="FFFFFF"/>
                </a:solidFill>
              </a14:hiddenFill>
            </a:ext>
          </a:extLst>
        </p:spPr>
      </p:pic>
      <p:pic>
        <p:nvPicPr>
          <p:cNvPr id="13" name="Shape: Pin 3" descr="\\DESKTOP\Users\Public\TCI\Sample Lesson 22-10-2015\Junior Classes - Year 1 - Lesson 4\Images\post-it.png"/>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11410895" y="3410094"/>
            <a:ext cx="723255" cy="942485"/>
          </a:xfrm>
          <a:prstGeom prst="rect">
            <a:avLst/>
          </a:prstGeom>
          <a:noFill/>
          <a:extLst>
            <a:ext uri="{909E8E84-426E-40DD-AFC4-6F175D3DCCD1}">
              <a14:hiddenFill xmlns:a14="http://schemas.microsoft.com/office/drawing/2010/main">
                <a:solidFill>
                  <a:srgbClr val="FFFFFF"/>
                </a:solidFill>
              </a14:hiddenFill>
            </a:ext>
          </a:extLst>
        </p:spPr>
      </p:pic>
      <p:pic>
        <p:nvPicPr>
          <p:cNvPr id="12" name="Shape: Pin 2" descr="\\DESKTOP\Users\Public\TCI\Sample Lesson 22-10-2015\Junior Classes - Year 1 - Lesson 4\Images\post-it.png"/>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11410895" y="2483502"/>
            <a:ext cx="723255" cy="942485"/>
          </a:xfrm>
          <a:prstGeom prst="rect">
            <a:avLst/>
          </a:prstGeom>
          <a:noFill/>
          <a:extLst>
            <a:ext uri="{909E8E84-426E-40DD-AFC4-6F175D3DCCD1}">
              <a14:hiddenFill xmlns:a14="http://schemas.microsoft.com/office/drawing/2010/main">
                <a:solidFill>
                  <a:srgbClr val="FFFFFF"/>
                </a:solidFill>
              </a14:hiddenFill>
            </a:ext>
          </a:extLst>
        </p:spPr>
      </p:pic>
      <p:pic>
        <p:nvPicPr>
          <p:cNvPr id="8195" name="Shape: Pin 1" descr="\\DESKTOP\Users\Public\TCI\Sample Lesson 22-10-2015\Junior Classes - Year 1 - Lesson 4\Images\post-it.png"/>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11410895" y="1556911"/>
            <a:ext cx="723255" cy="94248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PageNumber"/>
          <p:cNvSpPr txBox="1">
            <a:spLocks/>
          </p:cNvSpPr>
          <p:nvPr/>
        </p:nvSpPr>
        <p:spPr>
          <a:xfrm>
            <a:off x="11520000" y="6240000"/>
            <a:ext cx="480000" cy="48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1200" b="1" dirty="0">
                <a:solidFill>
                  <a:srgbClr val="002060"/>
                </a:solidFill>
                <a:latin typeface="Arial" pitchFamily="34" charset="0"/>
                <a:cs typeface="Arial" pitchFamily="34" charset="0"/>
              </a:rPr>
              <a:t>L-2</a:t>
            </a:r>
          </a:p>
          <a:p>
            <a:pPr algn="ctr"/>
            <a:r>
              <a:rPr lang="en-GB" sz="1200" b="1" dirty="0">
                <a:solidFill>
                  <a:srgbClr val="002060"/>
                </a:solidFill>
                <a:latin typeface="Arial" pitchFamily="34" charset="0"/>
                <a:cs typeface="Arial" pitchFamily="34" charset="0"/>
              </a:rPr>
              <a:t>S-06</a:t>
            </a:r>
          </a:p>
        </p:txBody>
      </p:sp>
      <p:sp>
        <p:nvSpPr>
          <p:cNvPr id="32" name="Action Button: Forward">
            <a:hlinkClick r:id="" action="ppaction://hlinkshowjump?jump=nextslide" highlightClick="1"/>
          </p:cNvPr>
          <p:cNvSpPr/>
          <p:nvPr/>
        </p:nvSpPr>
        <p:spPr>
          <a:xfrm>
            <a:off x="10800523" y="6240000"/>
            <a:ext cx="576064" cy="48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3" name="Action Button: Back">
            <a:hlinkClick r:id="" action="ppaction://hlinkshowjump?jump=previousslide" highlightClick="1"/>
          </p:cNvPr>
          <p:cNvSpPr/>
          <p:nvPr/>
        </p:nvSpPr>
        <p:spPr>
          <a:xfrm>
            <a:off x="10128000" y="6240000"/>
            <a:ext cx="576064" cy="48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8" name="Textbox: Tool instructions"/>
          <p:cNvSpPr txBox="1"/>
          <p:nvPr/>
        </p:nvSpPr>
        <p:spPr>
          <a:xfrm>
            <a:off x="4364612" y="6550225"/>
            <a:ext cx="3462807" cy="276999"/>
          </a:xfrm>
          <a:prstGeom prst="rect">
            <a:avLst/>
          </a:prstGeom>
          <a:noFill/>
        </p:spPr>
        <p:txBody>
          <a:bodyPr wrap="none" rtlCol="0">
            <a:spAutoFit/>
          </a:bodyPr>
          <a:lstStyle/>
          <a:p>
            <a:pPr algn="ctr"/>
            <a:r>
              <a:rPr lang="en-GB" sz="1200" dirty="0">
                <a:latin typeface="Arial" pitchFamily="34" charset="0"/>
                <a:ea typeface="Segoe UI" pitchFamily="34" charset="0"/>
                <a:cs typeface="Arial" pitchFamily="34" charset="0"/>
              </a:rPr>
              <a:t>Click the pins on the right to reveal post-it notes.</a:t>
            </a:r>
          </a:p>
        </p:txBody>
      </p:sp>
    </p:spTree>
    <p:extLst>
      <p:ext uri="{BB962C8B-B14F-4D97-AF65-F5344CB8AC3E}">
        <p14:creationId xmlns:p14="http://schemas.microsoft.com/office/powerpoint/2010/main" val="74175218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195"/>
                    </p:tgtEl>
                  </p:cond>
                </p:stCondLst>
                <p:endSync evt="end" delay="0">
                  <p:rtn val="all"/>
                </p:endSync>
                <p:childTnLst>
                  <p:par>
                    <p:cTn id="3" fill="hold">
                      <p:stCondLst>
                        <p:cond delay="0"/>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1000"/>
                                        <p:tgtEl>
                                          <p:spTgt spid="8196"/>
                                        </p:tgtEl>
                                      </p:cBhvr>
                                    </p:animEffect>
                                    <p:anim calcmode="lin" valueType="num">
                                      <p:cBhvr>
                                        <p:cTn id="8" dur="1000" fill="hold"/>
                                        <p:tgtEl>
                                          <p:spTgt spid="8196"/>
                                        </p:tgtEl>
                                        <p:attrNameLst>
                                          <p:attrName>ppt_x</p:attrName>
                                        </p:attrNameLst>
                                      </p:cBhvr>
                                      <p:tavLst>
                                        <p:tav tm="0">
                                          <p:val>
                                            <p:strVal val="#ppt_x"/>
                                          </p:val>
                                        </p:tav>
                                        <p:tav tm="100000">
                                          <p:val>
                                            <p:strVal val="#ppt_x"/>
                                          </p:val>
                                        </p:tav>
                                      </p:tavLst>
                                    </p:anim>
                                    <p:anim calcmode="lin" valueType="num">
                                      <p:cBhvr>
                                        <p:cTn id="9" dur="900" decel="100000" fill="hold"/>
                                        <p:tgtEl>
                                          <p:spTgt spid="819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19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par>
                          <p:cTn id="15" fill="hold">
                            <p:stCondLst>
                              <p:cond delay="1500"/>
                            </p:stCondLst>
                            <p:childTnLst>
                              <p:par>
                                <p:cTn id="16" presetID="10" presetClass="exit" presetSubtype="0" fill="hold" nodeType="afterEffect">
                                  <p:stCondLst>
                                    <p:cond delay="0"/>
                                  </p:stCondLst>
                                  <p:childTnLst>
                                    <p:animEffect transition="out" filter="fade">
                                      <p:cBhvr>
                                        <p:cTn id="17" dur="500"/>
                                        <p:tgtEl>
                                          <p:spTgt spid="8195"/>
                                        </p:tgtEl>
                                      </p:cBhvr>
                                    </p:animEffect>
                                    <p:set>
                                      <p:cBhvr>
                                        <p:cTn id="18" dur="1" fill="hold">
                                          <p:stCondLst>
                                            <p:cond delay="499"/>
                                          </p:stCondLst>
                                        </p:cTn>
                                        <p:tgtEl>
                                          <p:spTgt spid="8195"/>
                                        </p:tgtEl>
                                        <p:attrNameLst>
                                          <p:attrName>style.visibility</p:attrName>
                                        </p:attrNameLst>
                                      </p:cBhvr>
                                      <p:to>
                                        <p:strVal val="hidden"/>
                                      </p:to>
                                    </p:set>
                                  </p:childTnLst>
                                </p:cTn>
                              </p:par>
                            </p:childTnLst>
                          </p:cTn>
                        </p:par>
                      </p:childTnLst>
                    </p:cTn>
                  </p:par>
                </p:childTnLst>
              </p:cTn>
              <p:nextCondLst>
                <p:cond evt="onClick" delay="0">
                  <p:tgtEl>
                    <p:spTgt spid="8195"/>
                  </p:tgtEl>
                </p:cond>
              </p:nextCondLst>
            </p:seq>
            <p:seq concurrent="1" nextAc="seek">
              <p:cTn id="19" restart="whenNotActive" fill="hold" evtFilter="cancelBubble" nodeType="interactiveSeq">
                <p:stCondLst>
                  <p:cond evt="onClick" delay="0">
                    <p:tgtEl>
                      <p:spTgt spid="12"/>
                    </p:tgtEl>
                  </p:cond>
                </p:stCondLst>
                <p:endSync evt="end" delay="0">
                  <p:rtn val="all"/>
                </p:endSync>
                <p:childTnLst>
                  <p:par>
                    <p:cTn id="20" fill="hold">
                      <p:stCondLst>
                        <p:cond delay="0"/>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900" decel="100000" fill="hold"/>
                                        <p:tgtEl>
                                          <p:spTgt spid="2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up)">
                                      <p:cBhvr>
                                        <p:cTn id="31" dur="500"/>
                                        <p:tgtEl>
                                          <p:spTgt spid="26"/>
                                        </p:tgtEl>
                                      </p:cBhvr>
                                    </p:animEffect>
                                  </p:childTnLst>
                                </p:cTn>
                              </p:par>
                            </p:childTnLst>
                          </p:cTn>
                        </p:par>
                        <p:par>
                          <p:cTn id="32" fill="hold">
                            <p:stCondLst>
                              <p:cond delay="1500"/>
                            </p:stCondLst>
                            <p:childTnLst>
                              <p:par>
                                <p:cTn id="33" presetID="10" presetClass="exit" presetSubtype="0" fill="hold" nodeType="after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37"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900" decel="100000" fill="hold"/>
                                        <p:tgtEl>
                                          <p:spTgt spid="22"/>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1"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up)">
                                      <p:cBhvr>
                                        <p:cTn id="48" dur="500"/>
                                        <p:tgtEl>
                                          <p:spTgt spid="27"/>
                                        </p:tgtEl>
                                      </p:cBhvr>
                                    </p:animEffect>
                                  </p:childTnLst>
                                </p:cTn>
                              </p:par>
                            </p:childTnLst>
                          </p:cTn>
                        </p:par>
                        <p:par>
                          <p:cTn id="49" fill="hold">
                            <p:stCondLst>
                              <p:cond delay="1500"/>
                            </p:stCondLst>
                            <p:childTnLst>
                              <p:par>
                                <p:cTn id="50" presetID="10" presetClass="exit" presetSubtype="0" fill="hold" nodeType="after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3" restart="whenNotActive" fill="hold" evtFilter="cancelBubble" nodeType="interactiveSeq">
                <p:stCondLst>
                  <p:cond evt="onClick" delay="0">
                    <p:tgtEl>
                      <p:spTgt spid="14"/>
                    </p:tgtEl>
                  </p:cond>
                </p:stCondLst>
                <p:endSync evt="end" delay="0">
                  <p:rtn val="all"/>
                </p:endSync>
                <p:childTnLst>
                  <p:par>
                    <p:cTn id="54" fill="hold">
                      <p:stCondLst>
                        <p:cond delay="0"/>
                      </p:stCondLst>
                      <p:childTnLst>
                        <p:par>
                          <p:cTn id="55" fill="hold">
                            <p:stCondLst>
                              <p:cond delay="0"/>
                            </p:stCondLst>
                            <p:childTnLst>
                              <p:par>
                                <p:cTn id="56" presetID="37"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1000"/>
                            </p:stCondLst>
                            <p:childTnLst>
                              <p:par>
                                <p:cTn id="63" presetID="22" presetClass="entr" presetSubtype="1"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up)">
                                      <p:cBhvr>
                                        <p:cTn id="65" dur="500"/>
                                        <p:tgtEl>
                                          <p:spTgt spid="29"/>
                                        </p:tgtEl>
                                      </p:cBhvr>
                                    </p:animEffect>
                                  </p:childTnLst>
                                </p:cTn>
                              </p:par>
                            </p:childTnLst>
                          </p:cTn>
                        </p:par>
                        <p:par>
                          <p:cTn id="66" fill="hold">
                            <p:stCondLst>
                              <p:cond delay="1500"/>
                            </p:stCondLst>
                            <p:childTnLst>
                              <p:par>
                                <p:cTn id="67" presetID="10" presetClass="exit" presetSubtype="0" fill="hold" nodeType="afterEffect">
                                  <p:stCondLst>
                                    <p:cond delay="0"/>
                                  </p:stCondLst>
                                  <p:childTnLst>
                                    <p:animEffect transition="out" filter="fade">
                                      <p:cBhvr>
                                        <p:cTn id="68" dur="500"/>
                                        <p:tgtEl>
                                          <p:spTgt spid="14"/>
                                        </p:tgtEl>
                                      </p:cBhvr>
                                    </p:animEffect>
                                    <p:set>
                                      <p:cBhvr>
                                        <p:cTn id="6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0" restart="whenNotActive" fill="hold" evtFilter="cancelBubble" nodeType="interactiveSeq">
                <p:stCondLst>
                  <p:cond evt="onClick" delay="0">
                    <p:tgtEl>
                      <p:spTgt spid="15"/>
                    </p:tgtEl>
                  </p:cond>
                </p:stCondLst>
                <p:endSync evt="end" delay="0">
                  <p:rtn val="all"/>
                </p:endSync>
                <p:childTnLst>
                  <p:par>
                    <p:cTn id="71" fill="hold">
                      <p:stCondLst>
                        <p:cond delay="0"/>
                      </p:stCondLst>
                      <p:childTnLst>
                        <p:par>
                          <p:cTn id="72" fill="hold">
                            <p:stCondLst>
                              <p:cond delay="0"/>
                            </p:stCondLst>
                            <p:childTnLst>
                              <p:par>
                                <p:cTn id="73" presetID="37" presetClass="entr" presetSubtype="0" fill="hold"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1000"/>
                            </p:stCondLst>
                            <p:childTnLst>
                              <p:par>
                                <p:cTn id="80" presetID="22" presetClass="entr" presetSubtype="1"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wipe(up)">
                                      <p:cBhvr>
                                        <p:cTn id="82" dur="500"/>
                                        <p:tgtEl>
                                          <p:spTgt spid="30"/>
                                        </p:tgtEl>
                                      </p:cBhvr>
                                    </p:animEffect>
                                  </p:childTnLst>
                                </p:cTn>
                              </p:par>
                            </p:childTnLst>
                          </p:cTn>
                        </p:par>
                        <p:par>
                          <p:cTn id="83" fill="hold">
                            <p:stCondLst>
                              <p:cond delay="1500"/>
                            </p:stCondLst>
                            <p:childTnLst>
                              <p:par>
                                <p:cTn id="84" presetID="10" presetClass="exit" presetSubtype="0" fill="hold" nodeType="afterEffect">
                                  <p:stCondLst>
                                    <p:cond delay="0"/>
                                  </p:stCondLst>
                                  <p:childTnLst>
                                    <p:animEffect transition="out" filter="fade">
                                      <p:cBhvr>
                                        <p:cTn id="85" dur="500"/>
                                        <p:tgtEl>
                                          <p:spTgt spid="15"/>
                                        </p:tgtEl>
                                      </p:cBhvr>
                                    </p:animEffect>
                                    <p:set>
                                      <p:cBhvr>
                                        <p:cTn id="86"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7" restart="whenNotActive" fill="hold" evtFilter="cancelBubble" nodeType="interactiveSeq">
                <p:stCondLst>
                  <p:cond evt="onClick" delay="0">
                    <p:tgtEl>
                      <p:spTgt spid="32"/>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8195"/>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12"/>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13"/>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14"/>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15"/>
                                        </p:tgtEl>
                                        <p:attrNameLst>
                                          <p:attrName>style.visibility</p:attrName>
                                        </p:attrNameLst>
                                      </p:cBhvr>
                                      <p:to>
                                        <p:strVal val="visible"/>
                                      </p:to>
                                    </p:set>
                                  </p:childTnLst>
                                </p:cTn>
                              </p:par>
                              <p:par>
                                <p:cTn id="100" presetID="1" presetClass="exit" presetSubtype="0" fill="hold" nodeType="withEffect">
                                  <p:stCondLst>
                                    <p:cond delay="0"/>
                                  </p:stCondLst>
                                  <p:childTnLst>
                                    <p:set>
                                      <p:cBhvr>
                                        <p:cTn id="101" dur="1" fill="hold">
                                          <p:stCondLst>
                                            <p:cond delay="0"/>
                                          </p:stCondLst>
                                        </p:cTn>
                                        <p:tgtEl>
                                          <p:spTgt spid="8196"/>
                                        </p:tgtEl>
                                        <p:attrNameLst>
                                          <p:attrName>style.visibility</p:attrName>
                                        </p:attrNameLst>
                                      </p:cBhvr>
                                      <p:to>
                                        <p:strVal val="hidden"/>
                                      </p:to>
                                    </p:set>
                                  </p:childTnLst>
                                </p:cTn>
                              </p:par>
                              <p:par>
                                <p:cTn id="102" presetID="1" presetClass="exit" presetSubtype="0" fill="hold" grpId="2" nodeType="withEffect">
                                  <p:stCondLst>
                                    <p:cond delay="0"/>
                                  </p:stCondLst>
                                  <p:childTnLst>
                                    <p:set>
                                      <p:cBhvr>
                                        <p:cTn id="103" dur="1" fill="hold">
                                          <p:stCondLst>
                                            <p:cond delay="0"/>
                                          </p:stCondLst>
                                        </p:cTn>
                                        <p:tgtEl>
                                          <p:spTgt spid="6"/>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21"/>
                                        </p:tgtEl>
                                        <p:attrNameLst>
                                          <p:attrName>style.visibility</p:attrName>
                                        </p:attrNameLst>
                                      </p:cBhvr>
                                      <p:to>
                                        <p:strVal val="hidden"/>
                                      </p:to>
                                    </p:set>
                                  </p:childTnLst>
                                </p:cTn>
                              </p:par>
                              <p:par>
                                <p:cTn id="106" presetID="1" presetClass="exit" presetSubtype="0" fill="hold" grpId="2" nodeType="withEffect">
                                  <p:stCondLst>
                                    <p:cond delay="0"/>
                                  </p:stCondLst>
                                  <p:childTnLst>
                                    <p:set>
                                      <p:cBhvr>
                                        <p:cTn id="107" dur="1" fill="hold">
                                          <p:stCondLst>
                                            <p:cond delay="0"/>
                                          </p:stCondLst>
                                        </p:cTn>
                                        <p:tgtEl>
                                          <p:spTgt spid="26"/>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22"/>
                                        </p:tgtEl>
                                        <p:attrNameLst>
                                          <p:attrName>style.visibility</p:attrName>
                                        </p:attrNameLst>
                                      </p:cBhvr>
                                      <p:to>
                                        <p:strVal val="hidden"/>
                                      </p:to>
                                    </p:set>
                                  </p:childTnLst>
                                </p:cTn>
                              </p:par>
                              <p:par>
                                <p:cTn id="110" presetID="1" presetClass="exit" presetSubtype="0" fill="hold" grpId="2" nodeType="withEffect">
                                  <p:stCondLst>
                                    <p:cond delay="0"/>
                                  </p:stCondLst>
                                  <p:childTnLst>
                                    <p:set>
                                      <p:cBhvr>
                                        <p:cTn id="111" dur="1" fill="hold">
                                          <p:stCondLst>
                                            <p:cond delay="0"/>
                                          </p:stCondLst>
                                        </p:cTn>
                                        <p:tgtEl>
                                          <p:spTgt spid="27"/>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23"/>
                                        </p:tgtEl>
                                        <p:attrNameLst>
                                          <p:attrName>style.visibility</p:attrName>
                                        </p:attrNameLst>
                                      </p:cBhvr>
                                      <p:to>
                                        <p:strVal val="hidden"/>
                                      </p:to>
                                    </p:set>
                                  </p:childTnLst>
                                </p:cTn>
                              </p:par>
                              <p:par>
                                <p:cTn id="114" presetID="1" presetClass="exit" presetSubtype="0" fill="hold" grpId="2" nodeType="withEffect">
                                  <p:stCondLst>
                                    <p:cond delay="0"/>
                                  </p:stCondLst>
                                  <p:childTnLst>
                                    <p:set>
                                      <p:cBhvr>
                                        <p:cTn id="115" dur="1" fill="hold">
                                          <p:stCondLst>
                                            <p:cond delay="0"/>
                                          </p:stCondLst>
                                        </p:cTn>
                                        <p:tgtEl>
                                          <p:spTgt spid="29"/>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24"/>
                                        </p:tgtEl>
                                        <p:attrNameLst>
                                          <p:attrName>style.visibility</p:attrName>
                                        </p:attrNameLst>
                                      </p:cBhvr>
                                      <p:to>
                                        <p:strVal val="hidden"/>
                                      </p:to>
                                    </p:set>
                                  </p:childTnLst>
                                </p:cTn>
                              </p:par>
                              <p:par>
                                <p:cTn id="118" presetID="1" presetClass="exit" presetSubtype="0" fill="hold" grpId="2" nodeType="withEffect">
                                  <p:stCondLst>
                                    <p:cond delay="0"/>
                                  </p:stCondLst>
                                  <p:childTnLst>
                                    <p:set>
                                      <p:cBhvr>
                                        <p:cTn id="119"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20" restart="whenNotActive" fill="hold" evtFilter="cancelBubble" nodeType="interactiveSeq">
                <p:stCondLst>
                  <p:cond evt="onClick" delay="0">
                    <p:tgtEl>
                      <p:spTgt spid="33"/>
                    </p:tgtEl>
                  </p:cond>
                </p:stCondLst>
                <p:endSync evt="end" delay="0">
                  <p:rtn val="all"/>
                </p:endSync>
                <p:childTnLst>
                  <p:par>
                    <p:cTn id="121" fill="hold">
                      <p:stCondLst>
                        <p:cond delay="0"/>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8195"/>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2"/>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3"/>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4"/>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5"/>
                                        </p:tgtEl>
                                        <p:attrNameLst>
                                          <p:attrName>style.visibility</p:attrName>
                                        </p:attrNameLst>
                                      </p:cBhvr>
                                      <p:to>
                                        <p:strVal val="visible"/>
                                      </p:to>
                                    </p:set>
                                  </p:childTnLst>
                                </p:cTn>
                              </p:par>
                              <p:par>
                                <p:cTn id="133" presetID="1" presetClass="exit" presetSubtype="0" fill="hold" nodeType="withEffect">
                                  <p:stCondLst>
                                    <p:cond delay="0"/>
                                  </p:stCondLst>
                                  <p:childTnLst>
                                    <p:set>
                                      <p:cBhvr>
                                        <p:cTn id="134" dur="1" fill="hold">
                                          <p:stCondLst>
                                            <p:cond delay="0"/>
                                          </p:stCondLst>
                                        </p:cTn>
                                        <p:tgtEl>
                                          <p:spTgt spid="8196"/>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6"/>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21"/>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26"/>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22"/>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27"/>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23"/>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29"/>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2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30" grpId="0"/>
      <p:bldP spid="30" grpId="1"/>
      <p:bldP spid="30" grpId="2"/>
      <p:bldP spid="29" grpId="0"/>
      <p:bldP spid="29" grpId="1"/>
      <p:bldP spid="29" grpId="2"/>
      <p:bldP spid="27" grpId="0"/>
      <p:bldP spid="27" grpId="1"/>
      <p:bldP spid="27" grpId="2"/>
      <p:bldP spid="26" grpId="0"/>
      <p:bldP spid="26" grpId="1"/>
      <p:bldP spid="26" grpId="2"/>
      <p:bldP spid="6" grpId="0"/>
      <p:bldP spid="6" grpId="1"/>
      <p:bldP spid="6"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Y4-L01-S07 - Mo te Awenet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
        <p:nvSpPr>
          <p:cNvPr id="10" name="TextBox: PageNumber"/>
          <p:cNvSpPr txBox="1">
            <a:spLocks/>
          </p:cNvSpPr>
          <p:nvPr/>
        </p:nvSpPr>
        <p:spPr>
          <a:xfrm>
            <a:off x="11520000" y="6240000"/>
            <a:ext cx="480000" cy="480000"/>
          </a:xfrm>
          <a:prstGeom prst="rect">
            <a:avLst/>
          </a:prstGeom>
          <a:solidFill>
            <a:schemeClr val="bg1">
              <a:lumMod val="95000"/>
            </a:schemeClr>
          </a:solidFill>
          <a:ln w="25400">
            <a:solidFill>
              <a:srgbClr val="002060"/>
            </a:solidFill>
          </a:ln>
        </p:spPr>
        <p:txBody>
          <a:bodyPr wrap="none" rtlCol="0" anchor="ctr" anchorCtr="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2060"/>
                </a:solidFill>
                <a:effectLst/>
                <a:uLnTx/>
                <a:uFillTx/>
                <a:latin typeface="Arial" pitchFamily="34" charset="0"/>
                <a:cs typeface="Arial" pitchFamily="34" charset="0"/>
              </a:rPr>
              <a:t>L-1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2060"/>
                </a:solidFill>
                <a:effectLst/>
                <a:uLnTx/>
                <a:uFillTx/>
                <a:latin typeface="Arial" pitchFamily="34" charset="0"/>
                <a:cs typeface="Arial" pitchFamily="34" charset="0"/>
              </a:rPr>
              <a:t>S-07</a:t>
            </a:r>
          </a:p>
        </p:txBody>
      </p:sp>
      <p:sp>
        <p:nvSpPr>
          <p:cNvPr id="11" name="Action Button: Forward">
            <a:hlinkClick r:id="" action="ppaction://hlinkshowjump?jump=nextslide" highlightClick="1"/>
          </p:cNvPr>
          <p:cNvSpPr/>
          <p:nvPr/>
        </p:nvSpPr>
        <p:spPr>
          <a:xfrm>
            <a:off x="10800523" y="6240000"/>
            <a:ext cx="576064" cy="48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endParaRPr>
          </a:p>
        </p:txBody>
      </p:sp>
      <p:sp>
        <p:nvSpPr>
          <p:cNvPr id="12" name="Action Button: Back">
            <a:hlinkClick r:id="" action="ppaction://hlinkshowjump?jump=previousslide" highlightClick="1"/>
          </p:cNvPr>
          <p:cNvSpPr/>
          <p:nvPr/>
        </p:nvSpPr>
        <p:spPr>
          <a:xfrm>
            <a:off x="10128000" y="6240000"/>
            <a:ext cx="576064" cy="48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endParaRPr>
          </a:p>
        </p:txBody>
      </p:sp>
      <p:sp>
        <p:nvSpPr>
          <p:cNvPr id="6" name="Title 5"/>
          <p:cNvSpPr>
            <a:spLocks noGrp="1"/>
          </p:cNvSpPr>
          <p:nvPr>
            <p:ph type="title"/>
          </p:nvPr>
        </p:nvSpPr>
        <p:spPr>
          <a:xfrm>
            <a:off x="0" y="0"/>
            <a:ext cx="12192000" cy="1325563"/>
          </a:xfrm>
        </p:spPr>
        <p:txBody>
          <a:bodyPr/>
          <a:lstStyle/>
          <a:p>
            <a:pPr algn="ctr"/>
            <a:r>
              <a:rPr lang="en-NZ" b="1" kern="0" spc="50" dirty="0">
                <a:ln w="0">
                  <a:solidFill>
                    <a:srgbClr val="2A174D"/>
                  </a:solidFill>
                </a:ln>
                <a:solidFill>
                  <a:schemeClr val="bg2"/>
                </a:solidFill>
                <a:effectLst>
                  <a:innerShdw blurRad="63500" dist="50800" dir="13500000">
                    <a:srgbClr val="000000">
                      <a:alpha val="50000"/>
                    </a:srgbClr>
                  </a:innerShdw>
                </a:effectLst>
                <a:latin typeface="Arial" panose="020B0604020202020204" pitchFamily="34" charset="0"/>
                <a:ea typeface="Calibri" panose="020F0502020204030204" pitchFamily="34" charset="0"/>
                <a:cs typeface="Arial" panose="020B0604020202020204" pitchFamily="34" charset="0"/>
              </a:rPr>
              <a:t>Jesus’ Family Tree – Jesus’ Whakapapa</a:t>
            </a:r>
            <a:endParaRPr lang="en-NZ" b="1" spc="50" dirty="0">
              <a:ln w="0">
                <a:solidFill>
                  <a:srgbClr val="2A174D"/>
                </a:solidFill>
              </a:ln>
              <a:solidFill>
                <a:schemeClr val="bg2"/>
              </a:solidFill>
              <a:effectLst>
                <a:innerShdw blurRad="63500" dist="50800" dir="13500000">
                  <a:srgbClr val="000000">
                    <a:alpha val="50000"/>
                  </a:srgbClr>
                </a:innerShdw>
              </a:effectLst>
            </a:endParaRPr>
          </a:p>
        </p:txBody>
      </p:sp>
      <p:sp>
        <p:nvSpPr>
          <p:cNvPr id="3" name="Rectangle: Rounded Corners 2"/>
          <p:cNvSpPr/>
          <p:nvPr/>
        </p:nvSpPr>
        <p:spPr>
          <a:xfrm>
            <a:off x="4915812" y="1124990"/>
            <a:ext cx="6897057" cy="1093172"/>
          </a:xfrm>
          <a:prstGeom prst="roundRect">
            <a:avLst/>
          </a:prstGeom>
          <a:solidFill>
            <a:srgbClr val="D3C8F0"/>
          </a:solidFill>
          <a:ln>
            <a:solidFill>
              <a:srgbClr val="583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solidFill>
                  <a:schemeClr val="tx1"/>
                </a:solidFill>
                <a:latin typeface="Arial" panose="020B0604020202020204" pitchFamily="34" charset="0"/>
                <a:cs typeface="Arial" panose="020B0604020202020204" pitchFamily="34" charset="0"/>
              </a:rPr>
              <a:t>Read Matthew 1:1-16 – </a:t>
            </a:r>
          </a:p>
          <a:p>
            <a:pPr algn="ctr"/>
            <a:r>
              <a:rPr lang="en-NZ" sz="2400" dirty="0">
                <a:solidFill>
                  <a:schemeClr val="tx1"/>
                </a:solidFill>
                <a:latin typeface="Arial" panose="020B0604020202020204" pitchFamily="34" charset="0"/>
                <a:cs typeface="Arial" panose="020B0604020202020204" pitchFamily="34" charset="0"/>
              </a:rPr>
              <a:t>Discuss what it is saying about Jesus’ ancestors</a:t>
            </a:r>
          </a:p>
        </p:txBody>
      </p:sp>
      <p:sp>
        <p:nvSpPr>
          <p:cNvPr id="17" name="Card 4 R"/>
          <p:cNvSpPr/>
          <p:nvPr/>
        </p:nvSpPr>
        <p:spPr>
          <a:xfrm>
            <a:off x="5650747" y="2375482"/>
            <a:ext cx="5425924" cy="3597055"/>
          </a:xfrm>
          <a:prstGeom prst="roundRect">
            <a:avLst/>
          </a:prstGeom>
          <a:solidFill>
            <a:srgbClr val="D3C8F0"/>
          </a:solidFill>
          <a:ln>
            <a:solidFill>
              <a:srgbClr val="58319F"/>
            </a:solidFill>
          </a:ln>
        </p:spPr>
        <p:style>
          <a:lnRef idx="2">
            <a:schemeClr val="accent1">
              <a:shade val="50000"/>
            </a:schemeClr>
          </a:lnRef>
          <a:fillRef idx="1">
            <a:schemeClr val="accent1"/>
          </a:fillRef>
          <a:effectRef idx="0">
            <a:schemeClr val="accent1"/>
          </a:effectRef>
          <a:fontRef idx="minor">
            <a:schemeClr val="lt1"/>
          </a:fontRef>
        </p:style>
        <p:txBody>
          <a:bodyPr lIns="0" tIns="216000" rIns="0" bIns="0" rtlCol="0" anchor="t">
            <a:noAutofit/>
          </a:bodyPr>
          <a:lstStyle/>
          <a:p>
            <a:r>
              <a:rPr lang="en-NZ" sz="2000" dirty="0">
                <a:solidFill>
                  <a:schemeClr val="tx1"/>
                </a:solidFill>
                <a:latin typeface="Arial" panose="020B0604020202020204" pitchFamily="34" charset="0"/>
                <a:cs typeface="Arial" panose="020B0604020202020204" pitchFamily="34" charset="0"/>
              </a:rPr>
              <a:t>Jesus’ ancestors who played important roles in preparing the people for his coming have been researched for many years and much is known about them. We are familiar with Jesus’ grandparents (except for Joseph’s father) and close family members and the important roles they played in preparing  themselves and the wider community especially John the Baptist for Jesus to come.</a:t>
            </a:r>
          </a:p>
        </p:txBody>
      </p:sp>
      <p:sp>
        <p:nvSpPr>
          <p:cNvPr id="15" name="Card 3 R"/>
          <p:cNvSpPr/>
          <p:nvPr/>
        </p:nvSpPr>
        <p:spPr>
          <a:xfrm>
            <a:off x="5650747" y="2375487"/>
            <a:ext cx="5425924" cy="3597049"/>
          </a:xfrm>
          <a:prstGeom prst="roundRect">
            <a:avLst/>
          </a:prstGeom>
          <a:solidFill>
            <a:srgbClr val="D3C8F0"/>
          </a:solidFill>
          <a:ln>
            <a:solidFill>
              <a:srgbClr val="58319F"/>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t"/>
          <a:lstStyle/>
          <a:p>
            <a:r>
              <a:rPr lang="en-NZ" sz="2000" dirty="0">
                <a:solidFill>
                  <a:schemeClr val="tx1"/>
                </a:solidFill>
                <a:latin typeface="Arial" panose="020B0604020202020204" pitchFamily="34" charset="0"/>
                <a:cs typeface="Arial" panose="020B0604020202020204" pitchFamily="34" charset="0"/>
              </a:rPr>
              <a:t>Some of Jesus’ tupuna helped to prepare the way for Jesus to come and the chapters that trace this information in Matthew and Luke’s gospel are read during Advent each year to make it clear that Jesus’ most important ancestor is God. God is Jesus’ true father.</a:t>
            </a:r>
          </a:p>
        </p:txBody>
      </p:sp>
      <p:sp>
        <p:nvSpPr>
          <p:cNvPr id="13" name="Card 2 R"/>
          <p:cNvSpPr/>
          <p:nvPr/>
        </p:nvSpPr>
        <p:spPr>
          <a:xfrm>
            <a:off x="5650747" y="2375490"/>
            <a:ext cx="5425924" cy="3597046"/>
          </a:xfrm>
          <a:prstGeom prst="roundRect">
            <a:avLst/>
          </a:prstGeom>
          <a:solidFill>
            <a:srgbClr val="D3C8F0"/>
          </a:solidFill>
          <a:ln>
            <a:solidFill>
              <a:srgbClr val="58319F"/>
            </a:solidFill>
          </a:ln>
        </p:spPr>
        <p:style>
          <a:lnRef idx="2">
            <a:schemeClr val="accent1">
              <a:shade val="50000"/>
            </a:schemeClr>
          </a:lnRef>
          <a:fillRef idx="1">
            <a:schemeClr val="accent1"/>
          </a:fillRef>
          <a:effectRef idx="0">
            <a:schemeClr val="accent1"/>
          </a:effectRef>
          <a:fontRef idx="minor">
            <a:schemeClr val="lt1"/>
          </a:fontRef>
        </p:style>
        <p:txBody>
          <a:bodyPr lIns="0" tIns="216000" rIns="0" bIns="0" rtlCol="0" anchor="t">
            <a:normAutofit/>
          </a:bodyPr>
          <a:lstStyle/>
          <a:p>
            <a:r>
              <a:rPr lang="en-NZ" sz="2000" dirty="0">
                <a:solidFill>
                  <a:schemeClr val="tx1"/>
                </a:solidFill>
                <a:latin typeface="Arial" panose="020B0604020202020204" pitchFamily="34" charset="0"/>
                <a:cs typeface="Arial" panose="020B0604020202020204" pitchFamily="34" charset="0"/>
              </a:rPr>
              <a:t>Jesus’ family knew their whakapapa and some of it is recorded in the Bible. The people in each generation were named along with whose son or daughter they were and they could go back many generations describing who their ancestors were and where they fitted into the family tree. Some of these people are included in the Jesse Tree.</a:t>
            </a:r>
          </a:p>
        </p:txBody>
      </p:sp>
      <p:sp>
        <p:nvSpPr>
          <p:cNvPr id="4" name="Card 1 R"/>
          <p:cNvSpPr/>
          <p:nvPr/>
        </p:nvSpPr>
        <p:spPr>
          <a:xfrm>
            <a:off x="5650746" y="2375482"/>
            <a:ext cx="5425924" cy="3597054"/>
          </a:xfrm>
          <a:prstGeom prst="roundRect">
            <a:avLst/>
          </a:prstGeom>
          <a:solidFill>
            <a:srgbClr val="D3C8F0"/>
          </a:solidFill>
          <a:ln>
            <a:solidFill>
              <a:srgbClr val="58319F"/>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t"/>
          <a:lstStyle/>
          <a:p>
            <a:r>
              <a:rPr lang="en-NZ" sz="2000" dirty="0">
                <a:solidFill>
                  <a:schemeClr val="tx1"/>
                </a:solidFill>
                <a:latin typeface="Arial" panose="020B0604020202020204" pitchFamily="34" charset="0"/>
                <a:cs typeface="Arial" panose="020B0604020202020204" pitchFamily="34" charset="0"/>
              </a:rPr>
              <a:t>Jesus was a Jew and like Māori, the ancestors tupuna in their whakapapa family tree are very important to them and are still present to them in a different way.</a:t>
            </a:r>
          </a:p>
        </p:txBody>
      </p:sp>
      <p:sp>
        <p:nvSpPr>
          <p:cNvPr id="5" name="TextBox 4"/>
          <p:cNvSpPr txBox="1"/>
          <p:nvPr/>
        </p:nvSpPr>
        <p:spPr>
          <a:xfrm>
            <a:off x="3152775" y="6304002"/>
            <a:ext cx="5886450" cy="553998"/>
          </a:xfrm>
          <a:prstGeom prst="rect">
            <a:avLst/>
          </a:prstGeom>
          <a:noFill/>
        </p:spPr>
        <p:txBody>
          <a:bodyPr wrap="square" rtlCol="0">
            <a:spAutoFit/>
          </a:bodyPr>
          <a:lstStyle/>
          <a:p>
            <a:pPr algn="ctr"/>
            <a:r>
              <a:rPr lang="en-NZ" sz="1200" dirty="0">
                <a:latin typeface="Arial" panose="020B0604020202020204" pitchFamily="34" charset="0"/>
                <a:cs typeface="Arial" panose="020B0604020202020204" pitchFamily="34" charset="0"/>
              </a:rPr>
              <a:t>Click the </a:t>
            </a:r>
            <a:r>
              <a:rPr lang="en-NZ" sz="1200" dirty="0" smtClean="0">
                <a:latin typeface="Arial" panose="020B0604020202020204" pitchFamily="34" charset="0"/>
                <a:cs typeface="Arial" panose="020B0604020202020204" pitchFamily="34" charset="0"/>
              </a:rPr>
              <a:t>top page to reveal the next one </a:t>
            </a:r>
            <a:r>
              <a:rPr lang="en-NZ" sz="1200" dirty="0">
                <a:latin typeface="Arial" panose="020B0604020202020204" pitchFamily="34" charset="0"/>
                <a:cs typeface="Arial" panose="020B0604020202020204" pitchFamily="34" charset="0"/>
              </a:rPr>
              <a:t>(there are 4).</a:t>
            </a:r>
          </a:p>
          <a:p>
            <a:pPr algn="ctr"/>
            <a:endParaRPr lang="en-NZ" dirty="0"/>
          </a:p>
        </p:txBody>
      </p:sp>
      <p:pic>
        <p:nvPicPr>
          <p:cNvPr id="20" name="Picture 19"/>
          <p:cNvPicPr>
            <a:picLocks noChangeAspect="1"/>
          </p:cNvPicPr>
          <p:nvPr/>
        </p:nvPicPr>
        <p:blipFill rotWithShape="1">
          <a:blip r:embed="rId6">
            <a:extLst>
              <a:ext uri="{BEBA8EAE-BF5A-486C-A8C5-ECC9F3942E4B}">
                <a14:imgProps xmlns:a14="http://schemas.microsoft.com/office/drawing/2010/main">
                  <a14:imgLayer r:embed="rId7">
                    <a14:imgEffect>
                      <a14:sharpenSoften amount="100000"/>
                    </a14:imgEffect>
                  </a14:imgLayer>
                </a14:imgProps>
              </a:ext>
              <a:ext uri="{28A0092B-C50C-407E-A947-70E740481C1C}">
                <a14:useLocalDpi xmlns:a14="http://schemas.microsoft.com/office/drawing/2010/main" val="0"/>
              </a:ext>
            </a:extLst>
          </a:blip>
          <a:srcRect l="1722" r="3582" b="5952"/>
          <a:stretch/>
        </p:blipFill>
        <p:spPr>
          <a:xfrm>
            <a:off x="603115" y="1124990"/>
            <a:ext cx="3638146" cy="5115010"/>
          </a:xfrm>
          <a:prstGeom prst="rect">
            <a:avLst/>
          </a:prstGeom>
          <a:ln>
            <a:solidFill>
              <a:srgbClr val="58319F"/>
            </a:solidFill>
          </a:ln>
        </p:spPr>
      </p:pic>
      <p:sp>
        <p:nvSpPr>
          <p:cNvPr id="18" name="Action Button: Audio">
            <a:hlinkClick r:id="" action="ppaction://noaction" highlightClick="1"/>
          </p:cNvPr>
          <p:cNvSpPr/>
          <p:nvPr/>
        </p:nvSpPr>
        <p:spPr>
          <a:xfrm>
            <a:off x="9495573" y="6240000"/>
            <a:ext cx="489014" cy="476791"/>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Tool instructions stop"/>
          <p:cNvSpPr txBox="1"/>
          <p:nvPr/>
        </p:nvSpPr>
        <p:spPr>
          <a:xfrm>
            <a:off x="4427460" y="6581001"/>
            <a:ext cx="3236785" cy="276999"/>
          </a:xfrm>
          <a:prstGeom prst="rect">
            <a:avLst/>
          </a:prstGeom>
          <a:noFill/>
        </p:spPr>
        <p:txBody>
          <a:bodyPr wrap="none" rtlCol="0">
            <a:spAutoFit/>
          </a:bodyPr>
          <a:lstStyle/>
          <a:p>
            <a:pPr algn="ctr"/>
            <a:r>
              <a:rPr lang="en-GB" sz="1200" dirty="0">
                <a:latin typeface="Arial" panose="020B0604020202020204" pitchFamily="34" charset="0"/>
                <a:cs typeface="Arial" panose="020B0604020202020204" pitchFamily="34" charset="0"/>
              </a:rPr>
              <a:t>Click the audio button to stop </a:t>
            </a:r>
            <a:r>
              <a:rPr lang="en-GB" sz="1200" dirty="0" smtClean="0">
                <a:latin typeface="Arial" panose="020B0604020202020204" pitchFamily="34" charset="0"/>
                <a:cs typeface="Arial" panose="020B0604020202020204" pitchFamily="34" charset="0"/>
              </a:rPr>
              <a:t>‘Mo </a:t>
            </a:r>
            <a:r>
              <a:rPr lang="en-GB" sz="1200" dirty="0" err="1" smtClean="0">
                <a:latin typeface="Arial" panose="020B0604020202020204" pitchFamily="34" charset="0"/>
                <a:cs typeface="Arial" panose="020B0604020202020204" pitchFamily="34" charset="0"/>
              </a:rPr>
              <a:t>te</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Aweneti</a:t>
            </a:r>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p:txBody>
      </p:sp>
      <p:sp>
        <p:nvSpPr>
          <p:cNvPr id="22" name="TextBox: Tool instructions start"/>
          <p:cNvSpPr txBox="1"/>
          <p:nvPr/>
        </p:nvSpPr>
        <p:spPr>
          <a:xfrm>
            <a:off x="4427462" y="6581001"/>
            <a:ext cx="3227167" cy="276999"/>
          </a:xfrm>
          <a:prstGeom prst="rect">
            <a:avLst/>
          </a:prstGeom>
          <a:noFill/>
        </p:spPr>
        <p:txBody>
          <a:bodyPr wrap="none" rtlCol="0">
            <a:spAutoFit/>
          </a:bodyPr>
          <a:lstStyle/>
          <a:p>
            <a:pPr algn="ctr"/>
            <a:r>
              <a:rPr lang="en-GB" sz="1200" dirty="0">
                <a:latin typeface="Arial" panose="020B0604020202020204" pitchFamily="34" charset="0"/>
                <a:cs typeface="Arial" panose="020B0604020202020204" pitchFamily="34" charset="0"/>
              </a:rPr>
              <a:t>Click the audio button to play </a:t>
            </a:r>
            <a:r>
              <a:rPr lang="en-GB" sz="1200" dirty="0" smtClean="0">
                <a:latin typeface="Arial" panose="020B0604020202020204" pitchFamily="34" charset="0"/>
                <a:cs typeface="Arial" panose="020B0604020202020204" pitchFamily="34" charset="0"/>
              </a:rPr>
              <a:t>‘Mo </a:t>
            </a:r>
            <a:r>
              <a:rPr lang="en-GB" sz="1200" dirty="0" err="1" smtClean="0">
                <a:latin typeface="Arial" panose="020B0604020202020204" pitchFamily="34" charset="0"/>
                <a:cs typeface="Arial" panose="020B0604020202020204" pitchFamily="34" charset="0"/>
              </a:rPr>
              <a:t>te</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Aweneti</a:t>
            </a:r>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11122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exit" presetSubtype="2" fill="hold" grpId="3"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1+ppt_w/2"/>
                                          </p:val>
                                        </p:tav>
                                      </p:tavLst>
                                    </p:anim>
                                    <p:anim calcmode="lin" valueType="num">
                                      <p:cBhvr additive="base">
                                        <p:cTn id="12" dur="500"/>
                                        <p:tgtEl>
                                          <p:spTgt spid="4"/>
                                        </p:tgtEl>
                                        <p:attrNameLst>
                                          <p:attrName>ppt_y</p:attrName>
                                        </p:attrNameLst>
                                      </p:cBhvr>
                                      <p:tavLst>
                                        <p:tav tm="0">
                                          <p:val>
                                            <p:strVal val="ppt_y"/>
                                          </p:val>
                                        </p:tav>
                                        <p:tav tm="100000">
                                          <p:val>
                                            <p:strVal val="ppt_y"/>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2" presetClass="exit" presetSubtype="2" fill="hold" grpId="3" nodeType="clickEffect">
                                  <p:stCondLst>
                                    <p:cond delay="0"/>
                                  </p:stCondLst>
                                  <p:childTnLst>
                                    <p:anim calcmode="lin" valueType="num">
                                      <p:cBhvr additive="base">
                                        <p:cTn id="18" dur="500"/>
                                        <p:tgtEl>
                                          <p:spTgt spid="13"/>
                                        </p:tgtEl>
                                        <p:attrNameLst>
                                          <p:attrName>ppt_x</p:attrName>
                                        </p:attrNameLst>
                                      </p:cBhvr>
                                      <p:tavLst>
                                        <p:tav tm="0">
                                          <p:val>
                                            <p:strVal val="ppt_x"/>
                                          </p:val>
                                        </p:tav>
                                        <p:tav tm="100000">
                                          <p:val>
                                            <p:strVal val="1+ppt_w/2"/>
                                          </p:val>
                                        </p:tav>
                                      </p:tavLst>
                                    </p:anim>
                                    <p:anim calcmode="lin" valueType="num">
                                      <p:cBhvr additive="base">
                                        <p:cTn id="19" dur="500"/>
                                        <p:tgtEl>
                                          <p:spTgt spid="13"/>
                                        </p:tgtEl>
                                        <p:attrNameLst>
                                          <p:attrName>ppt_y</p:attrName>
                                        </p:attrNameLst>
                                      </p:cBhvr>
                                      <p:tavLst>
                                        <p:tav tm="0">
                                          <p:val>
                                            <p:strVal val="ppt_y"/>
                                          </p:val>
                                        </p:tav>
                                        <p:tav tm="100000">
                                          <p:val>
                                            <p:strVal val="ppt_y"/>
                                          </p:val>
                                        </p:tav>
                                      </p:tavLst>
                                    </p:anim>
                                    <p:set>
                                      <p:cBhvr>
                                        <p:cTn id="20"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1" restart="whenNotActive" fill="hold" evtFilter="cancelBubble" nodeType="interactiveSeq">
                <p:stCondLst>
                  <p:cond evt="onClick" delay="0">
                    <p:tgtEl>
                      <p:spTgt spid="15"/>
                    </p:tgtEl>
                  </p:cond>
                </p:stCondLst>
                <p:endSync evt="end" delay="0">
                  <p:rtn val="all"/>
                </p:endSync>
                <p:childTnLst>
                  <p:par>
                    <p:cTn id="22" fill="hold">
                      <p:stCondLst>
                        <p:cond delay="0"/>
                      </p:stCondLst>
                      <p:childTnLst>
                        <p:par>
                          <p:cTn id="23" fill="hold">
                            <p:stCondLst>
                              <p:cond delay="0"/>
                            </p:stCondLst>
                            <p:childTnLst>
                              <p:par>
                                <p:cTn id="24" presetID="2" presetClass="exit" presetSubtype="2" fill="hold" grpId="3" nodeType="clickEffect">
                                  <p:stCondLst>
                                    <p:cond delay="0"/>
                                  </p:stCondLst>
                                  <p:childTnLst>
                                    <p:anim calcmode="lin" valueType="num">
                                      <p:cBhvr additive="base">
                                        <p:cTn id="25" dur="500"/>
                                        <p:tgtEl>
                                          <p:spTgt spid="15"/>
                                        </p:tgtEl>
                                        <p:attrNameLst>
                                          <p:attrName>ppt_x</p:attrName>
                                        </p:attrNameLst>
                                      </p:cBhvr>
                                      <p:tavLst>
                                        <p:tav tm="0">
                                          <p:val>
                                            <p:strVal val="ppt_x"/>
                                          </p:val>
                                        </p:tav>
                                        <p:tav tm="100000">
                                          <p:val>
                                            <p:strVal val="1+ppt_w/2"/>
                                          </p:val>
                                        </p:tav>
                                      </p:tavLst>
                                    </p:anim>
                                    <p:anim calcmode="lin" valueType="num">
                                      <p:cBhvr additive="base">
                                        <p:cTn id="26" dur="500"/>
                                        <p:tgtEl>
                                          <p:spTgt spid="15"/>
                                        </p:tgtEl>
                                        <p:attrNameLst>
                                          <p:attrName>ppt_y</p:attrName>
                                        </p:attrNameLst>
                                      </p:cBhvr>
                                      <p:tavLst>
                                        <p:tav tm="0">
                                          <p:val>
                                            <p:strVal val="ppt_y"/>
                                          </p:val>
                                        </p:tav>
                                        <p:tav tm="100000">
                                          <p:val>
                                            <p:strVal val="ppt_y"/>
                                          </p:val>
                                        </p:tav>
                                      </p:tavLst>
                                    </p:anim>
                                    <p:set>
                                      <p:cBhvr>
                                        <p:cTn id="2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17"/>
                    </p:tgtEl>
                  </p:cond>
                </p:stCondLst>
                <p:endSync evt="end" delay="0">
                  <p:rtn val="all"/>
                </p:endSync>
                <p:childTnLst>
                  <p:par>
                    <p:cTn id="29" fill="hold">
                      <p:stCondLst>
                        <p:cond delay="0"/>
                      </p:stCondLst>
                      <p:childTnLst>
                        <p:par>
                          <p:cTn id="30" fill="hold">
                            <p:stCondLst>
                              <p:cond delay="0"/>
                            </p:stCondLst>
                            <p:childTnLst>
                              <p:par>
                                <p:cTn id="31" presetID="2" presetClass="exit" presetSubtype="2" fill="hold" grpId="3" nodeType="clickEffect">
                                  <p:stCondLst>
                                    <p:cond delay="0"/>
                                  </p:stCondLst>
                                  <p:childTnLst>
                                    <p:anim calcmode="lin" valueType="num">
                                      <p:cBhvr additive="base">
                                        <p:cTn id="32" dur="500"/>
                                        <p:tgtEl>
                                          <p:spTgt spid="17"/>
                                        </p:tgtEl>
                                        <p:attrNameLst>
                                          <p:attrName>ppt_x</p:attrName>
                                        </p:attrNameLst>
                                      </p:cBhvr>
                                      <p:tavLst>
                                        <p:tav tm="0">
                                          <p:val>
                                            <p:strVal val="ppt_x"/>
                                          </p:val>
                                        </p:tav>
                                        <p:tav tm="100000">
                                          <p:val>
                                            <p:strVal val="1+ppt_w/2"/>
                                          </p:val>
                                        </p:tav>
                                      </p:tavLst>
                                    </p:anim>
                                    <p:anim calcmode="lin" valueType="num">
                                      <p:cBhvr additive="base">
                                        <p:cTn id="33" dur="500"/>
                                        <p:tgtEl>
                                          <p:spTgt spid="17"/>
                                        </p:tgtEl>
                                        <p:attrNameLst>
                                          <p:attrName>ppt_y</p:attrName>
                                        </p:attrNameLst>
                                      </p:cBhvr>
                                      <p:tavLst>
                                        <p:tav tm="0">
                                          <p:val>
                                            <p:strVal val="ppt_y"/>
                                          </p:val>
                                        </p:tav>
                                        <p:tav tm="100000">
                                          <p:val>
                                            <p:strVal val="ppt_y"/>
                                          </p:val>
                                        </p:tav>
                                      </p:tavLst>
                                    </p:anim>
                                    <p:set>
                                      <p:cBhvr>
                                        <p:cTn id="34"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5" restart="whenNotActive" fill="hold" evtFilter="cancelBubble" nodeType="interactiveSeq">
                <p:stCondLst>
                  <p:cond evt="onClick" delay="0">
                    <p:tgtEl>
                      <p:spTgt spid="11"/>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1" nodeType="withEffect">
                                  <p:stCondLst>
                                    <p:cond delay="0"/>
                                  </p:stCondLst>
                                  <p:childTnLst>
                                    <p:set>
                                      <p:cBhvr>
                                        <p:cTn id="39" dur="1" fill="hold">
                                          <p:stCondLst>
                                            <p:cond delay="0"/>
                                          </p:stCondLst>
                                        </p:cTn>
                                        <p:tgtEl>
                                          <p:spTgt spid="4"/>
                                        </p:tgtEl>
                                        <p:attrNameLst>
                                          <p:attrName>style.visibility</p:attrName>
                                        </p:attrNameLst>
                                      </p:cBhvr>
                                      <p:to>
                                        <p:strVal val="visible"/>
                                      </p:to>
                                    </p:set>
                                  </p:childTnLst>
                                </p:cTn>
                              </p:par>
                              <p:par>
                                <p:cTn id="40" presetID="1" presetClass="entr" presetSubtype="0" fill="hold" grpId="1" nodeType="with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par>
                                <p:cTn id="42" presetID="1" presetClass="entr" presetSubtype="0" fill="hold" grpId="1" nodeType="with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par>
                                <p:cTn id="44" presetID="1" presetClass="entr" presetSubtype="0" fill="hold" grpId="1" nodeType="with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46" restart="whenNotActive" fill="hold" evtFilter="cancelBubble" nodeType="interactiveSeq">
                <p:stCondLst>
                  <p:cond evt="onClick" delay="0">
                    <p:tgtEl>
                      <p:spTgt spid="12"/>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grpId="2" nodeType="withEffect">
                                  <p:stCondLst>
                                    <p:cond delay="0"/>
                                  </p:stCondLst>
                                  <p:childTnLst>
                                    <p:set>
                                      <p:cBhvr>
                                        <p:cTn id="50" dur="1" fill="hold">
                                          <p:stCondLst>
                                            <p:cond delay="0"/>
                                          </p:stCondLst>
                                        </p:cTn>
                                        <p:tgtEl>
                                          <p:spTgt spid="4"/>
                                        </p:tgtEl>
                                        <p:attrNameLst>
                                          <p:attrName>style.visibility</p:attrName>
                                        </p:attrNameLst>
                                      </p:cBhvr>
                                      <p:to>
                                        <p:strVal val="visible"/>
                                      </p:to>
                                    </p:set>
                                  </p:childTnLst>
                                </p:cTn>
                              </p:par>
                              <p:par>
                                <p:cTn id="51" presetID="1" presetClass="entr" presetSubtype="0" fill="hold" grpId="2"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2" nodeType="with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par>
                                <p:cTn id="55" presetID="1" presetClass="entr" presetSubtype="0" fill="hold" grpId="2"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57" restart="whenNotActive" fill="hold" evtFilter="cancelBubble" nodeType="interactiveSeq">
                <p:stCondLst>
                  <p:cond evt="onClick" delay="0">
                    <p:tgtEl>
                      <p:spTgt spid="18"/>
                    </p:tgtEl>
                  </p:cond>
                </p:stCondLst>
                <p:endSync evt="end" delay="0">
                  <p:rtn val="all"/>
                </p:endSync>
                <p:childTnLst>
                  <p:par>
                    <p:cTn id="58" fill="hold">
                      <p:stCondLst>
                        <p:cond delay="0"/>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0" presetClass="exit" presetSubtype="0" fill="hold" grpId="1" nodeType="withEffect">
                                  <p:stCondLst>
                                    <p:cond delay="0"/>
                                  </p:stCondLst>
                                  <p:childTnLst>
                                    <p:animEffect transition="out" filter="fade">
                                      <p:cBhvr>
                                        <p:cTn id="64" dur="500"/>
                                        <p:tgtEl>
                                          <p:spTgt spid="22"/>
                                        </p:tgtEl>
                                      </p:cBhvr>
                                    </p:animEffect>
                                    <p:set>
                                      <p:cBhvr>
                                        <p:cTn id="65" dur="1" fill="hold">
                                          <p:stCondLst>
                                            <p:cond delay="499"/>
                                          </p:stCondLst>
                                        </p:cTn>
                                        <p:tgtEl>
                                          <p:spTgt spid="22"/>
                                        </p:tgtEl>
                                        <p:attrNameLst>
                                          <p:attrName>style.visibility</p:attrName>
                                        </p:attrNameLst>
                                      </p:cBhvr>
                                      <p:to>
                                        <p:strVal val="hidden"/>
                                      </p:to>
                                    </p:set>
                                  </p:childTnLst>
                                </p:cTn>
                              </p:par>
                            </p:childTnLst>
                          </p:cTn>
                        </p:par>
                        <p:par>
                          <p:cTn id="66" fill="hold">
                            <p:stCondLst>
                              <p:cond delay="500"/>
                            </p:stCondLst>
                            <p:childTnLst>
                              <p:par>
                                <p:cTn id="67" presetID="1" presetClass="mediacall" presetSubtype="0" fill="hold" nodeType="afterEffect">
                                  <p:stCondLst>
                                    <p:cond delay="0"/>
                                  </p:stCondLst>
                                  <p:childTnLst>
                                    <p:cmd type="call" cmd="playFrom(0.0)">
                                      <p:cBhvr>
                                        <p:cTn id="68" dur="75811" fill="hold"/>
                                        <p:tgtEl>
                                          <p:spTgt spid="8"/>
                                        </p:tgtEl>
                                      </p:cBhvr>
                                    </p:cmd>
                                  </p:childTnLst>
                                </p:cTn>
                              </p:par>
                              <p:par>
                                <p:cTn id="69" presetID="1" presetClass="emph" presetSubtype="2" fill="hold" nodeType="withEffect">
                                  <p:stCondLst>
                                    <p:cond delay="0"/>
                                  </p:stCondLst>
                                  <p:childTnLst>
                                    <p:animClr clrSpc="rgb" dir="cw">
                                      <p:cBhvr>
                                        <p:cTn id="70" dur="1000" fill="hold"/>
                                        <p:tgtEl>
                                          <p:spTgt spid="18"/>
                                        </p:tgtEl>
                                        <p:attrNameLst>
                                          <p:attrName>fillcolor</p:attrName>
                                        </p:attrNameLst>
                                      </p:cBhvr>
                                      <p:to>
                                        <a:schemeClr val="accent2"/>
                                      </p:to>
                                    </p:animClr>
                                    <p:set>
                                      <p:cBhvr>
                                        <p:cTn id="71" dur="1000" fill="hold"/>
                                        <p:tgtEl>
                                          <p:spTgt spid="18"/>
                                        </p:tgtEl>
                                        <p:attrNameLst>
                                          <p:attrName>fill.type</p:attrName>
                                        </p:attrNameLst>
                                      </p:cBhvr>
                                      <p:to>
                                        <p:strVal val="solid"/>
                                      </p:to>
                                    </p:set>
                                    <p:set>
                                      <p:cBhvr>
                                        <p:cTn id="72" dur="1000" fill="hold"/>
                                        <p:tgtEl>
                                          <p:spTgt spid="18"/>
                                        </p:tgtEl>
                                        <p:attrNameLst>
                                          <p:attrName>fill.on</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3" presetClass="mediacall" presetSubtype="0" fill="hold" nodeType="clickEffect">
                                  <p:stCondLst>
                                    <p:cond delay="0"/>
                                  </p:stCondLst>
                                  <p:childTnLst>
                                    <p:cmd type="call" cmd="stop">
                                      <p:cBhvr>
                                        <p:cTn id="76" dur="1" fill="hold"/>
                                        <p:tgtEl>
                                          <p:spTgt spid="8"/>
                                        </p:tgtEl>
                                      </p:cBhvr>
                                    </p:cmd>
                                  </p:childTnLst>
                                </p:cTn>
                              </p:par>
                              <p:par>
                                <p:cTn id="77" presetID="10" presetClass="exit" presetSubtype="0" fill="hold" grpId="1" nodeType="withEffect">
                                  <p:stCondLst>
                                    <p:cond delay="0"/>
                                  </p:stCondLst>
                                  <p:childTnLst>
                                    <p:animEffect transition="out" filter="fade">
                                      <p:cBhvr>
                                        <p:cTn id="78" dur="500"/>
                                        <p:tgtEl>
                                          <p:spTgt spid="21"/>
                                        </p:tgtEl>
                                      </p:cBhvr>
                                    </p:animEffect>
                                    <p:set>
                                      <p:cBhvr>
                                        <p:cTn id="79" dur="1" fill="hold">
                                          <p:stCondLst>
                                            <p:cond delay="499"/>
                                          </p:stCondLst>
                                        </p:cTn>
                                        <p:tgtEl>
                                          <p:spTgt spid="21"/>
                                        </p:tgtEl>
                                        <p:attrNameLst>
                                          <p:attrName>style.visibility</p:attrName>
                                        </p:attrNameLst>
                                      </p:cBhvr>
                                      <p:to>
                                        <p:strVal val="hidden"/>
                                      </p:to>
                                    </p:set>
                                  </p:childTnLst>
                                </p:cTn>
                              </p:par>
                              <p:par>
                                <p:cTn id="80" presetID="10" presetClass="entr" presetSubtype="0" fill="hold" grpId="2"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par>
                                <p:cTn id="83" presetID="1" presetClass="emph" presetSubtype="2" fill="hold" nodeType="withEffect">
                                  <p:stCondLst>
                                    <p:cond delay="0"/>
                                  </p:stCondLst>
                                  <p:childTnLst>
                                    <p:animClr clrSpc="rgb" dir="cw">
                                      <p:cBhvr>
                                        <p:cTn id="84" dur="2000" fill="hold"/>
                                        <p:tgtEl>
                                          <p:spTgt spid="18"/>
                                        </p:tgtEl>
                                        <p:attrNameLst>
                                          <p:attrName>fillcolor</p:attrName>
                                        </p:attrNameLst>
                                      </p:cBhvr>
                                      <p:to>
                                        <a:schemeClr val="bg1"/>
                                      </p:to>
                                    </p:animClr>
                                    <p:set>
                                      <p:cBhvr>
                                        <p:cTn id="85" dur="2000" fill="hold"/>
                                        <p:tgtEl>
                                          <p:spTgt spid="18"/>
                                        </p:tgtEl>
                                        <p:attrNameLst>
                                          <p:attrName>fill.type</p:attrName>
                                        </p:attrNameLst>
                                      </p:cBhvr>
                                      <p:to>
                                        <p:strVal val="solid"/>
                                      </p:to>
                                    </p:set>
                                    <p:set>
                                      <p:cBhvr>
                                        <p:cTn id="86" dur="20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audio>
              <p:cMediaNode vol="80000">
                <p:cTn id="87" fill="hold" display="0">
                  <p:stCondLst>
                    <p:cond delay="indefinite"/>
                  </p:stCondLst>
                  <p:endCondLst>
                    <p:cond evt="onStopAudio" delay="0">
                      <p:tgtEl>
                        <p:sldTgt/>
                      </p:tgtEl>
                    </p:cond>
                  </p:endCondLst>
                </p:cTn>
                <p:tgtEl>
                  <p:spTgt spid="8"/>
                </p:tgtEl>
              </p:cMediaNode>
            </p:audio>
          </p:childTnLst>
        </p:cTn>
      </p:par>
    </p:tnLst>
    <p:bldLst>
      <p:bldP spid="17" grpId="1" animBg="1"/>
      <p:bldP spid="17" grpId="2" animBg="1"/>
      <p:bldP spid="17" grpId="3" animBg="1"/>
      <p:bldP spid="15" grpId="1" animBg="1"/>
      <p:bldP spid="15" grpId="2" animBg="1"/>
      <p:bldP spid="15" grpId="3" animBg="1"/>
      <p:bldP spid="13" grpId="1" animBg="1"/>
      <p:bldP spid="13" grpId="2" animBg="1"/>
      <p:bldP spid="13" grpId="3" animBg="1"/>
      <p:bldP spid="4" grpId="1" animBg="1"/>
      <p:bldP spid="4" grpId="2" animBg="1"/>
      <p:bldP spid="4" grpId="3" animBg="1"/>
      <p:bldP spid="21" grpId="0"/>
      <p:bldP spid="21" grpId="1"/>
      <p:bldP spid="22" grpId="0"/>
      <p:bldP spid="22" grpId="1"/>
      <p:bldP spid="22"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Border 5"/>
          <p:cNvSpPr/>
          <p:nvPr/>
        </p:nvSpPr>
        <p:spPr>
          <a:xfrm>
            <a:off x="1212211" y="5280242"/>
            <a:ext cx="9892365" cy="451405"/>
          </a:xfrm>
          <a:prstGeom prst="rect">
            <a:avLst/>
          </a:prstGeom>
          <a:solidFill>
            <a:srgbClr val="D8D0FC"/>
          </a:solidFill>
          <a:ln>
            <a:solidFill>
              <a:srgbClr val="3E1B59"/>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r>
              <a:rPr lang="en-NZ" sz="2000" dirty="0">
                <a:solidFill>
                  <a:schemeClr val="tx1"/>
                </a:solidFill>
                <a:latin typeface="Arial" panose="020B0604020202020204" pitchFamily="34" charset="0"/>
                <a:cs typeface="Arial" panose="020B0604020202020204" pitchFamily="34" charset="0"/>
              </a:rPr>
              <a:t>Questions I would like to ask about the topics in this lesson are…</a:t>
            </a:r>
          </a:p>
        </p:txBody>
      </p:sp>
      <p:sp>
        <p:nvSpPr>
          <p:cNvPr id="22" name="Shape: Border 4"/>
          <p:cNvSpPr/>
          <p:nvPr/>
        </p:nvSpPr>
        <p:spPr>
          <a:xfrm>
            <a:off x="1212211" y="4574660"/>
            <a:ext cx="9892363" cy="451405"/>
          </a:xfrm>
          <a:prstGeom prst="rect">
            <a:avLst/>
          </a:prstGeom>
          <a:solidFill>
            <a:srgbClr val="D8D0FC"/>
          </a:solidFill>
          <a:ln>
            <a:solidFill>
              <a:srgbClr val="3E1B59"/>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NZ" sz="2000" dirty="0">
                <a:solidFill>
                  <a:schemeClr val="tx1"/>
                </a:solidFill>
                <a:latin typeface="Arial" panose="020B0604020202020204" pitchFamily="34" charset="0"/>
                <a:cs typeface="Arial" panose="020B0604020202020204" pitchFamily="34" charset="0"/>
              </a:rPr>
              <a:t>Which activity do you think helped you to learn best in this lesson?</a:t>
            </a:r>
            <a:endParaRPr lang="en-GB" sz="2400" dirty="0">
              <a:solidFill>
                <a:schemeClr val="tx1"/>
              </a:solidFill>
              <a:latin typeface="Arial" panose="020B0604020202020204" pitchFamily="34" charset="0"/>
              <a:cs typeface="Arial" panose="020B0604020202020204" pitchFamily="34" charset="0"/>
            </a:endParaRPr>
          </a:p>
        </p:txBody>
      </p:sp>
      <p:sp>
        <p:nvSpPr>
          <p:cNvPr id="23" name="Shape: Border 3"/>
          <p:cNvSpPr/>
          <p:nvPr/>
        </p:nvSpPr>
        <p:spPr>
          <a:xfrm>
            <a:off x="1212211" y="3869078"/>
            <a:ext cx="9892365" cy="451405"/>
          </a:xfrm>
          <a:prstGeom prst="rect">
            <a:avLst/>
          </a:prstGeom>
          <a:solidFill>
            <a:srgbClr val="D8D0FC"/>
          </a:solidFill>
          <a:ln>
            <a:solidFill>
              <a:srgbClr val="3E1B59"/>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r>
              <a:rPr lang="en-NZ" sz="2000" dirty="0">
                <a:solidFill>
                  <a:schemeClr val="tx1"/>
                </a:solidFill>
                <a:latin typeface="Arial" panose="020B0604020202020204" pitchFamily="34" charset="0"/>
                <a:cs typeface="Arial" panose="020B0604020202020204" pitchFamily="34" charset="0"/>
              </a:rPr>
              <a:t>Retell John’s story about what he did to prepare people for the coming of Jesus.</a:t>
            </a:r>
          </a:p>
        </p:txBody>
      </p:sp>
      <p:sp>
        <p:nvSpPr>
          <p:cNvPr id="24" name="Shape: Border 2"/>
          <p:cNvSpPr/>
          <p:nvPr/>
        </p:nvSpPr>
        <p:spPr>
          <a:xfrm>
            <a:off x="1212209" y="2624805"/>
            <a:ext cx="9892365" cy="991800"/>
          </a:xfrm>
          <a:prstGeom prst="rect">
            <a:avLst/>
          </a:prstGeom>
          <a:solidFill>
            <a:srgbClr val="D8D0FC"/>
          </a:solidFill>
          <a:ln>
            <a:solidFill>
              <a:srgbClr val="3E1B59"/>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NZ" sz="2000" dirty="0">
                <a:solidFill>
                  <a:schemeClr val="tx1"/>
                </a:solidFill>
                <a:latin typeface="Arial" panose="020B0604020202020204" pitchFamily="34" charset="0"/>
                <a:cs typeface="Arial" panose="020B0604020202020204" pitchFamily="34" charset="0"/>
              </a:rPr>
              <a:t>Show a partner the story of John the Baptist in Mark 1:1-11 and share what you have learned about him. Imagine what Jesus and John talked about when they were together.</a:t>
            </a:r>
            <a:endParaRPr lang="en-GB" sz="2400" dirty="0">
              <a:solidFill>
                <a:schemeClr val="tx1"/>
              </a:solidFill>
              <a:latin typeface="Arial" panose="020B0604020202020204" pitchFamily="34" charset="0"/>
              <a:cs typeface="Arial" panose="020B0604020202020204" pitchFamily="34" charset="0"/>
            </a:endParaRPr>
          </a:p>
        </p:txBody>
      </p:sp>
      <p:sp>
        <p:nvSpPr>
          <p:cNvPr id="25" name="Shape: Border 1"/>
          <p:cNvSpPr/>
          <p:nvPr/>
        </p:nvSpPr>
        <p:spPr>
          <a:xfrm>
            <a:off x="1212210" y="1627605"/>
            <a:ext cx="9892364" cy="743024"/>
          </a:xfrm>
          <a:prstGeom prst="rect">
            <a:avLst/>
          </a:prstGeom>
          <a:solidFill>
            <a:srgbClr val="D8D0FC"/>
          </a:solidFill>
          <a:ln>
            <a:solidFill>
              <a:srgbClr val="3E1B59"/>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r>
              <a:rPr lang="en-NZ" sz="2000" dirty="0">
                <a:solidFill>
                  <a:schemeClr val="tx1"/>
                </a:solidFill>
                <a:latin typeface="Arial" panose="020B0604020202020204" pitchFamily="34" charset="0"/>
                <a:cs typeface="Arial" panose="020B0604020202020204" pitchFamily="34" charset="0"/>
              </a:rPr>
              <a:t>Name three people who are members of Jesus’ whakapapa and say how they prepared for his coming</a:t>
            </a:r>
          </a:p>
        </p:txBody>
      </p:sp>
      <p:sp>
        <p:nvSpPr>
          <p:cNvPr id="39" name="Shape: Number 5"/>
          <p:cNvSpPr txBox="1"/>
          <p:nvPr/>
        </p:nvSpPr>
        <p:spPr>
          <a:xfrm>
            <a:off x="743571" y="5295663"/>
            <a:ext cx="521115" cy="420564"/>
          </a:xfrm>
          <a:prstGeom prst="rect">
            <a:avLst/>
          </a:prstGeom>
          <a:noFill/>
        </p:spPr>
        <p:txBody>
          <a:bodyPr wrap="square" rtlCol="0">
            <a:spAutoFit/>
          </a:bodyPr>
          <a:lstStyle/>
          <a:p>
            <a:r>
              <a:rPr lang="en-GB" sz="2133" b="1" dirty="0">
                <a:latin typeface="Arial" panose="020B0604020202020204" pitchFamily="34" charset="0"/>
                <a:ea typeface="Segoe UI" pitchFamily="34" charset="0"/>
                <a:cs typeface="Arial" panose="020B0604020202020204" pitchFamily="34" charset="0"/>
              </a:rPr>
              <a:t>5)</a:t>
            </a:r>
          </a:p>
        </p:txBody>
      </p:sp>
      <p:sp>
        <p:nvSpPr>
          <p:cNvPr id="26" name="Shape: Number 4"/>
          <p:cNvSpPr txBox="1"/>
          <p:nvPr/>
        </p:nvSpPr>
        <p:spPr>
          <a:xfrm>
            <a:off x="743571" y="4594265"/>
            <a:ext cx="521115" cy="420564"/>
          </a:xfrm>
          <a:prstGeom prst="rect">
            <a:avLst/>
          </a:prstGeom>
          <a:noFill/>
        </p:spPr>
        <p:txBody>
          <a:bodyPr wrap="square" rtlCol="0">
            <a:spAutoFit/>
          </a:bodyPr>
          <a:lstStyle/>
          <a:p>
            <a:r>
              <a:rPr lang="en-GB" sz="2133" b="1" dirty="0">
                <a:latin typeface="Arial" panose="020B0604020202020204" pitchFamily="34" charset="0"/>
                <a:ea typeface="Segoe UI" pitchFamily="34" charset="0"/>
                <a:cs typeface="Arial" panose="020B0604020202020204" pitchFamily="34" charset="0"/>
              </a:rPr>
              <a:t>4)</a:t>
            </a:r>
          </a:p>
        </p:txBody>
      </p:sp>
      <p:sp>
        <p:nvSpPr>
          <p:cNvPr id="27" name="Shape: Number 3"/>
          <p:cNvSpPr txBox="1"/>
          <p:nvPr/>
        </p:nvSpPr>
        <p:spPr>
          <a:xfrm>
            <a:off x="743571" y="3884499"/>
            <a:ext cx="521115" cy="420564"/>
          </a:xfrm>
          <a:prstGeom prst="rect">
            <a:avLst/>
          </a:prstGeom>
          <a:noFill/>
        </p:spPr>
        <p:txBody>
          <a:bodyPr wrap="square" rtlCol="0">
            <a:spAutoFit/>
          </a:bodyPr>
          <a:lstStyle/>
          <a:p>
            <a:r>
              <a:rPr lang="en-GB" sz="2133" b="1" dirty="0">
                <a:latin typeface="Arial" panose="020B0604020202020204" pitchFamily="34" charset="0"/>
                <a:ea typeface="Segoe UI" pitchFamily="34" charset="0"/>
                <a:cs typeface="Arial" panose="020B0604020202020204" pitchFamily="34" charset="0"/>
              </a:rPr>
              <a:t>3)</a:t>
            </a:r>
          </a:p>
        </p:txBody>
      </p:sp>
      <p:sp>
        <p:nvSpPr>
          <p:cNvPr id="28" name="Shape: Number 2"/>
          <p:cNvSpPr txBox="1"/>
          <p:nvPr/>
        </p:nvSpPr>
        <p:spPr>
          <a:xfrm>
            <a:off x="743571" y="2587363"/>
            <a:ext cx="521115" cy="420564"/>
          </a:xfrm>
          <a:prstGeom prst="rect">
            <a:avLst/>
          </a:prstGeom>
          <a:noFill/>
        </p:spPr>
        <p:txBody>
          <a:bodyPr wrap="square" rtlCol="0">
            <a:spAutoFit/>
          </a:bodyPr>
          <a:lstStyle/>
          <a:p>
            <a:r>
              <a:rPr lang="en-GB" sz="2133" b="1" dirty="0">
                <a:latin typeface="Arial" panose="020B0604020202020204" pitchFamily="34" charset="0"/>
                <a:ea typeface="Segoe UI" pitchFamily="34" charset="0"/>
                <a:cs typeface="Arial" panose="020B0604020202020204" pitchFamily="34" charset="0"/>
              </a:rPr>
              <a:t>2)</a:t>
            </a:r>
          </a:p>
        </p:txBody>
      </p:sp>
      <p:sp>
        <p:nvSpPr>
          <p:cNvPr id="29" name="Shape: Number 1"/>
          <p:cNvSpPr txBox="1"/>
          <p:nvPr/>
        </p:nvSpPr>
        <p:spPr>
          <a:xfrm>
            <a:off x="748606" y="1653487"/>
            <a:ext cx="521115" cy="420564"/>
          </a:xfrm>
          <a:prstGeom prst="rect">
            <a:avLst/>
          </a:prstGeom>
          <a:noFill/>
        </p:spPr>
        <p:txBody>
          <a:bodyPr wrap="square" rtlCol="0">
            <a:spAutoFit/>
          </a:bodyPr>
          <a:lstStyle/>
          <a:p>
            <a:r>
              <a:rPr lang="en-GB" sz="2133" b="1" dirty="0">
                <a:latin typeface="Arial" panose="020B0604020202020204" pitchFamily="34" charset="0"/>
                <a:ea typeface="Segoe UI" pitchFamily="34" charset="0"/>
                <a:cs typeface="Arial" panose="020B0604020202020204" pitchFamily="34" charset="0"/>
              </a:rPr>
              <a:t>1)</a:t>
            </a:r>
          </a:p>
        </p:txBody>
      </p:sp>
      <p:sp>
        <p:nvSpPr>
          <p:cNvPr id="30" name="TextBox: PageNumber"/>
          <p:cNvSpPr txBox="1">
            <a:spLocks/>
          </p:cNvSpPr>
          <p:nvPr/>
        </p:nvSpPr>
        <p:spPr>
          <a:xfrm>
            <a:off x="11520000" y="6240000"/>
            <a:ext cx="480000" cy="48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1200" b="1" dirty="0">
                <a:solidFill>
                  <a:srgbClr val="002060"/>
                </a:solidFill>
                <a:latin typeface="Arial" pitchFamily="34" charset="0"/>
                <a:cs typeface="Arial" pitchFamily="34" charset="0"/>
              </a:rPr>
              <a:t>L-1</a:t>
            </a:r>
          </a:p>
          <a:p>
            <a:pPr algn="ctr"/>
            <a:r>
              <a:rPr lang="en-GB" sz="1200" b="1" dirty="0">
                <a:solidFill>
                  <a:srgbClr val="002060"/>
                </a:solidFill>
                <a:latin typeface="Arial" pitchFamily="34" charset="0"/>
                <a:cs typeface="Arial" pitchFamily="34" charset="0"/>
              </a:rPr>
              <a:t>S-08</a:t>
            </a:r>
          </a:p>
        </p:txBody>
      </p:sp>
      <p:sp>
        <p:nvSpPr>
          <p:cNvPr id="31" name="Action Button: Forward">
            <a:hlinkClick r:id="" action="ppaction://hlinkshowjump?jump=nextslide" highlightClick="1"/>
          </p:cNvPr>
          <p:cNvSpPr/>
          <p:nvPr/>
        </p:nvSpPr>
        <p:spPr>
          <a:xfrm>
            <a:off x="10800523" y="6240000"/>
            <a:ext cx="576064" cy="48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2" name="Action Button: Back">
            <a:hlinkClick r:id="" action="ppaction://hlinkshowjump?jump=previousslide" highlightClick="1"/>
          </p:cNvPr>
          <p:cNvSpPr/>
          <p:nvPr/>
        </p:nvSpPr>
        <p:spPr>
          <a:xfrm>
            <a:off x="10128000" y="6240000"/>
            <a:ext cx="576064" cy="48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3" name="Textbox: Tool instructions"/>
          <p:cNvSpPr txBox="1"/>
          <p:nvPr/>
        </p:nvSpPr>
        <p:spPr>
          <a:xfrm>
            <a:off x="4613066" y="6550225"/>
            <a:ext cx="2965877" cy="276999"/>
          </a:xfrm>
          <a:prstGeom prst="rect">
            <a:avLst/>
          </a:prstGeom>
          <a:noFill/>
        </p:spPr>
        <p:txBody>
          <a:bodyPr wrap="none" rtlCol="0">
            <a:spAutoFit/>
          </a:bodyPr>
          <a:lstStyle/>
          <a:p>
            <a:pPr algn="ctr"/>
            <a:r>
              <a:rPr lang="en-GB" sz="1200" dirty="0">
                <a:latin typeface="Arial" pitchFamily="34" charset="0"/>
                <a:ea typeface="Segoe UI" pitchFamily="34" charset="0"/>
                <a:cs typeface="Arial" pitchFamily="34" charset="0"/>
              </a:rPr>
              <a:t>Click in each caption space to reveal text</a:t>
            </a:r>
          </a:p>
        </p:txBody>
      </p:sp>
      <p:sp>
        <p:nvSpPr>
          <p:cNvPr id="2" name="Title 1"/>
          <p:cNvSpPr>
            <a:spLocks noGrp="1"/>
          </p:cNvSpPr>
          <p:nvPr>
            <p:ph type="title"/>
          </p:nvPr>
        </p:nvSpPr>
        <p:spPr>
          <a:xfrm>
            <a:off x="838204" y="3445"/>
            <a:ext cx="10515600" cy="1325563"/>
          </a:xfrm>
        </p:spPr>
        <p:txBody>
          <a:bodyPr/>
          <a:lstStyle/>
          <a:p>
            <a:pPr algn="ctr"/>
            <a:r>
              <a:rPr lang="en-NZ" b="1" spc="50" dirty="0">
                <a:ln w="0">
                  <a:solidFill>
                    <a:schemeClr val="tx1"/>
                  </a:solidFill>
                </a:ln>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Check Up</a:t>
            </a:r>
            <a:endParaRPr lang="en-NZ"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3924" y="196479"/>
            <a:ext cx="1980650" cy="1225095"/>
          </a:xfrm>
          <a:prstGeom prst="rect">
            <a:avLst/>
          </a:prstGeom>
          <a:ln>
            <a:noFill/>
          </a:ln>
          <a:effectLst>
            <a:softEdge rad="112500"/>
          </a:effectLst>
        </p:spPr>
      </p:pic>
    </p:spTree>
    <p:extLst>
      <p:ext uri="{BB962C8B-B14F-4D97-AF65-F5344CB8AC3E}">
        <p14:creationId xmlns:p14="http://schemas.microsoft.com/office/powerpoint/2010/main" val="3887360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750" fill="hold"/>
                                        <p:tgtEl>
                                          <p:spTgt spid="25">
                                            <p:txEl>
                                              <p:pRg st="0" end="0"/>
                                            </p:txEl>
                                          </p:spTgt>
                                        </p:tgtEl>
                                        <p:attrNameLst>
                                          <p:attrName>style.color</p:attrName>
                                        </p:attrNameLst>
                                      </p:cBhvr>
                                      <p:to>
                                        <a:srgbClr val="7030A0"/>
                                      </p:to>
                                    </p:animClr>
                                  </p:childTnLst>
                                </p:cTn>
                              </p:par>
                              <p:par>
                                <p:cTn id="7" presetID="22" presetClass="entr" presetSubtype="8" fill="hold" nodeType="withEffect">
                                  <p:stCondLst>
                                    <p:cond delay="0"/>
                                  </p:stCondLst>
                                  <p:childTnLst>
                                    <p:set>
                                      <p:cBhvr>
                                        <p:cTn id="8" dur="1" fill="hold">
                                          <p:stCondLst>
                                            <p:cond delay="0"/>
                                          </p:stCondLst>
                                        </p:cTn>
                                        <p:tgtEl>
                                          <p:spTgt spid="24">
                                            <p:txEl>
                                              <p:pRg st="0" end="0"/>
                                            </p:txEl>
                                          </p:spTgt>
                                        </p:tgtEl>
                                        <p:attrNameLst>
                                          <p:attrName>style.visibility</p:attrName>
                                        </p:attrNameLst>
                                      </p:cBhvr>
                                      <p:to>
                                        <p:strVal val="visible"/>
                                      </p:to>
                                    </p:set>
                                    <p:animEffect transition="in" filter="wipe(left)">
                                      <p:cBhvr>
                                        <p:cTn id="9" dur="700"/>
                                        <p:tgtEl>
                                          <p:spTgt spid="24">
                                            <p:txEl>
                                              <p:pRg st="0" end="0"/>
                                            </p:txEl>
                                          </p:spTgt>
                                        </p:tgtEl>
                                      </p:cBhvr>
                                    </p:animEffect>
                                  </p:childTnLst>
                                </p:cTn>
                              </p:par>
                            </p:childTnLst>
                          </p:cTn>
                        </p:par>
                      </p:childTnLst>
                    </p:cTn>
                  </p:par>
                </p:childTnLst>
              </p:cTn>
              <p:nextCondLst>
                <p:cond evt="onClick" delay="0">
                  <p:tgtEl>
                    <p:spTgt spid="24"/>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3" presetClass="emph" presetSubtype="2" fill="hold" nodeType="withEffect">
                                  <p:stCondLst>
                                    <p:cond delay="0"/>
                                  </p:stCondLst>
                                  <p:childTnLst>
                                    <p:animClr clrSpc="rgb" dir="cw">
                                      <p:cBhvr override="childStyle">
                                        <p:cTn id="14" dur="750" fill="hold"/>
                                        <p:tgtEl>
                                          <p:spTgt spid="24">
                                            <p:txEl>
                                              <p:pRg st="0" end="0"/>
                                            </p:txEl>
                                          </p:spTgt>
                                        </p:tgtEl>
                                        <p:attrNameLst>
                                          <p:attrName>style.color</p:attrName>
                                        </p:attrNameLst>
                                      </p:cBhvr>
                                      <p:to>
                                        <a:srgbClr val="7030A0"/>
                                      </p:to>
                                    </p:animClr>
                                  </p:childTnLst>
                                </p:cTn>
                              </p:par>
                              <p:par>
                                <p:cTn id="15" presetID="22" presetClass="entr" presetSubtype="8" fill="hold" nodeType="with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wipe(left)">
                                      <p:cBhvr>
                                        <p:cTn id="17" dur="700"/>
                                        <p:tgtEl>
                                          <p:spTgt spid="23">
                                            <p:txEl>
                                              <p:pRg st="0" end="0"/>
                                            </p:txEl>
                                          </p:spTgt>
                                        </p:tgtEl>
                                      </p:cBhvr>
                                    </p:animEffect>
                                  </p:childTnLst>
                                </p:cTn>
                              </p:par>
                            </p:childTnLst>
                          </p:cTn>
                        </p:par>
                      </p:childTnLst>
                    </p:cTn>
                  </p:par>
                </p:childTnLst>
              </p:cTn>
              <p:nextCondLst>
                <p:cond evt="onClick" delay="0">
                  <p:tgtEl>
                    <p:spTgt spid="23"/>
                  </p:tgtEl>
                </p:cond>
              </p:nextCondLst>
            </p:seq>
            <p:seq concurrent="1" nextAc="seek">
              <p:cTn id="18" restart="whenNotActive" fill="hold" evtFilter="cancelBubble" nodeType="interactiveSeq">
                <p:stCondLst>
                  <p:cond evt="onClick" delay="0">
                    <p:tgtEl>
                      <p:spTgt spid="22"/>
                    </p:tgtEl>
                  </p:cond>
                </p:stCondLst>
                <p:endSync evt="end" delay="0">
                  <p:rtn val="all"/>
                </p:endSync>
                <p:childTnLst>
                  <p:par>
                    <p:cTn id="19" fill="hold">
                      <p:stCondLst>
                        <p:cond delay="0"/>
                      </p:stCondLst>
                      <p:childTnLst>
                        <p:par>
                          <p:cTn id="20" fill="hold">
                            <p:stCondLst>
                              <p:cond delay="0"/>
                            </p:stCondLst>
                            <p:childTnLst>
                              <p:par>
                                <p:cTn id="21" presetID="3" presetClass="emph" presetSubtype="2" fill="hold" nodeType="withEffect">
                                  <p:stCondLst>
                                    <p:cond delay="0"/>
                                  </p:stCondLst>
                                  <p:childTnLst>
                                    <p:animClr clrSpc="rgb" dir="cw">
                                      <p:cBhvr override="childStyle">
                                        <p:cTn id="22" dur="750" fill="hold"/>
                                        <p:tgtEl>
                                          <p:spTgt spid="23">
                                            <p:txEl>
                                              <p:pRg st="0" end="0"/>
                                            </p:txEl>
                                          </p:spTgt>
                                        </p:tgtEl>
                                        <p:attrNameLst>
                                          <p:attrName>style.color</p:attrName>
                                        </p:attrNameLst>
                                      </p:cBhvr>
                                      <p:to>
                                        <a:srgbClr val="7030A0"/>
                                      </p:to>
                                    </p:animClr>
                                  </p:childTnLst>
                                </p:cTn>
                              </p:par>
                              <p:par>
                                <p:cTn id="23" presetID="22" presetClass="entr" presetSubtype="8" fill="hold" nodeType="with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wipe(left)">
                                      <p:cBhvr>
                                        <p:cTn id="25" dur="700"/>
                                        <p:tgtEl>
                                          <p:spTgt spid="22">
                                            <p:txEl>
                                              <p:pRg st="0" end="0"/>
                                            </p:txEl>
                                          </p:spTgt>
                                        </p:tgtEl>
                                      </p:cBhvr>
                                    </p:animEffec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37"/>
                    </p:tgtEl>
                  </p:cond>
                </p:stCondLst>
                <p:endSync evt="end" delay="0">
                  <p:rtn val="all"/>
                </p:endSync>
                <p:childTnLst>
                  <p:par>
                    <p:cTn id="27" fill="hold">
                      <p:stCondLst>
                        <p:cond delay="0"/>
                      </p:stCondLst>
                      <p:childTnLst>
                        <p:par>
                          <p:cTn id="28" fill="hold">
                            <p:stCondLst>
                              <p:cond delay="0"/>
                            </p:stCondLst>
                            <p:childTnLst>
                              <p:par>
                                <p:cTn id="29" presetID="3" presetClass="emph" presetSubtype="2" fill="hold" nodeType="withEffect">
                                  <p:stCondLst>
                                    <p:cond delay="0"/>
                                  </p:stCondLst>
                                  <p:childTnLst>
                                    <p:animClr clrSpc="rgb" dir="cw">
                                      <p:cBhvr override="childStyle">
                                        <p:cTn id="30" dur="750" fill="hold"/>
                                        <p:tgtEl>
                                          <p:spTgt spid="22">
                                            <p:txEl>
                                              <p:pRg st="0" end="0"/>
                                            </p:txEl>
                                          </p:spTgt>
                                        </p:tgtEl>
                                        <p:attrNameLst>
                                          <p:attrName>style.color</p:attrName>
                                        </p:attrNameLst>
                                      </p:cBhvr>
                                      <p:to>
                                        <a:srgbClr val="7030A0"/>
                                      </p:to>
                                    </p:animClr>
                                  </p:childTnLst>
                                </p:cTn>
                              </p:par>
                              <p:par>
                                <p:cTn id="31" presetID="22" presetClass="entr" presetSubtype="8" fill="hold" nodeType="withEffect">
                                  <p:stCondLst>
                                    <p:cond delay="0"/>
                                  </p:st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wipe(left)">
                                      <p:cBhvr>
                                        <p:cTn id="33" dur="700"/>
                                        <p:tgtEl>
                                          <p:spTgt spid="37">
                                            <p:txEl>
                                              <p:pRg st="0" end="0"/>
                                            </p:txEl>
                                          </p:spTgt>
                                        </p:tgtEl>
                                      </p:cBhvr>
                                    </p:animEffect>
                                  </p:child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1"/>
                    </p:tgtEl>
                  </p:cond>
                </p:stCondLst>
                <p:endSync evt="end" delay="0">
                  <p:rtn val="all"/>
                </p:endSync>
                <p:childTnLst>
                  <p:par>
                    <p:cTn id="35" fill="hold">
                      <p:stCondLst>
                        <p:cond delay="0"/>
                      </p:stCondLst>
                      <p:childTnLst>
                        <p:par>
                          <p:cTn id="36" fill="hold">
                            <p:stCondLst>
                              <p:cond delay="0"/>
                            </p:stCondLst>
                            <p:childTnLst>
                              <p:par>
                                <p:cTn id="37" presetID="3" presetClass="emph" presetSubtype="2" fill="hold" nodeType="withEffect">
                                  <p:stCondLst>
                                    <p:cond delay="0"/>
                                  </p:stCondLst>
                                  <p:childTnLst>
                                    <p:animClr clrSpc="rgb" dir="cw">
                                      <p:cBhvr override="childStyle">
                                        <p:cTn id="38" dur="10" fill="hold"/>
                                        <p:tgtEl>
                                          <p:spTgt spid="25">
                                            <p:txEl>
                                              <p:pRg st="0" end="0"/>
                                            </p:txEl>
                                          </p:spTgt>
                                        </p:tgtEl>
                                        <p:attrNameLst>
                                          <p:attrName>style.color</p:attrName>
                                        </p:attrNameLst>
                                      </p:cBhvr>
                                      <p:to>
                                        <a:srgbClr val="000000"/>
                                      </p:to>
                                    </p:animClr>
                                  </p:childTnLst>
                                </p:cTn>
                              </p:par>
                              <p:par>
                                <p:cTn id="39" presetID="3" presetClass="emph" presetSubtype="2" fill="hold" nodeType="withEffect">
                                  <p:stCondLst>
                                    <p:cond delay="0"/>
                                  </p:stCondLst>
                                  <p:childTnLst>
                                    <p:animClr clrSpc="rgb" dir="cw">
                                      <p:cBhvr override="childStyle">
                                        <p:cTn id="40" dur="10" fill="hold"/>
                                        <p:tgtEl>
                                          <p:spTgt spid="24">
                                            <p:txEl>
                                              <p:pRg st="0" end="0"/>
                                            </p:txEl>
                                          </p:spTgt>
                                        </p:tgtEl>
                                        <p:attrNameLst>
                                          <p:attrName>style.color</p:attrName>
                                        </p:attrNameLst>
                                      </p:cBhvr>
                                      <p:to>
                                        <a:srgbClr val="000000"/>
                                      </p:to>
                                    </p:animClr>
                                  </p:childTnLst>
                                </p:cTn>
                              </p:par>
                              <p:par>
                                <p:cTn id="41" presetID="3" presetClass="emph" presetSubtype="2" fill="hold" nodeType="withEffect">
                                  <p:stCondLst>
                                    <p:cond delay="0"/>
                                  </p:stCondLst>
                                  <p:childTnLst>
                                    <p:animClr clrSpc="rgb" dir="cw">
                                      <p:cBhvr override="childStyle">
                                        <p:cTn id="42" dur="10" fill="hold"/>
                                        <p:tgtEl>
                                          <p:spTgt spid="23">
                                            <p:txEl>
                                              <p:pRg st="0" end="0"/>
                                            </p:txEl>
                                          </p:spTgt>
                                        </p:tgtEl>
                                        <p:attrNameLst>
                                          <p:attrName>style.color</p:attrName>
                                        </p:attrNameLst>
                                      </p:cBhvr>
                                      <p:to>
                                        <a:srgbClr val="000000"/>
                                      </p:to>
                                    </p:animClr>
                                  </p:childTnLst>
                                </p:cTn>
                              </p:par>
                              <p:par>
                                <p:cTn id="43" presetID="3" presetClass="emph" presetSubtype="2" fill="hold" nodeType="withEffect">
                                  <p:stCondLst>
                                    <p:cond delay="0"/>
                                  </p:stCondLst>
                                  <p:childTnLst>
                                    <p:animClr clrSpc="rgb" dir="cw">
                                      <p:cBhvr override="childStyle">
                                        <p:cTn id="44" dur="10" fill="hold"/>
                                        <p:tgtEl>
                                          <p:spTgt spid="22">
                                            <p:txEl>
                                              <p:pRg st="0" end="0"/>
                                            </p:txEl>
                                          </p:spTgt>
                                        </p:tgtEl>
                                        <p:attrNameLst>
                                          <p:attrName>style.color</p:attrName>
                                        </p:attrNameLst>
                                      </p:cBhvr>
                                      <p:to>
                                        <a:srgbClr val="000000"/>
                                      </p:to>
                                    </p:animClr>
                                  </p:childTnLst>
                                </p:cTn>
                              </p:par>
                              <p:par>
                                <p:cTn id="45" presetID="1" presetClass="exit" presetSubtype="0" fill="hold" nodeType="withEffect">
                                  <p:stCondLst>
                                    <p:cond delay="0"/>
                                  </p:stCondLst>
                                  <p:childTnLst>
                                    <p:set>
                                      <p:cBhvr>
                                        <p:cTn id="46" dur="1" fill="hold">
                                          <p:stCondLst>
                                            <p:cond delay="0"/>
                                          </p:stCondLst>
                                        </p:cTn>
                                        <p:tgtEl>
                                          <p:spTgt spid="24">
                                            <p:txEl>
                                              <p:pRg st="0" end="0"/>
                                            </p:txEl>
                                          </p:spTgt>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3">
                                            <p:txEl>
                                              <p:pRg st="0" end="0"/>
                                            </p:txEl>
                                          </p:spTgt>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2">
                                            <p:txEl>
                                              <p:pRg st="0" end="0"/>
                                            </p:txEl>
                                          </p:spTgt>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7">
                                            <p:txEl>
                                              <p:pRg st="0" end="0"/>
                                            </p:txEl>
                                          </p:spTgt>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53" restart="whenNotActive" fill="hold" evtFilter="cancelBubble" nodeType="interactiveSeq">
                <p:stCondLst>
                  <p:cond evt="onClick" delay="0">
                    <p:tgtEl>
                      <p:spTgt spid="32"/>
                    </p:tgtEl>
                  </p:cond>
                </p:stCondLst>
                <p:endSync evt="end" delay="0">
                  <p:rtn val="all"/>
                </p:endSync>
                <p:childTnLst>
                  <p:par>
                    <p:cTn id="54" fill="hold">
                      <p:stCondLst>
                        <p:cond delay="0"/>
                      </p:stCondLst>
                      <p:childTnLst>
                        <p:par>
                          <p:cTn id="55" fill="hold">
                            <p:stCondLst>
                              <p:cond delay="0"/>
                            </p:stCondLst>
                            <p:childTnLst>
                              <p:par>
                                <p:cTn id="56" presetID="3" presetClass="emph" presetSubtype="2" fill="hold" grpId="0" nodeType="withEffect">
                                  <p:stCondLst>
                                    <p:cond delay="0"/>
                                  </p:stCondLst>
                                  <p:childTnLst>
                                    <p:animClr clrSpc="rgb" dir="cw">
                                      <p:cBhvr override="childStyle">
                                        <p:cTn id="57" dur="10" fill="hold"/>
                                        <p:tgtEl>
                                          <p:spTgt spid="25">
                                            <p:txEl>
                                              <p:pRg st="0" end="0"/>
                                            </p:txEl>
                                          </p:spTgt>
                                        </p:tgtEl>
                                        <p:attrNameLst>
                                          <p:attrName>style.color</p:attrName>
                                        </p:attrNameLst>
                                      </p:cBhvr>
                                      <p:to>
                                        <a:srgbClr val="000000"/>
                                      </p:to>
                                    </p:animClr>
                                  </p:childTnLst>
                                </p:cTn>
                              </p:par>
                              <p:par>
                                <p:cTn id="58" presetID="3" presetClass="emph" presetSubtype="2" fill="hold" nodeType="withEffect">
                                  <p:stCondLst>
                                    <p:cond delay="0"/>
                                  </p:stCondLst>
                                  <p:childTnLst>
                                    <p:animClr clrSpc="rgb" dir="cw">
                                      <p:cBhvr override="childStyle">
                                        <p:cTn id="59" dur="10" fill="hold"/>
                                        <p:tgtEl>
                                          <p:spTgt spid="24">
                                            <p:txEl>
                                              <p:pRg st="0" end="0"/>
                                            </p:txEl>
                                          </p:spTgt>
                                        </p:tgtEl>
                                        <p:attrNameLst>
                                          <p:attrName>style.color</p:attrName>
                                        </p:attrNameLst>
                                      </p:cBhvr>
                                      <p:to>
                                        <a:srgbClr val="000000"/>
                                      </p:to>
                                    </p:animClr>
                                  </p:childTnLst>
                                </p:cTn>
                              </p:par>
                              <p:par>
                                <p:cTn id="60" presetID="3" presetClass="emph" presetSubtype="2" fill="hold" nodeType="withEffect">
                                  <p:stCondLst>
                                    <p:cond delay="0"/>
                                  </p:stCondLst>
                                  <p:childTnLst>
                                    <p:animClr clrSpc="rgb" dir="cw">
                                      <p:cBhvr override="childStyle">
                                        <p:cTn id="61" dur="10" fill="hold"/>
                                        <p:tgtEl>
                                          <p:spTgt spid="23">
                                            <p:txEl>
                                              <p:pRg st="0" end="0"/>
                                            </p:txEl>
                                          </p:spTgt>
                                        </p:tgtEl>
                                        <p:attrNameLst>
                                          <p:attrName>style.color</p:attrName>
                                        </p:attrNameLst>
                                      </p:cBhvr>
                                      <p:to>
                                        <a:srgbClr val="000000"/>
                                      </p:to>
                                    </p:animClr>
                                  </p:childTnLst>
                                </p:cTn>
                              </p:par>
                              <p:par>
                                <p:cTn id="62" presetID="3" presetClass="emph" presetSubtype="2" fill="hold" nodeType="withEffect">
                                  <p:stCondLst>
                                    <p:cond delay="0"/>
                                  </p:stCondLst>
                                  <p:childTnLst>
                                    <p:animClr clrSpc="rgb" dir="cw">
                                      <p:cBhvr override="childStyle">
                                        <p:cTn id="63" dur="10" fill="hold"/>
                                        <p:tgtEl>
                                          <p:spTgt spid="22">
                                            <p:txEl>
                                              <p:pRg st="0" end="0"/>
                                            </p:txEl>
                                          </p:spTgt>
                                        </p:tgtEl>
                                        <p:attrNameLst>
                                          <p:attrName>style.color</p:attrName>
                                        </p:attrNameLst>
                                      </p:cBhvr>
                                      <p:to>
                                        <a:srgbClr val="000000"/>
                                      </p:to>
                                    </p:animClr>
                                  </p:childTnLst>
                                </p:cTn>
                              </p:par>
                              <p:par>
                                <p:cTn id="64" presetID="1" presetClass="exit" presetSubtype="0" fill="hold" nodeType="withEffect">
                                  <p:stCondLst>
                                    <p:cond delay="0"/>
                                  </p:stCondLst>
                                  <p:childTnLst>
                                    <p:set>
                                      <p:cBhvr>
                                        <p:cTn id="65" dur="1" fill="hold">
                                          <p:stCondLst>
                                            <p:cond delay="0"/>
                                          </p:stCondLst>
                                        </p:cTn>
                                        <p:tgtEl>
                                          <p:spTgt spid="24">
                                            <p:txEl>
                                              <p:pRg st="0" end="0"/>
                                            </p:txEl>
                                          </p:spTgt>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23">
                                            <p:txEl>
                                              <p:pRg st="0" end="0"/>
                                            </p:txEl>
                                          </p:spTgt>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22">
                                            <p:txEl>
                                              <p:pRg st="0" end="0"/>
                                            </p:txEl>
                                          </p:spTgt>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37">
                                            <p:txEl>
                                              <p:pRg st="0" end="0"/>
                                            </p:txEl>
                                          </p:spTgt>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25"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60000"/>
          </a:blip>
          <a:srcRect/>
          <a:tile tx="0" ty="0" sx="100000" sy="100000" flip="none" algn="tl"/>
        </a:blipFill>
        <a:effectLst/>
      </p:bgPr>
    </p:bg>
    <p:spTree>
      <p:nvGrpSpPr>
        <p:cNvPr id="1" name=""/>
        <p:cNvGrpSpPr/>
        <p:nvPr/>
      </p:nvGrpSpPr>
      <p:grpSpPr>
        <a:xfrm>
          <a:off x="0" y="0"/>
          <a:ext cx="0" cy="0"/>
          <a:chOff x="0" y="0"/>
          <a:chExt cx="0" cy="0"/>
        </a:xfrm>
      </p:grpSpPr>
      <p:pic>
        <p:nvPicPr>
          <p:cNvPr id="2" name="Y4 - Pueri Concinit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460014" y="317938"/>
            <a:ext cx="609600" cy="609600"/>
          </a:xfrm>
          <a:prstGeom prst="rect">
            <a:avLst/>
          </a:prstGeom>
        </p:spPr>
      </p:pic>
      <p:sp>
        <p:nvSpPr>
          <p:cNvPr id="10" name="TextBox: PageNumber"/>
          <p:cNvSpPr txBox="1">
            <a:spLocks/>
          </p:cNvSpPr>
          <p:nvPr/>
        </p:nvSpPr>
        <p:spPr>
          <a:xfrm>
            <a:off x="11520000" y="6240000"/>
            <a:ext cx="480000" cy="480000"/>
          </a:xfrm>
          <a:prstGeom prst="rect">
            <a:avLst/>
          </a:prstGeom>
          <a:solidFill>
            <a:schemeClr val="bg1">
              <a:lumMod val="95000"/>
            </a:schemeClr>
          </a:solidFill>
          <a:ln w="25400">
            <a:solidFill>
              <a:srgbClr val="002060"/>
            </a:solidFill>
          </a:ln>
        </p:spPr>
        <p:txBody>
          <a:bodyPr wrap="none" rtlCol="0" anchor="ctr" anchorCtr="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2060"/>
                </a:solidFill>
                <a:effectLst/>
                <a:uLnTx/>
                <a:uFillTx/>
                <a:latin typeface="Arial" pitchFamily="34" charset="0"/>
                <a:cs typeface="Arial" pitchFamily="34" charset="0"/>
              </a:rPr>
              <a:t>L-1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2060"/>
                </a:solidFill>
                <a:effectLst/>
                <a:uLnTx/>
                <a:uFillTx/>
                <a:latin typeface="Arial" pitchFamily="34" charset="0"/>
                <a:cs typeface="Arial" pitchFamily="34" charset="0"/>
              </a:rPr>
              <a:t>S-09</a:t>
            </a:r>
          </a:p>
        </p:txBody>
      </p:sp>
      <p:sp>
        <p:nvSpPr>
          <p:cNvPr id="12" name="Action Button: Back">
            <a:hlinkClick r:id="" action="ppaction://hlinkshowjump?jump=previousslide" highlightClick="1"/>
          </p:cNvPr>
          <p:cNvSpPr/>
          <p:nvPr/>
        </p:nvSpPr>
        <p:spPr>
          <a:xfrm>
            <a:off x="10792299" y="6240000"/>
            <a:ext cx="576064" cy="48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endParaRPr>
          </a:p>
        </p:txBody>
      </p:sp>
      <p:sp>
        <p:nvSpPr>
          <p:cNvPr id="4" name="Title 3"/>
          <p:cNvSpPr>
            <a:spLocks noGrp="1"/>
          </p:cNvSpPr>
          <p:nvPr>
            <p:ph type="title"/>
          </p:nvPr>
        </p:nvSpPr>
        <p:spPr>
          <a:xfrm>
            <a:off x="808678" y="0"/>
            <a:ext cx="10515600" cy="1325563"/>
          </a:xfrm>
          <a:effectLst>
            <a:glow rad="63500">
              <a:schemeClr val="accent3">
                <a:satMod val="175000"/>
                <a:alpha val="40000"/>
              </a:schemeClr>
            </a:glow>
          </a:effectLst>
        </p:spPr>
        <p:txBody>
          <a:bodyPr>
            <a:normAutofit/>
            <a:scene3d>
              <a:camera prst="orthographicFront"/>
              <a:lightRig rig="threePt" dir="t"/>
            </a:scene3d>
            <a:sp3d extrusionH="57150">
              <a:bevelT w="38100" h="38100"/>
            </a:sp3d>
          </a:bodyPr>
          <a:lstStyle/>
          <a:p>
            <a:pPr algn="ctr"/>
            <a:r>
              <a:rPr lang="en-GB" sz="5400" b="1" kern="0" spc="50" dirty="0">
                <a:ln w="0">
                  <a:solidFill>
                    <a:srgbClr val="744FD1"/>
                  </a:solidFill>
                </a:ln>
                <a:solidFill>
                  <a:schemeClr val="bg2"/>
                </a:solidFill>
                <a:effectLst>
                  <a:glow rad="101600">
                    <a:schemeClr val="accent3">
                      <a:satMod val="175000"/>
                      <a:alpha val="40000"/>
                    </a:schemeClr>
                  </a:glow>
                </a:effectLst>
                <a:latin typeface="Segoe Script" panose="030B0504020000000003" pitchFamily="66" charset="0"/>
                <a:cs typeface="Leelawadee" panose="020B0502040204020203" pitchFamily="34" charset="-34"/>
              </a:rPr>
              <a:t>Time for Reflection</a:t>
            </a:r>
            <a:endParaRPr lang="en-NZ" sz="5400" dirty="0">
              <a:ln w="0">
                <a:solidFill>
                  <a:srgbClr val="744FD1"/>
                </a:solidFill>
              </a:ln>
              <a:effectLst>
                <a:glow rad="101600">
                  <a:schemeClr val="accent3">
                    <a:satMod val="175000"/>
                    <a:alpha val="40000"/>
                  </a:schemeClr>
                </a:glow>
              </a:effectLst>
              <a:latin typeface="Segoe Script" panose="030B0504020000000003" pitchFamily="66" charset="0"/>
            </a:endParaRP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0071" y="1140572"/>
            <a:ext cx="9060591" cy="5099428"/>
          </a:xfrm>
          <a:prstGeom prst="rect">
            <a:avLst/>
          </a:prstGeom>
          <a:noFill/>
          <a:ln>
            <a:noFill/>
          </a:ln>
          <a:effectLst>
            <a:softEdge rad="292100"/>
          </a:effectLst>
        </p:spPr>
      </p:pic>
      <p:sp>
        <p:nvSpPr>
          <p:cNvPr id="13" name="Action Button: Audio">
            <a:hlinkClick r:id="" action="ppaction://noaction" highlightClick="1"/>
          </p:cNvPr>
          <p:cNvSpPr/>
          <p:nvPr/>
        </p:nvSpPr>
        <p:spPr>
          <a:xfrm>
            <a:off x="9495573" y="6240000"/>
            <a:ext cx="489014" cy="476791"/>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Tool instructions stop"/>
          <p:cNvSpPr txBox="1"/>
          <p:nvPr/>
        </p:nvSpPr>
        <p:spPr>
          <a:xfrm>
            <a:off x="4004991" y="6581001"/>
            <a:ext cx="3324949" cy="276999"/>
          </a:xfrm>
          <a:prstGeom prst="rect">
            <a:avLst/>
          </a:prstGeom>
          <a:noFill/>
        </p:spPr>
        <p:txBody>
          <a:bodyPr wrap="none" rtlCol="0">
            <a:spAutoFit/>
          </a:bodyPr>
          <a:lstStyle/>
          <a:p>
            <a:pPr algn="ctr"/>
            <a:r>
              <a:rPr lang="en-GB" sz="1200" dirty="0">
                <a:latin typeface="Arial" panose="020B0604020202020204" pitchFamily="34" charset="0"/>
                <a:cs typeface="Arial" panose="020B0604020202020204" pitchFamily="34" charset="0"/>
              </a:rPr>
              <a:t>Click the audio button to stop </a:t>
            </a:r>
            <a:r>
              <a:rPr lang="en-GB" sz="1200" dirty="0" smtClean="0">
                <a:latin typeface="Arial" panose="020B0604020202020204" pitchFamily="34" charset="0"/>
                <a:cs typeface="Arial" panose="020B0604020202020204" pitchFamily="34" charset="0"/>
              </a:rPr>
              <a:t>Reflective Music</a:t>
            </a:r>
            <a:endParaRPr lang="en-GB" sz="1200" dirty="0">
              <a:latin typeface="Arial" panose="020B0604020202020204" pitchFamily="34" charset="0"/>
              <a:cs typeface="Arial" panose="020B0604020202020204" pitchFamily="34" charset="0"/>
            </a:endParaRPr>
          </a:p>
        </p:txBody>
      </p:sp>
      <p:sp>
        <p:nvSpPr>
          <p:cNvPr id="15" name="TextBox: Tool instructions start"/>
          <p:cNvSpPr txBox="1"/>
          <p:nvPr/>
        </p:nvSpPr>
        <p:spPr>
          <a:xfrm>
            <a:off x="4004994" y="6581001"/>
            <a:ext cx="3315331" cy="276999"/>
          </a:xfrm>
          <a:prstGeom prst="rect">
            <a:avLst/>
          </a:prstGeom>
          <a:noFill/>
        </p:spPr>
        <p:txBody>
          <a:bodyPr wrap="none" rtlCol="0">
            <a:spAutoFit/>
          </a:bodyPr>
          <a:lstStyle/>
          <a:p>
            <a:pPr algn="ctr"/>
            <a:r>
              <a:rPr lang="en-GB" sz="1200" dirty="0">
                <a:latin typeface="Arial" panose="020B0604020202020204" pitchFamily="34" charset="0"/>
                <a:cs typeface="Arial" panose="020B0604020202020204" pitchFamily="34" charset="0"/>
              </a:rPr>
              <a:t>Click the audio button to play </a:t>
            </a:r>
            <a:r>
              <a:rPr lang="en-GB" sz="1200" dirty="0" smtClean="0">
                <a:latin typeface="Arial" panose="020B0604020202020204" pitchFamily="34" charset="0"/>
                <a:cs typeface="Arial" panose="020B0604020202020204" pitchFamily="34" charset="0"/>
              </a:rPr>
              <a:t>Reflective Music</a:t>
            </a:r>
            <a:endParaRPr lang="en-GB" sz="1200" dirty="0">
              <a:latin typeface="Arial" panose="020B0604020202020204" pitchFamily="34" charset="0"/>
              <a:cs typeface="Arial" panose="020B0604020202020204" pitchFamily="34" charset="0"/>
            </a:endParaRPr>
          </a:p>
        </p:txBody>
      </p:sp>
      <p:pic>
        <p:nvPicPr>
          <p:cNvPr id="11" name="Feedback" descr="D:\03 Projects\TCI\02 Deliverables\2016-10 Release Liturgical\Feedback button.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64" y="6127281"/>
            <a:ext cx="903177" cy="644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4294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xit" presetSubtype="0" fill="hold" grpId="1" nodeType="with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par>
                          <p:cTn id="16" fill="hold">
                            <p:stCondLst>
                              <p:cond delay="500"/>
                            </p:stCondLst>
                            <p:childTnLst>
                              <p:par>
                                <p:cTn id="17" presetID="1" presetClass="mediacall" presetSubtype="0" fill="hold" nodeType="afterEffect">
                                  <p:stCondLst>
                                    <p:cond delay="0"/>
                                  </p:stCondLst>
                                  <p:childTnLst>
                                    <p:cmd type="call" cmd="playFrom(0.0)">
                                      <p:cBhvr>
                                        <p:cTn id="18" dur="142742" fill="hold"/>
                                        <p:tgtEl>
                                          <p:spTgt spid="2"/>
                                        </p:tgtEl>
                                      </p:cBhvr>
                                    </p:cmd>
                                  </p:childTnLst>
                                </p:cTn>
                              </p:par>
                              <p:par>
                                <p:cTn id="19" presetID="1" presetClass="emph" presetSubtype="2" fill="hold" nodeType="withEffect">
                                  <p:stCondLst>
                                    <p:cond delay="0"/>
                                  </p:stCondLst>
                                  <p:childTnLst>
                                    <p:animClr clrSpc="rgb" dir="cw">
                                      <p:cBhvr>
                                        <p:cTn id="20" dur="1000" fill="hold"/>
                                        <p:tgtEl>
                                          <p:spTgt spid="13"/>
                                        </p:tgtEl>
                                        <p:attrNameLst>
                                          <p:attrName>fillcolor</p:attrName>
                                        </p:attrNameLst>
                                      </p:cBhvr>
                                      <p:to>
                                        <a:schemeClr val="accent2"/>
                                      </p:to>
                                    </p:animClr>
                                    <p:set>
                                      <p:cBhvr>
                                        <p:cTn id="21" dur="1000" fill="hold"/>
                                        <p:tgtEl>
                                          <p:spTgt spid="13"/>
                                        </p:tgtEl>
                                        <p:attrNameLst>
                                          <p:attrName>fill.type</p:attrName>
                                        </p:attrNameLst>
                                      </p:cBhvr>
                                      <p:to>
                                        <p:strVal val="solid"/>
                                      </p:to>
                                    </p:set>
                                    <p:set>
                                      <p:cBhvr>
                                        <p:cTn id="22" dur="1000" fill="hold"/>
                                        <p:tgtEl>
                                          <p:spTgt spid="13"/>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3" presetClass="mediacall" presetSubtype="0" fill="hold" nodeType="clickEffect">
                                  <p:stCondLst>
                                    <p:cond delay="0"/>
                                  </p:stCondLst>
                                  <p:childTnLst>
                                    <p:cmd type="call" cmd="stop">
                                      <p:cBhvr>
                                        <p:cTn id="26" dur="1" fill="hold"/>
                                        <p:tgtEl>
                                          <p:spTgt spid="2"/>
                                        </p:tgtEl>
                                      </p:cBhvr>
                                    </p:cmd>
                                  </p:childTnLst>
                                </p:cTn>
                              </p:par>
                              <p:par>
                                <p:cTn id="27" presetID="10" presetClass="exit" presetSubtype="0" fill="hold" grpId="1" nodeType="withEffect">
                                  <p:stCondLst>
                                    <p:cond delay="0"/>
                                  </p:stCondLst>
                                  <p:childTnLst>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par>
                                <p:cTn id="30" presetID="10" presetClass="entr" presetSubtype="0" fill="hold" grpId="2"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 presetClass="emph" presetSubtype="2" fill="hold" nodeType="withEffect">
                                  <p:stCondLst>
                                    <p:cond delay="0"/>
                                  </p:stCondLst>
                                  <p:childTnLst>
                                    <p:animClr clrSpc="rgb" dir="cw">
                                      <p:cBhvr>
                                        <p:cTn id="34" dur="2000" fill="hold"/>
                                        <p:tgtEl>
                                          <p:spTgt spid="13"/>
                                        </p:tgtEl>
                                        <p:attrNameLst>
                                          <p:attrName>fillcolor</p:attrName>
                                        </p:attrNameLst>
                                      </p:cBhvr>
                                      <p:to>
                                        <a:schemeClr val="bg1"/>
                                      </p:to>
                                    </p:animClr>
                                    <p:set>
                                      <p:cBhvr>
                                        <p:cTn id="35" dur="2000" fill="hold"/>
                                        <p:tgtEl>
                                          <p:spTgt spid="13"/>
                                        </p:tgtEl>
                                        <p:attrNameLst>
                                          <p:attrName>fill.type</p:attrName>
                                        </p:attrNameLst>
                                      </p:cBhvr>
                                      <p:to>
                                        <p:strVal val="solid"/>
                                      </p:to>
                                    </p:set>
                                    <p:set>
                                      <p:cBhvr>
                                        <p:cTn id="3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audio>
              <p:cMediaNode vol="80000">
                <p:cTn id="37" fill="hold" display="0">
                  <p:stCondLst>
                    <p:cond delay="indefinite"/>
                  </p:stCondLst>
                  <p:endCondLst>
                    <p:cond evt="onStopAudio" delay="0">
                      <p:tgtEl>
                        <p:sldTgt/>
                      </p:tgtEl>
                    </p:cond>
                  </p:endCondLst>
                </p:cTn>
                <p:tgtEl>
                  <p:spTgt spid="2"/>
                </p:tgtEl>
              </p:cMediaNode>
            </p:audio>
          </p:childTnLst>
        </p:cTn>
      </p:par>
    </p:tnLst>
    <p:bldLst>
      <p:bldP spid="14" grpId="0"/>
      <p:bldP spid="14" grpId="1"/>
      <p:bldP spid="15" grpId="0"/>
      <p:bldP spid="15" grpId="1"/>
      <p:bldP spid="15" grpId="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3914</TotalTime>
  <Words>2217</Words>
  <Application>Microsoft Office PowerPoint</Application>
  <PresentationFormat>Custom</PresentationFormat>
  <Paragraphs>239</Paragraphs>
  <Slides>12</Slides>
  <Notes>12</Notes>
  <HiddenSlides>3</HiddenSlides>
  <MMClips>3</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Preparing the way for the coming of Jesus</vt:lpstr>
      <vt:lpstr>Learning Intentions</vt:lpstr>
      <vt:lpstr>The Liturgical Calendar</vt:lpstr>
      <vt:lpstr>People in Jesus’ whānau  who prepared for his coming</vt:lpstr>
      <vt:lpstr>For thousands of years the prophets prepared the people to accept the new Messiah</vt:lpstr>
      <vt:lpstr>Our Family Tree</vt:lpstr>
      <vt:lpstr>Jesus’ Family Tree – Jesus’ Whakapapa</vt:lpstr>
      <vt:lpstr>Check Up</vt:lpstr>
      <vt:lpstr>Time for Reflection</vt:lpstr>
      <vt:lpstr>The Liturgical Calendar</vt:lpstr>
      <vt:lpstr>John the Baptist who prepared  the way for the coming of Jesus</vt:lpstr>
      <vt:lpstr>John the Baptist who prepared  the way for the coming of Jesus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the way for the coming of Jesus</dc:title>
  <dc:creator>Jenny McCairn</dc:creator>
  <cp:lastModifiedBy>Pierre Schmits</cp:lastModifiedBy>
  <cp:revision>87</cp:revision>
  <dcterms:created xsi:type="dcterms:W3CDTF">2016-10-02T01:36:51Z</dcterms:created>
  <dcterms:modified xsi:type="dcterms:W3CDTF">2016-11-19T20:35:52Z</dcterms:modified>
</cp:coreProperties>
</file>