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61" r:id="rId2"/>
    <p:sldId id="427" r:id="rId3"/>
    <p:sldId id="417" r:id="rId4"/>
    <p:sldId id="418" r:id="rId5"/>
    <p:sldId id="419" r:id="rId6"/>
    <p:sldId id="420" r:id="rId7"/>
    <p:sldId id="421" r:id="rId8"/>
    <p:sldId id="423" r:id="rId9"/>
    <p:sldId id="424" r:id="rId10"/>
    <p:sldId id="409" r:id="rId11"/>
    <p:sldId id="425" r:id="rId12"/>
    <p:sldId id="373" r:id="rId13"/>
    <p:sldId id="392" r:id="rId14"/>
    <p:sldId id="266" r:id="rId15"/>
    <p:sldId id="426" r:id="rId16"/>
    <p:sldId id="412" r:id="rId17"/>
    <p:sldId id="380" r:id="rId18"/>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1"/>
    <a:srgbClr val="F9FC92"/>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9" autoAdjust="0"/>
    <p:restoredTop sz="86449" autoAdjust="0"/>
  </p:normalViewPr>
  <p:slideViewPr>
    <p:cSldViewPr snapToGrid="0">
      <p:cViewPr>
        <p:scale>
          <a:sx n="80" d="100"/>
          <a:sy n="80" d="100"/>
        </p:scale>
        <p:origin x="-582" y="-88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19/11/2016</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Ot5J5xPBL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this slide as a focussing strategy to introduce the lesson topic.</a:t>
            </a:r>
          </a:p>
          <a:p>
            <a:r>
              <a:rPr lang="en-GB" sz="1200" kern="1200" dirty="0" smtClean="0">
                <a:solidFill>
                  <a:schemeClr val="tx1"/>
                </a:solidFill>
                <a:effectLst/>
                <a:latin typeface="+mn-lt"/>
                <a:ea typeface="+mn-ea"/>
                <a:cs typeface="+mn-cs"/>
              </a:rPr>
              <a:t>Read the title together and invite children to share something they know about what Advent means.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Explain that the Jesse Tree helps people to learn more about the people who prepared for Jesus the Messiah to come over many thousands of years. Children read and think about each answer and then make up a question that would match it.                                                                                                                                                         </a:t>
            </a:r>
            <a:r>
              <a:rPr lang="en-NZ"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Watch the clip ‘The Jesse Tree’ book 4.03 minutes </a:t>
            </a:r>
            <a:r>
              <a:rPr lang="en-GB" sz="1200" u="sng" kern="1200" dirty="0" smtClean="0">
                <a:solidFill>
                  <a:schemeClr val="tx1"/>
                </a:solidFill>
                <a:effectLst/>
                <a:latin typeface="+mn-lt"/>
                <a:ea typeface="+mn-ea"/>
                <a:cs typeface="+mn-cs"/>
                <a:hlinkClick r:id="rId3"/>
              </a:rPr>
              <a:t>https://www.youtube.com/watch?v=GOt5J5xPBL8</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4112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Discuss the clip and how it explains the meaning of the Jesse tree.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Notice the image and relate it to Answers 4 &amp; 5.</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41125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to assess each item.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as an option for children in Years 5-8 to complete. The last two items are feed forward for the teacher.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Make a copy for each child of the WORKSHEET if you plan to use it as part of your assessment.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reflect on the season of Advent and how it is a good time to let Jesus into your life by just spending time talking to him just as would do with a friend.</a:t>
            </a:r>
            <a:br>
              <a:rPr lang="en-GB" sz="1200" i="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Original Children’s Activities available on lesson home page.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7.</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A0D677-DEC0-4940-8013-C9F6E12CFB06}" type="slidenum">
              <a:rPr lang="en-US" smtClean="0"/>
              <a:pPr/>
              <a:t>15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3558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worksheet relates to slide 8.</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41125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worksheet relates to slide 9.</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smtClean="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1. Each child shares one thing they know about the Liturgical Year.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1</a:t>
            </a:r>
            <a:r>
              <a:rPr lang="en-NZ" sz="1200" kern="1200" dirty="0" smtClean="0">
                <a:solidFill>
                  <a:schemeClr val="tx1"/>
                </a:solidFill>
                <a:effectLst/>
                <a:latin typeface="+mn-lt"/>
                <a:ea typeface="+mn-ea"/>
                <a:cs typeface="+mn-cs"/>
              </a:rPr>
              <a:t>.</a:t>
            </a:r>
            <a:r>
              <a:rPr lang="en-NZ"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Children name the word to complete the cloze activity and check it out using the floaters.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Look closely at the picture and notice the colour of the priests’ vestments in the Liturgical Seasons. </a:t>
            </a:r>
          </a:p>
          <a:p>
            <a:r>
              <a:rPr lang="en-GB" sz="1200" kern="1200" dirty="0" smtClean="0">
                <a:solidFill>
                  <a:schemeClr val="tx1"/>
                </a:solidFill>
                <a:effectLst/>
                <a:latin typeface="+mn-lt"/>
                <a:ea typeface="+mn-ea"/>
                <a:cs typeface="+mn-cs"/>
              </a:rPr>
              <a:t>Read and discuss the flips cards. Note the symbols for the season also. Can you suggest some other symbols for the seasons. </a:t>
            </a:r>
          </a:p>
          <a:p>
            <a:r>
              <a:rPr lang="en-GB" sz="1200" kern="1200" dirty="0" smtClean="0">
                <a:solidFill>
                  <a:schemeClr val="tx1"/>
                </a:solidFill>
                <a:effectLst/>
                <a:latin typeface="+mn-lt"/>
                <a:ea typeface="+mn-ea"/>
                <a:cs typeface="+mn-cs"/>
              </a:rPr>
              <a:t>Add these to your Liturgical Calendar.</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Re</a:t>
            </a:r>
            <a:r>
              <a:rPr lang="en-GB" sz="1200" kern="1200" dirty="0" smtClean="0">
                <a:solidFill>
                  <a:schemeClr val="tx1"/>
                </a:solidFill>
                <a:effectLst/>
                <a:latin typeface="+mn-lt"/>
                <a:ea typeface="+mn-ea"/>
                <a:cs typeface="+mn-cs"/>
              </a:rPr>
              <a:t>cord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children’s ideas by typing in the white space.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Include banners, Advent wreath, priest’s vestments, Advent hymns – O Come O Come Emmanuel, Advent Scripture readings and prayers.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What do we mean when we talk about our ‘inside selves’?</a:t>
            </a:r>
          </a:p>
          <a:p>
            <a:r>
              <a:rPr lang="en-GB" sz="1200" kern="1200" dirty="0" smtClean="0">
                <a:solidFill>
                  <a:schemeClr val="tx1"/>
                </a:solidFill>
                <a:effectLst/>
                <a:latin typeface="+mn-lt"/>
                <a:ea typeface="+mn-ea"/>
                <a:cs typeface="+mn-cs"/>
              </a:rPr>
              <a:t>Share ideas about the importance of preparing for events and how it helps in the celebration of them.</a:t>
            </a:r>
          </a:p>
          <a:p>
            <a:r>
              <a:rPr lang="en-GB" sz="1200" kern="1200" dirty="0" smtClean="0">
                <a:solidFill>
                  <a:schemeClr val="tx1"/>
                </a:solidFill>
                <a:effectLst/>
                <a:latin typeface="+mn-lt"/>
                <a:ea typeface="+mn-ea"/>
                <a:cs typeface="+mn-cs"/>
              </a:rPr>
              <a:t>Read each text reveal and share ideas about them.</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3.  Remind each other that children of your age can initiate things that can help your whole family to celebrate Advent more fully especially when everyone is very busy. Think of one thing you could do for your family this Advent.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the sentence and then find each word on the matrix and highlight it in the sentence and in the Word Find.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the symbols on the tree and say what they represent. Children can add worksheets to their RE Learning Journals as evidence of their learning.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A0D677-DEC0-4940-8013-C9F6E12CFB06}" type="slidenum">
              <a:rPr lang="en-US" smtClean="0"/>
              <a:pPr/>
              <a:t>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355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1630A8E8-DE72-6B4C-A64D-E0B33759842B}" type="datetimeFigureOut">
              <a:rPr lang="en-GB" smtClean="0"/>
              <a:t>19/11/2016</a:t>
            </a:fld>
            <a:endParaRPr lang="en-GB" dirty="0"/>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GB"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7EDF59A0-8427-A346-9A74-9069C6406A99}" type="slidenum">
              <a:rPr lang="en-GB" smtClean="0"/>
              <a:t>‹#›</a:t>
            </a:fld>
            <a:endParaRPr lang="en-GB" dirty="0"/>
          </a:p>
        </p:txBody>
      </p:sp>
    </p:spTree>
    <p:extLst>
      <p:ext uri="{BB962C8B-B14F-4D97-AF65-F5344CB8AC3E}">
        <p14:creationId xmlns:p14="http://schemas.microsoft.com/office/powerpoint/2010/main" val="2520564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youtube.com/watch?v=GOt5J5xPBL8"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6.xml"/><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slide" Target="slide10.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The Meaning of Advent </a:t>
            </a:r>
            <a:endParaRPr lang="en-GB" sz="3600" b="1" dirty="0"/>
          </a:p>
        </p:txBody>
      </p:sp>
      <p:pic>
        <p:nvPicPr>
          <p:cNvPr id="9" name="Image" descr="Image result for the catholic church year seasons"/>
          <p:cNvPicPr/>
          <p:nvPr/>
        </p:nvPicPr>
        <p:blipFill rotWithShape="1">
          <a:blip r:embed="rId3" cstate="print">
            <a:extLst>
              <a:ext uri="{28A0092B-C50C-407E-A947-70E740481C1C}">
                <a14:useLocalDpi xmlns:a14="http://schemas.microsoft.com/office/drawing/2010/main" val="0"/>
              </a:ext>
            </a:extLst>
          </a:blip>
          <a:srcRect b="30073"/>
          <a:stretch/>
        </p:blipFill>
        <p:spPr bwMode="auto">
          <a:xfrm>
            <a:off x="1212473" y="948994"/>
            <a:ext cx="6719052" cy="35290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S-08A</a:t>
            </a:r>
            <a:endParaRPr lang="en-GB" sz="900" b="1" dirty="0">
              <a:solidFill>
                <a:srgbClr val="002060"/>
              </a:solidFill>
              <a:latin typeface="Arial" pitchFamily="34" charset="0"/>
              <a:cs typeface="Arial" pitchFamily="34" charset="0"/>
            </a:endParaRPr>
          </a:p>
        </p:txBody>
      </p:sp>
      <p:sp>
        <p:nvSpPr>
          <p:cNvPr id="2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itle"/>
          <p:cNvSpPr txBox="1"/>
          <p:nvPr/>
        </p:nvSpPr>
        <p:spPr>
          <a:xfrm>
            <a:off x="3557" y="3377"/>
            <a:ext cx="9144000" cy="623246"/>
          </a:xfrm>
          <a:prstGeom prst="rect">
            <a:avLst/>
          </a:prstGeom>
          <a:noFill/>
        </p:spPr>
        <p:txBody>
          <a:bodyPr wrap="square" lIns="68577" tIns="34289" rIns="68577" bIns="34289" rtlCol="0">
            <a:spAutoFit/>
          </a:bodyPr>
          <a:lstStyle/>
          <a:p>
            <a:pPr algn="ctr"/>
            <a:r>
              <a:rPr lang="en-NZ" sz="3600" b="1" dirty="0"/>
              <a:t>The Jesse Tree</a:t>
            </a:r>
          </a:p>
        </p:txBody>
      </p:sp>
      <p:sp>
        <p:nvSpPr>
          <p:cNvPr id="2" name="Textbox: activity"/>
          <p:cNvSpPr/>
          <p:nvPr/>
        </p:nvSpPr>
        <p:spPr>
          <a:xfrm>
            <a:off x="155543" y="622804"/>
            <a:ext cx="7068156" cy="4278094"/>
          </a:xfrm>
          <a:prstGeom prst="rect">
            <a:avLst/>
          </a:prstGeom>
        </p:spPr>
        <p:txBody>
          <a:bodyPr wrap="square">
            <a:spAutoFit/>
          </a:bodyPr>
          <a:lstStyle/>
          <a:p>
            <a:r>
              <a:rPr lang="en-NZ" sz="1600" b="1" dirty="0"/>
              <a:t>Write a question for the answer</a:t>
            </a:r>
          </a:p>
          <a:p>
            <a:r>
              <a:rPr lang="en-NZ" sz="1600" b="1" i="1" dirty="0" smtClean="0"/>
              <a:t>Q1:</a:t>
            </a:r>
            <a:r>
              <a:rPr lang="en-NZ" sz="1600" u="sng" dirty="0" smtClean="0"/>
              <a:t>							</a:t>
            </a:r>
          </a:p>
          <a:p>
            <a:r>
              <a:rPr lang="en-NZ" sz="1600" u="sng" dirty="0" smtClean="0"/>
              <a:t>							</a:t>
            </a:r>
          </a:p>
          <a:p>
            <a:r>
              <a:rPr lang="en-NZ" sz="1600" b="1" i="1" dirty="0" smtClean="0"/>
              <a:t>A1: </a:t>
            </a:r>
            <a:r>
              <a:rPr lang="en-NZ" sz="1600" dirty="0" smtClean="0"/>
              <a:t>The</a:t>
            </a:r>
            <a:r>
              <a:rPr lang="en-NZ" sz="1600" b="1" i="1" dirty="0" smtClean="0"/>
              <a:t> </a:t>
            </a:r>
            <a:r>
              <a:rPr lang="en-NZ" sz="1600" dirty="0" smtClean="0"/>
              <a:t>Jesse </a:t>
            </a:r>
            <a:r>
              <a:rPr lang="en-NZ" sz="1600" dirty="0"/>
              <a:t>Tree is a kind of Advent Calendar which is used to mark off the days leading up to Christmas by hanging a symbol of a Bible story to show </a:t>
            </a:r>
            <a:r>
              <a:rPr lang="en-NZ" sz="1600" dirty="0" smtClean="0"/>
              <a:t>we</a:t>
            </a:r>
            <a:br>
              <a:rPr lang="en-NZ" sz="1600" dirty="0" smtClean="0"/>
            </a:br>
            <a:r>
              <a:rPr lang="en-NZ" sz="1600" dirty="0" smtClean="0"/>
              <a:t>are </a:t>
            </a:r>
            <a:r>
              <a:rPr lang="en-NZ" sz="1600" dirty="0"/>
              <a:t>getting closer to Christmas</a:t>
            </a:r>
            <a:r>
              <a:rPr lang="en-NZ" sz="1600" dirty="0" smtClean="0"/>
              <a:t>.</a:t>
            </a:r>
            <a:br>
              <a:rPr lang="en-NZ" sz="1600" dirty="0" smtClean="0"/>
            </a:br>
            <a:r>
              <a:rPr lang="en-NZ" sz="1600" dirty="0" smtClean="0"/>
              <a:t/>
            </a:r>
            <a:br>
              <a:rPr lang="en-NZ" sz="1600" dirty="0" smtClean="0"/>
            </a:br>
            <a:r>
              <a:rPr lang="en-NZ" sz="1600" b="1" i="1" dirty="0" smtClean="0"/>
              <a:t>Q2:</a:t>
            </a:r>
            <a:r>
              <a:rPr lang="en-NZ" sz="1600" u="sng" dirty="0" smtClean="0"/>
              <a:t>							</a:t>
            </a:r>
            <a:br>
              <a:rPr lang="en-NZ" sz="1600" u="sng" dirty="0" smtClean="0"/>
            </a:br>
            <a:r>
              <a:rPr lang="en-NZ" sz="1600" u="sng" dirty="0" smtClean="0"/>
              <a:t>							</a:t>
            </a:r>
          </a:p>
          <a:p>
            <a:r>
              <a:rPr lang="en-NZ" sz="1600" b="1" i="1" dirty="0" smtClean="0"/>
              <a:t>A2</a:t>
            </a:r>
            <a:r>
              <a:rPr lang="en-NZ" sz="1600" b="1" dirty="0" smtClean="0"/>
              <a:t>: </a:t>
            </a:r>
            <a:r>
              <a:rPr lang="en-NZ" sz="1600" dirty="0"/>
              <a:t>The first Jesse </a:t>
            </a:r>
            <a:r>
              <a:rPr lang="en-NZ" sz="1600" dirty="0" smtClean="0"/>
              <a:t>Tree </a:t>
            </a:r>
            <a:r>
              <a:rPr lang="en-NZ" sz="1600" dirty="0"/>
              <a:t>was used long ago when many people could not read or write to teach them the stories from the Bible. They were on stained glass windows or banners in churches </a:t>
            </a:r>
            <a:r>
              <a:rPr lang="en-NZ" sz="1600" dirty="0" smtClean="0"/>
              <a:t>.</a:t>
            </a:r>
            <a:br>
              <a:rPr lang="en-NZ" sz="1600" dirty="0" smtClean="0"/>
            </a:br>
            <a:r>
              <a:rPr lang="en-NZ" sz="1600" dirty="0" smtClean="0"/>
              <a:t/>
            </a:r>
            <a:br>
              <a:rPr lang="en-NZ" sz="1600" dirty="0" smtClean="0"/>
            </a:br>
            <a:r>
              <a:rPr lang="en-NZ" sz="1600" b="1" i="1" dirty="0" smtClean="0"/>
              <a:t>Q3</a:t>
            </a:r>
            <a:r>
              <a:rPr lang="en-NZ" sz="1600" dirty="0" smtClean="0"/>
              <a:t>:</a:t>
            </a:r>
            <a:r>
              <a:rPr lang="en-NZ" sz="1600" u="sng" dirty="0" smtClean="0"/>
              <a:t>							</a:t>
            </a:r>
            <a:br>
              <a:rPr lang="en-NZ" sz="1600" u="sng" dirty="0" smtClean="0"/>
            </a:br>
            <a:r>
              <a:rPr lang="en-NZ" sz="1600" u="sng" dirty="0" smtClean="0"/>
              <a:t>							</a:t>
            </a:r>
            <a:r>
              <a:rPr lang="en-NZ" sz="1600" dirty="0" smtClean="0"/>
              <a:t/>
            </a:r>
            <a:br>
              <a:rPr lang="en-NZ" sz="1600" dirty="0" smtClean="0"/>
            </a:br>
            <a:r>
              <a:rPr lang="en-NZ" sz="1600" b="1" i="1" dirty="0" smtClean="0"/>
              <a:t>A3: </a:t>
            </a:r>
            <a:r>
              <a:rPr lang="en-NZ" sz="1600" dirty="0"/>
              <a:t>The name </a:t>
            </a:r>
            <a:r>
              <a:rPr lang="en-NZ" sz="1600" dirty="0" smtClean="0"/>
              <a:t>‘Jesse’ </a:t>
            </a:r>
            <a:r>
              <a:rPr lang="en-NZ" sz="1600" dirty="0"/>
              <a:t>comes from </a:t>
            </a:r>
            <a:r>
              <a:rPr lang="en-NZ" sz="1600" dirty="0" smtClean="0"/>
              <a:t>Jesse, </a:t>
            </a:r>
            <a:r>
              <a:rPr lang="en-NZ" sz="1600" dirty="0"/>
              <a:t>the father of the great King </a:t>
            </a:r>
            <a:r>
              <a:rPr lang="en-NZ" sz="1600" dirty="0" smtClean="0"/>
              <a:t>David</a:t>
            </a:r>
            <a:br>
              <a:rPr lang="en-NZ" sz="1600" dirty="0" smtClean="0"/>
            </a:br>
            <a:r>
              <a:rPr lang="en-NZ" sz="1600" dirty="0" smtClean="0"/>
              <a:t>in the Old Testament.</a:t>
            </a:r>
            <a:endParaRPr lang="en-NZ" sz="1600" dirty="0"/>
          </a:p>
        </p:txBody>
      </p:sp>
      <p:pic>
        <p:nvPicPr>
          <p:cNvPr id="10" name="Image" descr="Image result for symbols for a jesse tre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4750" y="990523"/>
            <a:ext cx="1455250" cy="2253925"/>
          </a:xfrm>
          <a:prstGeom prst="ellipse">
            <a:avLst/>
          </a:prstGeom>
          <a:noFill/>
          <a:ln>
            <a:noFill/>
          </a:ln>
        </p:spPr>
      </p:pic>
      <p:sp>
        <p:nvSpPr>
          <p:cNvPr id="11" name="Action Button: Video">
            <a:hlinkClick r:id="rId4" highlightClick="1"/>
          </p:cNvPr>
          <p:cNvSpPr/>
          <p:nvPr/>
        </p:nvSpPr>
        <p:spPr>
          <a:xfrm>
            <a:off x="7117400" y="4688467"/>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p:cNvSpPr txBox="1"/>
          <p:nvPr/>
        </p:nvSpPr>
        <p:spPr>
          <a:xfrm>
            <a:off x="3566950" y="4935753"/>
            <a:ext cx="2017213" cy="207747"/>
          </a:xfrm>
          <a:prstGeom prst="rect">
            <a:avLst/>
          </a:prstGeom>
          <a:solidFill>
            <a:schemeClr val="bg1"/>
          </a:solidFill>
        </p:spPr>
        <p:txBody>
          <a:bodyPr wrap="none" lIns="68577" tIns="34289" rIns="68577" bIns="34289" rtlCol="0">
            <a:spAutoFit/>
          </a:bodyPr>
          <a:lstStyle/>
          <a:p>
            <a:pPr algn="ctr"/>
            <a:r>
              <a:rPr lang="en-NZ" sz="900" dirty="0">
                <a:latin typeface="Arial" pitchFamily="34" charset="0"/>
                <a:ea typeface="Segoe UI" pitchFamily="34" charset="0"/>
                <a:cs typeface="Arial" pitchFamily="34" charset="0"/>
              </a:rPr>
              <a:t>Click the video button to play a video</a:t>
            </a:r>
          </a:p>
        </p:txBody>
      </p:sp>
    </p:spTree>
    <p:extLst>
      <p:ext uri="{BB962C8B-B14F-4D97-AF65-F5344CB8AC3E}">
        <p14:creationId xmlns:p14="http://schemas.microsoft.com/office/powerpoint/2010/main" val="33838085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5-L01-S11 - Promise ch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4970" y="-1329"/>
            <a:ext cx="609600" cy="609600"/>
          </a:xfrm>
          <a:prstGeom prst="rect">
            <a:avLst/>
          </a:prstGeom>
        </p:spPr>
      </p:pic>
      <p:sp>
        <p:nvSpPr>
          <p:cNvPr id="2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S-08B</a:t>
            </a:r>
            <a:endParaRPr lang="en-GB" sz="900" b="1" dirty="0">
              <a:solidFill>
                <a:srgbClr val="002060"/>
              </a:solidFill>
              <a:latin typeface="Arial" pitchFamily="34" charset="0"/>
              <a:cs typeface="Arial" pitchFamily="34" charset="0"/>
            </a:endParaRPr>
          </a:p>
        </p:txBody>
      </p:sp>
      <p:sp>
        <p:nvSpPr>
          <p:cNvPr id="2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itle"/>
          <p:cNvSpPr txBox="1"/>
          <p:nvPr/>
        </p:nvSpPr>
        <p:spPr>
          <a:xfrm>
            <a:off x="3557" y="3377"/>
            <a:ext cx="9144000" cy="623246"/>
          </a:xfrm>
          <a:prstGeom prst="rect">
            <a:avLst/>
          </a:prstGeom>
          <a:noFill/>
        </p:spPr>
        <p:txBody>
          <a:bodyPr wrap="square" lIns="68577" tIns="34289" rIns="68577" bIns="34289" rtlCol="0">
            <a:spAutoFit/>
          </a:bodyPr>
          <a:lstStyle/>
          <a:p>
            <a:pPr algn="ctr"/>
            <a:r>
              <a:rPr lang="en-NZ" sz="3600" b="1" dirty="0"/>
              <a:t>The Jesse Tree</a:t>
            </a:r>
          </a:p>
        </p:txBody>
      </p:sp>
      <p:sp>
        <p:nvSpPr>
          <p:cNvPr id="15"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p:cNvSpPr txBox="1"/>
          <p:nvPr/>
        </p:nvSpPr>
        <p:spPr>
          <a:xfrm>
            <a:off x="3150170" y="4797062"/>
            <a:ext cx="2850774" cy="346247"/>
          </a:xfrm>
          <a:prstGeom prst="rect">
            <a:avLst/>
          </a:prstGeom>
          <a:solidFill>
            <a:schemeClr val="bg1"/>
          </a:solidFill>
        </p:spPr>
        <p:txBody>
          <a:bodyPr wrap="none" lIns="68577" tIns="34289" rIns="68577" bIns="34289" rtlCol="0">
            <a:spAutoFit/>
          </a:bodyPr>
          <a:lstStyle/>
          <a:p>
            <a:pPr algn="ctr"/>
            <a:endParaRPr lang="en-NZ" sz="900" dirty="0" smtClean="0">
              <a:latin typeface="Arial" pitchFamily="34" charset="0"/>
              <a:ea typeface="Segoe UI" pitchFamily="34" charset="0"/>
              <a:cs typeface="Arial" pitchFamily="34" charset="0"/>
            </a:endParaRPr>
          </a:p>
          <a:p>
            <a:pPr algn="ctr"/>
            <a:r>
              <a:rPr lang="en-GB" sz="900" dirty="0">
                <a:latin typeface="Arial" pitchFamily="34" charset="0"/>
                <a:ea typeface="Segoe UI" pitchFamily="34" charset="0"/>
                <a:cs typeface="Arial" pitchFamily="34" charset="0"/>
              </a:rPr>
              <a:t>Click on the worksheet button to go to the worksheet </a:t>
            </a:r>
          </a:p>
        </p:txBody>
      </p:sp>
      <p:sp>
        <p:nvSpPr>
          <p:cNvPr id="2" name="Textbox: activity"/>
          <p:cNvSpPr/>
          <p:nvPr/>
        </p:nvSpPr>
        <p:spPr>
          <a:xfrm>
            <a:off x="155543" y="626623"/>
            <a:ext cx="7068156" cy="3046988"/>
          </a:xfrm>
          <a:prstGeom prst="rect">
            <a:avLst/>
          </a:prstGeom>
        </p:spPr>
        <p:txBody>
          <a:bodyPr wrap="square">
            <a:spAutoFit/>
          </a:bodyPr>
          <a:lstStyle/>
          <a:p>
            <a:r>
              <a:rPr lang="en-NZ" sz="1600" b="1" dirty="0"/>
              <a:t>Write a question for the answer</a:t>
            </a:r>
          </a:p>
          <a:p>
            <a:r>
              <a:rPr lang="en-NZ" sz="1600" b="1" i="1" dirty="0" smtClean="0"/>
              <a:t>Q4:</a:t>
            </a:r>
            <a:r>
              <a:rPr lang="en-NZ" sz="1600" u="sng" dirty="0" smtClean="0"/>
              <a:t>							</a:t>
            </a:r>
          </a:p>
          <a:p>
            <a:r>
              <a:rPr lang="en-NZ" sz="1600" u="sng" dirty="0" smtClean="0"/>
              <a:t>							</a:t>
            </a:r>
          </a:p>
          <a:p>
            <a:r>
              <a:rPr lang="en-NZ" sz="1600" b="1" i="1" dirty="0" smtClean="0"/>
              <a:t>A4: </a:t>
            </a:r>
            <a:r>
              <a:rPr lang="en-NZ" sz="1600" dirty="0"/>
              <a:t>The prophet Isaiah said, “ A shoot will come from the stump of </a:t>
            </a:r>
            <a:r>
              <a:rPr lang="en-NZ" sz="1600" dirty="0" smtClean="0"/>
              <a:t>Jesse,</a:t>
            </a:r>
            <a:br>
              <a:rPr lang="en-NZ" sz="1600" dirty="0" smtClean="0"/>
            </a:br>
            <a:r>
              <a:rPr lang="en-NZ" sz="1600" dirty="0" smtClean="0"/>
              <a:t>from </a:t>
            </a:r>
            <a:r>
              <a:rPr lang="en-NZ" sz="1600" dirty="0"/>
              <a:t>its roots a branch will bear fruit”(Isaiah 11:1</a:t>
            </a:r>
            <a:r>
              <a:rPr lang="en-NZ" sz="1600" dirty="0" smtClean="0"/>
              <a:t>).</a:t>
            </a:r>
            <a:br>
              <a:rPr lang="en-NZ" sz="1600" dirty="0" smtClean="0"/>
            </a:br>
            <a:r>
              <a:rPr lang="en-NZ" sz="1600" dirty="0" smtClean="0"/>
              <a:t/>
            </a:r>
            <a:br>
              <a:rPr lang="en-NZ" sz="1600" dirty="0" smtClean="0"/>
            </a:br>
            <a:r>
              <a:rPr lang="en-NZ" sz="1600" b="1" i="1" dirty="0" smtClean="0"/>
              <a:t>Q5:</a:t>
            </a:r>
            <a:r>
              <a:rPr lang="en-NZ" sz="1600" u="sng" dirty="0" smtClean="0"/>
              <a:t>							</a:t>
            </a:r>
            <a:br>
              <a:rPr lang="en-NZ" sz="1600" u="sng" dirty="0" smtClean="0"/>
            </a:br>
            <a:r>
              <a:rPr lang="en-NZ" sz="1600" u="sng" dirty="0" smtClean="0"/>
              <a:t>							</a:t>
            </a:r>
          </a:p>
          <a:p>
            <a:r>
              <a:rPr lang="en-NZ" sz="1600" b="1" i="1" dirty="0" smtClean="0"/>
              <a:t>A5</a:t>
            </a:r>
            <a:r>
              <a:rPr lang="en-NZ" sz="1600" b="1" dirty="0" smtClean="0"/>
              <a:t>: </a:t>
            </a:r>
            <a:r>
              <a:rPr lang="en-NZ" sz="1600" dirty="0"/>
              <a:t>A branch is a sign of new life and new beginnings. Jesus was a </a:t>
            </a:r>
            <a:r>
              <a:rPr lang="en-NZ" sz="1600" dirty="0" smtClean="0"/>
              <a:t>descendant </a:t>
            </a:r>
            <a:r>
              <a:rPr lang="en-NZ" sz="1600" dirty="0"/>
              <a:t>of King David and Christians believe that Jesus is the new </a:t>
            </a:r>
            <a:r>
              <a:rPr lang="en-NZ" sz="1600" dirty="0" smtClean="0"/>
              <a:t>branch.</a:t>
            </a:r>
            <a:br>
              <a:rPr lang="en-NZ" sz="1600" dirty="0" smtClean="0"/>
            </a:br>
            <a:r>
              <a:rPr lang="en-NZ" sz="1600" dirty="0" smtClean="0"/>
              <a:t>A </a:t>
            </a:r>
            <a:r>
              <a:rPr lang="en-NZ" sz="1600" dirty="0"/>
              <a:t>Jesse Tree helps prepare people for his coming.</a:t>
            </a:r>
            <a:r>
              <a:rPr lang="en-NZ" sz="1600" dirty="0" smtClean="0"/>
              <a:t/>
            </a:r>
            <a:br>
              <a:rPr lang="en-NZ" sz="1600" dirty="0" smtClean="0"/>
            </a:br>
            <a:endParaRPr lang="en-NZ" sz="1600" dirty="0"/>
          </a:p>
        </p:txBody>
      </p:sp>
      <p:pic>
        <p:nvPicPr>
          <p:cNvPr id="10" name="Image" descr="Image result for symbols for a jesse tre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4750" y="990523"/>
            <a:ext cx="1455250" cy="2253925"/>
          </a:xfrm>
          <a:prstGeom prst="ellipse">
            <a:avLst/>
          </a:prstGeom>
          <a:noFill/>
          <a:ln>
            <a:noFill/>
          </a:ln>
        </p:spPr>
      </p:pic>
      <p:sp>
        <p:nvSpPr>
          <p:cNvPr id="12" name="Action Button: Audio">
            <a:hlinkClick r:id="" action="ppaction://noaction" highlightClick="1"/>
          </p:cNvPr>
          <p:cNvSpPr/>
          <p:nvPr/>
        </p:nvSpPr>
        <p:spPr>
          <a:xfrm>
            <a:off x="66602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Tool instructions stop"/>
          <p:cNvSpPr txBox="1"/>
          <p:nvPr/>
        </p:nvSpPr>
        <p:spPr>
          <a:xfrm>
            <a:off x="3401713" y="4803517"/>
            <a:ext cx="248657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‘Promise chain’</a:t>
            </a:r>
            <a:endParaRPr lang="en-GB" sz="900" dirty="0">
              <a:latin typeface="Arial" pitchFamily="34" charset="0"/>
              <a:ea typeface="Segoe UI" pitchFamily="34" charset="0"/>
              <a:cs typeface="Arial" pitchFamily="34" charset="0"/>
            </a:endParaRPr>
          </a:p>
        </p:txBody>
      </p:sp>
      <p:sp>
        <p:nvSpPr>
          <p:cNvPr id="16" name="TextBox: Tool instructions start"/>
          <p:cNvSpPr txBox="1"/>
          <p:nvPr/>
        </p:nvSpPr>
        <p:spPr>
          <a:xfrm>
            <a:off x="3404920" y="4803517"/>
            <a:ext cx="248016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‘Promise chain’</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433191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17782"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2"/>
                                        </p:tgtEl>
                                        <p:attrNameLst>
                                          <p:attrName>fillcolor</p:attrName>
                                        </p:attrNameLst>
                                      </p:cBhvr>
                                      <p:to>
                                        <a:schemeClr val="accent2"/>
                                      </p:to>
                                    </p:animClr>
                                    <p:set>
                                      <p:cBhvr>
                                        <p:cTn id="21" dur="1000" fill="hold"/>
                                        <p:tgtEl>
                                          <p:spTgt spid="12"/>
                                        </p:tgtEl>
                                        <p:attrNameLst>
                                          <p:attrName>fill.type</p:attrName>
                                        </p:attrNameLst>
                                      </p:cBhvr>
                                      <p:to>
                                        <p:strVal val="solid"/>
                                      </p:to>
                                    </p:set>
                                    <p:set>
                                      <p:cBhvr>
                                        <p:cTn id="22" dur="1000" fill="hold"/>
                                        <p:tgtEl>
                                          <p:spTgt spid="1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 presetClass="emph" presetSubtype="2" fill="hold" nodeType="withEffect">
                                  <p:stCondLst>
                                    <p:cond delay="0"/>
                                  </p:stCondLst>
                                  <p:childTnLst>
                                    <p:animClr clrSpc="rgb" dir="cw">
                                      <p:cBhvr>
                                        <p:cTn id="34" dur="2000" fill="hold"/>
                                        <p:tgtEl>
                                          <p:spTgt spid="12"/>
                                        </p:tgtEl>
                                        <p:attrNameLst>
                                          <p:attrName>fillcolor</p:attrName>
                                        </p:attrNameLst>
                                      </p:cBhvr>
                                      <p:to>
                                        <a:schemeClr val="bg1"/>
                                      </p:to>
                                    </p:animClr>
                                    <p:set>
                                      <p:cBhvr>
                                        <p:cTn id="35" dur="2000" fill="hold"/>
                                        <p:tgtEl>
                                          <p:spTgt spid="12"/>
                                        </p:tgtEl>
                                        <p:attrNameLst>
                                          <p:attrName>fill.type</p:attrName>
                                        </p:attrNameLst>
                                      </p:cBhvr>
                                      <p:to>
                                        <p:strVal val="solid"/>
                                      </p:to>
                                    </p:set>
                                    <p:set>
                                      <p:cBhvr>
                                        <p:cTn id="36"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3" grpId="0"/>
      <p:bldP spid="13" grpId="1"/>
      <p:bldP spid="16" grpId="0"/>
      <p:bldP spid="16" grpId="1"/>
      <p:bldP spid="1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573141" y="2676503"/>
            <a:ext cx="8246857" cy="117958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60" y="1430485"/>
            <a:ext cx="8234839" cy="114507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Line 2"/>
          <p:cNvSpPr txBox="1"/>
          <p:nvPr/>
        </p:nvSpPr>
        <p:spPr>
          <a:xfrm>
            <a:off x="585160" y="2655754"/>
            <a:ext cx="8234839" cy="1200329"/>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Write </a:t>
            </a:r>
            <a:r>
              <a:rPr lang="en-NZ" sz="2400" b="1" dirty="0">
                <a:latin typeface="Segoe UI" pitchFamily="34" charset="0"/>
                <a:ea typeface="Segoe UI" pitchFamily="34" charset="0"/>
                <a:cs typeface="Segoe UI" pitchFamily="34" charset="0"/>
              </a:rPr>
              <a:t>3 tips you could give to a friend about using Advent to prepare your ‘inside selves’ to </a:t>
            </a:r>
            <a:r>
              <a:rPr lang="en-NZ" sz="2400" b="1" dirty="0" smtClean="0">
                <a:latin typeface="Segoe UI" pitchFamily="34" charset="0"/>
                <a:ea typeface="Segoe UI" pitchFamily="34" charset="0"/>
                <a:cs typeface="Segoe UI" pitchFamily="34" charset="0"/>
              </a:rPr>
              <a:t>let</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Jesus </a:t>
            </a:r>
            <a:r>
              <a:rPr lang="en-NZ" sz="2400" b="1" dirty="0">
                <a:latin typeface="Segoe UI" pitchFamily="34" charset="0"/>
                <a:ea typeface="Segoe UI" pitchFamily="34" charset="0"/>
                <a:cs typeface="Segoe UI" pitchFamily="34" charset="0"/>
              </a:rPr>
              <a:t>become your friend and a bigger part of your life.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430485"/>
            <a:ext cx="8127038" cy="1200329"/>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Share </a:t>
            </a:r>
            <a:r>
              <a:rPr lang="en-NZ" sz="2400" b="1" dirty="0">
                <a:latin typeface="Segoe UI" pitchFamily="34" charset="0"/>
                <a:ea typeface="Segoe UI" pitchFamily="34" charset="0"/>
                <a:cs typeface="Segoe UI" pitchFamily="34" charset="0"/>
              </a:rPr>
              <a:t>5 facts about the season of Advent including where it comes in the Liturgical Year </a:t>
            </a:r>
            <a:r>
              <a:rPr lang="en-NZ" sz="2400" b="1" dirty="0" smtClean="0">
                <a:latin typeface="Segoe UI" pitchFamily="34" charset="0"/>
                <a:ea typeface="Segoe UI" pitchFamily="34" charset="0"/>
                <a:cs typeface="Segoe UI" pitchFamily="34" charset="0"/>
              </a:rPr>
              <a:t>and what </a:t>
            </a:r>
            <a:r>
              <a:rPr lang="en-NZ" sz="2400" b="1" dirty="0">
                <a:latin typeface="Segoe UI" pitchFamily="34" charset="0"/>
                <a:ea typeface="Segoe UI" pitchFamily="34" charset="0"/>
                <a:cs typeface="Segoe UI" pitchFamily="34" charset="0"/>
              </a:rPr>
              <a:t>sort of season it is.</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2665242"/>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2)</a:t>
            </a:r>
            <a:endParaRPr lang="en-GB" sz="2400" b="1" dirty="0">
              <a:latin typeface="Segoe UI" pitchFamily="34" charset="0"/>
              <a:ea typeface="Segoe UI" pitchFamily="34" charset="0"/>
              <a:cs typeface="Segoe UI" pitchFamily="34" charset="0"/>
            </a:endParaRPr>
          </a:p>
        </p:txBody>
      </p:sp>
      <p:sp>
        <p:nvSpPr>
          <p:cNvPr id="29" name="Shape: Number 1"/>
          <p:cNvSpPr txBox="1"/>
          <p:nvPr/>
        </p:nvSpPr>
        <p:spPr>
          <a:xfrm>
            <a:off x="65300" y="1430486"/>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1)</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S-09A</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pic>
        <p:nvPicPr>
          <p:cNvPr id="18" name="Image" descr="Image result for the catholic church year seasons"/>
          <p:cNvPicPr/>
          <p:nvPr/>
        </p:nvPicPr>
        <p:blipFill rotWithShape="1">
          <a:blip r:embed="rId3" cstate="print">
            <a:extLst>
              <a:ext uri="{28A0092B-C50C-407E-A947-70E740481C1C}">
                <a14:useLocalDpi xmlns:a14="http://schemas.microsoft.com/office/drawing/2010/main" val="0"/>
              </a:ext>
            </a:extLst>
          </a:blip>
          <a:srcRect b="30073"/>
          <a:stretch/>
        </p:blipFill>
        <p:spPr bwMode="auto">
          <a:xfrm>
            <a:off x="6363085" y="172952"/>
            <a:ext cx="2007353" cy="10543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568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21"/>
                                        </p:tgtEl>
                                        <p:attrNameLst>
                                          <p:attrName>style.color</p:attrName>
                                        </p:attrNameLst>
                                      </p:cBhvr>
                                      <p:to>
                                        <a:schemeClr val="tx1"/>
                                      </p:to>
                                    </p:animClr>
                                  </p:childTnLst>
                                </p:cTn>
                              </p:par>
                              <p:par>
                                <p:cTn id="15" presetID="3" presetClass="emph" presetSubtype="2" fill="hold" grpId="2" nodeType="withEffect">
                                  <p:stCondLst>
                                    <p:cond delay="0"/>
                                  </p:stCondLst>
                                  <p:childTnLst>
                                    <p:animClr clrSpc="rgb" dir="cw">
                                      <p:cBhvr override="childStyle">
                                        <p:cTn id="16" dur="100" fill="hold"/>
                                        <p:tgtEl>
                                          <p:spTgt spid="20"/>
                                        </p:tgtEl>
                                        <p:attrNameLst>
                                          <p:attrName>style.color</p:attrName>
                                        </p:attrNameLst>
                                      </p:cBhvr>
                                      <p:to>
                                        <a:schemeClr val="tx1"/>
                                      </p:to>
                                    </p:animClr>
                                  </p:childTnLst>
                                </p:cTn>
                              </p:par>
                              <p:par>
                                <p:cTn id="17" presetID="1" presetClass="exit" presetSubtype="0" fill="hold" grpId="4"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withEffect">
                                  <p:stCondLst>
                                    <p:cond delay="0"/>
                                  </p:stCondLst>
                                  <p:childTnLst>
                                    <p:animClr clrSpc="rgb" dir="cw">
                                      <p:cBhvr override="childStyle">
                                        <p:cTn id="23" dur="100" fill="hold"/>
                                        <p:tgtEl>
                                          <p:spTgt spid="21"/>
                                        </p:tgtEl>
                                        <p:attrNameLst>
                                          <p:attrName>style.color</p:attrName>
                                        </p:attrNameLst>
                                      </p:cBhvr>
                                      <p:to>
                                        <a:schemeClr val="tx1"/>
                                      </p:to>
                                    </p:animClr>
                                  </p:childTnLst>
                                </p:cTn>
                              </p:par>
                              <p:par>
                                <p:cTn id="24" presetID="3" presetClass="emph" presetSubtype="2" fill="hold" grpId="3" nodeType="withEffect">
                                  <p:stCondLst>
                                    <p:cond delay="0"/>
                                  </p:stCondLst>
                                  <p:childTnLst>
                                    <p:animClr clrSpc="rgb" dir="cw">
                                      <p:cBhvr override="childStyle">
                                        <p:cTn id="25" dur="100" fill="hold"/>
                                        <p:tgtEl>
                                          <p:spTgt spid="20"/>
                                        </p:tgtEl>
                                        <p:attrNameLst>
                                          <p:attrName>style.color</p:attrName>
                                        </p:attrNameLst>
                                      </p:cBhvr>
                                      <p:to>
                                        <a:schemeClr val="tx1"/>
                                      </p:to>
                                    </p:animClr>
                                  </p:childTnLst>
                                </p:cTn>
                              </p:par>
                              <p:par>
                                <p:cTn id="26" presetID="1" presetClass="exit" presetSubtype="0" fill="hold" grpId="5"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0" grpId="0"/>
      <p:bldP spid="20" grpId="2"/>
      <p:bldP spid="20" grpId="3"/>
      <p:bldP spid="20" grpId="4"/>
      <p:bldP spid="20" grpId="5"/>
      <p:bldP spid="21" grpId="0"/>
      <p:bldP spid="21" grpId="1"/>
      <p:bldP spid="2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512210"/>
            <a:ext cx="8234840"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496689"/>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430485"/>
            <a:ext cx="8234839"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512209"/>
            <a:ext cx="7947282" cy="830997"/>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Questions </a:t>
            </a:r>
            <a:r>
              <a:rPr lang="en-NZ" sz="2400" b="1" dirty="0">
                <a:latin typeface="Segoe UI" pitchFamily="34" charset="0"/>
                <a:ea typeface="Segoe UI" pitchFamily="34" charset="0"/>
                <a:cs typeface="Segoe UI" pitchFamily="34" charset="0"/>
              </a:rPr>
              <a:t>I would like to ask about the topics in this lesson 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475941"/>
            <a:ext cx="8234839" cy="830997"/>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Which </a:t>
            </a:r>
            <a:r>
              <a:rPr lang="en-NZ" sz="2400" b="1" dirty="0">
                <a:latin typeface="Segoe UI" pitchFamily="34" charset="0"/>
                <a:ea typeface="Segoe UI" pitchFamily="34" charset="0"/>
                <a:cs typeface="Segoe UI" pitchFamily="34" charset="0"/>
              </a:rPr>
              <a:t>activity do you think helped you to learn best in this lesson?</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430485"/>
            <a:ext cx="8054838"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Explain what t</a:t>
            </a:r>
            <a:r>
              <a:rPr lang="en-NZ" sz="2400" b="1" dirty="0" smtClean="0">
                <a:latin typeface="Segoe UI" pitchFamily="34" charset="0"/>
                <a:ea typeface="Segoe UI" pitchFamily="34" charset="0"/>
                <a:cs typeface="Segoe UI" pitchFamily="34" charset="0"/>
              </a:rPr>
              <a:t>he </a:t>
            </a:r>
            <a:r>
              <a:rPr lang="en-NZ" sz="2400" b="1" dirty="0">
                <a:latin typeface="Segoe UI" pitchFamily="34" charset="0"/>
                <a:ea typeface="Segoe UI" pitchFamily="34" charset="0"/>
                <a:cs typeface="Segoe UI" pitchFamily="34" charset="0"/>
              </a:rPr>
              <a:t>Jesse Tree is and how it is useful during Advent.</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512210"/>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r>
              <a:rPr lang="en-GB" sz="2400" b="1" dirty="0" smtClean="0">
                <a:latin typeface="Segoe UI" pitchFamily="34" charset="0"/>
                <a:ea typeface="Segoe UI" pitchFamily="34" charset="0"/>
                <a:cs typeface="Segoe UI" pitchFamily="34" charset="0"/>
              </a:rPr>
              <a:t>)</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2485429"/>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4</a:t>
            </a:r>
            <a:r>
              <a:rPr lang="en-GB" sz="2400" b="1" dirty="0" smtClean="0">
                <a:latin typeface="Segoe UI" pitchFamily="34" charset="0"/>
                <a:ea typeface="Segoe UI" pitchFamily="34" charset="0"/>
                <a:cs typeface="Segoe UI" pitchFamily="34" charset="0"/>
              </a:rPr>
              <a:t>)</a:t>
            </a:r>
            <a:endParaRPr lang="en-GB" sz="2400" b="1" dirty="0">
              <a:latin typeface="Segoe UI" pitchFamily="34" charset="0"/>
              <a:ea typeface="Segoe UI" pitchFamily="34" charset="0"/>
              <a:cs typeface="Segoe UI" pitchFamily="34" charset="0"/>
            </a:endParaRPr>
          </a:p>
        </p:txBody>
      </p:sp>
      <p:sp>
        <p:nvSpPr>
          <p:cNvPr id="29" name="Shape: Number 1"/>
          <p:cNvSpPr txBox="1"/>
          <p:nvPr/>
        </p:nvSpPr>
        <p:spPr>
          <a:xfrm>
            <a:off x="65300" y="143048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3</a:t>
            </a:r>
            <a:r>
              <a:rPr lang="en-GB" sz="2400" b="1" dirty="0" smtClean="0">
                <a:latin typeface="Segoe UI" pitchFamily="34" charset="0"/>
                <a:ea typeface="Segoe UI" pitchFamily="34" charset="0"/>
                <a:cs typeface="Segoe UI" pitchFamily="34" charset="0"/>
              </a:rPr>
              <a:t>)</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S-09B</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Image" descr="Image result for the catholic church year seasons"/>
          <p:cNvPicPr/>
          <p:nvPr/>
        </p:nvPicPr>
        <p:blipFill rotWithShape="1">
          <a:blip r:embed="rId4" cstate="print">
            <a:extLst>
              <a:ext uri="{28A0092B-C50C-407E-A947-70E740481C1C}">
                <a14:useLocalDpi xmlns:a14="http://schemas.microsoft.com/office/drawing/2010/main" val="0"/>
              </a:ext>
            </a:extLst>
          </a:blip>
          <a:srcRect b="30073"/>
          <a:stretch/>
        </p:blipFill>
        <p:spPr bwMode="auto">
          <a:xfrm>
            <a:off x="6363085" y="172952"/>
            <a:ext cx="2007353" cy="1054329"/>
          </a:xfrm>
          <a:prstGeom prst="rect">
            <a:avLst/>
          </a:prstGeom>
          <a:noFill/>
          <a:ln>
            <a:noFill/>
          </a:ln>
          <a:extLst>
            <a:ext uri="{53640926-AAD7-44D8-BBD7-CCE9431645EC}">
              <a14:shadowObscured xmlns:a14="http://schemas.microsoft.com/office/drawing/2010/main"/>
            </a:ext>
          </a:extLst>
        </p:spPr>
      </p:pic>
      <p:sp>
        <p:nvSpPr>
          <p:cNvPr id="34" name="Textbox: Tool instructions"/>
          <p:cNvSpPr txBox="1"/>
          <p:nvPr/>
        </p:nvSpPr>
        <p:spPr>
          <a:xfrm>
            <a:off x="3162664" y="4937905"/>
            <a:ext cx="2818715" cy="207747"/>
          </a:xfrm>
          <a:prstGeom prst="rect">
            <a:avLst/>
          </a:prstGeom>
          <a:solidFill>
            <a:schemeClr val="bg1"/>
          </a:solid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spTree>
    <p:extLst>
      <p:ext uri="{BB962C8B-B14F-4D97-AF65-F5344CB8AC3E}">
        <p14:creationId xmlns:p14="http://schemas.microsoft.com/office/powerpoint/2010/main" val="1950351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5 - O admirabile commerciu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7340" y="165018"/>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pic>
        <p:nvPicPr>
          <p:cNvPr id="11" name="Image" descr="C:\Users\a.kennedy\Pictures\Dn SFX CH YR 4\2015-12-02 10.41.34.jpg"/>
          <p:cNvPicPr/>
          <p:nvPr/>
        </p:nvPicPr>
        <p:blipFill rotWithShape="1">
          <a:blip r:embed="rId6" cstate="print">
            <a:extLst>
              <a:ext uri="{28A0092B-C50C-407E-A947-70E740481C1C}">
                <a14:useLocalDpi xmlns:a14="http://schemas.microsoft.com/office/drawing/2010/main" val="0"/>
              </a:ext>
            </a:extLst>
          </a:blip>
          <a:srcRect t="13580" b="-13580"/>
          <a:stretch/>
        </p:blipFill>
        <p:spPr bwMode="auto">
          <a:xfrm>
            <a:off x="1524234" y="669850"/>
            <a:ext cx="6095549" cy="4571663"/>
          </a:xfrm>
          <a:prstGeom prst="rect">
            <a:avLst/>
          </a:prstGeom>
          <a:noFill/>
          <a:ln>
            <a:noFill/>
          </a:ln>
          <a:effectLst>
            <a:glow>
              <a:schemeClr val="accent1">
                <a:alpha val="79000"/>
              </a:schemeClr>
            </a:glow>
            <a:outerShdw blurRad="635000" dist="50800" dir="5400000" sx="1000" sy="1000" algn="ctr" rotWithShape="0">
              <a:srgbClr val="000000">
                <a:alpha val="0"/>
              </a:srgbClr>
            </a:outerShdw>
            <a:reflection stA="6000" endPos="81000" dir="5400000" sy="-100000" algn="bl" rotWithShape="0"/>
            <a:softEdge rad="279400"/>
          </a:effectLst>
          <a:extLst>
            <a:ext uri="{53640926-AAD7-44D8-BBD7-CCE9431645EC}">
              <a14:shadowObscured xmlns:a14="http://schemas.microsoft.com/office/drawing/2010/main"/>
            </a:ext>
          </a:extLst>
        </p:spPr>
      </p:pic>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421593" y="4909873"/>
            <a:ext cx="2453230" cy="207747"/>
          </a:xfrm>
          <a:prstGeom prst="rect">
            <a:avLst/>
          </a:prstGeom>
          <a:solidFill>
            <a:schemeClr val="bg1"/>
          </a:solid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a:t>
            </a:r>
            <a:r>
              <a:rPr lang="en-GB" dirty="0"/>
              <a:t>reflective </a:t>
            </a:r>
            <a:r>
              <a:rPr lang="en-GB" dirty="0"/>
              <a:t>music</a:t>
            </a:r>
          </a:p>
        </p:txBody>
      </p:sp>
      <p:sp>
        <p:nvSpPr>
          <p:cNvPr id="15" name="TextBox: Tool instructions start"/>
          <p:cNvSpPr txBox="1"/>
          <p:nvPr/>
        </p:nvSpPr>
        <p:spPr>
          <a:xfrm>
            <a:off x="3421593" y="4909873"/>
            <a:ext cx="2446818" cy="207747"/>
          </a:xfrm>
          <a:prstGeom prst="rect">
            <a:avLst/>
          </a:prstGeom>
          <a:solidFill>
            <a:schemeClr val="bg1"/>
          </a:solid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a:t>
            </a:r>
            <a:r>
              <a:rPr lang="en-GB" dirty="0"/>
              <a:t>reflective </a:t>
            </a:r>
            <a:r>
              <a:rPr lang="en-GB" dirty="0"/>
              <a:t>music</a:t>
            </a:r>
          </a:p>
        </p:txBody>
      </p:sp>
      <p:pic>
        <p:nvPicPr>
          <p:cNvPr id="17"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65469"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2"/>
                                        </p:tgtEl>
                                        <p:attrNameLst>
                                          <p:attrName>fillcolor</p:attrName>
                                        </p:attrNameLst>
                                      </p:cBhvr>
                                      <p:to>
                                        <a:schemeClr val="accent2"/>
                                      </p:to>
                                    </p:animClr>
                                    <p:set>
                                      <p:cBhvr>
                                        <p:cTn id="21" dur="1000" fill="hold"/>
                                        <p:tgtEl>
                                          <p:spTgt spid="12"/>
                                        </p:tgtEl>
                                        <p:attrNameLst>
                                          <p:attrName>fill.type</p:attrName>
                                        </p:attrNameLst>
                                      </p:cBhvr>
                                      <p:to>
                                        <p:strVal val="solid"/>
                                      </p:to>
                                    </p:set>
                                    <p:set>
                                      <p:cBhvr>
                                        <p:cTn id="22" dur="1000" fill="hold"/>
                                        <p:tgtEl>
                                          <p:spTgt spid="1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 presetClass="emph" presetSubtype="2" fill="hold" nodeType="withEffect">
                                  <p:stCondLst>
                                    <p:cond delay="0"/>
                                  </p:stCondLst>
                                  <p:childTnLst>
                                    <p:animClr clrSpc="rgb" dir="cw">
                                      <p:cBhvr>
                                        <p:cTn id="34" dur="2000" fill="hold"/>
                                        <p:tgtEl>
                                          <p:spTgt spid="12"/>
                                        </p:tgtEl>
                                        <p:attrNameLst>
                                          <p:attrName>fillcolor</p:attrName>
                                        </p:attrNameLst>
                                      </p:cBhvr>
                                      <p:to>
                                        <a:schemeClr val="bg1"/>
                                      </p:to>
                                    </p:animClr>
                                    <p:set>
                                      <p:cBhvr>
                                        <p:cTn id="35" dur="2000" fill="hold"/>
                                        <p:tgtEl>
                                          <p:spTgt spid="12"/>
                                        </p:tgtEl>
                                        <p:attrNameLst>
                                          <p:attrName>fill.type</p:attrName>
                                        </p:attrNameLst>
                                      </p:cBhvr>
                                      <p:to>
                                        <p:strVal val="solid"/>
                                      </p:to>
                                    </p:set>
                                    <p:set>
                                      <p:cBhvr>
                                        <p:cTn id="36"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4" grpId="0"/>
      <p:bldP spid="14" grpId="1" animBg="1"/>
      <p:bldP spid="15" grpId="0"/>
      <p:bldP spid="15" grpId="1"/>
      <p:bldP spid="15" grpId="2"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Textbox: Text"/>
          <p:cNvSpPr txBox="1"/>
          <p:nvPr/>
        </p:nvSpPr>
        <p:spPr>
          <a:xfrm>
            <a:off x="5461000" y="1583452"/>
            <a:ext cx="3429000" cy="1115688"/>
          </a:xfrm>
          <a:prstGeom prst="rect">
            <a:avLst/>
          </a:prstGeom>
          <a:noFill/>
          <a:ln w="34925">
            <a:solidFill>
              <a:schemeClr val="tx1"/>
            </a:solidFill>
          </a:ln>
        </p:spPr>
        <p:txBody>
          <a:bodyPr wrap="square" lIns="68577" tIns="34289" rIns="68577" bIns="34289" rtlCol="0">
            <a:spAutoFit/>
          </a:bodyPr>
          <a:lstStyle/>
          <a:p>
            <a:pPr algn="just"/>
            <a:r>
              <a:rPr lang="en-NZ" sz="1700" b="1" dirty="0"/>
              <a:t>A Jesse tree helps to tell the Bible stories about the people who prepared for Jesus to come from creation to the Christmas Story</a:t>
            </a:r>
          </a:p>
        </p:txBody>
      </p:sp>
      <p:graphicFrame>
        <p:nvGraphicFramePr>
          <p:cNvPr id="23" name="Table"/>
          <p:cNvGraphicFramePr>
            <a:graphicFrameLocks noGrp="1"/>
          </p:cNvGraphicFramePr>
          <p:nvPr>
            <p:extLst>
              <p:ext uri="{D42A27DB-BD31-4B8C-83A1-F6EECF244321}">
                <p14:modId xmlns:p14="http://schemas.microsoft.com/office/powerpoint/2010/main" val="2273086822"/>
              </p:ext>
            </p:extLst>
          </p:nvPr>
        </p:nvGraphicFramePr>
        <p:xfrm>
          <a:off x="516465" y="1486415"/>
          <a:ext cx="4224850" cy="3339717"/>
        </p:xfrm>
        <a:graphic>
          <a:graphicData uri="http://schemas.openxmlformats.org/drawingml/2006/table">
            <a:tbl>
              <a:tblPr firstRow="1" bandRow="1">
                <a:tableStyleId>{5940675A-B579-460E-94D1-54222C63F5DA}</a:tableStyleId>
              </a:tblPr>
              <a:tblGrid>
                <a:gridCol w="301775">
                  <a:extLst>
                    <a:ext uri="{9D8B030D-6E8A-4147-A177-3AD203B41FA5}">
                      <a16:colId xmlns:a16="http://schemas.microsoft.com/office/drawing/2014/main" xmlns="" val="20000"/>
                    </a:ext>
                  </a:extLst>
                </a:gridCol>
                <a:gridCol w="301775">
                  <a:extLst>
                    <a:ext uri="{9D8B030D-6E8A-4147-A177-3AD203B41FA5}">
                      <a16:colId xmlns:a16="http://schemas.microsoft.com/office/drawing/2014/main" xmlns="" val="20001"/>
                    </a:ext>
                  </a:extLst>
                </a:gridCol>
                <a:gridCol w="301775">
                  <a:extLst>
                    <a:ext uri="{9D8B030D-6E8A-4147-A177-3AD203B41FA5}">
                      <a16:colId xmlns:a16="http://schemas.microsoft.com/office/drawing/2014/main" xmlns="" val="20002"/>
                    </a:ext>
                  </a:extLst>
                </a:gridCol>
                <a:gridCol w="301775">
                  <a:extLst>
                    <a:ext uri="{9D8B030D-6E8A-4147-A177-3AD203B41FA5}">
                      <a16:colId xmlns:a16="http://schemas.microsoft.com/office/drawing/2014/main" xmlns="" val="20003"/>
                    </a:ext>
                  </a:extLst>
                </a:gridCol>
                <a:gridCol w="301775">
                  <a:extLst>
                    <a:ext uri="{9D8B030D-6E8A-4147-A177-3AD203B41FA5}">
                      <a16:colId xmlns:a16="http://schemas.microsoft.com/office/drawing/2014/main" xmlns="" val="20004"/>
                    </a:ext>
                  </a:extLst>
                </a:gridCol>
                <a:gridCol w="301775">
                  <a:extLst>
                    <a:ext uri="{9D8B030D-6E8A-4147-A177-3AD203B41FA5}">
                      <a16:colId xmlns:a16="http://schemas.microsoft.com/office/drawing/2014/main" xmlns="" val="20005"/>
                    </a:ext>
                  </a:extLst>
                </a:gridCol>
                <a:gridCol w="301775">
                  <a:extLst>
                    <a:ext uri="{9D8B030D-6E8A-4147-A177-3AD203B41FA5}">
                      <a16:colId xmlns:a16="http://schemas.microsoft.com/office/drawing/2014/main" xmlns="" val="20006"/>
                    </a:ext>
                  </a:extLst>
                </a:gridCol>
                <a:gridCol w="301775">
                  <a:extLst>
                    <a:ext uri="{9D8B030D-6E8A-4147-A177-3AD203B41FA5}">
                      <a16:colId xmlns:a16="http://schemas.microsoft.com/office/drawing/2014/main" xmlns="" val="20007"/>
                    </a:ext>
                  </a:extLst>
                </a:gridCol>
                <a:gridCol w="301775">
                  <a:extLst>
                    <a:ext uri="{9D8B030D-6E8A-4147-A177-3AD203B41FA5}">
                      <a16:colId xmlns:a16="http://schemas.microsoft.com/office/drawing/2014/main" xmlns="" val="20008"/>
                    </a:ext>
                  </a:extLst>
                </a:gridCol>
                <a:gridCol w="301775"/>
                <a:gridCol w="301775">
                  <a:extLst>
                    <a:ext uri="{9D8B030D-6E8A-4147-A177-3AD203B41FA5}">
                      <a16:colId xmlns:a16="http://schemas.microsoft.com/office/drawing/2014/main" xmlns="" val="20009"/>
                    </a:ext>
                  </a:extLst>
                </a:gridCol>
                <a:gridCol w="301775"/>
                <a:gridCol w="301775"/>
                <a:gridCol w="301775"/>
              </a:tblGrid>
              <a:tr h="332524">
                <a:tc>
                  <a:txBody>
                    <a:bodyPr/>
                    <a:lstStyle/>
                    <a:p>
                      <a:pPr marL="0" algn="ctr" defTabSz="914400" rtl="0" eaLnBrk="1" latinLnBrk="0" hangingPunct="1"/>
                      <a:r>
                        <a:rPr lang="en-US" sz="900" kern="1200" dirty="0" smtClean="0">
                          <a:ln>
                            <a:noFill/>
                          </a:ln>
                          <a:solidFill>
                            <a:schemeClr val="tx1"/>
                          </a:solidFill>
                          <a:latin typeface="+mn-lt"/>
                          <a:ea typeface="+mn-ea"/>
                          <a:cs typeface="+mn-cs"/>
                        </a:rPr>
                        <a:t>J</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a:ln>
                            <a:noFill/>
                          </a:ln>
                          <a:solidFill>
                            <a:schemeClr val="tx1"/>
                          </a:solidFill>
                          <a:latin typeface="+mn-lt"/>
                          <a:ea typeface="+mn-ea"/>
                          <a:cs typeface="+mn-cs"/>
                        </a:rPr>
                        <a:t>T</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0890" marR="50890" marT="19084" marB="19084" anchor="ctr"/>
                </a:tc>
                <a:extLst>
                  <a:ext uri="{0D108BD9-81ED-4DB2-BD59-A6C34878D82A}">
                    <a16:rowId xmlns:a16="http://schemas.microsoft.com/office/drawing/2014/main" xmlns="" val="10001"/>
                  </a:ext>
                </a:extLst>
              </a:tr>
              <a:tr h="332524">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a:ln>
                            <a:noFill/>
                          </a:ln>
                          <a:solidFill>
                            <a:schemeClr val="tx1"/>
                          </a:solidFill>
                          <a:latin typeface="+mn-lt"/>
                          <a:ea typeface="+mn-ea"/>
                          <a:cs typeface="+mn-cs"/>
                        </a:rPr>
                        <a:t>I</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J</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a:ln>
                            <a:noFill/>
                          </a:ln>
                          <a:solidFill>
                            <a:schemeClr val="tx1"/>
                          </a:solidFill>
                          <a:latin typeface="+mn-lt"/>
                          <a:ea typeface="+mn-ea"/>
                          <a:cs typeface="+mn-cs"/>
                        </a:rPr>
                        <a:t>H</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a:ln>
                            <a:noFill/>
                          </a:ln>
                          <a:solidFill>
                            <a:schemeClr val="tx1"/>
                          </a:solidFill>
                          <a:latin typeface="+mn-lt"/>
                          <a:ea typeface="+mn-ea"/>
                          <a:cs typeface="+mn-cs"/>
                        </a:rPr>
                        <a:t>H</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extLst>
                  <a:ext uri="{0D108BD9-81ED-4DB2-BD59-A6C34878D82A}">
                    <a16:rowId xmlns:a16="http://schemas.microsoft.com/office/drawing/2014/main" xmlns="" val="10002"/>
                  </a:ext>
                </a:extLst>
              </a:tr>
              <a:tr h="332524">
                <a:tc>
                  <a:txBody>
                    <a:bodyPr/>
                    <a:lstStyle/>
                    <a:p>
                      <a:pPr marL="0" algn="ctr" defTabSz="914400" rtl="0" eaLnBrk="1" latinLnBrk="0" hangingPunct="1"/>
                      <a:r>
                        <a:rPr lang="en-US" sz="900" kern="1200" dirty="0">
                          <a:ln>
                            <a:noFill/>
                          </a:ln>
                          <a:solidFill>
                            <a:schemeClr val="tx1"/>
                          </a:solidFill>
                          <a:latin typeface="+mn-lt"/>
                          <a:ea typeface="+mn-ea"/>
                          <a:cs typeface="+mn-cs"/>
                        </a:rPr>
                        <a:t>S</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extLst>
                  <a:ext uri="{0D108BD9-81ED-4DB2-BD59-A6C34878D82A}">
                    <a16:rowId xmlns:a16="http://schemas.microsoft.com/office/drawing/2014/main" xmlns="" val="10003"/>
                  </a:ext>
                </a:extLst>
              </a:tr>
              <a:tr h="332524">
                <a:tc>
                  <a:txBody>
                    <a:bodyPr/>
                    <a:lstStyle/>
                    <a:p>
                      <a:pPr marL="0" algn="ctr" defTabSz="914400" rtl="0" eaLnBrk="1" latinLnBrk="0" hangingPunct="1"/>
                      <a:r>
                        <a:rPr lang="en-US" sz="900" kern="1200" dirty="0">
                          <a:ln>
                            <a:noFill/>
                          </a:ln>
                          <a:solidFill>
                            <a:schemeClr val="tx1"/>
                          </a:solidFill>
                          <a:latin typeface="+mn-lt"/>
                          <a:ea typeface="+mn-ea"/>
                          <a:cs typeface="+mn-cs"/>
                        </a:rPr>
                        <a:t>S</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V</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0890" marR="50890" marT="19084" marB="19084" anchor="ctr"/>
                </a:tc>
                <a:extLst>
                  <a:ext uri="{0D108BD9-81ED-4DB2-BD59-A6C34878D82A}">
                    <a16:rowId xmlns:a16="http://schemas.microsoft.com/office/drawing/2014/main" xmlns="" val="10004"/>
                  </a:ext>
                </a:extLst>
              </a:tr>
              <a:tr h="332524">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a:ln>
                            <a:noFill/>
                          </a:ln>
                          <a:solidFill>
                            <a:schemeClr val="tx1"/>
                          </a:solidFill>
                          <a:latin typeface="+mn-lt"/>
                          <a:ea typeface="+mn-ea"/>
                          <a:cs typeface="+mn-cs"/>
                        </a:rPr>
                        <a:t>E</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a:ln>
                            <a:noFill/>
                          </a:ln>
                          <a:solidFill>
                            <a:schemeClr val="tx1"/>
                          </a:solidFill>
                          <a:latin typeface="+mn-lt"/>
                          <a:ea typeface="+mn-ea"/>
                          <a:cs typeface="+mn-cs"/>
                        </a:rPr>
                        <a:t>O</a:t>
                      </a: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0890" marR="50890" marT="19084" marB="19084" anchor="ctr"/>
                </a:tc>
                <a:extLst>
                  <a:ext uri="{0D108BD9-81ED-4DB2-BD59-A6C34878D82A}">
                    <a16:rowId xmlns:a16="http://schemas.microsoft.com/office/drawing/2014/main" xmlns="" val="10005"/>
                  </a:ext>
                </a:extLst>
              </a:tr>
              <a:tr h="347001">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J</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r>
              <a:tr h="332524">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r>
              <a:tr h="332524">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r>
              <a:tr h="332524">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r>
              <a:tr h="332524">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0890" marR="50890" marT="19084" marB="19084" anchor="ct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0890" marR="50890" marT="19084" marB="19084" anchor="ctr"/>
                </a:tc>
              </a:tr>
            </a:tbl>
          </a:graphicData>
        </a:graphic>
      </p:graphicFrame>
      <p:sp>
        <p:nvSpPr>
          <p:cNvPr id="65" name="Trigger: Story"/>
          <p:cNvSpPr/>
          <p:nvPr/>
        </p:nvSpPr>
        <p:spPr>
          <a:xfrm>
            <a:off x="7831077" y="2425063"/>
            <a:ext cx="48534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4" name="Trigger: Christmas"/>
          <p:cNvSpPr/>
          <p:nvPr/>
        </p:nvSpPr>
        <p:spPr>
          <a:xfrm>
            <a:off x="6905629" y="2414896"/>
            <a:ext cx="87245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3" name="Trigger: the_3"/>
          <p:cNvSpPr/>
          <p:nvPr/>
        </p:nvSpPr>
        <p:spPr>
          <a:xfrm>
            <a:off x="6557963" y="2425965"/>
            <a:ext cx="285747" cy="200057"/>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7" name="Trigger: to_3"/>
          <p:cNvSpPr/>
          <p:nvPr/>
        </p:nvSpPr>
        <p:spPr>
          <a:xfrm>
            <a:off x="6318642" y="2413809"/>
            <a:ext cx="17907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5" name="Trigger: creation"/>
          <p:cNvSpPr/>
          <p:nvPr/>
        </p:nvSpPr>
        <p:spPr>
          <a:xfrm>
            <a:off x="5534027" y="2422382"/>
            <a:ext cx="723899"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4" name="Trigger: from"/>
          <p:cNvSpPr/>
          <p:nvPr/>
        </p:nvSpPr>
        <p:spPr>
          <a:xfrm>
            <a:off x="8377237" y="2154309"/>
            <a:ext cx="43819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0" name="Trigger: come"/>
          <p:cNvSpPr/>
          <p:nvPr/>
        </p:nvSpPr>
        <p:spPr>
          <a:xfrm>
            <a:off x="7757542" y="2163251"/>
            <a:ext cx="50540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9" name="Trigger: to_2"/>
          <p:cNvSpPr/>
          <p:nvPr/>
        </p:nvSpPr>
        <p:spPr>
          <a:xfrm>
            <a:off x="7449275" y="2176140"/>
            <a:ext cx="201441" cy="20663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8" name="Trigger: Jesus"/>
          <p:cNvSpPr/>
          <p:nvPr/>
        </p:nvSpPr>
        <p:spPr>
          <a:xfrm>
            <a:off x="6838947" y="2167061"/>
            <a:ext cx="49020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0" name="Trigger: for"/>
          <p:cNvSpPr/>
          <p:nvPr/>
        </p:nvSpPr>
        <p:spPr>
          <a:xfrm>
            <a:off x="6458221" y="2165798"/>
            <a:ext cx="28132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3" name="Trigger: prepared"/>
          <p:cNvSpPr/>
          <p:nvPr/>
        </p:nvSpPr>
        <p:spPr>
          <a:xfrm>
            <a:off x="5524501" y="2177608"/>
            <a:ext cx="838199"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2" name="Trigger: who"/>
          <p:cNvSpPr/>
          <p:nvPr/>
        </p:nvSpPr>
        <p:spPr>
          <a:xfrm>
            <a:off x="8420102" y="1907791"/>
            <a:ext cx="409814"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1" name="Trigger: people"/>
          <p:cNvSpPr/>
          <p:nvPr/>
        </p:nvSpPr>
        <p:spPr>
          <a:xfrm>
            <a:off x="7591237" y="1918255"/>
            <a:ext cx="633600" cy="22225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1" name="Trigger: the_2"/>
          <p:cNvSpPr/>
          <p:nvPr/>
        </p:nvSpPr>
        <p:spPr>
          <a:xfrm flipH="1">
            <a:off x="7082473" y="1921867"/>
            <a:ext cx="287263" cy="181711"/>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1" name="Trigger: about"/>
          <p:cNvSpPr/>
          <p:nvPr/>
        </p:nvSpPr>
        <p:spPr>
          <a:xfrm>
            <a:off x="6318641" y="1916141"/>
            <a:ext cx="55364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85" name="Trigger: stories"/>
          <p:cNvSpPr/>
          <p:nvPr/>
        </p:nvSpPr>
        <p:spPr>
          <a:xfrm>
            <a:off x="5541437" y="1896002"/>
            <a:ext cx="596898"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7" name="Trigger: Bible"/>
          <p:cNvSpPr/>
          <p:nvPr/>
        </p:nvSpPr>
        <p:spPr>
          <a:xfrm>
            <a:off x="8372474" y="1650465"/>
            <a:ext cx="457251"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0" name="Trigger: the_1"/>
          <p:cNvSpPr/>
          <p:nvPr/>
        </p:nvSpPr>
        <p:spPr>
          <a:xfrm>
            <a:off x="7985173" y="1643577"/>
            <a:ext cx="296655" cy="21602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8" name="Trigger: tell"/>
          <p:cNvSpPr/>
          <p:nvPr/>
        </p:nvSpPr>
        <p:spPr>
          <a:xfrm>
            <a:off x="7596000" y="1650465"/>
            <a:ext cx="313559"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8" name="Trigger: to_1"/>
          <p:cNvSpPr/>
          <p:nvPr/>
        </p:nvSpPr>
        <p:spPr>
          <a:xfrm>
            <a:off x="7319624" y="1662321"/>
            <a:ext cx="210841" cy="186931"/>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9" name="Trigger: helps"/>
          <p:cNvSpPr/>
          <p:nvPr/>
        </p:nvSpPr>
        <p:spPr>
          <a:xfrm>
            <a:off x="6744307" y="1644658"/>
            <a:ext cx="505379"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6" name="Trigger: tree"/>
          <p:cNvSpPr/>
          <p:nvPr/>
        </p:nvSpPr>
        <p:spPr>
          <a:xfrm>
            <a:off x="6291264" y="1650068"/>
            <a:ext cx="37201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6" name="Trigger: jesse"/>
          <p:cNvSpPr/>
          <p:nvPr/>
        </p:nvSpPr>
        <p:spPr>
          <a:xfrm>
            <a:off x="5754127" y="1650465"/>
            <a:ext cx="437452" cy="21602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 name="Trigger: A"/>
          <p:cNvSpPr/>
          <p:nvPr/>
        </p:nvSpPr>
        <p:spPr>
          <a:xfrm>
            <a:off x="5529264" y="1644658"/>
            <a:ext cx="152400" cy="21602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2" name="Title"/>
          <p:cNvSpPr txBox="1"/>
          <p:nvPr/>
        </p:nvSpPr>
        <p:spPr>
          <a:xfrm>
            <a:off x="3557" y="3377"/>
            <a:ext cx="9144000" cy="1177245"/>
          </a:xfrm>
          <a:prstGeom prst="rect">
            <a:avLst/>
          </a:prstGeom>
          <a:noFill/>
        </p:spPr>
        <p:txBody>
          <a:bodyPr wrap="square" lIns="68577" tIns="34289" rIns="68577" bIns="34289" rtlCol="0">
            <a:spAutoFit/>
          </a:bodyPr>
          <a:lstStyle/>
          <a:p>
            <a:pPr algn="ctr"/>
            <a:r>
              <a:rPr lang="en-NZ" sz="3600" b="1" dirty="0"/>
              <a:t>Using a tree with symbols in </a:t>
            </a:r>
            <a:r>
              <a:rPr lang="en-NZ" sz="3600" b="1" dirty="0" smtClean="0"/>
              <a:t>Advent</a:t>
            </a:r>
            <a:br>
              <a:rPr lang="en-NZ" sz="3600" b="1" dirty="0" smtClean="0"/>
            </a:br>
            <a:r>
              <a:rPr lang="en-NZ" sz="3600" b="1" dirty="0" smtClean="0"/>
              <a:t>helps </a:t>
            </a:r>
            <a:r>
              <a:rPr lang="en-NZ" sz="3600" b="1" dirty="0"/>
              <a:t>people to prepare for the coming of Jesus</a:t>
            </a:r>
            <a:endParaRPr lang="en-GB" sz="3600" b="1" dirty="0"/>
          </a:p>
        </p:txBody>
      </p:sp>
      <p:sp>
        <p:nvSpPr>
          <p:cNvPr id="7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S-07</a:t>
            </a:r>
            <a:endParaRPr lang="en-GB" sz="900" b="1" dirty="0">
              <a:latin typeface="Arial" pitchFamily="34" charset="0"/>
              <a:cs typeface="Arial" pitchFamily="34" charset="0"/>
            </a:endParaRPr>
          </a:p>
        </p:txBody>
      </p:sp>
      <p:pic>
        <p:nvPicPr>
          <p:cNvPr id="84" name="Image" descr="Image result for the jesse tree"/>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92948" y="2745593"/>
            <a:ext cx="1318191" cy="1891318"/>
          </a:xfrm>
          <a:prstGeom prst="rect">
            <a:avLst/>
          </a:prstGeom>
          <a:noFill/>
          <a:ln>
            <a:noFill/>
          </a:ln>
        </p:spPr>
      </p:pic>
      <p:sp>
        <p:nvSpPr>
          <p:cNvPr id="89" name="TextBox: Date"/>
          <p:cNvSpPr txBox="1"/>
          <p:nvPr/>
        </p:nvSpPr>
        <p:spPr>
          <a:xfrm>
            <a:off x="4451871" y="1106133"/>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90" name="TextBox: Name"/>
          <p:cNvSpPr txBox="1"/>
          <p:nvPr/>
        </p:nvSpPr>
        <p:spPr>
          <a:xfrm>
            <a:off x="65300" y="1106133"/>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91"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9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258777521"/>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6"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25" name="Title"/>
          <p:cNvSpPr txBox="1"/>
          <p:nvPr/>
        </p:nvSpPr>
        <p:spPr>
          <a:xfrm>
            <a:off x="3557" y="3377"/>
            <a:ext cx="9144000" cy="623246"/>
          </a:xfrm>
          <a:prstGeom prst="rect">
            <a:avLst/>
          </a:prstGeom>
          <a:noFill/>
        </p:spPr>
        <p:txBody>
          <a:bodyPr wrap="square" lIns="68577" tIns="34289" rIns="68577" bIns="34289" rtlCol="0">
            <a:spAutoFit/>
          </a:bodyPr>
          <a:lstStyle/>
          <a:p>
            <a:pPr algn="ctr"/>
            <a:r>
              <a:rPr lang="en-NZ" sz="3600" b="1" dirty="0"/>
              <a:t>The Jesse Tree</a:t>
            </a:r>
          </a:p>
        </p:txBody>
      </p:sp>
      <p:sp>
        <p:nvSpPr>
          <p:cNvPr id="2" name="Textbox: activity"/>
          <p:cNvSpPr/>
          <p:nvPr/>
        </p:nvSpPr>
        <p:spPr>
          <a:xfrm>
            <a:off x="155541" y="1190981"/>
            <a:ext cx="8124459" cy="3600986"/>
          </a:xfrm>
          <a:prstGeom prst="rect">
            <a:avLst/>
          </a:prstGeom>
        </p:spPr>
        <p:txBody>
          <a:bodyPr wrap="square">
            <a:spAutoFit/>
          </a:bodyPr>
          <a:lstStyle/>
          <a:p>
            <a:r>
              <a:rPr lang="en-NZ" sz="1200" b="1" dirty="0"/>
              <a:t>Write a question for the answer</a:t>
            </a:r>
          </a:p>
          <a:p>
            <a:r>
              <a:rPr lang="en-NZ" sz="1200" b="1" i="1" dirty="0"/>
              <a:t>Q1:</a:t>
            </a:r>
            <a:r>
              <a:rPr lang="en-NZ" sz="1200" u="sng" dirty="0"/>
              <a:t>								</a:t>
            </a:r>
          </a:p>
          <a:p>
            <a:r>
              <a:rPr lang="en-NZ" sz="1200" u="sng" dirty="0"/>
              <a:t>								</a:t>
            </a:r>
          </a:p>
          <a:p>
            <a:r>
              <a:rPr lang="en-NZ" sz="1200" b="1" i="1" dirty="0"/>
              <a:t>A1</a:t>
            </a:r>
            <a:r>
              <a:rPr lang="en-NZ" sz="1200" b="1" i="1" dirty="0" smtClean="0"/>
              <a:t>: </a:t>
            </a:r>
            <a:r>
              <a:rPr lang="en-NZ" sz="1200" dirty="0" smtClean="0"/>
              <a:t>The</a:t>
            </a:r>
            <a:r>
              <a:rPr lang="en-NZ" sz="1200" b="1" i="1" dirty="0" smtClean="0"/>
              <a:t> </a:t>
            </a:r>
            <a:r>
              <a:rPr lang="en-NZ" sz="1200" dirty="0"/>
              <a:t>Jesse Tree is a kind of Advent Calendar which is used to mark off the days leading up to </a:t>
            </a:r>
            <a:r>
              <a:rPr lang="en-NZ" sz="1200" dirty="0" smtClean="0"/>
              <a:t>Christmas by</a:t>
            </a:r>
            <a:br>
              <a:rPr lang="en-NZ" sz="1200" dirty="0" smtClean="0"/>
            </a:br>
            <a:r>
              <a:rPr lang="en-NZ" sz="1200" dirty="0" smtClean="0"/>
              <a:t>hanging a </a:t>
            </a:r>
            <a:r>
              <a:rPr lang="en-NZ" sz="1200" dirty="0"/>
              <a:t>symbol </a:t>
            </a:r>
            <a:r>
              <a:rPr lang="en-NZ" sz="1200" dirty="0" smtClean="0"/>
              <a:t>of </a:t>
            </a:r>
            <a:r>
              <a:rPr lang="en-NZ" sz="1200" dirty="0"/>
              <a:t>a Bible story to show </a:t>
            </a:r>
            <a:r>
              <a:rPr lang="en-NZ" sz="1200" dirty="0" smtClean="0"/>
              <a:t>we are </a:t>
            </a:r>
            <a:r>
              <a:rPr lang="en-NZ" sz="1200" dirty="0"/>
              <a:t>getting closer to Christmas</a:t>
            </a:r>
            <a:r>
              <a:rPr lang="en-NZ" sz="1200" dirty="0" smtClean="0"/>
              <a:t>.</a:t>
            </a:r>
            <a:r>
              <a:rPr lang="en-NZ" sz="1200" dirty="0"/>
              <a:t/>
            </a:r>
            <a:br>
              <a:rPr lang="en-NZ" sz="1200" dirty="0"/>
            </a:br>
            <a:r>
              <a:rPr lang="en-NZ" sz="1200" b="1" i="1" dirty="0"/>
              <a:t>Q2:</a:t>
            </a:r>
            <a:r>
              <a:rPr lang="en-NZ" sz="1200" u="sng" dirty="0"/>
              <a:t>								</a:t>
            </a:r>
            <a:br>
              <a:rPr lang="en-NZ" sz="1200" u="sng" dirty="0"/>
            </a:br>
            <a:r>
              <a:rPr lang="en-NZ" sz="1200" u="sng" dirty="0"/>
              <a:t>								</a:t>
            </a:r>
          </a:p>
          <a:p>
            <a:r>
              <a:rPr lang="en-NZ" sz="1200" b="1" i="1" dirty="0"/>
              <a:t>A2</a:t>
            </a:r>
            <a:r>
              <a:rPr lang="en-NZ" sz="1200" b="1" dirty="0"/>
              <a:t>: </a:t>
            </a:r>
            <a:r>
              <a:rPr lang="en-NZ" sz="1200" dirty="0"/>
              <a:t>The first Jesse </a:t>
            </a:r>
            <a:r>
              <a:rPr lang="en-NZ" sz="1200" dirty="0" smtClean="0"/>
              <a:t>Tree </a:t>
            </a:r>
            <a:r>
              <a:rPr lang="en-NZ" sz="1200" dirty="0"/>
              <a:t>was used long ago when many people could not read or write to teach </a:t>
            </a:r>
            <a:r>
              <a:rPr lang="en-NZ" sz="1200" dirty="0" smtClean="0"/>
              <a:t>them the stories</a:t>
            </a:r>
            <a:br>
              <a:rPr lang="en-NZ" sz="1200" dirty="0" smtClean="0"/>
            </a:br>
            <a:r>
              <a:rPr lang="en-NZ" sz="1200" dirty="0" smtClean="0"/>
              <a:t>from the </a:t>
            </a:r>
            <a:r>
              <a:rPr lang="en-NZ" sz="1200" dirty="0"/>
              <a:t>Bible. They were on stained glass windows or banners in </a:t>
            </a:r>
            <a:r>
              <a:rPr lang="en-NZ" sz="1200" dirty="0" smtClean="0"/>
              <a:t>churches.</a:t>
            </a:r>
            <a:r>
              <a:rPr lang="en-NZ" sz="1200" dirty="0"/>
              <a:t/>
            </a:r>
            <a:br>
              <a:rPr lang="en-NZ" sz="1200" dirty="0"/>
            </a:br>
            <a:r>
              <a:rPr lang="en-NZ" sz="1200" b="1" i="1" dirty="0"/>
              <a:t>Q3</a:t>
            </a:r>
            <a:r>
              <a:rPr lang="en-NZ" sz="1200" dirty="0"/>
              <a:t>:</a:t>
            </a:r>
            <a:r>
              <a:rPr lang="en-NZ" sz="1200" u="sng" dirty="0"/>
              <a:t>								</a:t>
            </a:r>
            <a:br>
              <a:rPr lang="en-NZ" sz="1200" u="sng" dirty="0"/>
            </a:br>
            <a:r>
              <a:rPr lang="en-NZ" sz="1200" u="sng" dirty="0"/>
              <a:t>								</a:t>
            </a:r>
            <a:r>
              <a:rPr lang="en-NZ" sz="1200" dirty="0"/>
              <a:t/>
            </a:r>
            <a:br>
              <a:rPr lang="en-NZ" sz="1200" dirty="0"/>
            </a:br>
            <a:r>
              <a:rPr lang="en-NZ" sz="1200" b="1" i="1" dirty="0"/>
              <a:t>A3: </a:t>
            </a:r>
            <a:r>
              <a:rPr lang="en-NZ" sz="1200" dirty="0"/>
              <a:t>The name </a:t>
            </a:r>
            <a:r>
              <a:rPr lang="en-NZ" sz="1200" dirty="0" smtClean="0"/>
              <a:t>‘Jesse’ </a:t>
            </a:r>
            <a:r>
              <a:rPr lang="en-NZ" sz="1200" dirty="0"/>
              <a:t>comes from </a:t>
            </a:r>
            <a:r>
              <a:rPr lang="en-NZ" sz="1200" dirty="0" smtClean="0"/>
              <a:t>Jesse, </a:t>
            </a:r>
            <a:r>
              <a:rPr lang="en-NZ" sz="1200" dirty="0"/>
              <a:t>the father of the great King </a:t>
            </a:r>
            <a:r>
              <a:rPr lang="en-NZ" sz="1200" dirty="0" smtClean="0"/>
              <a:t>David in </a:t>
            </a:r>
            <a:r>
              <a:rPr lang="en-NZ" sz="1200" dirty="0"/>
              <a:t>the Old Testament</a:t>
            </a:r>
            <a:r>
              <a:rPr lang="en-NZ" sz="1200" dirty="0" smtClean="0"/>
              <a:t>.</a:t>
            </a:r>
            <a:endParaRPr lang="en-NZ" sz="1200" dirty="0"/>
          </a:p>
          <a:p>
            <a:r>
              <a:rPr lang="en-NZ" sz="1200" b="1" i="1" dirty="0"/>
              <a:t>Q4:</a:t>
            </a:r>
            <a:r>
              <a:rPr lang="en-NZ" sz="1200" u="sng" dirty="0"/>
              <a:t>								</a:t>
            </a:r>
          </a:p>
          <a:p>
            <a:r>
              <a:rPr lang="en-NZ" sz="1200" u="sng" dirty="0"/>
              <a:t>								</a:t>
            </a:r>
          </a:p>
          <a:p>
            <a:r>
              <a:rPr lang="en-NZ" sz="1200" b="1" i="1" dirty="0"/>
              <a:t>A4: </a:t>
            </a:r>
            <a:r>
              <a:rPr lang="en-NZ" sz="1200" dirty="0"/>
              <a:t>The prophet Isaiah said, “ A shoot will come from the stump of </a:t>
            </a:r>
            <a:r>
              <a:rPr lang="en-NZ" sz="1200" dirty="0" smtClean="0"/>
              <a:t>Jesse, from </a:t>
            </a:r>
            <a:r>
              <a:rPr lang="en-NZ" sz="1200" dirty="0"/>
              <a:t>its roots a branch will bear fruit</a:t>
            </a:r>
            <a:r>
              <a:rPr lang="en-NZ" sz="1200" dirty="0" smtClean="0"/>
              <a:t>” (</a:t>
            </a:r>
            <a:r>
              <a:rPr lang="en-NZ" sz="1200" dirty="0"/>
              <a:t>Isaiah 11:1</a:t>
            </a:r>
            <a:r>
              <a:rPr lang="en-NZ" sz="1200" dirty="0" smtClean="0"/>
              <a:t>).</a:t>
            </a:r>
            <a:r>
              <a:rPr lang="en-NZ" sz="1200" dirty="0"/>
              <a:t/>
            </a:r>
            <a:br>
              <a:rPr lang="en-NZ" sz="1200" dirty="0"/>
            </a:br>
            <a:r>
              <a:rPr lang="en-NZ" sz="1200" b="1" i="1" dirty="0"/>
              <a:t>Q5:</a:t>
            </a:r>
            <a:r>
              <a:rPr lang="en-NZ" sz="1200" u="sng" dirty="0"/>
              <a:t>								</a:t>
            </a:r>
            <a:br>
              <a:rPr lang="en-NZ" sz="1200" u="sng" dirty="0"/>
            </a:br>
            <a:r>
              <a:rPr lang="en-NZ" sz="1200" u="sng" dirty="0"/>
              <a:t>								</a:t>
            </a:r>
          </a:p>
          <a:p>
            <a:r>
              <a:rPr lang="en-NZ" sz="1200" b="1" i="1" dirty="0"/>
              <a:t>A5</a:t>
            </a:r>
            <a:r>
              <a:rPr lang="en-NZ" sz="1200" b="1" dirty="0"/>
              <a:t>: </a:t>
            </a:r>
            <a:r>
              <a:rPr lang="en-NZ" sz="1200" dirty="0"/>
              <a:t>A branch is a sign of new life and new </a:t>
            </a:r>
            <a:r>
              <a:rPr lang="en-NZ" sz="1200" dirty="0" smtClean="0"/>
              <a:t>beginnings. Jesus </a:t>
            </a:r>
            <a:r>
              <a:rPr lang="en-NZ" sz="1200" dirty="0"/>
              <a:t>was a descendent of King David and Christians believe </a:t>
            </a:r>
            <a:r>
              <a:rPr lang="en-NZ" sz="1200" dirty="0" smtClean="0"/>
              <a:t>that</a:t>
            </a:r>
            <a:br>
              <a:rPr lang="en-NZ" sz="1200" dirty="0" smtClean="0"/>
            </a:br>
            <a:r>
              <a:rPr lang="en-NZ" sz="1200" dirty="0" smtClean="0"/>
              <a:t>Jesus is </a:t>
            </a:r>
            <a:r>
              <a:rPr lang="en-NZ" sz="1200" dirty="0"/>
              <a:t>the new </a:t>
            </a:r>
            <a:r>
              <a:rPr lang="en-NZ" sz="1200" dirty="0" smtClean="0"/>
              <a:t>branch. A </a:t>
            </a:r>
            <a:r>
              <a:rPr lang="en-NZ" sz="1200" dirty="0"/>
              <a:t>Jesse Tree helps prepare people for his coming.</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1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9" name="Image" descr="Image result for symbols for a jesse tree"/>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69322" y="1071327"/>
            <a:ext cx="1050678" cy="1627315"/>
          </a:xfrm>
          <a:prstGeom prst="ellipse">
            <a:avLst/>
          </a:prstGeom>
          <a:noFill/>
          <a:ln>
            <a:noFill/>
          </a:ln>
        </p:spPr>
      </p:pic>
      <p:sp>
        <p:nvSpPr>
          <p:cNvPr id="18" name="TextBox: Date"/>
          <p:cNvSpPr txBox="1"/>
          <p:nvPr/>
        </p:nvSpPr>
        <p:spPr>
          <a:xfrm>
            <a:off x="4451871" y="728234"/>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19" name="TextBox: Name"/>
          <p:cNvSpPr txBox="1"/>
          <p:nvPr/>
        </p:nvSpPr>
        <p:spPr>
          <a:xfrm>
            <a:off x="65300" y="728234"/>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517041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4" name="Textbox: Line 5"/>
          <p:cNvSpPr txBox="1"/>
          <p:nvPr/>
        </p:nvSpPr>
        <p:spPr>
          <a:xfrm>
            <a:off x="585158" y="4225289"/>
            <a:ext cx="7874842" cy="400110"/>
          </a:xfrm>
          <a:prstGeom prst="rect">
            <a:avLst/>
          </a:prstGeom>
          <a:noFill/>
        </p:spPr>
        <p:txBody>
          <a:bodyPr wrap="square" rtlCol="0">
            <a:spAutoFit/>
          </a:bodyPr>
          <a:lstStyle/>
          <a:p>
            <a:pPr lvl="0">
              <a:spcAft>
                <a:spcPts val="1800"/>
              </a:spcAft>
            </a:pPr>
            <a:r>
              <a:rPr lang="en-NZ" sz="2000" dirty="0">
                <a:latin typeface="Segoe UI" pitchFamily="34" charset="0"/>
                <a:ea typeface="Segoe UI" pitchFamily="34" charset="0"/>
                <a:cs typeface="Segoe UI" pitchFamily="34" charset="0"/>
              </a:rPr>
              <a:t>Questions I would like to ask about the topics in this lesson are …</a:t>
            </a:r>
          </a:p>
        </p:txBody>
      </p:sp>
      <p:sp>
        <p:nvSpPr>
          <p:cNvPr id="35" name="Textbox: Line 4"/>
          <p:cNvSpPr txBox="1"/>
          <p:nvPr/>
        </p:nvSpPr>
        <p:spPr>
          <a:xfrm>
            <a:off x="600591" y="3693692"/>
            <a:ext cx="8280942" cy="400110"/>
          </a:xfrm>
          <a:prstGeom prst="rect">
            <a:avLst/>
          </a:prstGeom>
          <a:noFill/>
        </p:spPr>
        <p:txBody>
          <a:bodyPr wrap="square" rtlCol="0">
            <a:spAutoFit/>
          </a:bodyPr>
          <a:lstStyle/>
          <a:p>
            <a:pPr lvl="0">
              <a:spcAft>
                <a:spcPts val="1800"/>
              </a:spcAft>
            </a:pPr>
            <a:r>
              <a:rPr lang="en-NZ" sz="2000" dirty="0" smtClean="0">
                <a:latin typeface="Segoe UI" pitchFamily="34" charset="0"/>
                <a:ea typeface="Segoe UI" pitchFamily="34" charset="0"/>
                <a:cs typeface="Segoe UI" pitchFamily="34" charset="0"/>
              </a:rPr>
              <a:t>Which </a:t>
            </a:r>
            <a:r>
              <a:rPr lang="en-NZ" sz="2000" dirty="0">
                <a:latin typeface="Segoe UI" pitchFamily="34" charset="0"/>
                <a:ea typeface="Segoe UI" pitchFamily="34" charset="0"/>
                <a:cs typeface="Segoe UI" pitchFamily="34" charset="0"/>
              </a:rPr>
              <a:t>activity do you think helped you to learn best in this lesson?</a:t>
            </a:r>
          </a:p>
        </p:txBody>
      </p:sp>
      <p:sp>
        <p:nvSpPr>
          <p:cNvPr id="19" name="Textbox: Line 3"/>
          <p:cNvSpPr txBox="1"/>
          <p:nvPr/>
        </p:nvSpPr>
        <p:spPr>
          <a:xfrm>
            <a:off x="585158" y="3123957"/>
            <a:ext cx="8558842" cy="400110"/>
          </a:xfrm>
          <a:prstGeom prst="rect">
            <a:avLst/>
          </a:prstGeom>
          <a:noFill/>
        </p:spPr>
        <p:txBody>
          <a:bodyPr wrap="square" rtlCol="0">
            <a:spAutoFit/>
          </a:bodyPr>
          <a:lstStyle/>
          <a:p>
            <a:pPr lvl="0">
              <a:spcAft>
                <a:spcPts val="1800"/>
              </a:spcAft>
            </a:pPr>
            <a:r>
              <a:rPr lang="en-NZ" sz="2000" dirty="0">
                <a:latin typeface="Segoe UI" pitchFamily="34" charset="0"/>
                <a:ea typeface="Segoe UI" pitchFamily="34" charset="0"/>
                <a:cs typeface="Segoe UI" pitchFamily="34" charset="0"/>
              </a:rPr>
              <a:t>Explain what t</a:t>
            </a:r>
            <a:r>
              <a:rPr lang="en-NZ" sz="2000" dirty="0" smtClean="0">
                <a:latin typeface="Segoe UI" pitchFamily="34" charset="0"/>
                <a:ea typeface="Segoe UI" pitchFamily="34" charset="0"/>
                <a:cs typeface="Segoe UI" pitchFamily="34" charset="0"/>
              </a:rPr>
              <a:t>he </a:t>
            </a:r>
            <a:r>
              <a:rPr lang="en-NZ" sz="2000" dirty="0">
                <a:latin typeface="Segoe UI" pitchFamily="34" charset="0"/>
                <a:ea typeface="Segoe UI" pitchFamily="34" charset="0"/>
                <a:cs typeface="Segoe UI" pitchFamily="34" charset="0"/>
              </a:rPr>
              <a:t>Jesse Tree is and how it is useful during Advent.</a:t>
            </a:r>
          </a:p>
        </p:txBody>
      </p:sp>
      <p:sp>
        <p:nvSpPr>
          <p:cNvPr id="20" name="Textbox: Line 2"/>
          <p:cNvSpPr txBox="1"/>
          <p:nvPr/>
        </p:nvSpPr>
        <p:spPr>
          <a:xfrm>
            <a:off x="585161" y="2032921"/>
            <a:ext cx="8054840" cy="1015663"/>
          </a:xfrm>
          <a:prstGeom prst="rect">
            <a:avLst/>
          </a:prstGeom>
          <a:noFill/>
        </p:spPr>
        <p:txBody>
          <a:bodyPr wrap="square" rtlCol="0">
            <a:spAutoFit/>
          </a:bodyPr>
          <a:lstStyle/>
          <a:p>
            <a:pPr lvl="0">
              <a:spcAft>
                <a:spcPts val="1800"/>
              </a:spcAft>
            </a:pPr>
            <a:r>
              <a:rPr lang="en-NZ" sz="2000" dirty="0" smtClean="0">
                <a:latin typeface="Segoe UI" pitchFamily="34" charset="0"/>
                <a:ea typeface="Segoe UI" pitchFamily="34" charset="0"/>
                <a:cs typeface="Segoe UI" pitchFamily="34" charset="0"/>
              </a:rPr>
              <a:t>Write </a:t>
            </a:r>
            <a:r>
              <a:rPr lang="en-NZ" sz="2000" dirty="0">
                <a:latin typeface="Segoe UI" pitchFamily="34" charset="0"/>
                <a:ea typeface="Segoe UI" pitchFamily="34" charset="0"/>
                <a:cs typeface="Segoe UI" pitchFamily="34" charset="0"/>
              </a:rPr>
              <a:t>3 tips you could give to a friend about using Advent to prepare your ‘inside selves’ to let Jesus become your friend and a bigger part of your life.</a:t>
            </a:r>
          </a:p>
        </p:txBody>
      </p:sp>
      <p:sp>
        <p:nvSpPr>
          <p:cNvPr id="21" name="Textbox: Line 1"/>
          <p:cNvSpPr txBox="1"/>
          <p:nvPr/>
        </p:nvSpPr>
        <p:spPr>
          <a:xfrm>
            <a:off x="585163" y="1282586"/>
            <a:ext cx="8234837" cy="707886"/>
          </a:xfrm>
          <a:prstGeom prst="rect">
            <a:avLst/>
          </a:prstGeom>
          <a:noFill/>
        </p:spPr>
        <p:txBody>
          <a:bodyPr wrap="square" rtlCol="0">
            <a:spAutoFit/>
          </a:bodyPr>
          <a:lstStyle/>
          <a:p>
            <a:pPr lvl="0">
              <a:spcAft>
                <a:spcPts val="1800"/>
              </a:spcAft>
            </a:pPr>
            <a:r>
              <a:rPr lang="en-NZ" sz="2000" dirty="0" smtClean="0">
                <a:latin typeface="Segoe UI" pitchFamily="34" charset="0"/>
                <a:ea typeface="Segoe UI" pitchFamily="34" charset="0"/>
                <a:cs typeface="Segoe UI" pitchFamily="34" charset="0"/>
              </a:rPr>
              <a:t>Share </a:t>
            </a:r>
            <a:r>
              <a:rPr lang="en-NZ" sz="2000" dirty="0">
                <a:latin typeface="Segoe UI" pitchFamily="34" charset="0"/>
                <a:ea typeface="Segoe UI" pitchFamily="34" charset="0"/>
                <a:cs typeface="Segoe UI" pitchFamily="34" charset="0"/>
              </a:rPr>
              <a:t>5 facts about the season of Advent including where it comes in the Liturgical Year and what sort of season it is.</a:t>
            </a:r>
          </a:p>
        </p:txBody>
      </p:sp>
      <p:sp>
        <p:nvSpPr>
          <p:cNvPr id="36" name="Shape: Number 5"/>
          <p:cNvSpPr txBox="1"/>
          <p:nvPr/>
        </p:nvSpPr>
        <p:spPr>
          <a:xfrm>
            <a:off x="64800" y="4234777"/>
            <a:ext cx="559217" cy="400110"/>
          </a:xfrm>
          <a:prstGeom prst="rect">
            <a:avLst/>
          </a:prstGeom>
          <a:noFill/>
        </p:spPr>
        <p:txBody>
          <a:bodyPr wrap="square" rtlCol="0">
            <a:spAutoFit/>
          </a:bodyPr>
          <a:lstStyle/>
          <a:p>
            <a:r>
              <a:rPr lang="en-GB" sz="2000" dirty="0" smtClean="0">
                <a:latin typeface="Segoe UI" pitchFamily="34" charset="0"/>
                <a:ea typeface="Segoe UI" pitchFamily="34" charset="0"/>
                <a:cs typeface="Segoe UI" pitchFamily="34" charset="0"/>
              </a:rPr>
              <a:t>5)</a:t>
            </a:r>
            <a:endParaRPr lang="en-GB" sz="2000" dirty="0">
              <a:latin typeface="Segoe UI" pitchFamily="34" charset="0"/>
              <a:ea typeface="Segoe UI" pitchFamily="34" charset="0"/>
              <a:cs typeface="Segoe UI" pitchFamily="34" charset="0"/>
            </a:endParaRPr>
          </a:p>
        </p:txBody>
      </p:sp>
      <p:sp>
        <p:nvSpPr>
          <p:cNvPr id="37" name="Shape: Number 4"/>
          <p:cNvSpPr txBox="1"/>
          <p:nvPr/>
        </p:nvSpPr>
        <p:spPr>
          <a:xfrm>
            <a:off x="64800" y="3693693"/>
            <a:ext cx="559217" cy="400110"/>
          </a:xfrm>
          <a:prstGeom prst="rect">
            <a:avLst/>
          </a:prstGeom>
          <a:noFill/>
        </p:spPr>
        <p:txBody>
          <a:bodyPr wrap="square" rtlCol="0">
            <a:spAutoFit/>
          </a:bodyPr>
          <a:lstStyle/>
          <a:p>
            <a:r>
              <a:rPr lang="en-GB" sz="2000" dirty="0">
                <a:latin typeface="Segoe UI" pitchFamily="34" charset="0"/>
                <a:ea typeface="Segoe UI" pitchFamily="34" charset="0"/>
                <a:cs typeface="Segoe UI" pitchFamily="34" charset="0"/>
              </a:rPr>
              <a:t>4</a:t>
            </a:r>
            <a:r>
              <a:rPr lang="en-GB" sz="2000" dirty="0" smtClean="0">
                <a:latin typeface="Segoe UI" pitchFamily="34" charset="0"/>
                <a:ea typeface="Segoe UI" pitchFamily="34" charset="0"/>
                <a:cs typeface="Segoe UI" pitchFamily="34" charset="0"/>
              </a:rPr>
              <a:t>)</a:t>
            </a:r>
            <a:endParaRPr lang="en-GB" sz="2000" dirty="0">
              <a:latin typeface="Segoe UI" pitchFamily="34" charset="0"/>
              <a:ea typeface="Segoe UI" pitchFamily="34" charset="0"/>
              <a:cs typeface="Segoe UI" pitchFamily="34" charset="0"/>
            </a:endParaRPr>
          </a:p>
        </p:txBody>
      </p:sp>
      <p:sp>
        <p:nvSpPr>
          <p:cNvPr id="27" name="Shape: Number 3"/>
          <p:cNvSpPr txBox="1"/>
          <p:nvPr/>
        </p:nvSpPr>
        <p:spPr>
          <a:xfrm>
            <a:off x="65300" y="3123958"/>
            <a:ext cx="559217" cy="400110"/>
          </a:xfrm>
          <a:prstGeom prst="rect">
            <a:avLst/>
          </a:prstGeom>
          <a:noFill/>
        </p:spPr>
        <p:txBody>
          <a:bodyPr wrap="square" rtlCol="0">
            <a:spAutoFit/>
          </a:bodyPr>
          <a:lstStyle/>
          <a:p>
            <a:r>
              <a:rPr lang="en-GB" sz="2000" dirty="0" smtClean="0">
                <a:latin typeface="Segoe UI" pitchFamily="34" charset="0"/>
                <a:ea typeface="Segoe UI" pitchFamily="34" charset="0"/>
                <a:cs typeface="Segoe UI" pitchFamily="34" charset="0"/>
              </a:rPr>
              <a:t>3)</a:t>
            </a:r>
            <a:endParaRPr lang="en-GB" sz="2000" dirty="0">
              <a:latin typeface="Segoe UI" pitchFamily="34" charset="0"/>
              <a:ea typeface="Segoe UI" pitchFamily="34" charset="0"/>
              <a:cs typeface="Segoe UI" pitchFamily="34" charset="0"/>
            </a:endParaRPr>
          </a:p>
        </p:txBody>
      </p:sp>
      <p:sp>
        <p:nvSpPr>
          <p:cNvPr id="28" name="Shape: Number 2"/>
          <p:cNvSpPr txBox="1"/>
          <p:nvPr/>
        </p:nvSpPr>
        <p:spPr>
          <a:xfrm>
            <a:off x="65300" y="2042409"/>
            <a:ext cx="559217" cy="400110"/>
          </a:xfrm>
          <a:prstGeom prst="rect">
            <a:avLst/>
          </a:prstGeom>
          <a:noFill/>
        </p:spPr>
        <p:txBody>
          <a:bodyPr wrap="square" rtlCol="0">
            <a:spAutoFit/>
          </a:bodyPr>
          <a:lstStyle/>
          <a:p>
            <a:r>
              <a:rPr lang="en-GB" sz="2000" dirty="0" smtClean="0">
                <a:latin typeface="Segoe UI" pitchFamily="34" charset="0"/>
                <a:ea typeface="Segoe UI" pitchFamily="34" charset="0"/>
                <a:cs typeface="Segoe UI" pitchFamily="34" charset="0"/>
              </a:rPr>
              <a:t>2)</a:t>
            </a:r>
            <a:endParaRPr lang="en-GB" sz="2000" dirty="0">
              <a:latin typeface="Segoe UI" pitchFamily="34" charset="0"/>
              <a:ea typeface="Segoe UI" pitchFamily="34" charset="0"/>
              <a:cs typeface="Segoe UI" pitchFamily="34" charset="0"/>
            </a:endParaRPr>
          </a:p>
        </p:txBody>
      </p:sp>
      <p:sp>
        <p:nvSpPr>
          <p:cNvPr id="29" name="Shape: Number 1"/>
          <p:cNvSpPr txBox="1"/>
          <p:nvPr/>
        </p:nvSpPr>
        <p:spPr>
          <a:xfrm>
            <a:off x="65300" y="1253559"/>
            <a:ext cx="559217" cy="400110"/>
          </a:xfrm>
          <a:prstGeom prst="rect">
            <a:avLst/>
          </a:prstGeom>
          <a:noFill/>
        </p:spPr>
        <p:txBody>
          <a:bodyPr wrap="square" rtlCol="0">
            <a:spAutoFit/>
          </a:bodyPr>
          <a:lstStyle/>
          <a:p>
            <a:r>
              <a:rPr lang="en-GB" sz="2000" dirty="0" smtClean="0">
                <a:latin typeface="Segoe UI" pitchFamily="34" charset="0"/>
                <a:ea typeface="Segoe UI" pitchFamily="34" charset="0"/>
                <a:cs typeface="Segoe UI" pitchFamily="34" charset="0"/>
              </a:rPr>
              <a:t>1)</a:t>
            </a:r>
            <a:endParaRPr lang="en-GB" sz="2000"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32" name="TextBox: Date"/>
          <p:cNvSpPr txBox="1"/>
          <p:nvPr/>
        </p:nvSpPr>
        <p:spPr>
          <a:xfrm>
            <a:off x="4451871" y="728234"/>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5300" y="728234"/>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pic>
        <p:nvPicPr>
          <p:cNvPr id="38" name="Image" descr="Image result for the catholic church year seasons"/>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30073"/>
          <a:stretch/>
        </p:blipFill>
        <p:spPr bwMode="auto">
          <a:xfrm>
            <a:off x="6363085" y="172952"/>
            <a:ext cx="2007353" cy="10543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909158" y="3781887"/>
            <a:ext cx="8090842" cy="86195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909158" y="2787588"/>
            <a:ext cx="8090842" cy="79899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2562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909158" y="3689730"/>
            <a:ext cx="8234842" cy="954107"/>
          </a:xfrm>
          <a:prstGeom prst="rect">
            <a:avLst/>
          </a:prstGeom>
          <a:noFill/>
        </p:spPr>
        <p:txBody>
          <a:bodyPr wrap="square" rtlCol="0">
            <a:spAutoFit/>
          </a:bodyPr>
          <a:lstStyle/>
          <a:p>
            <a:pPr lvl="0">
              <a:spcAft>
                <a:spcPts val="1800"/>
              </a:spcAft>
            </a:pPr>
            <a:r>
              <a:rPr lang="en-NZ" sz="2800" i="1" dirty="0">
                <a:ea typeface="Segoe UI" pitchFamily="34" charset="0"/>
                <a:cs typeface="Segoe UI" pitchFamily="34" charset="0"/>
              </a:rPr>
              <a:t>r</a:t>
            </a:r>
            <a:r>
              <a:rPr lang="en-NZ" sz="2800" i="1" dirty="0" smtClean="0">
                <a:ea typeface="Segoe UI" pitchFamily="34" charset="0"/>
                <a:cs typeface="Segoe UI" pitchFamily="34" charset="0"/>
              </a:rPr>
              <a:t>ecognise </a:t>
            </a:r>
            <a:r>
              <a:rPr lang="en-NZ" sz="2800" i="1" dirty="0">
                <a:ea typeface="Segoe UI" pitchFamily="34" charset="0"/>
                <a:cs typeface="Segoe UI" pitchFamily="34" charset="0"/>
              </a:rPr>
              <a:t>that the Jesse Tree tells the story of the people who prepared for the coming of the Messiah.</a:t>
            </a:r>
            <a:endParaRPr lang="en-GB" sz="2800" i="1" dirty="0">
              <a:ea typeface="Segoe UI" pitchFamily="34" charset="0"/>
              <a:cs typeface="Segoe UI" pitchFamily="34" charset="0"/>
            </a:endParaRPr>
          </a:p>
        </p:txBody>
      </p:sp>
      <p:sp>
        <p:nvSpPr>
          <p:cNvPr id="20" name="Textbox: Line 2"/>
          <p:cNvSpPr txBox="1"/>
          <p:nvPr/>
        </p:nvSpPr>
        <p:spPr>
          <a:xfrm>
            <a:off x="909161" y="2707543"/>
            <a:ext cx="7419273" cy="954107"/>
          </a:xfrm>
          <a:prstGeom prst="rect">
            <a:avLst/>
          </a:prstGeom>
          <a:noFill/>
        </p:spPr>
        <p:txBody>
          <a:bodyPr wrap="square" rtlCol="0">
            <a:spAutoFit/>
          </a:bodyPr>
          <a:lstStyle/>
          <a:p>
            <a:pPr lvl="0">
              <a:spcAft>
                <a:spcPts val="1800"/>
              </a:spcAft>
            </a:pPr>
            <a:r>
              <a:rPr lang="en-NZ" sz="2800" i="1" dirty="0">
                <a:ea typeface="Segoe UI" pitchFamily="34" charset="0"/>
                <a:cs typeface="Segoe UI" pitchFamily="34" charset="0"/>
              </a:rPr>
              <a:t>i</a:t>
            </a:r>
            <a:r>
              <a:rPr lang="en-NZ" sz="2800" i="1" dirty="0" smtClean="0">
                <a:ea typeface="Segoe UI" pitchFamily="34" charset="0"/>
                <a:cs typeface="Segoe UI" pitchFamily="34" charset="0"/>
              </a:rPr>
              <a:t>dentify </a:t>
            </a:r>
            <a:r>
              <a:rPr lang="en-NZ" sz="2800" i="1" dirty="0">
                <a:ea typeface="Segoe UI" pitchFamily="34" charset="0"/>
                <a:cs typeface="Segoe UI" pitchFamily="34" charset="0"/>
              </a:rPr>
              <a:t>how during Advent people can prepare themselves for the celebration of </a:t>
            </a:r>
            <a:r>
              <a:rPr lang="en-NZ" sz="2800" i="1" dirty="0" smtClean="0">
                <a:ea typeface="Segoe UI" pitchFamily="34" charset="0"/>
                <a:cs typeface="Segoe UI" pitchFamily="34" charset="0"/>
              </a:rPr>
              <a:t>Christmas. </a:t>
            </a:r>
            <a:endParaRPr lang="en-GB" sz="2800" i="1" dirty="0">
              <a:ea typeface="Segoe UI" pitchFamily="34" charset="0"/>
              <a:cs typeface="Segoe UI" pitchFamily="34" charset="0"/>
            </a:endParaRP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a:ea typeface="Segoe UI" pitchFamily="34" charset="0"/>
                <a:cs typeface="Segoe UI" pitchFamily="34" charset="0"/>
              </a:rPr>
              <a:t>i</a:t>
            </a:r>
            <a:r>
              <a:rPr lang="en-NZ" sz="2800" i="1" dirty="0" smtClean="0">
                <a:ea typeface="Segoe UI" pitchFamily="34" charset="0"/>
                <a:cs typeface="Segoe UI" pitchFamily="34" charset="0"/>
              </a:rPr>
              <a:t>dentify </a:t>
            </a:r>
            <a:r>
              <a:rPr lang="en-NZ" sz="2800" i="1" dirty="0">
                <a:ea typeface="Segoe UI" pitchFamily="34" charset="0"/>
                <a:cs typeface="Segoe UI" pitchFamily="34" charset="0"/>
              </a:rPr>
              <a:t>symbols used in churches to show it is the season of </a:t>
            </a:r>
            <a:r>
              <a:rPr lang="en-NZ" sz="2800" i="1" dirty="0" smtClean="0">
                <a:ea typeface="Segoe UI" pitchFamily="34" charset="0"/>
                <a:cs typeface="Segoe UI" pitchFamily="34" charset="0"/>
              </a:rPr>
              <a:t>Advent. </a:t>
            </a:r>
            <a:endParaRPr lang="en-GB" sz="2800" i="1" dirty="0">
              <a:ea typeface="Segoe UI" pitchFamily="34" charset="0"/>
              <a:cs typeface="Segoe UI" pitchFamily="34" charset="0"/>
            </a:endParaRPr>
          </a:p>
        </p:txBody>
      </p:sp>
      <p:sp>
        <p:nvSpPr>
          <p:cNvPr id="27" name="Shape: Number 3"/>
          <p:cNvSpPr txBox="1"/>
          <p:nvPr/>
        </p:nvSpPr>
        <p:spPr>
          <a:xfrm>
            <a:off x="389299" y="3689731"/>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3)</a:t>
            </a:r>
            <a:endParaRPr lang="en-GB" sz="2800" i="1" dirty="0">
              <a:latin typeface="Segoe UI" pitchFamily="34" charset="0"/>
              <a:ea typeface="Segoe UI" pitchFamily="34" charset="0"/>
              <a:cs typeface="Segoe UI" pitchFamily="34" charset="0"/>
            </a:endParaRPr>
          </a:p>
        </p:txBody>
      </p:sp>
      <p:sp>
        <p:nvSpPr>
          <p:cNvPr id="28" name="Shape: Number 2"/>
          <p:cNvSpPr txBox="1"/>
          <p:nvPr/>
        </p:nvSpPr>
        <p:spPr>
          <a:xfrm>
            <a:off x="389299" y="2717031"/>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smtClean="0"/>
              <a:t>The </a:t>
            </a:r>
            <a:r>
              <a:rPr lang="en-NZ" sz="2800" dirty="0"/>
              <a:t>c</a:t>
            </a:r>
            <a:r>
              <a:rPr lang="en-NZ" sz="2800" dirty="0" smtClean="0"/>
              <a:t>hildren will:</a:t>
            </a:r>
            <a:endParaRPr lang="en-NZ" sz="2800" dirty="0"/>
          </a:p>
        </p:txBody>
      </p:sp>
      <p:pic>
        <p:nvPicPr>
          <p:cNvPr id="22" name="Image" descr="Image result for the catholic church year seasons"/>
          <p:cNvPicPr/>
          <p:nvPr/>
        </p:nvPicPr>
        <p:blipFill rotWithShape="1">
          <a:blip r:embed="rId3" cstate="print">
            <a:extLst>
              <a:ext uri="{28A0092B-C50C-407E-A947-70E740481C1C}">
                <a14:useLocalDpi xmlns:a14="http://schemas.microsoft.com/office/drawing/2010/main" val="0"/>
              </a:ext>
            </a:extLst>
          </a:blip>
          <a:srcRect b="30073"/>
          <a:stretch/>
        </p:blipFill>
        <p:spPr bwMode="auto">
          <a:xfrm>
            <a:off x="6412234" y="555545"/>
            <a:ext cx="2007353" cy="10543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06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The Liturgical Calendar</a:t>
            </a:r>
            <a:endParaRPr lang="en-GB" sz="3600" b="1" dirty="0"/>
          </a:p>
        </p:txBody>
      </p:sp>
      <p:sp>
        <p:nvSpPr>
          <p:cNvPr id="2" name="Textbox"/>
          <p:cNvSpPr txBox="1"/>
          <p:nvPr/>
        </p:nvSpPr>
        <p:spPr>
          <a:xfrm>
            <a:off x="110065" y="3918697"/>
            <a:ext cx="8966201" cy="615553"/>
          </a:xfrm>
          <a:prstGeom prst="rect">
            <a:avLst/>
          </a:prstGeom>
          <a:noFill/>
        </p:spPr>
        <p:txBody>
          <a:bodyPr wrap="square" lIns="0" tIns="0" rIns="0" bIns="0" rtlCol="0">
            <a:spAutoFit/>
          </a:bodyPr>
          <a:lstStyle/>
          <a:p>
            <a:pPr algn="ctr"/>
            <a:r>
              <a:rPr lang="en-NZ" sz="2000" b="1" dirty="0"/>
              <a:t>The Liturgical Calendar is the way the Church </a:t>
            </a:r>
            <a:r>
              <a:rPr lang="en-NZ" sz="2000" b="1" dirty="0" smtClean="0"/>
              <a:t>recalls </a:t>
            </a:r>
            <a:r>
              <a:rPr lang="en-NZ" sz="2000" b="1" dirty="0"/>
              <a:t>and </a:t>
            </a:r>
            <a:r>
              <a:rPr lang="en-NZ" sz="2000" b="1" dirty="0" smtClean="0"/>
              <a:t>retells</a:t>
            </a:r>
            <a:br>
              <a:rPr lang="en-NZ" sz="2000" b="1" dirty="0" smtClean="0"/>
            </a:br>
            <a:r>
              <a:rPr lang="en-NZ" sz="2000" b="1" dirty="0" smtClean="0"/>
              <a:t>the stories </a:t>
            </a:r>
            <a:r>
              <a:rPr lang="en-NZ" sz="2000" b="1" dirty="0"/>
              <a:t>of Jesus’ life throughout the year.</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S-03A</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Image"/>
          <p:cNvPicPr/>
          <p:nvPr/>
        </p:nvPicPr>
        <p:blipFill rotWithShape="1">
          <a:blip r:embed="rId3"/>
          <a:srcRect l="17236" t="8317" r="18544" b="8528"/>
          <a:stretch/>
        </p:blipFill>
        <p:spPr>
          <a:xfrm>
            <a:off x="2565400" y="854107"/>
            <a:ext cx="4013200" cy="2839085"/>
          </a:xfrm>
          <a:prstGeom prst="rect">
            <a:avLst/>
          </a:prstGeom>
        </p:spPr>
      </p:pic>
    </p:spTree>
    <p:extLst>
      <p:ext uri="{BB962C8B-B14F-4D97-AF65-F5344CB8AC3E}">
        <p14:creationId xmlns:p14="http://schemas.microsoft.com/office/powerpoint/2010/main" val="2213767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The Liturgical Calendar</a:t>
            </a:r>
          </a:p>
        </p:txBody>
      </p:sp>
      <p:sp>
        <p:nvSpPr>
          <p:cNvPr id="34" name="Shape: Word list border"/>
          <p:cNvSpPr/>
          <p:nvPr/>
        </p:nvSpPr>
        <p:spPr>
          <a:xfrm>
            <a:off x="242168" y="3795661"/>
            <a:ext cx="8757832" cy="849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9" name="TextBox: Sixth word"/>
          <p:cNvSpPr txBox="1"/>
          <p:nvPr/>
        </p:nvSpPr>
        <p:spPr>
          <a:xfrm>
            <a:off x="3372505" y="3876492"/>
            <a:ext cx="1020910" cy="360000"/>
          </a:xfrm>
          <a:prstGeom prst="rect">
            <a:avLst/>
          </a:prstGeom>
          <a:noFill/>
        </p:spPr>
        <p:txBody>
          <a:bodyPr wrap="none" rtlCol="0">
            <a:noAutofit/>
          </a:bodyPr>
          <a:lstStyle>
            <a:defPPr>
              <a:defRPr lang="en-US"/>
            </a:defPPr>
          </a:lstStyle>
          <a:p>
            <a:pPr algn="ctr"/>
            <a:r>
              <a:rPr lang="en-NZ" sz="1600" dirty="0" smtClean="0"/>
              <a:t>Easter</a:t>
            </a:r>
            <a:endParaRPr lang="en-NZ" sz="1600" dirty="0"/>
          </a:p>
        </p:txBody>
      </p:sp>
      <p:sp>
        <p:nvSpPr>
          <p:cNvPr id="30" name="TextBox: Fifth word"/>
          <p:cNvSpPr txBox="1"/>
          <p:nvPr/>
        </p:nvSpPr>
        <p:spPr>
          <a:xfrm>
            <a:off x="4836322" y="4277494"/>
            <a:ext cx="856567" cy="325556"/>
          </a:xfrm>
          <a:prstGeom prst="rect">
            <a:avLst/>
          </a:prstGeom>
          <a:noFill/>
        </p:spPr>
        <p:txBody>
          <a:bodyPr wrap="none" rtlCol="0">
            <a:noAutofit/>
          </a:bodyPr>
          <a:lstStyle>
            <a:defPPr>
              <a:defRPr lang="en-US"/>
            </a:defPPr>
          </a:lstStyle>
          <a:p>
            <a:pPr algn="ctr"/>
            <a:r>
              <a:rPr lang="en-NZ" sz="1600" dirty="0" smtClean="0"/>
              <a:t>Lent</a:t>
            </a:r>
            <a:endParaRPr lang="en-NZ" sz="1600" dirty="0"/>
          </a:p>
        </p:txBody>
      </p:sp>
      <p:sp>
        <p:nvSpPr>
          <p:cNvPr id="31" name="TextBox: Fourth word"/>
          <p:cNvSpPr txBox="1"/>
          <p:nvPr/>
        </p:nvSpPr>
        <p:spPr>
          <a:xfrm>
            <a:off x="7296943" y="4260272"/>
            <a:ext cx="1563841" cy="360000"/>
          </a:xfrm>
          <a:prstGeom prst="rect">
            <a:avLst/>
          </a:prstGeom>
          <a:noFill/>
        </p:spPr>
        <p:txBody>
          <a:bodyPr wrap="none" rtlCol="0">
            <a:noAutofit/>
          </a:bodyPr>
          <a:lstStyle>
            <a:defPPr>
              <a:defRPr lang="en-US"/>
            </a:defPPr>
          </a:lstStyle>
          <a:p>
            <a:pPr algn="ctr"/>
            <a:r>
              <a:rPr lang="en-NZ" sz="1600" dirty="0"/>
              <a:t>penitential season</a:t>
            </a:r>
          </a:p>
        </p:txBody>
      </p:sp>
      <p:sp>
        <p:nvSpPr>
          <p:cNvPr id="18" name="TextBox: Third word"/>
          <p:cNvSpPr txBox="1"/>
          <p:nvPr/>
        </p:nvSpPr>
        <p:spPr>
          <a:xfrm>
            <a:off x="504539" y="3876492"/>
            <a:ext cx="961643" cy="360000"/>
          </a:xfrm>
          <a:prstGeom prst="rect">
            <a:avLst/>
          </a:prstGeom>
          <a:noFill/>
        </p:spPr>
        <p:txBody>
          <a:bodyPr wrap="none" rtlCol="0">
            <a:noAutofit/>
          </a:bodyPr>
          <a:lstStyle>
            <a:defPPr>
              <a:defRPr lang="en-US"/>
            </a:defPPr>
          </a:lstStyle>
          <a:p>
            <a:pPr algn="ctr"/>
            <a:r>
              <a:rPr lang="en-NZ" sz="1600" dirty="0" smtClean="0"/>
              <a:t>Christmas</a:t>
            </a:r>
            <a:endParaRPr lang="en-NZ" sz="1600" dirty="0"/>
          </a:p>
        </p:txBody>
      </p:sp>
      <p:sp>
        <p:nvSpPr>
          <p:cNvPr id="17" name="TextBox: Second word"/>
          <p:cNvSpPr txBox="1"/>
          <p:nvPr/>
        </p:nvSpPr>
        <p:spPr>
          <a:xfrm>
            <a:off x="6003281" y="3900272"/>
            <a:ext cx="856567" cy="360000"/>
          </a:xfrm>
          <a:prstGeom prst="rect">
            <a:avLst/>
          </a:prstGeom>
          <a:noFill/>
        </p:spPr>
        <p:txBody>
          <a:bodyPr wrap="none" rtlCol="0">
            <a:noAutofit/>
          </a:bodyPr>
          <a:lstStyle>
            <a:defPPr>
              <a:defRPr lang="en-US"/>
            </a:defPPr>
          </a:lstStyle>
          <a:p>
            <a:pPr algn="ctr"/>
            <a:r>
              <a:rPr lang="en-NZ" sz="1600" dirty="0" smtClean="0"/>
              <a:t>Advent</a:t>
            </a:r>
            <a:endParaRPr lang="en-NZ" sz="1600" dirty="0"/>
          </a:p>
        </p:txBody>
      </p:sp>
      <p:sp>
        <p:nvSpPr>
          <p:cNvPr id="16" name="TextBox: First word"/>
          <p:cNvSpPr txBox="1"/>
          <p:nvPr/>
        </p:nvSpPr>
        <p:spPr>
          <a:xfrm>
            <a:off x="1656931" y="4260272"/>
            <a:ext cx="1219200" cy="360000"/>
          </a:xfrm>
          <a:prstGeom prst="rect">
            <a:avLst/>
          </a:prstGeom>
          <a:noFill/>
        </p:spPr>
        <p:txBody>
          <a:bodyPr wrap="none" rtlCol="0">
            <a:noAutofit/>
          </a:bodyPr>
          <a:lstStyle>
            <a:defPPr>
              <a:defRPr lang="en-US"/>
            </a:defPPr>
          </a:lstStyle>
          <a:p>
            <a:pPr algn="ctr"/>
            <a:r>
              <a:rPr lang="en-NZ" sz="1600" dirty="0" smtClean="0"/>
              <a:t>Ordinary Time</a:t>
            </a:r>
            <a:endParaRPr lang="en-NZ" sz="1600" dirty="0"/>
          </a:p>
        </p:txBody>
      </p:sp>
      <p:sp>
        <p:nvSpPr>
          <p:cNvPr id="20" name="Shape: Sixth position"/>
          <p:cNvSpPr/>
          <p:nvPr/>
        </p:nvSpPr>
        <p:spPr>
          <a:xfrm>
            <a:off x="3759252" y="3431663"/>
            <a:ext cx="550281" cy="24219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smtClean="0">
                <a:solidFill>
                  <a:schemeClr val="tx1"/>
                </a:solidFill>
              </a:rPr>
              <a:t>Easter</a:t>
            </a:r>
            <a:endParaRPr lang="en-NZ" sz="1600" dirty="0">
              <a:solidFill>
                <a:schemeClr val="tx1"/>
              </a:solidFill>
            </a:endParaRPr>
          </a:p>
        </p:txBody>
      </p:sp>
      <p:sp>
        <p:nvSpPr>
          <p:cNvPr id="21" name="Shape: Fifth position"/>
          <p:cNvSpPr/>
          <p:nvPr/>
        </p:nvSpPr>
        <p:spPr>
          <a:xfrm>
            <a:off x="3304769" y="3002386"/>
            <a:ext cx="395164"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smtClean="0">
                <a:solidFill>
                  <a:schemeClr val="tx1"/>
                </a:solidFill>
              </a:rPr>
              <a:t>Lent</a:t>
            </a:r>
            <a:endParaRPr lang="en-NZ" sz="1600" dirty="0">
              <a:solidFill>
                <a:schemeClr val="tx1"/>
              </a:solidFill>
            </a:endParaRPr>
          </a:p>
        </p:txBody>
      </p:sp>
      <p:sp>
        <p:nvSpPr>
          <p:cNvPr id="22" name="Shape: Fourth position"/>
          <p:cNvSpPr/>
          <p:nvPr/>
        </p:nvSpPr>
        <p:spPr>
          <a:xfrm>
            <a:off x="4217925" y="2572525"/>
            <a:ext cx="1547875"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a:solidFill>
                  <a:schemeClr val="tx1"/>
                </a:solidFill>
              </a:rPr>
              <a:t>penitential season</a:t>
            </a:r>
          </a:p>
        </p:txBody>
      </p:sp>
      <p:sp>
        <p:nvSpPr>
          <p:cNvPr id="68" name="Shape: Third position"/>
          <p:cNvSpPr/>
          <p:nvPr/>
        </p:nvSpPr>
        <p:spPr>
          <a:xfrm>
            <a:off x="4936175" y="2109400"/>
            <a:ext cx="894824" cy="24219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smtClean="0">
                <a:solidFill>
                  <a:schemeClr val="tx1"/>
                </a:solidFill>
              </a:rPr>
              <a:t>Christmas</a:t>
            </a:r>
            <a:endParaRPr lang="en-NZ" sz="1600" dirty="0">
              <a:solidFill>
                <a:schemeClr val="tx1"/>
              </a:solidFill>
            </a:endParaRPr>
          </a:p>
        </p:txBody>
      </p:sp>
      <p:sp>
        <p:nvSpPr>
          <p:cNvPr id="70" name="Shape: Second position"/>
          <p:cNvSpPr/>
          <p:nvPr/>
        </p:nvSpPr>
        <p:spPr>
          <a:xfrm>
            <a:off x="3547143" y="1665340"/>
            <a:ext cx="662315"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smtClean="0">
                <a:solidFill>
                  <a:schemeClr val="tx1"/>
                </a:solidFill>
              </a:rPr>
              <a:t>Advent</a:t>
            </a:r>
            <a:endParaRPr lang="en-NZ" sz="1600" dirty="0">
              <a:solidFill>
                <a:schemeClr val="tx1"/>
              </a:solidFill>
            </a:endParaRPr>
          </a:p>
        </p:txBody>
      </p:sp>
      <p:sp>
        <p:nvSpPr>
          <p:cNvPr id="71" name="Shape: First position"/>
          <p:cNvSpPr/>
          <p:nvPr/>
        </p:nvSpPr>
        <p:spPr>
          <a:xfrm>
            <a:off x="4793988" y="1254100"/>
            <a:ext cx="1209294"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smtClean="0">
                <a:solidFill>
                  <a:schemeClr val="tx1"/>
                </a:solidFill>
              </a:rPr>
              <a:t>Ordinary Time</a:t>
            </a:r>
            <a:endParaRPr lang="en-NZ" sz="1600" dirty="0">
              <a:solidFill>
                <a:schemeClr val="tx1"/>
              </a:solidFill>
            </a:endParaRPr>
          </a:p>
        </p:txBody>
      </p:sp>
      <p:sp>
        <p:nvSpPr>
          <p:cNvPr id="23" name="TextBox: Sentence sixth part"/>
          <p:cNvSpPr txBox="1"/>
          <p:nvPr/>
        </p:nvSpPr>
        <p:spPr>
          <a:xfrm>
            <a:off x="71021" y="3436107"/>
            <a:ext cx="3688231"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6"/>
            </a:pPr>
            <a:r>
              <a:rPr lang="en-NZ" sz="1600" dirty="0" smtClean="0"/>
              <a:t>The </a:t>
            </a:r>
            <a:r>
              <a:rPr lang="en-NZ" sz="1600" dirty="0"/>
              <a:t>feast that Lent prepares us for is …</a:t>
            </a:r>
          </a:p>
        </p:txBody>
      </p:sp>
      <p:sp>
        <p:nvSpPr>
          <p:cNvPr id="24" name="TextBox: Sentence fifth part"/>
          <p:cNvSpPr txBox="1"/>
          <p:nvPr/>
        </p:nvSpPr>
        <p:spPr>
          <a:xfrm>
            <a:off x="71020" y="3002387"/>
            <a:ext cx="3233749"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NZ" sz="1600" dirty="0" smtClean="0"/>
              <a:t>The </a:t>
            </a:r>
            <a:r>
              <a:rPr lang="en-NZ" sz="1600" dirty="0"/>
              <a:t>other penitential season is …</a:t>
            </a:r>
          </a:p>
        </p:txBody>
      </p:sp>
      <p:sp>
        <p:nvSpPr>
          <p:cNvPr id="28" name="Textbox: Sentence fourth part"/>
          <p:cNvSpPr txBox="1"/>
          <p:nvPr/>
        </p:nvSpPr>
        <p:spPr>
          <a:xfrm>
            <a:off x="71021" y="2580992"/>
            <a:ext cx="4138438" cy="246221"/>
          </a:xfrm>
          <a:prstGeom prst="rect">
            <a:avLst/>
          </a:prstGeom>
          <a:noFill/>
        </p:spPr>
        <p:txBody>
          <a:bodyPr wrap="square" lIns="0" tIns="0" rIns="0" bIns="0" rtlCol="0">
            <a:spAutoFit/>
          </a:bodyPr>
          <a:lstStyle/>
          <a:p>
            <a:pPr marL="457200" indent="-457200">
              <a:buFont typeface="+mj-lt"/>
              <a:buAutoNum type="arabicParenR" startAt="4"/>
            </a:pPr>
            <a:r>
              <a:rPr lang="en-NZ" sz="1600" dirty="0" smtClean="0"/>
              <a:t>We </a:t>
            </a:r>
            <a:r>
              <a:rPr lang="en-NZ" sz="1600" dirty="0"/>
              <a:t>use the colour purple to show this is a …</a:t>
            </a:r>
          </a:p>
        </p:txBody>
      </p:sp>
      <p:sp>
        <p:nvSpPr>
          <p:cNvPr id="12" name="TextBox: Sentence third part"/>
          <p:cNvSpPr txBox="1"/>
          <p:nvPr/>
        </p:nvSpPr>
        <p:spPr>
          <a:xfrm>
            <a:off x="71021" y="2126334"/>
            <a:ext cx="4848220"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sz="1600" dirty="0" smtClean="0"/>
              <a:t>Advent </a:t>
            </a:r>
            <a:r>
              <a:rPr lang="en-NZ" sz="1600" dirty="0"/>
              <a:t>is a season to prepare for the great feast of …</a:t>
            </a:r>
          </a:p>
        </p:txBody>
      </p:sp>
      <p:sp>
        <p:nvSpPr>
          <p:cNvPr id="9" name="TextBox: Sentence second part"/>
          <p:cNvSpPr txBox="1"/>
          <p:nvPr/>
        </p:nvSpPr>
        <p:spPr>
          <a:xfrm>
            <a:off x="71020" y="1682274"/>
            <a:ext cx="3484590"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sz="1600" dirty="0" smtClean="0"/>
              <a:t>We </a:t>
            </a:r>
            <a:r>
              <a:rPr lang="en-NZ" sz="1600" dirty="0"/>
              <a:t>are moving into the season of ...</a:t>
            </a:r>
          </a:p>
        </p:txBody>
      </p:sp>
      <p:sp>
        <p:nvSpPr>
          <p:cNvPr id="2" name="Textbox: Sentence first part"/>
          <p:cNvSpPr txBox="1"/>
          <p:nvPr/>
        </p:nvSpPr>
        <p:spPr>
          <a:xfrm>
            <a:off x="71020" y="1254100"/>
            <a:ext cx="4722967" cy="246221"/>
          </a:xfrm>
          <a:prstGeom prst="rect">
            <a:avLst/>
          </a:prstGeom>
          <a:noFill/>
        </p:spPr>
        <p:txBody>
          <a:bodyPr wrap="square" lIns="0" tIns="0" rIns="0" bIns="0" rtlCol="0">
            <a:spAutoFit/>
          </a:bodyPr>
          <a:lstStyle/>
          <a:p>
            <a:pPr marL="457200" indent="-457200">
              <a:buFont typeface="+mj-lt"/>
              <a:buAutoNum type="arabicParenR"/>
            </a:pPr>
            <a:r>
              <a:rPr lang="en-NZ" sz="1600" dirty="0" smtClean="0"/>
              <a:t>In </a:t>
            </a:r>
            <a:r>
              <a:rPr lang="en-NZ" sz="1600" dirty="0"/>
              <a:t>the Liturgical Year we are coming to the end of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S-03B</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2139313" y="4912668"/>
            <a:ext cx="4865436" cy="230832"/>
          </a:xfrm>
          <a:prstGeom prst="rect">
            <a:avLst/>
          </a:prstGeom>
          <a:solidFill>
            <a:schemeClr val="bg1"/>
          </a:solidFill>
          <a:ln>
            <a:noFill/>
          </a:ln>
        </p:spPr>
        <p:txBody>
          <a:bodyPr wrap="none" rtlCol="0">
            <a:spAutoFit/>
          </a:bodyPr>
          <a:lstStyle/>
          <a:p>
            <a:pPr algn="ctr"/>
            <a:r>
              <a:rPr lang="en-GB" sz="900" dirty="0" smtClean="0">
                <a:latin typeface="Arial" pitchFamily="34" charset="0"/>
                <a:ea typeface="Segoe UI" pitchFamily="34" charset="0"/>
                <a:cs typeface="Arial" pitchFamily="34" charset="0"/>
              </a:rPr>
              <a:t>Click on a word from the list at the bottom or click an empty text box to match the sentences.</a:t>
            </a:r>
            <a:endParaRPr lang="en-GB" sz="900" dirty="0">
              <a:latin typeface="Arial" pitchFamily="34" charset="0"/>
              <a:ea typeface="Segoe UI" pitchFamily="34" charset="0"/>
              <a:cs typeface="Arial" pitchFamily="34" charset="0"/>
            </a:endParaRPr>
          </a:p>
        </p:txBody>
      </p:sp>
      <p:sp>
        <p:nvSpPr>
          <p:cNvPr id="3" name="Text box top"/>
          <p:cNvSpPr/>
          <p:nvPr/>
        </p:nvSpPr>
        <p:spPr>
          <a:xfrm>
            <a:off x="504539" y="707768"/>
            <a:ext cx="7174728" cy="400110"/>
          </a:xfrm>
          <a:prstGeom prst="rect">
            <a:avLst/>
          </a:prstGeom>
        </p:spPr>
        <p:txBody>
          <a:bodyPr wrap="square">
            <a:spAutoFit/>
          </a:bodyPr>
          <a:lstStyle/>
          <a:p>
            <a:r>
              <a:rPr lang="en-NZ" sz="2000" b="1" dirty="0"/>
              <a:t>Look at the Liturgical Calendar and complete the sentences below</a:t>
            </a:r>
            <a:endParaRPr lang="en-NZ" sz="2000" dirty="0"/>
          </a:p>
        </p:txBody>
      </p:sp>
      <p:pic>
        <p:nvPicPr>
          <p:cNvPr id="32" name="Image"/>
          <p:cNvPicPr/>
          <p:nvPr/>
        </p:nvPicPr>
        <p:blipFill rotWithShape="1">
          <a:blip r:embed="rId3"/>
          <a:srcRect l="17236" t="8317" r="18544" b="8528"/>
          <a:stretch/>
        </p:blipFill>
        <p:spPr>
          <a:xfrm>
            <a:off x="6620933" y="1161450"/>
            <a:ext cx="2251014" cy="1592450"/>
          </a:xfrm>
          <a:prstGeom prst="rect">
            <a:avLst/>
          </a:prstGeom>
        </p:spPr>
      </p:pic>
    </p:spTree>
    <p:extLst>
      <p:ext uri="{BB962C8B-B14F-4D97-AF65-F5344CB8AC3E}">
        <p14:creationId xmlns:p14="http://schemas.microsoft.com/office/powerpoint/2010/main" val="256173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31"/>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withEffect">
                                  <p:stCondLst>
                                    <p:cond delay="0"/>
                                  </p:stCondLst>
                                  <p:childTnLst>
                                    <p:animEffect transition="out" filter="fade">
                                      <p:cBhvr>
                                        <p:cTn id="84" dur="1000"/>
                                        <p:tgtEl>
                                          <p:spTgt spid="31"/>
                                        </p:tgtEl>
                                      </p:cBhvr>
                                    </p:animEffect>
                                    <p:anim calcmode="lin" valueType="num">
                                      <p:cBhvr>
                                        <p:cTn id="85" dur="1000"/>
                                        <p:tgtEl>
                                          <p:spTgt spid="31"/>
                                        </p:tgtEl>
                                        <p:attrNameLst>
                                          <p:attrName>ppt_x</p:attrName>
                                        </p:attrNameLst>
                                      </p:cBhvr>
                                      <p:tavLst>
                                        <p:tav tm="0">
                                          <p:val>
                                            <p:strVal val="ppt_x"/>
                                          </p:val>
                                        </p:tav>
                                        <p:tav tm="100000">
                                          <p:val>
                                            <p:strVal val="ppt_x"/>
                                          </p:val>
                                        </p:tav>
                                      </p:tavLst>
                                    </p:anim>
                                    <p:anim calcmode="lin" valueType="num">
                                      <p:cBhvr>
                                        <p:cTn id="86" dur="1000"/>
                                        <p:tgtEl>
                                          <p:spTgt spid="31"/>
                                        </p:tgtEl>
                                        <p:attrNameLst>
                                          <p:attrName>ppt_y</p:attrName>
                                        </p:attrNameLst>
                                      </p:cBhvr>
                                      <p:tavLst>
                                        <p:tav tm="0">
                                          <p:val>
                                            <p:strVal val="ppt_y"/>
                                          </p:val>
                                        </p:tav>
                                        <p:tav tm="100000">
                                          <p:val>
                                            <p:strVal val="ppt_y-.1"/>
                                          </p:val>
                                        </p:tav>
                                      </p:tavLst>
                                    </p:anim>
                                    <p:set>
                                      <p:cBhvr>
                                        <p:cTn id="87" dur="1" fill="hold">
                                          <p:stCondLst>
                                            <p:cond delay="999"/>
                                          </p:stCondLst>
                                        </p:cTn>
                                        <p:tgtEl>
                                          <p:spTgt spid="31"/>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90" dur="1000"/>
                                        <p:tgtEl>
                                          <p:spTgt spid="22">
                                            <p:txEl>
                                              <p:charRg st="4294967295" end="4294967295"/>
                                            </p:txEl>
                                          </p:spTgt>
                                        </p:tgtEl>
                                      </p:cBhvr>
                                    </p:animEffect>
                                    <p:anim calcmode="lin" valueType="num">
                                      <p:cBhvr>
                                        <p:cTn id="91"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withEffect">
                                  <p:stCondLst>
                                    <p:cond delay="0"/>
                                  </p:stCondLst>
                                  <p:childTnLst>
                                    <p:set>
                                      <p:cBhvr>
                                        <p:cTn id="97"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98" dur="1000"/>
                                        <p:tgtEl>
                                          <p:spTgt spid="22">
                                            <p:txEl>
                                              <p:charRg st="4294967295" end="4294967295"/>
                                            </p:txEl>
                                          </p:spTgt>
                                        </p:tgtEl>
                                      </p:cBhvr>
                                    </p:animEffect>
                                    <p:anim calcmode="lin" valueType="num">
                                      <p:cBhvr>
                                        <p:cTn id="99"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31"/>
                                        </p:tgtEl>
                                      </p:cBhvr>
                                    </p:animEffect>
                                    <p:anim calcmode="lin" valueType="num">
                                      <p:cBhvr>
                                        <p:cTn id="103" dur="1000"/>
                                        <p:tgtEl>
                                          <p:spTgt spid="31"/>
                                        </p:tgtEl>
                                        <p:attrNameLst>
                                          <p:attrName>ppt_x</p:attrName>
                                        </p:attrNameLst>
                                      </p:cBhvr>
                                      <p:tavLst>
                                        <p:tav tm="0">
                                          <p:val>
                                            <p:strVal val="ppt_x"/>
                                          </p:val>
                                        </p:tav>
                                        <p:tav tm="100000">
                                          <p:val>
                                            <p:strVal val="ppt_x"/>
                                          </p:val>
                                        </p:tav>
                                      </p:tavLst>
                                    </p:anim>
                                    <p:anim calcmode="lin" valueType="num">
                                      <p:cBhvr>
                                        <p:cTn id="104" dur="1000"/>
                                        <p:tgtEl>
                                          <p:spTgt spid="31"/>
                                        </p:tgtEl>
                                        <p:attrNameLst>
                                          <p:attrName>ppt_y</p:attrName>
                                        </p:attrNameLst>
                                      </p:cBhvr>
                                      <p:tavLst>
                                        <p:tav tm="0">
                                          <p:val>
                                            <p:strVal val="ppt_y"/>
                                          </p:val>
                                        </p:tav>
                                        <p:tav tm="100000">
                                          <p:val>
                                            <p:strVal val="ppt_y-.1"/>
                                          </p:val>
                                        </p:tav>
                                      </p:tavLst>
                                    </p:anim>
                                    <p:set>
                                      <p:cBhvr>
                                        <p:cTn id="10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6" restart="whenNotActive" fill="hold" evtFilter="cancelBubble" nodeType="interactiveSeq">
                <p:stCondLst>
                  <p:cond evt="onClick" delay="0">
                    <p:tgtEl>
                      <p:spTgt spid="3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with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0"/>
                                        <p:tgtEl>
                                          <p:spTgt spid="30"/>
                                        </p:tgtEl>
                                        <p:attrNameLst>
                                          <p:attrName>ppt_y</p:attrName>
                                        </p:attrNameLst>
                                      </p:cBhvr>
                                      <p:tavLst>
                                        <p:tav tm="0">
                                          <p:val>
                                            <p:strVal val="ppt_y"/>
                                          </p:val>
                                        </p:tav>
                                        <p:tav tm="100000">
                                          <p:val>
                                            <p:strVal val="ppt_y-.1"/>
                                          </p:val>
                                        </p:tav>
                                      </p:tavLst>
                                    </p:anim>
                                    <p:set>
                                      <p:cBhvr>
                                        <p:cTn id="113" dur="1" fill="hold">
                                          <p:stCondLst>
                                            <p:cond delay="999"/>
                                          </p:stCondLst>
                                        </p:cTn>
                                        <p:tgtEl>
                                          <p:spTgt spid="3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16" dur="1000"/>
                                        <p:tgtEl>
                                          <p:spTgt spid="21">
                                            <p:txEl>
                                              <p:charRg st="4294967295" end="4294967295"/>
                                            </p:txEl>
                                          </p:spTgt>
                                        </p:tgtEl>
                                      </p:cBhvr>
                                    </p:animEffect>
                                    <p:anim calcmode="lin" valueType="num">
                                      <p:cBhvr>
                                        <p:cTn id="117"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119" restart="whenNotActive" fill="hold" evtFilter="cancelBubble" nodeType="interactiveSeq">
                <p:stCondLst>
                  <p:cond evt="onClick" delay="0">
                    <p:tgtEl>
                      <p:spTgt spid="21"/>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withEffect">
                                  <p:stCondLst>
                                    <p:cond delay="0"/>
                                  </p:stCondLst>
                                  <p:childTnLst>
                                    <p:set>
                                      <p:cBhvr>
                                        <p:cTn id="123"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24" dur="1000"/>
                                        <p:tgtEl>
                                          <p:spTgt spid="21">
                                            <p:txEl>
                                              <p:charRg st="4294967295" end="4294967295"/>
                                            </p:txEl>
                                          </p:spTgt>
                                        </p:tgtEl>
                                      </p:cBhvr>
                                    </p:animEffect>
                                    <p:anim calcmode="lin" valueType="num">
                                      <p:cBhvr>
                                        <p:cTn id="125"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30"/>
                                        </p:tgtEl>
                                      </p:cBhvr>
                                    </p:animEffect>
                                    <p:anim calcmode="lin" valueType="num">
                                      <p:cBhvr>
                                        <p:cTn id="129" dur="1000"/>
                                        <p:tgtEl>
                                          <p:spTgt spid="30"/>
                                        </p:tgtEl>
                                        <p:attrNameLst>
                                          <p:attrName>ppt_x</p:attrName>
                                        </p:attrNameLst>
                                      </p:cBhvr>
                                      <p:tavLst>
                                        <p:tav tm="0">
                                          <p:val>
                                            <p:strVal val="ppt_x"/>
                                          </p:val>
                                        </p:tav>
                                        <p:tav tm="100000">
                                          <p:val>
                                            <p:strVal val="ppt_x"/>
                                          </p:val>
                                        </p:tav>
                                      </p:tavLst>
                                    </p:anim>
                                    <p:anim calcmode="lin" valueType="num">
                                      <p:cBhvr>
                                        <p:cTn id="130" dur="1000"/>
                                        <p:tgtEl>
                                          <p:spTgt spid="30"/>
                                        </p:tgtEl>
                                        <p:attrNameLst>
                                          <p:attrName>ppt_y</p:attrName>
                                        </p:attrNameLst>
                                      </p:cBhvr>
                                      <p:tavLst>
                                        <p:tav tm="0">
                                          <p:val>
                                            <p:strVal val="ppt_y"/>
                                          </p:val>
                                        </p:tav>
                                        <p:tav tm="100000">
                                          <p:val>
                                            <p:strVal val="ppt_y-.1"/>
                                          </p:val>
                                        </p:tav>
                                      </p:tavLst>
                                    </p:anim>
                                    <p:set>
                                      <p:cBhvr>
                                        <p:cTn id="13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2" restart="whenNotActive" fill="hold" evtFilter="cancelBubble" nodeType="interactiveSeq">
                <p:stCondLst>
                  <p:cond evt="onClick" delay="0">
                    <p:tgtEl>
                      <p:spTgt spid="29"/>
                    </p:tgtEl>
                  </p:cond>
                </p:stCondLst>
                <p:endSync evt="end" delay="0">
                  <p:rtn val="all"/>
                </p:endSync>
                <p:childTnLst>
                  <p:par>
                    <p:cTn id="133" fill="hold">
                      <p:stCondLst>
                        <p:cond delay="0"/>
                      </p:stCondLst>
                      <p:childTnLst>
                        <p:par>
                          <p:cTn id="134" fill="hold">
                            <p:stCondLst>
                              <p:cond delay="0"/>
                            </p:stCondLst>
                            <p:childTnLst>
                              <p:par>
                                <p:cTn id="135" presetID="47" presetClass="exit" presetSubtype="0" fill="hold" grpId="0" nodeType="withEffect">
                                  <p:stCondLst>
                                    <p:cond delay="0"/>
                                  </p:stCondLst>
                                  <p:childTnLst>
                                    <p:animEffect transition="out" filter="fade">
                                      <p:cBhvr>
                                        <p:cTn id="136" dur="1000"/>
                                        <p:tgtEl>
                                          <p:spTgt spid="29"/>
                                        </p:tgtEl>
                                      </p:cBhvr>
                                    </p:animEffect>
                                    <p:anim calcmode="lin" valueType="num">
                                      <p:cBhvr>
                                        <p:cTn id="137" dur="1000"/>
                                        <p:tgtEl>
                                          <p:spTgt spid="29"/>
                                        </p:tgtEl>
                                        <p:attrNameLst>
                                          <p:attrName>ppt_x</p:attrName>
                                        </p:attrNameLst>
                                      </p:cBhvr>
                                      <p:tavLst>
                                        <p:tav tm="0">
                                          <p:val>
                                            <p:strVal val="ppt_x"/>
                                          </p:val>
                                        </p:tav>
                                        <p:tav tm="100000">
                                          <p:val>
                                            <p:strVal val="ppt_x"/>
                                          </p:val>
                                        </p:tav>
                                      </p:tavLst>
                                    </p:anim>
                                    <p:anim calcmode="lin" valueType="num">
                                      <p:cBhvr>
                                        <p:cTn id="138" dur="1000"/>
                                        <p:tgtEl>
                                          <p:spTgt spid="29"/>
                                        </p:tgtEl>
                                        <p:attrNameLst>
                                          <p:attrName>ppt_y</p:attrName>
                                        </p:attrNameLst>
                                      </p:cBhvr>
                                      <p:tavLst>
                                        <p:tav tm="0">
                                          <p:val>
                                            <p:strVal val="ppt_y"/>
                                          </p:val>
                                        </p:tav>
                                        <p:tav tm="100000">
                                          <p:val>
                                            <p:strVal val="ppt_y-.1"/>
                                          </p:val>
                                        </p:tav>
                                      </p:tavLst>
                                    </p:anim>
                                    <p:set>
                                      <p:cBhvr>
                                        <p:cTn id="139" dur="1" fill="hold">
                                          <p:stCondLst>
                                            <p:cond delay="999"/>
                                          </p:stCondLst>
                                        </p:cTn>
                                        <p:tgtEl>
                                          <p:spTgt spid="29"/>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20">
                                            <p:txEl>
                                              <p:charRg st="4294967295" end="4294967295"/>
                                            </p:txEl>
                                          </p:spTgt>
                                        </p:tgtEl>
                                        <p:attrNameLst>
                                          <p:attrName>style.visibility</p:attrName>
                                        </p:attrNameLst>
                                      </p:cBhvr>
                                      <p:to>
                                        <p:strVal val="visible"/>
                                      </p:to>
                                    </p:set>
                                    <p:animEffect transition="in" filter="fade">
                                      <p:cBhvr>
                                        <p:cTn id="142" dur="1000"/>
                                        <p:tgtEl>
                                          <p:spTgt spid="20">
                                            <p:txEl>
                                              <p:charRg st="4294967295" end="4294967295"/>
                                            </p:txEl>
                                          </p:spTgt>
                                        </p:tgtEl>
                                      </p:cBhvr>
                                    </p:animEffect>
                                    <p:anim calcmode="lin" valueType="num">
                                      <p:cBhvr>
                                        <p:cTn id="143" dur="1000" fill="hold"/>
                                        <p:tgtEl>
                                          <p:spTgt spid="20">
                                            <p:txEl>
                                              <p:charRg st="4294967295" end="4294967295"/>
                                            </p:txEl>
                                          </p:spTgt>
                                        </p:tgtEl>
                                        <p:attrNameLst>
                                          <p:attrName>ppt_x</p:attrName>
                                        </p:attrNameLst>
                                      </p:cBhvr>
                                      <p:tavLst>
                                        <p:tav tm="0">
                                          <p:val>
                                            <p:strVal val="#ppt_x"/>
                                          </p:val>
                                        </p:tav>
                                        <p:tav tm="100000">
                                          <p:val>
                                            <p:strVal val="#ppt_x"/>
                                          </p:val>
                                        </p:tav>
                                      </p:tavLst>
                                    </p:anim>
                                    <p:anim calcmode="lin" valueType="num">
                                      <p:cBhvr>
                                        <p:cTn id="144" dur="1000" fill="hold"/>
                                        <p:tgtEl>
                                          <p:spTgt spid="2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45" restart="whenNotActive" fill="hold" evtFilter="cancelBubble" nodeType="interactiveSeq">
                <p:stCondLst>
                  <p:cond evt="onClick" delay="0">
                    <p:tgtEl>
                      <p:spTgt spid="20"/>
                    </p:tgtEl>
                  </p:cond>
                </p:stCondLst>
                <p:endSync evt="end" delay="0">
                  <p:rtn val="all"/>
                </p:endSync>
                <p:childTnLst>
                  <p:par>
                    <p:cTn id="146" fill="hold">
                      <p:stCondLst>
                        <p:cond delay="0"/>
                      </p:stCondLst>
                      <p:childTnLst>
                        <p:par>
                          <p:cTn id="147" fill="hold">
                            <p:stCondLst>
                              <p:cond delay="0"/>
                            </p:stCondLst>
                            <p:childTnLst>
                              <p:par>
                                <p:cTn id="148" presetID="42" presetClass="entr" presetSubtype="0" fill="hold" grpId="1" nodeType="withEffect">
                                  <p:stCondLst>
                                    <p:cond delay="0"/>
                                  </p:stCondLst>
                                  <p:childTnLst>
                                    <p:set>
                                      <p:cBhvr>
                                        <p:cTn id="149" dur="1" fill="hold">
                                          <p:stCondLst>
                                            <p:cond delay="0"/>
                                          </p:stCondLst>
                                        </p:cTn>
                                        <p:tgtEl>
                                          <p:spTgt spid="20">
                                            <p:txEl>
                                              <p:charRg st="4294967295" end="4294967295"/>
                                            </p:txEl>
                                          </p:spTgt>
                                        </p:tgtEl>
                                        <p:attrNameLst>
                                          <p:attrName>style.visibility</p:attrName>
                                        </p:attrNameLst>
                                      </p:cBhvr>
                                      <p:to>
                                        <p:strVal val="visible"/>
                                      </p:to>
                                    </p:set>
                                    <p:animEffect transition="in" filter="fade">
                                      <p:cBhvr>
                                        <p:cTn id="150" dur="1000"/>
                                        <p:tgtEl>
                                          <p:spTgt spid="20">
                                            <p:txEl>
                                              <p:charRg st="4294967295" end="4294967295"/>
                                            </p:txEl>
                                          </p:spTgt>
                                        </p:tgtEl>
                                      </p:cBhvr>
                                    </p:animEffect>
                                    <p:anim calcmode="lin" valueType="num">
                                      <p:cBhvr>
                                        <p:cTn id="151" dur="1000" fill="hold"/>
                                        <p:tgtEl>
                                          <p:spTgt spid="20">
                                            <p:txEl>
                                              <p:charRg st="4294967295" end="4294967295"/>
                                            </p:txEl>
                                          </p:spTgt>
                                        </p:tgtEl>
                                        <p:attrNameLst>
                                          <p:attrName>ppt_x</p:attrName>
                                        </p:attrNameLst>
                                      </p:cBhvr>
                                      <p:tavLst>
                                        <p:tav tm="0">
                                          <p:val>
                                            <p:strVal val="#ppt_x"/>
                                          </p:val>
                                        </p:tav>
                                        <p:tav tm="100000">
                                          <p:val>
                                            <p:strVal val="#ppt_x"/>
                                          </p:val>
                                        </p:tav>
                                      </p:tavLst>
                                    </p:anim>
                                    <p:anim calcmode="lin" valueType="num">
                                      <p:cBhvr>
                                        <p:cTn id="152" dur="1000" fill="hold"/>
                                        <p:tgtEl>
                                          <p:spTgt spid="20">
                                            <p:txEl>
                                              <p:charRg st="4294967295" end="4294967295"/>
                                            </p:txEl>
                                          </p:spTgt>
                                        </p:tgtEl>
                                        <p:attrNameLst>
                                          <p:attrName>ppt_y</p:attrName>
                                        </p:attrNameLst>
                                      </p:cBhvr>
                                      <p:tavLst>
                                        <p:tav tm="0">
                                          <p:val>
                                            <p:strVal val="#ppt_y+.1"/>
                                          </p:val>
                                        </p:tav>
                                        <p:tav tm="100000">
                                          <p:val>
                                            <p:strVal val="#ppt_y"/>
                                          </p:val>
                                        </p:tav>
                                      </p:tavLst>
                                    </p:anim>
                                  </p:childTnLst>
                                </p:cTn>
                              </p:par>
                              <p:par>
                                <p:cTn id="153" presetID="47" presetClass="exit" presetSubtype="0" fill="hold" grpId="1" nodeType="withEffect">
                                  <p:stCondLst>
                                    <p:cond delay="0"/>
                                  </p:stCondLst>
                                  <p:childTnLst>
                                    <p:animEffect transition="out" filter="fade">
                                      <p:cBhvr>
                                        <p:cTn id="154" dur="1000"/>
                                        <p:tgtEl>
                                          <p:spTgt spid="29"/>
                                        </p:tgtEl>
                                      </p:cBhvr>
                                    </p:animEffect>
                                    <p:anim calcmode="lin" valueType="num">
                                      <p:cBhvr>
                                        <p:cTn id="155" dur="1000"/>
                                        <p:tgtEl>
                                          <p:spTgt spid="29"/>
                                        </p:tgtEl>
                                        <p:attrNameLst>
                                          <p:attrName>ppt_x</p:attrName>
                                        </p:attrNameLst>
                                      </p:cBhvr>
                                      <p:tavLst>
                                        <p:tav tm="0">
                                          <p:val>
                                            <p:strVal val="ppt_x"/>
                                          </p:val>
                                        </p:tav>
                                        <p:tav tm="100000">
                                          <p:val>
                                            <p:strVal val="ppt_x"/>
                                          </p:val>
                                        </p:tav>
                                      </p:tavLst>
                                    </p:anim>
                                    <p:anim calcmode="lin" valueType="num">
                                      <p:cBhvr>
                                        <p:cTn id="156" dur="1000"/>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16"/>
                                        </p:tgtEl>
                                        <p:attrNameLst>
                                          <p:attrName>style.visibility</p:attrName>
                                        </p:attrNameLst>
                                      </p:cBhvr>
                                      <p:to>
                                        <p:strVal val="visible"/>
                                      </p:to>
                                    </p:set>
                                  </p:childTnLst>
                                </p:cTn>
                              </p:par>
                              <p:par>
                                <p:cTn id="163" presetID="1" presetClass="entr" presetSubtype="0" fill="hold" grpId="2" nodeType="withEffect">
                                  <p:stCondLst>
                                    <p:cond delay="0"/>
                                  </p:stCondLst>
                                  <p:childTnLst>
                                    <p:set>
                                      <p:cBhvr>
                                        <p:cTn id="164" dur="1" fill="hold">
                                          <p:stCondLst>
                                            <p:cond delay="0"/>
                                          </p:stCondLst>
                                        </p:cTn>
                                        <p:tgtEl>
                                          <p:spTgt spid="17"/>
                                        </p:tgtEl>
                                        <p:attrNameLst>
                                          <p:attrName>style.visibility</p:attrName>
                                        </p:attrNameLst>
                                      </p:cBhvr>
                                      <p:to>
                                        <p:strVal val="visible"/>
                                      </p:to>
                                    </p:set>
                                  </p:childTnLst>
                                </p:cTn>
                              </p:par>
                              <p:par>
                                <p:cTn id="165" presetID="1" presetClass="entr" presetSubtype="0" fill="hold" grpId="2" nodeType="withEffect">
                                  <p:stCondLst>
                                    <p:cond delay="0"/>
                                  </p:stCondLst>
                                  <p:childTnLst>
                                    <p:set>
                                      <p:cBhvr>
                                        <p:cTn id="166" dur="1" fill="hold">
                                          <p:stCondLst>
                                            <p:cond delay="0"/>
                                          </p:stCondLst>
                                        </p:cTn>
                                        <p:tgtEl>
                                          <p:spTgt spid="18"/>
                                        </p:tgtEl>
                                        <p:attrNameLst>
                                          <p:attrName>style.visibility</p:attrName>
                                        </p:attrNameLst>
                                      </p:cBhvr>
                                      <p:to>
                                        <p:strVal val="visible"/>
                                      </p:to>
                                    </p:set>
                                  </p:childTnLst>
                                </p:cTn>
                              </p:par>
                              <p:par>
                                <p:cTn id="167" presetID="1" presetClass="entr" presetSubtype="0" fill="hold" grpId="2" nodeType="withEffect">
                                  <p:stCondLst>
                                    <p:cond delay="0"/>
                                  </p:stCondLst>
                                  <p:childTnLst>
                                    <p:set>
                                      <p:cBhvr>
                                        <p:cTn id="168" dur="1" fill="hold">
                                          <p:stCondLst>
                                            <p:cond delay="0"/>
                                          </p:stCondLst>
                                        </p:cTn>
                                        <p:tgtEl>
                                          <p:spTgt spid="31"/>
                                        </p:tgtEl>
                                        <p:attrNameLst>
                                          <p:attrName>style.visibility</p:attrName>
                                        </p:attrNameLst>
                                      </p:cBhvr>
                                      <p:to>
                                        <p:strVal val="visible"/>
                                      </p:to>
                                    </p:set>
                                  </p:childTnLst>
                                </p:cTn>
                              </p:par>
                              <p:par>
                                <p:cTn id="169" presetID="1" presetClass="entr" presetSubtype="0" fill="hold" grpId="2" nodeType="withEffect">
                                  <p:stCondLst>
                                    <p:cond delay="0"/>
                                  </p:stCondLst>
                                  <p:childTnLst>
                                    <p:set>
                                      <p:cBhvr>
                                        <p:cTn id="170" dur="1" fill="hold">
                                          <p:stCondLst>
                                            <p:cond delay="0"/>
                                          </p:stCondLst>
                                        </p:cTn>
                                        <p:tgtEl>
                                          <p:spTgt spid="30"/>
                                        </p:tgtEl>
                                        <p:attrNameLst>
                                          <p:attrName>style.visibility</p:attrName>
                                        </p:attrNameLst>
                                      </p:cBhvr>
                                      <p:to>
                                        <p:strVal val="visible"/>
                                      </p:to>
                                    </p:set>
                                  </p:childTnLst>
                                </p:cTn>
                              </p:par>
                              <p:par>
                                <p:cTn id="171" presetID="1" presetClass="entr" presetSubtype="0" fill="hold" grpId="2" nodeType="withEffect">
                                  <p:stCondLst>
                                    <p:cond delay="0"/>
                                  </p:stCondLst>
                                  <p:childTnLst>
                                    <p:set>
                                      <p:cBhvr>
                                        <p:cTn id="172" dur="1" fill="hold">
                                          <p:stCondLst>
                                            <p:cond delay="0"/>
                                          </p:stCondLst>
                                        </p:cTn>
                                        <p:tgtEl>
                                          <p:spTgt spid="29"/>
                                        </p:tgtEl>
                                        <p:attrNameLst>
                                          <p:attrName>style.visibility</p:attrName>
                                        </p:attrNameLst>
                                      </p:cBhvr>
                                      <p:to>
                                        <p:strVal val="visible"/>
                                      </p:to>
                                    </p:set>
                                  </p:childTnLst>
                                </p:cTn>
                              </p:par>
                              <p:par>
                                <p:cTn id="173" presetID="1" presetClass="exit" presetSubtype="0" fill="hold" grpId="2" nodeType="withEffect">
                                  <p:stCondLst>
                                    <p:cond delay="0"/>
                                  </p:stCondLst>
                                  <p:childTnLst>
                                    <p:set>
                                      <p:cBhvr>
                                        <p:cTn id="174" dur="1" fill="hold">
                                          <p:stCondLst>
                                            <p:cond delay="0"/>
                                          </p:stCondLst>
                                        </p:cTn>
                                        <p:tgtEl>
                                          <p:spTgt spid="71">
                                            <p:txEl>
                                              <p:charRg st="4294967295" end="4294967295"/>
                                            </p:txEl>
                                          </p:spTgt>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70">
                                            <p:txEl>
                                              <p:charRg st="4294967295" end="4294967295"/>
                                            </p:txEl>
                                          </p:spTgt>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68">
                                            <p:txEl>
                                              <p:charRg st="4294967295" end="4294967295"/>
                                            </p:txEl>
                                          </p:spTgt>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22">
                                            <p:txEl>
                                              <p:charRg st="4294967295" end="4294967295"/>
                                            </p:txEl>
                                          </p:spTgt>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21">
                                            <p:txEl>
                                              <p:charRg st="4294967295" end="4294967295"/>
                                            </p:txEl>
                                          </p:spTgt>
                                        </p:tgtEl>
                                        <p:attrNameLst>
                                          <p:attrName>style.visibility</p:attrName>
                                        </p:attrNameLst>
                                      </p:cBhvr>
                                      <p:to>
                                        <p:strVal val="hidden"/>
                                      </p:to>
                                    </p:set>
                                  </p:childTnLst>
                                </p:cTn>
                              </p:par>
                              <p:par>
                                <p:cTn id="183" presetID="1" presetClass="exit" presetSubtype="0" fill="hold" grpId="2" nodeType="withEffect">
                                  <p:stCondLst>
                                    <p:cond delay="0"/>
                                  </p:stCondLst>
                                  <p:childTnLst>
                                    <p:set>
                                      <p:cBhvr>
                                        <p:cTn id="184" dur="1" fill="hold">
                                          <p:stCondLst>
                                            <p:cond delay="0"/>
                                          </p:stCondLst>
                                        </p:cTn>
                                        <p:tgtEl>
                                          <p:spTgt spid="20">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5" restart="whenNotActive" fill="hold" evtFilter="cancelBubble" nodeType="interactiveSeq">
                <p:stCondLst>
                  <p:cond evt="onClick" delay="0">
                    <p:tgtEl>
                      <p:spTgt spid="27"/>
                    </p:tgtEl>
                  </p:cond>
                </p:stCondLst>
                <p:endSync evt="end" delay="0">
                  <p:rtn val="all"/>
                </p:endSync>
                <p:childTnLst>
                  <p:par>
                    <p:cTn id="186" fill="hold">
                      <p:stCondLst>
                        <p:cond delay="0"/>
                      </p:stCondLst>
                      <p:childTnLst>
                        <p:par>
                          <p:cTn id="187" fill="hold">
                            <p:stCondLst>
                              <p:cond delay="0"/>
                            </p:stCondLst>
                            <p:childTnLst>
                              <p:par>
                                <p:cTn id="188" presetID="1" presetClass="entr" presetSubtype="0" fill="hold" grpId="3" nodeType="clickEffect">
                                  <p:stCondLst>
                                    <p:cond delay="0"/>
                                  </p:stCondLst>
                                  <p:childTnLst>
                                    <p:set>
                                      <p:cBhvr>
                                        <p:cTn id="189" dur="1" fill="hold">
                                          <p:stCondLst>
                                            <p:cond delay="0"/>
                                          </p:stCondLst>
                                        </p:cTn>
                                        <p:tgtEl>
                                          <p:spTgt spid="16"/>
                                        </p:tgtEl>
                                        <p:attrNameLst>
                                          <p:attrName>style.visibility</p:attrName>
                                        </p:attrNameLst>
                                      </p:cBhvr>
                                      <p:to>
                                        <p:strVal val="visible"/>
                                      </p:to>
                                    </p:set>
                                  </p:childTnLst>
                                </p:cTn>
                              </p:par>
                              <p:par>
                                <p:cTn id="190" presetID="1" presetClass="entr" presetSubtype="0" fill="hold" grpId="3" nodeType="withEffect">
                                  <p:stCondLst>
                                    <p:cond delay="0"/>
                                  </p:stCondLst>
                                  <p:childTnLst>
                                    <p:set>
                                      <p:cBhvr>
                                        <p:cTn id="191" dur="1" fill="hold">
                                          <p:stCondLst>
                                            <p:cond delay="0"/>
                                          </p:stCondLst>
                                        </p:cTn>
                                        <p:tgtEl>
                                          <p:spTgt spid="17"/>
                                        </p:tgtEl>
                                        <p:attrNameLst>
                                          <p:attrName>style.visibility</p:attrName>
                                        </p:attrNameLst>
                                      </p:cBhvr>
                                      <p:to>
                                        <p:strVal val="visible"/>
                                      </p:to>
                                    </p:set>
                                  </p:childTnLst>
                                </p:cTn>
                              </p:par>
                              <p:par>
                                <p:cTn id="192" presetID="1" presetClass="entr" presetSubtype="0" fill="hold" grpId="3" nodeType="withEffect">
                                  <p:stCondLst>
                                    <p:cond delay="0"/>
                                  </p:stCondLst>
                                  <p:childTnLst>
                                    <p:set>
                                      <p:cBhvr>
                                        <p:cTn id="193" dur="1" fill="hold">
                                          <p:stCondLst>
                                            <p:cond delay="0"/>
                                          </p:stCondLst>
                                        </p:cTn>
                                        <p:tgtEl>
                                          <p:spTgt spid="18"/>
                                        </p:tgtEl>
                                        <p:attrNameLst>
                                          <p:attrName>style.visibility</p:attrName>
                                        </p:attrNameLst>
                                      </p:cBhvr>
                                      <p:to>
                                        <p:strVal val="visible"/>
                                      </p:to>
                                    </p:set>
                                  </p:childTnLst>
                                </p:cTn>
                              </p:par>
                              <p:par>
                                <p:cTn id="194" presetID="1" presetClass="entr" presetSubtype="0" fill="hold" grpId="3" nodeType="withEffect">
                                  <p:stCondLst>
                                    <p:cond delay="0"/>
                                  </p:stCondLst>
                                  <p:childTnLst>
                                    <p:set>
                                      <p:cBhvr>
                                        <p:cTn id="195" dur="1" fill="hold">
                                          <p:stCondLst>
                                            <p:cond delay="0"/>
                                          </p:stCondLst>
                                        </p:cTn>
                                        <p:tgtEl>
                                          <p:spTgt spid="31"/>
                                        </p:tgtEl>
                                        <p:attrNameLst>
                                          <p:attrName>style.visibility</p:attrName>
                                        </p:attrNameLst>
                                      </p:cBhvr>
                                      <p:to>
                                        <p:strVal val="visible"/>
                                      </p:to>
                                    </p:set>
                                  </p:childTnLst>
                                </p:cTn>
                              </p:par>
                              <p:par>
                                <p:cTn id="196" presetID="1" presetClass="entr" presetSubtype="0" fill="hold" grpId="3" nodeType="withEffect">
                                  <p:stCondLst>
                                    <p:cond delay="0"/>
                                  </p:stCondLst>
                                  <p:childTnLst>
                                    <p:set>
                                      <p:cBhvr>
                                        <p:cTn id="197" dur="1" fill="hold">
                                          <p:stCondLst>
                                            <p:cond delay="0"/>
                                          </p:stCondLst>
                                        </p:cTn>
                                        <p:tgtEl>
                                          <p:spTgt spid="30"/>
                                        </p:tgtEl>
                                        <p:attrNameLst>
                                          <p:attrName>style.visibility</p:attrName>
                                        </p:attrNameLst>
                                      </p:cBhvr>
                                      <p:to>
                                        <p:strVal val="visible"/>
                                      </p:to>
                                    </p:set>
                                  </p:childTnLst>
                                </p:cTn>
                              </p:par>
                              <p:par>
                                <p:cTn id="198" presetID="1" presetClass="entr" presetSubtype="0" fill="hold" grpId="3" nodeType="withEffect">
                                  <p:stCondLst>
                                    <p:cond delay="0"/>
                                  </p:stCondLst>
                                  <p:childTnLst>
                                    <p:set>
                                      <p:cBhvr>
                                        <p:cTn id="199" dur="1" fill="hold">
                                          <p:stCondLst>
                                            <p:cond delay="0"/>
                                          </p:stCondLst>
                                        </p:cTn>
                                        <p:tgtEl>
                                          <p:spTgt spid="29"/>
                                        </p:tgtEl>
                                        <p:attrNameLst>
                                          <p:attrName>style.visibility</p:attrName>
                                        </p:attrNameLst>
                                      </p:cBhvr>
                                      <p:to>
                                        <p:strVal val="visible"/>
                                      </p:to>
                                    </p:set>
                                  </p:childTnLst>
                                </p:cTn>
                              </p:par>
                              <p:par>
                                <p:cTn id="200" presetID="1" presetClass="exit" presetSubtype="0" fill="hold" grpId="3" nodeType="withEffect">
                                  <p:stCondLst>
                                    <p:cond delay="0"/>
                                  </p:stCondLst>
                                  <p:childTnLst>
                                    <p:set>
                                      <p:cBhvr>
                                        <p:cTn id="201" dur="1" fill="hold">
                                          <p:stCondLst>
                                            <p:cond delay="0"/>
                                          </p:stCondLst>
                                        </p:cTn>
                                        <p:tgtEl>
                                          <p:spTgt spid="71">
                                            <p:txEl>
                                              <p:charRg st="4294967295" end="4294967295"/>
                                            </p:txEl>
                                          </p:spTgt>
                                        </p:tgtEl>
                                        <p:attrNameLst>
                                          <p:attrName>style.visibility</p:attrName>
                                        </p:attrNameLst>
                                      </p:cBhvr>
                                      <p:to>
                                        <p:strVal val="hidden"/>
                                      </p:to>
                                    </p:set>
                                  </p:childTnLst>
                                </p:cTn>
                              </p:par>
                              <p:par>
                                <p:cTn id="202" presetID="1" presetClass="exit" presetSubtype="0" fill="hold" grpId="3" nodeType="withEffect">
                                  <p:stCondLst>
                                    <p:cond delay="0"/>
                                  </p:stCondLst>
                                  <p:childTnLst>
                                    <p:set>
                                      <p:cBhvr>
                                        <p:cTn id="203" dur="1" fill="hold">
                                          <p:stCondLst>
                                            <p:cond delay="0"/>
                                          </p:stCondLst>
                                        </p:cTn>
                                        <p:tgtEl>
                                          <p:spTgt spid="70">
                                            <p:txEl>
                                              <p:charRg st="4294967295" end="4294967295"/>
                                            </p:txEl>
                                          </p:spTgt>
                                        </p:tgtEl>
                                        <p:attrNameLst>
                                          <p:attrName>style.visibility</p:attrName>
                                        </p:attrNameLst>
                                      </p:cBhvr>
                                      <p:to>
                                        <p:strVal val="hidden"/>
                                      </p:to>
                                    </p:set>
                                  </p:childTnLst>
                                </p:cTn>
                              </p:par>
                              <p:par>
                                <p:cTn id="204" presetID="1" presetClass="exit" presetSubtype="0" fill="hold" grpId="3" nodeType="withEffect">
                                  <p:stCondLst>
                                    <p:cond delay="0"/>
                                  </p:stCondLst>
                                  <p:childTnLst>
                                    <p:set>
                                      <p:cBhvr>
                                        <p:cTn id="205" dur="1" fill="hold">
                                          <p:stCondLst>
                                            <p:cond delay="0"/>
                                          </p:stCondLst>
                                        </p:cTn>
                                        <p:tgtEl>
                                          <p:spTgt spid="68">
                                            <p:txEl>
                                              <p:charRg st="4294967295" end="4294967295"/>
                                            </p:txEl>
                                          </p:spTgt>
                                        </p:tgtEl>
                                        <p:attrNameLst>
                                          <p:attrName>style.visibility</p:attrName>
                                        </p:attrNameLst>
                                      </p:cBhvr>
                                      <p:to>
                                        <p:strVal val="hidden"/>
                                      </p:to>
                                    </p:set>
                                  </p:childTnLst>
                                </p:cTn>
                              </p:par>
                              <p:par>
                                <p:cTn id="206" presetID="1" presetClass="exit" presetSubtype="0" fill="hold" grpId="3" nodeType="withEffect">
                                  <p:stCondLst>
                                    <p:cond delay="0"/>
                                  </p:stCondLst>
                                  <p:childTnLst>
                                    <p:set>
                                      <p:cBhvr>
                                        <p:cTn id="207" dur="1" fill="hold">
                                          <p:stCondLst>
                                            <p:cond delay="0"/>
                                          </p:stCondLst>
                                        </p:cTn>
                                        <p:tgtEl>
                                          <p:spTgt spid="22">
                                            <p:txEl>
                                              <p:charRg st="4294967295" end="4294967295"/>
                                            </p:txEl>
                                          </p:spTgt>
                                        </p:tgtEl>
                                        <p:attrNameLst>
                                          <p:attrName>style.visibility</p:attrName>
                                        </p:attrNameLst>
                                      </p:cBhvr>
                                      <p:to>
                                        <p:strVal val="hidden"/>
                                      </p:to>
                                    </p:set>
                                  </p:childTnLst>
                                </p:cTn>
                              </p:par>
                              <p:par>
                                <p:cTn id="208" presetID="1" presetClass="exit" presetSubtype="0" fill="hold" grpId="3" nodeType="withEffect">
                                  <p:stCondLst>
                                    <p:cond delay="0"/>
                                  </p:stCondLst>
                                  <p:childTnLst>
                                    <p:set>
                                      <p:cBhvr>
                                        <p:cTn id="209" dur="1" fill="hold">
                                          <p:stCondLst>
                                            <p:cond delay="0"/>
                                          </p:stCondLst>
                                        </p:cTn>
                                        <p:tgtEl>
                                          <p:spTgt spid="21">
                                            <p:txEl>
                                              <p:charRg st="4294967295" end="4294967295"/>
                                            </p:txEl>
                                          </p:spTgt>
                                        </p:tgtEl>
                                        <p:attrNameLst>
                                          <p:attrName>style.visibility</p:attrName>
                                        </p:attrNameLst>
                                      </p:cBhvr>
                                      <p:to>
                                        <p:strVal val="hidden"/>
                                      </p:to>
                                    </p:set>
                                  </p:childTnLst>
                                </p:cTn>
                              </p:par>
                              <p:par>
                                <p:cTn id="210" presetID="1" presetClass="exit" presetSubtype="0" fill="hold" grpId="3" nodeType="withEffect">
                                  <p:stCondLst>
                                    <p:cond delay="0"/>
                                  </p:stCondLst>
                                  <p:childTnLst>
                                    <p:set>
                                      <p:cBhvr>
                                        <p:cTn id="211" dur="1" fill="hold">
                                          <p:stCondLst>
                                            <p:cond delay="0"/>
                                          </p:stCondLst>
                                        </p:cTn>
                                        <p:tgtEl>
                                          <p:spTgt spid="20">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9" grpId="0"/>
      <p:bldP spid="29" grpId="1"/>
      <p:bldP spid="29" grpId="2"/>
      <p:bldP spid="29" grpId="3"/>
      <p:bldP spid="30" grpId="0"/>
      <p:bldP spid="30" grpId="1"/>
      <p:bldP spid="30" grpId="2"/>
      <p:bldP spid="30" grpId="3"/>
      <p:bldP spid="31" grpId="0"/>
      <p:bldP spid="31" grpId="1"/>
      <p:bldP spid="31" grpId="2"/>
      <p:bldP spid="31" grpId="3"/>
      <p:bldP spid="18" grpId="0"/>
      <p:bldP spid="18" grpId="1"/>
      <p:bldP spid="18" grpId="2"/>
      <p:bldP spid="18" grpId="3"/>
      <p:bldP spid="17" grpId="0"/>
      <p:bldP spid="17" grpId="1"/>
      <p:bldP spid="17" grpId="2"/>
      <p:bldP spid="17" grpId="3"/>
      <p:bldP spid="16" grpId="0"/>
      <p:bldP spid="16" grpId="1"/>
      <p:bldP spid="16" grpId="2"/>
      <p:bldP spid="16" grpId="3"/>
      <p:bldP spid="20" grpId="0" autoUpdateAnimBg="0"/>
      <p:bldP spid="20" grpId="1" autoUpdateAnimBg="0"/>
      <p:bldP spid="20" grpId="2" autoUpdateAnimBg="0"/>
      <p:bldP spid="20" grpId="3" autoUpdateAnimBg="0"/>
      <p:bldP spid="21" grpId="0" autoUpdateAnimBg="0"/>
      <p:bldP spid="21" grpId="1" autoUpdateAnimBg="0"/>
      <p:bldP spid="21" grpId="2" autoUpdateAnimBg="0"/>
      <p:bldP spid="21" grpId="3" autoUpdateAnimBg="0"/>
      <p:bldP spid="22" grpId="0" autoUpdateAnimBg="0"/>
      <p:bldP spid="22" grpId="1" autoUpdateAnimBg="0"/>
      <p:bldP spid="22" grpId="2" autoUpdateAnimBg="0"/>
      <p:bldP spid="22"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descr="Image result for priests vestments in liturgical colour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8897" y="1318061"/>
            <a:ext cx="4653261" cy="3260344"/>
          </a:xfrm>
          <a:prstGeom prst="rect">
            <a:avLst/>
          </a:prstGeom>
          <a:noFill/>
          <a:ln>
            <a:noFill/>
          </a:ln>
        </p:spPr>
      </p:pic>
      <p:sp>
        <p:nvSpPr>
          <p:cNvPr id="27" name="Shape: Card 5 (bottom)"/>
          <p:cNvSpPr/>
          <p:nvPr/>
        </p:nvSpPr>
        <p:spPr>
          <a:xfrm>
            <a:off x="986798" y="1165665"/>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The colour of these things remind people to think about the season they are in.  </a:t>
            </a:r>
            <a:endParaRPr lang="en-NZ" sz="2000" dirty="0"/>
          </a:p>
        </p:txBody>
      </p:sp>
      <p:sp>
        <p:nvSpPr>
          <p:cNvPr id="23" name="Shape: Card 4"/>
          <p:cNvSpPr/>
          <p:nvPr/>
        </p:nvSpPr>
        <p:spPr>
          <a:xfrm>
            <a:off x="1113795" y="1318061"/>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Are there other things of the same colour, </a:t>
            </a:r>
            <a:r>
              <a:rPr lang="en-NZ" sz="2000" b="1" dirty="0" smtClean="0"/>
              <a:t>e.g. </a:t>
            </a:r>
            <a:r>
              <a:rPr lang="en-NZ" sz="2000" b="1" dirty="0"/>
              <a:t>flowers, symbols?</a:t>
            </a:r>
            <a:endParaRPr lang="en-NZ" sz="2000" dirty="0"/>
          </a:p>
        </p:txBody>
      </p:sp>
      <p:sp>
        <p:nvSpPr>
          <p:cNvPr id="22" name="Shape: Card 3"/>
          <p:cNvSpPr/>
          <p:nvPr/>
        </p:nvSpPr>
        <p:spPr>
          <a:xfrm>
            <a:off x="1266195" y="1461994"/>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Notice the colour of the church decorations on the altar and the lectern.</a:t>
            </a:r>
            <a:endParaRPr lang="en-NZ" sz="2000" dirty="0"/>
          </a:p>
        </p:txBody>
      </p:sp>
      <p:sp>
        <p:nvSpPr>
          <p:cNvPr id="21" name="Shape: Card 2"/>
          <p:cNvSpPr/>
          <p:nvPr/>
        </p:nvSpPr>
        <p:spPr>
          <a:xfrm>
            <a:off x="1393191" y="1605923"/>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Think about what season the colour is reflecting.</a:t>
            </a:r>
            <a:endParaRPr lang="en-NZ" sz="2000" dirty="0"/>
          </a:p>
        </p:txBody>
      </p:sp>
      <p:sp>
        <p:nvSpPr>
          <p:cNvPr id="16" name="Shape: Card 1 (top)"/>
          <p:cNvSpPr/>
          <p:nvPr/>
        </p:nvSpPr>
        <p:spPr>
          <a:xfrm>
            <a:off x="1528655" y="1757496"/>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Next time you go to Mass notice the colour of the priest’s vestments.</a:t>
            </a:r>
            <a:endParaRPr lang="en-GB" sz="2000" b="1" dirty="0"/>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p:cNvSpPr txBox="1"/>
          <p:nvPr/>
        </p:nvSpPr>
        <p:spPr>
          <a:xfrm>
            <a:off x="3819231" y="4912668"/>
            <a:ext cx="1505540"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top card to discard it</a:t>
            </a:r>
            <a:endParaRPr lang="en-GB" sz="900" dirty="0">
              <a:latin typeface="Arial" pitchFamily="34" charset="0"/>
              <a:ea typeface="Segoe UI" pitchFamily="34" charset="0"/>
              <a:cs typeface="Arial" pitchFamily="34" charset="0"/>
            </a:endParaRPr>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The colour of the priest’s </a:t>
            </a:r>
            <a:r>
              <a:rPr lang="en-NZ" sz="3600" b="1" dirty="0" smtClean="0"/>
              <a:t>vestments</a:t>
            </a:r>
            <a:br>
              <a:rPr lang="en-NZ" sz="3600" b="1" dirty="0" smtClean="0"/>
            </a:br>
            <a:r>
              <a:rPr lang="en-NZ" sz="3600" b="1" dirty="0" smtClean="0"/>
              <a:t>reflect </a:t>
            </a:r>
            <a:r>
              <a:rPr lang="en-NZ" sz="3600" b="1" dirty="0"/>
              <a:t>the Liturgical Season</a:t>
            </a:r>
          </a:p>
        </p:txBody>
      </p:sp>
    </p:spTree>
    <p:extLst>
      <p:ext uri="{BB962C8B-B14F-4D97-AF65-F5344CB8AC3E}">
        <p14:creationId xmlns:p14="http://schemas.microsoft.com/office/powerpoint/2010/main" val="377298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21"/>
                                        </p:tgtEl>
                                        <p:attrNameLst>
                                          <p:attrName>ppt_x</p:attrName>
                                        </p:attrNameLst>
                                      </p:cBhvr>
                                      <p:tavLst>
                                        <p:tav tm="0">
                                          <p:val>
                                            <p:strVal val="ppt_x"/>
                                          </p:val>
                                        </p:tav>
                                        <p:tav tm="100000">
                                          <p:val>
                                            <p:strVal val="1+ppt_w/2"/>
                                          </p:val>
                                        </p:tav>
                                      </p:tavLst>
                                    </p:anim>
                                    <p:anim calcmode="lin" valueType="num">
                                      <p:cBhvr additive="base">
                                        <p:cTn id="14" dur="1000"/>
                                        <p:tgtEl>
                                          <p:spTgt spid="21"/>
                                        </p:tgtEl>
                                        <p:attrNameLst>
                                          <p:attrName>ppt_y</p:attrName>
                                        </p:attrNameLst>
                                      </p:cBhvr>
                                      <p:tavLst>
                                        <p:tav tm="0">
                                          <p:val>
                                            <p:strVal val="ppt_y"/>
                                          </p:val>
                                        </p:tav>
                                        <p:tav tm="100000">
                                          <p:val>
                                            <p:strVal val="0-ppt_h/2"/>
                                          </p:val>
                                        </p:tav>
                                      </p:tavLst>
                                    </p:anim>
                                    <p:set>
                                      <p:cBhvr>
                                        <p:cTn id="15"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22"/>
                                        </p:tgtEl>
                                        <p:attrNameLst>
                                          <p:attrName>ppt_x</p:attrName>
                                        </p:attrNameLst>
                                      </p:cBhvr>
                                      <p:tavLst>
                                        <p:tav tm="0">
                                          <p:val>
                                            <p:strVal val="ppt_x"/>
                                          </p:val>
                                        </p:tav>
                                        <p:tav tm="100000">
                                          <p:val>
                                            <p:strVal val="1+ppt_w/2"/>
                                          </p:val>
                                        </p:tav>
                                      </p:tavLst>
                                    </p:anim>
                                    <p:anim calcmode="lin" valueType="num">
                                      <p:cBhvr additive="base">
                                        <p:cTn id="21" dur="1000"/>
                                        <p:tgtEl>
                                          <p:spTgt spid="22"/>
                                        </p:tgtEl>
                                        <p:attrNameLst>
                                          <p:attrName>ppt_y</p:attrName>
                                        </p:attrNameLst>
                                      </p:cBhvr>
                                      <p:tavLst>
                                        <p:tav tm="0">
                                          <p:val>
                                            <p:strVal val="ppt_y"/>
                                          </p:val>
                                        </p:tav>
                                        <p:tav tm="100000">
                                          <p:val>
                                            <p:strVal val="0-ppt_h/2"/>
                                          </p:val>
                                        </p:tav>
                                      </p:tavLst>
                                    </p:anim>
                                    <p:set>
                                      <p:cBhvr>
                                        <p:cTn id="2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23"/>
                                        </p:tgtEl>
                                        <p:attrNameLst>
                                          <p:attrName>ppt_x</p:attrName>
                                        </p:attrNameLst>
                                      </p:cBhvr>
                                      <p:tavLst>
                                        <p:tav tm="0">
                                          <p:val>
                                            <p:strVal val="ppt_x"/>
                                          </p:val>
                                        </p:tav>
                                        <p:tav tm="100000">
                                          <p:val>
                                            <p:strVal val="1+ppt_w/2"/>
                                          </p:val>
                                        </p:tav>
                                      </p:tavLst>
                                    </p:anim>
                                    <p:anim calcmode="lin" valueType="num">
                                      <p:cBhvr additive="base">
                                        <p:cTn id="28" dur="1000"/>
                                        <p:tgtEl>
                                          <p:spTgt spid="23"/>
                                        </p:tgtEl>
                                        <p:attrNameLst>
                                          <p:attrName>ppt_y</p:attrName>
                                        </p:attrNameLst>
                                      </p:cBhvr>
                                      <p:tavLst>
                                        <p:tav tm="0">
                                          <p:val>
                                            <p:strVal val="ppt_y"/>
                                          </p:val>
                                        </p:tav>
                                        <p:tav tm="100000">
                                          <p:val>
                                            <p:strVal val="0-ppt_h/2"/>
                                          </p:val>
                                        </p:tav>
                                      </p:tavLst>
                                    </p:anim>
                                    <p:set>
                                      <p:cBhvr>
                                        <p:cTn id="2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27"/>
                                        </p:tgtEl>
                                        <p:attrNameLst>
                                          <p:attrName>ppt_x</p:attrName>
                                        </p:attrNameLst>
                                      </p:cBhvr>
                                      <p:tavLst>
                                        <p:tav tm="0">
                                          <p:val>
                                            <p:strVal val="ppt_x"/>
                                          </p:val>
                                        </p:tav>
                                        <p:tav tm="100000">
                                          <p:val>
                                            <p:strVal val="1+ppt_w/2"/>
                                          </p:val>
                                        </p:tav>
                                      </p:tavLst>
                                    </p:anim>
                                    <p:anim calcmode="lin" valueType="num">
                                      <p:cBhvr additive="base">
                                        <p:cTn id="35" dur="1000"/>
                                        <p:tgtEl>
                                          <p:spTgt spid="27"/>
                                        </p:tgtEl>
                                        <p:attrNameLst>
                                          <p:attrName>ppt_y</p:attrName>
                                        </p:attrNameLst>
                                      </p:cBhvr>
                                      <p:tavLst>
                                        <p:tav tm="0">
                                          <p:val>
                                            <p:strVal val="ppt_y"/>
                                          </p:val>
                                        </p:tav>
                                        <p:tav tm="100000">
                                          <p:val>
                                            <p:strVal val="0-ppt_h/2"/>
                                          </p:val>
                                        </p:tav>
                                      </p:tavLst>
                                    </p:anim>
                                    <p:set>
                                      <p:cBhvr>
                                        <p:cTn id="3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p:cNvSpPr txBox="1"/>
          <p:nvPr/>
        </p:nvSpPr>
        <p:spPr>
          <a:xfrm>
            <a:off x="3557" y="3375"/>
            <a:ext cx="9144000" cy="1200329"/>
          </a:xfrm>
          <a:prstGeom prst="rect">
            <a:avLst/>
          </a:prstGeom>
          <a:noFill/>
        </p:spPr>
        <p:txBody>
          <a:bodyPr wrap="square" rtlCol="0">
            <a:spAutoFit/>
          </a:bodyPr>
          <a:lstStyle/>
          <a:p>
            <a:pPr algn="ctr"/>
            <a:r>
              <a:rPr lang="en-NZ" sz="3600" b="1" dirty="0"/>
              <a:t>How could you tell which Liturgical Season is being celebrated in this church?</a:t>
            </a:r>
            <a:endParaRPr lang="en-GB" sz="3600" b="1" dirty="0"/>
          </a:p>
        </p:txBody>
      </p:sp>
      <p:sp>
        <p:nvSpPr>
          <p:cNvPr id="3" name="TextBox"/>
          <p:cNvSpPr txBox="1"/>
          <p:nvPr/>
        </p:nvSpPr>
        <p:spPr>
          <a:xfrm>
            <a:off x="4558149" y="1247452"/>
            <a:ext cx="4589408" cy="923330"/>
          </a:xfrm>
          <a:prstGeom prst="rect">
            <a:avLst/>
          </a:prstGeom>
          <a:noFill/>
        </p:spPr>
        <p:txBody>
          <a:bodyPr wrap="square" rtlCol="0">
            <a:spAutoFit/>
          </a:bodyPr>
          <a:lstStyle/>
          <a:p>
            <a:r>
              <a:rPr lang="en-NZ" b="1" dirty="0"/>
              <a:t>Imagine you are at </a:t>
            </a:r>
            <a:r>
              <a:rPr lang="en-NZ" b="1" dirty="0" smtClean="0"/>
              <a:t>Mass </a:t>
            </a:r>
            <a:r>
              <a:rPr lang="en-NZ" b="1" dirty="0"/>
              <a:t>in this </a:t>
            </a:r>
            <a:r>
              <a:rPr lang="en-NZ" b="1" dirty="0" smtClean="0"/>
              <a:t>church</a:t>
            </a:r>
            <a:br>
              <a:rPr lang="en-NZ" b="1" dirty="0" smtClean="0"/>
            </a:br>
            <a:r>
              <a:rPr lang="en-NZ" b="1" dirty="0" smtClean="0"/>
              <a:t>– </a:t>
            </a:r>
            <a:r>
              <a:rPr lang="en-NZ" b="1" dirty="0"/>
              <a:t>name what you can see and hear that </a:t>
            </a:r>
            <a:r>
              <a:rPr lang="en-NZ" b="1" dirty="0" smtClean="0"/>
              <a:t>would</a:t>
            </a:r>
            <a:br>
              <a:rPr lang="en-NZ" b="1" dirty="0" smtClean="0"/>
            </a:br>
            <a:r>
              <a:rPr lang="en-NZ" b="1" dirty="0" smtClean="0"/>
              <a:t>tell </a:t>
            </a:r>
            <a:r>
              <a:rPr lang="en-NZ" b="1" dirty="0"/>
              <a:t>you which liturgical season it is:</a:t>
            </a:r>
            <a:endParaRPr lang="en-GB" b="1" dirty="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Tool instructions"/>
          <p:cNvSpPr txBox="1"/>
          <p:nvPr/>
        </p:nvSpPr>
        <p:spPr>
          <a:xfrm>
            <a:off x="3453744" y="4912668"/>
            <a:ext cx="2236511"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in the white box and write your text</a:t>
            </a:r>
            <a:endParaRPr lang="en-GB" sz="900" dirty="0">
              <a:latin typeface="Arial" pitchFamily="34" charset="0"/>
              <a:ea typeface="Segoe UI" pitchFamily="34" charset="0"/>
              <a:cs typeface="Arial" pitchFamily="34" charset="0"/>
            </a:endParaRPr>
          </a:p>
        </p:txBody>
      </p:sp>
      <p:pic>
        <p:nvPicPr>
          <p:cNvPr id="14" name="Image" descr="Image result for the catholic church year seasons"/>
          <p:cNvPicPr/>
          <p:nvPr/>
        </p:nvPicPr>
        <p:blipFill rotWithShape="1">
          <a:blip r:embed="rId5" cstate="print">
            <a:extLst>
              <a:ext uri="{28A0092B-C50C-407E-A947-70E740481C1C}">
                <a14:useLocalDpi xmlns:a14="http://schemas.microsoft.com/office/drawing/2010/main" val="0"/>
              </a:ext>
            </a:extLst>
          </a:blip>
          <a:srcRect b="23302"/>
          <a:stretch/>
        </p:blipFill>
        <p:spPr bwMode="auto">
          <a:xfrm>
            <a:off x="63364" y="1347613"/>
            <a:ext cx="4494785" cy="2589387"/>
          </a:xfrm>
          <a:prstGeom prst="rect">
            <a:avLst/>
          </a:prstGeom>
          <a:noFill/>
          <a:ln>
            <a:solidFill>
              <a:srgbClr val="7030A0"/>
            </a:solidFill>
          </a:ln>
          <a:extLst>
            <a:ext uri="{53640926-AAD7-44D8-BBD7-CCE9431645EC}">
              <a14:shadowObscured xmlns:a14="http://schemas.microsoft.com/office/drawing/2010/main"/>
            </a:ext>
          </a:extLst>
        </p:spPr>
      </p:pic>
    </p:spTree>
    <p:controls>
      <mc:AlternateContent xmlns:mc="http://schemas.openxmlformats.org/markup-compatibility/2006">
        <mc:Choice xmlns:v="urn:schemas-microsoft-com:vml" Requires="v">
          <p:control spid="1045" name="TextBox1" r:id="rId2" imgW="4400640" imgH="2409840"/>
        </mc:Choice>
        <mc:Fallback>
          <p:control name="TextBox1" r:id="rId2" imgW="4400640" imgH="2409840">
            <p:pic>
              <p:nvPicPr>
                <p:cNvPr id="0" name="TextBox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4657725" y="2165350"/>
                  <a:ext cx="4398963" cy="24066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125919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1754326"/>
          </a:xfrm>
          <a:prstGeom prst="rect">
            <a:avLst/>
          </a:prstGeom>
          <a:noFill/>
        </p:spPr>
        <p:txBody>
          <a:bodyPr wrap="square" rtlCol="0">
            <a:spAutoFit/>
          </a:bodyPr>
          <a:lstStyle/>
          <a:p>
            <a:pPr algn="ctr"/>
            <a:r>
              <a:rPr lang="en-NZ" sz="3600" b="1" dirty="0"/>
              <a:t>What children of your age can do </a:t>
            </a:r>
            <a:r>
              <a:rPr lang="en-NZ" sz="3600" b="1" dirty="0" smtClean="0"/>
              <a:t>in</a:t>
            </a:r>
            <a:br>
              <a:rPr lang="en-NZ" sz="3600" b="1" dirty="0" smtClean="0"/>
            </a:br>
            <a:r>
              <a:rPr lang="en-NZ" sz="3600" b="1" dirty="0" smtClean="0"/>
              <a:t>Advent </a:t>
            </a:r>
            <a:r>
              <a:rPr lang="en-NZ" sz="3600" b="1" dirty="0"/>
              <a:t>to prepare your ‘inside </a:t>
            </a:r>
            <a:r>
              <a:rPr lang="en-NZ" sz="3600" b="1" dirty="0" smtClean="0"/>
              <a:t>selves’</a:t>
            </a:r>
            <a:br>
              <a:rPr lang="en-NZ" sz="3600" b="1" dirty="0" smtClean="0"/>
            </a:br>
            <a:r>
              <a:rPr lang="en-NZ" sz="3600" b="1" dirty="0" smtClean="0"/>
              <a:t> </a:t>
            </a:r>
            <a:r>
              <a:rPr lang="en-NZ" sz="3600" b="1" dirty="0"/>
              <a:t>to celebrate Christmas</a:t>
            </a:r>
            <a:endParaRPr lang="en-GB" sz="3600" b="1" dirty="0"/>
          </a:p>
        </p:txBody>
      </p:sp>
      <p:sp>
        <p:nvSpPr>
          <p:cNvPr id="7" name="Textbox: Line 3"/>
          <p:cNvSpPr txBox="1"/>
          <p:nvPr/>
        </p:nvSpPr>
        <p:spPr>
          <a:xfrm>
            <a:off x="973667" y="4231005"/>
            <a:ext cx="8026333" cy="584775"/>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600" dirty="0"/>
              <a:t>Advent is a very busy time in </a:t>
            </a:r>
            <a:r>
              <a:rPr lang="en-NZ" sz="1600" dirty="0" smtClean="0"/>
              <a:t>families. </a:t>
            </a:r>
            <a:r>
              <a:rPr lang="en-NZ" sz="1600" dirty="0"/>
              <a:t>D</a:t>
            </a:r>
            <a:r>
              <a:rPr lang="en-NZ" sz="1600" dirty="0" smtClean="0"/>
              <a:t>ecide </a:t>
            </a:r>
            <a:r>
              <a:rPr lang="en-NZ" sz="1600" dirty="0"/>
              <a:t>on something you can do that would make things easier at home for your </a:t>
            </a:r>
            <a:r>
              <a:rPr lang="en-NZ" sz="1600" dirty="0" smtClean="0"/>
              <a:t>family.</a:t>
            </a:r>
            <a:endParaRPr lang="en-GB" sz="1600" dirty="0"/>
          </a:p>
        </p:txBody>
      </p:sp>
      <p:sp>
        <p:nvSpPr>
          <p:cNvPr id="8" name="Textbox: Line 2"/>
          <p:cNvSpPr txBox="1"/>
          <p:nvPr/>
        </p:nvSpPr>
        <p:spPr>
          <a:xfrm>
            <a:off x="973668" y="2982607"/>
            <a:ext cx="8173890" cy="83099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600" dirty="0"/>
              <a:t>Before you go to sleep each night think about how you could focus more on the coming of Jesus and let him into your life so you and he can become </a:t>
            </a:r>
            <a:r>
              <a:rPr lang="en-NZ" sz="1600" dirty="0" smtClean="0"/>
              <a:t>friends.</a:t>
            </a:r>
            <a:br>
              <a:rPr lang="en-NZ" sz="1600" dirty="0" smtClean="0"/>
            </a:br>
            <a:r>
              <a:rPr lang="en-NZ" sz="1600" dirty="0" smtClean="0"/>
              <a:t>Try </a:t>
            </a:r>
            <a:r>
              <a:rPr lang="en-NZ" sz="1600" dirty="0"/>
              <a:t>just talking to him – that’s a great way to grow a friendship.</a:t>
            </a:r>
            <a:endParaRPr lang="en-GB" sz="1600" dirty="0"/>
          </a:p>
        </p:txBody>
      </p:sp>
      <p:sp>
        <p:nvSpPr>
          <p:cNvPr id="6" name="Textbox: Line 1"/>
          <p:cNvSpPr txBox="1"/>
          <p:nvPr/>
        </p:nvSpPr>
        <p:spPr>
          <a:xfrm>
            <a:off x="973666" y="1846268"/>
            <a:ext cx="8026333" cy="830997"/>
          </a:xfrm>
          <a:prstGeom prst="rect">
            <a:avLst/>
          </a:prstGeom>
          <a:noFill/>
        </p:spPr>
        <p:txBody>
          <a:bodyPr wrap="square" rtlCol="0">
            <a:spAutoFit/>
          </a:bodyPr>
          <a:lstStyle/>
          <a:p>
            <a:r>
              <a:rPr lang="en-NZ" sz="1600" b="1" dirty="0">
                <a:latin typeface="Segoe UI" pitchFamily="34" charset="0"/>
                <a:ea typeface="Segoe UI" pitchFamily="34" charset="0"/>
                <a:cs typeface="Segoe UI" pitchFamily="34" charset="0"/>
              </a:rPr>
              <a:t>Take time each day to really reflect on the meaning of </a:t>
            </a:r>
            <a:r>
              <a:rPr lang="en-NZ" sz="1600" b="1" dirty="0" smtClean="0">
                <a:latin typeface="Segoe UI" pitchFamily="34" charset="0"/>
                <a:ea typeface="Segoe UI" pitchFamily="34" charset="0"/>
                <a:cs typeface="Segoe UI" pitchFamily="34" charset="0"/>
              </a:rPr>
              <a:t>Advent</a:t>
            </a:r>
            <a:br>
              <a:rPr lang="en-NZ" sz="1600" b="1" dirty="0" smtClean="0">
                <a:latin typeface="Segoe UI" pitchFamily="34" charset="0"/>
                <a:ea typeface="Segoe UI" pitchFamily="34" charset="0"/>
                <a:cs typeface="Segoe UI" pitchFamily="34" charset="0"/>
              </a:rPr>
            </a:br>
            <a:r>
              <a:rPr lang="en-NZ" sz="1600" b="1" dirty="0" smtClean="0">
                <a:latin typeface="Segoe UI" pitchFamily="34" charset="0"/>
                <a:ea typeface="Segoe UI" pitchFamily="34" charset="0"/>
                <a:cs typeface="Segoe UI" pitchFamily="34" charset="0"/>
              </a:rPr>
              <a:t>- coming - and </a:t>
            </a:r>
            <a:r>
              <a:rPr lang="en-NZ" sz="1600" b="1" dirty="0">
                <a:latin typeface="Segoe UI" pitchFamily="34" charset="0"/>
                <a:ea typeface="Segoe UI" pitchFamily="34" charset="0"/>
                <a:cs typeface="Segoe UI" pitchFamily="34" charset="0"/>
              </a:rPr>
              <a:t>remember whose coming it is that we are preparing </a:t>
            </a:r>
            <a:r>
              <a:rPr lang="en-NZ" sz="1600" b="1" dirty="0" smtClean="0">
                <a:latin typeface="Segoe UI" pitchFamily="34" charset="0"/>
                <a:ea typeface="Segoe UI" pitchFamily="34" charset="0"/>
                <a:cs typeface="Segoe UI" pitchFamily="34" charset="0"/>
              </a:rPr>
              <a:t>for. </a:t>
            </a:r>
            <a:br>
              <a:rPr lang="en-NZ" sz="1600" b="1" dirty="0" smtClean="0">
                <a:latin typeface="Segoe UI" pitchFamily="34" charset="0"/>
                <a:ea typeface="Segoe UI" pitchFamily="34" charset="0"/>
                <a:cs typeface="Segoe UI" pitchFamily="34" charset="0"/>
              </a:rPr>
            </a:br>
            <a:r>
              <a:rPr lang="en-NZ" sz="1600" b="1" dirty="0" smtClean="0">
                <a:latin typeface="Segoe UI" pitchFamily="34" charset="0"/>
                <a:ea typeface="Segoe UI" pitchFamily="34" charset="0"/>
                <a:cs typeface="Segoe UI" pitchFamily="34" charset="0"/>
              </a:rPr>
              <a:t>When you see the colour purple let it remind you it is Advent – Jesus is coming. </a:t>
            </a:r>
            <a:endParaRPr lang="en-GB" sz="1600" b="1" dirty="0">
              <a:latin typeface="Segoe UI" pitchFamily="34" charset="0"/>
              <a:ea typeface="Segoe UI" pitchFamily="34" charset="0"/>
              <a:cs typeface="Segoe UI" pitchFamily="34" charset="0"/>
            </a:endParaRPr>
          </a:p>
        </p:txBody>
      </p:sp>
      <p:sp>
        <p:nvSpPr>
          <p:cNvPr id="17" name="Shape: Button 3"/>
          <p:cNvSpPr/>
          <p:nvPr/>
        </p:nvSpPr>
        <p:spPr>
          <a:xfrm>
            <a:off x="272100" y="4083317"/>
            <a:ext cx="677849" cy="880153"/>
          </a:xfrm>
          <a:prstGeom prst="ellipse">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Shape: Button 2"/>
          <p:cNvSpPr/>
          <p:nvPr/>
        </p:nvSpPr>
        <p:spPr>
          <a:xfrm>
            <a:off x="295819" y="2958030"/>
            <a:ext cx="654130" cy="880152"/>
          </a:xfrm>
          <a:prstGeom prst="ellipse">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hape: Button 1"/>
          <p:cNvSpPr/>
          <p:nvPr/>
        </p:nvSpPr>
        <p:spPr>
          <a:xfrm>
            <a:off x="272101" y="1821614"/>
            <a:ext cx="701566" cy="88030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S-06A</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p:cNvSpPr txBox="1"/>
          <p:nvPr/>
        </p:nvSpPr>
        <p:spPr>
          <a:xfrm>
            <a:off x="3572367" y="4912668"/>
            <a:ext cx="1999265"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on images to reveal </a:t>
            </a:r>
            <a:r>
              <a:rPr lang="en-GB" sz="900" dirty="0">
                <a:latin typeface="Arial" pitchFamily="34" charset="0"/>
                <a:ea typeface="Segoe UI" pitchFamily="34" charset="0"/>
                <a:cs typeface="Arial" pitchFamily="34" charset="0"/>
              </a:rPr>
              <a:t>a</a:t>
            </a:r>
            <a:r>
              <a:rPr lang="en-GB" sz="900" dirty="0" smtClean="0">
                <a:latin typeface="Arial" pitchFamily="34" charset="0"/>
                <a:ea typeface="Segoe UI" pitchFamily="34" charset="0"/>
                <a:cs typeface="Arial" pitchFamily="34" charset="0"/>
              </a:rPr>
              <a:t> text line</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1843948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xit" presetSubtype="0" fill="hold" grpId="0"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0" presetClass="entr" presetSubtype="0" fill="hold" grpId="1"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2"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10" presetClass="entr" presetSubtype="0" fill="hold" grpId="2"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par>
                                <p:cTn id="59" presetID="10" presetClass="entr" presetSubtype="0" fill="hold" grpId="2"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2"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childTnLst>
              </p:cTn>
              <p:nextCondLst>
                <p:cond evt="onClick" delay="0">
                  <p:tgtEl>
                    <p:spTgt spid="19"/>
                  </p:tgtEl>
                </p:cond>
              </p:nextCondLst>
            </p:seq>
          </p:childTnLst>
        </p:cTn>
      </p:par>
    </p:tnLst>
    <p:bldLst>
      <p:bldP spid="7" grpId="0"/>
      <p:bldP spid="7" grpId="1"/>
      <p:bldP spid="7" grpId="2"/>
      <p:bldP spid="8" grpId="0"/>
      <p:bldP spid="8" grpId="1"/>
      <p:bldP spid="8" grpId="2"/>
      <p:bldP spid="6" grpId="0"/>
      <p:bldP spid="6" grpId="1"/>
      <p:bldP spid="6" grpId="2"/>
      <p:bldP spid="17" grpId="0" animBg="1"/>
      <p:bldP spid="17" grpId="1" animBg="1"/>
      <p:bldP spid="17" grpId="2" animBg="1"/>
      <p:bldP spid="16" grpId="0" animBg="1"/>
      <p:bldP spid="16" grpId="1" animBg="1"/>
      <p:bldP spid="16" grpId="2" animBg="1"/>
      <p:bldP spid="2" grpId="0" animBg="1"/>
      <p:bldP spid="2" grpId="1" animBg="1"/>
      <p:bldP spid="2"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1754326"/>
          </a:xfrm>
          <a:prstGeom prst="rect">
            <a:avLst/>
          </a:prstGeom>
          <a:noFill/>
        </p:spPr>
        <p:txBody>
          <a:bodyPr wrap="square" rtlCol="0">
            <a:spAutoFit/>
          </a:bodyPr>
          <a:lstStyle/>
          <a:p>
            <a:pPr algn="ctr"/>
            <a:r>
              <a:rPr lang="en-NZ" sz="3600" b="1" dirty="0"/>
              <a:t>What children of your age can do </a:t>
            </a:r>
            <a:r>
              <a:rPr lang="en-NZ" sz="3600" b="1" dirty="0" smtClean="0"/>
              <a:t>in</a:t>
            </a:r>
            <a:br>
              <a:rPr lang="en-NZ" sz="3600" b="1" dirty="0" smtClean="0"/>
            </a:br>
            <a:r>
              <a:rPr lang="en-NZ" sz="3600" b="1" dirty="0" smtClean="0"/>
              <a:t>Advent </a:t>
            </a:r>
            <a:r>
              <a:rPr lang="en-NZ" sz="3600" b="1" dirty="0"/>
              <a:t>to prepare your ‘inside </a:t>
            </a:r>
            <a:r>
              <a:rPr lang="en-NZ" sz="3600" b="1" dirty="0" smtClean="0"/>
              <a:t>selves’</a:t>
            </a:r>
            <a:br>
              <a:rPr lang="en-NZ" sz="3600" b="1" dirty="0" smtClean="0"/>
            </a:br>
            <a:r>
              <a:rPr lang="en-NZ" sz="3600" b="1" dirty="0" smtClean="0"/>
              <a:t> </a:t>
            </a:r>
            <a:r>
              <a:rPr lang="en-NZ" sz="3600" b="1" dirty="0"/>
              <a:t>to celebrate Christmas</a:t>
            </a:r>
            <a:endParaRPr lang="en-GB" sz="3600" b="1" dirty="0"/>
          </a:p>
        </p:txBody>
      </p:sp>
      <p:sp>
        <p:nvSpPr>
          <p:cNvPr id="8" name="Textbox: Line 2"/>
          <p:cNvSpPr txBox="1"/>
          <p:nvPr/>
        </p:nvSpPr>
        <p:spPr>
          <a:xfrm>
            <a:off x="973668" y="2859497"/>
            <a:ext cx="8173890" cy="1077218"/>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600" dirty="0"/>
              <a:t>Make an Advent wreath, light it each </a:t>
            </a:r>
            <a:r>
              <a:rPr lang="en-NZ" sz="1600" dirty="0" smtClean="0"/>
              <a:t>evening </a:t>
            </a:r>
            <a:r>
              <a:rPr lang="en-NZ" sz="1600" dirty="0"/>
              <a:t>at meal time, reflect together on your day and take a moment to appreciate Jesus present with you. As you light each candle on the wreath remember it represents thousands of years </a:t>
            </a:r>
            <a:r>
              <a:rPr lang="en-NZ" sz="1600" dirty="0" smtClean="0"/>
              <a:t>that people </a:t>
            </a:r>
            <a:r>
              <a:rPr lang="en-NZ" sz="1600" dirty="0"/>
              <a:t>waited for Jesus the Messiah, the Prince of Peace. Give each other a sign of peace.</a:t>
            </a:r>
            <a:endParaRPr lang="en-GB" sz="1600" dirty="0"/>
          </a:p>
        </p:txBody>
      </p:sp>
      <p:sp>
        <p:nvSpPr>
          <p:cNvPr id="6" name="Textbox: Line 1"/>
          <p:cNvSpPr txBox="1"/>
          <p:nvPr/>
        </p:nvSpPr>
        <p:spPr>
          <a:xfrm>
            <a:off x="973666" y="1969379"/>
            <a:ext cx="8026333" cy="584775"/>
          </a:xfrm>
          <a:prstGeom prst="rect">
            <a:avLst/>
          </a:prstGeom>
          <a:noFill/>
        </p:spPr>
        <p:txBody>
          <a:bodyPr wrap="square" rtlCol="0">
            <a:spAutoFit/>
          </a:bodyPr>
          <a:lstStyle/>
          <a:p>
            <a:r>
              <a:rPr lang="en-NZ" sz="1600" b="1" dirty="0">
                <a:latin typeface="Segoe UI" pitchFamily="34" charset="0"/>
                <a:ea typeface="Segoe UI" pitchFamily="34" charset="0"/>
                <a:cs typeface="Segoe UI" pitchFamily="34" charset="0"/>
              </a:rPr>
              <a:t>Talk at home about what the season of Advent means and make an effort to go to </a:t>
            </a:r>
            <a:r>
              <a:rPr lang="en-NZ" sz="1600" b="1" dirty="0" smtClean="0">
                <a:latin typeface="Segoe UI" pitchFamily="34" charset="0"/>
                <a:ea typeface="Segoe UI" pitchFamily="34" charset="0"/>
                <a:cs typeface="Segoe UI" pitchFamily="34" charset="0"/>
              </a:rPr>
              <a:t>Mass </a:t>
            </a:r>
            <a:r>
              <a:rPr lang="en-NZ" sz="1600" b="1" dirty="0">
                <a:latin typeface="Segoe UI" pitchFamily="34" charset="0"/>
                <a:ea typeface="Segoe UI" pitchFamily="34" charset="0"/>
                <a:cs typeface="Segoe UI" pitchFamily="34" charset="0"/>
              </a:rPr>
              <a:t>together to make it more meaningful. </a:t>
            </a:r>
            <a:endParaRPr lang="en-GB" sz="1600" b="1" dirty="0">
              <a:latin typeface="Segoe UI" pitchFamily="34" charset="0"/>
              <a:ea typeface="Segoe UI" pitchFamily="34" charset="0"/>
              <a:cs typeface="Segoe UI" pitchFamily="34" charset="0"/>
            </a:endParaRPr>
          </a:p>
        </p:txBody>
      </p:sp>
      <p:sp>
        <p:nvSpPr>
          <p:cNvPr id="16" name="Shape: Button 2"/>
          <p:cNvSpPr/>
          <p:nvPr/>
        </p:nvSpPr>
        <p:spPr>
          <a:xfrm>
            <a:off x="295819" y="2958030"/>
            <a:ext cx="654130" cy="880152"/>
          </a:xfrm>
          <a:prstGeom prst="ellipse">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hape: Button 1"/>
          <p:cNvSpPr/>
          <p:nvPr/>
        </p:nvSpPr>
        <p:spPr>
          <a:xfrm>
            <a:off x="272101" y="1821614"/>
            <a:ext cx="701566" cy="88030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S-06B</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p:cNvSpPr txBox="1"/>
          <p:nvPr/>
        </p:nvSpPr>
        <p:spPr>
          <a:xfrm>
            <a:off x="3572367" y="4912668"/>
            <a:ext cx="1999265"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on images to reveal </a:t>
            </a:r>
            <a:r>
              <a:rPr lang="en-GB" sz="900" dirty="0">
                <a:latin typeface="Arial" pitchFamily="34" charset="0"/>
                <a:ea typeface="Segoe UI" pitchFamily="34" charset="0"/>
                <a:cs typeface="Arial" pitchFamily="34" charset="0"/>
              </a:rPr>
              <a:t>a</a:t>
            </a:r>
            <a:r>
              <a:rPr lang="en-GB" sz="900" dirty="0" smtClean="0">
                <a:latin typeface="Arial" pitchFamily="34" charset="0"/>
                <a:ea typeface="Segoe UI" pitchFamily="34" charset="0"/>
                <a:cs typeface="Arial" pitchFamily="34" charset="0"/>
              </a:rPr>
              <a:t> text line</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880102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xit" presetSubtype="0" fill="hold" grpId="0"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0" presetClass="entr" presetSubtype="0" fill="hold" grpId="1"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2" nodeType="with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8"/>
                                        </p:tgtEl>
                                        <p:attrNameLst>
                                          <p:attrName>style.visibility</p:attrName>
                                        </p:attrNameLst>
                                      </p:cBhvr>
                                      <p:to>
                                        <p:strVal val="hidden"/>
                                      </p:to>
                                    </p:set>
                                  </p:childTnLst>
                                </p:cTn>
                              </p:par>
                              <p:par>
                                <p:cTn id="40" presetID="10" presetClass="entr" presetSubtype="0" fill="hold" grpId="2"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nextCondLst>
                <p:cond evt="onClick" delay="0">
                  <p:tgtEl>
                    <p:spTgt spid="19"/>
                  </p:tgtEl>
                </p:cond>
              </p:nextCondLst>
            </p:seq>
          </p:childTnLst>
        </p:cTn>
      </p:par>
    </p:tnLst>
    <p:bldLst>
      <p:bldP spid="8" grpId="0"/>
      <p:bldP spid="8" grpId="1"/>
      <p:bldP spid="8" grpId="2"/>
      <p:bldP spid="6" grpId="0"/>
      <p:bldP spid="6" grpId="1"/>
      <p:bldP spid="6" grpId="2"/>
      <p:bldP spid="16" grpId="0" animBg="1"/>
      <p:bldP spid="16" grpId="1" animBg="1"/>
      <p:bldP spid="16" grpId="2" animBg="1"/>
      <p:bldP spid="2" grpId="0" animBg="1"/>
      <p:bldP spid="2" grpId="1" animBg="1"/>
      <p:bldP spid="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story"/>
          <p:cNvSpPr txBox="1"/>
          <p:nvPr/>
        </p:nvSpPr>
        <p:spPr>
          <a:xfrm rot="16200000">
            <a:off x="3937991" y="3750894"/>
            <a:ext cx="1872758" cy="336343"/>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82" name="TextBox christmas"/>
          <p:cNvSpPr txBox="1"/>
          <p:nvPr/>
        </p:nvSpPr>
        <p:spPr>
          <a:xfrm rot="10800000">
            <a:off x="1031511" y="4483360"/>
            <a:ext cx="3017972" cy="365723"/>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81" name="TextBox the_3"/>
          <p:cNvSpPr txBox="1"/>
          <p:nvPr/>
        </p:nvSpPr>
        <p:spPr>
          <a:xfrm rot="5400000">
            <a:off x="3320333" y="1539177"/>
            <a:ext cx="1095130" cy="329162"/>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80" name="TextBox to_3"/>
          <p:cNvSpPr txBox="1"/>
          <p:nvPr/>
        </p:nvSpPr>
        <p:spPr>
          <a:xfrm>
            <a:off x="1023254" y="3747409"/>
            <a:ext cx="666130" cy="383689"/>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79" name="TextBox creation"/>
          <p:cNvSpPr txBox="1"/>
          <p:nvPr/>
        </p:nvSpPr>
        <p:spPr>
          <a:xfrm rot="10800000">
            <a:off x="1023324" y="1145743"/>
            <a:ext cx="2682208" cy="368833"/>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78" name="TextBox from"/>
          <p:cNvSpPr txBox="1"/>
          <p:nvPr/>
        </p:nvSpPr>
        <p:spPr>
          <a:xfrm rot="5400000">
            <a:off x="4146478" y="1728505"/>
            <a:ext cx="1469959" cy="322167"/>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77" name="TextBox come"/>
          <p:cNvSpPr txBox="1"/>
          <p:nvPr/>
        </p:nvSpPr>
        <p:spPr>
          <a:xfrm rot="2700000">
            <a:off x="3141014" y="3994925"/>
            <a:ext cx="1785136" cy="234675"/>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72" name="TextBox to_2"/>
          <p:cNvSpPr txBox="1"/>
          <p:nvPr/>
        </p:nvSpPr>
        <p:spPr>
          <a:xfrm>
            <a:off x="691374" y="3375683"/>
            <a:ext cx="663900" cy="358118"/>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71" name="TextBox Jesus"/>
          <p:cNvSpPr txBox="1"/>
          <p:nvPr/>
        </p:nvSpPr>
        <p:spPr>
          <a:xfrm rot="2914907">
            <a:off x="724289" y="3735278"/>
            <a:ext cx="2248641" cy="358118"/>
          </a:xfrm>
          <a:prstGeom prst="rect">
            <a:avLst/>
          </a:prstGeom>
          <a:solidFill>
            <a:schemeClr val="accent1">
              <a:lumMod val="40000"/>
              <a:lumOff val="60000"/>
            </a:schemeClr>
          </a:solidFill>
        </p:spPr>
        <p:txBody>
          <a:bodyPr wrap="square" lIns="68577" tIns="34289" rIns="68577" bIns="34289" rtlCol="0">
            <a:noAutofit/>
          </a:bodyPr>
          <a:lstStyle/>
          <a:p>
            <a:pPr algn="ctr"/>
            <a:endParaRPr lang="en-GB" dirty="0"/>
          </a:p>
        </p:txBody>
      </p:sp>
      <p:sp>
        <p:nvSpPr>
          <p:cNvPr id="70" name="TextBox for"/>
          <p:cNvSpPr txBox="1"/>
          <p:nvPr/>
        </p:nvSpPr>
        <p:spPr>
          <a:xfrm rot="2730559">
            <a:off x="2559702" y="3429279"/>
            <a:ext cx="1295885" cy="323818"/>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6" name="TextBox prepared"/>
          <p:cNvSpPr txBox="1"/>
          <p:nvPr/>
        </p:nvSpPr>
        <p:spPr>
          <a:xfrm>
            <a:off x="2365129" y="2624568"/>
            <a:ext cx="2680806" cy="377081"/>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31" name="TextBox who"/>
          <p:cNvSpPr txBox="1"/>
          <p:nvPr/>
        </p:nvSpPr>
        <p:spPr>
          <a:xfrm rot="5400000">
            <a:off x="4024762" y="3058797"/>
            <a:ext cx="367413" cy="99645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4" name="TextBox: people"/>
          <p:cNvSpPr txBox="1"/>
          <p:nvPr/>
        </p:nvSpPr>
        <p:spPr>
          <a:xfrm rot="2805847">
            <a:off x="983120" y="3217445"/>
            <a:ext cx="2741068" cy="31742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9" name="TextBox the_2"/>
          <p:cNvSpPr txBox="1"/>
          <p:nvPr/>
        </p:nvSpPr>
        <p:spPr>
          <a:xfrm rot="16200000">
            <a:off x="-37645" y="3393071"/>
            <a:ext cx="1120441" cy="337597"/>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30" name="TextBox about"/>
          <p:cNvSpPr txBox="1"/>
          <p:nvPr/>
        </p:nvSpPr>
        <p:spPr>
          <a:xfrm rot="5400000">
            <a:off x="1005271" y="3451156"/>
            <a:ext cx="371968" cy="1694181"/>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86" name="TextBox stories"/>
          <p:cNvSpPr txBox="1"/>
          <p:nvPr/>
        </p:nvSpPr>
        <p:spPr>
          <a:xfrm rot="19061145">
            <a:off x="2347370" y="1555048"/>
            <a:ext cx="337279" cy="3230639"/>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68" name="TextBox bible"/>
          <p:cNvSpPr txBox="1"/>
          <p:nvPr/>
        </p:nvSpPr>
        <p:spPr>
          <a:xfrm>
            <a:off x="685973" y="1153325"/>
            <a:ext cx="337279" cy="1829362"/>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27" name="TextBox the_1"/>
          <p:cNvSpPr txBox="1"/>
          <p:nvPr/>
        </p:nvSpPr>
        <p:spPr>
          <a:xfrm rot="5400000">
            <a:off x="1974595" y="1546796"/>
            <a:ext cx="1112590" cy="310319"/>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45" name="TextBox tell"/>
          <p:cNvSpPr txBox="1"/>
          <p:nvPr/>
        </p:nvSpPr>
        <p:spPr>
          <a:xfrm>
            <a:off x="4049484" y="1153325"/>
            <a:ext cx="320370" cy="1458258"/>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2" name="TextBox to_1"/>
          <p:cNvSpPr txBox="1"/>
          <p:nvPr/>
        </p:nvSpPr>
        <p:spPr>
          <a:xfrm rot="2988331">
            <a:off x="1978182" y="3949272"/>
            <a:ext cx="813540" cy="345638"/>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34" name="TextBox helps"/>
          <p:cNvSpPr txBox="1"/>
          <p:nvPr/>
        </p:nvSpPr>
        <p:spPr>
          <a:xfrm rot="19041464">
            <a:off x="3040938" y="1313181"/>
            <a:ext cx="333413" cy="2262346"/>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67" name="TextBox tree"/>
          <p:cNvSpPr txBox="1"/>
          <p:nvPr/>
        </p:nvSpPr>
        <p:spPr>
          <a:xfrm rot="18919348" flipH="1">
            <a:off x="2857170" y="1016293"/>
            <a:ext cx="358131" cy="178873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3" name="TextBox jesse"/>
          <p:cNvSpPr txBox="1"/>
          <p:nvPr/>
        </p:nvSpPr>
        <p:spPr>
          <a:xfrm>
            <a:off x="353777" y="1146302"/>
            <a:ext cx="320201" cy="1836384"/>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 name="TextBox a"/>
          <p:cNvSpPr txBox="1"/>
          <p:nvPr/>
        </p:nvSpPr>
        <p:spPr>
          <a:xfrm>
            <a:off x="348699" y="4490092"/>
            <a:ext cx="325280" cy="364075"/>
          </a:xfrm>
          <a:prstGeom prst="rect">
            <a:avLst/>
          </a:prstGeom>
          <a:solidFill>
            <a:schemeClr val="tx2">
              <a:lumMod val="40000"/>
              <a:lumOff val="60000"/>
            </a:schemeClr>
          </a:solidFill>
          <a:ln>
            <a:noFill/>
          </a:ln>
        </p:spPr>
        <p:txBody>
          <a:bodyPr wrap="square" lIns="68577" tIns="34289" rIns="68577" bIns="34289" rtlCol="0">
            <a:noAutofit/>
          </a:bodyPr>
          <a:lstStyle/>
          <a:p>
            <a:pPr algn="ctr"/>
            <a:endParaRPr lang="en-GB" dirty="0"/>
          </a:p>
        </p:txBody>
      </p:sp>
      <p:graphicFrame>
        <p:nvGraphicFramePr>
          <p:cNvPr id="23" name="Table"/>
          <p:cNvGraphicFramePr>
            <a:graphicFrameLocks noGrp="1"/>
          </p:cNvGraphicFramePr>
          <p:nvPr>
            <p:extLst>
              <p:ext uri="{D42A27DB-BD31-4B8C-83A1-F6EECF244321}">
                <p14:modId xmlns:p14="http://schemas.microsoft.com/office/powerpoint/2010/main" val="4118061062"/>
              </p:ext>
            </p:extLst>
          </p:nvPr>
        </p:nvGraphicFramePr>
        <p:xfrm>
          <a:off x="348698" y="1146196"/>
          <a:ext cx="4697238" cy="3713125"/>
        </p:xfrm>
        <a:graphic>
          <a:graphicData uri="http://schemas.openxmlformats.org/drawingml/2006/table">
            <a:tbl>
              <a:tblPr firstRow="1" bandRow="1">
                <a:tableStyleId>{5940675A-B579-460E-94D1-54222C63F5DA}</a:tableStyleId>
              </a:tblPr>
              <a:tblGrid>
                <a:gridCol w="335517">
                  <a:extLst>
                    <a:ext uri="{9D8B030D-6E8A-4147-A177-3AD203B41FA5}">
                      <a16:colId xmlns:a16="http://schemas.microsoft.com/office/drawing/2014/main" xmlns="" val="20000"/>
                    </a:ext>
                  </a:extLst>
                </a:gridCol>
                <a:gridCol w="335517">
                  <a:extLst>
                    <a:ext uri="{9D8B030D-6E8A-4147-A177-3AD203B41FA5}">
                      <a16:colId xmlns:a16="http://schemas.microsoft.com/office/drawing/2014/main" xmlns="" val="20001"/>
                    </a:ext>
                  </a:extLst>
                </a:gridCol>
                <a:gridCol w="335517">
                  <a:extLst>
                    <a:ext uri="{9D8B030D-6E8A-4147-A177-3AD203B41FA5}">
                      <a16:colId xmlns:a16="http://schemas.microsoft.com/office/drawing/2014/main" xmlns="" val="20002"/>
                    </a:ext>
                  </a:extLst>
                </a:gridCol>
                <a:gridCol w="335517">
                  <a:extLst>
                    <a:ext uri="{9D8B030D-6E8A-4147-A177-3AD203B41FA5}">
                      <a16:colId xmlns:a16="http://schemas.microsoft.com/office/drawing/2014/main" xmlns="" val="20003"/>
                    </a:ext>
                  </a:extLst>
                </a:gridCol>
                <a:gridCol w="335517">
                  <a:extLst>
                    <a:ext uri="{9D8B030D-6E8A-4147-A177-3AD203B41FA5}">
                      <a16:colId xmlns:a16="http://schemas.microsoft.com/office/drawing/2014/main" xmlns="" val="20004"/>
                    </a:ext>
                  </a:extLst>
                </a:gridCol>
                <a:gridCol w="335517">
                  <a:extLst>
                    <a:ext uri="{9D8B030D-6E8A-4147-A177-3AD203B41FA5}">
                      <a16:colId xmlns:a16="http://schemas.microsoft.com/office/drawing/2014/main" xmlns="" val="20005"/>
                    </a:ext>
                  </a:extLst>
                </a:gridCol>
                <a:gridCol w="335517">
                  <a:extLst>
                    <a:ext uri="{9D8B030D-6E8A-4147-A177-3AD203B41FA5}">
                      <a16:colId xmlns:a16="http://schemas.microsoft.com/office/drawing/2014/main" xmlns="" val="20006"/>
                    </a:ext>
                  </a:extLst>
                </a:gridCol>
                <a:gridCol w="335517">
                  <a:extLst>
                    <a:ext uri="{9D8B030D-6E8A-4147-A177-3AD203B41FA5}">
                      <a16:colId xmlns:a16="http://schemas.microsoft.com/office/drawing/2014/main" xmlns="" val="20007"/>
                    </a:ext>
                  </a:extLst>
                </a:gridCol>
                <a:gridCol w="335517">
                  <a:extLst>
                    <a:ext uri="{9D8B030D-6E8A-4147-A177-3AD203B41FA5}">
                      <a16:colId xmlns:a16="http://schemas.microsoft.com/office/drawing/2014/main" xmlns="" val="20008"/>
                    </a:ext>
                  </a:extLst>
                </a:gridCol>
                <a:gridCol w="335517"/>
                <a:gridCol w="335517">
                  <a:extLst>
                    <a:ext uri="{9D8B030D-6E8A-4147-A177-3AD203B41FA5}">
                      <a16:colId xmlns:a16="http://schemas.microsoft.com/office/drawing/2014/main" xmlns="" val="20009"/>
                    </a:ext>
                  </a:extLst>
                </a:gridCol>
                <a:gridCol w="335517"/>
                <a:gridCol w="335517"/>
                <a:gridCol w="335517"/>
              </a:tblGrid>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J</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T</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1"/>
                  </a:ext>
                </a:extLst>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I</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J</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H</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H</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2"/>
                  </a:ext>
                </a:extLst>
              </a:tr>
              <a:tr h="369703">
                <a:tc>
                  <a:txBody>
                    <a:bodyPr/>
                    <a:lstStyle/>
                    <a:p>
                      <a:pPr marL="0" algn="ctr" defTabSz="914400" rtl="0" eaLnBrk="1" latinLnBrk="0" hangingPunct="1"/>
                      <a:r>
                        <a:rPr lang="en-US" sz="900" kern="1200" dirty="0">
                          <a:ln>
                            <a:noFill/>
                          </a:ln>
                          <a:solidFill>
                            <a:schemeClr val="tx1"/>
                          </a:solidFill>
                          <a:latin typeface="+mn-lt"/>
                          <a:ea typeface="+mn-ea"/>
                          <a:cs typeface="+mn-cs"/>
                        </a:rPr>
                        <a:t>S</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3"/>
                  </a:ext>
                </a:extLst>
              </a:tr>
              <a:tr h="369703">
                <a:tc>
                  <a:txBody>
                    <a:bodyPr/>
                    <a:lstStyle/>
                    <a:p>
                      <a:pPr marL="0" algn="ctr" defTabSz="914400" rtl="0" eaLnBrk="1" latinLnBrk="0" hangingPunct="1"/>
                      <a:r>
                        <a:rPr lang="en-US" sz="900" kern="1200" dirty="0">
                          <a:ln>
                            <a:noFill/>
                          </a:ln>
                          <a:solidFill>
                            <a:schemeClr val="tx1"/>
                          </a:solidFill>
                          <a:latin typeface="+mn-lt"/>
                          <a:ea typeface="+mn-ea"/>
                          <a:cs typeface="+mn-cs"/>
                        </a:rPr>
                        <a:t>S</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V</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4"/>
                  </a:ext>
                </a:extLst>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E</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O</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5"/>
                  </a:ext>
                </a:extLst>
              </a:tr>
              <a:tr h="385798">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J</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r>
            </a:tbl>
          </a:graphicData>
        </a:graphic>
      </p:graphicFrame>
      <p:sp>
        <p:nvSpPr>
          <p:cNvPr id="24" name="Textbox: Text"/>
          <p:cNvSpPr txBox="1"/>
          <p:nvPr/>
        </p:nvSpPr>
        <p:spPr>
          <a:xfrm>
            <a:off x="5461000" y="1462427"/>
            <a:ext cx="3429000" cy="1115688"/>
          </a:xfrm>
          <a:prstGeom prst="rect">
            <a:avLst/>
          </a:prstGeom>
          <a:noFill/>
          <a:ln w="34925">
            <a:solidFill>
              <a:schemeClr val="accent1"/>
            </a:solidFill>
          </a:ln>
        </p:spPr>
        <p:txBody>
          <a:bodyPr wrap="square" lIns="68577" tIns="34289" rIns="68577" bIns="34289" rtlCol="0">
            <a:spAutoFit/>
          </a:bodyPr>
          <a:lstStyle/>
          <a:p>
            <a:pPr algn="just"/>
            <a:r>
              <a:rPr lang="en-NZ" sz="1700" b="1" dirty="0">
                <a:solidFill>
                  <a:srgbClr val="002060"/>
                </a:solidFill>
              </a:rPr>
              <a:t>A Jesse tree helps to tell the Bible stories about the people who prepared for Jesus to </a:t>
            </a:r>
            <a:r>
              <a:rPr lang="en-NZ" sz="1700" b="1" dirty="0" smtClean="0">
                <a:solidFill>
                  <a:srgbClr val="002060"/>
                </a:solidFill>
              </a:rPr>
              <a:t>come, </a:t>
            </a:r>
            <a:r>
              <a:rPr lang="en-NZ" sz="1700" b="1" dirty="0">
                <a:solidFill>
                  <a:srgbClr val="002060"/>
                </a:solidFill>
              </a:rPr>
              <a:t>from creation to the Christmas </a:t>
            </a:r>
            <a:r>
              <a:rPr lang="en-NZ" sz="1700" b="1" dirty="0" smtClean="0">
                <a:solidFill>
                  <a:srgbClr val="002060"/>
                </a:solidFill>
              </a:rPr>
              <a:t>Story.</a:t>
            </a:r>
            <a:endParaRPr lang="en-NZ" sz="1700" b="1" dirty="0">
              <a:solidFill>
                <a:srgbClr val="002060"/>
              </a:solidFill>
            </a:endParaRPr>
          </a:p>
        </p:txBody>
      </p:sp>
      <p:sp>
        <p:nvSpPr>
          <p:cNvPr id="65" name="Trigger: Story"/>
          <p:cNvSpPr/>
          <p:nvPr/>
        </p:nvSpPr>
        <p:spPr>
          <a:xfrm>
            <a:off x="7831077" y="2304038"/>
            <a:ext cx="48534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4" name="Trigger: Christmas"/>
          <p:cNvSpPr/>
          <p:nvPr/>
        </p:nvSpPr>
        <p:spPr>
          <a:xfrm>
            <a:off x="6905629" y="2293871"/>
            <a:ext cx="87245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3" name="Trigger: the_3"/>
          <p:cNvSpPr/>
          <p:nvPr/>
        </p:nvSpPr>
        <p:spPr>
          <a:xfrm>
            <a:off x="6557963" y="2304940"/>
            <a:ext cx="285747" cy="200057"/>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7" name="Trigger: to_3"/>
          <p:cNvSpPr/>
          <p:nvPr/>
        </p:nvSpPr>
        <p:spPr>
          <a:xfrm>
            <a:off x="6318642" y="2292784"/>
            <a:ext cx="17907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5" name="Trigger: creation"/>
          <p:cNvSpPr/>
          <p:nvPr/>
        </p:nvSpPr>
        <p:spPr>
          <a:xfrm>
            <a:off x="5534027" y="2301357"/>
            <a:ext cx="723899"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4" name="Trigger: from"/>
          <p:cNvSpPr/>
          <p:nvPr/>
        </p:nvSpPr>
        <p:spPr>
          <a:xfrm>
            <a:off x="8377237" y="2033284"/>
            <a:ext cx="43819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0" name="Trigger: come"/>
          <p:cNvSpPr/>
          <p:nvPr/>
        </p:nvSpPr>
        <p:spPr>
          <a:xfrm>
            <a:off x="7757542" y="2042226"/>
            <a:ext cx="50540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9" name="Trigger: to_2"/>
          <p:cNvSpPr/>
          <p:nvPr/>
        </p:nvSpPr>
        <p:spPr>
          <a:xfrm>
            <a:off x="7449275" y="2055115"/>
            <a:ext cx="201441" cy="20663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8" name="Trigger: Jesus"/>
          <p:cNvSpPr/>
          <p:nvPr/>
        </p:nvSpPr>
        <p:spPr>
          <a:xfrm>
            <a:off x="6838947" y="2046036"/>
            <a:ext cx="49020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0" name="Trigger: for"/>
          <p:cNvSpPr/>
          <p:nvPr/>
        </p:nvSpPr>
        <p:spPr>
          <a:xfrm>
            <a:off x="6458221" y="2044773"/>
            <a:ext cx="28132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3" name="Trigger: prepared"/>
          <p:cNvSpPr/>
          <p:nvPr/>
        </p:nvSpPr>
        <p:spPr>
          <a:xfrm>
            <a:off x="5524501" y="2056583"/>
            <a:ext cx="838199"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2" name="Trigger: who"/>
          <p:cNvSpPr/>
          <p:nvPr/>
        </p:nvSpPr>
        <p:spPr>
          <a:xfrm>
            <a:off x="8420102" y="1786766"/>
            <a:ext cx="409814"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1" name="Trigger: people"/>
          <p:cNvSpPr/>
          <p:nvPr/>
        </p:nvSpPr>
        <p:spPr>
          <a:xfrm>
            <a:off x="7591237" y="1797230"/>
            <a:ext cx="633600" cy="22225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1" name="Trigger: the_2"/>
          <p:cNvSpPr/>
          <p:nvPr/>
        </p:nvSpPr>
        <p:spPr>
          <a:xfrm flipH="1">
            <a:off x="7082473" y="1800842"/>
            <a:ext cx="287263" cy="181711"/>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1" name="Trigger: about"/>
          <p:cNvSpPr/>
          <p:nvPr/>
        </p:nvSpPr>
        <p:spPr>
          <a:xfrm>
            <a:off x="6318641" y="1795116"/>
            <a:ext cx="55364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85" name="Trigger: stories"/>
          <p:cNvSpPr/>
          <p:nvPr/>
        </p:nvSpPr>
        <p:spPr>
          <a:xfrm>
            <a:off x="5541437" y="1774977"/>
            <a:ext cx="596898"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7" name="Trigger: Bible"/>
          <p:cNvSpPr/>
          <p:nvPr/>
        </p:nvSpPr>
        <p:spPr>
          <a:xfrm>
            <a:off x="8372474" y="1529440"/>
            <a:ext cx="457251"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0" name="Trigger: the_1"/>
          <p:cNvSpPr/>
          <p:nvPr/>
        </p:nvSpPr>
        <p:spPr>
          <a:xfrm>
            <a:off x="7985173" y="1522552"/>
            <a:ext cx="296655" cy="21602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8" name="Trigger: tell"/>
          <p:cNvSpPr/>
          <p:nvPr/>
        </p:nvSpPr>
        <p:spPr>
          <a:xfrm>
            <a:off x="7596000" y="1529440"/>
            <a:ext cx="313559"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8" name="Trigger: to_1"/>
          <p:cNvSpPr/>
          <p:nvPr/>
        </p:nvSpPr>
        <p:spPr>
          <a:xfrm>
            <a:off x="7319624" y="1541296"/>
            <a:ext cx="210841" cy="186931"/>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9" name="Trigger: helps"/>
          <p:cNvSpPr/>
          <p:nvPr/>
        </p:nvSpPr>
        <p:spPr>
          <a:xfrm>
            <a:off x="6744307" y="1523633"/>
            <a:ext cx="505379"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6" name="Trigger: tree"/>
          <p:cNvSpPr/>
          <p:nvPr/>
        </p:nvSpPr>
        <p:spPr>
          <a:xfrm>
            <a:off x="6291264" y="1529043"/>
            <a:ext cx="37201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6" name="Trigger: jesse"/>
          <p:cNvSpPr/>
          <p:nvPr/>
        </p:nvSpPr>
        <p:spPr>
          <a:xfrm>
            <a:off x="5754127" y="1529440"/>
            <a:ext cx="437452" cy="21602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 name="Trigger: A"/>
          <p:cNvSpPr/>
          <p:nvPr/>
        </p:nvSpPr>
        <p:spPr>
          <a:xfrm>
            <a:off x="5529264" y="1523633"/>
            <a:ext cx="152400" cy="21602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2" name="Title"/>
          <p:cNvSpPr txBox="1"/>
          <p:nvPr/>
        </p:nvSpPr>
        <p:spPr>
          <a:xfrm>
            <a:off x="3557" y="3377"/>
            <a:ext cx="9144000" cy="1177245"/>
          </a:xfrm>
          <a:prstGeom prst="rect">
            <a:avLst/>
          </a:prstGeom>
          <a:noFill/>
        </p:spPr>
        <p:txBody>
          <a:bodyPr wrap="square" lIns="68577" tIns="34289" rIns="68577" bIns="34289" rtlCol="0">
            <a:spAutoFit/>
          </a:bodyPr>
          <a:lstStyle/>
          <a:p>
            <a:pPr algn="ctr"/>
            <a:r>
              <a:rPr lang="en-NZ" sz="3600" b="1" dirty="0"/>
              <a:t>Using a tree with symbols in Advent</a:t>
            </a:r>
            <a:br>
              <a:rPr lang="en-NZ" sz="3600" b="1" dirty="0"/>
            </a:br>
            <a:r>
              <a:rPr lang="en-NZ" sz="3600" b="1" dirty="0"/>
              <a:t>helps people to prepare for the coming of Jesus</a:t>
            </a:r>
            <a:endParaRPr lang="en-GB" sz="3600" b="1" dirty="0"/>
          </a:p>
        </p:txBody>
      </p:sp>
      <p:sp>
        <p:nvSpPr>
          <p:cNvPr id="7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7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Tool instructions"/>
          <p:cNvSpPr txBox="1"/>
          <p:nvPr/>
        </p:nvSpPr>
        <p:spPr>
          <a:xfrm>
            <a:off x="77008" y="4912668"/>
            <a:ext cx="6828621" cy="230832"/>
          </a:xfrm>
          <a:prstGeom prst="rect">
            <a:avLst/>
          </a:prstGeom>
          <a:solidFill>
            <a:schemeClr val="bg1"/>
          </a:solidFill>
        </p:spPr>
        <p:txBody>
          <a:bodyPr wrap="square" rtlCol="0">
            <a:spAutoFit/>
          </a:bodyPr>
          <a:lstStyle/>
          <a:p>
            <a:pPr algn="ctr"/>
            <a:r>
              <a:rPr lang="en-GB" sz="900" dirty="0" smtClean="0">
                <a:latin typeface="Arial" pitchFamily="34" charset="0"/>
                <a:ea typeface="Segoe UI" pitchFamily="34" charset="0"/>
                <a:cs typeface="Arial" pitchFamily="34" charset="0"/>
              </a:rPr>
              <a:t>Click the words in the text box to reveal the position in the </a:t>
            </a:r>
            <a:r>
              <a:rPr lang="en-GB" sz="900" dirty="0">
                <a:latin typeface="Arial" pitchFamily="34" charset="0"/>
                <a:ea typeface="Segoe UI" pitchFamily="34" charset="0"/>
                <a:cs typeface="Arial" pitchFamily="34" charset="0"/>
              </a:rPr>
              <a:t>puzzle. Click on the worksheet button to go to the </a:t>
            </a:r>
            <a:r>
              <a:rPr lang="en-GB" sz="900" dirty="0" smtClean="0">
                <a:latin typeface="Arial" pitchFamily="34" charset="0"/>
                <a:ea typeface="Segoe UI" pitchFamily="34" charset="0"/>
                <a:cs typeface="Arial" pitchFamily="34" charset="0"/>
              </a:rPr>
              <a:t>worksheet.</a:t>
            </a:r>
            <a:endParaRPr lang="en-GB" sz="900" dirty="0">
              <a:latin typeface="Arial" pitchFamily="34" charset="0"/>
              <a:ea typeface="Segoe UI" pitchFamily="34" charset="0"/>
              <a:cs typeface="Arial" pitchFamily="34" charset="0"/>
            </a:endParaRPr>
          </a:p>
        </p:txBody>
      </p:sp>
      <p:pic>
        <p:nvPicPr>
          <p:cNvPr id="84" name="Image" descr="Image result for the jesse tree"/>
          <p:cNvPicPr/>
          <p:nvPr/>
        </p:nvPicPr>
        <p:blipFill>
          <a:blip r:embed="rId4">
            <a:extLst>
              <a:ext uri="{28A0092B-C50C-407E-A947-70E740481C1C}">
                <a14:useLocalDpi xmlns:a14="http://schemas.microsoft.com/office/drawing/2010/main" val="0"/>
              </a:ext>
            </a:extLst>
          </a:blip>
          <a:srcRect/>
          <a:stretch>
            <a:fillRect/>
          </a:stretch>
        </p:blipFill>
        <p:spPr bwMode="auto">
          <a:xfrm>
            <a:off x="6492948" y="2624568"/>
            <a:ext cx="1318191" cy="1891318"/>
          </a:xfrm>
          <a:prstGeom prst="rect">
            <a:avLst/>
          </a:prstGeom>
          <a:noFill/>
          <a:ln>
            <a:noFill/>
          </a:ln>
        </p:spPr>
      </p:pic>
    </p:spTree>
    <p:extLst>
      <p:ext uri="{BB962C8B-B14F-4D97-AF65-F5344CB8AC3E}">
        <p14:creationId xmlns:p14="http://schemas.microsoft.com/office/powerpoint/2010/main" val="2594394533"/>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nextCondLst>
                <p:cond evt="onClick" delay="0">
                  <p:tgtEl>
                    <p:spTgt spid="5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childTnLst>
              </p:cTn>
              <p:nextCondLst>
                <p:cond evt="onClick" delay="0">
                  <p:tgtEl>
                    <p:spTgt spid="41"/>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4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childTnLst>
                          </p:cTn>
                        </p:par>
                      </p:childTnLst>
                    </p:cTn>
                  </p:par>
                </p:childTnLst>
              </p:cTn>
              <p:nextCondLst>
                <p:cond evt="onClick" delay="0">
                  <p:tgtEl>
                    <p:spTgt spid="47"/>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8"/>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500"/>
                                        <p:tgtEl>
                                          <p:spTgt spid="71"/>
                                        </p:tgtEl>
                                      </p:cBhvr>
                                    </p:animEffect>
                                  </p:childTnLst>
                                </p:cTn>
                              </p:par>
                            </p:childTnLst>
                          </p:cTn>
                        </p:par>
                      </p:childTnLst>
                    </p:cTn>
                  </p:par>
                </p:childTnLst>
              </p:cTn>
              <p:nextCondLst>
                <p:cond evt="onClick" delay="0">
                  <p:tgtEl>
                    <p:spTgt spid="48"/>
                  </p:tgtEl>
                </p:cond>
              </p:nextCondLst>
            </p:seq>
            <p:seq concurrent="1" nextAc="seek">
              <p:cTn id="92" restart="whenNotActive" fill="hold" evtFilter="cancelBubble" nodeType="interactiveSeq">
                <p:stCondLst>
                  <p:cond evt="onClick" delay="0">
                    <p:tgtEl>
                      <p:spTgt spid="49"/>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500"/>
                                        <p:tgtEl>
                                          <p:spTgt spid="72"/>
                                        </p:tgtEl>
                                      </p:cBhvr>
                                    </p:animEffect>
                                  </p:childTnLst>
                                </p:cTn>
                              </p:par>
                            </p:childTnLst>
                          </p:cTn>
                        </p:par>
                      </p:childTnLst>
                    </p:cTn>
                  </p:par>
                </p:childTnLst>
              </p:cTn>
              <p:nextCondLst>
                <p:cond evt="onClick" delay="0">
                  <p:tgtEl>
                    <p:spTgt spid="49"/>
                  </p:tgtEl>
                </p:cond>
              </p:nextCondLst>
            </p:seq>
            <p:seq concurrent="1" nextAc="seek">
              <p:cTn id="98" restart="whenNotActive" fill="hold" evtFilter="cancelBubble" nodeType="interactiveSeq">
                <p:stCondLst>
                  <p:cond evt="onClick" delay="0">
                    <p:tgtEl>
                      <p:spTgt spid="50"/>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fade">
                                      <p:cBhvr>
                                        <p:cTn id="103" dur="500"/>
                                        <p:tgtEl>
                                          <p:spTgt spid="77"/>
                                        </p:tgtEl>
                                      </p:cBhvr>
                                    </p:animEffect>
                                  </p:childTnLst>
                                </p:cTn>
                              </p:par>
                            </p:childTnLst>
                          </p:cTn>
                        </p:par>
                      </p:childTnLst>
                    </p:cTn>
                  </p:par>
                </p:childTnLst>
              </p:cTn>
              <p:nextCondLst>
                <p:cond evt="onClick" delay="0">
                  <p:tgtEl>
                    <p:spTgt spid="50"/>
                  </p:tgtEl>
                </p:cond>
              </p:nextCondLst>
            </p:seq>
            <p:seq concurrent="1" nextAc="seek">
              <p:cTn id="104" restart="whenNotActive" fill="hold" evtFilter="cancelBubble" nodeType="interactiveSeq">
                <p:stCondLst>
                  <p:cond evt="onClick" delay="0">
                    <p:tgtEl>
                      <p:spTgt spid="54"/>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fade">
                                      <p:cBhvr>
                                        <p:cTn id="109" dur="500"/>
                                        <p:tgtEl>
                                          <p:spTgt spid="78"/>
                                        </p:tgtEl>
                                      </p:cBhvr>
                                    </p:animEffect>
                                  </p:childTnLst>
                                </p:cTn>
                              </p:par>
                            </p:childTnLst>
                          </p:cTn>
                        </p:par>
                      </p:childTnLst>
                    </p:cTn>
                  </p:par>
                </p:childTnLst>
              </p:cTn>
              <p:nextCondLst>
                <p:cond evt="onClick" delay="0">
                  <p:tgtEl>
                    <p:spTgt spid="54"/>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fade">
                                      <p:cBhvr>
                                        <p:cTn id="115" dur="500"/>
                                        <p:tgtEl>
                                          <p:spTgt spid="79"/>
                                        </p:tgtEl>
                                      </p:cBhvr>
                                    </p:animEffec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7"/>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childTnLst>
                          </p:cTn>
                        </p:par>
                      </p:childTnLst>
                    </p:cTn>
                  </p:par>
                </p:childTnLst>
              </p:cTn>
              <p:nextCondLst>
                <p:cond evt="onClick" delay="0">
                  <p:tgtEl>
                    <p:spTgt spid="57"/>
                  </p:tgtEl>
                </p:cond>
              </p:nextCondLst>
            </p:seq>
            <p:seq concurrent="1" nextAc="seek">
              <p:cTn id="122" restart="whenNotActive" fill="hold" evtFilter="cancelBubble" nodeType="interactiveSeq">
                <p:stCondLst>
                  <p:cond evt="onClick" delay="0">
                    <p:tgtEl>
                      <p:spTgt spid="63"/>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fade">
                                      <p:cBhvr>
                                        <p:cTn id="127" dur="500"/>
                                        <p:tgtEl>
                                          <p:spTgt spid="81"/>
                                        </p:tgtEl>
                                      </p:cBhvr>
                                    </p:animEffect>
                                  </p:childTnLst>
                                </p:cTn>
                              </p:par>
                            </p:childTnLst>
                          </p:cTn>
                        </p:par>
                      </p:childTnLst>
                    </p:cTn>
                  </p:par>
                </p:childTnLst>
              </p:cTn>
              <p:nextCondLst>
                <p:cond evt="onClick" delay="0">
                  <p:tgtEl>
                    <p:spTgt spid="63"/>
                  </p:tgtEl>
                </p:cond>
              </p:nextCondLst>
            </p:seq>
            <p:seq concurrent="1" nextAc="seek">
              <p:cTn id="128" restart="whenNotActive" fill="hold" evtFilter="cancelBubble" nodeType="interactiveSeq">
                <p:stCondLst>
                  <p:cond evt="onClick" delay="0">
                    <p:tgtEl>
                      <p:spTgt spid="64"/>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fade">
                                      <p:cBhvr>
                                        <p:cTn id="133" dur="500"/>
                                        <p:tgtEl>
                                          <p:spTgt spid="82"/>
                                        </p:tgtEl>
                                      </p:cBhvr>
                                    </p:animEffect>
                                  </p:childTnLst>
                                </p:cTn>
                              </p:par>
                            </p:childTnLst>
                          </p:cTn>
                        </p:par>
                      </p:childTnLst>
                    </p:cTn>
                  </p:par>
                </p:childTnLst>
              </p:cTn>
              <p:nextCondLst>
                <p:cond evt="onClick" delay="0">
                  <p:tgtEl>
                    <p:spTgt spid="64"/>
                  </p:tgtEl>
                </p:cond>
              </p:nextCondLst>
            </p:seq>
            <p:seq concurrent="1" nextAc="seek">
              <p:cTn id="134" restart="whenNotActive" fill="hold" evtFilter="cancelBubble" nodeType="interactiveSeq">
                <p:stCondLst>
                  <p:cond evt="onClick" delay="0">
                    <p:tgtEl>
                      <p:spTgt spid="65"/>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fade">
                                      <p:cBhvr>
                                        <p:cTn id="139" dur="500"/>
                                        <p:tgtEl>
                                          <p:spTgt spid="83"/>
                                        </p:tgtEl>
                                      </p:cBhvr>
                                    </p:animEffect>
                                  </p:childTnLst>
                                </p:cTn>
                              </p:par>
                            </p:childTnLst>
                          </p:cTn>
                        </p:par>
                      </p:childTnLst>
                    </p:cTn>
                  </p:par>
                </p:childTnLst>
              </p:cTn>
              <p:nextCondLst>
                <p:cond evt="onClick" delay="0">
                  <p:tgtEl>
                    <p:spTgt spid="65"/>
                  </p:tgtEl>
                </p:cond>
              </p:nextCondLst>
            </p:seq>
            <p:seq concurrent="1" nextAc="seek">
              <p:cTn id="140" restart="whenNotActive" fill="hold" evtFilter="cancelBubble" nodeType="interactiveSeq">
                <p:stCondLst>
                  <p:cond evt="onClick" delay="0">
                    <p:tgtEl>
                      <p:spTgt spid="85"/>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86"/>
                                        </p:tgtEl>
                                        <p:attrNameLst>
                                          <p:attrName>style.visibility</p:attrName>
                                        </p:attrNameLst>
                                      </p:cBhvr>
                                      <p:to>
                                        <p:strVal val="visible"/>
                                      </p:to>
                                    </p:set>
                                    <p:animEffect transition="in" filter="fade">
                                      <p:cBhvr>
                                        <p:cTn id="145" dur="500"/>
                                        <p:tgtEl>
                                          <p:spTgt spid="86"/>
                                        </p:tgtEl>
                                      </p:cBhvr>
                                    </p:animEffect>
                                  </p:childTnLst>
                                </p:cTn>
                              </p:par>
                            </p:childTnLst>
                          </p:cTn>
                        </p:par>
                      </p:childTnLst>
                    </p:cTn>
                  </p:par>
                </p:childTnLst>
              </p:cTn>
              <p:nextCondLst>
                <p:cond evt="onClick" delay="0">
                  <p:tgtEl>
                    <p:spTgt spid="85"/>
                  </p:tgtEl>
                </p:cond>
              </p:nextCondLst>
            </p:seq>
            <p:seq concurrent="1" nextAc="seek">
              <p:cTn id="146" restart="whenNotActive" fill="hold" evtFilter="cancelBubble" nodeType="interactiveSeq">
                <p:stCondLst>
                  <p:cond evt="onClick" delay="0">
                    <p:tgtEl>
                      <p:spTgt spid="74"/>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45"/>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27"/>
                                        </p:tgtEl>
                                        <p:attrNameLst>
                                          <p:attrName>style.visibility</p:attrName>
                                        </p:attrNameLst>
                                      </p:cBhvr>
                                      <p:to>
                                        <p:strVal val="hidden"/>
                                      </p:to>
                                    </p:set>
                                  </p:childTnLst>
                                </p:cTn>
                              </p:par>
                              <p:par>
                                <p:cTn id="157" presetID="1" presetClass="exit"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hidden"/>
                                      </p:to>
                                    </p:set>
                                  </p:childTnLst>
                                </p:cTn>
                              </p:par>
                              <p:par>
                                <p:cTn id="159" presetID="1" presetClass="exit" presetSubtype="0" fill="hold" grpId="0" nodeType="withEffect">
                                  <p:stCondLst>
                                    <p:cond delay="0"/>
                                  </p:stCondLst>
                                  <p:childTnLst>
                                    <p:set>
                                      <p:cBhvr>
                                        <p:cTn id="160" dur="1" fill="hold">
                                          <p:stCondLst>
                                            <p:cond delay="0"/>
                                          </p:stCondLst>
                                        </p:cTn>
                                        <p:tgtEl>
                                          <p:spTgt spid="31"/>
                                        </p:tgtEl>
                                        <p:attrNameLst>
                                          <p:attrName>style.visibility</p:attrName>
                                        </p:attrNameLst>
                                      </p:cBhvr>
                                      <p:to>
                                        <p:strVal val="hidden"/>
                                      </p:to>
                                    </p:set>
                                  </p:childTnLst>
                                </p:cTn>
                              </p:par>
                              <p:par>
                                <p:cTn id="161" presetID="1" presetClass="exit" presetSubtype="0" fill="hold" grpId="0" nodeType="withEffect">
                                  <p:stCondLst>
                                    <p:cond delay="0"/>
                                  </p:stCondLst>
                                  <p:childTnLst>
                                    <p:set>
                                      <p:cBhvr>
                                        <p:cTn id="162" dur="1" fill="hold">
                                          <p:stCondLst>
                                            <p:cond delay="0"/>
                                          </p:stCondLst>
                                        </p:cTn>
                                        <p:tgtEl>
                                          <p:spTgt spid="34"/>
                                        </p:tgtEl>
                                        <p:attrNameLst>
                                          <p:attrName>style.visibility</p:attrName>
                                        </p:attrNameLst>
                                      </p:cBhvr>
                                      <p:to>
                                        <p:strVal val="hidden"/>
                                      </p:to>
                                    </p:set>
                                  </p:childTnLst>
                                </p:cTn>
                              </p:par>
                              <p:par>
                                <p:cTn id="163" presetID="1" presetClass="exit" presetSubtype="0" fill="hold" grpId="0" nodeType="withEffect">
                                  <p:stCondLst>
                                    <p:cond delay="0"/>
                                  </p:stCondLst>
                                  <p:childTnLst>
                                    <p:set>
                                      <p:cBhvr>
                                        <p:cTn id="164" dur="1" fill="hold">
                                          <p:stCondLst>
                                            <p:cond delay="0"/>
                                          </p:stCondLst>
                                        </p:cTn>
                                        <p:tgtEl>
                                          <p:spTgt spid="42"/>
                                        </p:tgtEl>
                                        <p:attrNameLst>
                                          <p:attrName>style.visibility</p:attrName>
                                        </p:attrNameLst>
                                      </p:cBhvr>
                                      <p:to>
                                        <p:strVal val="hidden"/>
                                      </p:to>
                                    </p:set>
                                  </p:childTnLst>
                                </p:cTn>
                              </p:par>
                              <p:par>
                                <p:cTn id="165" presetID="1" presetClass="exit" presetSubtype="0" fill="hold" grpId="0" nodeType="withEffect">
                                  <p:stCondLst>
                                    <p:cond delay="0"/>
                                  </p:stCondLst>
                                  <p:childTnLst>
                                    <p:set>
                                      <p:cBhvr>
                                        <p:cTn id="166" dur="1" fill="hold">
                                          <p:stCondLst>
                                            <p:cond delay="0"/>
                                          </p:stCondLst>
                                        </p:cTn>
                                        <p:tgtEl>
                                          <p:spTgt spid="44"/>
                                        </p:tgtEl>
                                        <p:attrNameLst>
                                          <p:attrName>style.visibility</p:attrName>
                                        </p:attrNameLst>
                                      </p:cBhvr>
                                      <p:to>
                                        <p:strVal val="hidden"/>
                                      </p:to>
                                    </p:set>
                                  </p:childTnLst>
                                </p:cTn>
                              </p:par>
                              <p:par>
                                <p:cTn id="167" presetID="1" presetClass="exit" presetSubtype="0" fill="hold" grpId="0" nodeType="withEffect">
                                  <p:stCondLst>
                                    <p:cond delay="0"/>
                                  </p:stCondLst>
                                  <p:childTnLst>
                                    <p:set>
                                      <p:cBhvr>
                                        <p:cTn id="168" dur="1" fill="hold">
                                          <p:stCondLst>
                                            <p:cond delay="0"/>
                                          </p:stCondLst>
                                        </p:cTn>
                                        <p:tgtEl>
                                          <p:spTgt spid="66"/>
                                        </p:tgtEl>
                                        <p:attrNameLst>
                                          <p:attrName>style.visibility</p:attrName>
                                        </p:attrNameLst>
                                      </p:cBhvr>
                                      <p:to>
                                        <p:strVal val="hidden"/>
                                      </p:to>
                                    </p:set>
                                  </p:childTnLst>
                                </p:cTn>
                              </p:par>
                              <p:par>
                                <p:cTn id="169" presetID="1" presetClass="exit" presetSubtype="0" fill="hold" grpId="0" nodeType="withEffect">
                                  <p:stCondLst>
                                    <p:cond delay="0"/>
                                  </p:stCondLst>
                                  <p:childTnLst>
                                    <p:set>
                                      <p:cBhvr>
                                        <p:cTn id="170" dur="1" fill="hold">
                                          <p:stCondLst>
                                            <p:cond delay="0"/>
                                          </p:stCondLst>
                                        </p:cTn>
                                        <p:tgtEl>
                                          <p:spTgt spid="67"/>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68"/>
                                        </p:tgtEl>
                                        <p:attrNameLst>
                                          <p:attrName>style.visibility</p:attrName>
                                        </p:attrNameLst>
                                      </p:cBhvr>
                                      <p:to>
                                        <p:strVal val="hidden"/>
                                      </p:to>
                                    </p:set>
                                  </p:childTnLst>
                                </p:cTn>
                              </p:par>
                              <p:par>
                                <p:cTn id="173" presetID="1" presetClass="exit" presetSubtype="0" fill="hold" grpId="0" nodeType="withEffect">
                                  <p:stCondLst>
                                    <p:cond delay="0"/>
                                  </p:stCondLst>
                                  <p:childTnLst>
                                    <p:set>
                                      <p:cBhvr>
                                        <p:cTn id="174" dur="1" fill="hold">
                                          <p:stCondLst>
                                            <p:cond delay="0"/>
                                          </p:stCondLst>
                                        </p:cTn>
                                        <p:tgtEl>
                                          <p:spTgt spid="69"/>
                                        </p:tgtEl>
                                        <p:attrNameLst>
                                          <p:attrName>style.visibility</p:attrName>
                                        </p:attrNameLst>
                                      </p:cBhvr>
                                      <p:to>
                                        <p:strVal val="hidden"/>
                                      </p:to>
                                    </p:set>
                                  </p:childTnLst>
                                </p:cTn>
                              </p:par>
                              <p:par>
                                <p:cTn id="175" presetID="1" presetClass="exit" presetSubtype="0" fill="hold" grpId="0" nodeType="withEffect">
                                  <p:stCondLst>
                                    <p:cond delay="0"/>
                                  </p:stCondLst>
                                  <p:childTnLst>
                                    <p:set>
                                      <p:cBhvr>
                                        <p:cTn id="176" dur="1" fill="hold">
                                          <p:stCondLst>
                                            <p:cond delay="0"/>
                                          </p:stCondLst>
                                        </p:cTn>
                                        <p:tgtEl>
                                          <p:spTgt spid="70"/>
                                        </p:tgtEl>
                                        <p:attrNameLst>
                                          <p:attrName>style.visibility</p:attrName>
                                        </p:attrNameLst>
                                      </p:cBhvr>
                                      <p:to>
                                        <p:strVal val="hidden"/>
                                      </p:to>
                                    </p:set>
                                  </p:childTnLst>
                                </p:cTn>
                              </p:par>
                              <p:par>
                                <p:cTn id="177" presetID="1" presetClass="exit" presetSubtype="0" fill="hold" grpId="0" nodeType="withEffect">
                                  <p:stCondLst>
                                    <p:cond delay="0"/>
                                  </p:stCondLst>
                                  <p:childTnLst>
                                    <p:set>
                                      <p:cBhvr>
                                        <p:cTn id="178" dur="1" fill="hold">
                                          <p:stCondLst>
                                            <p:cond delay="0"/>
                                          </p:stCondLst>
                                        </p:cTn>
                                        <p:tgtEl>
                                          <p:spTgt spid="71"/>
                                        </p:tgtEl>
                                        <p:attrNameLst>
                                          <p:attrName>style.visibility</p:attrName>
                                        </p:attrNameLst>
                                      </p:cBhvr>
                                      <p:to>
                                        <p:strVal val="hidden"/>
                                      </p:to>
                                    </p:set>
                                  </p:childTnLst>
                                </p:cTn>
                              </p:par>
                              <p:par>
                                <p:cTn id="179" presetID="1" presetClass="exit" presetSubtype="0" fill="hold" grpId="0" nodeType="withEffect">
                                  <p:stCondLst>
                                    <p:cond delay="0"/>
                                  </p:stCondLst>
                                  <p:childTnLst>
                                    <p:set>
                                      <p:cBhvr>
                                        <p:cTn id="180" dur="1" fill="hold">
                                          <p:stCondLst>
                                            <p:cond delay="0"/>
                                          </p:stCondLst>
                                        </p:cTn>
                                        <p:tgtEl>
                                          <p:spTgt spid="72"/>
                                        </p:tgtEl>
                                        <p:attrNameLst>
                                          <p:attrName>style.visibility</p:attrName>
                                        </p:attrNameLst>
                                      </p:cBhvr>
                                      <p:to>
                                        <p:strVal val="hidden"/>
                                      </p:to>
                                    </p:set>
                                  </p:childTnLst>
                                </p:cTn>
                              </p:par>
                              <p:par>
                                <p:cTn id="181" presetID="1" presetClass="exit"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hidden"/>
                                      </p:to>
                                    </p:set>
                                  </p:childTnLst>
                                </p:cTn>
                              </p:par>
                              <p:par>
                                <p:cTn id="183" presetID="1" presetClass="exit" presetSubtype="0" fill="hold" grpId="0" nodeType="withEffect">
                                  <p:stCondLst>
                                    <p:cond delay="0"/>
                                  </p:stCondLst>
                                  <p:childTnLst>
                                    <p:set>
                                      <p:cBhvr>
                                        <p:cTn id="184" dur="1" fill="hold">
                                          <p:stCondLst>
                                            <p:cond delay="0"/>
                                          </p:stCondLst>
                                        </p:cTn>
                                        <p:tgtEl>
                                          <p:spTgt spid="78"/>
                                        </p:tgtEl>
                                        <p:attrNameLst>
                                          <p:attrName>style.visibility</p:attrName>
                                        </p:attrNameLst>
                                      </p:cBhvr>
                                      <p:to>
                                        <p:strVal val="hidden"/>
                                      </p:to>
                                    </p:set>
                                  </p:childTnLst>
                                </p:cTn>
                              </p:par>
                              <p:par>
                                <p:cTn id="185" presetID="1" presetClass="exit" presetSubtype="0" fill="hold" grpId="0" nodeType="withEffect">
                                  <p:stCondLst>
                                    <p:cond delay="0"/>
                                  </p:stCondLst>
                                  <p:childTnLst>
                                    <p:set>
                                      <p:cBhvr>
                                        <p:cTn id="186" dur="1" fill="hold">
                                          <p:stCondLst>
                                            <p:cond delay="0"/>
                                          </p:stCondLst>
                                        </p:cTn>
                                        <p:tgtEl>
                                          <p:spTgt spid="79"/>
                                        </p:tgtEl>
                                        <p:attrNameLst>
                                          <p:attrName>style.visibility</p:attrName>
                                        </p:attrNameLst>
                                      </p:cBhvr>
                                      <p:to>
                                        <p:strVal val="hidden"/>
                                      </p:to>
                                    </p:set>
                                  </p:childTnLst>
                                </p:cTn>
                              </p:par>
                              <p:par>
                                <p:cTn id="187" presetID="1" presetClass="exit" presetSubtype="0" fill="hold" grpId="0" nodeType="withEffect">
                                  <p:stCondLst>
                                    <p:cond delay="0"/>
                                  </p:stCondLst>
                                  <p:childTnLst>
                                    <p:set>
                                      <p:cBhvr>
                                        <p:cTn id="188" dur="1" fill="hold">
                                          <p:stCondLst>
                                            <p:cond delay="0"/>
                                          </p:stCondLst>
                                        </p:cTn>
                                        <p:tgtEl>
                                          <p:spTgt spid="80"/>
                                        </p:tgtEl>
                                        <p:attrNameLst>
                                          <p:attrName>style.visibility</p:attrName>
                                        </p:attrNameLst>
                                      </p:cBhvr>
                                      <p:to>
                                        <p:strVal val="hidden"/>
                                      </p:to>
                                    </p:set>
                                  </p:childTnLst>
                                </p:cTn>
                              </p:par>
                              <p:par>
                                <p:cTn id="189" presetID="1" presetClass="exit" presetSubtype="0" fill="hold" grpId="0" nodeType="withEffect">
                                  <p:stCondLst>
                                    <p:cond delay="0"/>
                                  </p:stCondLst>
                                  <p:childTnLst>
                                    <p:set>
                                      <p:cBhvr>
                                        <p:cTn id="190" dur="1" fill="hold">
                                          <p:stCondLst>
                                            <p:cond delay="0"/>
                                          </p:stCondLst>
                                        </p:cTn>
                                        <p:tgtEl>
                                          <p:spTgt spid="81"/>
                                        </p:tgtEl>
                                        <p:attrNameLst>
                                          <p:attrName>style.visibility</p:attrName>
                                        </p:attrNameLst>
                                      </p:cBhvr>
                                      <p:to>
                                        <p:strVal val="hidden"/>
                                      </p:to>
                                    </p:set>
                                  </p:childTnLst>
                                </p:cTn>
                              </p:par>
                              <p:par>
                                <p:cTn id="191" presetID="1" presetClass="exit" presetSubtype="0" fill="hold" grpId="0" nodeType="withEffect">
                                  <p:stCondLst>
                                    <p:cond delay="0"/>
                                  </p:stCondLst>
                                  <p:childTnLst>
                                    <p:set>
                                      <p:cBhvr>
                                        <p:cTn id="192" dur="1" fill="hold">
                                          <p:stCondLst>
                                            <p:cond delay="0"/>
                                          </p:stCondLst>
                                        </p:cTn>
                                        <p:tgtEl>
                                          <p:spTgt spid="82"/>
                                        </p:tgtEl>
                                        <p:attrNameLst>
                                          <p:attrName>style.visibility</p:attrName>
                                        </p:attrNameLst>
                                      </p:cBhvr>
                                      <p:to>
                                        <p:strVal val="hidden"/>
                                      </p:to>
                                    </p:set>
                                  </p:childTnLst>
                                </p:cTn>
                              </p:par>
                              <p:par>
                                <p:cTn id="193" presetID="1" presetClass="exit" presetSubtype="0" fill="hold" grpId="0" nodeType="withEffect">
                                  <p:stCondLst>
                                    <p:cond delay="0"/>
                                  </p:stCondLst>
                                  <p:childTnLst>
                                    <p:set>
                                      <p:cBhvr>
                                        <p:cTn id="194" dur="1" fill="hold">
                                          <p:stCondLst>
                                            <p:cond delay="0"/>
                                          </p:stCondLst>
                                        </p:cTn>
                                        <p:tgtEl>
                                          <p:spTgt spid="83"/>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1" presetClass="exit" presetSubtype="0" fill="hold" grpId="1" nodeType="clickEffect">
                                  <p:stCondLst>
                                    <p:cond delay="0"/>
                                  </p:stCondLst>
                                  <p:childTnLst>
                                    <p:set>
                                      <p:cBhvr>
                                        <p:cTn id="201" dur="1" fill="hold">
                                          <p:stCondLst>
                                            <p:cond delay="0"/>
                                          </p:stCondLst>
                                        </p:cTn>
                                        <p:tgtEl>
                                          <p:spTgt spid="43"/>
                                        </p:tgtEl>
                                        <p:attrNameLst>
                                          <p:attrName>style.visibility</p:attrName>
                                        </p:attrNameLst>
                                      </p:cBhvr>
                                      <p:to>
                                        <p:strVal val="hidden"/>
                                      </p:to>
                                    </p:set>
                                  </p:childTnLst>
                                </p:cTn>
                              </p:par>
                              <p:par>
                                <p:cTn id="202" presetID="1" presetClass="exit" presetSubtype="0" fill="hold" grpId="1" nodeType="withEffect">
                                  <p:stCondLst>
                                    <p:cond delay="0"/>
                                  </p:stCondLst>
                                  <p:childTnLst>
                                    <p:set>
                                      <p:cBhvr>
                                        <p:cTn id="203" dur="1" fill="hold">
                                          <p:stCondLst>
                                            <p:cond delay="0"/>
                                          </p:stCondLst>
                                        </p:cTn>
                                        <p:tgtEl>
                                          <p:spTgt spid="6"/>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45"/>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27"/>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30"/>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31"/>
                                        </p:tgtEl>
                                        <p:attrNameLst>
                                          <p:attrName>style.visibility</p:attrName>
                                        </p:attrNameLst>
                                      </p:cBhvr>
                                      <p:to>
                                        <p:strVal val="hidden"/>
                                      </p:to>
                                    </p:set>
                                  </p:childTnLst>
                                </p:cTn>
                              </p:par>
                              <p:par>
                                <p:cTn id="212" presetID="1" presetClass="exit" presetSubtype="0" fill="hold" grpId="1" nodeType="withEffect">
                                  <p:stCondLst>
                                    <p:cond delay="0"/>
                                  </p:stCondLst>
                                  <p:childTnLst>
                                    <p:set>
                                      <p:cBhvr>
                                        <p:cTn id="213" dur="1" fill="hold">
                                          <p:stCondLst>
                                            <p:cond delay="0"/>
                                          </p:stCondLst>
                                        </p:cTn>
                                        <p:tgtEl>
                                          <p:spTgt spid="34"/>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42"/>
                                        </p:tgtEl>
                                        <p:attrNameLst>
                                          <p:attrName>style.visibility</p:attrName>
                                        </p:attrNameLst>
                                      </p:cBhvr>
                                      <p:to>
                                        <p:strVal val="hidden"/>
                                      </p:to>
                                    </p:set>
                                  </p:childTnLst>
                                </p:cTn>
                              </p:par>
                              <p:par>
                                <p:cTn id="216" presetID="1" presetClass="exit" presetSubtype="0" fill="hold" grpId="1" nodeType="withEffect">
                                  <p:stCondLst>
                                    <p:cond delay="0"/>
                                  </p:stCondLst>
                                  <p:childTnLst>
                                    <p:set>
                                      <p:cBhvr>
                                        <p:cTn id="217" dur="1" fill="hold">
                                          <p:stCondLst>
                                            <p:cond delay="0"/>
                                          </p:stCondLst>
                                        </p:cTn>
                                        <p:tgtEl>
                                          <p:spTgt spid="44"/>
                                        </p:tgtEl>
                                        <p:attrNameLst>
                                          <p:attrName>style.visibility</p:attrName>
                                        </p:attrNameLst>
                                      </p:cBhvr>
                                      <p:to>
                                        <p:strVal val="hidden"/>
                                      </p:to>
                                    </p:set>
                                  </p:childTnLst>
                                </p:cTn>
                              </p:par>
                              <p:par>
                                <p:cTn id="218" presetID="1" presetClass="exit" presetSubtype="0" fill="hold" grpId="1" nodeType="withEffect">
                                  <p:stCondLst>
                                    <p:cond delay="0"/>
                                  </p:stCondLst>
                                  <p:childTnLst>
                                    <p:set>
                                      <p:cBhvr>
                                        <p:cTn id="219" dur="1" fill="hold">
                                          <p:stCondLst>
                                            <p:cond delay="0"/>
                                          </p:stCondLst>
                                        </p:cTn>
                                        <p:tgtEl>
                                          <p:spTgt spid="66"/>
                                        </p:tgtEl>
                                        <p:attrNameLst>
                                          <p:attrName>style.visibility</p:attrName>
                                        </p:attrNameLst>
                                      </p:cBhvr>
                                      <p:to>
                                        <p:strVal val="hidden"/>
                                      </p:to>
                                    </p:set>
                                  </p:childTnLst>
                                </p:cTn>
                              </p:par>
                              <p:par>
                                <p:cTn id="220" presetID="1" presetClass="exit" presetSubtype="0" fill="hold" grpId="1" nodeType="withEffect">
                                  <p:stCondLst>
                                    <p:cond delay="0"/>
                                  </p:stCondLst>
                                  <p:childTnLst>
                                    <p:set>
                                      <p:cBhvr>
                                        <p:cTn id="221" dur="1" fill="hold">
                                          <p:stCondLst>
                                            <p:cond delay="0"/>
                                          </p:stCondLst>
                                        </p:cTn>
                                        <p:tgtEl>
                                          <p:spTgt spid="67"/>
                                        </p:tgtEl>
                                        <p:attrNameLst>
                                          <p:attrName>style.visibility</p:attrName>
                                        </p:attrNameLst>
                                      </p:cBhvr>
                                      <p:to>
                                        <p:strVal val="hidden"/>
                                      </p:to>
                                    </p:set>
                                  </p:childTnLst>
                                </p:cTn>
                              </p:par>
                              <p:par>
                                <p:cTn id="222" presetID="1" presetClass="exit" presetSubtype="0" fill="hold" grpId="1" nodeType="withEffect">
                                  <p:stCondLst>
                                    <p:cond delay="0"/>
                                  </p:stCondLst>
                                  <p:childTnLst>
                                    <p:set>
                                      <p:cBhvr>
                                        <p:cTn id="223" dur="1" fill="hold">
                                          <p:stCondLst>
                                            <p:cond delay="0"/>
                                          </p:stCondLst>
                                        </p:cTn>
                                        <p:tgtEl>
                                          <p:spTgt spid="68"/>
                                        </p:tgtEl>
                                        <p:attrNameLst>
                                          <p:attrName>style.visibility</p:attrName>
                                        </p:attrNameLst>
                                      </p:cBhvr>
                                      <p:to>
                                        <p:strVal val="hidden"/>
                                      </p:to>
                                    </p:set>
                                  </p:childTnLst>
                                </p:cTn>
                              </p:par>
                              <p:par>
                                <p:cTn id="224" presetID="1" presetClass="exit" presetSubtype="0" fill="hold" grpId="1" nodeType="withEffect">
                                  <p:stCondLst>
                                    <p:cond delay="0"/>
                                  </p:stCondLst>
                                  <p:childTnLst>
                                    <p:set>
                                      <p:cBhvr>
                                        <p:cTn id="225" dur="1" fill="hold">
                                          <p:stCondLst>
                                            <p:cond delay="0"/>
                                          </p:stCondLst>
                                        </p:cTn>
                                        <p:tgtEl>
                                          <p:spTgt spid="69"/>
                                        </p:tgtEl>
                                        <p:attrNameLst>
                                          <p:attrName>style.visibility</p:attrName>
                                        </p:attrNameLst>
                                      </p:cBhvr>
                                      <p:to>
                                        <p:strVal val="hidden"/>
                                      </p:to>
                                    </p:set>
                                  </p:childTnLst>
                                </p:cTn>
                              </p:par>
                              <p:par>
                                <p:cTn id="226" presetID="1" presetClass="exit" presetSubtype="0" fill="hold" grpId="1" nodeType="withEffect">
                                  <p:stCondLst>
                                    <p:cond delay="0"/>
                                  </p:stCondLst>
                                  <p:childTnLst>
                                    <p:set>
                                      <p:cBhvr>
                                        <p:cTn id="227" dur="1" fill="hold">
                                          <p:stCondLst>
                                            <p:cond delay="0"/>
                                          </p:stCondLst>
                                        </p:cTn>
                                        <p:tgtEl>
                                          <p:spTgt spid="70"/>
                                        </p:tgtEl>
                                        <p:attrNameLst>
                                          <p:attrName>style.visibility</p:attrName>
                                        </p:attrNameLst>
                                      </p:cBhvr>
                                      <p:to>
                                        <p:strVal val="hidden"/>
                                      </p:to>
                                    </p:set>
                                  </p:childTnLst>
                                </p:cTn>
                              </p:par>
                              <p:par>
                                <p:cTn id="228" presetID="1" presetClass="exit" presetSubtype="0" fill="hold" grpId="1" nodeType="withEffect">
                                  <p:stCondLst>
                                    <p:cond delay="0"/>
                                  </p:stCondLst>
                                  <p:childTnLst>
                                    <p:set>
                                      <p:cBhvr>
                                        <p:cTn id="229" dur="1" fill="hold">
                                          <p:stCondLst>
                                            <p:cond delay="0"/>
                                          </p:stCondLst>
                                        </p:cTn>
                                        <p:tgtEl>
                                          <p:spTgt spid="71"/>
                                        </p:tgtEl>
                                        <p:attrNameLst>
                                          <p:attrName>style.visibility</p:attrName>
                                        </p:attrNameLst>
                                      </p:cBhvr>
                                      <p:to>
                                        <p:strVal val="hidden"/>
                                      </p:to>
                                    </p:set>
                                  </p:childTnLst>
                                </p:cTn>
                              </p:par>
                              <p:par>
                                <p:cTn id="230" presetID="1" presetClass="exit" presetSubtype="0" fill="hold" grpId="1" nodeType="withEffect">
                                  <p:stCondLst>
                                    <p:cond delay="0"/>
                                  </p:stCondLst>
                                  <p:childTnLst>
                                    <p:set>
                                      <p:cBhvr>
                                        <p:cTn id="231" dur="1" fill="hold">
                                          <p:stCondLst>
                                            <p:cond delay="0"/>
                                          </p:stCondLst>
                                        </p:cTn>
                                        <p:tgtEl>
                                          <p:spTgt spid="72"/>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77"/>
                                        </p:tgtEl>
                                        <p:attrNameLst>
                                          <p:attrName>style.visibility</p:attrName>
                                        </p:attrNameLst>
                                      </p:cBhvr>
                                      <p:to>
                                        <p:strVal val="hidden"/>
                                      </p:to>
                                    </p:set>
                                  </p:childTnLst>
                                </p:cTn>
                              </p:par>
                              <p:par>
                                <p:cTn id="234" presetID="1" presetClass="exit" presetSubtype="0" fill="hold" grpId="1" nodeType="withEffect">
                                  <p:stCondLst>
                                    <p:cond delay="0"/>
                                  </p:stCondLst>
                                  <p:childTnLst>
                                    <p:set>
                                      <p:cBhvr>
                                        <p:cTn id="235" dur="1" fill="hold">
                                          <p:stCondLst>
                                            <p:cond delay="0"/>
                                          </p:stCondLst>
                                        </p:cTn>
                                        <p:tgtEl>
                                          <p:spTgt spid="78"/>
                                        </p:tgtEl>
                                        <p:attrNameLst>
                                          <p:attrName>style.visibility</p:attrName>
                                        </p:attrNameLst>
                                      </p:cBhvr>
                                      <p:to>
                                        <p:strVal val="hidden"/>
                                      </p:to>
                                    </p:set>
                                  </p:childTnLst>
                                </p:cTn>
                              </p:par>
                              <p:par>
                                <p:cTn id="236" presetID="1" presetClass="exit" presetSubtype="0" fill="hold" grpId="1" nodeType="withEffect">
                                  <p:stCondLst>
                                    <p:cond delay="0"/>
                                  </p:stCondLst>
                                  <p:childTnLst>
                                    <p:set>
                                      <p:cBhvr>
                                        <p:cTn id="237" dur="1" fill="hold">
                                          <p:stCondLst>
                                            <p:cond delay="0"/>
                                          </p:stCondLst>
                                        </p:cTn>
                                        <p:tgtEl>
                                          <p:spTgt spid="79"/>
                                        </p:tgtEl>
                                        <p:attrNameLst>
                                          <p:attrName>style.visibility</p:attrName>
                                        </p:attrNameLst>
                                      </p:cBhvr>
                                      <p:to>
                                        <p:strVal val="hidden"/>
                                      </p:to>
                                    </p:set>
                                  </p:childTnLst>
                                </p:cTn>
                              </p:par>
                              <p:par>
                                <p:cTn id="238" presetID="1" presetClass="exit" presetSubtype="0" fill="hold" grpId="1" nodeType="withEffect">
                                  <p:stCondLst>
                                    <p:cond delay="0"/>
                                  </p:stCondLst>
                                  <p:childTnLst>
                                    <p:set>
                                      <p:cBhvr>
                                        <p:cTn id="239" dur="1" fill="hold">
                                          <p:stCondLst>
                                            <p:cond delay="0"/>
                                          </p:stCondLst>
                                        </p:cTn>
                                        <p:tgtEl>
                                          <p:spTgt spid="80"/>
                                        </p:tgtEl>
                                        <p:attrNameLst>
                                          <p:attrName>style.visibility</p:attrName>
                                        </p:attrNameLst>
                                      </p:cBhvr>
                                      <p:to>
                                        <p:strVal val="hidden"/>
                                      </p:to>
                                    </p:set>
                                  </p:childTnLst>
                                </p:cTn>
                              </p:par>
                              <p:par>
                                <p:cTn id="240" presetID="1" presetClass="exit" presetSubtype="0" fill="hold" grpId="1" nodeType="withEffect">
                                  <p:stCondLst>
                                    <p:cond delay="0"/>
                                  </p:stCondLst>
                                  <p:childTnLst>
                                    <p:set>
                                      <p:cBhvr>
                                        <p:cTn id="241" dur="1" fill="hold">
                                          <p:stCondLst>
                                            <p:cond delay="0"/>
                                          </p:stCondLst>
                                        </p:cTn>
                                        <p:tgtEl>
                                          <p:spTgt spid="81"/>
                                        </p:tgtEl>
                                        <p:attrNameLst>
                                          <p:attrName>style.visibility</p:attrName>
                                        </p:attrNameLst>
                                      </p:cBhvr>
                                      <p:to>
                                        <p:strVal val="hidden"/>
                                      </p:to>
                                    </p:set>
                                  </p:childTnLst>
                                </p:cTn>
                              </p:par>
                              <p:par>
                                <p:cTn id="242" presetID="1" presetClass="exit" presetSubtype="0" fill="hold" grpId="1" nodeType="withEffect">
                                  <p:stCondLst>
                                    <p:cond delay="0"/>
                                  </p:stCondLst>
                                  <p:childTnLst>
                                    <p:set>
                                      <p:cBhvr>
                                        <p:cTn id="243" dur="1" fill="hold">
                                          <p:stCondLst>
                                            <p:cond delay="0"/>
                                          </p:stCondLst>
                                        </p:cTn>
                                        <p:tgtEl>
                                          <p:spTgt spid="82"/>
                                        </p:tgtEl>
                                        <p:attrNameLst>
                                          <p:attrName>style.visibility</p:attrName>
                                        </p:attrNameLst>
                                      </p:cBhvr>
                                      <p:to>
                                        <p:strVal val="hidden"/>
                                      </p:to>
                                    </p:set>
                                  </p:childTnLst>
                                </p:cTn>
                              </p:par>
                              <p:par>
                                <p:cTn id="244" presetID="1" presetClass="exit" presetSubtype="0" fill="hold" grpId="1" nodeType="withEffect">
                                  <p:stCondLst>
                                    <p:cond delay="0"/>
                                  </p:stCondLst>
                                  <p:childTnLst>
                                    <p:set>
                                      <p:cBhvr>
                                        <p:cTn id="245" dur="1" fill="hold">
                                          <p:stCondLst>
                                            <p:cond delay="0"/>
                                          </p:stCondLst>
                                        </p:cTn>
                                        <p:tgtEl>
                                          <p:spTgt spid="83"/>
                                        </p:tgtEl>
                                        <p:attrNameLst>
                                          <p:attrName>style.visibility</p:attrName>
                                        </p:attrNameLst>
                                      </p:cBhvr>
                                      <p:to>
                                        <p:strVal val="hidden"/>
                                      </p:to>
                                    </p:set>
                                  </p:childTnLst>
                                </p:cTn>
                              </p:par>
                              <p:par>
                                <p:cTn id="246" presetID="1" presetClass="exit" presetSubtype="0" fill="hold" grpId="1" nodeType="withEffect">
                                  <p:stCondLst>
                                    <p:cond delay="0"/>
                                  </p:stCondLst>
                                  <p:childTnLst>
                                    <p:set>
                                      <p:cBhvr>
                                        <p:cTn id="247"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83" grpId="0" animBg="1"/>
      <p:bldP spid="83" grpId="1" animBg="1"/>
      <p:bldP spid="82" grpId="0" animBg="1"/>
      <p:bldP spid="82" grpId="1" animBg="1"/>
      <p:bldP spid="81" grpId="0" animBg="1"/>
      <p:bldP spid="81" grpId="1" animBg="1"/>
      <p:bldP spid="80" grpId="0" animBg="1"/>
      <p:bldP spid="80" grpId="1" animBg="1"/>
      <p:bldP spid="79" grpId="0" animBg="1"/>
      <p:bldP spid="79" grpId="1" animBg="1"/>
      <p:bldP spid="78" grpId="0" animBg="1"/>
      <p:bldP spid="78" grpId="1" animBg="1"/>
      <p:bldP spid="77" grpId="0" animBg="1"/>
      <p:bldP spid="77" grpId="1" animBg="1"/>
      <p:bldP spid="72" grpId="0" animBg="1"/>
      <p:bldP spid="72" grpId="1" animBg="1"/>
      <p:bldP spid="71" grpId="0" animBg="1"/>
      <p:bldP spid="71" grpId="1" animBg="1"/>
      <p:bldP spid="70" grpId="0" animBg="1"/>
      <p:bldP spid="70" grpId="1" animBg="1"/>
      <p:bldP spid="66" grpId="0" animBg="1"/>
      <p:bldP spid="66" grpId="1" animBg="1"/>
      <p:bldP spid="31" grpId="0" animBg="1"/>
      <p:bldP spid="31" grpId="1" animBg="1"/>
      <p:bldP spid="44" grpId="0" animBg="1"/>
      <p:bldP spid="44" grpId="1" animBg="1"/>
      <p:bldP spid="69" grpId="0" animBg="1"/>
      <p:bldP spid="69" grpId="1" animBg="1"/>
      <p:bldP spid="30" grpId="0" animBg="1"/>
      <p:bldP spid="30" grpId="1" animBg="1"/>
      <p:bldP spid="86" grpId="0" animBg="1"/>
      <p:bldP spid="86" grpId="1" animBg="1"/>
      <p:bldP spid="68" grpId="0" animBg="1"/>
      <p:bldP spid="68" grpId="1" animBg="1"/>
      <p:bldP spid="27" grpId="0" animBg="1"/>
      <p:bldP spid="27" grpId="1" animBg="1"/>
      <p:bldP spid="45" grpId="0" animBg="1"/>
      <p:bldP spid="45" grpId="1" animBg="1"/>
      <p:bldP spid="42" grpId="0" animBg="1"/>
      <p:bldP spid="42" grpId="1" animBg="1"/>
      <p:bldP spid="34" grpId="0" animBg="1"/>
      <p:bldP spid="34" grpId="1" animBg="1"/>
      <p:bldP spid="67" grpId="0" animBg="1"/>
      <p:bldP spid="67" grpId="1" animBg="1"/>
      <p:bldP spid="43" grpId="0" animBg="1"/>
      <p:bldP spid="43" grpId="1" animBg="1"/>
      <p:bldP spid="6" grpId="0" animBg="1"/>
      <p:bldP spid="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77218</TotalTime>
  <Words>1879</Words>
  <Application>Microsoft Office PowerPoint</Application>
  <PresentationFormat>On-screen Show (16:9)</PresentationFormat>
  <Paragraphs>484</Paragraphs>
  <Slides>17</Slides>
  <Notes>17</Notes>
  <HiddenSlides>3</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1156</cp:revision>
  <cp:lastPrinted>2016-02-02T20:22:43Z</cp:lastPrinted>
  <dcterms:created xsi:type="dcterms:W3CDTF">2015-10-21T21:04:26Z</dcterms:created>
  <dcterms:modified xsi:type="dcterms:W3CDTF">2016-11-19T00:27:10Z</dcterms:modified>
</cp:coreProperties>
</file>