
<file path=[Content_Types].xml><?xml version="1.0" encoding="utf-8"?>
<Types xmlns="http://schemas.openxmlformats.org/package/2006/content-types">
  <Default Extension="png" ContentType="image/png"/>
  <Default Extension="bin" ContentType="application/vnd.ms-office.activeX"/>
  <Default Extension="mp3" ContentType="audio/unknown"/>
  <Default Extension="jpeg" ContentType="image/jpeg"/>
  <Default Extension="wmf" ContentType="image/x-wmf"/>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handoutMasterIdLst>
    <p:handoutMasterId r:id="rId20"/>
  </p:handoutMasterIdLst>
  <p:sldIdLst>
    <p:sldId id="261" r:id="rId2"/>
    <p:sldId id="427" r:id="rId3"/>
    <p:sldId id="442" r:id="rId4"/>
    <p:sldId id="429" r:id="rId5"/>
    <p:sldId id="430" r:id="rId6"/>
    <p:sldId id="432" r:id="rId7"/>
    <p:sldId id="433" r:id="rId8"/>
    <p:sldId id="434" r:id="rId9"/>
    <p:sldId id="435" r:id="rId10"/>
    <p:sldId id="436" r:id="rId11"/>
    <p:sldId id="437" r:id="rId12"/>
    <p:sldId id="266" r:id="rId13"/>
    <p:sldId id="438" r:id="rId14"/>
    <p:sldId id="440" r:id="rId15"/>
    <p:sldId id="441" r:id="rId16"/>
    <p:sldId id="380" r:id="rId17"/>
    <p:sldId id="439" r:id="rId18"/>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D1"/>
    <a:srgbClr val="F9FC92"/>
    <a:srgbClr val="AAB14F"/>
    <a:srgbClr val="00206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9" autoAdjust="0"/>
    <p:restoredTop sz="80678" autoAdjust="0"/>
  </p:normalViewPr>
  <p:slideViewPr>
    <p:cSldViewPr snapToGrid="0">
      <p:cViewPr>
        <p:scale>
          <a:sx n="80" d="100"/>
          <a:sy n="80" d="100"/>
        </p:scale>
        <p:origin x="-582" y="-69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42" d="100"/>
        <a:sy n="142" d="100"/>
      </p:scale>
      <p:origin x="0" y="5226"/>
    </p:cViewPr>
  </p:sorterViewPr>
  <p:notesViewPr>
    <p:cSldViewPr snapToGrid="0">
      <p:cViewPr>
        <p:scale>
          <a:sx n="90" d="100"/>
          <a:sy n="90" d="100"/>
        </p:scale>
        <p:origin x="-2124" y="810"/>
      </p:cViewPr>
      <p:guideLst>
        <p:guide orient="horz" pos="3127"/>
        <p:guide pos="214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3E6F0A2-C84B-41DB-80A8-8F6966937198}" type="datetimeFigureOut">
              <a:rPr lang="en-GB" smtClean="0"/>
              <a:pPr/>
              <a:t>19/11/2016</a:t>
            </a:fld>
            <a:endParaRPr lang="en-GB"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69CACF5-E34C-42EA-8512-2766929333E4}" type="slidenum">
              <a:rPr lang="en-GB" smtClean="0"/>
              <a:pPr/>
              <a:t>‹#›</a:t>
            </a:fld>
            <a:endParaRPr lang="en-GB" dirty="0"/>
          </a:p>
        </p:txBody>
      </p:sp>
    </p:spTree>
    <p:extLst>
      <p:ext uri="{BB962C8B-B14F-4D97-AF65-F5344CB8AC3E}">
        <p14:creationId xmlns:p14="http://schemas.microsoft.com/office/powerpoint/2010/main" val="324976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9504276-07BE-4A5D-950F-D17C3B3BA64F}" type="slidenum">
              <a:rPr lang="en-GB" smtClean="0"/>
              <a:pPr/>
              <a:t>‹#›</a:t>
            </a:fld>
            <a:endParaRPr lang="en-GB" dirty="0"/>
          </a:p>
        </p:txBody>
      </p:sp>
      <p:sp>
        <p:nvSpPr>
          <p:cNvPr id="6" name="Notes Placeholder 5"/>
          <p:cNvSpPr>
            <a:spLocks noGrp="1"/>
          </p:cNvSpPr>
          <p:nvPr>
            <p:ph type="body" sz="quarter" idx="3"/>
          </p:nvPr>
        </p:nvSpPr>
        <p:spPr>
          <a:xfrm>
            <a:off x="363596" y="4715153"/>
            <a:ext cx="6065212"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1" name="Slide Image Placeholder 10"/>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dirty="0"/>
          </a:p>
        </p:txBody>
      </p:sp>
    </p:spTree>
    <p:extLst>
      <p:ext uri="{BB962C8B-B14F-4D97-AF65-F5344CB8AC3E}">
        <p14:creationId xmlns:p14="http://schemas.microsoft.com/office/powerpoint/2010/main" val="1048115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Use this slide as a focussing strategy to introduce the lesson topic. Read the title together and invite children to share something they know about the Jesse Tree. Ask children to look at the image and identify a symbol and name the person it relates to in the Old Testament. Retell their story. </a:t>
            </a:r>
            <a:endParaRPr lang="en-GB" noProof="0"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1</a:t>
            </a:fld>
            <a:endParaRPr lang="en-GB"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This formative assessment strategy will help teachers to identify how well students have achieved the Learning Intentions of the lesson. </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Teachers can choose how they use the slide to assess each item. </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 worksheet of this slide is available as an option for students to complete.</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The last two items are feed forward for the teacher. </a:t>
            </a:r>
          </a:p>
          <a:p>
            <a:r>
              <a:rPr lang="en-NZ" sz="1200" kern="1200" dirty="0" smtClean="0">
                <a:solidFill>
                  <a:schemeClr val="tx1"/>
                </a:solidFill>
                <a:effectLst/>
                <a:latin typeface="+mn-lt"/>
                <a:ea typeface="+mn-ea"/>
                <a:cs typeface="+mn-cs"/>
              </a:rPr>
              <a:t>Recording the students’ responses to these items is recommended as it will enable teachers to adjust their learning strategies for future lessons and target the areas that need further attention.</a:t>
            </a:r>
            <a:endParaRPr lang="en-GB" noProof="0"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10</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Children could work in groups using their worksheets to share their responses to selected items and record them to share with the class including items 6 &amp; 7. Remind children this is an important lesson in the RE programme that will help them to understand why we call Jesus our Saviour.</a:t>
            </a:r>
            <a:endParaRPr lang="en-GB" noProof="0"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11</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MP3 is played to help create a reflective atmosphere and bring the children to stillness and silence as the teacher invites them to </a:t>
            </a:r>
            <a:r>
              <a:rPr lang="en-GB" sz="1200" i="1" kern="1200" dirty="0" smtClean="0">
                <a:solidFill>
                  <a:schemeClr val="tx1"/>
                </a:solidFill>
                <a:effectLst/>
                <a:latin typeface="+mn-lt"/>
                <a:ea typeface="+mn-ea"/>
                <a:cs typeface="+mn-cs"/>
              </a:rPr>
              <a:t>imagine what it must have been like for generations of people who waited for God to fulfil his promise to send the Messiah. Keep this in mind as you wait and prepare for Jesus this Christmas.</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Original Children’s Activities available on lesson home page.</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D854C1-D8DB-439C-8B37-6CAF82AB5E22}" type="slidenum">
              <a:rPr lang="en-GB" smtClean="0"/>
              <a:pPr/>
              <a:t>12</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This slide provides some choices for children to show and share what they have learned. Examples could be photographed as evidence of children’s learning. </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You may like to put a copy of the Sharing our Learning page in children’s RE Learning Journals. You could talk through the choices using the slide and let children make their choice from their own copy. </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Children could work on their choice at school and/or at home and you may like to set a day for sharing. Please let parents and whānau know what you expect them to do with this. </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slide is focussed on Year 5 Achievement Objective which is covered in Lessons 1-2.</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ADVENT Year 5 AO) Children will be able to:  develop an understanding of the significance of the Jesse Tree in relation to the meaning of Advent.</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D854C1-D8DB-439C-8B37-6CAF82AB5E22}" type="slidenum">
              <a:rPr lang="en-GB" smtClean="0"/>
              <a:pPr/>
              <a:t>13</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Children discuss how they can share their learning at home, at school and in their parish or pastoral area. </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D854C1-D8DB-439C-8B37-6CAF82AB5E22}" type="slidenum">
              <a:rPr lang="en-GB" smtClean="0"/>
              <a:pPr/>
              <a:t>14</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This worksheet relates to slide 6.</a:t>
            </a:r>
            <a:endParaRPr lang="en-GB" noProof="0"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15</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This worksheet relates to slide 8.</a:t>
            </a:r>
            <a:endParaRPr lang="en-GB" noProof="0"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16</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This worksheet relates to slide 10.</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D854C1-D8DB-439C-8B37-6CAF82AB5E22}" type="slidenum">
              <a:rPr lang="en-GB" smtClean="0"/>
              <a:pPr/>
              <a:t>17</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Read through the Learning Intentions with the class and identify some ideas/questions that might be explored in the lesson.</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D854C1-D8DB-439C-8B37-6CAF82AB5E22}" type="slidenum">
              <a:rPr lang="en-GB" smtClean="0"/>
              <a:pPr/>
              <a:t>2</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a:prstGeom prst="rect">
            <a:avLst/>
          </a:prstGeom>
        </p:spPr>
      </p:sp>
      <p:sp>
        <p:nvSpPr>
          <p:cNvPr id="3" name="Notes Placeholder 2"/>
          <p:cNvSpPr>
            <a:spLocks noGrp="1"/>
          </p:cNvSpPr>
          <p:nvPr>
            <p:ph type="body" idx="1"/>
          </p:nvPr>
        </p:nvSpPr>
        <p:spPr>
          <a:xfrm>
            <a:off x="0" y="1758656"/>
            <a:ext cx="3211500" cy="7230032"/>
          </a:xfrm>
          <a:prstGeom prst="rect">
            <a:avLst/>
          </a:prstGeom>
        </p:spPr>
        <p:txBody>
          <a:bodyPr/>
          <a:lstStyle/>
          <a:p>
            <a:r>
              <a:rPr lang="en-GB" sz="1200" kern="1200" dirty="0" smtClean="0">
                <a:solidFill>
                  <a:schemeClr val="tx1"/>
                </a:solidFill>
                <a:effectLst/>
                <a:latin typeface="+mn-lt"/>
                <a:ea typeface="+mn-ea"/>
                <a:cs typeface="+mn-cs"/>
              </a:rPr>
              <a:t>Adapt Teaching and Learning Experiences 1 &amp; 2.</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Read each blind reveal and when this is completed pull the blind up and ask children to repeat something they learned about the Jesse Tree. </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Repeat the activity and see if the children can recall every statement. Children ask questions related to the Jesse tree and its symbols. </a:t>
            </a:r>
            <a:endParaRPr lang="en-GB" b="0" baseline="0" noProof="0" dirty="0" smtClean="0"/>
          </a:p>
        </p:txBody>
      </p:sp>
      <p:sp>
        <p:nvSpPr>
          <p:cNvPr id="4" name="Slide Number Placeholder 3"/>
          <p:cNvSpPr>
            <a:spLocks noGrp="1"/>
          </p:cNvSpPr>
          <p:nvPr>
            <p:ph type="sldNum" sz="quarter" idx="10"/>
          </p:nvPr>
        </p:nvSpPr>
        <p:spPr>
          <a:xfrm>
            <a:off x="3850443" y="9428583"/>
            <a:ext cx="2945659" cy="496332"/>
          </a:xfrm>
          <a:prstGeom prst="rect">
            <a:avLst/>
          </a:prstGeom>
        </p:spPr>
        <p:txBody>
          <a:bodyPr/>
          <a:lstStyle/>
          <a:p>
            <a:fld id="{B7D854C1-D8DB-439C-8B37-6CAF82AB5E22}" type="slidenum">
              <a:rPr lang="en-GB" smtClean="0"/>
              <a:pPr/>
              <a:t>3</a:t>
            </a:fld>
            <a:endParaRPr lang="en-GB" dirty="0"/>
          </a:p>
        </p:txBody>
      </p:sp>
    </p:spTree>
    <p:extLst>
      <p:ext uri="{BB962C8B-B14F-4D97-AF65-F5344CB8AC3E}">
        <p14:creationId xmlns:p14="http://schemas.microsoft.com/office/powerpoint/2010/main" val="3523427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Explain that understanding how the first time people damaged their relationship with God was just as God had created the world for people to enjoy it. The story of Adam and Eve is the Christian creation story that helps people to understand how people came to need a saviour to rebuild their friendship with God. God had not planned for this to happen Read the post it notes and talk about what original holiness and original sin mean. </a:t>
            </a:r>
            <a:endParaRPr lang="en-GB" noProof="0"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4</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Continue to read the post it notes and  talk about in the state of God’s original holiness there was no pain, sickness, sadness, failure, sinfulness, hopelessness disappointment only happiness and loving joy and all of this was destroyed when original or first sin entered the world  – this is what Jesus the Messiah came to restore by winning back God’s love and favour. Think about a time when you have damaged your relationship with your parents and you let them down. What did you do to restore your relationship with them? How did you make up for the pain you had caused them? </a:t>
            </a:r>
            <a:endParaRPr lang="en-GB" noProof="0"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5</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people in the Old Testament knew God had promised to send someone who could make up for what the people had done- a Messiah who would put things right. But they would have to wait. They didn’t know how long but it was for thousands of years. Read and talk about some of the famous people who waited that we know about from their stories in the Bible. Before you click guess from their symbol who they are and share what you know about them. While they were waiting people lost hope and began turning away from God. God sent people known as prophets to call them back to living good lives in keeping with God’s laws. Many would not listen. </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D854C1-D8DB-439C-8B37-6CAF82AB5E22}" type="slidenum">
              <a:rPr lang="en-GB" smtClean="0"/>
              <a:pPr/>
              <a:t>6</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Adapt Teaching and Learning Experiences </a:t>
            </a:r>
            <a:r>
              <a:rPr lang="en-NZ" sz="1200" kern="1200" dirty="0" smtClean="0">
                <a:solidFill>
                  <a:schemeClr val="tx1"/>
                </a:solidFill>
                <a:effectLst/>
                <a:latin typeface="+mn-lt"/>
                <a:ea typeface="+mn-ea"/>
                <a:cs typeface="+mn-cs"/>
              </a:rPr>
              <a:t>2&amp;3.</a:t>
            </a:r>
            <a:r>
              <a:rPr lang="en-NZ"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Read each Scripture reference and share ideas about how the characters in them prepared for the Messiah’s coming.  Children could complete the Original Children’s activity on p16 of the Teacher’s book or on the Lesson</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home page.</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D854C1-D8DB-439C-8B37-6CAF82AB5E22}" type="slidenum">
              <a:rPr lang="en-GB" smtClean="0"/>
              <a:pPr/>
              <a:t>7</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Read the title and the text on the slide.</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Children record their ideas on their worksheets. They could give some people a name. </a:t>
            </a:r>
            <a:endParaRPr lang="en-GB" noProof="0"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8</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Read and discuss the ideas on each flip card. These ideas help children to understand why Jesus is such an important person in Christians lives and as his followers we carry on the work he started by helping to build God’s kingdom here on earth as members of his Church.  Ask children to complete the sentence - Jesus truly is the savoir of the world because he …</a:t>
            </a:r>
            <a:endParaRPr lang="en-GB" noProof="0"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9</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8298762"/>
      </p:ext>
    </p:extLst>
  </p:cSld>
  <p:clrMapOvr>
    <a:masterClrMapping/>
  </p:clrMapOvr>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470527"/>
      </p:ext>
    </p:extLst>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t="-13000" b="-1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64914182"/>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8" Type="http://schemas.openxmlformats.org/officeDocument/2006/relationships/hyperlink" Target="http://www.tinyurl.com/NCRSfeedback" TargetMode="External"/><Relationship Id="rId3" Type="http://schemas.openxmlformats.org/officeDocument/2006/relationships/slideLayout" Target="../slideLayouts/slideLayout1.xml"/><Relationship Id="rId7" Type="http://schemas.openxmlformats.org/officeDocument/2006/relationships/audio" Target="../media/audio1.wav"/><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notesSlide" Target="../notesSlides/notesSlide12.xml"/><Relationship Id="rId9"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1.png"/><Relationship Id="rId10" Type="http://schemas.openxmlformats.org/officeDocument/2006/relationships/image" Target="../media/image37.png"/><Relationship Id="rId4" Type="http://schemas.openxmlformats.org/officeDocument/2006/relationships/slide" Target="slide17.xml"/><Relationship Id="rId9"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0.png"/><Relationship Id="rId7" Type="http://schemas.openxmlformats.org/officeDocument/2006/relationships/image" Target="../media/image41.png"/><Relationship Id="rId12" Type="http://schemas.microsoft.com/office/2007/relationships/hdphoto" Target="../media/hdphoto3.wdp"/><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1.png"/><Relationship Id="rId10" Type="http://schemas.openxmlformats.org/officeDocument/2006/relationships/image" Target="../media/image44.png"/><Relationship Id="rId4" Type="http://schemas.openxmlformats.org/officeDocument/2006/relationships/slide" Target="slide14.xml"/><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7.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image" Target="../media/image24.wmf"/><Relationship Id="rId3" Type="http://schemas.openxmlformats.org/officeDocument/2006/relationships/control" Target="../activeX/activeX2.xml"/><Relationship Id="rId7" Type="http://schemas.openxmlformats.org/officeDocument/2006/relationships/notesSlide" Target="../notesSlides/notesSlide8.xml"/><Relationship Id="rId12" Type="http://schemas.openxmlformats.org/officeDocument/2006/relationships/image" Target="../media/image23.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slideLayout" Target="../slideLayouts/slideLayout1.xml"/><Relationship Id="rId11" Type="http://schemas.openxmlformats.org/officeDocument/2006/relationships/image" Target="../media/image22.wmf"/><Relationship Id="rId5" Type="http://schemas.openxmlformats.org/officeDocument/2006/relationships/control" Target="../activeX/activeX4.xml"/><Relationship Id="rId10" Type="http://schemas.openxmlformats.org/officeDocument/2006/relationships/image" Target="../media/image21.wmf"/><Relationship Id="rId4" Type="http://schemas.openxmlformats.org/officeDocument/2006/relationships/control" Target="../activeX/activeX3.xml"/><Relationship Id="rId9"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L-2</a:t>
            </a:r>
          </a:p>
          <a:p>
            <a:pPr algn="ctr"/>
            <a:r>
              <a:rPr lang="en-GB" sz="900" b="1" dirty="0" smtClean="0">
                <a:solidFill>
                  <a:srgbClr val="002060"/>
                </a:solidFill>
                <a:latin typeface="Arial" pitchFamily="34" charset="0"/>
                <a:cs typeface="Arial" pitchFamily="34" charset="0"/>
              </a:rPr>
              <a:t>S-01</a:t>
            </a:r>
            <a:endParaRPr lang="en-GB" sz="900" b="1" dirty="0">
              <a:solidFill>
                <a:srgbClr val="002060"/>
              </a:solidFill>
              <a:latin typeface="Arial" pitchFamily="34" charset="0"/>
              <a:cs typeface="Arial" pitchFamily="34" charset="0"/>
            </a:endParaRPr>
          </a:p>
        </p:txBody>
      </p:sp>
      <p:sp>
        <p:nvSpPr>
          <p:cNvPr id="8"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p:cNvSpPr txBox="1"/>
          <p:nvPr/>
        </p:nvSpPr>
        <p:spPr>
          <a:xfrm>
            <a:off x="0" y="-17728"/>
            <a:ext cx="9144000" cy="646331"/>
          </a:xfrm>
          <a:prstGeom prst="rect">
            <a:avLst/>
          </a:prstGeom>
          <a:noFill/>
        </p:spPr>
        <p:txBody>
          <a:bodyPr wrap="square" rtlCol="0">
            <a:spAutoFit/>
          </a:bodyPr>
          <a:lstStyle/>
          <a:p>
            <a:pPr algn="ctr"/>
            <a:r>
              <a:rPr lang="en-NZ" sz="3600" b="1" dirty="0"/>
              <a:t>The Jesse Tree</a:t>
            </a:r>
            <a:endParaRPr lang="en-GB" sz="3600" b="1" dirty="0"/>
          </a:p>
        </p:txBody>
      </p:sp>
      <p:pic>
        <p:nvPicPr>
          <p:cNvPr id="13" name="Image" descr="IMG_069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4302" y="794245"/>
            <a:ext cx="3995396" cy="4065755"/>
          </a:xfrm>
          <a:prstGeom prst="rect">
            <a:avLst/>
          </a:prstGeom>
          <a:noFill/>
          <a:ln>
            <a:noFill/>
          </a:ln>
        </p:spPr>
      </p:pic>
    </p:spTree>
    <p:extLst>
      <p:ext uri="{BB962C8B-B14F-4D97-AF65-F5344CB8AC3E}">
        <p14:creationId xmlns:p14="http://schemas.microsoft.com/office/powerpoint/2010/main" val="7233285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Border 4"/>
          <p:cNvSpPr/>
          <p:nvPr/>
        </p:nvSpPr>
        <p:spPr>
          <a:xfrm>
            <a:off x="585162" y="4028508"/>
            <a:ext cx="8234840" cy="809427"/>
          </a:xfrm>
          <a:prstGeom prst="rect">
            <a:avLst/>
          </a:prstGeom>
          <a:solidFill>
            <a:srgbClr val="33CC33">
              <a:alpha val="0"/>
            </a:srgbClr>
          </a:solidFill>
          <a:ln>
            <a:solidFill>
              <a:srgbClr val="66FF6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3" name="Shape: Border 3"/>
          <p:cNvSpPr/>
          <p:nvPr/>
        </p:nvSpPr>
        <p:spPr>
          <a:xfrm>
            <a:off x="585158" y="3066675"/>
            <a:ext cx="8234840" cy="830996"/>
          </a:xfrm>
          <a:prstGeom prst="rect">
            <a:avLst/>
          </a:prstGeom>
          <a:solidFill>
            <a:srgbClr val="33CC33">
              <a:alpha val="0"/>
            </a:srgbClr>
          </a:solidFill>
          <a:ln>
            <a:solidFill>
              <a:srgbClr val="66FF6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4" name="Shape: Border 2"/>
          <p:cNvSpPr/>
          <p:nvPr/>
        </p:nvSpPr>
        <p:spPr>
          <a:xfrm>
            <a:off x="573141" y="2361218"/>
            <a:ext cx="8246857" cy="399602"/>
          </a:xfrm>
          <a:prstGeom prst="rect">
            <a:avLst/>
          </a:prstGeom>
          <a:solidFill>
            <a:srgbClr val="33CC33">
              <a:alpha val="0"/>
            </a:srgbClr>
          </a:solidFill>
          <a:ln>
            <a:solidFill>
              <a:srgbClr val="66FF6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5" name="Shape: Border 1"/>
          <p:cNvSpPr/>
          <p:nvPr/>
        </p:nvSpPr>
        <p:spPr>
          <a:xfrm>
            <a:off x="585160" y="1295013"/>
            <a:ext cx="8234839" cy="830997"/>
          </a:xfrm>
          <a:prstGeom prst="rect">
            <a:avLst/>
          </a:prstGeom>
          <a:solidFill>
            <a:srgbClr val="33CC33">
              <a:alpha val="0"/>
            </a:srgbClr>
          </a:solidFill>
          <a:ln>
            <a:solidFill>
              <a:srgbClr val="66FF6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34" name="Textbox: Line 4"/>
          <p:cNvSpPr txBox="1"/>
          <p:nvPr/>
        </p:nvSpPr>
        <p:spPr>
          <a:xfrm>
            <a:off x="585162" y="4006938"/>
            <a:ext cx="8234842" cy="830997"/>
          </a:xfrm>
          <a:prstGeom prst="rect">
            <a:avLst/>
          </a:prstGeom>
          <a:noFill/>
        </p:spPr>
        <p:txBody>
          <a:bodyPr wrap="square" rtlCol="0">
            <a:spAutoFit/>
          </a:bodyPr>
          <a:lstStyle/>
          <a:p>
            <a:pPr lvl="0">
              <a:spcAft>
                <a:spcPts val="1800"/>
              </a:spcAft>
            </a:pPr>
            <a:r>
              <a:rPr lang="en-NZ" sz="2400" b="1" dirty="0">
                <a:latin typeface="Segoe UI" pitchFamily="34" charset="0"/>
                <a:ea typeface="Segoe UI" pitchFamily="34" charset="0"/>
                <a:cs typeface="Segoe UI" pitchFamily="34" charset="0"/>
              </a:rPr>
              <a:t>Describe how using the Jesse Tree is a meaningful Advent activity.</a:t>
            </a:r>
          </a:p>
        </p:txBody>
      </p:sp>
      <p:sp>
        <p:nvSpPr>
          <p:cNvPr id="19" name="Textbox: Line 3"/>
          <p:cNvSpPr txBox="1"/>
          <p:nvPr/>
        </p:nvSpPr>
        <p:spPr>
          <a:xfrm>
            <a:off x="585158" y="3112841"/>
            <a:ext cx="8234842" cy="830997"/>
          </a:xfrm>
          <a:prstGeom prst="rect">
            <a:avLst/>
          </a:prstGeom>
          <a:noFill/>
        </p:spPr>
        <p:txBody>
          <a:bodyPr wrap="square" rtlCol="0">
            <a:spAutoFit/>
          </a:bodyPr>
          <a:lstStyle/>
          <a:p>
            <a:pPr lvl="0">
              <a:spcAft>
                <a:spcPts val="1800"/>
              </a:spcAft>
            </a:pPr>
            <a:r>
              <a:rPr lang="en-NZ" sz="2400" b="1" dirty="0" smtClean="0">
                <a:latin typeface="Segoe UI" pitchFamily="34" charset="0"/>
                <a:ea typeface="Segoe UI" pitchFamily="34" charset="0"/>
                <a:cs typeface="Segoe UI" pitchFamily="34" charset="0"/>
              </a:rPr>
              <a:t>What </a:t>
            </a:r>
            <a:r>
              <a:rPr lang="en-NZ" sz="2400" b="1" dirty="0">
                <a:latin typeface="Segoe UI" pitchFamily="34" charset="0"/>
                <a:ea typeface="Segoe UI" pitchFamily="34" charset="0"/>
                <a:cs typeface="Segoe UI" pitchFamily="34" charset="0"/>
              </a:rPr>
              <a:t>did Jesus do to restore </a:t>
            </a:r>
            <a:r>
              <a:rPr lang="en-NZ" sz="2400" b="1" dirty="0" smtClean="0">
                <a:latin typeface="Segoe UI" pitchFamily="34" charset="0"/>
                <a:ea typeface="Segoe UI" pitchFamily="34" charset="0"/>
                <a:cs typeface="Segoe UI" pitchFamily="34" charset="0"/>
              </a:rPr>
              <a:t>people’s</a:t>
            </a:r>
            <a:br>
              <a:rPr lang="en-NZ" sz="2400" b="1" dirty="0" smtClean="0">
                <a:latin typeface="Segoe UI" pitchFamily="34" charset="0"/>
                <a:ea typeface="Segoe UI" pitchFamily="34" charset="0"/>
                <a:cs typeface="Segoe UI" pitchFamily="34" charset="0"/>
              </a:rPr>
            </a:br>
            <a:r>
              <a:rPr lang="en-NZ" sz="2400" b="1" dirty="0" smtClean="0">
                <a:latin typeface="Segoe UI" pitchFamily="34" charset="0"/>
                <a:ea typeface="Segoe UI" pitchFamily="34" charset="0"/>
                <a:cs typeface="Segoe UI" pitchFamily="34" charset="0"/>
              </a:rPr>
              <a:t>relationship </a:t>
            </a:r>
            <a:r>
              <a:rPr lang="en-NZ" sz="2400" b="1" dirty="0">
                <a:latin typeface="Segoe UI" pitchFamily="34" charset="0"/>
                <a:ea typeface="Segoe UI" pitchFamily="34" charset="0"/>
                <a:cs typeface="Segoe UI" pitchFamily="34" charset="0"/>
              </a:rPr>
              <a:t>with God?</a:t>
            </a:r>
            <a:endParaRPr lang="en-GB" sz="2400" b="1" dirty="0">
              <a:latin typeface="Segoe UI" pitchFamily="34" charset="0"/>
              <a:ea typeface="Segoe UI" pitchFamily="34" charset="0"/>
              <a:cs typeface="Segoe UI" pitchFamily="34" charset="0"/>
            </a:endParaRPr>
          </a:p>
        </p:txBody>
      </p:sp>
      <p:sp>
        <p:nvSpPr>
          <p:cNvPr id="20" name="Textbox: Line 2"/>
          <p:cNvSpPr txBox="1"/>
          <p:nvPr/>
        </p:nvSpPr>
        <p:spPr>
          <a:xfrm>
            <a:off x="585160" y="2340469"/>
            <a:ext cx="8234839" cy="461665"/>
          </a:xfrm>
          <a:prstGeom prst="rect">
            <a:avLst/>
          </a:prstGeom>
          <a:noFill/>
        </p:spPr>
        <p:txBody>
          <a:bodyPr wrap="square" rtlCol="0">
            <a:spAutoFit/>
          </a:bodyPr>
          <a:lstStyle/>
          <a:p>
            <a:pPr lvl="0">
              <a:spcAft>
                <a:spcPts val="1800"/>
              </a:spcAft>
            </a:pPr>
            <a:r>
              <a:rPr lang="en-NZ" sz="2400" b="1" dirty="0" smtClean="0">
                <a:latin typeface="Segoe UI" pitchFamily="34" charset="0"/>
                <a:ea typeface="Segoe UI" pitchFamily="34" charset="0"/>
                <a:cs typeface="Segoe UI" pitchFamily="34" charset="0"/>
              </a:rPr>
              <a:t>Name </a:t>
            </a:r>
            <a:r>
              <a:rPr lang="en-NZ" sz="2400" b="1" dirty="0">
                <a:latin typeface="Segoe UI" pitchFamily="34" charset="0"/>
                <a:ea typeface="Segoe UI" pitchFamily="34" charset="0"/>
                <a:cs typeface="Segoe UI" pitchFamily="34" charset="0"/>
              </a:rPr>
              <a:t>3 effects of sin when it first came into the world.</a:t>
            </a:r>
            <a:endParaRPr lang="en-GB" sz="2400" b="1" dirty="0">
              <a:latin typeface="Segoe UI" pitchFamily="34" charset="0"/>
              <a:ea typeface="Segoe UI" pitchFamily="34" charset="0"/>
              <a:cs typeface="Segoe UI" pitchFamily="34" charset="0"/>
            </a:endParaRPr>
          </a:p>
        </p:txBody>
      </p:sp>
      <p:sp>
        <p:nvSpPr>
          <p:cNvPr id="21" name="Textbox: Line 1"/>
          <p:cNvSpPr txBox="1"/>
          <p:nvPr/>
        </p:nvSpPr>
        <p:spPr>
          <a:xfrm>
            <a:off x="585162" y="1295013"/>
            <a:ext cx="8127038" cy="830997"/>
          </a:xfrm>
          <a:prstGeom prst="rect">
            <a:avLst/>
          </a:prstGeom>
          <a:noFill/>
        </p:spPr>
        <p:txBody>
          <a:bodyPr wrap="square" rtlCol="0">
            <a:spAutoFit/>
          </a:bodyPr>
          <a:lstStyle/>
          <a:p>
            <a:pPr lvl="0">
              <a:spcAft>
                <a:spcPts val="1800"/>
              </a:spcAft>
            </a:pPr>
            <a:r>
              <a:rPr lang="en-NZ" sz="2400" b="1" dirty="0" smtClean="0">
                <a:latin typeface="Segoe UI" pitchFamily="34" charset="0"/>
                <a:ea typeface="Segoe UI" pitchFamily="34" charset="0"/>
                <a:cs typeface="Segoe UI" pitchFamily="34" charset="0"/>
              </a:rPr>
              <a:t>Explain </a:t>
            </a:r>
            <a:r>
              <a:rPr lang="en-NZ" sz="2400" b="1" dirty="0">
                <a:latin typeface="Segoe UI" pitchFamily="34" charset="0"/>
                <a:ea typeface="Segoe UI" pitchFamily="34" charset="0"/>
                <a:cs typeface="Segoe UI" pitchFamily="34" charset="0"/>
              </a:rPr>
              <a:t>why God promised to send a </a:t>
            </a:r>
            <a:r>
              <a:rPr lang="en-NZ" sz="2400" b="1" dirty="0" smtClean="0">
                <a:latin typeface="Segoe UI" pitchFamily="34" charset="0"/>
                <a:ea typeface="Segoe UI" pitchFamily="34" charset="0"/>
                <a:cs typeface="Segoe UI" pitchFamily="34" charset="0"/>
              </a:rPr>
              <a:t>Messiah</a:t>
            </a:r>
            <a:br>
              <a:rPr lang="en-NZ" sz="2400" b="1" dirty="0" smtClean="0">
                <a:latin typeface="Segoe UI" pitchFamily="34" charset="0"/>
                <a:ea typeface="Segoe UI" pitchFamily="34" charset="0"/>
                <a:cs typeface="Segoe UI" pitchFamily="34" charset="0"/>
              </a:rPr>
            </a:br>
            <a:r>
              <a:rPr lang="en-NZ" sz="2400" b="1" dirty="0" smtClean="0">
                <a:latin typeface="Segoe UI" pitchFamily="34" charset="0"/>
                <a:ea typeface="Segoe UI" pitchFamily="34" charset="0"/>
                <a:cs typeface="Segoe UI" pitchFamily="34" charset="0"/>
              </a:rPr>
              <a:t>to </a:t>
            </a:r>
            <a:r>
              <a:rPr lang="en-NZ" sz="2400" b="1" dirty="0">
                <a:latin typeface="Segoe UI" pitchFamily="34" charset="0"/>
                <a:ea typeface="Segoe UI" pitchFamily="34" charset="0"/>
                <a:cs typeface="Segoe UI" pitchFamily="34" charset="0"/>
              </a:rPr>
              <a:t>save the people.</a:t>
            </a:r>
            <a:endParaRPr lang="en-GB" sz="2400" b="1" dirty="0">
              <a:latin typeface="Segoe UI" pitchFamily="34" charset="0"/>
              <a:ea typeface="Segoe UI" pitchFamily="34" charset="0"/>
              <a:cs typeface="Segoe UI" pitchFamily="34" charset="0"/>
            </a:endParaRPr>
          </a:p>
        </p:txBody>
      </p:sp>
      <p:sp>
        <p:nvSpPr>
          <p:cNvPr id="35" name="Shape: Number 4"/>
          <p:cNvSpPr txBox="1"/>
          <p:nvPr/>
        </p:nvSpPr>
        <p:spPr>
          <a:xfrm>
            <a:off x="65304" y="4049274"/>
            <a:ext cx="559217" cy="461665"/>
          </a:xfrm>
          <a:prstGeom prst="rect">
            <a:avLst/>
          </a:prstGeom>
          <a:noFill/>
        </p:spPr>
        <p:txBody>
          <a:bodyPr wrap="square" rtlCol="0">
            <a:spAutoFit/>
          </a:bodyPr>
          <a:lstStyle/>
          <a:p>
            <a:r>
              <a:rPr lang="en-GB" sz="2400" b="1" dirty="0">
                <a:latin typeface="Segoe UI" pitchFamily="34" charset="0"/>
                <a:ea typeface="Segoe UI" pitchFamily="34" charset="0"/>
                <a:cs typeface="Segoe UI" pitchFamily="34" charset="0"/>
              </a:rPr>
              <a:t>4</a:t>
            </a:r>
            <a:r>
              <a:rPr lang="en-GB" sz="2400" b="1" dirty="0" smtClean="0">
                <a:latin typeface="Segoe UI" pitchFamily="34" charset="0"/>
                <a:ea typeface="Segoe UI" pitchFamily="34" charset="0"/>
                <a:cs typeface="Segoe UI" pitchFamily="34" charset="0"/>
              </a:rPr>
              <a:t>)</a:t>
            </a:r>
            <a:endParaRPr lang="en-GB" sz="2400" b="1" dirty="0">
              <a:latin typeface="Segoe UI" pitchFamily="34" charset="0"/>
              <a:ea typeface="Segoe UI" pitchFamily="34" charset="0"/>
              <a:cs typeface="Segoe UI" pitchFamily="34" charset="0"/>
            </a:endParaRPr>
          </a:p>
        </p:txBody>
      </p:sp>
      <p:sp>
        <p:nvSpPr>
          <p:cNvPr id="27" name="Shape: Number 3"/>
          <p:cNvSpPr txBox="1"/>
          <p:nvPr/>
        </p:nvSpPr>
        <p:spPr>
          <a:xfrm>
            <a:off x="65300" y="3112842"/>
            <a:ext cx="559217" cy="461665"/>
          </a:xfrm>
          <a:prstGeom prst="rect">
            <a:avLst/>
          </a:prstGeom>
          <a:noFill/>
        </p:spPr>
        <p:txBody>
          <a:bodyPr wrap="square" rtlCol="0">
            <a:spAutoFit/>
          </a:bodyPr>
          <a:lstStyle/>
          <a:p>
            <a:r>
              <a:rPr lang="en-GB" sz="2400" b="1" dirty="0" smtClean="0">
                <a:latin typeface="Segoe UI" pitchFamily="34" charset="0"/>
                <a:ea typeface="Segoe UI" pitchFamily="34" charset="0"/>
                <a:cs typeface="Segoe UI" pitchFamily="34" charset="0"/>
              </a:rPr>
              <a:t>3)</a:t>
            </a:r>
            <a:endParaRPr lang="en-GB" sz="2400" b="1" dirty="0">
              <a:latin typeface="Segoe UI" pitchFamily="34" charset="0"/>
              <a:ea typeface="Segoe UI" pitchFamily="34" charset="0"/>
              <a:cs typeface="Segoe UI" pitchFamily="34" charset="0"/>
            </a:endParaRPr>
          </a:p>
        </p:txBody>
      </p:sp>
      <p:sp>
        <p:nvSpPr>
          <p:cNvPr id="28" name="Shape: Number 2"/>
          <p:cNvSpPr txBox="1"/>
          <p:nvPr/>
        </p:nvSpPr>
        <p:spPr>
          <a:xfrm>
            <a:off x="65300" y="2349957"/>
            <a:ext cx="559217" cy="461665"/>
          </a:xfrm>
          <a:prstGeom prst="rect">
            <a:avLst/>
          </a:prstGeom>
          <a:noFill/>
        </p:spPr>
        <p:txBody>
          <a:bodyPr wrap="square" rtlCol="0">
            <a:spAutoFit/>
          </a:bodyPr>
          <a:lstStyle/>
          <a:p>
            <a:r>
              <a:rPr lang="en-GB" sz="2400" b="1" dirty="0" smtClean="0">
                <a:latin typeface="Segoe UI" pitchFamily="34" charset="0"/>
                <a:ea typeface="Segoe UI" pitchFamily="34" charset="0"/>
                <a:cs typeface="Segoe UI" pitchFamily="34" charset="0"/>
              </a:rPr>
              <a:t>2)</a:t>
            </a:r>
            <a:endParaRPr lang="en-GB" sz="2400" b="1" dirty="0">
              <a:latin typeface="Segoe UI" pitchFamily="34" charset="0"/>
              <a:ea typeface="Segoe UI" pitchFamily="34" charset="0"/>
              <a:cs typeface="Segoe UI" pitchFamily="34" charset="0"/>
            </a:endParaRPr>
          </a:p>
        </p:txBody>
      </p:sp>
      <p:sp>
        <p:nvSpPr>
          <p:cNvPr id="29" name="Shape: Number 1"/>
          <p:cNvSpPr txBox="1"/>
          <p:nvPr/>
        </p:nvSpPr>
        <p:spPr>
          <a:xfrm>
            <a:off x="65300" y="1295014"/>
            <a:ext cx="559217" cy="461665"/>
          </a:xfrm>
          <a:prstGeom prst="rect">
            <a:avLst/>
          </a:prstGeom>
          <a:noFill/>
        </p:spPr>
        <p:txBody>
          <a:bodyPr wrap="square" rtlCol="0">
            <a:spAutoFit/>
          </a:bodyPr>
          <a:lstStyle/>
          <a:p>
            <a:r>
              <a:rPr lang="en-GB" sz="2400" b="1" dirty="0" smtClean="0">
                <a:latin typeface="Segoe UI" pitchFamily="34" charset="0"/>
                <a:ea typeface="Segoe UI" pitchFamily="34" charset="0"/>
                <a:cs typeface="Segoe UI" pitchFamily="34" charset="0"/>
              </a:rPr>
              <a:t>1)</a:t>
            </a:r>
            <a:endParaRPr lang="en-GB" sz="2400" b="1" dirty="0">
              <a:latin typeface="Segoe UI" pitchFamily="34" charset="0"/>
              <a:ea typeface="Segoe UI" pitchFamily="34" charset="0"/>
              <a:cs typeface="Segoe UI" pitchFamily="34" charset="0"/>
            </a:endParaRPr>
          </a:p>
        </p:txBody>
      </p:sp>
      <p:sp>
        <p:nvSpPr>
          <p:cNvPr id="30"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L-2</a:t>
            </a:r>
          </a:p>
          <a:p>
            <a:pPr algn="ctr"/>
            <a:r>
              <a:rPr lang="en-GB" sz="900" b="1" dirty="0" smtClean="0">
                <a:solidFill>
                  <a:srgbClr val="002060"/>
                </a:solidFill>
                <a:latin typeface="Arial" pitchFamily="34" charset="0"/>
                <a:cs typeface="Arial" pitchFamily="34" charset="0"/>
              </a:rPr>
              <a:t>S-08A</a:t>
            </a:r>
            <a:endParaRPr lang="en-GB" sz="900" b="1" dirty="0">
              <a:solidFill>
                <a:srgbClr val="002060"/>
              </a:solidFill>
              <a:latin typeface="Arial" pitchFamily="34" charset="0"/>
              <a:cs typeface="Arial" pitchFamily="34" charset="0"/>
            </a:endParaRPr>
          </a:p>
        </p:txBody>
      </p:sp>
      <p:sp>
        <p:nvSpPr>
          <p:cNvPr id="31"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Textbox: Tool instructions"/>
          <p:cNvSpPr txBox="1"/>
          <p:nvPr/>
        </p:nvSpPr>
        <p:spPr>
          <a:xfrm>
            <a:off x="3402451" y="4912668"/>
            <a:ext cx="2339102" cy="230832"/>
          </a:xfrm>
          <a:prstGeom prst="rect">
            <a:avLst/>
          </a:prstGeom>
          <a:noFill/>
        </p:spPr>
        <p:txBody>
          <a:bodyPr wrap="none" rtlCol="0">
            <a:spAutoFit/>
          </a:bodyPr>
          <a:lstStyle/>
          <a:p>
            <a:pPr algn="ctr"/>
            <a:r>
              <a:rPr lang="en-GB" sz="900" dirty="0" smtClean="0">
                <a:latin typeface="Arial" pitchFamily="34" charset="0"/>
                <a:ea typeface="Segoe UI" pitchFamily="34" charset="0"/>
                <a:cs typeface="Arial" pitchFamily="34" charset="0"/>
              </a:rPr>
              <a:t>Click in each caption space to reveal text</a:t>
            </a:r>
            <a:endParaRPr lang="en-GB" sz="900" dirty="0">
              <a:latin typeface="Arial" pitchFamily="34" charset="0"/>
              <a:ea typeface="Segoe UI" pitchFamily="34" charset="0"/>
              <a:cs typeface="Arial" pitchFamily="34" charset="0"/>
            </a:endParaRPr>
          </a:p>
        </p:txBody>
      </p:sp>
      <p:sp>
        <p:nvSpPr>
          <p:cNvPr id="6" name="Title"/>
          <p:cNvSpPr txBox="1"/>
          <p:nvPr/>
        </p:nvSpPr>
        <p:spPr>
          <a:xfrm>
            <a:off x="0" y="-17728"/>
            <a:ext cx="9144000" cy="646331"/>
          </a:xfrm>
          <a:prstGeom prst="rect">
            <a:avLst/>
          </a:prstGeom>
          <a:noFill/>
        </p:spPr>
        <p:txBody>
          <a:bodyPr wrap="square" rtlCol="0">
            <a:spAutoFit/>
          </a:bodyPr>
          <a:lstStyle/>
          <a:p>
            <a:pPr algn="ctr"/>
            <a:r>
              <a:rPr lang="en-GB" sz="3600" b="1" dirty="0" smtClean="0"/>
              <a:t>Check Up</a:t>
            </a:r>
            <a:endParaRPr lang="en-GB" sz="3600" b="1" dirty="0"/>
          </a:p>
        </p:txBody>
      </p:sp>
      <p:pic>
        <p:nvPicPr>
          <p:cNvPr id="36" name="Image" descr="IMG_069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5748" y="129268"/>
            <a:ext cx="1122027" cy="1141786"/>
          </a:xfrm>
          <a:prstGeom prst="rect">
            <a:avLst/>
          </a:prstGeom>
          <a:noFill/>
          <a:ln>
            <a:noFill/>
          </a:ln>
        </p:spPr>
      </p:pic>
    </p:spTree>
    <p:extLst>
      <p:ext uri="{BB962C8B-B14F-4D97-AF65-F5344CB8AC3E}">
        <p14:creationId xmlns:p14="http://schemas.microsoft.com/office/powerpoint/2010/main" val="9324703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3" presetClass="emph" presetSubtype="2" fill="hold" grpId="0" nodeType="withEffect">
                                  <p:stCondLst>
                                    <p:cond delay="0"/>
                                  </p:stCondLst>
                                  <p:childTnLst>
                                    <p:animClr clrSpc="rgb" dir="cw">
                                      <p:cBhvr override="childStyle">
                                        <p:cTn id="9" dur="1000" fill="hold"/>
                                        <p:tgtEl>
                                          <p:spTgt spid="21"/>
                                        </p:tgtEl>
                                        <p:attrNameLst>
                                          <p:attrName>style.color</p:attrName>
                                        </p:attrNameLst>
                                      </p:cBhvr>
                                      <p:to>
                                        <a:srgbClr val="777777"/>
                                      </p:to>
                                    </p:animClr>
                                  </p:childTnLst>
                                </p:cTn>
                              </p:par>
                            </p:childTnLst>
                          </p:cTn>
                        </p:par>
                      </p:childTnLst>
                    </p:cTn>
                  </p:par>
                </p:childTnLst>
              </p:cTn>
              <p:nextCondLst>
                <p:cond evt="onClick" delay="0">
                  <p:tgtEl>
                    <p:spTgt spid="24"/>
                  </p:tgtEl>
                </p:cond>
              </p:nextCondLst>
            </p:seq>
            <p:seq concurrent="1" nextAc="seek">
              <p:cTn id="10" restart="whenNotActive" fill="hold" evtFilter="cancelBubble" nodeType="interactiveSeq">
                <p:stCondLst>
                  <p:cond evt="onClick" delay="0">
                    <p:tgtEl>
                      <p:spTgt spid="23"/>
                    </p:tgtEl>
                  </p:cond>
                </p:stCondLst>
                <p:endSync evt="end" delay="0">
                  <p:rtn val="all"/>
                </p:endSync>
                <p:childTnLst>
                  <p:par>
                    <p:cTn id="11" fill="hold">
                      <p:stCondLst>
                        <p:cond delay="0"/>
                      </p:stCondLst>
                      <p:childTnLst>
                        <p:par>
                          <p:cTn id="12" fill="hold">
                            <p:stCondLst>
                              <p:cond delay="0"/>
                            </p:stCondLst>
                            <p:childTnLst>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3" presetClass="emph" presetSubtype="2" fill="hold" grpId="1" nodeType="withEffect">
                                  <p:stCondLst>
                                    <p:cond delay="0"/>
                                  </p:stCondLst>
                                  <p:childTnLst>
                                    <p:animClr clrSpc="rgb" dir="cw">
                                      <p:cBhvr override="childStyle">
                                        <p:cTn id="17" dur="1000" fill="hold"/>
                                        <p:tgtEl>
                                          <p:spTgt spid="20"/>
                                        </p:tgtEl>
                                        <p:attrNameLst>
                                          <p:attrName>style.color</p:attrName>
                                        </p:attrNameLst>
                                      </p:cBhvr>
                                      <p:to>
                                        <a:srgbClr val="777777"/>
                                      </p:to>
                                    </p:animClr>
                                  </p:childTnLst>
                                </p:cTn>
                              </p:par>
                            </p:childTnLst>
                          </p:cTn>
                        </p:par>
                      </p:childTnLst>
                    </p:cTn>
                  </p:par>
                </p:childTnLst>
              </p:cTn>
              <p:nextCondLst>
                <p:cond evt="onClick" delay="0">
                  <p:tgtEl>
                    <p:spTgt spid="23"/>
                  </p:tgtEl>
                </p:cond>
              </p:nextCondLst>
            </p:seq>
            <p:seq concurrent="1" nextAc="seek">
              <p:cTn id="18" restart="whenNotActive" fill="hold" evtFilter="cancelBubble" nodeType="interactiveSeq">
                <p:stCondLst>
                  <p:cond evt="onClick" delay="0">
                    <p:tgtEl>
                      <p:spTgt spid="26"/>
                    </p:tgtEl>
                  </p:cond>
                </p:stCondLst>
                <p:endSync evt="end" delay="0">
                  <p:rtn val="all"/>
                </p:endSync>
                <p:childTnLst>
                  <p:par>
                    <p:cTn id="19" fill="hold">
                      <p:stCondLst>
                        <p:cond delay="0"/>
                      </p:stCondLst>
                      <p:childTnLst>
                        <p:par>
                          <p:cTn id="20" fill="hold">
                            <p:stCondLst>
                              <p:cond delay="0"/>
                            </p:stCondLst>
                            <p:childTnLst>
                              <p:par>
                                <p:cTn id="21" presetID="10"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par>
                                <p:cTn id="24" presetID="3" presetClass="emph" presetSubtype="2" fill="hold" grpId="5" nodeType="withEffect">
                                  <p:stCondLst>
                                    <p:cond delay="0"/>
                                  </p:stCondLst>
                                  <p:childTnLst>
                                    <p:animClr clrSpc="rgb" dir="cw">
                                      <p:cBhvr override="childStyle">
                                        <p:cTn id="25" dur="1000" fill="hold"/>
                                        <p:tgtEl>
                                          <p:spTgt spid="19"/>
                                        </p:tgtEl>
                                        <p:attrNameLst>
                                          <p:attrName>style.color</p:attrName>
                                        </p:attrNameLst>
                                      </p:cBhvr>
                                      <p:to>
                                        <a:srgbClr val="777777"/>
                                      </p:to>
                                    </p:animClr>
                                  </p:childTnLst>
                                </p:cTn>
                              </p:par>
                            </p:childTnLst>
                          </p:cTn>
                        </p:par>
                      </p:childTnLst>
                    </p:cTn>
                  </p:par>
                </p:childTnLst>
              </p:cTn>
              <p:nextCondLst>
                <p:cond evt="onClick" delay="0">
                  <p:tgtEl>
                    <p:spTgt spid="26"/>
                  </p:tgtEl>
                </p:cond>
              </p:nextCondLst>
            </p:seq>
            <p:seq concurrent="1" nextAc="seek">
              <p:cTn id="26" restart="whenNotActive" fill="hold" evtFilter="cancelBubble" nodeType="interactiveSeq">
                <p:stCondLst>
                  <p:cond evt="onClick" delay="0">
                    <p:tgtEl>
                      <p:spTgt spid="31"/>
                    </p:tgtEl>
                  </p:cond>
                </p:stCondLst>
                <p:endSync evt="end" delay="0">
                  <p:rtn val="all"/>
                </p:endSync>
                <p:childTnLst>
                  <p:par>
                    <p:cTn id="27" fill="hold">
                      <p:stCondLst>
                        <p:cond delay="0"/>
                      </p:stCondLst>
                      <p:childTnLst>
                        <p:par>
                          <p:cTn id="28" fill="hold">
                            <p:stCondLst>
                              <p:cond delay="0"/>
                            </p:stCondLst>
                            <p:childTnLst>
                              <p:par>
                                <p:cTn id="29" presetID="3" presetClass="emph" presetSubtype="2" fill="hold" grpId="1" nodeType="withEffect">
                                  <p:stCondLst>
                                    <p:cond delay="0"/>
                                  </p:stCondLst>
                                  <p:childTnLst>
                                    <p:animClr clrSpc="rgb" dir="cw">
                                      <p:cBhvr override="childStyle">
                                        <p:cTn id="30" dur="100" fill="hold"/>
                                        <p:tgtEl>
                                          <p:spTgt spid="21"/>
                                        </p:tgtEl>
                                        <p:attrNameLst>
                                          <p:attrName>style.color</p:attrName>
                                        </p:attrNameLst>
                                      </p:cBhvr>
                                      <p:to>
                                        <a:schemeClr val="tx1"/>
                                      </p:to>
                                    </p:animClr>
                                  </p:childTnLst>
                                </p:cTn>
                              </p:par>
                              <p:par>
                                <p:cTn id="31" presetID="3" presetClass="emph" presetSubtype="2" fill="hold" grpId="2" nodeType="withEffect">
                                  <p:stCondLst>
                                    <p:cond delay="0"/>
                                  </p:stCondLst>
                                  <p:childTnLst>
                                    <p:animClr clrSpc="rgb" dir="cw">
                                      <p:cBhvr override="childStyle">
                                        <p:cTn id="32" dur="100" fill="hold"/>
                                        <p:tgtEl>
                                          <p:spTgt spid="20"/>
                                        </p:tgtEl>
                                        <p:attrNameLst>
                                          <p:attrName>style.color</p:attrName>
                                        </p:attrNameLst>
                                      </p:cBhvr>
                                      <p:to>
                                        <a:schemeClr val="tx1"/>
                                      </p:to>
                                    </p:animClr>
                                  </p:childTnLst>
                                </p:cTn>
                              </p:par>
                              <p:par>
                                <p:cTn id="33" presetID="3" presetClass="emph" presetSubtype="2" fill="hold" grpId="1" nodeType="withEffect">
                                  <p:stCondLst>
                                    <p:cond delay="0"/>
                                  </p:stCondLst>
                                  <p:childTnLst>
                                    <p:animClr clrSpc="rgb" dir="cw">
                                      <p:cBhvr override="childStyle">
                                        <p:cTn id="34" dur="100" fill="hold"/>
                                        <p:tgtEl>
                                          <p:spTgt spid="19"/>
                                        </p:tgtEl>
                                        <p:attrNameLst>
                                          <p:attrName>style.color</p:attrName>
                                        </p:attrNameLst>
                                      </p:cBhvr>
                                      <p:to>
                                        <a:schemeClr val="tx1"/>
                                      </p:to>
                                    </p:animClr>
                                  </p:childTnLst>
                                </p:cTn>
                              </p:par>
                              <p:par>
                                <p:cTn id="35" presetID="1" presetClass="exit" presetSubtype="0" fill="hold" grpId="4" nodeType="withEffect">
                                  <p:stCondLst>
                                    <p:cond delay="0"/>
                                  </p:stCondLst>
                                  <p:childTnLst>
                                    <p:set>
                                      <p:cBhvr>
                                        <p:cTn id="36" dur="1" fill="hold">
                                          <p:stCondLst>
                                            <p:cond delay="0"/>
                                          </p:stCondLst>
                                        </p:cTn>
                                        <p:tgtEl>
                                          <p:spTgt spid="20"/>
                                        </p:tgtEl>
                                        <p:attrNameLst>
                                          <p:attrName>style.visibility</p:attrName>
                                        </p:attrNameLst>
                                      </p:cBhvr>
                                      <p:to>
                                        <p:strVal val="hidden"/>
                                      </p:to>
                                    </p:set>
                                  </p:childTnLst>
                                </p:cTn>
                              </p:par>
                              <p:par>
                                <p:cTn id="37" presetID="1" presetClass="exit" presetSubtype="0" fill="hold" grpId="3" nodeType="withEffect">
                                  <p:stCondLst>
                                    <p:cond delay="0"/>
                                  </p:stCondLst>
                                  <p:childTnLst>
                                    <p:set>
                                      <p:cBhvr>
                                        <p:cTn id="38" dur="1" fill="hold">
                                          <p:stCondLst>
                                            <p:cond delay="0"/>
                                          </p:stCondLst>
                                        </p:cTn>
                                        <p:tgtEl>
                                          <p:spTgt spid="19"/>
                                        </p:tgtEl>
                                        <p:attrNameLst>
                                          <p:attrName>style.visibility</p:attrName>
                                        </p:attrNameLst>
                                      </p:cBhvr>
                                      <p:to>
                                        <p:strVal val="hidden"/>
                                      </p:to>
                                    </p:set>
                                  </p:childTnLst>
                                </p:cTn>
                              </p:par>
                              <p:par>
                                <p:cTn id="39" presetID="1" presetClass="exit" presetSubtype="0" fill="hold" grpId="3" nodeType="withEffect">
                                  <p:stCondLst>
                                    <p:cond delay="0"/>
                                  </p:stCondLst>
                                  <p:childTnLst>
                                    <p:set>
                                      <p:cBhvr>
                                        <p:cTn id="40" dur="1" fill="hold">
                                          <p:stCondLst>
                                            <p:cond delay="0"/>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41" restart="whenNotActive" fill="hold" evtFilter="cancelBubble" nodeType="interactiveSeq">
                <p:stCondLst>
                  <p:cond evt="onClick" delay="0">
                    <p:tgtEl>
                      <p:spTgt spid="32"/>
                    </p:tgtEl>
                  </p:cond>
                </p:stCondLst>
                <p:endSync evt="end" delay="0">
                  <p:rtn val="all"/>
                </p:endSync>
                <p:childTnLst>
                  <p:par>
                    <p:cTn id="42" fill="hold">
                      <p:stCondLst>
                        <p:cond delay="0"/>
                      </p:stCondLst>
                      <p:childTnLst>
                        <p:par>
                          <p:cTn id="43" fill="hold">
                            <p:stCondLst>
                              <p:cond delay="0"/>
                            </p:stCondLst>
                            <p:childTnLst>
                              <p:par>
                                <p:cTn id="44" presetID="3" presetClass="emph" presetSubtype="2" fill="hold" grpId="2" nodeType="withEffect">
                                  <p:stCondLst>
                                    <p:cond delay="0"/>
                                  </p:stCondLst>
                                  <p:childTnLst>
                                    <p:animClr clrSpc="rgb" dir="cw">
                                      <p:cBhvr override="childStyle">
                                        <p:cTn id="45" dur="100" fill="hold"/>
                                        <p:tgtEl>
                                          <p:spTgt spid="21"/>
                                        </p:tgtEl>
                                        <p:attrNameLst>
                                          <p:attrName>style.color</p:attrName>
                                        </p:attrNameLst>
                                      </p:cBhvr>
                                      <p:to>
                                        <a:schemeClr val="tx1"/>
                                      </p:to>
                                    </p:animClr>
                                  </p:childTnLst>
                                </p:cTn>
                              </p:par>
                              <p:par>
                                <p:cTn id="46" presetID="3" presetClass="emph" presetSubtype="2" fill="hold" grpId="3" nodeType="withEffect">
                                  <p:stCondLst>
                                    <p:cond delay="0"/>
                                  </p:stCondLst>
                                  <p:childTnLst>
                                    <p:animClr clrSpc="rgb" dir="cw">
                                      <p:cBhvr override="childStyle">
                                        <p:cTn id="47" dur="100" fill="hold"/>
                                        <p:tgtEl>
                                          <p:spTgt spid="20"/>
                                        </p:tgtEl>
                                        <p:attrNameLst>
                                          <p:attrName>style.color</p:attrName>
                                        </p:attrNameLst>
                                      </p:cBhvr>
                                      <p:to>
                                        <a:schemeClr val="tx1"/>
                                      </p:to>
                                    </p:animClr>
                                  </p:childTnLst>
                                </p:cTn>
                              </p:par>
                              <p:par>
                                <p:cTn id="48" presetID="3" presetClass="emph" presetSubtype="2" fill="hold" grpId="2" nodeType="withEffect">
                                  <p:stCondLst>
                                    <p:cond delay="0"/>
                                  </p:stCondLst>
                                  <p:childTnLst>
                                    <p:animClr clrSpc="rgb" dir="cw">
                                      <p:cBhvr override="childStyle">
                                        <p:cTn id="49" dur="100" fill="hold"/>
                                        <p:tgtEl>
                                          <p:spTgt spid="19"/>
                                        </p:tgtEl>
                                        <p:attrNameLst>
                                          <p:attrName>style.color</p:attrName>
                                        </p:attrNameLst>
                                      </p:cBhvr>
                                      <p:to>
                                        <a:schemeClr val="tx1"/>
                                      </p:to>
                                    </p:animClr>
                                  </p:childTnLst>
                                </p:cTn>
                              </p:par>
                              <p:par>
                                <p:cTn id="50" presetID="1" presetClass="exit" presetSubtype="0" fill="hold" grpId="5" nodeType="withEffect">
                                  <p:stCondLst>
                                    <p:cond delay="0"/>
                                  </p:stCondLst>
                                  <p:childTnLst>
                                    <p:set>
                                      <p:cBhvr>
                                        <p:cTn id="51" dur="1" fill="hold">
                                          <p:stCondLst>
                                            <p:cond delay="0"/>
                                          </p:stCondLst>
                                        </p:cTn>
                                        <p:tgtEl>
                                          <p:spTgt spid="20"/>
                                        </p:tgtEl>
                                        <p:attrNameLst>
                                          <p:attrName>style.visibility</p:attrName>
                                        </p:attrNameLst>
                                      </p:cBhvr>
                                      <p:to>
                                        <p:strVal val="hidden"/>
                                      </p:to>
                                    </p:set>
                                  </p:childTnLst>
                                </p:cTn>
                              </p:par>
                              <p:par>
                                <p:cTn id="52" presetID="1" presetClass="exit" presetSubtype="0" fill="hold" grpId="4" nodeType="withEffect">
                                  <p:stCondLst>
                                    <p:cond delay="0"/>
                                  </p:stCondLst>
                                  <p:childTnLst>
                                    <p:set>
                                      <p:cBhvr>
                                        <p:cTn id="53" dur="1" fill="hold">
                                          <p:stCondLst>
                                            <p:cond delay="0"/>
                                          </p:stCondLst>
                                        </p:cTn>
                                        <p:tgtEl>
                                          <p:spTgt spid="19"/>
                                        </p:tgtEl>
                                        <p:attrNameLst>
                                          <p:attrName>style.visibility</p:attrName>
                                        </p:attrNameLst>
                                      </p:cBhvr>
                                      <p:to>
                                        <p:strVal val="hidden"/>
                                      </p:to>
                                    </p:set>
                                  </p:childTnLst>
                                </p:cTn>
                              </p:par>
                              <p:par>
                                <p:cTn id="54" presetID="1" presetClass="exit" presetSubtype="0" fill="hold" grpId="4" nodeType="withEffect">
                                  <p:stCondLst>
                                    <p:cond delay="0"/>
                                  </p:stCondLst>
                                  <p:childTnLst>
                                    <p:set>
                                      <p:cBhvr>
                                        <p:cTn id="55" dur="1" fill="hold">
                                          <p:stCondLst>
                                            <p:cond delay="0"/>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34" grpId="0"/>
      <p:bldP spid="34" grpId="3"/>
      <p:bldP spid="34" grpId="4"/>
      <p:bldP spid="19" grpId="0"/>
      <p:bldP spid="19" grpId="1"/>
      <p:bldP spid="19" grpId="2"/>
      <p:bldP spid="19" grpId="3"/>
      <p:bldP spid="19" grpId="4"/>
      <p:bldP spid="19" grpId="5"/>
      <p:bldP spid="20" grpId="0"/>
      <p:bldP spid="20" grpId="1"/>
      <p:bldP spid="20" grpId="2"/>
      <p:bldP spid="20" grpId="3"/>
      <p:bldP spid="20" grpId="4"/>
      <p:bldP spid="20" grpId="5"/>
      <p:bldP spid="21" grpId="0"/>
      <p:bldP spid="21" grpId="1"/>
      <p:bldP spid="21" grpId="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hape: Border 3"/>
          <p:cNvSpPr/>
          <p:nvPr/>
        </p:nvSpPr>
        <p:spPr>
          <a:xfrm>
            <a:off x="585158" y="3893224"/>
            <a:ext cx="8234840" cy="744441"/>
          </a:xfrm>
          <a:prstGeom prst="rect">
            <a:avLst/>
          </a:prstGeom>
          <a:solidFill>
            <a:srgbClr val="33CC33">
              <a:alpha val="0"/>
            </a:srgbClr>
          </a:solidFill>
          <a:ln>
            <a:solidFill>
              <a:srgbClr val="66FF6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4" name="Shape: Border 2"/>
          <p:cNvSpPr/>
          <p:nvPr/>
        </p:nvSpPr>
        <p:spPr>
          <a:xfrm>
            <a:off x="573142" y="2936973"/>
            <a:ext cx="8247126" cy="818715"/>
          </a:xfrm>
          <a:prstGeom prst="rect">
            <a:avLst/>
          </a:prstGeom>
          <a:solidFill>
            <a:srgbClr val="33CC33">
              <a:alpha val="0"/>
            </a:srgbClr>
          </a:solidFill>
          <a:ln>
            <a:solidFill>
              <a:srgbClr val="66FF6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5" name="Shape: Border 1"/>
          <p:cNvSpPr/>
          <p:nvPr/>
        </p:nvSpPr>
        <p:spPr>
          <a:xfrm>
            <a:off x="585159" y="1303480"/>
            <a:ext cx="8234839" cy="1482048"/>
          </a:xfrm>
          <a:prstGeom prst="rect">
            <a:avLst/>
          </a:prstGeom>
          <a:solidFill>
            <a:srgbClr val="33CC33">
              <a:alpha val="0"/>
            </a:srgbClr>
          </a:solidFill>
          <a:ln>
            <a:solidFill>
              <a:srgbClr val="66FF6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19" name="Textbox: Line 3"/>
          <p:cNvSpPr txBox="1"/>
          <p:nvPr/>
        </p:nvSpPr>
        <p:spPr>
          <a:xfrm>
            <a:off x="585158" y="3893224"/>
            <a:ext cx="7947282" cy="830997"/>
          </a:xfrm>
          <a:prstGeom prst="rect">
            <a:avLst/>
          </a:prstGeom>
          <a:noFill/>
        </p:spPr>
        <p:txBody>
          <a:bodyPr wrap="square" rtlCol="0">
            <a:spAutoFit/>
          </a:bodyPr>
          <a:lstStyle/>
          <a:p>
            <a:pPr lvl="0">
              <a:spcAft>
                <a:spcPts val="1800"/>
              </a:spcAft>
            </a:pPr>
            <a:r>
              <a:rPr lang="en-NZ" sz="2400" b="1" dirty="0" smtClean="0">
                <a:latin typeface="Segoe UI" pitchFamily="34" charset="0"/>
                <a:ea typeface="Segoe UI" pitchFamily="34" charset="0"/>
                <a:cs typeface="Segoe UI" pitchFamily="34" charset="0"/>
              </a:rPr>
              <a:t>Questions </a:t>
            </a:r>
            <a:r>
              <a:rPr lang="en-NZ" sz="2400" b="1" dirty="0">
                <a:latin typeface="Segoe UI" pitchFamily="34" charset="0"/>
                <a:ea typeface="Segoe UI" pitchFamily="34" charset="0"/>
                <a:cs typeface="Segoe UI" pitchFamily="34" charset="0"/>
              </a:rPr>
              <a:t>I would like to ask about the topics in this lesson are …</a:t>
            </a:r>
            <a:endParaRPr lang="en-GB" sz="2400" b="1" dirty="0">
              <a:latin typeface="Segoe UI" pitchFamily="34" charset="0"/>
              <a:ea typeface="Segoe UI" pitchFamily="34" charset="0"/>
              <a:cs typeface="Segoe UI" pitchFamily="34" charset="0"/>
            </a:endParaRPr>
          </a:p>
        </p:txBody>
      </p:sp>
      <p:sp>
        <p:nvSpPr>
          <p:cNvPr id="20" name="Textbox: Line 2"/>
          <p:cNvSpPr txBox="1"/>
          <p:nvPr/>
        </p:nvSpPr>
        <p:spPr>
          <a:xfrm>
            <a:off x="585160" y="2916225"/>
            <a:ext cx="8234839" cy="830997"/>
          </a:xfrm>
          <a:prstGeom prst="rect">
            <a:avLst/>
          </a:prstGeom>
          <a:noFill/>
        </p:spPr>
        <p:txBody>
          <a:bodyPr wrap="square" rtlCol="0">
            <a:spAutoFit/>
          </a:bodyPr>
          <a:lstStyle/>
          <a:p>
            <a:pPr lvl="0">
              <a:spcAft>
                <a:spcPts val="1800"/>
              </a:spcAft>
            </a:pPr>
            <a:r>
              <a:rPr lang="en-NZ" sz="2400" b="1" dirty="0" smtClean="0">
                <a:latin typeface="Segoe UI" pitchFamily="34" charset="0"/>
                <a:ea typeface="Segoe UI" pitchFamily="34" charset="0"/>
                <a:cs typeface="Segoe UI" pitchFamily="34" charset="0"/>
              </a:rPr>
              <a:t>Which </a:t>
            </a:r>
            <a:r>
              <a:rPr lang="en-NZ" sz="2400" b="1" dirty="0">
                <a:latin typeface="Segoe UI" pitchFamily="34" charset="0"/>
                <a:ea typeface="Segoe UI" pitchFamily="34" charset="0"/>
                <a:cs typeface="Segoe UI" pitchFamily="34" charset="0"/>
              </a:rPr>
              <a:t>activity do you think helped you to learn best in this lesson?</a:t>
            </a:r>
            <a:endParaRPr lang="en-GB" sz="2400" b="1" dirty="0">
              <a:latin typeface="Segoe UI" pitchFamily="34" charset="0"/>
              <a:ea typeface="Segoe UI" pitchFamily="34" charset="0"/>
              <a:cs typeface="Segoe UI" pitchFamily="34" charset="0"/>
            </a:endParaRPr>
          </a:p>
        </p:txBody>
      </p:sp>
      <p:sp>
        <p:nvSpPr>
          <p:cNvPr id="21" name="Textbox: Line 1"/>
          <p:cNvSpPr txBox="1"/>
          <p:nvPr/>
        </p:nvSpPr>
        <p:spPr>
          <a:xfrm>
            <a:off x="585162" y="1261145"/>
            <a:ext cx="8558838" cy="1569660"/>
          </a:xfrm>
          <a:prstGeom prst="rect">
            <a:avLst/>
          </a:prstGeom>
          <a:noFill/>
        </p:spPr>
        <p:txBody>
          <a:bodyPr wrap="square" rtlCol="0">
            <a:spAutoFit/>
          </a:bodyPr>
          <a:lstStyle/>
          <a:p>
            <a:pPr lvl="0">
              <a:spcAft>
                <a:spcPts val="1800"/>
              </a:spcAft>
            </a:pPr>
            <a:r>
              <a:rPr lang="en-NZ" sz="2400" b="1" dirty="0" smtClean="0">
                <a:latin typeface="Segoe UI" pitchFamily="34" charset="0"/>
                <a:ea typeface="Segoe UI" pitchFamily="34" charset="0"/>
                <a:cs typeface="Segoe UI" pitchFamily="34" charset="0"/>
              </a:rPr>
              <a:t>Retell </a:t>
            </a:r>
            <a:r>
              <a:rPr lang="en-NZ" sz="2400" b="1" dirty="0">
                <a:latin typeface="Segoe UI" pitchFamily="34" charset="0"/>
                <a:ea typeface="Segoe UI" pitchFamily="34" charset="0"/>
                <a:cs typeface="Segoe UI" pitchFamily="34" charset="0"/>
              </a:rPr>
              <a:t>a story of a person/people whose symbol/s can be included on the Jesse Tree and explain how she/he/they prepared for the coming of the Messiah God had promised.</a:t>
            </a:r>
            <a:endParaRPr lang="en-GB" sz="2400" b="1" dirty="0">
              <a:latin typeface="Segoe UI" pitchFamily="34" charset="0"/>
              <a:ea typeface="Segoe UI" pitchFamily="34" charset="0"/>
              <a:cs typeface="Segoe UI" pitchFamily="34" charset="0"/>
            </a:endParaRPr>
          </a:p>
        </p:txBody>
      </p:sp>
      <p:sp>
        <p:nvSpPr>
          <p:cNvPr id="27" name="Shape: Number 3"/>
          <p:cNvSpPr txBox="1"/>
          <p:nvPr/>
        </p:nvSpPr>
        <p:spPr>
          <a:xfrm>
            <a:off x="65300" y="3893225"/>
            <a:ext cx="559217" cy="461665"/>
          </a:xfrm>
          <a:prstGeom prst="rect">
            <a:avLst/>
          </a:prstGeom>
          <a:noFill/>
        </p:spPr>
        <p:txBody>
          <a:bodyPr wrap="square" rtlCol="0">
            <a:spAutoFit/>
          </a:bodyPr>
          <a:lstStyle/>
          <a:p>
            <a:r>
              <a:rPr lang="en-GB" sz="2400" b="1" dirty="0">
                <a:latin typeface="Segoe UI" pitchFamily="34" charset="0"/>
                <a:ea typeface="Segoe UI" pitchFamily="34" charset="0"/>
                <a:cs typeface="Segoe UI" pitchFamily="34" charset="0"/>
              </a:rPr>
              <a:t>7</a:t>
            </a:r>
            <a:r>
              <a:rPr lang="en-GB" sz="2400" b="1" dirty="0" smtClean="0">
                <a:latin typeface="Segoe UI" pitchFamily="34" charset="0"/>
                <a:ea typeface="Segoe UI" pitchFamily="34" charset="0"/>
                <a:cs typeface="Segoe UI" pitchFamily="34" charset="0"/>
              </a:rPr>
              <a:t>)</a:t>
            </a:r>
            <a:endParaRPr lang="en-GB" sz="2400" b="1" dirty="0">
              <a:latin typeface="Segoe UI" pitchFamily="34" charset="0"/>
              <a:ea typeface="Segoe UI" pitchFamily="34" charset="0"/>
              <a:cs typeface="Segoe UI" pitchFamily="34" charset="0"/>
            </a:endParaRPr>
          </a:p>
        </p:txBody>
      </p:sp>
      <p:sp>
        <p:nvSpPr>
          <p:cNvPr id="28" name="Shape: Number 2"/>
          <p:cNvSpPr txBox="1"/>
          <p:nvPr/>
        </p:nvSpPr>
        <p:spPr>
          <a:xfrm>
            <a:off x="65300" y="2936973"/>
            <a:ext cx="559217" cy="461665"/>
          </a:xfrm>
          <a:prstGeom prst="rect">
            <a:avLst/>
          </a:prstGeom>
          <a:noFill/>
        </p:spPr>
        <p:txBody>
          <a:bodyPr wrap="square" rtlCol="0">
            <a:spAutoFit/>
          </a:bodyPr>
          <a:lstStyle/>
          <a:p>
            <a:r>
              <a:rPr lang="en-GB" sz="2400" b="1" dirty="0">
                <a:latin typeface="Segoe UI" pitchFamily="34" charset="0"/>
                <a:ea typeface="Segoe UI" pitchFamily="34" charset="0"/>
                <a:cs typeface="Segoe UI" pitchFamily="34" charset="0"/>
              </a:rPr>
              <a:t>6</a:t>
            </a:r>
            <a:r>
              <a:rPr lang="en-GB" sz="2400" b="1" dirty="0" smtClean="0">
                <a:latin typeface="Segoe UI" pitchFamily="34" charset="0"/>
                <a:ea typeface="Segoe UI" pitchFamily="34" charset="0"/>
                <a:cs typeface="Segoe UI" pitchFamily="34" charset="0"/>
              </a:rPr>
              <a:t>)</a:t>
            </a:r>
            <a:endParaRPr lang="en-GB" sz="2400" b="1" dirty="0">
              <a:latin typeface="Segoe UI" pitchFamily="34" charset="0"/>
              <a:ea typeface="Segoe UI" pitchFamily="34" charset="0"/>
              <a:cs typeface="Segoe UI" pitchFamily="34" charset="0"/>
            </a:endParaRPr>
          </a:p>
        </p:txBody>
      </p:sp>
      <p:sp>
        <p:nvSpPr>
          <p:cNvPr id="29" name="Shape: Number 1"/>
          <p:cNvSpPr txBox="1"/>
          <p:nvPr/>
        </p:nvSpPr>
        <p:spPr>
          <a:xfrm>
            <a:off x="65300" y="1261146"/>
            <a:ext cx="559217" cy="461665"/>
          </a:xfrm>
          <a:prstGeom prst="rect">
            <a:avLst/>
          </a:prstGeom>
          <a:noFill/>
        </p:spPr>
        <p:txBody>
          <a:bodyPr wrap="square" rtlCol="0">
            <a:spAutoFit/>
          </a:bodyPr>
          <a:lstStyle/>
          <a:p>
            <a:r>
              <a:rPr lang="en-GB" sz="2400" b="1" dirty="0">
                <a:latin typeface="Segoe UI" pitchFamily="34" charset="0"/>
                <a:ea typeface="Segoe UI" pitchFamily="34" charset="0"/>
                <a:cs typeface="Segoe UI" pitchFamily="34" charset="0"/>
              </a:rPr>
              <a:t>5</a:t>
            </a:r>
            <a:r>
              <a:rPr lang="en-GB" sz="2400" b="1" dirty="0" smtClean="0">
                <a:latin typeface="Segoe UI" pitchFamily="34" charset="0"/>
                <a:ea typeface="Segoe UI" pitchFamily="34" charset="0"/>
                <a:cs typeface="Segoe UI" pitchFamily="34" charset="0"/>
              </a:rPr>
              <a:t>)</a:t>
            </a:r>
            <a:endParaRPr lang="en-GB" sz="2400" b="1" dirty="0">
              <a:latin typeface="Segoe UI" pitchFamily="34" charset="0"/>
              <a:ea typeface="Segoe UI" pitchFamily="34" charset="0"/>
              <a:cs typeface="Segoe UI" pitchFamily="34" charset="0"/>
            </a:endParaRPr>
          </a:p>
        </p:txBody>
      </p:sp>
      <p:sp>
        <p:nvSpPr>
          <p:cNvPr id="30"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L-2</a:t>
            </a:r>
          </a:p>
          <a:p>
            <a:pPr algn="ctr"/>
            <a:r>
              <a:rPr lang="en-GB" sz="900" b="1" dirty="0" smtClean="0">
                <a:solidFill>
                  <a:srgbClr val="002060"/>
                </a:solidFill>
                <a:latin typeface="Arial" pitchFamily="34" charset="0"/>
                <a:cs typeface="Arial" pitchFamily="34" charset="0"/>
              </a:rPr>
              <a:t>S-08B</a:t>
            </a:r>
            <a:endParaRPr lang="en-GB" sz="900" b="1" dirty="0">
              <a:solidFill>
                <a:srgbClr val="002060"/>
              </a:solidFill>
              <a:latin typeface="Arial" pitchFamily="34" charset="0"/>
              <a:cs typeface="Arial" pitchFamily="34" charset="0"/>
            </a:endParaRPr>
          </a:p>
        </p:txBody>
      </p:sp>
      <p:sp>
        <p:nvSpPr>
          <p:cNvPr id="31"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Textbox: Tool instructions"/>
          <p:cNvSpPr txBox="1"/>
          <p:nvPr/>
        </p:nvSpPr>
        <p:spPr>
          <a:xfrm>
            <a:off x="3219708" y="4912668"/>
            <a:ext cx="2704588" cy="230832"/>
          </a:xfrm>
          <a:prstGeom prst="rect">
            <a:avLst/>
          </a:prstGeom>
          <a:noFill/>
        </p:spPr>
        <p:txBody>
          <a:bodyPr wrap="none" rtlCol="0">
            <a:spAutoFit/>
          </a:bodyPr>
          <a:lstStyle/>
          <a:p>
            <a:pPr algn="ctr"/>
            <a:r>
              <a:rPr lang="en-GB" sz="900" dirty="0">
                <a:latin typeface="Arial" pitchFamily="34" charset="0"/>
                <a:ea typeface="Segoe UI" pitchFamily="34" charset="0"/>
                <a:cs typeface="Arial" pitchFamily="34" charset="0"/>
              </a:rPr>
              <a:t>Click the worksheet button to go to the worksheet</a:t>
            </a:r>
          </a:p>
        </p:txBody>
      </p:sp>
      <p:sp>
        <p:nvSpPr>
          <p:cNvPr id="6" name="Title"/>
          <p:cNvSpPr txBox="1"/>
          <p:nvPr/>
        </p:nvSpPr>
        <p:spPr>
          <a:xfrm>
            <a:off x="0" y="-17728"/>
            <a:ext cx="9144000" cy="646331"/>
          </a:xfrm>
          <a:prstGeom prst="rect">
            <a:avLst/>
          </a:prstGeom>
          <a:noFill/>
        </p:spPr>
        <p:txBody>
          <a:bodyPr wrap="square" rtlCol="0">
            <a:spAutoFit/>
          </a:bodyPr>
          <a:lstStyle/>
          <a:p>
            <a:pPr algn="ctr"/>
            <a:r>
              <a:rPr lang="en-GB" sz="3600" b="1" dirty="0" smtClean="0"/>
              <a:t>Check Up</a:t>
            </a:r>
            <a:endParaRPr lang="en-GB" sz="3600" b="1" dirty="0"/>
          </a:p>
        </p:txBody>
      </p:sp>
      <p:sp>
        <p:nvSpPr>
          <p:cNvPr id="17" name="Action Button: Worksheet">
            <a:hlinkClick r:id="rId3" action="ppaction://hlinksldjump" highlightClick="1"/>
          </p:cNvPr>
          <p:cNvSpPr/>
          <p:nvPr/>
        </p:nvSpPr>
        <p:spPr>
          <a:xfrm>
            <a:off x="7092000" y="4680000"/>
            <a:ext cx="360000" cy="360000"/>
          </a:xfrm>
          <a:prstGeom prst="actionButtonDocumen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 name="Image" descr="IMG_069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5748" y="129268"/>
            <a:ext cx="1122027" cy="1141786"/>
          </a:xfrm>
          <a:prstGeom prst="rect">
            <a:avLst/>
          </a:prstGeom>
          <a:noFill/>
          <a:ln>
            <a:noFill/>
          </a:ln>
        </p:spPr>
      </p:pic>
    </p:spTree>
    <p:extLst>
      <p:ext uri="{BB962C8B-B14F-4D97-AF65-F5344CB8AC3E}">
        <p14:creationId xmlns:p14="http://schemas.microsoft.com/office/powerpoint/2010/main" val="24663650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3" presetClass="emph" presetSubtype="2" fill="hold" grpId="0" nodeType="withEffect">
                                  <p:stCondLst>
                                    <p:cond delay="0"/>
                                  </p:stCondLst>
                                  <p:childTnLst>
                                    <p:animClr clrSpc="rgb" dir="cw">
                                      <p:cBhvr override="childStyle">
                                        <p:cTn id="9" dur="1000" fill="hold"/>
                                        <p:tgtEl>
                                          <p:spTgt spid="21"/>
                                        </p:tgtEl>
                                        <p:attrNameLst>
                                          <p:attrName>style.color</p:attrName>
                                        </p:attrNameLst>
                                      </p:cBhvr>
                                      <p:to>
                                        <a:srgbClr val="777777"/>
                                      </p:to>
                                    </p:animClr>
                                  </p:childTnLst>
                                </p:cTn>
                              </p:par>
                            </p:childTnLst>
                          </p:cTn>
                        </p:par>
                      </p:childTnLst>
                    </p:cTn>
                  </p:par>
                </p:childTnLst>
              </p:cTn>
              <p:nextCondLst>
                <p:cond evt="onClick" delay="0">
                  <p:tgtEl>
                    <p:spTgt spid="24"/>
                  </p:tgtEl>
                </p:cond>
              </p:nextCondLst>
            </p:seq>
            <p:seq concurrent="1" nextAc="seek">
              <p:cTn id="10" restart="whenNotActive" fill="hold" evtFilter="cancelBubble" nodeType="interactiveSeq">
                <p:stCondLst>
                  <p:cond evt="onClick" delay="0">
                    <p:tgtEl>
                      <p:spTgt spid="23"/>
                    </p:tgtEl>
                  </p:cond>
                </p:stCondLst>
                <p:endSync evt="end" delay="0">
                  <p:rtn val="all"/>
                </p:endSync>
                <p:childTnLst>
                  <p:par>
                    <p:cTn id="11" fill="hold">
                      <p:stCondLst>
                        <p:cond delay="0"/>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3" presetClass="emph" presetSubtype="2" fill="hold" grpId="1" nodeType="withEffect">
                                  <p:stCondLst>
                                    <p:cond delay="0"/>
                                  </p:stCondLst>
                                  <p:childTnLst>
                                    <p:animClr clrSpc="rgb" dir="cw">
                                      <p:cBhvr override="childStyle">
                                        <p:cTn id="17" dur="1000" fill="hold"/>
                                        <p:tgtEl>
                                          <p:spTgt spid="20"/>
                                        </p:tgtEl>
                                        <p:attrNameLst>
                                          <p:attrName>style.color</p:attrName>
                                        </p:attrNameLst>
                                      </p:cBhvr>
                                      <p:to>
                                        <a:srgbClr val="777777"/>
                                      </p:to>
                                    </p:animClr>
                                  </p:childTnLst>
                                </p:cTn>
                              </p:par>
                            </p:childTnLst>
                          </p:cTn>
                        </p:par>
                      </p:childTnLst>
                    </p:cTn>
                  </p:par>
                </p:childTnLst>
              </p:cTn>
              <p:nextCondLst>
                <p:cond evt="onClick" delay="0">
                  <p:tgtEl>
                    <p:spTgt spid="23"/>
                  </p:tgtEl>
                </p:cond>
              </p:nextCondLst>
            </p:seq>
            <p:seq concurrent="1" nextAc="seek">
              <p:cTn id="18" restart="whenNotActive" fill="hold" evtFilter="cancelBubble" nodeType="interactiveSeq">
                <p:stCondLst>
                  <p:cond evt="onClick" delay="0">
                    <p:tgtEl>
                      <p:spTgt spid="31"/>
                    </p:tgtEl>
                  </p:cond>
                </p:stCondLst>
                <p:endSync evt="end" delay="0">
                  <p:rtn val="all"/>
                </p:endSync>
                <p:childTnLst>
                  <p:par>
                    <p:cTn id="19" fill="hold">
                      <p:stCondLst>
                        <p:cond delay="0"/>
                      </p:stCondLst>
                      <p:childTnLst>
                        <p:par>
                          <p:cTn id="20" fill="hold">
                            <p:stCondLst>
                              <p:cond delay="0"/>
                            </p:stCondLst>
                            <p:childTnLst>
                              <p:par>
                                <p:cTn id="21" presetID="3" presetClass="emph" presetSubtype="2" fill="hold" grpId="1" nodeType="withEffect">
                                  <p:stCondLst>
                                    <p:cond delay="0"/>
                                  </p:stCondLst>
                                  <p:childTnLst>
                                    <p:animClr clrSpc="rgb" dir="cw">
                                      <p:cBhvr override="childStyle">
                                        <p:cTn id="22" dur="100" fill="hold"/>
                                        <p:tgtEl>
                                          <p:spTgt spid="21"/>
                                        </p:tgtEl>
                                        <p:attrNameLst>
                                          <p:attrName>style.color</p:attrName>
                                        </p:attrNameLst>
                                      </p:cBhvr>
                                      <p:to>
                                        <a:schemeClr val="tx1"/>
                                      </p:to>
                                    </p:animClr>
                                  </p:childTnLst>
                                </p:cTn>
                              </p:par>
                              <p:par>
                                <p:cTn id="23" presetID="3" presetClass="emph" presetSubtype="2" fill="hold" grpId="2" nodeType="withEffect">
                                  <p:stCondLst>
                                    <p:cond delay="0"/>
                                  </p:stCondLst>
                                  <p:childTnLst>
                                    <p:animClr clrSpc="rgb" dir="cw">
                                      <p:cBhvr override="childStyle">
                                        <p:cTn id="24" dur="100" fill="hold"/>
                                        <p:tgtEl>
                                          <p:spTgt spid="20"/>
                                        </p:tgtEl>
                                        <p:attrNameLst>
                                          <p:attrName>style.color</p:attrName>
                                        </p:attrNameLst>
                                      </p:cBhvr>
                                      <p:to>
                                        <a:schemeClr val="tx1"/>
                                      </p:to>
                                    </p:animClr>
                                  </p:childTnLst>
                                </p:cTn>
                              </p:par>
                              <p:par>
                                <p:cTn id="25" presetID="3" presetClass="emph" presetSubtype="2" fill="hold" grpId="1" nodeType="withEffect">
                                  <p:stCondLst>
                                    <p:cond delay="0"/>
                                  </p:stCondLst>
                                  <p:childTnLst>
                                    <p:animClr clrSpc="rgb" dir="cw">
                                      <p:cBhvr override="childStyle">
                                        <p:cTn id="26" dur="100" fill="hold"/>
                                        <p:tgtEl>
                                          <p:spTgt spid="19"/>
                                        </p:tgtEl>
                                        <p:attrNameLst>
                                          <p:attrName>style.color</p:attrName>
                                        </p:attrNameLst>
                                      </p:cBhvr>
                                      <p:to>
                                        <a:schemeClr val="tx1"/>
                                      </p:to>
                                    </p:animClr>
                                  </p:childTnLst>
                                </p:cTn>
                              </p:par>
                              <p:par>
                                <p:cTn id="27" presetID="1" presetClass="exit" presetSubtype="0" fill="hold" grpId="4" nodeType="withEffect">
                                  <p:stCondLst>
                                    <p:cond delay="0"/>
                                  </p:stCondLst>
                                  <p:childTnLst>
                                    <p:set>
                                      <p:cBhvr>
                                        <p:cTn id="28" dur="1" fill="hold">
                                          <p:stCondLst>
                                            <p:cond delay="0"/>
                                          </p:stCondLst>
                                        </p:cTn>
                                        <p:tgtEl>
                                          <p:spTgt spid="20"/>
                                        </p:tgtEl>
                                        <p:attrNameLst>
                                          <p:attrName>style.visibility</p:attrName>
                                        </p:attrNameLst>
                                      </p:cBhvr>
                                      <p:to>
                                        <p:strVal val="hidden"/>
                                      </p:to>
                                    </p:set>
                                  </p:childTnLst>
                                </p:cTn>
                              </p:par>
                              <p:par>
                                <p:cTn id="29" presetID="1" presetClass="exit" presetSubtype="0" fill="hold" grpId="3" nodeType="withEffect">
                                  <p:stCondLst>
                                    <p:cond delay="0"/>
                                  </p:stCondLst>
                                  <p:childTnLst>
                                    <p:set>
                                      <p:cBhvr>
                                        <p:cTn id="30"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31" restart="whenNotActive" fill="hold" evtFilter="cancelBubble" nodeType="interactiveSeq">
                <p:stCondLst>
                  <p:cond evt="onClick" delay="0">
                    <p:tgtEl>
                      <p:spTgt spid="32"/>
                    </p:tgtEl>
                  </p:cond>
                </p:stCondLst>
                <p:endSync evt="end" delay="0">
                  <p:rtn val="all"/>
                </p:endSync>
                <p:childTnLst>
                  <p:par>
                    <p:cTn id="32" fill="hold">
                      <p:stCondLst>
                        <p:cond delay="0"/>
                      </p:stCondLst>
                      <p:childTnLst>
                        <p:par>
                          <p:cTn id="33" fill="hold">
                            <p:stCondLst>
                              <p:cond delay="0"/>
                            </p:stCondLst>
                            <p:childTnLst>
                              <p:par>
                                <p:cTn id="34" presetID="3" presetClass="emph" presetSubtype="2" fill="hold" grpId="2" nodeType="withEffect">
                                  <p:stCondLst>
                                    <p:cond delay="0"/>
                                  </p:stCondLst>
                                  <p:childTnLst>
                                    <p:animClr clrSpc="rgb" dir="cw">
                                      <p:cBhvr override="childStyle">
                                        <p:cTn id="35" dur="100" fill="hold"/>
                                        <p:tgtEl>
                                          <p:spTgt spid="21"/>
                                        </p:tgtEl>
                                        <p:attrNameLst>
                                          <p:attrName>style.color</p:attrName>
                                        </p:attrNameLst>
                                      </p:cBhvr>
                                      <p:to>
                                        <a:schemeClr val="tx1"/>
                                      </p:to>
                                    </p:animClr>
                                  </p:childTnLst>
                                </p:cTn>
                              </p:par>
                              <p:par>
                                <p:cTn id="36" presetID="3" presetClass="emph" presetSubtype="2" fill="hold" grpId="3" nodeType="withEffect">
                                  <p:stCondLst>
                                    <p:cond delay="0"/>
                                  </p:stCondLst>
                                  <p:childTnLst>
                                    <p:animClr clrSpc="rgb" dir="cw">
                                      <p:cBhvr override="childStyle">
                                        <p:cTn id="37" dur="100" fill="hold"/>
                                        <p:tgtEl>
                                          <p:spTgt spid="20"/>
                                        </p:tgtEl>
                                        <p:attrNameLst>
                                          <p:attrName>style.color</p:attrName>
                                        </p:attrNameLst>
                                      </p:cBhvr>
                                      <p:to>
                                        <a:schemeClr val="tx1"/>
                                      </p:to>
                                    </p:animClr>
                                  </p:childTnLst>
                                </p:cTn>
                              </p:par>
                              <p:par>
                                <p:cTn id="38" presetID="3" presetClass="emph" presetSubtype="2" fill="hold" grpId="2" nodeType="withEffect">
                                  <p:stCondLst>
                                    <p:cond delay="0"/>
                                  </p:stCondLst>
                                  <p:childTnLst>
                                    <p:animClr clrSpc="rgb" dir="cw">
                                      <p:cBhvr override="childStyle">
                                        <p:cTn id="39" dur="100" fill="hold"/>
                                        <p:tgtEl>
                                          <p:spTgt spid="19"/>
                                        </p:tgtEl>
                                        <p:attrNameLst>
                                          <p:attrName>style.color</p:attrName>
                                        </p:attrNameLst>
                                      </p:cBhvr>
                                      <p:to>
                                        <a:schemeClr val="tx1"/>
                                      </p:to>
                                    </p:animClr>
                                  </p:childTnLst>
                                </p:cTn>
                              </p:par>
                              <p:par>
                                <p:cTn id="40" presetID="1" presetClass="exit" presetSubtype="0" fill="hold" grpId="5" nodeType="withEffect">
                                  <p:stCondLst>
                                    <p:cond delay="0"/>
                                  </p:stCondLst>
                                  <p:childTnLst>
                                    <p:set>
                                      <p:cBhvr>
                                        <p:cTn id="41" dur="1" fill="hold">
                                          <p:stCondLst>
                                            <p:cond delay="0"/>
                                          </p:stCondLst>
                                        </p:cTn>
                                        <p:tgtEl>
                                          <p:spTgt spid="20"/>
                                        </p:tgtEl>
                                        <p:attrNameLst>
                                          <p:attrName>style.visibility</p:attrName>
                                        </p:attrNameLst>
                                      </p:cBhvr>
                                      <p:to>
                                        <p:strVal val="hidden"/>
                                      </p:to>
                                    </p:set>
                                  </p:childTnLst>
                                </p:cTn>
                              </p:par>
                              <p:par>
                                <p:cTn id="42" presetID="1" presetClass="exit" presetSubtype="0" fill="hold" grpId="4" nodeType="withEffect">
                                  <p:stCondLst>
                                    <p:cond delay="0"/>
                                  </p:stCondLst>
                                  <p:childTnLst>
                                    <p:set>
                                      <p:cBhvr>
                                        <p:cTn id="43"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19" grpId="0"/>
      <p:bldP spid="19" grpId="1"/>
      <p:bldP spid="19" grpId="2"/>
      <p:bldP spid="19" grpId="3"/>
      <p:bldP spid="19" grpId="4"/>
      <p:bldP spid="20" grpId="0"/>
      <p:bldP spid="20" grpId="1"/>
      <p:bldP spid="20" grpId="2"/>
      <p:bldP spid="20" grpId="3"/>
      <p:bldP spid="20" grpId="4"/>
      <p:bldP spid="20" grpId="5"/>
      <p:bldP spid="21" grpId="0"/>
      <p:bldP spid="21" grpId="1"/>
      <p:bldP spid="21" grpId="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Y5 - O admirabile commerciu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356659" y="-11048"/>
            <a:ext cx="609600" cy="609600"/>
          </a:xfrm>
          <a:prstGeom prst="rect">
            <a:avLst/>
          </a:prstGeom>
        </p:spPr>
      </p:pic>
      <p:sp>
        <p:nvSpPr>
          <p:cNvPr id="7"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L-2</a:t>
            </a:r>
          </a:p>
          <a:p>
            <a:pPr algn="ctr"/>
            <a:r>
              <a:rPr lang="en-GB" sz="900" b="1" dirty="0" smtClean="0">
                <a:solidFill>
                  <a:srgbClr val="002060"/>
                </a:solidFill>
                <a:latin typeface="Arial" pitchFamily="34" charset="0"/>
                <a:cs typeface="Arial" pitchFamily="34" charset="0"/>
              </a:rPr>
              <a:t>S-09</a:t>
            </a:r>
            <a:endParaRPr lang="en-GB" sz="900" b="1" dirty="0">
              <a:solidFill>
                <a:srgbClr val="002060"/>
              </a:solidFill>
              <a:latin typeface="Arial" pitchFamily="34" charset="0"/>
              <a:cs typeface="Arial" pitchFamily="34" charset="0"/>
            </a:endParaRPr>
          </a:p>
        </p:txBody>
      </p:sp>
      <p:pic>
        <p:nvPicPr>
          <p:cNvPr id="11" name="Image" descr="C:\Users\a.kennedy\Pictures\Dn SFX CH YR 4\2015-12-02 10.41.34.jpg"/>
          <p:cNvPicPr/>
          <p:nvPr/>
        </p:nvPicPr>
        <p:blipFill rotWithShape="1">
          <a:blip r:embed="rId6" cstate="print">
            <a:extLst>
              <a:ext uri="{28A0092B-C50C-407E-A947-70E740481C1C}">
                <a14:useLocalDpi xmlns:a14="http://schemas.microsoft.com/office/drawing/2010/main" val="0"/>
              </a:ext>
            </a:extLst>
          </a:blip>
          <a:srcRect t="13580" b="-13580"/>
          <a:stretch/>
        </p:blipFill>
        <p:spPr bwMode="auto">
          <a:xfrm>
            <a:off x="1524234" y="669850"/>
            <a:ext cx="6095549" cy="4571663"/>
          </a:xfrm>
          <a:prstGeom prst="rect">
            <a:avLst/>
          </a:prstGeom>
          <a:noFill/>
          <a:ln>
            <a:noFill/>
          </a:ln>
          <a:effectLst>
            <a:glow>
              <a:schemeClr val="accent1">
                <a:alpha val="79000"/>
              </a:schemeClr>
            </a:glow>
            <a:outerShdw blurRad="635000" dist="50800" dir="5400000" sx="1000" sy="1000" algn="ctr" rotWithShape="0">
              <a:srgbClr val="000000">
                <a:alpha val="0"/>
              </a:srgbClr>
            </a:outerShdw>
            <a:reflection stA="6000" endPos="81000" dir="5400000" sy="-100000" algn="bl" rotWithShape="0"/>
            <a:softEdge rad="279400"/>
          </a:effectLst>
          <a:extLst>
            <a:ext uri="{53640926-AAD7-44D8-BBD7-CCE9431645EC}">
              <a14:shadowObscured xmlns:a14="http://schemas.microsoft.com/office/drawing/2010/main"/>
            </a:ext>
          </a:extLst>
        </p:spPr>
      </p:pic>
      <p:sp>
        <p:nvSpPr>
          <p:cNvPr id="10" name="Title"/>
          <p:cNvSpPr txBox="1"/>
          <p:nvPr/>
        </p:nvSpPr>
        <p:spPr>
          <a:xfrm>
            <a:off x="0" y="-17728"/>
            <a:ext cx="9144000" cy="623248"/>
          </a:xfrm>
          <a:prstGeom prst="rect">
            <a:avLst/>
          </a:prstGeom>
          <a:noFill/>
          <a:effectLst>
            <a:softEdge rad="317500"/>
          </a:effectLst>
        </p:spPr>
        <p:txBody>
          <a:bodyPr wrap="square" lIns="68577" tIns="34289" rIns="68577" bIns="34289" rtlCol="0">
            <a:spAutoFit/>
          </a:bodyPr>
          <a:lstStyle/>
          <a:p>
            <a:pPr algn="ctr"/>
            <a:r>
              <a:rPr lang="en-GB" sz="3600" b="1" dirty="0">
                <a:solidFill>
                  <a:schemeClr val="tx2">
                    <a:lumMod val="60000"/>
                    <a:lumOff val="40000"/>
                  </a:schemeClr>
                </a:solidFill>
                <a:effectLst>
                  <a:glow>
                    <a:schemeClr val="accent1"/>
                  </a:glow>
                  <a:outerShdw blurRad="127000" dist="50800" dir="5400000" sx="103000" sy="103000" algn="ctr" rotWithShape="0">
                    <a:srgbClr val="000000">
                      <a:alpha val="19000"/>
                    </a:srgbClr>
                  </a:outerShdw>
                  <a:reflection stA="3000" endPos="65000" dist="50800" dir="5400000" sy="-100000" algn="bl" rotWithShape="0"/>
                </a:effectLst>
              </a:rPr>
              <a:t>Time for Reflection</a:t>
            </a:r>
          </a:p>
        </p:txBody>
      </p:sp>
      <p:sp>
        <p:nvSpPr>
          <p:cNvPr id="16" name="Action Button: Audio">
            <a:hlinkClick r:id="" action="ppaction://noaction" highlightClick="1">
              <a:snd r:embed="rId7" name="applause.wav"/>
            </a:hlinkClick>
          </p:cNvPr>
          <p:cNvSpPr/>
          <p:nvPr/>
        </p:nvSpPr>
        <p:spPr>
          <a:xfrm>
            <a:off x="7092000" y="4680000"/>
            <a:ext cx="360000" cy="360000"/>
          </a:xfrm>
          <a:prstGeom prst="actionButtonSoun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Action Button: Audio">
            <a:hlinkClick r:id="" action="ppaction://noaction" highlightClick="1"/>
          </p:cNvPr>
          <p:cNvSpPr/>
          <p:nvPr/>
        </p:nvSpPr>
        <p:spPr>
          <a:xfrm>
            <a:off x="7092000" y="4680000"/>
            <a:ext cx="360000" cy="360000"/>
          </a:xfrm>
          <a:prstGeom prst="actionButtonSoun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Tool instructions stop"/>
          <p:cNvSpPr txBox="1"/>
          <p:nvPr/>
        </p:nvSpPr>
        <p:spPr>
          <a:xfrm>
            <a:off x="3421593" y="4909873"/>
            <a:ext cx="2453230" cy="207747"/>
          </a:xfrm>
          <a:prstGeom prst="rect">
            <a:avLst/>
          </a:prstGeom>
          <a:solidFill>
            <a:schemeClr val="bg1"/>
          </a:solidFill>
        </p:spPr>
        <p:txBody>
          <a:bodyPr wrap="none" lIns="68577" tIns="34289" rIns="68577" bIns="34289" rtlCol="0">
            <a:spAutoFit/>
          </a:bodyPr>
          <a:lstStyle>
            <a:defPPr>
              <a:defRPr lang="en-US"/>
            </a:defPPr>
            <a:lvl1pPr algn="ctr">
              <a:defRPr sz="900">
                <a:latin typeface="Arial" panose="020B0604020202020204" pitchFamily="34" charset="0"/>
                <a:cs typeface="Arial" panose="020B0604020202020204" pitchFamily="34" charset="0"/>
              </a:defRPr>
            </a:lvl1pPr>
          </a:lstStyle>
          <a:p>
            <a:r>
              <a:rPr lang="en-GB" dirty="0"/>
              <a:t>Click the audio button to stop </a:t>
            </a:r>
            <a:r>
              <a:rPr lang="en-GB" dirty="0"/>
              <a:t>reflective </a:t>
            </a:r>
            <a:r>
              <a:rPr lang="en-GB" dirty="0"/>
              <a:t>music</a:t>
            </a:r>
          </a:p>
        </p:txBody>
      </p:sp>
      <p:sp>
        <p:nvSpPr>
          <p:cNvPr id="17" name="TextBox: Tool instructions start"/>
          <p:cNvSpPr txBox="1"/>
          <p:nvPr/>
        </p:nvSpPr>
        <p:spPr>
          <a:xfrm>
            <a:off x="3421593" y="4909873"/>
            <a:ext cx="2446818" cy="207747"/>
          </a:xfrm>
          <a:prstGeom prst="rect">
            <a:avLst/>
          </a:prstGeom>
          <a:solidFill>
            <a:schemeClr val="bg1"/>
          </a:solidFill>
        </p:spPr>
        <p:txBody>
          <a:bodyPr wrap="none" lIns="68577" tIns="34289" rIns="68577" bIns="34289" rtlCol="0">
            <a:spAutoFit/>
          </a:bodyPr>
          <a:lstStyle>
            <a:defPPr>
              <a:defRPr lang="en-US"/>
            </a:defPPr>
            <a:lvl1pPr algn="ctr">
              <a:defRPr sz="900">
                <a:latin typeface="Arial" panose="020B0604020202020204" pitchFamily="34" charset="0"/>
                <a:cs typeface="Arial" panose="020B0604020202020204" pitchFamily="34" charset="0"/>
              </a:defRPr>
            </a:lvl1pPr>
          </a:lstStyle>
          <a:p>
            <a:r>
              <a:rPr lang="en-GB" dirty="0"/>
              <a:t>Click the audio button to play </a:t>
            </a:r>
            <a:r>
              <a:rPr lang="en-GB" dirty="0"/>
              <a:t>reflective </a:t>
            </a:r>
            <a:r>
              <a:rPr lang="en-GB" dirty="0"/>
              <a:t>music</a:t>
            </a:r>
          </a:p>
        </p:txBody>
      </p:sp>
      <p:pic>
        <p:nvPicPr>
          <p:cNvPr id="18" name="Feedback" descr="D:\03 Projects\TCI\02 Deliverables\2016-10 Release Liturgical\Feedback button.pn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4498899"/>
            <a:ext cx="903177" cy="644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770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4"/>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xit" presetSubtype="0" fill="hold" grpId="1" nodeType="withEffect">
                                  <p:stCondLst>
                                    <p:cond delay="0"/>
                                  </p:stCondLst>
                                  <p:childTnLst>
                                    <p:animEffect transition="out" filter="fade">
                                      <p:cBhvr>
                                        <p:cTn id="14" dur="500"/>
                                        <p:tgtEl>
                                          <p:spTgt spid="17"/>
                                        </p:tgtEl>
                                      </p:cBhvr>
                                    </p:animEffect>
                                    <p:set>
                                      <p:cBhvr>
                                        <p:cTn id="15" dur="1" fill="hold">
                                          <p:stCondLst>
                                            <p:cond delay="499"/>
                                          </p:stCondLst>
                                        </p:cTn>
                                        <p:tgtEl>
                                          <p:spTgt spid="17"/>
                                        </p:tgtEl>
                                        <p:attrNameLst>
                                          <p:attrName>style.visibility</p:attrName>
                                        </p:attrNameLst>
                                      </p:cBhvr>
                                      <p:to>
                                        <p:strVal val="hidden"/>
                                      </p:to>
                                    </p:set>
                                  </p:childTnLst>
                                </p:cTn>
                              </p:par>
                            </p:childTnLst>
                          </p:cTn>
                        </p:par>
                        <p:par>
                          <p:cTn id="16" fill="hold">
                            <p:stCondLst>
                              <p:cond delay="500"/>
                            </p:stCondLst>
                            <p:childTnLst>
                              <p:par>
                                <p:cTn id="17" presetID="1" presetClass="mediacall" presetSubtype="0" fill="hold" nodeType="afterEffect">
                                  <p:stCondLst>
                                    <p:cond delay="0"/>
                                  </p:stCondLst>
                                  <p:childTnLst>
                                    <p:cmd type="call" cmd="playFrom(0.0)">
                                      <p:cBhvr>
                                        <p:cTn id="18" dur="165469" fill="hold"/>
                                        <p:tgtEl>
                                          <p:spTgt spid="2"/>
                                        </p:tgtEl>
                                      </p:cBhvr>
                                    </p:cmd>
                                  </p:childTnLst>
                                </p:cTn>
                              </p:par>
                              <p:par>
                                <p:cTn id="19" presetID="1" presetClass="emph" presetSubtype="2" fill="hold" nodeType="withEffect">
                                  <p:stCondLst>
                                    <p:cond delay="0"/>
                                  </p:stCondLst>
                                  <p:childTnLst>
                                    <p:animClr clrSpc="rgb" dir="cw">
                                      <p:cBhvr>
                                        <p:cTn id="20" dur="1000" fill="hold"/>
                                        <p:tgtEl>
                                          <p:spTgt spid="14"/>
                                        </p:tgtEl>
                                        <p:attrNameLst>
                                          <p:attrName>fillcolor</p:attrName>
                                        </p:attrNameLst>
                                      </p:cBhvr>
                                      <p:to>
                                        <a:schemeClr val="accent2"/>
                                      </p:to>
                                    </p:animClr>
                                    <p:set>
                                      <p:cBhvr>
                                        <p:cTn id="21" dur="1000" fill="hold"/>
                                        <p:tgtEl>
                                          <p:spTgt spid="14"/>
                                        </p:tgtEl>
                                        <p:attrNameLst>
                                          <p:attrName>fill.type</p:attrName>
                                        </p:attrNameLst>
                                      </p:cBhvr>
                                      <p:to>
                                        <p:strVal val="solid"/>
                                      </p:to>
                                    </p:set>
                                    <p:set>
                                      <p:cBhvr>
                                        <p:cTn id="22" dur="1000" fill="hold"/>
                                        <p:tgtEl>
                                          <p:spTgt spid="14"/>
                                        </p:tgtEl>
                                        <p:attrNameLst>
                                          <p:attrName>fill.on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3" presetClass="mediacall" presetSubtype="0" fill="hold" nodeType="clickEffect">
                                  <p:stCondLst>
                                    <p:cond delay="0"/>
                                  </p:stCondLst>
                                  <p:childTnLst>
                                    <p:cmd type="call" cmd="stop">
                                      <p:cBhvr>
                                        <p:cTn id="26" dur="1" fill="hold"/>
                                        <p:tgtEl>
                                          <p:spTgt spid="2"/>
                                        </p:tgtEl>
                                      </p:cBhvr>
                                    </p:cmd>
                                  </p:childTnLst>
                                </p:cTn>
                              </p:par>
                              <p:par>
                                <p:cTn id="27" presetID="10" presetClass="exit" presetSubtype="0" fill="hold" grpId="1" nodeType="withEffect">
                                  <p:stCondLst>
                                    <p:cond delay="0"/>
                                  </p:stCondLst>
                                  <p:childTnLst>
                                    <p:animEffect transition="out" filter="fade">
                                      <p:cBhvr>
                                        <p:cTn id="28" dur="500"/>
                                        <p:tgtEl>
                                          <p:spTgt spid="15"/>
                                        </p:tgtEl>
                                      </p:cBhvr>
                                    </p:animEffect>
                                    <p:set>
                                      <p:cBhvr>
                                        <p:cTn id="29" dur="1" fill="hold">
                                          <p:stCondLst>
                                            <p:cond delay="499"/>
                                          </p:stCondLst>
                                        </p:cTn>
                                        <p:tgtEl>
                                          <p:spTgt spid="15"/>
                                        </p:tgtEl>
                                        <p:attrNameLst>
                                          <p:attrName>style.visibility</p:attrName>
                                        </p:attrNameLst>
                                      </p:cBhvr>
                                      <p:to>
                                        <p:strVal val="hidden"/>
                                      </p:to>
                                    </p:set>
                                  </p:childTnLst>
                                </p:cTn>
                              </p:par>
                              <p:par>
                                <p:cTn id="30" presetID="10" presetClass="entr" presetSubtype="0" fill="hold" grpId="2"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 presetClass="emph" presetSubtype="2" fill="hold" nodeType="withEffect">
                                  <p:stCondLst>
                                    <p:cond delay="0"/>
                                  </p:stCondLst>
                                  <p:childTnLst>
                                    <p:animClr clrSpc="rgb" dir="cw">
                                      <p:cBhvr>
                                        <p:cTn id="34" dur="2000" fill="hold"/>
                                        <p:tgtEl>
                                          <p:spTgt spid="14"/>
                                        </p:tgtEl>
                                        <p:attrNameLst>
                                          <p:attrName>fillcolor</p:attrName>
                                        </p:attrNameLst>
                                      </p:cBhvr>
                                      <p:to>
                                        <a:schemeClr val="bg1"/>
                                      </p:to>
                                    </p:animClr>
                                    <p:set>
                                      <p:cBhvr>
                                        <p:cTn id="35" dur="2000" fill="hold"/>
                                        <p:tgtEl>
                                          <p:spTgt spid="14"/>
                                        </p:tgtEl>
                                        <p:attrNameLst>
                                          <p:attrName>fill.type</p:attrName>
                                        </p:attrNameLst>
                                      </p:cBhvr>
                                      <p:to>
                                        <p:strVal val="solid"/>
                                      </p:to>
                                    </p:set>
                                    <p:set>
                                      <p:cBhvr>
                                        <p:cTn id="36"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audio>
              <p:cMediaNode vol="80000">
                <p:cTn id="37" fill="hold" display="0">
                  <p:stCondLst>
                    <p:cond delay="indefinite"/>
                  </p:stCondLst>
                  <p:endCondLst>
                    <p:cond evt="onStopAudio" delay="0">
                      <p:tgtEl>
                        <p:sldTgt/>
                      </p:tgtEl>
                    </p:cond>
                  </p:endCondLst>
                </p:cTn>
                <p:tgtEl>
                  <p:spTgt spid="2"/>
                </p:tgtEl>
              </p:cMediaNode>
            </p:audio>
          </p:childTnLst>
        </p:cTn>
      </p:par>
    </p:tnLst>
    <p:bldLst>
      <p:bldP spid="15" grpId="0"/>
      <p:bldP spid="15" grpId="1" animBg="1"/>
      <p:bldP spid="17" grpId="0"/>
      <p:bldP spid="17" grpId="1"/>
      <p:bldP spid="17"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Border"/>
          <p:cNvGrpSpPr/>
          <p:nvPr/>
        </p:nvGrpSpPr>
        <p:grpSpPr>
          <a:xfrm>
            <a:off x="80" y="-8546"/>
            <a:ext cx="9140340" cy="5190872"/>
            <a:chOff x="80" y="-8546"/>
            <a:chExt cx="9140340" cy="5190872"/>
          </a:xfrm>
        </p:grpSpPr>
        <p:pic>
          <p:nvPicPr>
            <p:cNvPr id="55" name="border_15" hidden="1"/>
            <p:cNvPicPr>
              <a:picLocks/>
            </p:cNvPicPr>
            <p:nvPr/>
          </p:nvPicPr>
          <p:blipFill rotWithShape="1">
            <a:blip r:embed="rId3" cstate="print">
              <a:extLst>
                <a:ext uri="{28A0092B-C50C-407E-A947-70E740481C1C}">
                  <a14:useLocalDpi xmlns:a14="http://schemas.microsoft.com/office/drawing/2010/main" val="0"/>
                </a:ext>
              </a:extLst>
            </a:blip>
            <a:srcRect l="2" r="49788"/>
            <a:stretch/>
          </p:blipFill>
          <p:spPr>
            <a:xfrm flipH="1">
              <a:off x="877618" y="4798034"/>
              <a:ext cx="1008000" cy="367200"/>
            </a:xfrm>
            <a:prstGeom prst="rect">
              <a:avLst/>
            </a:prstGeom>
          </p:spPr>
        </p:pic>
        <p:pic>
          <p:nvPicPr>
            <p:cNvPr id="56" name="border_16" hidden="1"/>
            <p:cNvPicPr>
              <a:picLocks noChangeAspect="1"/>
            </p:cNvPicPr>
            <p:nvPr/>
          </p:nvPicPr>
          <p:blipFill rotWithShape="1">
            <a:blip r:embed="rId3" cstate="print">
              <a:extLst>
                <a:ext uri="{28A0092B-C50C-407E-A947-70E740481C1C}">
                  <a14:useLocalDpi xmlns:a14="http://schemas.microsoft.com/office/drawing/2010/main" val="0"/>
                </a:ext>
              </a:extLst>
            </a:blip>
            <a:srcRect l="2" r="49788"/>
            <a:stretch/>
          </p:blipFill>
          <p:spPr>
            <a:xfrm>
              <a:off x="1873971" y="4798034"/>
              <a:ext cx="943028" cy="367200"/>
            </a:xfrm>
            <a:prstGeom prst="rect">
              <a:avLst/>
            </a:prstGeom>
          </p:spPr>
        </p:pic>
        <p:pic>
          <p:nvPicPr>
            <p:cNvPr id="57" name="border_17" hidden="1"/>
            <p:cNvPicPr>
              <a:picLocks/>
            </p:cNvPicPr>
            <p:nvPr/>
          </p:nvPicPr>
          <p:blipFill rotWithShape="1">
            <a:blip r:embed="rId3" cstate="print">
              <a:extLst>
                <a:ext uri="{28A0092B-C50C-407E-A947-70E740481C1C}">
                  <a14:useLocalDpi xmlns:a14="http://schemas.microsoft.com/office/drawing/2010/main" val="0"/>
                </a:ext>
              </a:extLst>
            </a:blip>
            <a:srcRect l="2" r="49788"/>
            <a:stretch/>
          </p:blipFill>
          <p:spPr>
            <a:xfrm flipH="1">
              <a:off x="2761459" y="4798034"/>
              <a:ext cx="1008000" cy="367200"/>
            </a:xfrm>
            <a:prstGeom prst="rect">
              <a:avLst/>
            </a:prstGeom>
          </p:spPr>
        </p:pic>
        <p:pic>
          <p:nvPicPr>
            <p:cNvPr id="58" name="border_18" hidden="1"/>
            <p:cNvPicPr>
              <a:picLocks noChangeAspect="1"/>
            </p:cNvPicPr>
            <p:nvPr/>
          </p:nvPicPr>
          <p:blipFill rotWithShape="1">
            <a:blip r:embed="rId3" cstate="print">
              <a:extLst>
                <a:ext uri="{28A0092B-C50C-407E-A947-70E740481C1C}">
                  <a14:useLocalDpi xmlns:a14="http://schemas.microsoft.com/office/drawing/2010/main" val="0"/>
                </a:ext>
              </a:extLst>
            </a:blip>
            <a:srcRect l="2" r="49788"/>
            <a:stretch/>
          </p:blipFill>
          <p:spPr>
            <a:xfrm>
              <a:off x="3748721" y="4795050"/>
              <a:ext cx="943028" cy="367200"/>
            </a:xfrm>
            <a:prstGeom prst="rect">
              <a:avLst/>
            </a:prstGeom>
          </p:spPr>
        </p:pic>
        <p:pic>
          <p:nvPicPr>
            <p:cNvPr id="59" name="border_19" hidden="1"/>
            <p:cNvPicPr>
              <a:picLocks/>
            </p:cNvPicPr>
            <p:nvPr/>
          </p:nvPicPr>
          <p:blipFill rotWithShape="1">
            <a:blip r:embed="rId3" cstate="print">
              <a:extLst>
                <a:ext uri="{28A0092B-C50C-407E-A947-70E740481C1C}">
                  <a14:useLocalDpi xmlns:a14="http://schemas.microsoft.com/office/drawing/2010/main" val="0"/>
                </a:ext>
              </a:extLst>
            </a:blip>
            <a:srcRect l="2" r="49788"/>
            <a:stretch/>
          </p:blipFill>
          <p:spPr>
            <a:xfrm flipH="1">
              <a:off x="4636209" y="4795050"/>
              <a:ext cx="1008000" cy="367200"/>
            </a:xfrm>
            <a:prstGeom prst="rect">
              <a:avLst/>
            </a:prstGeom>
          </p:spPr>
        </p:pic>
        <p:pic>
          <p:nvPicPr>
            <p:cNvPr id="60" name="border_20" hidden="1"/>
            <p:cNvPicPr>
              <a:picLocks noChangeAspect="1"/>
            </p:cNvPicPr>
            <p:nvPr/>
          </p:nvPicPr>
          <p:blipFill rotWithShape="1">
            <a:blip r:embed="rId3" cstate="print">
              <a:extLst>
                <a:ext uri="{28A0092B-C50C-407E-A947-70E740481C1C}">
                  <a14:useLocalDpi xmlns:a14="http://schemas.microsoft.com/office/drawing/2010/main" val="0"/>
                </a:ext>
              </a:extLst>
            </a:blip>
            <a:srcRect l="2" r="49788"/>
            <a:stretch/>
          </p:blipFill>
          <p:spPr>
            <a:xfrm>
              <a:off x="5642342" y="4798034"/>
              <a:ext cx="943028" cy="367200"/>
            </a:xfrm>
            <a:prstGeom prst="rect">
              <a:avLst/>
            </a:prstGeom>
          </p:spPr>
        </p:pic>
        <p:pic>
          <p:nvPicPr>
            <p:cNvPr id="61" name="border_21" hidden="1"/>
            <p:cNvPicPr>
              <a:picLocks/>
            </p:cNvPicPr>
            <p:nvPr/>
          </p:nvPicPr>
          <p:blipFill rotWithShape="1">
            <a:blip r:embed="rId3" cstate="print">
              <a:extLst>
                <a:ext uri="{28A0092B-C50C-407E-A947-70E740481C1C}">
                  <a14:useLocalDpi xmlns:a14="http://schemas.microsoft.com/office/drawing/2010/main" val="0"/>
                </a:ext>
              </a:extLst>
            </a:blip>
            <a:srcRect l="2" r="49788"/>
            <a:stretch/>
          </p:blipFill>
          <p:spPr>
            <a:xfrm flipH="1">
              <a:off x="6529830" y="4798034"/>
              <a:ext cx="1008000" cy="367200"/>
            </a:xfrm>
            <a:prstGeom prst="rect">
              <a:avLst/>
            </a:prstGeom>
          </p:spPr>
        </p:pic>
        <p:pic>
          <p:nvPicPr>
            <p:cNvPr id="62" name="border_22" hidden="1"/>
            <p:cNvPicPr>
              <a:picLocks noChangeAspect="1"/>
            </p:cNvPicPr>
            <p:nvPr/>
          </p:nvPicPr>
          <p:blipFill rotWithShape="1">
            <a:blip r:embed="rId3" cstate="print">
              <a:extLst>
                <a:ext uri="{28A0092B-C50C-407E-A947-70E740481C1C}">
                  <a14:useLocalDpi xmlns:a14="http://schemas.microsoft.com/office/drawing/2010/main" val="0"/>
                </a:ext>
              </a:extLst>
            </a:blip>
            <a:srcRect l="2" r="49788"/>
            <a:stretch/>
          </p:blipFill>
          <p:spPr>
            <a:xfrm>
              <a:off x="7565312" y="4815126"/>
              <a:ext cx="943028" cy="367200"/>
            </a:xfrm>
            <a:prstGeom prst="rect">
              <a:avLst/>
            </a:prstGeom>
          </p:spPr>
        </p:pic>
        <p:pic>
          <p:nvPicPr>
            <p:cNvPr id="34" name="border_06"/>
            <p:cNvPicPr>
              <a:picLocks/>
            </p:cNvPicPr>
            <p:nvPr/>
          </p:nvPicPr>
          <p:blipFill rotWithShape="1">
            <a:blip r:embed="rId3" cstate="print">
              <a:extLst>
                <a:ext uri="{28A0092B-C50C-407E-A947-70E740481C1C}">
                  <a14:useLocalDpi xmlns:a14="http://schemas.microsoft.com/office/drawing/2010/main" val="0"/>
                </a:ext>
              </a:extLst>
            </a:blip>
            <a:srcRect l="2" r="49788"/>
            <a:stretch/>
          </p:blipFill>
          <p:spPr>
            <a:xfrm rot="5400000" flipH="1">
              <a:off x="-320320" y="3876349"/>
              <a:ext cx="1008000" cy="367200"/>
            </a:xfrm>
            <a:prstGeom prst="rect">
              <a:avLst/>
            </a:prstGeom>
          </p:spPr>
        </p:pic>
        <p:pic>
          <p:nvPicPr>
            <p:cNvPr id="33" name="border_07"/>
            <p:cNvPicPr>
              <a:picLocks noChangeAspect="1"/>
            </p:cNvPicPr>
            <p:nvPr/>
          </p:nvPicPr>
          <p:blipFill rotWithShape="1">
            <a:blip r:embed="rId3" cstate="print">
              <a:extLst>
                <a:ext uri="{28A0092B-C50C-407E-A947-70E740481C1C}">
                  <a14:useLocalDpi xmlns:a14="http://schemas.microsoft.com/office/drawing/2010/main" val="0"/>
                </a:ext>
              </a:extLst>
            </a:blip>
            <a:srcRect l="2" r="49788"/>
            <a:stretch/>
          </p:blipFill>
          <p:spPr>
            <a:xfrm rot="5400000">
              <a:off x="-312287" y="2892049"/>
              <a:ext cx="1008000" cy="366968"/>
            </a:xfrm>
            <a:prstGeom prst="rect">
              <a:avLst/>
            </a:prstGeom>
          </p:spPr>
        </p:pic>
        <p:pic>
          <p:nvPicPr>
            <p:cNvPr id="29" name="border_08"/>
            <p:cNvPicPr>
              <a:picLocks/>
            </p:cNvPicPr>
            <p:nvPr/>
          </p:nvPicPr>
          <p:blipFill rotWithShape="1">
            <a:blip r:embed="rId3" cstate="print">
              <a:extLst>
                <a:ext uri="{28A0092B-C50C-407E-A947-70E740481C1C}">
                  <a14:useLocalDpi xmlns:a14="http://schemas.microsoft.com/office/drawing/2010/main" val="0"/>
                </a:ext>
              </a:extLst>
            </a:blip>
            <a:srcRect l="2" r="49788"/>
            <a:stretch/>
          </p:blipFill>
          <p:spPr>
            <a:xfrm rot="5400000" flipH="1">
              <a:off x="-313412" y="1883933"/>
              <a:ext cx="1008000" cy="367200"/>
            </a:xfrm>
            <a:prstGeom prst="rect">
              <a:avLst/>
            </a:prstGeom>
          </p:spPr>
        </p:pic>
        <p:pic>
          <p:nvPicPr>
            <p:cNvPr id="31" name="border_09"/>
            <p:cNvPicPr>
              <a:picLocks noChangeAspect="1"/>
            </p:cNvPicPr>
            <p:nvPr/>
          </p:nvPicPr>
          <p:blipFill rotWithShape="1">
            <a:blip r:embed="rId3" cstate="print">
              <a:extLst>
                <a:ext uri="{28A0092B-C50C-407E-A947-70E740481C1C}">
                  <a14:useLocalDpi xmlns:a14="http://schemas.microsoft.com/office/drawing/2010/main" val="0"/>
                </a:ext>
              </a:extLst>
            </a:blip>
            <a:srcRect l="2" r="49788"/>
            <a:stretch/>
          </p:blipFill>
          <p:spPr>
            <a:xfrm rot="5400000">
              <a:off x="-319150" y="928433"/>
              <a:ext cx="1008000" cy="366968"/>
            </a:xfrm>
            <a:prstGeom prst="rect">
              <a:avLst/>
            </a:prstGeom>
          </p:spPr>
        </p:pic>
        <p:pic>
          <p:nvPicPr>
            <p:cNvPr id="36" name="border_10"/>
            <p:cNvPicPr>
              <a:picLocks noChangeAspect="1"/>
            </p:cNvPicPr>
            <p:nvPr/>
          </p:nvPicPr>
          <p:blipFill rotWithShape="1">
            <a:blip r:embed="rId3" cstate="print">
              <a:extLst>
                <a:ext uri="{28A0092B-C50C-407E-A947-70E740481C1C}">
                  <a14:useLocalDpi xmlns:a14="http://schemas.microsoft.com/office/drawing/2010/main" val="0"/>
                </a:ext>
              </a:extLst>
            </a:blip>
            <a:srcRect l="2" r="49788"/>
            <a:stretch/>
          </p:blipFill>
          <p:spPr>
            <a:xfrm rot="5400000" flipV="1">
              <a:off x="8454160" y="905735"/>
              <a:ext cx="991045" cy="367200"/>
            </a:xfrm>
            <a:prstGeom prst="rect">
              <a:avLst/>
            </a:prstGeom>
          </p:spPr>
        </p:pic>
        <p:pic>
          <p:nvPicPr>
            <p:cNvPr id="35" name="border_11"/>
            <p:cNvPicPr>
              <a:picLocks/>
            </p:cNvPicPr>
            <p:nvPr/>
          </p:nvPicPr>
          <p:blipFill rotWithShape="1">
            <a:blip r:embed="rId3" cstate="print">
              <a:extLst>
                <a:ext uri="{28A0092B-C50C-407E-A947-70E740481C1C}">
                  <a14:useLocalDpi xmlns:a14="http://schemas.microsoft.com/office/drawing/2010/main" val="0"/>
                </a:ext>
              </a:extLst>
            </a:blip>
            <a:srcRect l="2" r="49788"/>
            <a:stretch/>
          </p:blipFill>
          <p:spPr>
            <a:xfrm rot="5400000" flipH="1" flipV="1">
              <a:off x="8451304" y="1869828"/>
              <a:ext cx="1008000" cy="367200"/>
            </a:xfrm>
            <a:prstGeom prst="rect">
              <a:avLst/>
            </a:prstGeom>
          </p:spPr>
        </p:pic>
        <p:pic>
          <p:nvPicPr>
            <p:cNvPr id="38" name="border_12"/>
            <p:cNvPicPr>
              <a:picLocks noChangeAspect="1"/>
            </p:cNvPicPr>
            <p:nvPr/>
          </p:nvPicPr>
          <p:blipFill rotWithShape="1">
            <a:blip r:embed="rId3" cstate="print">
              <a:extLst>
                <a:ext uri="{28A0092B-C50C-407E-A947-70E740481C1C}">
                  <a14:useLocalDpi xmlns:a14="http://schemas.microsoft.com/office/drawing/2010/main" val="0"/>
                </a:ext>
              </a:extLst>
            </a:blip>
            <a:srcRect l="2" r="49788"/>
            <a:stretch/>
          </p:blipFill>
          <p:spPr>
            <a:xfrm rot="5400000" flipV="1">
              <a:off x="8455676" y="2856938"/>
              <a:ext cx="991045" cy="367200"/>
            </a:xfrm>
            <a:prstGeom prst="rect">
              <a:avLst/>
            </a:prstGeom>
          </p:spPr>
        </p:pic>
        <p:pic>
          <p:nvPicPr>
            <p:cNvPr id="37" name="border_13"/>
            <p:cNvPicPr>
              <a:picLocks/>
            </p:cNvPicPr>
            <p:nvPr/>
          </p:nvPicPr>
          <p:blipFill rotWithShape="1">
            <a:blip r:embed="rId3" cstate="print">
              <a:extLst>
                <a:ext uri="{28A0092B-C50C-407E-A947-70E740481C1C}">
                  <a14:useLocalDpi xmlns:a14="http://schemas.microsoft.com/office/drawing/2010/main" val="0"/>
                </a:ext>
              </a:extLst>
            </a:blip>
            <a:srcRect l="2" r="49788"/>
            <a:stretch/>
          </p:blipFill>
          <p:spPr>
            <a:xfrm rot="5400000" flipH="1" flipV="1">
              <a:off x="8452820" y="3821031"/>
              <a:ext cx="1008000" cy="367200"/>
            </a:xfrm>
            <a:prstGeom prst="rect">
              <a:avLst/>
            </a:prstGeom>
          </p:spPr>
        </p:pic>
        <p:pic>
          <p:nvPicPr>
            <p:cNvPr id="41" name="border_15" hidden="1"/>
            <p:cNvPicPr>
              <a:picLocks/>
            </p:cNvPicPr>
            <p:nvPr/>
          </p:nvPicPr>
          <p:blipFill rotWithShape="1">
            <a:blip r:embed="rId3" cstate="print">
              <a:extLst>
                <a:ext uri="{28A0092B-C50C-407E-A947-70E740481C1C}">
                  <a14:useLocalDpi xmlns:a14="http://schemas.microsoft.com/office/drawing/2010/main" val="0"/>
                </a:ext>
              </a:extLst>
            </a:blip>
            <a:srcRect l="2" r="49788"/>
            <a:stretch/>
          </p:blipFill>
          <p:spPr>
            <a:xfrm flipH="1" flipV="1">
              <a:off x="725218" y="8546"/>
              <a:ext cx="1008000" cy="367200"/>
            </a:xfrm>
            <a:prstGeom prst="rect">
              <a:avLst/>
            </a:prstGeom>
          </p:spPr>
        </p:pic>
        <p:pic>
          <p:nvPicPr>
            <p:cNvPr id="42" name="border_16" hidden="1"/>
            <p:cNvPicPr>
              <a:picLocks noChangeAspect="1"/>
            </p:cNvPicPr>
            <p:nvPr/>
          </p:nvPicPr>
          <p:blipFill rotWithShape="1">
            <a:blip r:embed="rId3" cstate="print">
              <a:extLst>
                <a:ext uri="{28A0092B-C50C-407E-A947-70E740481C1C}">
                  <a14:useLocalDpi xmlns:a14="http://schemas.microsoft.com/office/drawing/2010/main" val="0"/>
                </a:ext>
              </a:extLst>
            </a:blip>
            <a:srcRect l="2" r="49788"/>
            <a:stretch/>
          </p:blipFill>
          <p:spPr>
            <a:xfrm flipV="1">
              <a:off x="1721571" y="8546"/>
              <a:ext cx="943028" cy="367200"/>
            </a:xfrm>
            <a:prstGeom prst="rect">
              <a:avLst/>
            </a:prstGeom>
          </p:spPr>
        </p:pic>
        <p:pic>
          <p:nvPicPr>
            <p:cNvPr id="43" name="border_17" hidden="1"/>
            <p:cNvPicPr>
              <a:picLocks/>
            </p:cNvPicPr>
            <p:nvPr/>
          </p:nvPicPr>
          <p:blipFill rotWithShape="1">
            <a:blip r:embed="rId3" cstate="print">
              <a:extLst>
                <a:ext uri="{28A0092B-C50C-407E-A947-70E740481C1C}">
                  <a14:useLocalDpi xmlns:a14="http://schemas.microsoft.com/office/drawing/2010/main" val="0"/>
                </a:ext>
              </a:extLst>
            </a:blip>
            <a:srcRect l="2" r="49788"/>
            <a:stretch/>
          </p:blipFill>
          <p:spPr>
            <a:xfrm flipH="1" flipV="1">
              <a:off x="2609059" y="8546"/>
              <a:ext cx="1008000" cy="367200"/>
            </a:xfrm>
            <a:prstGeom prst="rect">
              <a:avLst/>
            </a:prstGeom>
          </p:spPr>
        </p:pic>
        <p:pic>
          <p:nvPicPr>
            <p:cNvPr id="44" name="border_18" hidden="1"/>
            <p:cNvPicPr>
              <a:picLocks noChangeAspect="1"/>
            </p:cNvPicPr>
            <p:nvPr/>
          </p:nvPicPr>
          <p:blipFill rotWithShape="1">
            <a:blip r:embed="rId3" cstate="print">
              <a:extLst>
                <a:ext uri="{28A0092B-C50C-407E-A947-70E740481C1C}">
                  <a14:useLocalDpi xmlns:a14="http://schemas.microsoft.com/office/drawing/2010/main" val="0"/>
                </a:ext>
              </a:extLst>
            </a:blip>
            <a:srcRect l="2" r="49788"/>
            <a:stretch/>
          </p:blipFill>
          <p:spPr>
            <a:xfrm flipV="1">
              <a:off x="3596321" y="11530"/>
              <a:ext cx="943028" cy="367200"/>
            </a:xfrm>
            <a:prstGeom prst="rect">
              <a:avLst/>
            </a:prstGeom>
          </p:spPr>
        </p:pic>
        <p:pic>
          <p:nvPicPr>
            <p:cNvPr id="45" name="border_19" hidden="1"/>
            <p:cNvPicPr>
              <a:picLocks/>
            </p:cNvPicPr>
            <p:nvPr/>
          </p:nvPicPr>
          <p:blipFill rotWithShape="1">
            <a:blip r:embed="rId3" cstate="print">
              <a:extLst>
                <a:ext uri="{28A0092B-C50C-407E-A947-70E740481C1C}">
                  <a14:useLocalDpi xmlns:a14="http://schemas.microsoft.com/office/drawing/2010/main" val="0"/>
                </a:ext>
              </a:extLst>
            </a:blip>
            <a:srcRect l="2" r="49788"/>
            <a:stretch/>
          </p:blipFill>
          <p:spPr>
            <a:xfrm flipH="1" flipV="1">
              <a:off x="4483809" y="11530"/>
              <a:ext cx="1008000" cy="367200"/>
            </a:xfrm>
            <a:prstGeom prst="rect">
              <a:avLst/>
            </a:prstGeom>
          </p:spPr>
        </p:pic>
        <p:pic>
          <p:nvPicPr>
            <p:cNvPr id="46" name="border_20" hidden="1"/>
            <p:cNvPicPr>
              <a:picLocks noChangeAspect="1"/>
            </p:cNvPicPr>
            <p:nvPr/>
          </p:nvPicPr>
          <p:blipFill rotWithShape="1">
            <a:blip r:embed="rId3" cstate="print">
              <a:extLst>
                <a:ext uri="{28A0092B-C50C-407E-A947-70E740481C1C}">
                  <a14:useLocalDpi xmlns:a14="http://schemas.microsoft.com/office/drawing/2010/main" val="0"/>
                </a:ext>
              </a:extLst>
            </a:blip>
            <a:srcRect l="2" r="49788"/>
            <a:stretch/>
          </p:blipFill>
          <p:spPr>
            <a:xfrm flipV="1">
              <a:off x="5489942" y="8546"/>
              <a:ext cx="943028" cy="367200"/>
            </a:xfrm>
            <a:prstGeom prst="rect">
              <a:avLst/>
            </a:prstGeom>
          </p:spPr>
        </p:pic>
        <p:pic>
          <p:nvPicPr>
            <p:cNvPr id="47" name="border_21" hidden="1"/>
            <p:cNvPicPr>
              <a:picLocks/>
            </p:cNvPicPr>
            <p:nvPr/>
          </p:nvPicPr>
          <p:blipFill rotWithShape="1">
            <a:blip r:embed="rId3" cstate="print">
              <a:extLst>
                <a:ext uri="{28A0092B-C50C-407E-A947-70E740481C1C}">
                  <a14:useLocalDpi xmlns:a14="http://schemas.microsoft.com/office/drawing/2010/main" val="0"/>
                </a:ext>
              </a:extLst>
            </a:blip>
            <a:srcRect l="2" r="49788"/>
            <a:stretch/>
          </p:blipFill>
          <p:spPr>
            <a:xfrm flipH="1" flipV="1">
              <a:off x="6377430" y="8546"/>
              <a:ext cx="1008000" cy="367200"/>
            </a:xfrm>
            <a:prstGeom prst="rect">
              <a:avLst/>
            </a:prstGeom>
          </p:spPr>
        </p:pic>
        <p:pic>
          <p:nvPicPr>
            <p:cNvPr id="48" name="border_22" hidden="1"/>
            <p:cNvPicPr>
              <a:picLocks noChangeAspect="1"/>
            </p:cNvPicPr>
            <p:nvPr/>
          </p:nvPicPr>
          <p:blipFill rotWithShape="1">
            <a:blip r:embed="rId3" cstate="print">
              <a:extLst>
                <a:ext uri="{28A0092B-C50C-407E-A947-70E740481C1C}">
                  <a14:useLocalDpi xmlns:a14="http://schemas.microsoft.com/office/drawing/2010/main" val="0"/>
                </a:ext>
              </a:extLst>
            </a:blip>
            <a:srcRect l="2" r="49788"/>
            <a:stretch/>
          </p:blipFill>
          <p:spPr>
            <a:xfrm flipV="1">
              <a:off x="7412912" y="-8546"/>
              <a:ext cx="943028" cy="367200"/>
            </a:xfrm>
            <a:prstGeom prst="rect">
              <a:avLst/>
            </a:prstGeom>
          </p:spPr>
        </p:pic>
      </p:grpSp>
      <p:sp>
        <p:nvSpPr>
          <p:cNvPr id="30"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L-2</a:t>
            </a:r>
          </a:p>
          <a:p>
            <a:pPr algn="ctr"/>
            <a:r>
              <a:rPr lang="en-GB" sz="900" b="1" dirty="0" smtClean="0">
                <a:solidFill>
                  <a:srgbClr val="002060"/>
                </a:solidFill>
                <a:latin typeface="Arial" pitchFamily="34" charset="0"/>
                <a:cs typeface="Arial" pitchFamily="34" charset="0"/>
              </a:rPr>
              <a:t>S-10A</a:t>
            </a:r>
            <a:endParaRPr lang="en-GB" sz="900" b="1" dirty="0">
              <a:solidFill>
                <a:srgbClr val="002060"/>
              </a:solidFill>
              <a:latin typeface="Arial" pitchFamily="34" charset="0"/>
              <a:cs typeface="Arial" pitchFamily="34" charset="0"/>
            </a:endParaRPr>
          </a:p>
        </p:txBody>
      </p:sp>
      <p:sp>
        <p:nvSpPr>
          <p:cNvPr id="3" name="Text"/>
          <p:cNvSpPr/>
          <p:nvPr/>
        </p:nvSpPr>
        <p:spPr>
          <a:xfrm>
            <a:off x="1567662" y="840943"/>
            <a:ext cx="6200896" cy="3785652"/>
          </a:xfrm>
          <a:prstGeom prst="rect">
            <a:avLst/>
          </a:prstGeom>
        </p:spPr>
        <p:txBody>
          <a:bodyPr wrap="square">
            <a:spAutoFit/>
          </a:bodyPr>
          <a:lstStyle/>
          <a:p>
            <a:pPr marL="342900" indent="-342900">
              <a:buFont typeface="+mj-lt"/>
              <a:buAutoNum type="arabicParenR"/>
            </a:pPr>
            <a:r>
              <a:rPr lang="en-NZ" sz="1200" b="1" dirty="0"/>
              <a:t>Make a Jesse Tree </a:t>
            </a:r>
            <a:r>
              <a:rPr lang="en-NZ" sz="1200" dirty="0"/>
              <a:t>for </a:t>
            </a:r>
            <a:r>
              <a:rPr lang="en-NZ" sz="1200" dirty="0" smtClean="0"/>
              <a:t>your </a:t>
            </a:r>
            <a:r>
              <a:rPr lang="en-NZ" sz="1200" dirty="0"/>
              <a:t>class. Write explanations of its meaning and use. Add some extra people and symbols – research suitable examples. Share this with children in other classrooms during Advent. </a:t>
            </a:r>
          </a:p>
          <a:p>
            <a:pPr marL="342900" indent="-342900">
              <a:buFont typeface="+mj-lt"/>
              <a:buAutoNum type="arabicParenR"/>
            </a:pPr>
            <a:endParaRPr lang="en-NZ" sz="1200" dirty="0"/>
          </a:p>
          <a:p>
            <a:pPr marL="342900" indent="-342900">
              <a:buFont typeface="+mj-lt"/>
              <a:buAutoNum type="arabicParenR"/>
            </a:pPr>
            <a:r>
              <a:rPr lang="en-NZ" sz="1200" b="1" dirty="0"/>
              <a:t>Make a power point </a:t>
            </a:r>
            <a:r>
              <a:rPr lang="en-NZ" sz="1200" dirty="0"/>
              <a:t>to explain the purpose of the Jesse Tree as calendar to mark progress through Advent by adding a new symbol each day and to remind people about the significant people who waited for Jesus.  Share it with your family whānau or a younger class.</a:t>
            </a:r>
          </a:p>
          <a:p>
            <a:pPr marL="342900" indent="-342900">
              <a:buFont typeface="+mj-lt"/>
              <a:buAutoNum type="arabicParenR"/>
            </a:pPr>
            <a:endParaRPr lang="en-NZ" sz="1200" dirty="0"/>
          </a:p>
          <a:p>
            <a:pPr marL="342900" indent="-342900">
              <a:buFont typeface="+mj-lt"/>
              <a:buAutoNum type="arabicParenR"/>
            </a:pPr>
            <a:r>
              <a:rPr lang="en-NZ" sz="1200" b="1" dirty="0"/>
              <a:t>Have a conversation with someone in your </a:t>
            </a:r>
            <a:r>
              <a:rPr lang="en-NZ" sz="1200" dirty="0"/>
              <a:t>family whānau or parish about when sin came into the world and what effect it had. </a:t>
            </a:r>
            <a:r>
              <a:rPr lang="en-NZ" sz="1200" b="1" dirty="0" smtClean="0"/>
              <a:t>Talk</a:t>
            </a:r>
            <a:r>
              <a:rPr lang="en-NZ" sz="1200" dirty="0" smtClean="0"/>
              <a:t> </a:t>
            </a:r>
            <a:r>
              <a:rPr lang="en-NZ" sz="1200" dirty="0"/>
              <a:t>about how because God loved people so much God forgave them for disrupting their relationship with God. </a:t>
            </a:r>
            <a:r>
              <a:rPr lang="en-NZ" sz="1200" b="1" dirty="0"/>
              <a:t>Explain</a:t>
            </a:r>
            <a:r>
              <a:rPr lang="en-NZ" sz="1200" dirty="0"/>
              <a:t> how God wanted to repair the relationship and that is why God promised to send a Messiah to put things right. </a:t>
            </a:r>
            <a:r>
              <a:rPr lang="en-NZ" sz="1200" b="1" dirty="0"/>
              <a:t>Make a list </a:t>
            </a:r>
            <a:r>
              <a:rPr lang="en-NZ" sz="1200" dirty="0"/>
              <a:t>of the good effects this had on people. </a:t>
            </a:r>
          </a:p>
          <a:p>
            <a:pPr marL="342900" indent="-342900">
              <a:buFont typeface="+mj-lt"/>
              <a:buAutoNum type="arabicParenR"/>
            </a:pPr>
            <a:endParaRPr lang="en-NZ" sz="1200" dirty="0"/>
          </a:p>
          <a:p>
            <a:pPr marL="342900" indent="-342900">
              <a:buFont typeface="+mj-lt"/>
              <a:buAutoNum type="arabicParenR"/>
            </a:pPr>
            <a:r>
              <a:rPr lang="en-NZ" sz="1200" b="1" dirty="0"/>
              <a:t>Create artworks </a:t>
            </a:r>
            <a:r>
              <a:rPr lang="en-NZ" sz="1200" dirty="0"/>
              <a:t>of Jesse Tree symbols and display them in the foyer of your school or parish church. Add simple stories about them and include their reference from the Scripture. Invite groups of children to come to the exhibition and you can explain to them that all of these people waited for Jesus to come and in Advent we remember all those who waited and that is why we have a Jesse Tree</a:t>
            </a:r>
            <a:r>
              <a:rPr lang="en-NZ" sz="1200" dirty="0" smtClean="0"/>
              <a:t>.</a:t>
            </a:r>
            <a:endParaRPr lang="en-NZ" sz="1200" dirty="0"/>
          </a:p>
        </p:txBody>
      </p:sp>
      <p:sp>
        <p:nvSpPr>
          <p:cNvPr id="50"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Tit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346" y="78397"/>
            <a:ext cx="7109309" cy="796951"/>
          </a:xfrm>
          <a:prstGeom prst="rect">
            <a:avLst/>
          </a:prstGeom>
        </p:spPr>
      </p:pic>
      <p:pic>
        <p:nvPicPr>
          <p:cNvPr id="14" name="Clipart 7" hidden="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1618" y="807075"/>
            <a:ext cx="1185674" cy="1508763"/>
          </a:xfrm>
          <a:prstGeom prst="rect">
            <a:avLst/>
          </a:prstGeom>
        </p:spPr>
      </p:pic>
      <p:pic>
        <p:nvPicPr>
          <p:cNvPr id="6" name="Clipart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09289" y="3783455"/>
            <a:ext cx="1093609" cy="809271"/>
          </a:xfrm>
          <a:prstGeom prst="rect">
            <a:avLst/>
          </a:prstGeom>
        </p:spPr>
      </p:pic>
      <p:pic>
        <p:nvPicPr>
          <p:cNvPr id="9" name="Clipart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8343" y="1878954"/>
            <a:ext cx="968841" cy="973347"/>
          </a:xfrm>
          <a:prstGeom prst="rect">
            <a:avLst/>
          </a:prstGeom>
        </p:spPr>
      </p:pic>
      <p:pic>
        <p:nvPicPr>
          <p:cNvPr id="7" name="Clipart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96306" y="515233"/>
            <a:ext cx="914402" cy="792482"/>
          </a:xfrm>
          <a:prstGeom prst="rect">
            <a:avLst/>
          </a:prstGeom>
        </p:spPr>
      </p:pic>
      <p:pic>
        <p:nvPicPr>
          <p:cNvPr id="5" name="Clipart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6033" y="3683907"/>
            <a:ext cx="1001363" cy="1008366"/>
          </a:xfrm>
          <a:prstGeom prst="rect">
            <a:avLst/>
          </a:prstGeom>
        </p:spPr>
      </p:pic>
      <p:pic>
        <p:nvPicPr>
          <p:cNvPr id="17" name="Clipart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6033" y="2224320"/>
            <a:ext cx="1001363" cy="728065"/>
          </a:xfrm>
          <a:prstGeom prst="rect">
            <a:avLst/>
          </a:prstGeom>
        </p:spPr>
      </p:pic>
      <p:pic>
        <p:nvPicPr>
          <p:cNvPr id="8" name="Clipart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6099" y="1006765"/>
            <a:ext cx="962493" cy="964752"/>
          </a:xfrm>
          <a:prstGeom prst="rect">
            <a:avLst/>
          </a:prstGeom>
        </p:spPr>
      </p:pic>
    </p:spTree>
    <p:extLst>
      <p:ext uri="{BB962C8B-B14F-4D97-AF65-F5344CB8AC3E}">
        <p14:creationId xmlns:p14="http://schemas.microsoft.com/office/powerpoint/2010/main" val="18357958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Border"/>
          <p:cNvGrpSpPr/>
          <p:nvPr/>
        </p:nvGrpSpPr>
        <p:grpSpPr>
          <a:xfrm>
            <a:off x="80" y="-8546"/>
            <a:ext cx="9140340" cy="5190872"/>
            <a:chOff x="80" y="-8546"/>
            <a:chExt cx="9140340" cy="5190872"/>
          </a:xfrm>
        </p:grpSpPr>
        <p:pic>
          <p:nvPicPr>
            <p:cNvPr id="55" name="border_15" hidden="1"/>
            <p:cNvPicPr>
              <a:picLocks/>
            </p:cNvPicPr>
            <p:nvPr/>
          </p:nvPicPr>
          <p:blipFill rotWithShape="1">
            <a:blip r:embed="rId3" cstate="print">
              <a:extLst>
                <a:ext uri="{28A0092B-C50C-407E-A947-70E740481C1C}">
                  <a14:useLocalDpi xmlns:a14="http://schemas.microsoft.com/office/drawing/2010/main" val="0"/>
                </a:ext>
              </a:extLst>
            </a:blip>
            <a:srcRect l="2" r="49788"/>
            <a:stretch/>
          </p:blipFill>
          <p:spPr>
            <a:xfrm flipH="1">
              <a:off x="877618" y="4798034"/>
              <a:ext cx="1008000" cy="367200"/>
            </a:xfrm>
            <a:prstGeom prst="rect">
              <a:avLst/>
            </a:prstGeom>
          </p:spPr>
        </p:pic>
        <p:pic>
          <p:nvPicPr>
            <p:cNvPr id="56" name="border_16" hidden="1"/>
            <p:cNvPicPr>
              <a:picLocks noChangeAspect="1"/>
            </p:cNvPicPr>
            <p:nvPr/>
          </p:nvPicPr>
          <p:blipFill rotWithShape="1">
            <a:blip r:embed="rId3" cstate="print">
              <a:extLst>
                <a:ext uri="{28A0092B-C50C-407E-A947-70E740481C1C}">
                  <a14:useLocalDpi xmlns:a14="http://schemas.microsoft.com/office/drawing/2010/main" val="0"/>
                </a:ext>
              </a:extLst>
            </a:blip>
            <a:srcRect l="2" r="49788"/>
            <a:stretch/>
          </p:blipFill>
          <p:spPr>
            <a:xfrm>
              <a:off x="1873971" y="4798034"/>
              <a:ext cx="943028" cy="367200"/>
            </a:xfrm>
            <a:prstGeom prst="rect">
              <a:avLst/>
            </a:prstGeom>
          </p:spPr>
        </p:pic>
        <p:pic>
          <p:nvPicPr>
            <p:cNvPr id="57" name="border_17" hidden="1"/>
            <p:cNvPicPr>
              <a:picLocks/>
            </p:cNvPicPr>
            <p:nvPr/>
          </p:nvPicPr>
          <p:blipFill rotWithShape="1">
            <a:blip r:embed="rId3" cstate="print">
              <a:extLst>
                <a:ext uri="{28A0092B-C50C-407E-A947-70E740481C1C}">
                  <a14:useLocalDpi xmlns:a14="http://schemas.microsoft.com/office/drawing/2010/main" val="0"/>
                </a:ext>
              </a:extLst>
            </a:blip>
            <a:srcRect l="2" r="49788"/>
            <a:stretch/>
          </p:blipFill>
          <p:spPr>
            <a:xfrm flipH="1">
              <a:off x="2761459" y="4798034"/>
              <a:ext cx="1008000" cy="367200"/>
            </a:xfrm>
            <a:prstGeom prst="rect">
              <a:avLst/>
            </a:prstGeom>
          </p:spPr>
        </p:pic>
        <p:pic>
          <p:nvPicPr>
            <p:cNvPr id="58" name="border_18" hidden="1"/>
            <p:cNvPicPr>
              <a:picLocks noChangeAspect="1"/>
            </p:cNvPicPr>
            <p:nvPr/>
          </p:nvPicPr>
          <p:blipFill rotWithShape="1">
            <a:blip r:embed="rId3" cstate="print">
              <a:extLst>
                <a:ext uri="{28A0092B-C50C-407E-A947-70E740481C1C}">
                  <a14:useLocalDpi xmlns:a14="http://schemas.microsoft.com/office/drawing/2010/main" val="0"/>
                </a:ext>
              </a:extLst>
            </a:blip>
            <a:srcRect l="2" r="49788"/>
            <a:stretch/>
          </p:blipFill>
          <p:spPr>
            <a:xfrm>
              <a:off x="3748721" y="4795050"/>
              <a:ext cx="943028" cy="367200"/>
            </a:xfrm>
            <a:prstGeom prst="rect">
              <a:avLst/>
            </a:prstGeom>
          </p:spPr>
        </p:pic>
        <p:pic>
          <p:nvPicPr>
            <p:cNvPr id="59" name="border_19" hidden="1"/>
            <p:cNvPicPr>
              <a:picLocks/>
            </p:cNvPicPr>
            <p:nvPr/>
          </p:nvPicPr>
          <p:blipFill rotWithShape="1">
            <a:blip r:embed="rId3" cstate="print">
              <a:extLst>
                <a:ext uri="{28A0092B-C50C-407E-A947-70E740481C1C}">
                  <a14:useLocalDpi xmlns:a14="http://schemas.microsoft.com/office/drawing/2010/main" val="0"/>
                </a:ext>
              </a:extLst>
            </a:blip>
            <a:srcRect l="2" r="49788"/>
            <a:stretch/>
          </p:blipFill>
          <p:spPr>
            <a:xfrm flipH="1">
              <a:off x="4636209" y="4795050"/>
              <a:ext cx="1008000" cy="367200"/>
            </a:xfrm>
            <a:prstGeom prst="rect">
              <a:avLst/>
            </a:prstGeom>
          </p:spPr>
        </p:pic>
        <p:pic>
          <p:nvPicPr>
            <p:cNvPr id="60" name="border_20" hidden="1"/>
            <p:cNvPicPr>
              <a:picLocks noChangeAspect="1"/>
            </p:cNvPicPr>
            <p:nvPr/>
          </p:nvPicPr>
          <p:blipFill rotWithShape="1">
            <a:blip r:embed="rId3" cstate="print">
              <a:extLst>
                <a:ext uri="{28A0092B-C50C-407E-A947-70E740481C1C}">
                  <a14:useLocalDpi xmlns:a14="http://schemas.microsoft.com/office/drawing/2010/main" val="0"/>
                </a:ext>
              </a:extLst>
            </a:blip>
            <a:srcRect l="2" r="49788"/>
            <a:stretch/>
          </p:blipFill>
          <p:spPr>
            <a:xfrm>
              <a:off x="5642342" y="4798034"/>
              <a:ext cx="943028" cy="367200"/>
            </a:xfrm>
            <a:prstGeom prst="rect">
              <a:avLst/>
            </a:prstGeom>
          </p:spPr>
        </p:pic>
        <p:pic>
          <p:nvPicPr>
            <p:cNvPr id="61" name="border_21" hidden="1"/>
            <p:cNvPicPr>
              <a:picLocks/>
            </p:cNvPicPr>
            <p:nvPr/>
          </p:nvPicPr>
          <p:blipFill rotWithShape="1">
            <a:blip r:embed="rId3" cstate="print">
              <a:extLst>
                <a:ext uri="{28A0092B-C50C-407E-A947-70E740481C1C}">
                  <a14:useLocalDpi xmlns:a14="http://schemas.microsoft.com/office/drawing/2010/main" val="0"/>
                </a:ext>
              </a:extLst>
            </a:blip>
            <a:srcRect l="2" r="49788"/>
            <a:stretch/>
          </p:blipFill>
          <p:spPr>
            <a:xfrm flipH="1">
              <a:off x="6529830" y="4798034"/>
              <a:ext cx="1008000" cy="367200"/>
            </a:xfrm>
            <a:prstGeom prst="rect">
              <a:avLst/>
            </a:prstGeom>
          </p:spPr>
        </p:pic>
        <p:pic>
          <p:nvPicPr>
            <p:cNvPr id="62" name="border_22" hidden="1"/>
            <p:cNvPicPr>
              <a:picLocks noChangeAspect="1"/>
            </p:cNvPicPr>
            <p:nvPr/>
          </p:nvPicPr>
          <p:blipFill rotWithShape="1">
            <a:blip r:embed="rId3" cstate="print">
              <a:extLst>
                <a:ext uri="{28A0092B-C50C-407E-A947-70E740481C1C}">
                  <a14:useLocalDpi xmlns:a14="http://schemas.microsoft.com/office/drawing/2010/main" val="0"/>
                </a:ext>
              </a:extLst>
            </a:blip>
            <a:srcRect l="2" r="49788"/>
            <a:stretch/>
          </p:blipFill>
          <p:spPr>
            <a:xfrm>
              <a:off x="7565312" y="4815126"/>
              <a:ext cx="943028" cy="367200"/>
            </a:xfrm>
            <a:prstGeom prst="rect">
              <a:avLst/>
            </a:prstGeom>
          </p:spPr>
        </p:pic>
        <p:pic>
          <p:nvPicPr>
            <p:cNvPr id="34" name="border_06"/>
            <p:cNvPicPr>
              <a:picLocks/>
            </p:cNvPicPr>
            <p:nvPr/>
          </p:nvPicPr>
          <p:blipFill rotWithShape="1">
            <a:blip r:embed="rId3" cstate="print">
              <a:extLst>
                <a:ext uri="{28A0092B-C50C-407E-A947-70E740481C1C}">
                  <a14:useLocalDpi xmlns:a14="http://schemas.microsoft.com/office/drawing/2010/main" val="0"/>
                </a:ext>
              </a:extLst>
            </a:blip>
            <a:srcRect l="2" r="49788"/>
            <a:stretch/>
          </p:blipFill>
          <p:spPr>
            <a:xfrm rot="5400000" flipH="1">
              <a:off x="-320320" y="3876349"/>
              <a:ext cx="1008000" cy="367200"/>
            </a:xfrm>
            <a:prstGeom prst="rect">
              <a:avLst/>
            </a:prstGeom>
          </p:spPr>
        </p:pic>
        <p:pic>
          <p:nvPicPr>
            <p:cNvPr id="33" name="border_07"/>
            <p:cNvPicPr>
              <a:picLocks noChangeAspect="1"/>
            </p:cNvPicPr>
            <p:nvPr/>
          </p:nvPicPr>
          <p:blipFill rotWithShape="1">
            <a:blip r:embed="rId3" cstate="print">
              <a:extLst>
                <a:ext uri="{28A0092B-C50C-407E-A947-70E740481C1C}">
                  <a14:useLocalDpi xmlns:a14="http://schemas.microsoft.com/office/drawing/2010/main" val="0"/>
                </a:ext>
              </a:extLst>
            </a:blip>
            <a:srcRect l="2" r="49788"/>
            <a:stretch/>
          </p:blipFill>
          <p:spPr>
            <a:xfrm rot="5400000">
              <a:off x="-312287" y="2892049"/>
              <a:ext cx="1008000" cy="366968"/>
            </a:xfrm>
            <a:prstGeom prst="rect">
              <a:avLst/>
            </a:prstGeom>
          </p:spPr>
        </p:pic>
        <p:pic>
          <p:nvPicPr>
            <p:cNvPr id="29" name="border_08"/>
            <p:cNvPicPr>
              <a:picLocks/>
            </p:cNvPicPr>
            <p:nvPr/>
          </p:nvPicPr>
          <p:blipFill rotWithShape="1">
            <a:blip r:embed="rId3" cstate="print">
              <a:extLst>
                <a:ext uri="{28A0092B-C50C-407E-A947-70E740481C1C}">
                  <a14:useLocalDpi xmlns:a14="http://schemas.microsoft.com/office/drawing/2010/main" val="0"/>
                </a:ext>
              </a:extLst>
            </a:blip>
            <a:srcRect l="2" r="49788"/>
            <a:stretch/>
          </p:blipFill>
          <p:spPr>
            <a:xfrm rot="5400000" flipH="1">
              <a:off x="-313412" y="1883933"/>
              <a:ext cx="1008000" cy="367200"/>
            </a:xfrm>
            <a:prstGeom prst="rect">
              <a:avLst/>
            </a:prstGeom>
          </p:spPr>
        </p:pic>
        <p:pic>
          <p:nvPicPr>
            <p:cNvPr id="31" name="border_09"/>
            <p:cNvPicPr>
              <a:picLocks noChangeAspect="1"/>
            </p:cNvPicPr>
            <p:nvPr/>
          </p:nvPicPr>
          <p:blipFill rotWithShape="1">
            <a:blip r:embed="rId3" cstate="print">
              <a:extLst>
                <a:ext uri="{28A0092B-C50C-407E-A947-70E740481C1C}">
                  <a14:useLocalDpi xmlns:a14="http://schemas.microsoft.com/office/drawing/2010/main" val="0"/>
                </a:ext>
              </a:extLst>
            </a:blip>
            <a:srcRect l="2" r="49788"/>
            <a:stretch/>
          </p:blipFill>
          <p:spPr>
            <a:xfrm rot="5400000">
              <a:off x="-319150" y="928433"/>
              <a:ext cx="1008000" cy="366968"/>
            </a:xfrm>
            <a:prstGeom prst="rect">
              <a:avLst/>
            </a:prstGeom>
          </p:spPr>
        </p:pic>
        <p:pic>
          <p:nvPicPr>
            <p:cNvPr id="36" name="border_10"/>
            <p:cNvPicPr>
              <a:picLocks noChangeAspect="1"/>
            </p:cNvPicPr>
            <p:nvPr/>
          </p:nvPicPr>
          <p:blipFill rotWithShape="1">
            <a:blip r:embed="rId3" cstate="print">
              <a:extLst>
                <a:ext uri="{28A0092B-C50C-407E-A947-70E740481C1C}">
                  <a14:useLocalDpi xmlns:a14="http://schemas.microsoft.com/office/drawing/2010/main" val="0"/>
                </a:ext>
              </a:extLst>
            </a:blip>
            <a:srcRect l="2" r="49788"/>
            <a:stretch/>
          </p:blipFill>
          <p:spPr>
            <a:xfrm rot="5400000" flipV="1">
              <a:off x="8454160" y="905735"/>
              <a:ext cx="991045" cy="367200"/>
            </a:xfrm>
            <a:prstGeom prst="rect">
              <a:avLst/>
            </a:prstGeom>
          </p:spPr>
        </p:pic>
        <p:pic>
          <p:nvPicPr>
            <p:cNvPr id="35" name="border_11"/>
            <p:cNvPicPr>
              <a:picLocks/>
            </p:cNvPicPr>
            <p:nvPr/>
          </p:nvPicPr>
          <p:blipFill rotWithShape="1">
            <a:blip r:embed="rId3" cstate="print">
              <a:extLst>
                <a:ext uri="{28A0092B-C50C-407E-A947-70E740481C1C}">
                  <a14:useLocalDpi xmlns:a14="http://schemas.microsoft.com/office/drawing/2010/main" val="0"/>
                </a:ext>
              </a:extLst>
            </a:blip>
            <a:srcRect l="2" r="49788"/>
            <a:stretch/>
          </p:blipFill>
          <p:spPr>
            <a:xfrm rot="5400000" flipH="1" flipV="1">
              <a:off x="8451304" y="1869828"/>
              <a:ext cx="1008000" cy="367200"/>
            </a:xfrm>
            <a:prstGeom prst="rect">
              <a:avLst/>
            </a:prstGeom>
          </p:spPr>
        </p:pic>
        <p:pic>
          <p:nvPicPr>
            <p:cNvPr id="38" name="border_12"/>
            <p:cNvPicPr>
              <a:picLocks noChangeAspect="1"/>
            </p:cNvPicPr>
            <p:nvPr/>
          </p:nvPicPr>
          <p:blipFill rotWithShape="1">
            <a:blip r:embed="rId3" cstate="print">
              <a:extLst>
                <a:ext uri="{28A0092B-C50C-407E-A947-70E740481C1C}">
                  <a14:useLocalDpi xmlns:a14="http://schemas.microsoft.com/office/drawing/2010/main" val="0"/>
                </a:ext>
              </a:extLst>
            </a:blip>
            <a:srcRect l="2" r="49788"/>
            <a:stretch/>
          </p:blipFill>
          <p:spPr>
            <a:xfrm rot="5400000" flipV="1">
              <a:off x="8455676" y="2856938"/>
              <a:ext cx="991045" cy="367200"/>
            </a:xfrm>
            <a:prstGeom prst="rect">
              <a:avLst/>
            </a:prstGeom>
          </p:spPr>
        </p:pic>
        <p:pic>
          <p:nvPicPr>
            <p:cNvPr id="37" name="border_13"/>
            <p:cNvPicPr>
              <a:picLocks/>
            </p:cNvPicPr>
            <p:nvPr/>
          </p:nvPicPr>
          <p:blipFill rotWithShape="1">
            <a:blip r:embed="rId3" cstate="print">
              <a:extLst>
                <a:ext uri="{28A0092B-C50C-407E-A947-70E740481C1C}">
                  <a14:useLocalDpi xmlns:a14="http://schemas.microsoft.com/office/drawing/2010/main" val="0"/>
                </a:ext>
              </a:extLst>
            </a:blip>
            <a:srcRect l="2" r="49788"/>
            <a:stretch/>
          </p:blipFill>
          <p:spPr>
            <a:xfrm rot="5400000" flipH="1" flipV="1">
              <a:off x="8452820" y="3821031"/>
              <a:ext cx="1008000" cy="367200"/>
            </a:xfrm>
            <a:prstGeom prst="rect">
              <a:avLst/>
            </a:prstGeom>
          </p:spPr>
        </p:pic>
        <p:pic>
          <p:nvPicPr>
            <p:cNvPr id="41" name="border_15" hidden="1"/>
            <p:cNvPicPr>
              <a:picLocks/>
            </p:cNvPicPr>
            <p:nvPr/>
          </p:nvPicPr>
          <p:blipFill rotWithShape="1">
            <a:blip r:embed="rId3" cstate="print">
              <a:extLst>
                <a:ext uri="{28A0092B-C50C-407E-A947-70E740481C1C}">
                  <a14:useLocalDpi xmlns:a14="http://schemas.microsoft.com/office/drawing/2010/main" val="0"/>
                </a:ext>
              </a:extLst>
            </a:blip>
            <a:srcRect l="2" r="49788"/>
            <a:stretch/>
          </p:blipFill>
          <p:spPr>
            <a:xfrm flipH="1" flipV="1">
              <a:off x="725218" y="8546"/>
              <a:ext cx="1008000" cy="367200"/>
            </a:xfrm>
            <a:prstGeom prst="rect">
              <a:avLst/>
            </a:prstGeom>
          </p:spPr>
        </p:pic>
        <p:pic>
          <p:nvPicPr>
            <p:cNvPr id="42" name="border_16" hidden="1"/>
            <p:cNvPicPr>
              <a:picLocks noChangeAspect="1"/>
            </p:cNvPicPr>
            <p:nvPr/>
          </p:nvPicPr>
          <p:blipFill rotWithShape="1">
            <a:blip r:embed="rId3" cstate="print">
              <a:extLst>
                <a:ext uri="{28A0092B-C50C-407E-A947-70E740481C1C}">
                  <a14:useLocalDpi xmlns:a14="http://schemas.microsoft.com/office/drawing/2010/main" val="0"/>
                </a:ext>
              </a:extLst>
            </a:blip>
            <a:srcRect l="2" r="49788"/>
            <a:stretch/>
          </p:blipFill>
          <p:spPr>
            <a:xfrm flipV="1">
              <a:off x="1721571" y="8546"/>
              <a:ext cx="943028" cy="367200"/>
            </a:xfrm>
            <a:prstGeom prst="rect">
              <a:avLst/>
            </a:prstGeom>
          </p:spPr>
        </p:pic>
        <p:pic>
          <p:nvPicPr>
            <p:cNvPr id="43" name="border_17" hidden="1"/>
            <p:cNvPicPr>
              <a:picLocks/>
            </p:cNvPicPr>
            <p:nvPr/>
          </p:nvPicPr>
          <p:blipFill rotWithShape="1">
            <a:blip r:embed="rId3" cstate="print">
              <a:extLst>
                <a:ext uri="{28A0092B-C50C-407E-A947-70E740481C1C}">
                  <a14:useLocalDpi xmlns:a14="http://schemas.microsoft.com/office/drawing/2010/main" val="0"/>
                </a:ext>
              </a:extLst>
            </a:blip>
            <a:srcRect l="2" r="49788"/>
            <a:stretch/>
          </p:blipFill>
          <p:spPr>
            <a:xfrm flipH="1" flipV="1">
              <a:off x="2609059" y="8546"/>
              <a:ext cx="1008000" cy="367200"/>
            </a:xfrm>
            <a:prstGeom prst="rect">
              <a:avLst/>
            </a:prstGeom>
          </p:spPr>
        </p:pic>
        <p:pic>
          <p:nvPicPr>
            <p:cNvPr id="44" name="border_18" hidden="1"/>
            <p:cNvPicPr>
              <a:picLocks noChangeAspect="1"/>
            </p:cNvPicPr>
            <p:nvPr/>
          </p:nvPicPr>
          <p:blipFill rotWithShape="1">
            <a:blip r:embed="rId3" cstate="print">
              <a:extLst>
                <a:ext uri="{28A0092B-C50C-407E-A947-70E740481C1C}">
                  <a14:useLocalDpi xmlns:a14="http://schemas.microsoft.com/office/drawing/2010/main" val="0"/>
                </a:ext>
              </a:extLst>
            </a:blip>
            <a:srcRect l="2" r="49788"/>
            <a:stretch/>
          </p:blipFill>
          <p:spPr>
            <a:xfrm flipV="1">
              <a:off x="3596321" y="11530"/>
              <a:ext cx="943028" cy="367200"/>
            </a:xfrm>
            <a:prstGeom prst="rect">
              <a:avLst/>
            </a:prstGeom>
          </p:spPr>
        </p:pic>
        <p:pic>
          <p:nvPicPr>
            <p:cNvPr id="45" name="border_19" hidden="1"/>
            <p:cNvPicPr>
              <a:picLocks/>
            </p:cNvPicPr>
            <p:nvPr/>
          </p:nvPicPr>
          <p:blipFill rotWithShape="1">
            <a:blip r:embed="rId3" cstate="print">
              <a:extLst>
                <a:ext uri="{28A0092B-C50C-407E-A947-70E740481C1C}">
                  <a14:useLocalDpi xmlns:a14="http://schemas.microsoft.com/office/drawing/2010/main" val="0"/>
                </a:ext>
              </a:extLst>
            </a:blip>
            <a:srcRect l="2" r="49788"/>
            <a:stretch/>
          </p:blipFill>
          <p:spPr>
            <a:xfrm flipH="1" flipV="1">
              <a:off x="4483809" y="11530"/>
              <a:ext cx="1008000" cy="367200"/>
            </a:xfrm>
            <a:prstGeom prst="rect">
              <a:avLst/>
            </a:prstGeom>
          </p:spPr>
        </p:pic>
        <p:pic>
          <p:nvPicPr>
            <p:cNvPr id="46" name="border_20" hidden="1"/>
            <p:cNvPicPr>
              <a:picLocks noChangeAspect="1"/>
            </p:cNvPicPr>
            <p:nvPr/>
          </p:nvPicPr>
          <p:blipFill rotWithShape="1">
            <a:blip r:embed="rId3" cstate="print">
              <a:extLst>
                <a:ext uri="{28A0092B-C50C-407E-A947-70E740481C1C}">
                  <a14:useLocalDpi xmlns:a14="http://schemas.microsoft.com/office/drawing/2010/main" val="0"/>
                </a:ext>
              </a:extLst>
            </a:blip>
            <a:srcRect l="2" r="49788"/>
            <a:stretch/>
          </p:blipFill>
          <p:spPr>
            <a:xfrm flipV="1">
              <a:off x="5489942" y="8546"/>
              <a:ext cx="943028" cy="367200"/>
            </a:xfrm>
            <a:prstGeom prst="rect">
              <a:avLst/>
            </a:prstGeom>
          </p:spPr>
        </p:pic>
        <p:pic>
          <p:nvPicPr>
            <p:cNvPr id="47" name="border_21" hidden="1"/>
            <p:cNvPicPr>
              <a:picLocks/>
            </p:cNvPicPr>
            <p:nvPr/>
          </p:nvPicPr>
          <p:blipFill rotWithShape="1">
            <a:blip r:embed="rId3" cstate="print">
              <a:extLst>
                <a:ext uri="{28A0092B-C50C-407E-A947-70E740481C1C}">
                  <a14:useLocalDpi xmlns:a14="http://schemas.microsoft.com/office/drawing/2010/main" val="0"/>
                </a:ext>
              </a:extLst>
            </a:blip>
            <a:srcRect l="2" r="49788"/>
            <a:stretch/>
          </p:blipFill>
          <p:spPr>
            <a:xfrm flipH="1" flipV="1">
              <a:off x="6377430" y="8546"/>
              <a:ext cx="1008000" cy="367200"/>
            </a:xfrm>
            <a:prstGeom prst="rect">
              <a:avLst/>
            </a:prstGeom>
          </p:spPr>
        </p:pic>
        <p:pic>
          <p:nvPicPr>
            <p:cNvPr id="48" name="border_22" hidden="1"/>
            <p:cNvPicPr>
              <a:picLocks noChangeAspect="1"/>
            </p:cNvPicPr>
            <p:nvPr/>
          </p:nvPicPr>
          <p:blipFill rotWithShape="1">
            <a:blip r:embed="rId3" cstate="print">
              <a:extLst>
                <a:ext uri="{28A0092B-C50C-407E-A947-70E740481C1C}">
                  <a14:useLocalDpi xmlns:a14="http://schemas.microsoft.com/office/drawing/2010/main" val="0"/>
                </a:ext>
              </a:extLst>
            </a:blip>
            <a:srcRect l="2" r="49788"/>
            <a:stretch/>
          </p:blipFill>
          <p:spPr>
            <a:xfrm flipV="1">
              <a:off x="7412912" y="-8546"/>
              <a:ext cx="943028" cy="367200"/>
            </a:xfrm>
            <a:prstGeom prst="rect">
              <a:avLst/>
            </a:prstGeom>
          </p:spPr>
        </p:pic>
      </p:grpSp>
      <p:sp>
        <p:nvSpPr>
          <p:cNvPr id="30"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L-2</a:t>
            </a:r>
          </a:p>
          <a:p>
            <a:pPr algn="ctr"/>
            <a:r>
              <a:rPr lang="en-GB" sz="900" b="1" dirty="0" smtClean="0">
                <a:solidFill>
                  <a:srgbClr val="002060"/>
                </a:solidFill>
                <a:latin typeface="Arial" pitchFamily="34" charset="0"/>
                <a:cs typeface="Arial" pitchFamily="34" charset="0"/>
              </a:rPr>
              <a:t>S-10B</a:t>
            </a:r>
            <a:endParaRPr lang="en-GB" sz="900" b="1" dirty="0">
              <a:solidFill>
                <a:srgbClr val="002060"/>
              </a:solidFill>
              <a:latin typeface="Arial" pitchFamily="34" charset="0"/>
              <a:cs typeface="Arial" pitchFamily="34" charset="0"/>
            </a:endParaRPr>
          </a:p>
        </p:txBody>
      </p:sp>
      <p:sp>
        <p:nvSpPr>
          <p:cNvPr id="3" name="Text"/>
          <p:cNvSpPr/>
          <p:nvPr/>
        </p:nvSpPr>
        <p:spPr>
          <a:xfrm>
            <a:off x="1567662" y="840943"/>
            <a:ext cx="6200896" cy="3785652"/>
          </a:xfrm>
          <a:prstGeom prst="rect">
            <a:avLst/>
          </a:prstGeom>
        </p:spPr>
        <p:txBody>
          <a:bodyPr wrap="square">
            <a:spAutoFit/>
          </a:bodyPr>
          <a:lstStyle/>
          <a:p>
            <a:pPr marL="342900" indent="-342900">
              <a:buFont typeface="+mj-lt"/>
              <a:buAutoNum type="arabicParenR" startAt="5"/>
            </a:pPr>
            <a:r>
              <a:rPr lang="en-NZ" sz="1200" b="1" dirty="0"/>
              <a:t>Make a card </a:t>
            </a:r>
            <a:r>
              <a:rPr lang="en-NZ" sz="1200" dirty="0"/>
              <a:t>for a family member with a Jesse Tree on it and give it to someone in your family whānau. Write a short explanation of what a Jesse Tree is.</a:t>
            </a:r>
          </a:p>
          <a:p>
            <a:pPr marL="342900" indent="-342900">
              <a:buFont typeface="+mj-lt"/>
              <a:buAutoNum type="arabicParenR" startAt="5"/>
            </a:pPr>
            <a:endParaRPr lang="en-NZ" sz="1200" dirty="0"/>
          </a:p>
          <a:p>
            <a:pPr marL="342900" indent="-342900">
              <a:buFont typeface="+mj-lt"/>
              <a:buAutoNum type="arabicParenR" startAt="5"/>
            </a:pPr>
            <a:r>
              <a:rPr lang="en-NZ" sz="1200" b="1" dirty="0"/>
              <a:t>Prepare a presentation </a:t>
            </a:r>
            <a:r>
              <a:rPr lang="en-NZ" sz="1200" dirty="0"/>
              <a:t>for assembly outlining the meaning and purpose of Advent and illustrate this with examples of Advent Calendars, Advent Wreaths, A Jesse Tree and other ways people can use Advent as a time to prepare for Christmas. Include Advent songs. </a:t>
            </a:r>
          </a:p>
          <a:p>
            <a:pPr marL="342900" indent="-342900">
              <a:buFont typeface="+mj-lt"/>
              <a:buAutoNum type="arabicParenR" startAt="5"/>
            </a:pPr>
            <a:endParaRPr lang="en-NZ" sz="1200" dirty="0"/>
          </a:p>
          <a:p>
            <a:pPr marL="342900" indent="-342900">
              <a:buFont typeface="+mj-lt"/>
              <a:buAutoNum type="arabicParenR" startAt="5"/>
            </a:pPr>
            <a:r>
              <a:rPr lang="en-NZ" sz="1200" b="1" dirty="0"/>
              <a:t>Make up a game </a:t>
            </a:r>
            <a:r>
              <a:rPr lang="en-NZ" sz="1200" dirty="0"/>
              <a:t>using an image of Jesus in a manger (or use a model of this) to pass around a circle while children count down until the Year 0 when Jesus was born. This will help children get a sense of how long people waited for him to come. Decide what year you will start. Make a list of instructions about how to play it and share it with other older classes. </a:t>
            </a:r>
          </a:p>
          <a:p>
            <a:pPr marL="342900" indent="-342900">
              <a:buFont typeface="+mj-lt"/>
              <a:buAutoNum type="arabicParenR" startAt="5"/>
            </a:pPr>
            <a:endParaRPr lang="en-NZ" sz="1200" dirty="0"/>
          </a:p>
          <a:p>
            <a:pPr marL="342900" indent="-342900">
              <a:buFont typeface="+mj-lt"/>
              <a:buAutoNum type="arabicParenR" startAt="5"/>
            </a:pPr>
            <a:r>
              <a:rPr lang="en-NZ" sz="1200" b="1" dirty="0"/>
              <a:t>Prepare a reflective </a:t>
            </a:r>
            <a:r>
              <a:rPr lang="en-NZ" sz="1200" dirty="0"/>
              <a:t>time to share with older classes about ways children of around your age can prepare for Jesus to come by inviting him to become a bigger part of your life. Use music and symbols and create an atmosphere of quiet prayerfulness and mindfulness. Refer to Slide 6 Lesson 1 for the flavour of ideas you could include. </a:t>
            </a:r>
          </a:p>
          <a:p>
            <a:pPr marL="342900" indent="-342900">
              <a:buFont typeface="+mj-lt"/>
              <a:buAutoNum type="arabicParenR" startAt="5"/>
            </a:pPr>
            <a:endParaRPr lang="en-NZ" sz="1200" dirty="0"/>
          </a:p>
          <a:p>
            <a:pPr marL="342900" indent="-342900">
              <a:buFont typeface="+mj-lt"/>
              <a:buAutoNum type="arabicParenR" startAt="5"/>
            </a:pPr>
            <a:r>
              <a:rPr lang="en-NZ" sz="1200" b="1" dirty="0"/>
              <a:t>Make up your own way </a:t>
            </a:r>
            <a:r>
              <a:rPr lang="en-NZ" sz="1200" dirty="0"/>
              <a:t>of showing and sharing what you have learned and decide </a:t>
            </a:r>
            <a:r>
              <a:rPr lang="en-NZ" sz="1200" dirty="0" smtClean="0"/>
              <a:t>with whom </a:t>
            </a:r>
            <a:r>
              <a:rPr lang="en-NZ" sz="1200" dirty="0"/>
              <a:t>you would like to share </a:t>
            </a:r>
            <a:r>
              <a:rPr lang="en-NZ" sz="1200" dirty="0" smtClean="0"/>
              <a:t>it.</a:t>
            </a:r>
            <a:endParaRPr lang="en-NZ" sz="1200" dirty="0"/>
          </a:p>
        </p:txBody>
      </p:sp>
      <p:sp>
        <p:nvSpPr>
          <p:cNvPr id="39" name="Action Button: Worksheet">
            <a:hlinkClick r:id="rId4" action="ppaction://hlinksldjump" highlightClick="1"/>
          </p:cNvPr>
          <p:cNvSpPr/>
          <p:nvPr/>
        </p:nvSpPr>
        <p:spPr>
          <a:xfrm>
            <a:off x="7092000" y="4680000"/>
            <a:ext cx="360000" cy="360000"/>
          </a:xfrm>
          <a:prstGeom prst="actionButtonDocumen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9" name="Picture 4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7346" y="78397"/>
            <a:ext cx="7109309" cy="796951"/>
          </a:xfrm>
          <a:prstGeom prst="rect">
            <a:avLst/>
          </a:prstGeom>
        </p:spPr>
      </p:pic>
      <p:pic>
        <p:nvPicPr>
          <p:cNvPr id="53" name="Clipart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09289" y="3783455"/>
            <a:ext cx="1093609" cy="809271"/>
          </a:xfrm>
          <a:prstGeom prst="rect">
            <a:avLst/>
          </a:prstGeom>
        </p:spPr>
      </p:pic>
      <p:pic>
        <p:nvPicPr>
          <p:cNvPr id="54" name="Clipart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8343" y="1878954"/>
            <a:ext cx="968841" cy="973347"/>
          </a:xfrm>
          <a:prstGeom prst="rect">
            <a:avLst/>
          </a:prstGeom>
        </p:spPr>
      </p:pic>
      <p:pic>
        <p:nvPicPr>
          <p:cNvPr id="63" name="Clipart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96306" y="515233"/>
            <a:ext cx="914402" cy="792482"/>
          </a:xfrm>
          <a:prstGeom prst="rect">
            <a:avLst/>
          </a:prstGeom>
        </p:spPr>
      </p:pic>
      <p:pic>
        <p:nvPicPr>
          <p:cNvPr id="64" name="Clipart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6033" y="3683907"/>
            <a:ext cx="1001363" cy="1008366"/>
          </a:xfrm>
          <a:prstGeom prst="rect">
            <a:avLst/>
          </a:prstGeom>
        </p:spPr>
      </p:pic>
      <p:pic>
        <p:nvPicPr>
          <p:cNvPr id="65" name="Clipart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6033" y="2224320"/>
            <a:ext cx="1001363" cy="728065"/>
          </a:xfrm>
          <a:prstGeom prst="rect">
            <a:avLst/>
          </a:prstGeom>
        </p:spPr>
      </p:pic>
      <p:pic>
        <p:nvPicPr>
          <p:cNvPr id="66" name="Clipart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6099" y="1006765"/>
            <a:ext cx="962493" cy="964752"/>
          </a:xfrm>
          <a:prstGeom prst="rect">
            <a:avLst/>
          </a:prstGeom>
        </p:spPr>
      </p:pic>
      <p:sp>
        <p:nvSpPr>
          <p:cNvPr id="40" name="Textbox: Tool instructions"/>
          <p:cNvSpPr txBox="1"/>
          <p:nvPr/>
        </p:nvSpPr>
        <p:spPr>
          <a:xfrm>
            <a:off x="3219708" y="4912668"/>
            <a:ext cx="2704588" cy="230832"/>
          </a:xfrm>
          <a:prstGeom prst="rect">
            <a:avLst/>
          </a:prstGeom>
          <a:noFill/>
        </p:spPr>
        <p:txBody>
          <a:bodyPr wrap="none" rtlCol="0">
            <a:spAutoFit/>
          </a:bodyPr>
          <a:lstStyle/>
          <a:p>
            <a:pPr algn="ctr"/>
            <a:r>
              <a:rPr lang="en-GB" sz="900" dirty="0">
                <a:latin typeface="Arial" pitchFamily="34" charset="0"/>
                <a:ea typeface="Segoe UI" pitchFamily="34" charset="0"/>
                <a:cs typeface="Arial" pitchFamily="34" charset="0"/>
              </a:rPr>
              <a:t>Click the worksheet button to go to the worksheet</a:t>
            </a:r>
          </a:p>
        </p:txBody>
      </p:sp>
      <p:sp>
        <p:nvSpPr>
          <p:cNvPr id="50"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272191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6" name="Title"/>
          <p:cNvSpPr txBox="1"/>
          <p:nvPr/>
        </p:nvSpPr>
        <p:spPr>
          <a:xfrm>
            <a:off x="0" y="-17728"/>
            <a:ext cx="9144000" cy="1200329"/>
          </a:xfrm>
          <a:prstGeom prst="rect">
            <a:avLst/>
          </a:prstGeom>
          <a:noFill/>
        </p:spPr>
        <p:txBody>
          <a:bodyPr wrap="square" rtlCol="0">
            <a:spAutoFit/>
          </a:bodyPr>
          <a:lstStyle/>
          <a:p>
            <a:pPr algn="ctr"/>
            <a:r>
              <a:rPr lang="en-NZ" sz="3600" b="1" dirty="0"/>
              <a:t>Imagine what the people said when after all their waiting Jesus finally came</a:t>
            </a:r>
            <a:endParaRPr lang="en-GB" sz="3600" b="1" dirty="0"/>
          </a:p>
        </p:txBody>
      </p:sp>
      <p:sp>
        <p:nvSpPr>
          <p:cNvPr id="12" name="TextBox: PageNumber"/>
          <p:cNvSpPr txBox="1">
            <a:spLocks/>
          </p:cNvSpPr>
          <p:nvPr/>
        </p:nvSpPr>
        <p:spPr>
          <a:xfrm>
            <a:off x="8640000" y="4680000"/>
            <a:ext cx="360000" cy="360000"/>
          </a:xfrm>
          <a:prstGeom prst="rect">
            <a:avLst/>
          </a:prstGeom>
          <a:solidFill>
            <a:schemeClr val="bg1">
              <a:lumMod val="95000"/>
            </a:schemeClr>
          </a:solidFill>
          <a:ln w="25400">
            <a:solidFill>
              <a:schemeClr val="tx1"/>
            </a:solidFill>
          </a:ln>
        </p:spPr>
        <p:txBody>
          <a:bodyPr wrap="none" rtlCol="0" anchor="ctr" anchorCtr="1">
            <a:noAutofit/>
          </a:bodyPr>
          <a:lstStyle/>
          <a:p>
            <a:pPr algn="ctr"/>
            <a:r>
              <a:rPr lang="en-GB" sz="900" b="1" dirty="0" smtClean="0">
                <a:latin typeface="Arial" pitchFamily="34" charset="0"/>
                <a:cs typeface="Arial" pitchFamily="34" charset="0"/>
              </a:rPr>
              <a:t>L-2</a:t>
            </a:r>
          </a:p>
          <a:p>
            <a:pPr algn="ctr"/>
            <a:r>
              <a:rPr lang="en-GB" sz="900" b="1" dirty="0" smtClean="0">
                <a:latin typeface="Arial" pitchFamily="34" charset="0"/>
                <a:cs typeface="Arial" pitchFamily="34" charset="0"/>
              </a:rPr>
              <a:t>S-06</a:t>
            </a:r>
            <a:endParaRPr lang="en-GB" sz="900" b="1" dirty="0">
              <a:latin typeface="Arial" pitchFamily="34" charset="0"/>
              <a:cs typeface="Arial" pitchFamily="34" charset="0"/>
            </a:endParaRPr>
          </a:p>
        </p:txBody>
      </p:sp>
      <p:sp>
        <p:nvSpPr>
          <p:cNvPr id="20" name="TextBox: Date"/>
          <p:cNvSpPr txBox="1"/>
          <p:nvPr/>
        </p:nvSpPr>
        <p:spPr>
          <a:xfrm>
            <a:off x="4451871" y="4498981"/>
            <a:ext cx="1908599" cy="369332"/>
          </a:xfrm>
          <a:prstGeom prst="rect">
            <a:avLst/>
          </a:prstGeom>
          <a:noFill/>
        </p:spPr>
        <p:txBody>
          <a:bodyPr wrap="none" rtlCol="0">
            <a:spAutoFit/>
          </a:bodyPr>
          <a:lstStyle/>
          <a:p>
            <a:r>
              <a:rPr lang="en-NZ" b="1" dirty="0" smtClean="0">
                <a:latin typeface="Segoe UI" pitchFamily="34" charset="0"/>
                <a:ea typeface="Segoe UI" pitchFamily="34" charset="0"/>
                <a:cs typeface="Segoe UI" pitchFamily="34" charset="0"/>
              </a:rPr>
              <a:t>Date:____________</a:t>
            </a:r>
            <a:endParaRPr lang="en-GB" b="1" dirty="0">
              <a:latin typeface="Segoe UI" pitchFamily="34" charset="0"/>
              <a:ea typeface="Segoe UI" pitchFamily="34" charset="0"/>
              <a:cs typeface="Segoe UI" pitchFamily="34" charset="0"/>
            </a:endParaRPr>
          </a:p>
        </p:txBody>
      </p:sp>
      <p:sp>
        <p:nvSpPr>
          <p:cNvPr id="21" name="TextBox: Name"/>
          <p:cNvSpPr txBox="1"/>
          <p:nvPr/>
        </p:nvSpPr>
        <p:spPr>
          <a:xfrm>
            <a:off x="65300" y="4498981"/>
            <a:ext cx="3583032" cy="369332"/>
          </a:xfrm>
          <a:prstGeom prst="rect">
            <a:avLst/>
          </a:prstGeom>
          <a:noFill/>
        </p:spPr>
        <p:txBody>
          <a:bodyPr wrap="none" rtlCol="0">
            <a:spAutoFit/>
          </a:bodyPr>
          <a:lstStyle/>
          <a:p>
            <a:r>
              <a:rPr lang="en-NZ" b="1" dirty="0" smtClean="0">
                <a:latin typeface="Segoe UI" pitchFamily="34" charset="0"/>
                <a:ea typeface="Segoe UI" pitchFamily="34" charset="0"/>
                <a:cs typeface="Segoe UI" pitchFamily="34" charset="0"/>
              </a:rPr>
              <a:t>Name:____________________________</a:t>
            </a:r>
            <a:endParaRPr lang="en-GB" b="1" dirty="0">
              <a:latin typeface="Segoe UI" pitchFamily="34" charset="0"/>
              <a:ea typeface="Segoe UI" pitchFamily="34" charset="0"/>
              <a:cs typeface="Segoe UI" pitchFamily="34" charset="0"/>
            </a:endParaRPr>
          </a:p>
        </p:txBody>
      </p:sp>
      <p:sp>
        <p:nvSpPr>
          <p:cNvPr id="23" name="Action Button: Up">
            <a:hlinkClick r:id="rId3" action="ppaction://hlinksldjump" highlightClick="1"/>
          </p:cNvPr>
          <p:cNvSpPr/>
          <p:nvPr/>
        </p:nvSpPr>
        <p:spPr>
          <a:xfrm rot="16200000">
            <a:off x="8100000" y="4680000"/>
            <a:ext cx="360000"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Tool instructions"/>
          <p:cNvSpPr txBox="1"/>
          <p:nvPr/>
        </p:nvSpPr>
        <p:spPr>
          <a:xfrm>
            <a:off x="3293457" y="4912668"/>
            <a:ext cx="2557110" cy="230832"/>
          </a:xfrm>
          <a:prstGeom prst="rect">
            <a:avLst/>
          </a:prstGeom>
          <a:noFill/>
        </p:spPr>
        <p:txBody>
          <a:bodyPr wrap="none" rtlCol="0">
            <a:spAutoFit/>
          </a:bodyPr>
          <a:lstStyle/>
          <a:p>
            <a:pPr algn="ctr"/>
            <a:r>
              <a:rPr lang="en-GB" sz="900" dirty="0" smtClean="0">
                <a:latin typeface="Arial" pitchFamily="34" charset="0"/>
                <a:ea typeface="Segoe UI" pitchFamily="34" charset="0"/>
                <a:cs typeface="Arial" pitchFamily="34" charset="0"/>
              </a:rPr>
              <a:t>Click the up arrow to return to the presentation</a:t>
            </a:r>
            <a:endParaRPr lang="en-GB" sz="900" dirty="0">
              <a:latin typeface="Arial" pitchFamily="34" charset="0"/>
              <a:ea typeface="Segoe UI" pitchFamily="34" charset="0"/>
              <a:cs typeface="Arial" pitchFamily="34" charset="0"/>
            </a:endParaRPr>
          </a:p>
        </p:txBody>
      </p:sp>
      <p:sp>
        <p:nvSpPr>
          <p:cNvPr id="25" name="TextBox: Worksheet Indication"/>
          <p:cNvSpPr txBox="1"/>
          <p:nvPr/>
        </p:nvSpPr>
        <p:spPr>
          <a:xfrm>
            <a:off x="0" y="4783500"/>
            <a:ext cx="1260000" cy="360000"/>
          </a:xfrm>
          <a:prstGeom prst="rect">
            <a:avLst/>
          </a:prstGeom>
          <a:noFill/>
          <a:ln w="0">
            <a:noFill/>
          </a:ln>
        </p:spPr>
        <p:txBody>
          <a:bodyPr wrap="square" rtlCol="0">
            <a:noAutofit/>
          </a:bodyPr>
          <a:lstStyle/>
          <a:p>
            <a:r>
              <a:rPr lang="en-GB" sz="1600" b="1" dirty="0" smtClean="0">
                <a:latin typeface="Arial" pitchFamily="34" charset="0"/>
                <a:cs typeface="Arial" pitchFamily="34" charset="0"/>
              </a:rPr>
              <a:t>Worksheet</a:t>
            </a:r>
            <a:endParaRPr lang="en-GB" sz="1600" b="1" dirty="0">
              <a:latin typeface="Arial" pitchFamily="34" charset="0"/>
              <a:cs typeface="Arial" pitchFamily="34" charset="0"/>
            </a:endParaRPr>
          </a:p>
        </p:txBody>
      </p:sp>
      <p:sp>
        <p:nvSpPr>
          <p:cNvPr id="15" name="Text_bold"/>
          <p:cNvSpPr/>
          <p:nvPr/>
        </p:nvSpPr>
        <p:spPr>
          <a:xfrm>
            <a:off x="270932" y="3996013"/>
            <a:ext cx="8549067" cy="584775"/>
          </a:xfrm>
          <a:prstGeom prst="rect">
            <a:avLst/>
          </a:prstGeom>
          <a:noFill/>
        </p:spPr>
        <p:txBody>
          <a:bodyPr wrap="square">
            <a:spAutoFit/>
          </a:bodyPr>
          <a:lstStyle/>
          <a:p>
            <a:pPr algn="ctr"/>
            <a:r>
              <a:rPr lang="en-NZ" sz="1600" b="1" u="sng" dirty="0"/>
              <a:t>Write what the holy people in the image would have </a:t>
            </a:r>
            <a:r>
              <a:rPr lang="en-NZ" sz="1600" b="1" u="sng" dirty="0" smtClean="0"/>
              <a:t>said  when </a:t>
            </a:r>
            <a:r>
              <a:rPr lang="en-NZ" sz="1600" b="1" u="sng" dirty="0"/>
              <a:t>they </a:t>
            </a:r>
            <a:r>
              <a:rPr lang="en-NZ" sz="1600" b="1" u="sng" dirty="0" smtClean="0"/>
              <a:t>realised</a:t>
            </a:r>
            <a:br>
              <a:rPr lang="en-NZ" sz="1600" b="1" u="sng" dirty="0" smtClean="0"/>
            </a:br>
            <a:r>
              <a:rPr lang="en-NZ" sz="1600" b="1" u="sng" dirty="0" smtClean="0"/>
              <a:t>Jesus truly </a:t>
            </a:r>
            <a:r>
              <a:rPr lang="en-NZ" sz="1600" b="1" u="sng" dirty="0"/>
              <a:t>was </a:t>
            </a:r>
            <a:r>
              <a:rPr lang="en-NZ" sz="1600" b="1" u="sng" dirty="0" smtClean="0"/>
              <a:t>the long </a:t>
            </a:r>
            <a:r>
              <a:rPr lang="en-NZ" sz="1600" b="1" u="sng" dirty="0"/>
              <a:t>awaited </a:t>
            </a:r>
            <a:r>
              <a:rPr lang="en-NZ" sz="1600" b="1" u="sng" dirty="0" smtClean="0"/>
              <a:t>Messiah promised </a:t>
            </a:r>
            <a:r>
              <a:rPr lang="en-NZ" sz="1600" b="1" u="sng" dirty="0"/>
              <a:t>by God.</a:t>
            </a:r>
          </a:p>
        </p:txBody>
      </p:sp>
      <p:pic>
        <p:nvPicPr>
          <p:cNvPr id="30" name="Image" descr="Image result for symbols for old testament people for a jesse tree"/>
          <p:cNvPicPr/>
          <p:nvPr/>
        </p:nvPicPr>
        <p:blipFill>
          <a:blip r:embed="rId4">
            <a:extLst>
              <a:ext uri="{28A0092B-C50C-407E-A947-70E740481C1C}">
                <a14:useLocalDpi xmlns:a14="http://schemas.microsoft.com/office/drawing/2010/main" val="0"/>
              </a:ext>
            </a:extLst>
          </a:blip>
          <a:srcRect/>
          <a:stretch>
            <a:fillRect/>
          </a:stretch>
        </p:blipFill>
        <p:spPr bwMode="auto">
          <a:xfrm>
            <a:off x="3219706" y="1100853"/>
            <a:ext cx="2724724" cy="2669117"/>
          </a:xfrm>
          <a:prstGeom prst="rect">
            <a:avLst/>
          </a:prstGeom>
          <a:noFill/>
          <a:ln>
            <a:noFill/>
          </a:ln>
        </p:spPr>
      </p:pic>
      <p:sp>
        <p:nvSpPr>
          <p:cNvPr id="26" name="Shape: Word balloon 4"/>
          <p:cNvSpPr/>
          <p:nvPr/>
        </p:nvSpPr>
        <p:spPr>
          <a:xfrm>
            <a:off x="5841988" y="2431396"/>
            <a:ext cx="2798012" cy="1596469"/>
          </a:xfrm>
          <a:prstGeom prst="wedgeEllipseCallout">
            <a:avLst>
              <a:gd name="adj1" fmla="val -61880"/>
              <a:gd name="adj2" fmla="val 9515"/>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Shape: Word balloon 3"/>
          <p:cNvSpPr/>
          <p:nvPr/>
        </p:nvSpPr>
        <p:spPr>
          <a:xfrm>
            <a:off x="6125509" y="1058703"/>
            <a:ext cx="2298824" cy="1482763"/>
          </a:xfrm>
          <a:prstGeom prst="wedgeEllipseCallout">
            <a:avLst>
              <a:gd name="adj1" fmla="val -61880"/>
              <a:gd name="adj2" fmla="val 9515"/>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Shape: Word balloon 2"/>
          <p:cNvSpPr/>
          <p:nvPr/>
        </p:nvSpPr>
        <p:spPr>
          <a:xfrm flipH="1">
            <a:off x="378195" y="2270534"/>
            <a:ext cx="2872572" cy="1644205"/>
          </a:xfrm>
          <a:prstGeom prst="wedgeEllipseCallout">
            <a:avLst>
              <a:gd name="adj1" fmla="val -61880"/>
              <a:gd name="adj2" fmla="val 9515"/>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Shape: Word balloon 1"/>
          <p:cNvSpPr/>
          <p:nvPr/>
        </p:nvSpPr>
        <p:spPr>
          <a:xfrm flipH="1">
            <a:off x="829732" y="1068258"/>
            <a:ext cx="2237537" cy="1428905"/>
          </a:xfrm>
          <a:prstGeom prst="wedgeEllipseCallout">
            <a:avLst>
              <a:gd name="adj1" fmla="val -61880"/>
              <a:gd name="adj2" fmla="val 9515"/>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0295124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34" name="Textbox: Line 7"/>
          <p:cNvSpPr txBox="1"/>
          <p:nvPr/>
        </p:nvSpPr>
        <p:spPr>
          <a:xfrm>
            <a:off x="585158" y="4099141"/>
            <a:ext cx="7874842" cy="307777"/>
          </a:xfrm>
          <a:prstGeom prst="rect">
            <a:avLst/>
          </a:prstGeom>
          <a:noFill/>
        </p:spPr>
        <p:txBody>
          <a:bodyPr wrap="square" rtlCol="0">
            <a:spAutoFit/>
          </a:bodyPr>
          <a:lstStyle/>
          <a:p>
            <a:pPr lvl="0">
              <a:spcAft>
                <a:spcPts val="1800"/>
              </a:spcAft>
            </a:pPr>
            <a:r>
              <a:rPr lang="en-NZ" sz="1400" dirty="0">
                <a:latin typeface="Segoe UI" pitchFamily="34" charset="0"/>
                <a:ea typeface="Segoe UI" pitchFamily="34" charset="0"/>
                <a:cs typeface="Segoe UI" pitchFamily="34" charset="0"/>
              </a:rPr>
              <a:t>Questions I would like to ask about the topics in this lesson are …</a:t>
            </a:r>
          </a:p>
        </p:txBody>
      </p:sp>
      <p:sp>
        <p:nvSpPr>
          <p:cNvPr id="35" name="Textbox: Line 6"/>
          <p:cNvSpPr txBox="1"/>
          <p:nvPr/>
        </p:nvSpPr>
        <p:spPr>
          <a:xfrm>
            <a:off x="600591" y="3567826"/>
            <a:ext cx="8280942" cy="307777"/>
          </a:xfrm>
          <a:prstGeom prst="rect">
            <a:avLst/>
          </a:prstGeom>
          <a:noFill/>
        </p:spPr>
        <p:txBody>
          <a:bodyPr wrap="square" rtlCol="0">
            <a:spAutoFit/>
          </a:bodyPr>
          <a:lstStyle/>
          <a:p>
            <a:pPr lvl="0">
              <a:spcAft>
                <a:spcPts val="1800"/>
              </a:spcAft>
            </a:pPr>
            <a:r>
              <a:rPr lang="en-NZ" sz="1400" dirty="0" smtClean="0">
                <a:latin typeface="Segoe UI" pitchFamily="34" charset="0"/>
                <a:ea typeface="Segoe UI" pitchFamily="34" charset="0"/>
                <a:cs typeface="Segoe UI" pitchFamily="34" charset="0"/>
              </a:rPr>
              <a:t>Which </a:t>
            </a:r>
            <a:r>
              <a:rPr lang="en-NZ" sz="1400" dirty="0">
                <a:latin typeface="Segoe UI" pitchFamily="34" charset="0"/>
                <a:ea typeface="Segoe UI" pitchFamily="34" charset="0"/>
                <a:cs typeface="Segoe UI" pitchFamily="34" charset="0"/>
              </a:rPr>
              <a:t>activity do you think helped you to learn best in this lesson?</a:t>
            </a:r>
          </a:p>
        </p:txBody>
      </p:sp>
      <p:sp>
        <p:nvSpPr>
          <p:cNvPr id="24" name="Textbox: Line 5"/>
          <p:cNvSpPr txBox="1"/>
          <p:nvPr/>
        </p:nvSpPr>
        <p:spPr>
          <a:xfrm>
            <a:off x="584658" y="2821068"/>
            <a:ext cx="8558842" cy="523220"/>
          </a:xfrm>
          <a:prstGeom prst="rect">
            <a:avLst/>
          </a:prstGeom>
          <a:noFill/>
        </p:spPr>
        <p:txBody>
          <a:bodyPr wrap="square" rtlCol="0">
            <a:spAutoFit/>
          </a:bodyPr>
          <a:lstStyle/>
          <a:p>
            <a:pPr lvl="0">
              <a:spcAft>
                <a:spcPts val="1800"/>
              </a:spcAft>
            </a:pPr>
            <a:r>
              <a:rPr lang="en-NZ" sz="1400" dirty="0">
                <a:latin typeface="Segoe UI" pitchFamily="34" charset="0"/>
                <a:ea typeface="Segoe UI" pitchFamily="34" charset="0"/>
                <a:cs typeface="Segoe UI" pitchFamily="34" charset="0"/>
              </a:rPr>
              <a:t>Retell a story of a person/people whose symbol/s can be included on the Jesse </a:t>
            </a:r>
            <a:r>
              <a:rPr lang="en-NZ" sz="1400" dirty="0" smtClean="0">
                <a:latin typeface="Segoe UI" pitchFamily="34" charset="0"/>
                <a:ea typeface="Segoe UI" pitchFamily="34" charset="0"/>
                <a:cs typeface="Segoe UI" pitchFamily="34" charset="0"/>
              </a:rPr>
              <a:t>Tree</a:t>
            </a:r>
            <a:br>
              <a:rPr lang="en-NZ" sz="1400" dirty="0" smtClean="0">
                <a:latin typeface="Segoe UI" pitchFamily="34" charset="0"/>
                <a:ea typeface="Segoe UI" pitchFamily="34" charset="0"/>
                <a:cs typeface="Segoe UI" pitchFamily="34" charset="0"/>
              </a:rPr>
            </a:br>
            <a:r>
              <a:rPr lang="en-NZ" sz="1400" dirty="0" smtClean="0">
                <a:latin typeface="Segoe UI" pitchFamily="34" charset="0"/>
                <a:ea typeface="Segoe UI" pitchFamily="34" charset="0"/>
                <a:cs typeface="Segoe UI" pitchFamily="34" charset="0"/>
              </a:rPr>
              <a:t>and </a:t>
            </a:r>
            <a:r>
              <a:rPr lang="en-NZ" sz="1400" dirty="0">
                <a:latin typeface="Segoe UI" pitchFamily="34" charset="0"/>
                <a:ea typeface="Segoe UI" pitchFamily="34" charset="0"/>
                <a:cs typeface="Segoe UI" pitchFamily="34" charset="0"/>
              </a:rPr>
              <a:t>explain how she/he/they prepared for the coming of the Messiah God had promised.</a:t>
            </a:r>
          </a:p>
        </p:txBody>
      </p:sp>
      <p:sp>
        <p:nvSpPr>
          <p:cNvPr id="22" name="Textbox: Line 4"/>
          <p:cNvSpPr txBox="1"/>
          <p:nvPr/>
        </p:nvSpPr>
        <p:spPr>
          <a:xfrm>
            <a:off x="584658" y="2289753"/>
            <a:ext cx="8558842" cy="307777"/>
          </a:xfrm>
          <a:prstGeom prst="rect">
            <a:avLst/>
          </a:prstGeom>
          <a:noFill/>
        </p:spPr>
        <p:txBody>
          <a:bodyPr wrap="square" rtlCol="0">
            <a:spAutoFit/>
          </a:bodyPr>
          <a:lstStyle/>
          <a:p>
            <a:pPr lvl="0">
              <a:spcAft>
                <a:spcPts val="1800"/>
              </a:spcAft>
            </a:pPr>
            <a:r>
              <a:rPr lang="en-NZ" sz="1400" dirty="0">
                <a:latin typeface="Segoe UI" pitchFamily="34" charset="0"/>
                <a:ea typeface="Segoe UI" pitchFamily="34" charset="0"/>
                <a:cs typeface="Segoe UI" pitchFamily="34" charset="0"/>
              </a:rPr>
              <a:t>Describe how using the Jesse Tree is a meaningful Advent activity.</a:t>
            </a:r>
          </a:p>
        </p:txBody>
      </p:sp>
      <p:sp>
        <p:nvSpPr>
          <p:cNvPr id="19" name="Textbox: Line 3"/>
          <p:cNvSpPr txBox="1"/>
          <p:nvPr/>
        </p:nvSpPr>
        <p:spPr>
          <a:xfrm>
            <a:off x="585158" y="1758438"/>
            <a:ext cx="8558842" cy="307777"/>
          </a:xfrm>
          <a:prstGeom prst="rect">
            <a:avLst/>
          </a:prstGeom>
          <a:noFill/>
        </p:spPr>
        <p:txBody>
          <a:bodyPr wrap="square" rtlCol="0">
            <a:spAutoFit/>
          </a:bodyPr>
          <a:lstStyle/>
          <a:p>
            <a:pPr lvl="0">
              <a:spcAft>
                <a:spcPts val="1800"/>
              </a:spcAft>
            </a:pPr>
            <a:r>
              <a:rPr lang="en-NZ" sz="1400" dirty="0">
                <a:latin typeface="Segoe UI" pitchFamily="34" charset="0"/>
                <a:ea typeface="Segoe UI" pitchFamily="34" charset="0"/>
                <a:cs typeface="Segoe UI" pitchFamily="34" charset="0"/>
              </a:rPr>
              <a:t>What did Jesus do to restore people’s relationship with God?</a:t>
            </a:r>
          </a:p>
        </p:txBody>
      </p:sp>
      <p:sp>
        <p:nvSpPr>
          <p:cNvPr id="20" name="Textbox: Line 2"/>
          <p:cNvSpPr txBox="1"/>
          <p:nvPr/>
        </p:nvSpPr>
        <p:spPr>
          <a:xfrm>
            <a:off x="585161" y="1227123"/>
            <a:ext cx="8054840" cy="307777"/>
          </a:xfrm>
          <a:prstGeom prst="rect">
            <a:avLst/>
          </a:prstGeom>
          <a:noFill/>
        </p:spPr>
        <p:txBody>
          <a:bodyPr wrap="square" rtlCol="0">
            <a:spAutoFit/>
          </a:bodyPr>
          <a:lstStyle/>
          <a:p>
            <a:pPr lvl="0">
              <a:spcAft>
                <a:spcPts val="1800"/>
              </a:spcAft>
            </a:pPr>
            <a:r>
              <a:rPr lang="en-NZ" sz="1400" dirty="0">
                <a:latin typeface="Segoe UI" pitchFamily="34" charset="0"/>
                <a:ea typeface="Segoe UI" pitchFamily="34" charset="0"/>
                <a:cs typeface="Segoe UI" pitchFamily="34" charset="0"/>
              </a:rPr>
              <a:t>Name 3 effects of sin when it first came into the world.</a:t>
            </a:r>
          </a:p>
        </p:txBody>
      </p:sp>
      <p:sp>
        <p:nvSpPr>
          <p:cNvPr id="21" name="Textbox: Line 1"/>
          <p:cNvSpPr txBox="1"/>
          <p:nvPr/>
        </p:nvSpPr>
        <p:spPr>
          <a:xfrm>
            <a:off x="585163" y="695808"/>
            <a:ext cx="8234837" cy="307777"/>
          </a:xfrm>
          <a:prstGeom prst="rect">
            <a:avLst/>
          </a:prstGeom>
          <a:noFill/>
        </p:spPr>
        <p:txBody>
          <a:bodyPr wrap="square" rtlCol="0">
            <a:spAutoFit/>
          </a:bodyPr>
          <a:lstStyle/>
          <a:p>
            <a:pPr lvl="0">
              <a:spcAft>
                <a:spcPts val="1800"/>
              </a:spcAft>
            </a:pPr>
            <a:r>
              <a:rPr lang="en-NZ" sz="1400" dirty="0">
                <a:latin typeface="Segoe UI" pitchFamily="34" charset="0"/>
                <a:ea typeface="Segoe UI" pitchFamily="34" charset="0"/>
                <a:cs typeface="Segoe UI" pitchFamily="34" charset="0"/>
              </a:rPr>
              <a:t>Explain why God promised to send a Messiah to save the people.</a:t>
            </a:r>
          </a:p>
        </p:txBody>
      </p:sp>
      <p:sp>
        <p:nvSpPr>
          <p:cNvPr id="36" name="Shape: Number 7"/>
          <p:cNvSpPr txBox="1"/>
          <p:nvPr/>
        </p:nvSpPr>
        <p:spPr>
          <a:xfrm>
            <a:off x="64800" y="4105791"/>
            <a:ext cx="559217" cy="307777"/>
          </a:xfrm>
          <a:prstGeom prst="rect">
            <a:avLst/>
          </a:prstGeom>
          <a:noFill/>
        </p:spPr>
        <p:txBody>
          <a:bodyPr wrap="square" rtlCol="0">
            <a:spAutoFit/>
          </a:bodyPr>
          <a:lstStyle/>
          <a:p>
            <a:r>
              <a:rPr lang="en-GB" sz="1400" dirty="0" smtClean="0">
                <a:latin typeface="Segoe UI" pitchFamily="34" charset="0"/>
                <a:ea typeface="Segoe UI" pitchFamily="34" charset="0"/>
                <a:cs typeface="Segoe UI" pitchFamily="34" charset="0"/>
              </a:rPr>
              <a:t>7)</a:t>
            </a:r>
            <a:endParaRPr lang="en-GB" sz="1400" dirty="0">
              <a:latin typeface="Segoe UI" pitchFamily="34" charset="0"/>
              <a:ea typeface="Segoe UI" pitchFamily="34" charset="0"/>
              <a:cs typeface="Segoe UI" pitchFamily="34" charset="0"/>
            </a:endParaRPr>
          </a:p>
        </p:txBody>
      </p:sp>
      <p:sp>
        <p:nvSpPr>
          <p:cNvPr id="37" name="Shape: Number 6"/>
          <p:cNvSpPr txBox="1"/>
          <p:nvPr/>
        </p:nvSpPr>
        <p:spPr>
          <a:xfrm>
            <a:off x="64800" y="3575246"/>
            <a:ext cx="559217" cy="307777"/>
          </a:xfrm>
          <a:prstGeom prst="rect">
            <a:avLst/>
          </a:prstGeom>
          <a:noFill/>
        </p:spPr>
        <p:txBody>
          <a:bodyPr wrap="square" rtlCol="0">
            <a:spAutoFit/>
          </a:bodyPr>
          <a:lstStyle/>
          <a:p>
            <a:r>
              <a:rPr lang="en-GB" sz="1400" dirty="0">
                <a:latin typeface="Segoe UI" pitchFamily="34" charset="0"/>
                <a:ea typeface="Segoe UI" pitchFamily="34" charset="0"/>
                <a:cs typeface="Segoe UI" pitchFamily="34" charset="0"/>
              </a:rPr>
              <a:t>6</a:t>
            </a:r>
            <a:r>
              <a:rPr lang="en-GB" sz="1400" dirty="0" smtClean="0">
                <a:latin typeface="Segoe UI" pitchFamily="34" charset="0"/>
                <a:ea typeface="Segoe UI" pitchFamily="34" charset="0"/>
                <a:cs typeface="Segoe UI" pitchFamily="34" charset="0"/>
              </a:rPr>
              <a:t>)</a:t>
            </a:r>
            <a:endParaRPr lang="en-GB" sz="1400" dirty="0">
              <a:latin typeface="Segoe UI" pitchFamily="34" charset="0"/>
              <a:ea typeface="Segoe UI" pitchFamily="34" charset="0"/>
              <a:cs typeface="Segoe UI" pitchFamily="34" charset="0"/>
            </a:endParaRPr>
          </a:p>
        </p:txBody>
      </p:sp>
      <p:sp>
        <p:nvSpPr>
          <p:cNvPr id="25" name="Shape: Number 5"/>
          <p:cNvSpPr txBox="1"/>
          <p:nvPr/>
        </p:nvSpPr>
        <p:spPr>
          <a:xfrm>
            <a:off x="64800" y="2821068"/>
            <a:ext cx="559217" cy="307777"/>
          </a:xfrm>
          <a:prstGeom prst="rect">
            <a:avLst/>
          </a:prstGeom>
          <a:noFill/>
        </p:spPr>
        <p:txBody>
          <a:bodyPr wrap="square" rtlCol="0">
            <a:spAutoFit/>
          </a:bodyPr>
          <a:lstStyle/>
          <a:p>
            <a:r>
              <a:rPr lang="en-GB" sz="1400" dirty="0">
                <a:latin typeface="Segoe UI" pitchFamily="34" charset="0"/>
                <a:ea typeface="Segoe UI" pitchFamily="34" charset="0"/>
                <a:cs typeface="Segoe UI" pitchFamily="34" charset="0"/>
              </a:rPr>
              <a:t>5</a:t>
            </a:r>
            <a:r>
              <a:rPr lang="en-GB" sz="1400" dirty="0" smtClean="0">
                <a:latin typeface="Segoe UI" pitchFamily="34" charset="0"/>
                <a:ea typeface="Segoe UI" pitchFamily="34" charset="0"/>
                <a:cs typeface="Segoe UI" pitchFamily="34" charset="0"/>
              </a:rPr>
              <a:t>)</a:t>
            </a:r>
            <a:endParaRPr lang="en-GB" sz="1400" dirty="0">
              <a:latin typeface="Segoe UI" pitchFamily="34" charset="0"/>
              <a:ea typeface="Segoe UI" pitchFamily="34" charset="0"/>
              <a:cs typeface="Segoe UI" pitchFamily="34" charset="0"/>
            </a:endParaRPr>
          </a:p>
        </p:txBody>
      </p:sp>
      <p:sp>
        <p:nvSpPr>
          <p:cNvPr id="23" name="Shape: Number 4"/>
          <p:cNvSpPr txBox="1"/>
          <p:nvPr/>
        </p:nvSpPr>
        <p:spPr>
          <a:xfrm>
            <a:off x="64800" y="2289753"/>
            <a:ext cx="559217" cy="307777"/>
          </a:xfrm>
          <a:prstGeom prst="rect">
            <a:avLst/>
          </a:prstGeom>
          <a:noFill/>
        </p:spPr>
        <p:txBody>
          <a:bodyPr wrap="square" rtlCol="0">
            <a:spAutoFit/>
          </a:bodyPr>
          <a:lstStyle/>
          <a:p>
            <a:r>
              <a:rPr lang="en-GB" sz="1400" dirty="0">
                <a:latin typeface="Segoe UI" pitchFamily="34" charset="0"/>
                <a:ea typeface="Segoe UI" pitchFamily="34" charset="0"/>
                <a:cs typeface="Segoe UI" pitchFamily="34" charset="0"/>
              </a:rPr>
              <a:t>4</a:t>
            </a:r>
            <a:r>
              <a:rPr lang="en-GB" sz="1400" dirty="0" smtClean="0">
                <a:latin typeface="Segoe UI" pitchFamily="34" charset="0"/>
                <a:ea typeface="Segoe UI" pitchFamily="34" charset="0"/>
                <a:cs typeface="Segoe UI" pitchFamily="34" charset="0"/>
              </a:rPr>
              <a:t>)</a:t>
            </a:r>
            <a:endParaRPr lang="en-GB" sz="1400" dirty="0">
              <a:latin typeface="Segoe UI" pitchFamily="34" charset="0"/>
              <a:ea typeface="Segoe UI" pitchFamily="34" charset="0"/>
              <a:cs typeface="Segoe UI" pitchFamily="34" charset="0"/>
            </a:endParaRPr>
          </a:p>
        </p:txBody>
      </p:sp>
      <p:sp>
        <p:nvSpPr>
          <p:cNvPr id="27" name="Shape: Number 3"/>
          <p:cNvSpPr txBox="1"/>
          <p:nvPr/>
        </p:nvSpPr>
        <p:spPr>
          <a:xfrm>
            <a:off x="65300" y="1775113"/>
            <a:ext cx="559217" cy="307777"/>
          </a:xfrm>
          <a:prstGeom prst="rect">
            <a:avLst/>
          </a:prstGeom>
          <a:noFill/>
        </p:spPr>
        <p:txBody>
          <a:bodyPr wrap="square" rtlCol="0">
            <a:spAutoFit/>
          </a:bodyPr>
          <a:lstStyle/>
          <a:p>
            <a:r>
              <a:rPr lang="en-GB" sz="1400" dirty="0" smtClean="0">
                <a:latin typeface="Segoe UI" pitchFamily="34" charset="0"/>
                <a:ea typeface="Segoe UI" pitchFamily="34" charset="0"/>
                <a:cs typeface="Segoe UI" pitchFamily="34" charset="0"/>
              </a:rPr>
              <a:t>3)</a:t>
            </a:r>
            <a:endParaRPr lang="en-GB" sz="1400" dirty="0">
              <a:latin typeface="Segoe UI" pitchFamily="34" charset="0"/>
              <a:ea typeface="Segoe UI" pitchFamily="34" charset="0"/>
              <a:cs typeface="Segoe UI" pitchFamily="34" charset="0"/>
            </a:endParaRPr>
          </a:p>
        </p:txBody>
      </p:sp>
      <p:sp>
        <p:nvSpPr>
          <p:cNvPr id="28" name="Shape: Number 2"/>
          <p:cNvSpPr txBox="1"/>
          <p:nvPr/>
        </p:nvSpPr>
        <p:spPr>
          <a:xfrm>
            <a:off x="65300" y="1212118"/>
            <a:ext cx="559217" cy="307777"/>
          </a:xfrm>
          <a:prstGeom prst="rect">
            <a:avLst/>
          </a:prstGeom>
          <a:noFill/>
        </p:spPr>
        <p:txBody>
          <a:bodyPr wrap="square" rtlCol="0">
            <a:spAutoFit/>
          </a:bodyPr>
          <a:lstStyle/>
          <a:p>
            <a:r>
              <a:rPr lang="en-GB" sz="1400" dirty="0" smtClean="0">
                <a:latin typeface="Segoe UI" pitchFamily="34" charset="0"/>
                <a:ea typeface="Segoe UI" pitchFamily="34" charset="0"/>
                <a:cs typeface="Segoe UI" pitchFamily="34" charset="0"/>
              </a:rPr>
              <a:t>2)</a:t>
            </a:r>
            <a:endParaRPr lang="en-GB" sz="1400" dirty="0">
              <a:latin typeface="Segoe UI" pitchFamily="34" charset="0"/>
              <a:ea typeface="Segoe UI" pitchFamily="34" charset="0"/>
              <a:cs typeface="Segoe UI" pitchFamily="34" charset="0"/>
            </a:endParaRPr>
          </a:p>
        </p:txBody>
      </p:sp>
      <p:sp>
        <p:nvSpPr>
          <p:cNvPr id="29" name="Shape: Number 1"/>
          <p:cNvSpPr txBox="1"/>
          <p:nvPr/>
        </p:nvSpPr>
        <p:spPr>
          <a:xfrm>
            <a:off x="65300" y="695807"/>
            <a:ext cx="559217" cy="307777"/>
          </a:xfrm>
          <a:prstGeom prst="rect">
            <a:avLst/>
          </a:prstGeom>
          <a:noFill/>
        </p:spPr>
        <p:txBody>
          <a:bodyPr wrap="square" rtlCol="0">
            <a:spAutoFit/>
          </a:bodyPr>
          <a:lstStyle/>
          <a:p>
            <a:r>
              <a:rPr lang="en-GB" sz="1400" dirty="0" smtClean="0">
                <a:latin typeface="Segoe UI" pitchFamily="34" charset="0"/>
                <a:ea typeface="Segoe UI" pitchFamily="34" charset="0"/>
                <a:cs typeface="Segoe UI" pitchFamily="34" charset="0"/>
              </a:rPr>
              <a:t>1)</a:t>
            </a:r>
            <a:endParaRPr lang="en-GB" sz="1400" dirty="0">
              <a:latin typeface="Segoe UI" pitchFamily="34" charset="0"/>
              <a:ea typeface="Segoe UI" pitchFamily="34" charset="0"/>
              <a:cs typeface="Segoe UI" pitchFamily="34" charset="0"/>
            </a:endParaRPr>
          </a:p>
        </p:txBody>
      </p:sp>
      <p:sp>
        <p:nvSpPr>
          <p:cNvPr id="30" name="TextBox: PageNumber"/>
          <p:cNvSpPr txBox="1">
            <a:spLocks/>
          </p:cNvSpPr>
          <p:nvPr/>
        </p:nvSpPr>
        <p:spPr>
          <a:xfrm>
            <a:off x="8640000" y="4680000"/>
            <a:ext cx="360000" cy="360000"/>
          </a:xfrm>
          <a:prstGeom prst="rect">
            <a:avLst/>
          </a:prstGeom>
          <a:solidFill>
            <a:schemeClr val="bg1">
              <a:lumMod val="95000"/>
            </a:schemeClr>
          </a:solidFill>
          <a:ln w="25400">
            <a:solidFill>
              <a:schemeClr val="tx1"/>
            </a:solidFill>
          </a:ln>
        </p:spPr>
        <p:txBody>
          <a:bodyPr wrap="none" rtlCol="0" anchor="ctr" anchorCtr="1">
            <a:noAutofit/>
          </a:bodyPr>
          <a:lstStyle/>
          <a:p>
            <a:pPr algn="ctr"/>
            <a:r>
              <a:rPr lang="en-GB" sz="900" b="1" dirty="0" smtClean="0">
                <a:latin typeface="Arial" pitchFamily="34" charset="0"/>
                <a:cs typeface="Arial" pitchFamily="34" charset="0"/>
              </a:rPr>
              <a:t>L-2</a:t>
            </a:r>
          </a:p>
          <a:p>
            <a:pPr algn="ctr"/>
            <a:r>
              <a:rPr lang="en-GB" sz="900" b="1" dirty="0" smtClean="0">
                <a:latin typeface="Arial" pitchFamily="34" charset="0"/>
                <a:cs typeface="Arial" pitchFamily="34" charset="0"/>
              </a:rPr>
              <a:t>S-08</a:t>
            </a:r>
            <a:endParaRPr lang="en-GB" sz="900" b="1" dirty="0">
              <a:latin typeface="Arial" pitchFamily="34" charset="0"/>
              <a:cs typeface="Arial" pitchFamily="34" charset="0"/>
            </a:endParaRPr>
          </a:p>
        </p:txBody>
      </p:sp>
      <p:sp>
        <p:nvSpPr>
          <p:cNvPr id="6" name="Title"/>
          <p:cNvSpPr txBox="1"/>
          <p:nvPr/>
        </p:nvSpPr>
        <p:spPr>
          <a:xfrm>
            <a:off x="0" y="-17728"/>
            <a:ext cx="9144000" cy="646331"/>
          </a:xfrm>
          <a:prstGeom prst="rect">
            <a:avLst/>
          </a:prstGeom>
          <a:noFill/>
        </p:spPr>
        <p:txBody>
          <a:bodyPr wrap="square" rtlCol="0">
            <a:spAutoFit/>
          </a:bodyPr>
          <a:lstStyle/>
          <a:p>
            <a:pPr algn="ctr"/>
            <a:r>
              <a:rPr lang="en-GB" sz="3600" b="1" dirty="0" smtClean="0"/>
              <a:t>Check Up</a:t>
            </a:r>
            <a:endParaRPr lang="en-GB" sz="3600" b="1" dirty="0"/>
          </a:p>
        </p:txBody>
      </p:sp>
      <p:sp>
        <p:nvSpPr>
          <p:cNvPr id="39" name="Action Button: Up">
            <a:hlinkClick r:id="rId3" action="ppaction://hlinksldjump" highlightClick="1"/>
          </p:cNvPr>
          <p:cNvSpPr/>
          <p:nvPr/>
        </p:nvSpPr>
        <p:spPr>
          <a:xfrm rot="16200000">
            <a:off x="8100000" y="4680000"/>
            <a:ext cx="360000"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Textbox: Tool instructions"/>
          <p:cNvSpPr txBox="1"/>
          <p:nvPr/>
        </p:nvSpPr>
        <p:spPr>
          <a:xfrm>
            <a:off x="3293457" y="4912668"/>
            <a:ext cx="2557110" cy="230832"/>
          </a:xfrm>
          <a:prstGeom prst="rect">
            <a:avLst/>
          </a:prstGeom>
          <a:noFill/>
        </p:spPr>
        <p:txBody>
          <a:bodyPr wrap="none" rtlCol="0">
            <a:spAutoFit/>
          </a:bodyPr>
          <a:lstStyle/>
          <a:p>
            <a:pPr algn="ctr"/>
            <a:r>
              <a:rPr lang="en-GB" sz="900" dirty="0" smtClean="0">
                <a:latin typeface="Arial" pitchFamily="34" charset="0"/>
                <a:ea typeface="Segoe UI" pitchFamily="34" charset="0"/>
                <a:cs typeface="Arial" pitchFamily="34" charset="0"/>
              </a:rPr>
              <a:t>Click the up arrow to return to the presentation</a:t>
            </a:r>
            <a:endParaRPr lang="en-GB" sz="900" dirty="0">
              <a:latin typeface="Arial" pitchFamily="34" charset="0"/>
              <a:ea typeface="Segoe UI" pitchFamily="34" charset="0"/>
              <a:cs typeface="Arial" pitchFamily="34" charset="0"/>
            </a:endParaRPr>
          </a:p>
        </p:txBody>
      </p:sp>
      <p:sp>
        <p:nvSpPr>
          <p:cNvPr id="41" name="TextBox: Worksheet Indication"/>
          <p:cNvSpPr txBox="1"/>
          <p:nvPr/>
        </p:nvSpPr>
        <p:spPr>
          <a:xfrm>
            <a:off x="0" y="4783500"/>
            <a:ext cx="1260000" cy="360000"/>
          </a:xfrm>
          <a:prstGeom prst="rect">
            <a:avLst/>
          </a:prstGeom>
          <a:noFill/>
          <a:ln w="0">
            <a:noFill/>
          </a:ln>
        </p:spPr>
        <p:txBody>
          <a:bodyPr wrap="square" rtlCol="0">
            <a:noAutofit/>
          </a:bodyPr>
          <a:lstStyle/>
          <a:p>
            <a:r>
              <a:rPr lang="en-GB" sz="1600" b="1" dirty="0" smtClean="0">
                <a:latin typeface="Arial" pitchFamily="34" charset="0"/>
                <a:cs typeface="Arial" pitchFamily="34" charset="0"/>
              </a:rPr>
              <a:t>Worksheet</a:t>
            </a:r>
            <a:endParaRPr lang="en-GB" sz="1600" b="1" dirty="0">
              <a:latin typeface="Arial" pitchFamily="34" charset="0"/>
              <a:cs typeface="Arial" pitchFamily="34" charset="0"/>
            </a:endParaRPr>
          </a:p>
        </p:txBody>
      </p:sp>
      <p:sp>
        <p:nvSpPr>
          <p:cNvPr id="32" name="TextBox: Date"/>
          <p:cNvSpPr txBox="1"/>
          <p:nvPr/>
        </p:nvSpPr>
        <p:spPr>
          <a:xfrm>
            <a:off x="4451871" y="4480425"/>
            <a:ext cx="1908599" cy="369332"/>
          </a:xfrm>
          <a:prstGeom prst="rect">
            <a:avLst/>
          </a:prstGeom>
          <a:noFill/>
        </p:spPr>
        <p:txBody>
          <a:bodyPr wrap="none" rtlCol="0">
            <a:spAutoFit/>
          </a:bodyPr>
          <a:lstStyle/>
          <a:p>
            <a:r>
              <a:rPr lang="en-NZ" b="1" dirty="0" smtClean="0">
                <a:latin typeface="Segoe UI" pitchFamily="34" charset="0"/>
                <a:ea typeface="Segoe UI" pitchFamily="34" charset="0"/>
                <a:cs typeface="Segoe UI" pitchFamily="34" charset="0"/>
              </a:rPr>
              <a:t>Date:____________</a:t>
            </a:r>
            <a:endParaRPr lang="en-GB" b="1" dirty="0">
              <a:latin typeface="Segoe UI" pitchFamily="34" charset="0"/>
              <a:ea typeface="Segoe UI" pitchFamily="34" charset="0"/>
              <a:cs typeface="Segoe UI" pitchFamily="34" charset="0"/>
            </a:endParaRPr>
          </a:p>
        </p:txBody>
      </p:sp>
      <p:sp>
        <p:nvSpPr>
          <p:cNvPr id="33" name="TextBox: Name"/>
          <p:cNvSpPr txBox="1"/>
          <p:nvPr/>
        </p:nvSpPr>
        <p:spPr>
          <a:xfrm>
            <a:off x="65300" y="4480425"/>
            <a:ext cx="3583032" cy="369332"/>
          </a:xfrm>
          <a:prstGeom prst="rect">
            <a:avLst/>
          </a:prstGeom>
          <a:noFill/>
        </p:spPr>
        <p:txBody>
          <a:bodyPr wrap="none" rtlCol="0">
            <a:spAutoFit/>
          </a:bodyPr>
          <a:lstStyle/>
          <a:p>
            <a:r>
              <a:rPr lang="en-NZ" b="1" dirty="0" smtClean="0">
                <a:latin typeface="Segoe UI" pitchFamily="34" charset="0"/>
                <a:ea typeface="Segoe UI" pitchFamily="34" charset="0"/>
                <a:cs typeface="Segoe UI" pitchFamily="34" charset="0"/>
              </a:rPr>
              <a:t>Name:____________________________</a:t>
            </a:r>
            <a:endParaRPr lang="en-GB" b="1" dirty="0">
              <a:latin typeface="Segoe UI" pitchFamily="34" charset="0"/>
              <a:ea typeface="Segoe UI" pitchFamily="34" charset="0"/>
              <a:cs typeface="Segoe UI" pitchFamily="34" charset="0"/>
            </a:endParaRPr>
          </a:p>
        </p:txBody>
      </p:sp>
      <p:pic>
        <p:nvPicPr>
          <p:cNvPr id="42" name="Image" descr="IMG_0695"/>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805748" y="129268"/>
            <a:ext cx="1122027" cy="1141786"/>
          </a:xfrm>
          <a:prstGeom prst="rect">
            <a:avLst/>
          </a:prstGeom>
          <a:noFill/>
          <a:ln>
            <a:noFill/>
          </a:ln>
        </p:spPr>
      </p:pic>
    </p:spTree>
    <p:extLst>
      <p:ext uri="{BB962C8B-B14F-4D97-AF65-F5344CB8AC3E}">
        <p14:creationId xmlns:p14="http://schemas.microsoft.com/office/powerpoint/2010/main" val="20335488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grpSp>
        <p:nvGrpSpPr>
          <p:cNvPr id="2" name="Border"/>
          <p:cNvGrpSpPr/>
          <p:nvPr/>
        </p:nvGrpSpPr>
        <p:grpSpPr>
          <a:xfrm>
            <a:off x="80" y="-8546"/>
            <a:ext cx="9140340" cy="5174930"/>
            <a:chOff x="80" y="-8546"/>
            <a:chExt cx="9140340" cy="5174930"/>
          </a:xfrm>
        </p:grpSpPr>
        <p:pic>
          <p:nvPicPr>
            <p:cNvPr id="55" name="border_15" hidden="1"/>
            <p:cNvPicPr>
              <a:picLocks/>
            </p:cNvPicPr>
            <p:nvPr/>
          </p:nvPicPr>
          <p:blipFill rotWithShape="1">
            <a:blip r:embed="rId3" cstate="print">
              <a:extLst>
                <a:ext uri="{28A0092B-C50C-407E-A947-70E740481C1C}">
                  <a14:useLocalDpi xmlns:a14="http://schemas.microsoft.com/office/drawing/2010/main" val="0"/>
                </a:ext>
              </a:extLst>
            </a:blip>
            <a:srcRect l="1" r="50486"/>
            <a:stretch/>
          </p:blipFill>
          <p:spPr>
            <a:xfrm flipH="1">
              <a:off x="1184910" y="4798034"/>
              <a:ext cx="993992" cy="367200"/>
            </a:xfrm>
            <a:prstGeom prst="rect">
              <a:avLst/>
            </a:prstGeom>
          </p:spPr>
        </p:pic>
        <p:pic>
          <p:nvPicPr>
            <p:cNvPr id="56" name="border_16" hidden="1"/>
            <p:cNvPicPr>
              <a:picLocks noChangeAspect="1"/>
            </p:cNvPicPr>
            <p:nvPr/>
          </p:nvPicPr>
          <p:blipFill rotWithShape="1">
            <a:blip r:embed="rId3" cstate="print">
              <a:extLst>
                <a:ext uri="{28A0092B-C50C-407E-A947-70E740481C1C}">
                  <a14:useLocalDpi xmlns:a14="http://schemas.microsoft.com/office/drawing/2010/main" val="0"/>
                </a:ext>
              </a:extLst>
            </a:blip>
            <a:srcRect l="2" r="49788"/>
            <a:stretch/>
          </p:blipFill>
          <p:spPr>
            <a:xfrm>
              <a:off x="2167255" y="4798034"/>
              <a:ext cx="943028" cy="367200"/>
            </a:xfrm>
            <a:prstGeom prst="rect">
              <a:avLst/>
            </a:prstGeom>
          </p:spPr>
        </p:pic>
        <p:pic>
          <p:nvPicPr>
            <p:cNvPr id="63" name="border_15" hidden="1"/>
            <p:cNvPicPr>
              <a:picLocks/>
            </p:cNvPicPr>
            <p:nvPr/>
          </p:nvPicPr>
          <p:blipFill rotWithShape="1">
            <a:blip r:embed="rId3" cstate="print">
              <a:extLst>
                <a:ext uri="{28A0092B-C50C-407E-A947-70E740481C1C}">
                  <a14:useLocalDpi xmlns:a14="http://schemas.microsoft.com/office/drawing/2010/main" val="0"/>
                </a:ext>
              </a:extLst>
            </a:blip>
            <a:srcRect l="2" r="49788"/>
            <a:stretch/>
          </p:blipFill>
          <p:spPr>
            <a:xfrm flipH="1">
              <a:off x="5969473" y="4799184"/>
              <a:ext cx="1008000" cy="367200"/>
            </a:xfrm>
            <a:prstGeom prst="rect">
              <a:avLst/>
            </a:prstGeom>
          </p:spPr>
        </p:pic>
        <p:pic>
          <p:nvPicPr>
            <p:cNvPr id="64" name="border_16" hidden="1"/>
            <p:cNvPicPr>
              <a:picLocks noChangeAspect="1"/>
            </p:cNvPicPr>
            <p:nvPr/>
          </p:nvPicPr>
          <p:blipFill rotWithShape="1">
            <a:blip r:embed="rId3" cstate="print">
              <a:extLst>
                <a:ext uri="{28A0092B-C50C-407E-A947-70E740481C1C}">
                  <a14:useLocalDpi xmlns:a14="http://schemas.microsoft.com/office/drawing/2010/main" val="0"/>
                </a:ext>
              </a:extLst>
            </a:blip>
            <a:srcRect l="2" r="49788"/>
            <a:stretch/>
          </p:blipFill>
          <p:spPr>
            <a:xfrm>
              <a:off x="6965826" y="4799184"/>
              <a:ext cx="943028" cy="367200"/>
            </a:xfrm>
            <a:prstGeom prst="rect">
              <a:avLst/>
            </a:prstGeom>
          </p:spPr>
        </p:pic>
        <p:pic>
          <p:nvPicPr>
            <p:cNvPr id="34" name="border_06"/>
            <p:cNvPicPr>
              <a:picLocks/>
            </p:cNvPicPr>
            <p:nvPr/>
          </p:nvPicPr>
          <p:blipFill rotWithShape="1">
            <a:blip r:embed="rId3" cstate="print">
              <a:extLst>
                <a:ext uri="{28A0092B-C50C-407E-A947-70E740481C1C}">
                  <a14:useLocalDpi xmlns:a14="http://schemas.microsoft.com/office/drawing/2010/main" val="0"/>
                </a:ext>
              </a:extLst>
            </a:blip>
            <a:srcRect l="2" r="49788"/>
            <a:stretch/>
          </p:blipFill>
          <p:spPr>
            <a:xfrm rot="5400000" flipH="1">
              <a:off x="-320320" y="3876349"/>
              <a:ext cx="1008000" cy="367200"/>
            </a:xfrm>
            <a:prstGeom prst="rect">
              <a:avLst/>
            </a:prstGeom>
          </p:spPr>
        </p:pic>
        <p:pic>
          <p:nvPicPr>
            <p:cNvPr id="33" name="border_07"/>
            <p:cNvPicPr>
              <a:picLocks noChangeAspect="1"/>
            </p:cNvPicPr>
            <p:nvPr/>
          </p:nvPicPr>
          <p:blipFill rotWithShape="1">
            <a:blip r:embed="rId3" cstate="print">
              <a:extLst>
                <a:ext uri="{28A0092B-C50C-407E-A947-70E740481C1C}">
                  <a14:useLocalDpi xmlns:a14="http://schemas.microsoft.com/office/drawing/2010/main" val="0"/>
                </a:ext>
              </a:extLst>
            </a:blip>
            <a:srcRect l="2" r="49788"/>
            <a:stretch/>
          </p:blipFill>
          <p:spPr>
            <a:xfrm rot="5400000">
              <a:off x="-312287" y="2892049"/>
              <a:ext cx="1008000" cy="366968"/>
            </a:xfrm>
            <a:prstGeom prst="rect">
              <a:avLst/>
            </a:prstGeom>
          </p:spPr>
        </p:pic>
        <p:pic>
          <p:nvPicPr>
            <p:cNvPr id="29" name="border_08"/>
            <p:cNvPicPr>
              <a:picLocks/>
            </p:cNvPicPr>
            <p:nvPr/>
          </p:nvPicPr>
          <p:blipFill rotWithShape="1">
            <a:blip r:embed="rId3" cstate="print">
              <a:extLst>
                <a:ext uri="{28A0092B-C50C-407E-A947-70E740481C1C}">
                  <a14:useLocalDpi xmlns:a14="http://schemas.microsoft.com/office/drawing/2010/main" val="0"/>
                </a:ext>
              </a:extLst>
            </a:blip>
            <a:srcRect l="2" r="49788"/>
            <a:stretch/>
          </p:blipFill>
          <p:spPr>
            <a:xfrm rot="5400000" flipH="1">
              <a:off x="-313412" y="1883933"/>
              <a:ext cx="1008000" cy="367200"/>
            </a:xfrm>
            <a:prstGeom prst="rect">
              <a:avLst/>
            </a:prstGeom>
          </p:spPr>
        </p:pic>
        <p:pic>
          <p:nvPicPr>
            <p:cNvPr id="31" name="border_09"/>
            <p:cNvPicPr>
              <a:picLocks noChangeAspect="1"/>
            </p:cNvPicPr>
            <p:nvPr/>
          </p:nvPicPr>
          <p:blipFill rotWithShape="1">
            <a:blip r:embed="rId3" cstate="print">
              <a:extLst>
                <a:ext uri="{28A0092B-C50C-407E-A947-70E740481C1C}">
                  <a14:useLocalDpi xmlns:a14="http://schemas.microsoft.com/office/drawing/2010/main" val="0"/>
                </a:ext>
              </a:extLst>
            </a:blip>
            <a:srcRect l="2" r="49788"/>
            <a:stretch/>
          </p:blipFill>
          <p:spPr>
            <a:xfrm rot="5400000">
              <a:off x="-319150" y="928433"/>
              <a:ext cx="1008000" cy="366968"/>
            </a:xfrm>
            <a:prstGeom prst="rect">
              <a:avLst/>
            </a:prstGeom>
          </p:spPr>
        </p:pic>
        <p:pic>
          <p:nvPicPr>
            <p:cNvPr id="36" name="border_10"/>
            <p:cNvPicPr>
              <a:picLocks noChangeAspect="1"/>
            </p:cNvPicPr>
            <p:nvPr/>
          </p:nvPicPr>
          <p:blipFill rotWithShape="1">
            <a:blip r:embed="rId3" cstate="print">
              <a:extLst>
                <a:ext uri="{28A0092B-C50C-407E-A947-70E740481C1C}">
                  <a14:useLocalDpi xmlns:a14="http://schemas.microsoft.com/office/drawing/2010/main" val="0"/>
                </a:ext>
              </a:extLst>
            </a:blip>
            <a:srcRect l="2" r="49788"/>
            <a:stretch/>
          </p:blipFill>
          <p:spPr>
            <a:xfrm rot="5400000" flipV="1">
              <a:off x="8454160" y="905735"/>
              <a:ext cx="991045" cy="367200"/>
            </a:xfrm>
            <a:prstGeom prst="rect">
              <a:avLst/>
            </a:prstGeom>
          </p:spPr>
        </p:pic>
        <p:pic>
          <p:nvPicPr>
            <p:cNvPr id="35" name="border_11"/>
            <p:cNvPicPr>
              <a:picLocks/>
            </p:cNvPicPr>
            <p:nvPr/>
          </p:nvPicPr>
          <p:blipFill rotWithShape="1">
            <a:blip r:embed="rId3" cstate="print">
              <a:extLst>
                <a:ext uri="{28A0092B-C50C-407E-A947-70E740481C1C}">
                  <a14:useLocalDpi xmlns:a14="http://schemas.microsoft.com/office/drawing/2010/main" val="0"/>
                </a:ext>
              </a:extLst>
            </a:blip>
            <a:srcRect l="2" r="49788"/>
            <a:stretch/>
          </p:blipFill>
          <p:spPr>
            <a:xfrm rot="5400000" flipH="1" flipV="1">
              <a:off x="8451304" y="1869828"/>
              <a:ext cx="1008000" cy="367200"/>
            </a:xfrm>
            <a:prstGeom prst="rect">
              <a:avLst/>
            </a:prstGeom>
          </p:spPr>
        </p:pic>
        <p:pic>
          <p:nvPicPr>
            <p:cNvPr id="38" name="border_12"/>
            <p:cNvPicPr>
              <a:picLocks noChangeAspect="1"/>
            </p:cNvPicPr>
            <p:nvPr/>
          </p:nvPicPr>
          <p:blipFill rotWithShape="1">
            <a:blip r:embed="rId3" cstate="print">
              <a:extLst>
                <a:ext uri="{28A0092B-C50C-407E-A947-70E740481C1C}">
                  <a14:useLocalDpi xmlns:a14="http://schemas.microsoft.com/office/drawing/2010/main" val="0"/>
                </a:ext>
              </a:extLst>
            </a:blip>
            <a:srcRect l="2" r="49788"/>
            <a:stretch/>
          </p:blipFill>
          <p:spPr>
            <a:xfrm rot="5400000" flipV="1">
              <a:off x="8455676" y="2856938"/>
              <a:ext cx="991045" cy="367200"/>
            </a:xfrm>
            <a:prstGeom prst="rect">
              <a:avLst/>
            </a:prstGeom>
          </p:spPr>
        </p:pic>
        <p:pic>
          <p:nvPicPr>
            <p:cNvPr id="37" name="border_13"/>
            <p:cNvPicPr>
              <a:picLocks/>
            </p:cNvPicPr>
            <p:nvPr/>
          </p:nvPicPr>
          <p:blipFill rotWithShape="1">
            <a:blip r:embed="rId3" cstate="print">
              <a:extLst>
                <a:ext uri="{28A0092B-C50C-407E-A947-70E740481C1C}">
                  <a14:useLocalDpi xmlns:a14="http://schemas.microsoft.com/office/drawing/2010/main" val="0"/>
                </a:ext>
              </a:extLst>
            </a:blip>
            <a:srcRect l="2" r="49788"/>
            <a:stretch/>
          </p:blipFill>
          <p:spPr>
            <a:xfrm rot="5400000" flipH="1" flipV="1">
              <a:off x="8452820" y="3821031"/>
              <a:ext cx="1008000" cy="367200"/>
            </a:xfrm>
            <a:prstGeom prst="rect">
              <a:avLst/>
            </a:prstGeom>
          </p:spPr>
        </p:pic>
        <p:pic>
          <p:nvPicPr>
            <p:cNvPr id="41" name="border_15" hidden="1"/>
            <p:cNvPicPr>
              <a:picLocks/>
            </p:cNvPicPr>
            <p:nvPr/>
          </p:nvPicPr>
          <p:blipFill rotWithShape="1">
            <a:blip r:embed="rId3" cstate="print">
              <a:extLst>
                <a:ext uri="{28A0092B-C50C-407E-A947-70E740481C1C}">
                  <a14:useLocalDpi xmlns:a14="http://schemas.microsoft.com/office/drawing/2010/main" val="0"/>
                </a:ext>
              </a:extLst>
            </a:blip>
            <a:srcRect l="2" r="49788"/>
            <a:stretch/>
          </p:blipFill>
          <p:spPr>
            <a:xfrm flipH="1" flipV="1">
              <a:off x="725218" y="8546"/>
              <a:ext cx="1008000" cy="367200"/>
            </a:xfrm>
            <a:prstGeom prst="rect">
              <a:avLst/>
            </a:prstGeom>
          </p:spPr>
        </p:pic>
        <p:pic>
          <p:nvPicPr>
            <p:cNvPr id="42" name="border_16" hidden="1"/>
            <p:cNvPicPr>
              <a:picLocks noChangeAspect="1"/>
            </p:cNvPicPr>
            <p:nvPr/>
          </p:nvPicPr>
          <p:blipFill rotWithShape="1">
            <a:blip r:embed="rId3" cstate="print">
              <a:extLst>
                <a:ext uri="{28A0092B-C50C-407E-A947-70E740481C1C}">
                  <a14:useLocalDpi xmlns:a14="http://schemas.microsoft.com/office/drawing/2010/main" val="0"/>
                </a:ext>
              </a:extLst>
            </a:blip>
            <a:srcRect l="2" r="49788"/>
            <a:stretch/>
          </p:blipFill>
          <p:spPr>
            <a:xfrm flipV="1">
              <a:off x="1721571" y="8546"/>
              <a:ext cx="943028" cy="367200"/>
            </a:xfrm>
            <a:prstGeom prst="rect">
              <a:avLst/>
            </a:prstGeom>
          </p:spPr>
        </p:pic>
        <p:pic>
          <p:nvPicPr>
            <p:cNvPr id="43" name="border_17" hidden="1"/>
            <p:cNvPicPr>
              <a:picLocks/>
            </p:cNvPicPr>
            <p:nvPr/>
          </p:nvPicPr>
          <p:blipFill rotWithShape="1">
            <a:blip r:embed="rId3" cstate="print">
              <a:extLst>
                <a:ext uri="{28A0092B-C50C-407E-A947-70E740481C1C}">
                  <a14:useLocalDpi xmlns:a14="http://schemas.microsoft.com/office/drawing/2010/main" val="0"/>
                </a:ext>
              </a:extLst>
            </a:blip>
            <a:srcRect l="2" r="49788"/>
            <a:stretch/>
          </p:blipFill>
          <p:spPr>
            <a:xfrm flipH="1" flipV="1">
              <a:off x="2609059" y="8546"/>
              <a:ext cx="1008000" cy="367200"/>
            </a:xfrm>
            <a:prstGeom prst="rect">
              <a:avLst/>
            </a:prstGeom>
          </p:spPr>
        </p:pic>
        <p:pic>
          <p:nvPicPr>
            <p:cNvPr id="44" name="border_18" hidden="1"/>
            <p:cNvPicPr>
              <a:picLocks noChangeAspect="1"/>
            </p:cNvPicPr>
            <p:nvPr/>
          </p:nvPicPr>
          <p:blipFill rotWithShape="1">
            <a:blip r:embed="rId3" cstate="print">
              <a:extLst>
                <a:ext uri="{28A0092B-C50C-407E-A947-70E740481C1C}">
                  <a14:useLocalDpi xmlns:a14="http://schemas.microsoft.com/office/drawing/2010/main" val="0"/>
                </a:ext>
              </a:extLst>
            </a:blip>
            <a:srcRect l="2" r="49788"/>
            <a:stretch/>
          </p:blipFill>
          <p:spPr>
            <a:xfrm flipV="1">
              <a:off x="3596321" y="11530"/>
              <a:ext cx="943028" cy="367200"/>
            </a:xfrm>
            <a:prstGeom prst="rect">
              <a:avLst/>
            </a:prstGeom>
          </p:spPr>
        </p:pic>
        <p:pic>
          <p:nvPicPr>
            <p:cNvPr id="45" name="border_19" hidden="1"/>
            <p:cNvPicPr>
              <a:picLocks/>
            </p:cNvPicPr>
            <p:nvPr/>
          </p:nvPicPr>
          <p:blipFill rotWithShape="1">
            <a:blip r:embed="rId3" cstate="print">
              <a:extLst>
                <a:ext uri="{28A0092B-C50C-407E-A947-70E740481C1C}">
                  <a14:useLocalDpi xmlns:a14="http://schemas.microsoft.com/office/drawing/2010/main" val="0"/>
                </a:ext>
              </a:extLst>
            </a:blip>
            <a:srcRect l="2" r="49788"/>
            <a:stretch/>
          </p:blipFill>
          <p:spPr>
            <a:xfrm flipH="1" flipV="1">
              <a:off x="4483809" y="11530"/>
              <a:ext cx="1008000" cy="367200"/>
            </a:xfrm>
            <a:prstGeom prst="rect">
              <a:avLst/>
            </a:prstGeom>
          </p:spPr>
        </p:pic>
        <p:pic>
          <p:nvPicPr>
            <p:cNvPr id="46" name="border_20" hidden="1"/>
            <p:cNvPicPr>
              <a:picLocks noChangeAspect="1"/>
            </p:cNvPicPr>
            <p:nvPr/>
          </p:nvPicPr>
          <p:blipFill rotWithShape="1">
            <a:blip r:embed="rId3" cstate="print">
              <a:extLst>
                <a:ext uri="{28A0092B-C50C-407E-A947-70E740481C1C}">
                  <a14:useLocalDpi xmlns:a14="http://schemas.microsoft.com/office/drawing/2010/main" val="0"/>
                </a:ext>
              </a:extLst>
            </a:blip>
            <a:srcRect l="2" r="49788"/>
            <a:stretch/>
          </p:blipFill>
          <p:spPr>
            <a:xfrm flipV="1">
              <a:off x="5489942" y="8546"/>
              <a:ext cx="943028" cy="367200"/>
            </a:xfrm>
            <a:prstGeom prst="rect">
              <a:avLst/>
            </a:prstGeom>
          </p:spPr>
        </p:pic>
        <p:pic>
          <p:nvPicPr>
            <p:cNvPr id="47" name="border_21" hidden="1"/>
            <p:cNvPicPr>
              <a:picLocks/>
            </p:cNvPicPr>
            <p:nvPr/>
          </p:nvPicPr>
          <p:blipFill rotWithShape="1">
            <a:blip r:embed="rId3" cstate="print">
              <a:extLst>
                <a:ext uri="{28A0092B-C50C-407E-A947-70E740481C1C}">
                  <a14:useLocalDpi xmlns:a14="http://schemas.microsoft.com/office/drawing/2010/main" val="0"/>
                </a:ext>
              </a:extLst>
            </a:blip>
            <a:srcRect l="2" r="49788"/>
            <a:stretch/>
          </p:blipFill>
          <p:spPr>
            <a:xfrm flipH="1" flipV="1">
              <a:off x="6377430" y="8546"/>
              <a:ext cx="1008000" cy="367200"/>
            </a:xfrm>
            <a:prstGeom prst="rect">
              <a:avLst/>
            </a:prstGeom>
          </p:spPr>
        </p:pic>
        <p:pic>
          <p:nvPicPr>
            <p:cNvPr id="48" name="border_22" hidden="1"/>
            <p:cNvPicPr>
              <a:picLocks noChangeAspect="1"/>
            </p:cNvPicPr>
            <p:nvPr/>
          </p:nvPicPr>
          <p:blipFill rotWithShape="1">
            <a:blip r:embed="rId3" cstate="print">
              <a:extLst>
                <a:ext uri="{28A0092B-C50C-407E-A947-70E740481C1C}">
                  <a14:useLocalDpi xmlns:a14="http://schemas.microsoft.com/office/drawing/2010/main" val="0"/>
                </a:ext>
              </a:extLst>
            </a:blip>
            <a:srcRect l="2" r="49788"/>
            <a:stretch/>
          </p:blipFill>
          <p:spPr>
            <a:xfrm flipV="1">
              <a:off x="7412912" y="-8546"/>
              <a:ext cx="943028" cy="367200"/>
            </a:xfrm>
            <a:prstGeom prst="rect">
              <a:avLst/>
            </a:prstGeom>
          </p:spPr>
        </p:pic>
      </p:grpSp>
      <p:sp>
        <p:nvSpPr>
          <p:cNvPr id="30" name="TextBox: PageNumber"/>
          <p:cNvSpPr txBox="1">
            <a:spLocks/>
          </p:cNvSpPr>
          <p:nvPr/>
        </p:nvSpPr>
        <p:spPr>
          <a:xfrm>
            <a:off x="8640000" y="4680000"/>
            <a:ext cx="360000" cy="360000"/>
          </a:xfrm>
          <a:prstGeom prst="rect">
            <a:avLst/>
          </a:prstGeom>
          <a:solidFill>
            <a:schemeClr val="bg1">
              <a:lumMod val="95000"/>
            </a:schemeClr>
          </a:solidFill>
          <a:ln w="25400">
            <a:solidFill>
              <a:schemeClr val="tx1"/>
            </a:solidFill>
          </a:ln>
        </p:spPr>
        <p:txBody>
          <a:bodyPr wrap="none" rtlCol="0" anchor="ctr" anchorCtr="1">
            <a:noAutofit/>
          </a:bodyPr>
          <a:lstStyle/>
          <a:p>
            <a:pPr algn="ctr"/>
            <a:r>
              <a:rPr lang="en-GB" sz="900" b="1" dirty="0" smtClean="0">
                <a:latin typeface="Arial" pitchFamily="34" charset="0"/>
                <a:cs typeface="Arial" pitchFamily="34" charset="0"/>
              </a:rPr>
              <a:t>L-2</a:t>
            </a:r>
          </a:p>
          <a:p>
            <a:pPr algn="ctr"/>
            <a:r>
              <a:rPr lang="en-GB" sz="900" b="1" dirty="0" smtClean="0">
                <a:latin typeface="Arial" pitchFamily="34" charset="0"/>
                <a:cs typeface="Arial" pitchFamily="34" charset="0"/>
              </a:rPr>
              <a:t>S-10</a:t>
            </a:r>
            <a:endParaRPr lang="en-GB" sz="900" b="1" dirty="0">
              <a:latin typeface="Arial" pitchFamily="34" charset="0"/>
              <a:cs typeface="Arial" pitchFamily="34" charset="0"/>
            </a:endParaRPr>
          </a:p>
        </p:txBody>
      </p:sp>
      <p:sp>
        <p:nvSpPr>
          <p:cNvPr id="3" name="Text"/>
          <p:cNvSpPr/>
          <p:nvPr/>
        </p:nvSpPr>
        <p:spPr>
          <a:xfrm>
            <a:off x="956715" y="807075"/>
            <a:ext cx="7266048" cy="4108817"/>
          </a:xfrm>
          <a:prstGeom prst="rect">
            <a:avLst/>
          </a:prstGeom>
        </p:spPr>
        <p:txBody>
          <a:bodyPr wrap="square">
            <a:spAutoFit/>
          </a:bodyPr>
          <a:lstStyle/>
          <a:p>
            <a:pPr marL="342900" indent="-342900">
              <a:buFont typeface="+mj-lt"/>
              <a:buAutoNum type="arabicParenR"/>
            </a:pPr>
            <a:r>
              <a:rPr lang="en-NZ" sz="900" b="1" dirty="0" smtClean="0"/>
              <a:t>Make </a:t>
            </a:r>
            <a:r>
              <a:rPr lang="en-NZ" sz="900" b="1" dirty="0"/>
              <a:t>a Jesse Tree </a:t>
            </a:r>
            <a:r>
              <a:rPr lang="en-NZ" sz="900" dirty="0"/>
              <a:t>for </a:t>
            </a:r>
            <a:r>
              <a:rPr lang="en-NZ" sz="900" dirty="0" smtClean="0"/>
              <a:t>your </a:t>
            </a:r>
            <a:r>
              <a:rPr lang="en-NZ" sz="900" dirty="0"/>
              <a:t>class. Write explanations of its meaning and use. Add some extra people and symbols – research suitable examples. Share this with children in other classrooms during Advent. </a:t>
            </a:r>
          </a:p>
          <a:p>
            <a:pPr marL="342900" indent="-342900">
              <a:buFont typeface="+mj-lt"/>
              <a:buAutoNum type="arabicParenR"/>
            </a:pPr>
            <a:endParaRPr lang="en-NZ" sz="900" dirty="0"/>
          </a:p>
          <a:p>
            <a:pPr marL="342900" indent="-342900">
              <a:buFont typeface="+mj-lt"/>
              <a:buAutoNum type="arabicParenR"/>
            </a:pPr>
            <a:r>
              <a:rPr lang="en-NZ" sz="900" b="1" dirty="0" smtClean="0"/>
              <a:t>Make </a:t>
            </a:r>
            <a:r>
              <a:rPr lang="en-NZ" sz="900" b="1" dirty="0"/>
              <a:t>a power point </a:t>
            </a:r>
            <a:r>
              <a:rPr lang="en-NZ" sz="900" dirty="0"/>
              <a:t>to explain the purpose of the Jesse Tree as calendar to mark progress through Advent by adding a new symbol each day and to remind people about the significant people who waited for Jesus.  Share it with your family whānau or a younger class</a:t>
            </a:r>
            <a:r>
              <a:rPr lang="en-NZ" sz="900" dirty="0" smtClean="0"/>
              <a:t>.</a:t>
            </a:r>
            <a:endParaRPr lang="en-NZ" sz="900" dirty="0"/>
          </a:p>
          <a:p>
            <a:pPr marL="342900" indent="-342900">
              <a:buFont typeface="+mj-lt"/>
              <a:buAutoNum type="arabicParenR"/>
            </a:pPr>
            <a:endParaRPr lang="en-NZ" sz="900" dirty="0"/>
          </a:p>
          <a:p>
            <a:pPr marL="342900" indent="-342900">
              <a:buFont typeface="+mj-lt"/>
              <a:buAutoNum type="arabicParenR"/>
            </a:pPr>
            <a:r>
              <a:rPr lang="en-NZ" sz="900" b="1" dirty="0" smtClean="0"/>
              <a:t>Have </a:t>
            </a:r>
            <a:r>
              <a:rPr lang="en-NZ" sz="900" b="1" dirty="0"/>
              <a:t>a conversation with someone in your family </a:t>
            </a:r>
            <a:r>
              <a:rPr lang="en-NZ" sz="900" dirty="0"/>
              <a:t>whānau or parish about when sin came into the world and what effect it had. </a:t>
            </a:r>
            <a:r>
              <a:rPr lang="en-NZ" sz="900" b="1" dirty="0"/>
              <a:t>Talk</a:t>
            </a:r>
            <a:r>
              <a:rPr lang="en-NZ" sz="900" dirty="0"/>
              <a:t> about how because God loved people so much God forgave them for disrupting their relationship with God. </a:t>
            </a:r>
            <a:r>
              <a:rPr lang="en-NZ" sz="900" b="1" dirty="0"/>
              <a:t>Explain</a:t>
            </a:r>
            <a:r>
              <a:rPr lang="en-NZ" sz="900" dirty="0"/>
              <a:t> how God wanted to repair the relationship and that is why God promised to send a Messiah to put things right. </a:t>
            </a:r>
            <a:r>
              <a:rPr lang="en-NZ" sz="900" b="1" dirty="0"/>
              <a:t>Make a list</a:t>
            </a:r>
            <a:r>
              <a:rPr lang="en-NZ" sz="900" dirty="0"/>
              <a:t> of the good effects this had on people. </a:t>
            </a:r>
          </a:p>
          <a:p>
            <a:pPr marL="342900" indent="-342900">
              <a:buFont typeface="+mj-lt"/>
              <a:buAutoNum type="arabicParenR"/>
            </a:pPr>
            <a:endParaRPr lang="en-NZ" sz="900" dirty="0"/>
          </a:p>
          <a:p>
            <a:pPr marL="342900" indent="-342900">
              <a:buFont typeface="+mj-lt"/>
              <a:buAutoNum type="arabicParenR"/>
            </a:pPr>
            <a:r>
              <a:rPr lang="en-NZ" sz="900" b="1" dirty="0" smtClean="0"/>
              <a:t>Create </a:t>
            </a:r>
            <a:r>
              <a:rPr lang="en-NZ" sz="900" b="1" dirty="0"/>
              <a:t>artworks </a:t>
            </a:r>
            <a:r>
              <a:rPr lang="en-NZ" sz="900" dirty="0"/>
              <a:t>of Jesse Tree symbols and display them in the foyer of your school or parish church. Add simple stories about them and include their reference from the Scripture. Invite groups of children to come to the exhibition and you can explain to them that all of these people waited for Jesus to come and in Advent we remember all those who waited and that is why we have a Jesse Tree.</a:t>
            </a:r>
          </a:p>
          <a:p>
            <a:pPr marL="342900" indent="-342900">
              <a:buFont typeface="+mj-lt"/>
              <a:buAutoNum type="arabicParenR"/>
            </a:pPr>
            <a:endParaRPr lang="en-NZ" sz="900" dirty="0"/>
          </a:p>
          <a:p>
            <a:pPr marL="342900" indent="-342900">
              <a:buFont typeface="+mj-lt"/>
              <a:buAutoNum type="arabicParenR"/>
            </a:pPr>
            <a:r>
              <a:rPr lang="en-NZ" sz="900" b="1" dirty="0" smtClean="0"/>
              <a:t>Make </a:t>
            </a:r>
            <a:r>
              <a:rPr lang="en-NZ" sz="900" b="1" dirty="0"/>
              <a:t>a card </a:t>
            </a:r>
            <a:r>
              <a:rPr lang="en-NZ" sz="900" dirty="0"/>
              <a:t>for a family member with a Jesse Tree on it and give it to someone in your family whānau. Write a short explanation of what a Jesse Tree is.</a:t>
            </a:r>
          </a:p>
          <a:p>
            <a:pPr marL="342900" indent="-342900">
              <a:buFont typeface="+mj-lt"/>
              <a:buAutoNum type="arabicParenR"/>
            </a:pPr>
            <a:endParaRPr lang="en-NZ" sz="900" dirty="0"/>
          </a:p>
          <a:p>
            <a:pPr marL="342900" indent="-342900">
              <a:buFont typeface="+mj-lt"/>
              <a:buAutoNum type="arabicParenR"/>
            </a:pPr>
            <a:r>
              <a:rPr lang="en-NZ" sz="900" b="1" dirty="0" smtClean="0"/>
              <a:t>Prepare </a:t>
            </a:r>
            <a:r>
              <a:rPr lang="en-NZ" sz="900" b="1" dirty="0"/>
              <a:t>a presentation </a:t>
            </a:r>
            <a:r>
              <a:rPr lang="en-NZ" sz="900" dirty="0"/>
              <a:t>for assembly outlining the meaning and purpose of Advent and illustrate this with examples of Advent Calendars, Advent Wreaths, A Jesse Tree and other ways people can use Advent as a time to prepare for Christmas. Include Advent songs. </a:t>
            </a:r>
          </a:p>
          <a:p>
            <a:pPr marL="342900" indent="-342900">
              <a:buFont typeface="+mj-lt"/>
              <a:buAutoNum type="arabicParenR"/>
            </a:pPr>
            <a:endParaRPr lang="en-NZ" sz="900" dirty="0"/>
          </a:p>
          <a:p>
            <a:pPr marL="342900" indent="-342900">
              <a:buFont typeface="+mj-lt"/>
              <a:buAutoNum type="arabicParenR"/>
            </a:pPr>
            <a:r>
              <a:rPr lang="en-NZ" sz="900" b="1" dirty="0" smtClean="0"/>
              <a:t>Make </a:t>
            </a:r>
            <a:r>
              <a:rPr lang="en-NZ" sz="900" b="1" dirty="0"/>
              <a:t>up a game </a:t>
            </a:r>
            <a:r>
              <a:rPr lang="en-NZ" sz="900" dirty="0"/>
              <a:t>using an image of Jesus in a manger (or use a model of this) to pass around a circle while children count down until the Year 0 when Jesus was born. This will help children get a sense of how long people waited for him to come. Decide what year you will start. Make a list of instructions about how to play it and share it with other older classes. </a:t>
            </a:r>
          </a:p>
          <a:p>
            <a:pPr marL="342900" indent="-342900">
              <a:buFont typeface="+mj-lt"/>
              <a:buAutoNum type="arabicParenR"/>
            </a:pPr>
            <a:endParaRPr lang="en-NZ" sz="900" dirty="0"/>
          </a:p>
          <a:p>
            <a:pPr marL="342900" indent="-342900">
              <a:buFont typeface="+mj-lt"/>
              <a:buAutoNum type="arabicParenR"/>
            </a:pPr>
            <a:r>
              <a:rPr lang="en-NZ" sz="900" b="1" dirty="0" smtClean="0"/>
              <a:t>Prepare </a:t>
            </a:r>
            <a:r>
              <a:rPr lang="en-NZ" sz="900" b="1" dirty="0"/>
              <a:t>a reflective </a:t>
            </a:r>
            <a:r>
              <a:rPr lang="en-NZ" sz="900" dirty="0"/>
              <a:t>time to share with older classes about ways children of around your age can prepare for Jesus to come by inviting him to become a bigger part of your life. Use music and symbols and create an atmosphere of quiet prayerfulness and mindfulness. Refer to Slide 6 Lesson 1 for the flavour of ideas you could include. </a:t>
            </a:r>
          </a:p>
          <a:p>
            <a:pPr marL="342900" indent="-342900">
              <a:buFont typeface="+mj-lt"/>
              <a:buAutoNum type="arabicParenR"/>
            </a:pPr>
            <a:endParaRPr lang="en-NZ" sz="900" dirty="0"/>
          </a:p>
          <a:p>
            <a:pPr marL="342900" indent="-342900">
              <a:buFont typeface="+mj-lt"/>
              <a:buAutoNum type="arabicParenR"/>
            </a:pPr>
            <a:r>
              <a:rPr lang="en-NZ" sz="900" b="1" dirty="0" smtClean="0"/>
              <a:t>Make </a:t>
            </a:r>
            <a:r>
              <a:rPr lang="en-NZ" sz="900" b="1" dirty="0"/>
              <a:t>up your own way </a:t>
            </a:r>
            <a:r>
              <a:rPr lang="en-NZ" sz="900" dirty="0"/>
              <a:t>of showing and sharing what you have learned and decide </a:t>
            </a:r>
            <a:r>
              <a:rPr lang="en-NZ" sz="900" dirty="0" smtClean="0"/>
              <a:t>with whom </a:t>
            </a:r>
            <a:r>
              <a:rPr lang="en-NZ" sz="900" dirty="0"/>
              <a:t>you would like to share </a:t>
            </a:r>
            <a:r>
              <a:rPr lang="en-NZ" sz="900" dirty="0" smtClean="0"/>
              <a:t>it.</a:t>
            </a:r>
            <a:endParaRPr lang="en-NZ" sz="900" dirty="0"/>
          </a:p>
        </p:txBody>
      </p:sp>
      <p:sp>
        <p:nvSpPr>
          <p:cNvPr id="53" name="Action Button: Up">
            <a:hlinkClick r:id="rId4" action="ppaction://hlinksldjump" highlightClick="1"/>
          </p:cNvPr>
          <p:cNvSpPr/>
          <p:nvPr/>
        </p:nvSpPr>
        <p:spPr>
          <a:xfrm rot="16200000">
            <a:off x="8100000" y="4680000"/>
            <a:ext cx="360000"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Textbox: Tool instructions"/>
          <p:cNvSpPr txBox="1"/>
          <p:nvPr/>
        </p:nvSpPr>
        <p:spPr>
          <a:xfrm>
            <a:off x="3293457" y="4912668"/>
            <a:ext cx="2557110" cy="230832"/>
          </a:xfrm>
          <a:prstGeom prst="rect">
            <a:avLst/>
          </a:prstGeom>
          <a:noFill/>
        </p:spPr>
        <p:txBody>
          <a:bodyPr wrap="none" rtlCol="0">
            <a:spAutoFit/>
          </a:bodyPr>
          <a:lstStyle/>
          <a:p>
            <a:pPr algn="ctr"/>
            <a:r>
              <a:rPr lang="en-GB" sz="900" dirty="0" smtClean="0">
                <a:latin typeface="Arial" pitchFamily="34" charset="0"/>
                <a:ea typeface="Segoe UI" pitchFamily="34" charset="0"/>
                <a:cs typeface="Arial" pitchFamily="34" charset="0"/>
              </a:rPr>
              <a:t>Click the up arrow to return to the presentation</a:t>
            </a:r>
            <a:endParaRPr lang="en-GB" sz="900" dirty="0">
              <a:latin typeface="Arial" pitchFamily="34" charset="0"/>
              <a:ea typeface="Segoe UI" pitchFamily="34" charset="0"/>
              <a:cs typeface="Arial" pitchFamily="34" charset="0"/>
            </a:endParaRPr>
          </a:p>
        </p:txBody>
      </p:sp>
      <p:sp>
        <p:nvSpPr>
          <p:cNvPr id="39" name="TextBox: Worksheet Indication"/>
          <p:cNvSpPr txBox="1"/>
          <p:nvPr/>
        </p:nvSpPr>
        <p:spPr>
          <a:xfrm>
            <a:off x="0" y="4783500"/>
            <a:ext cx="1260000" cy="360000"/>
          </a:xfrm>
          <a:prstGeom prst="rect">
            <a:avLst/>
          </a:prstGeom>
          <a:noFill/>
          <a:ln w="0">
            <a:noFill/>
          </a:ln>
        </p:spPr>
        <p:txBody>
          <a:bodyPr wrap="square" rtlCol="0">
            <a:noAutofit/>
          </a:bodyPr>
          <a:lstStyle/>
          <a:p>
            <a:r>
              <a:rPr lang="en-GB" sz="1600" b="1" dirty="0" smtClean="0">
                <a:latin typeface="Arial" pitchFamily="34" charset="0"/>
                <a:cs typeface="Arial" pitchFamily="34" charset="0"/>
              </a:rPr>
              <a:t>Worksheet</a:t>
            </a:r>
            <a:endParaRPr lang="en-GB" sz="1600" b="1" dirty="0">
              <a:latin typeface="Arial" pitchFamily="34" charset="0"/>
              <a:cs typeface="Arial" pitchFamily="34" charset="0"/>
            </a:endParaRPr>
          </a:p>
        </p:txBody>
      </p:sp>
      <p:pic>
        <p:nvPicPr>
          <p:cNvPr id="49" name="Picture 4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7346" y="78397"/>
            <a:ext cx="7109309" cy="796951"/>
          </a:xfrm>
          <a:prstGeom prst="rect">
            <a:avLst/>
          </a:prstGeom>
        </p:spPr>
      </p:pic>
      <p:pic>
        <p:nvPicPr>
          <p:cNvPr id="50" name="Clipart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34869" y="4005926"/>
            <a:ext cx="827298" cy="612201"/>
          </a:xfrm>
          <a:prstGeom prst="rect">
            <a:avLst/>
          </a:prstGeom>
        </p:spPr>
      </p:pic>
      <p:pic>
        <p:nvPicPr>
          <p:cNvPr id="51" name="Clipart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43589" y="1981496"/>
            <a:ext cx="724468" cy="727837"/>
          </a:xfrm>
          <a:prstGeom prst="rect">
            <a:avLst/>
          </a:prstGeom>
        </p:spPr>
      </p:pic>
      <p:pic>
        <p:nvPicPr>
          <p:cNvPr id="52" name="Clipart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01001" y="515233"/>
            <a:ext cx="790482" cy="685085"/>
          </a:xfrm>
          <a:prstGeom prst="rect">
            <a:avLst/>
          </a:prstGeom>
        </p:spPr>
      </p:pic>
      <p:pic>
        <p:nvPicPr>
          <p:cNvPr id="57" name="Clipart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3403" y="3827335"/>
            <a:ext cx="682866" cy="687642"/>
          </a:xfrm>
          <a:prstGeom prst="rect">
            <a:avLst/>
          </a:prstGeom>
        </p:spPr>
      </p:pic>
      <p:pic>
        <p:nvPicPr>
          <p:cNvPr id="58" name="Clipart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5552" y="2591075"/>
            <a:ext cx="718568" cy="522452"/>
          </a:xfrm>
          <a:prstGeom prst="rect">
            <a:avLst/>
          </a:prstGeom>
        </p:spPr>
      </p:pic>
      <p:pic>
        <p:nvPicPr>
          <p:cNvPr id="59" name="Clipart 1"/>
          <p:cNvPicPr>
            <a:picLocks noChangeAspect="1"/>
          </p:cNvPicPr>
          <p:nvPr/>
        </p:nvPicPr>
        <p:blipFill>
          <a:blip r:embed="rId11" cstate="print">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tretch>
            <a:fillRect/>
          </a:stretch>
        </p:blipFill>
        <p:spPr>
          <a:xfrm>
            <a:off x="304473" y="594265"/>
            <a:ext cx="701855" cy="703502"/>
          </a:xfrm>
          <a:prstGeom prst="rect">
            <a:avLst/>
          </a:prstGeom>
        </p:spPr>
      </p:pic>
      <p:sp>
        <p:nvSpPr>
          <p:cNvPr id="40" name="TextBox: Date"/>
          <p:cNvSpPr txBox="1"/>
          <p:nvPr/>
        </p:nvSpPr>
        <p:spPr>
          <a:xfrm>
            <a:off x="6486547" y="4859803"/>
            <a:ext cx="1514454" cy="307777"/>
          </a:xfrm>
          <a:prstGeom prst="rect">
            <a:avLst/>
          </a:prstGeom>
          <a:noFill/>
        </p:spPr>
        <p:txBody>
          <a:bodyPr wrap="none" rtlCol="0">
            <a:spAutoFit/>
          </a:bodyPr>
          <a:lstStyle/>
          <a:p>
            <a:r>
              <a:rPr lang="en-NZ" sz="1400" b="1" dirty="0" smtClean="0">
                <a:latin typeface="Segoe UI" pitchFamily="34" charset="0"/>
                <a:ea typeface="Segoe UI" pitchFamily="34" charset="0"/>
                <a:cs typeface="Segoe UI" pitchFamily="34" charset="0"/>
              </a:rPr>
              <a:t>Date:____________</a:t>
            </a:r>
            <a:endParaRPr lang="en-GB" sz="1400" b="1" dirty="0">
              <a:latin typeface="Segoe UI" pitchFamily="34" charset="0"/>
              <a:ea typeface="Segoe UI" pitchFamily="34" charset="0"/>
              <a:cs typeface="Segoe UI" pitchFamily="34" charset="0"/>
            </a:endParaRPr>
          </a:p>
        </p:txBody>
      </p:sp>
      <p:sp>
        <p:nvSpPr>
          <p:cNvPr id="60" name="TextBox: Name"/>
          <p:cNvSpPr txBox="1"/>
          <p:nvPr/>
        </p:nvSpPr>
        <p:spPr>
          <a:xfrm>
            <a:off x="1107594" y="4859803"/>
            <a:ext cx="2207656" cy="307777"/>
          </a:xfrm>
          <a:prstGeom prst="rect">
            <a:avLst/>
          </a:prstGeom>
          <a:noFill/>
        </p:spPr>
        <p:txBody>
          <a:bodyPr wrap="none" rtlCol="0">
            <a:spAutoFit/>
          </a:bodyPr>
          <a:lstStyle/>
          <a:p>
            <a:r>
              <a:rPr lang="en-NZ" sz="1400" b="1" dirty="0" smtClean="0">
                <a:latin typeface="Segoe UI" pitchFamily="34" charset="0"/>
                <a:ea typeface="Segoe UI" pitchFamily="34" charset="0"/>
                <a:cs typeface="Segoe UI" pitchFamily="34" charset="0"/>
              </a:rPr>
              <a:t>Name:____________________</a:t>
            </a:r>
            <a:endParaRPr lang="en-GB" sz="1400" b="1"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2922527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hape: Border 1"/>
          <p:cNvSpPr/>
          <p:nvPr/>
        </p:nvSpPr>
        <p:spPr>
          <a:xfrm>
            <a:off x="909160" y="1775533"/>
            <a:ext cx="8090840" cy="825623"/>
          </a:xfrm>
          <a:prstGeom prst="rect">
            <a:avLst/>
          </a:prstGeom>
          <a:solidFill>
            <a:srgbClr val="33CC33">
              <a:alpha val="0"/>
            </a:srgbClr>
          </a:solidFill>
          <a:ln>
            <a:solidFill>
              <a:srgbClr val="66FF6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1" name="Textbox: Line 1"/>
          <p:cNvSpPr txBox="1"/>
          <p:nvPr/>
        </p:nvSpPr>
        <p:spPr>
          <a:xfrm>
            <a:off x="909161" y="1710201"/>
            <a:ext cx="8234839" cy="954107"/>
          </a:xfrm>
          <a:prstGeom prst="rect">
            <a:avLst/>
          </a:prstGeom>
          <a:noFill/>
        </p:spPr>
        <p:txBody>
          <a:bodyPr wrap="square" rtlCol="0">
            <a:spAutoFit/>
          </a:bodyPr>
          <a:lstStyle/>
          <a:p>
            <a:pPr lvl="0">
              <a:spcAft>
                <a:spcPts val="1800"/>
              </a:spcAft>
            </a:pPr>
            <a:r>
              <a:rPr lang="en-NZ" sz="2800" i="1" dirty="0">
                <a:ea typeface="Segoe UI" pitchFamily="34" charset="0"/>
                <a:cs typeface="Segoe UI" pitchFamily="34" charset="0"/>
              </a:rPr>
              <a:t>r</a:t>
            </a:r>
            <a:r>
              <a:rPr lang="en-NZ" sz="2800" i="1" dirty="0" smtClean="0">
                <a:ea typeface="Segoe UI" pitchFamily="34" charset="0"/>
                <a:cs typeface="Segoe UI" pitchFamily="34" charset="0"/>
              </a:rPr>
              <a:t>elate </a:t>
            </a:r>
            <a:r>
              <a:rPr lang="en-NZ" sz="2800" i="1" dirty="0">
                <a:ea typeface="Segoe UI" pitchFamily="34" charset="0"/>
                <a:cs typeface="Segoe UI" pitchFamily="34" charset="0"/>
              </a:rPr>
              <a:t>the story of one of the people </a:t>
            </a:r>
            <a:r>
              <a:rPr lang="en-NZ" sz="2800" i="1" dirty="0" smtClean="0">
                <a:ea typeface="Segoe UI" pitchFamily="34" charset="0"/>
                <a:cs typeface="Segoe UI" pitchFamily="34" charset="0"/>
              </a:rPr>
              <a:t>represented</a:t>
            </a:r>
            <a:br>
              <a:rPr lang="en-NZ" sz="2800" i="1" dirty="0" smtClean="0">
                <a:ea typeface="Segoe UI" pitchFamily="34" charset="0"/>
                <a:cs typeface="Segoe UI" pitchFamily="34" charset="0"/>
              </a:rPr>
            </a:br>
            <a:r>
              <a:rPr lang="en-NZ" sz="2800" i="1" dirty="0" smtClean="0">
                <a:ea typeface="Segoe UI" pitchFamily="34" charset="0"/>
                <a:cs typeface="Segoe UI" pitchFamily="34" charset="0"/>
              </a:rPr>
              <a:t>on the </a:t>
            </a:r>
            <a:r>
              <a:rPr lang="en-NZ" sz="2800" i="1" dirty="0">
                <a:ea typeface="Segoe UI" pitchFamily="34" charset="0"/>
                <a:cs typeface="Segoe UI" pitchFamily="34" charset="0"/>
              </a:rPr>
              <a:t>Jesse Tree</a:t>
            </a:r>
            <a:endParaRPr lang="en-GB" sz="2800" i="1" dirty="0">
              <a:ea typeface="Segoe UI" pitchFamily="34" charset="0"/>
              <a:cs typeface="Segoe UI" pitchFamily="34" charset="0"/>
            </a:endParaRPr>
          </a:p>
        </p:txBody>
      </p:sp>
      <p:sp>
        <p:nvSpPr>
          <p:cNvPr id="29" name="Shape: Number 1"/>
          <p:cNvSpPr txBox="1"/>
          <p:nvPr/>
        </p:nvSpPr>
        <p:spPr>
          <a:xfrm>
            <a:off x="389299" y="1710202"/>
            <a:ext cx="559217" cy="523220"/>
          </a:xfrm>
          <a:prstGeom prst="rect">
            <a:avLst/>
          </a:prstGeom>
          <a:noFill/>
        </p:spPr>
        <p:txBody>
          <a:bodyPr wrap="square" rtlCol="0">
            <a:spAutoFit/>
          </a:bodyPr>
          <a:lstStyle/>
          <a:p>
            <a:r>
              <a:rPr lang="en-GB" sz="2800" i="1" dirty="0" smtClean="0">
                <a:latin typeface="Segoe UI" pitchFamily="34" charset="0"/>
                <a:ea typeface="Segoe UI" pitchFamily="34" charset="0"/>
                <a:cs typeface="Segoe UI" pitchFamily="34" charset="0"/>
              </a:rPr>
              <a:t>1)</a:t>
            </a:r>
            <a:endParaRPr lang="en-GB" sz="2800" i="1" dirty="0">
              <a:latin typeface="Segoe UI" pitchFamily="34" charset="0"/>
              <a:ea typeface="Segoe UI" pitchFamily="34" charset="0"/>
              <a:cs typeface="Segoe UI" pitchFamily="34" charset="0"/>
            </a:endParaRPr>
          </a:p>
        </p:txBody>
      </p:sp>
      <p:sp>
        <p:nvSpPr>
          <p:cNvPr id="30"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L-2</a:t>
            </a:r>
          </a:p>
          <a:p>
            <a:pPr algn="ctr"/>
            <a:r>
              <a:rPr lang="en-GB" sz="900" b="1" dirty="0" smtClean="0">
                <a:solidFill>
                  <a:srgbClr val="002060"/>
                </a:solidFill>
                <a:latin typeface="Arial" pitchFamily="34" charset="0"/>
                <a:cs typeface="Arial" pitchFamily="34" charset="0"/>
              </a:rPr>
              <a:t>S-02</a:t>
            </a:r>
            <a:endParaRPr lang="en-GB" sz="900" b="1" dirty="0">
              <a:solidFill>
                <a:srgbClr val="002060"/>
              </a:solidFill>
              <a:latin typeface="Arial" pitchFamily="34" charset="0"/>
              <a:cs typeface="Arial" pitchFamily="34" charset="0"/>
            </a:endParaRPr>
          </a:p>
        </p:txBody>
      </p:sp>
      <p:sp>
        <p:nvSpPr>
          <p:cNvPr id="31"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p:cNvSpPr txBox="1"/>
          <p:nvPr/>
        </p:nvSpPr>
        <p:spPr>
          <a:xfrm>
            <a:off x="0" y="-17728"/>
            <a:ext cx="9144000" cy="646331"/>
          </a:xfrm>
          <a:prstGeom prst="rect">
            <a:avLst/>
          </a:prstGeom>
          <a:noFill/>
        </p:spPr>
        <p:txBody>
          <a:bodyPr wrap="square" rtlCol="0">
            <a:spAutoFit/>
          </a:bodyPr>
          <a:lstStyle/>
          <a:p>
            <a:pPr algn="ctr"/>
            <a:r>
              <a:rPr lang="en-US" sz="3600" b="1" dirty="0"/>
              <a:t>Learning Intentions</a:t>
            </a:r>
            <a:endParaRPr lang="en-GB" sz="3600" b="1" dirty="0"/>
          </a:p>
        </p:txBody>
      </p:sp>
      <p:sp>
        <p:nvSpPr>
          <p:cNvPr id="18" name="TextBox Top"/>
          <p:cNvSpPr txBox="1"/>
          <p:nvPr/>
        </p:nvSpPr>
        <p:spPr>
          <a:xfrm>
            <a:off x="869238" y="1108818"/>
            <a:ext cx="5852160" cy="523220"/>
          </a:xfrm>
          <a:prstGeom prst="rect">
            <a:avLst/>
          </a:prstGeom>
          <a:noFill/>
        </p:spPr>
        <p:txBody>
          <a:bodyPr wrap="square" rtlCol="0">
            <a:spAutoFit/>
          </a:bodyPr>
          <a:lstStyle/>
          <a:p>
            <a:r>
              <a:rPr lang="en-NZ" sz="2800" dirty="0" smtClean="0"/>
              <a:t>The </a:t>
            </a:r>
            <a:r>
              <a:rPr lang="en-NZ" sz="2800" dirty="0"/>
              <a:t>c</a:t>
            </a:r>
            <a:r>
              <a:rPr lang="en-NZ" sz="2800" dirty="0" smtClean="0"/>
              <a:t>hildren will:</a:t>
            </a:r>
            <a:endParaRPr lang="en-NZ" sz="2800" dirty="0"/>
          </a:p>
        </p:txBody>
      </p:sp>
      <p:pic>
        <p:nvPicPr>
          <p:cNvPr id="35" name="Image" descr="IMG_069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2183" y="555546"/>
            <a:ext cx="1087454" cy="1106604"/>
          </a:xfrm>
          <a:prstGeom prst="rect">
            <a:avLst/>
          </a:prstGeom>
          <a:noFill/>
          <a:ln>
            <a:noFill/>
          </a:ln>
        </p:spPr>
      </p:pic>
    </p:spTree>
    <p:extLst>
      <p:ext uri="{BB962C8B-B14F-4D97-AF65-F5344CB8AC3E}">
        <p14:creationId xmlns:p14="http://schemas.microsoft.com/office/powerpoint/2010/main" val="690600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MOVE THIS OBJECT"/>
          <p:cNvSpPr txBox="1"/>
          <p:nvPr/>
        </p:nvSpPr>
        <p:spPr>
          <a:xfrm>
            <a:off x="3557" y="3375"/>
            <a:ext cx="9144000" cy="646331"/>
          </a:xfrm>
          <a:prstGeom prst="rect">
            <a:avLst/>
          </a:prstGeom>
          <a:noFill/>
        </p:spPr>
        <p:txBody>
          <a:bodyPr wrap="square" rtlCol="0">
            <a:spAutoFit/>
          </a:bodyPr>
          <a:lstStyle/>
          <a:p>
            <a:pPr algn="ctr"/>
            <a:r>
              <a:rPr lang="en-NZ" sz="3600" b="1" dirty="0"/>
              <a:t>The symbols on the Jesse Tree</a:t>
            </a:r>
            <a:endParaRPr lang="en-GB" sz="3600" b="1" dirty="0"/>
          </a:p>
        </p:txBody>
      </p:sp>
      <p:sp>
        <p:nvSpPr>
          <p:cNvPr id="2" name="Textbox: Text Lines" hidden="1"/>
          <p:cNvSpPr txBox="1"/>
          <p:nvPr/>
        </p:nvSpPr>
        <p:spPr>
          <a:xfrm>
            <a:off x="7252525" y="776826"/>
            <a:ext cx="7894764" cy="4016484"/>
          </a:xfrm>
          <a:prstGeom prst="rect">
            <a:avLst/>
          </a:prstGeom>
          <a:noFill/>
        </p:spPr>
        <p:txBody>
          <a:bodyPr wrap="square" rtlCol="0">
            <a:spAutoFit/>
          </a:bodyPr>
          <a:lstStyle/>
          <a:p>
            <a:pPr>
              <a:spcAft>
                <a:spcPts val="1800"/>
              </a:spcAft>
            </a:pPr>
            <a:r>
              <a:rPr lang="en-GB" sz="2000" b="1" dirty="0" smtClean="0">
                <a:latin typeface="Segoe UI" pitchFamily="34" charset="0"/>
                <a:ea typeface="Segoe UI" pitchFamily="34" charset="0"/>
                <a:cs typeface="Segoe UI" pitchFamily="34" charset="0"/>
              </a:rPr>
              <a:t>First sentence that wraps at the end of the textbox and thus spreads out over two lines</a:t>
            </a:r>
          </a:p>
          <a:p>
            <a:pPr>
              <a:spcAft>
                <a:spcPts val="1800"/>
              </a:spcAft>
            </a:pPr>
            <a:r>
              <a:rPr lang="en-NZ" sz="2000" b="1" dirty="0" smtClean="0">
                <a:latin typeface="Segoe UI" pitchFamily="34" charset="0"/>
                <a:ea typeface="Segoe UI" pitchFamily="34" charset="0"/>
                <a:cs typeface="Segoe UI" pitchFamily="34" charset="0"/>
              </a:rPr>
              <a:t>Second sentence covering one line only</a:t>
            </a:r>
            <a:endParaRPr lang="en-GB" sz="2000" b="1" dirty="0" smtClean="0">
              <a:latin typeface="Segoe UI" pitchFamily="34" charset="0"/>
              <a:ea typeface="Segoe UI" pitchFamily="34" charset="0"/>
              <a:cs typeface="Segoe UI" pitchFamily="34" charset="0"/>
            </a:endParaRPr>
          </a:p>
          <a:p>
            <a:pPr>
              <a:spcAft>
                <a:spcPts val="1800"/>
              </a:spcAft>
            </a:pPr>
            <a:r>
              <a:rPr lang="en-GB" sz="2000" b="1" dirty="0" smtClean="0">
                <a:latin typeface="Segoe UI" pitchFamily="34" charset="0"/>
                <a:ea typeface="Segoe UI" pitchFamily="34" charset="0"/>
                <a:cs typeface="Segoe UI" pitchFamily="34" charset="0"/>
              </a:rPr>
              <a:t>Third sentence that wraps at the end of the textbox and thus spreads out over two lines</a:t>
            </a:r>
          </a:p>
          <a:p>
            <a:pPr>
              <a:spcAft>
                <a:spcPts val="1800"/>
              </a:spcAft>
            </a:pPr>
            <a:r>
              <a:rPr lang="en-GB" sz="2000" b="1" dirty="0" smtClean="0">
                <a:latin typeface="Segoe UI" pitchFamily="34" charset="0"/>
                <a:ea typeface="Segoe UI" pitchFamily="34" charset="0"/>
                <a:cs typeface="Segoe UI" pitchFamily="34" charset="0"/>
              </a:rPr>
              <a:t>Fourth sentence covering one line only</a:t>
            </a:r>
          </a:p>
          <a:p>
            <a:pPr>
              <a:spcAft>
                <a:spcPts val="1800"/>
              </a:spcAft>
            </a:pPr>
            <a:r>
              <a:rPr lang="en-GB" sz="2000" b="1" dirty="0" smtClean="0">
                <a:latin typeface="Segoe UI" pitchFamily="34" charset="0"/>
                <a:ea typeface="Segoe UI" pitchFamily="34" charset="0"/>
                <a:cs typeface="Segoe UI" pitchFamily="34" charset="0"/>
              </a:rPr>
              <a:t>Fifth sentence that wraps at the end of the textbox and thus spreads out over two lines</a:t>
            </a:r>
          </a:p>
          <a:p>
            <a:pPr>
              <a:spcAft>
                <a:spcPts val="1800"/>
              </a:spcAft>
            </a:pPr>
            <a:r>
              <a:rPr lang="en-NZ" sz="2000" b="1" dirty="0" smtClean="0">
                <a:latin typeface="Segoe UI" pitchFamily="34" charset="0"/>
                <a:ea typeface="Segoe UI" pitchFamily="34" charset="0"/>
                <a:cs typeface="Segoe UI" pitchFamily="34" charset="0"/>
              </a:rPr>
              <a:t>Sixth sentence covering one line only</a:t>
            </a:r>
            <a:endParaRPr lang="en-GB" sz="2000" b="1" dirty="0">
              <a:latin typeface="Segoe UI" pitchFamily="34" charset="0"/>
              <a:ea typeface="Segoe UI" pitchFamily="34" charset="0"/>
              <a:cs typeface="Segoe UI" pitchFamily="34" charset="0"/>
            </a:endParaRPr>
          </a:p>
        </p:txBody>
      </p:sp>
      <p:sp>
        <p:nvSpPr>
          <p:cNvPr id="24" name="Textbox: Text Line 6"/>
          <p:cNvSpPr/>
          <p:nvPr/>
        </p:nvSpPr>
        <p:spPr>
          <a:xfrm>
            <a:off x="62941" y="4104531"/>
            <a:ext cx="8037453" cy="707886"/>
          </a:xfrm>
          <a:prstGeom prst="rect">
            <a:avLst/>
          </a:prstGeom>
        </p:spPr>
        <p:txBody>
          <a:bodyPr wrap="square">
            <a:spAutoFit/>
          </a:bodyPr>
          <a:lstStyle/>
          <a:p>
            <a:pPr marL="457200" indent="-457200">
              <a:spcAft>
                <a:spcPts val="1800"/>
              </a:spcAft>
              <a:buFont typeface="Arial" panose="020B0604020202020204" pitchFamily="34" charset="0"/>
              <a:buChar char="•"/>
            </a:pPr>
            <a:r>
              <a:rPr lang="en-NZ" sz="2000" b="1" dirty="0" smtClean="0">
                <a:latin typeface="Segoe UI" pitchFamily="34" charset="0"/>
                <a:ea typeface="Segoe UI" pitchFamily="34" charset="0"/>
                <a:cs typeface="Segoe UI" pitchFamily="34" charset="0"/>
              </a:rPr>
              <a:t>Can </a:t>
            </a:r>
            <a:r>
              <a:rPr lang="en-NZ" sz="2000" b="1" dirty="0">
                <a:latin typeface="Segoe UI" pitchFamily="34" charset="0"/>
                <a:ea typeface="Segoe UI" pitchFamily="34" charset="0"/>
                <a:cs typeface="Segoe UI" pitchFamily="34" charset="0"/>
              </a:rPr>
              <a:t>you imagine what it would be like to wait for something for your whole life that doesn’t come?</a:t>
            </a:r>
            <a:endParaRPr lang="en-GB" sz="2000" b="1" dirty="0">
              <a:latin typeface="Segoe UI" pitchFamily="34" charset="0"/>
              <a:ea typeface="Segoe UI" pitchFamily="34" charset="0"/>
              <a:cs typeface="Segoe UI" pitchFamily="34" charset="0"/>
            </a:endParaRPr>
          </a:p>
        </p:txBody>
      </p:sp>
      <p:sp>
        <p:nvSpPr>
          <p:cNvPr id="25" name="Textbox: Text Line 5"/>
          <p:cNvSpPr/>
          <p:nvPr/>
        </p:nvSpPr>
        <p:spPr>
          <a:xfrm>
            <a:off x="62939" y="3305753"/>
            <a:ext cx="8253476" cy="707886"/>
          </a:xfrm>
          <a:prstGeom prst="rect">
            <a:avLst/>
          </a:prstGeom>
        </p:spPr>
        <p:txBody>
          <a:bodyPr wrap="square">
            <a:spAutoFit/>
          </a:bodyPr>
          <a:lstStyle/>
          <a:p>
            <a:pPr marL="457200" indent="-457200">
              <a:spcAft>
                <a:spcPts val="1800"/>
              </a:spcAft>
              <a:buFont typeface="Arial" panose="020B0604020202020204" pitchFamily="34" charset="0"/>
              <a:buChar char="•"/>
            </a:pPr>
            <a:r>
              <a:rPr lang="en-NZ" sz="2000" b="1" dirty="0" smtClean="0">
                <a:latin typeface="Segoe UI" pitchFamily="34" charset="0"/>
                <a:ea typeface="Segoe UI" pitchFamily="34" charset="0"/>
                <a:cs typeface="Segoe UI" pitchFamily="34" charset="0"/>
              </a:rPr>
              <a:t>The </a:t>
            </a:r>
            <a:r>
              <a:rPr lang="en-NZ" sz="2000" b="1" dirty="0">
                <a:latin typeface="Segoe UI" pitchFamily="34" charset="0"/>
                <a:ea typeface="Segoe UI" pitchFamily="34" charset="0"/>
                <a:cs typeface="Segoe UI" pitchFamily="34" charset="0"/>
              </a:rPr>
              <a:t>symbols on the Jesse Tree represent the </a:t>
            </a:r>
            <a:r>
              <a:rPr lang="en-NZ" sz="2000" b="1" dirty="0" smtClean="0">
                <a:latin typeface="Segoe UI" pitchFamily="34" charset="0"/>
                <a:ea typeface="Segoe UI" pitchFamily="34" charset="0"/>
                <a:cs typeface="Segoe UI" pitchFamily="34" charset="0"/>
              </a:rPr>
              <a:t>people who </a:t>
            </a:r>
            <a:r>
              <a:rPr lang="en-NZ" sz="2000" b="1" dirty="0">
                <a:latin typeface="Segoe UI" pitchFamily="34" charset="0"/>
                <a:ea typeface="Segoe UI" pitchFamily="34" charset="0"/>
                <a:cs typeface="Segoe UI" pitchFamily="34" charset="0"/>
              </a:rPr>
              <a:t>waited for the Messiah to </a:t>
            </a:r>
            <a:r>
              <a:rPr lang="en-NZ" sz="2000" b="1" dirty="0" smtClean="0">
                <a:latin typeface="Segoe UI" pitchFamily="34" charset="0"/>
                <a:ea typeface="Segoe UI" pitchFamily="34" charset="0"/>
                <a:cs typeface="Segoe UI" pitchFamily="34" charset="0"/>
              </a:rPr>
              <a:t>come</a:t>
            </a:r>
            <a:endParaRPr lang="en-GB" sz="2000" b="1" dirty="0">
              <a:latin typeface="Segoe UI" pitchFamily="34" charset="0"/>
              <a:ea typeface="Segoe UI" pitchFamily="34" charset="0"/>
              <a:cs typeface="Segoe UI" pitchFamily="34" charset="0"/>
            </a:endParaRPr>
          </a:p>
        </p:txBody>
      </p:sp>
      <p:sp>
        <p:nvSpPr>
          <p:cNvPr id="26" name="Textbox: Text Line 4"/>
          <p:cNvSpPr/>
          <p:nvPr/>
        </p:nvSpPr>
        <p:spPr>
          <a:xfrm>
            <a:off x="62939" y="2506975"/>
            <a:ext cx="8266103" cy="707886"/>
          </a:xfrm>
          <a:prstGeom prst="rect">
            <a:avLst/>
          </a:prstGeom>
        </p:spPr>
        <p:txBody>
          <a:bodyPr wrap="square">
            <a:spAutoFit/>
          </a:bodyPr>
          <a:lstStyle/>
          <a:p>
            <a:pPr marL="457200" indent="-457200">
              <a:spcAft>
                <a:spcPts val="1800"/>
              </a:spcAft>
              <a:buFont typeface="Arial" panose="020B0604020202020204" pitchFamily="34" charset="0"/>
              <a:buChar char="•"/>
            </a:pPr>
            <a:r>
              <a:rPr lang="en-NZ" sz="2000" b="1" dirty="0" smtClean="0">
                <a:latin typeface="Segoe UI" pitchFamily="34" charset="0"/>
                <a:ea typeface="Segoe UI" pitchFamily="34" charset="0"/>
                <a:cs typeface="Segoe UI" pitchFamily="34" charset="0"/>
              </a:rPr>
              <a:t>It </a:t>
            </a:r>
            <a:r>
              <a:rPr lang="en-NZ" sz="2000" b="1" dirty="0">
                <a:latin typeface="Segoe UI" pitchFamily="34" charset="0"/>
                <a:ea typeface="Segoe UI" pitchFamily="34" charset="0"/>
                <a:cs typeface="Segoe UI" pitchFamily="34" charset="0"/>
              </a:rPr>
              <a:t>took thousands of years to pass between God’s promise and the coming of the </a:t>
            </a:r>
            <a:r>
              <a:rPr lang="en-NZ" sz="2000" b="1" dirty="0" smtClean="0">
                <a:latin typeface="Segoe UI" pitchFamily="34" charset="0"/>
                <a:ea typeface="Segoe UI" pitchFamily="34" charset="0"/>
                <a:cs typeface="Segoe UI" pitchFamily="34" charset="0"/>
              </a:rPr>
              <a:t>Messiah</a:t>
            </a:r>
            <a:endParaRPr lang="en-NZ" sz="2000" b="1" dirty="0">
              <a:latin typeface="Segoe UI" pitchFamily="34" charset="0"/>
              <a:ea typeface="Segoe UI" pitchFamily="34" charset="0"/>
              <a:cs typeface="Segoe UI" pitchFamily="34" charset="0"/>
            </a:endParaRPr>
          </a:p>
        </p:txBody>
      </p:sp>
      <p:sp>
        <p:nvSpPr>
          <p:cNvPr id="27" name="Textbox: Text Line 3"/>
          <p:cNvSpPr/>
          <p:nvPr/>
        </p:nvSpPr>
        <p:spPr>
          <a:xfrm>
            <a:off x="62940" y="2015973"/>
            <a:ext cx="8379724" cy="400110"/>
          </a:xfrm>
          <a:prstGeom prst="rect">
            <a:avLst/>
          </a:prstGeom>
        </p:spPr>
        <p:txBody>
          <a:bodyPr wrap="square">
            <a:spAutoFit/>
          </a:bodyPr>
          <a:lstStyle/>
          <a:p>
            <a:pPr marL="457200" indent="-457200">
              <a:spcAft>
                <a:spcPts val="1800"/>
              </a:spcAft>
              <a:buFont typeface="Arial" panose="020B0604020202020204" pitchFamily="34" charset="0"/>
              <a:buChar char="•"/>
            </a:pPr>
            <a:r>
              <a:rPr lang="en-NZ" sz="2000" b="1" dirty="0" smtClean="0">
                <a:latin typeface="Segoe UI" pitchFamily="34" charset="0"/>
                <a:ea typeface="Segoe UI" pitchFamily="34" charset="0"/>
                <a:cs typeface="Segoe UI" pitchFamily="34" charset="0"/>
              </a:rPr>
              <a:t>This </a:t>
            </a:r>
            <a:r>
              <a:rPr lang="en-NZ" sz="2000" b="1" dirty="0">
                <a:latin typeface="Segoe UI" pitchFamily="34" charset="0"/>
                <a:ea typeface="Segoe UI" pitchFamily="34" charset="0"/>
                <a:cs typeface="Segoe UI" pitchFamily="34" charset="0"/>
              </a:rPr>
              <a:t>is recorded in the Creation </a:t>
            </a:r>
            <a:r>
              <a:rPr lang="en-NZ" sz="2000" b="1" dirty="0" smtClean="0">
                <a:latin typeface="Segoe UI" pitchFamily="34" charset="0"/>
                <a:ea typeface="Segoe UI" pitchFamily="34" charset="0"/>
                <a:cs typeface="Segoe UI" pitchFamily="34" charset="0"/>
              </a:rPr>
              <a:t>story</a:t>
            </a:r>
            <a:endParaRPr lang="en-NZ" sz="2000" b="1" dirty="0">
              <a:latin typeface="Segoe UI" pitchFamily="34" charset="0"/>
              <a:ea typeface="Segoe UI" pitchFamily="34" charset="0"/>
              <a:cs typeface="Segoe UI" pitchFamily="34" charset="0"/>
            </a:endParaRPr>
          </a:p>
        </p:txBody>
      </p:sp>
      <p:sp>
        <p:nvSpPr>
          <p:cNvPr id="28" name="Textbox: Text Line 2"/>
          <p:cNvSpPr/>
          <p:nvPr/>
        </p:nvSpPr>
        <p:spPr>
          <a:xfrm>
            <a:off x="62941" y="1217195"/>
            <a:ext cx="8158412" cy="707886"/>
          </a:xfrm>
          <a:prstGeom prst="rect">
            <a:avLst/>
          </a:prstGeom>
        </p:spPr>
        <p:txBody>
          <a:bodyPr wrap="square">
            <a:spAutoFit/>
          </a:bodyPr>
          <a:lstStyle/>
          <a:p>
            <a:pPr marL="457200" indent="-457200">
              <a:spcAft>
                <a:spcPts val="1800"/>
              </a:spcAft>
              <a:buFont typeface="Arial" panose="020B0604020202020204" pitchFamily="34" charset="0"/>
              <a:buChar char="•"/>
            </a:pPr>
            <a:r>
              <a:rPr lang="en-NZ" sz="2000" b="1" dirty="0" smtClean="0">
                <a:latin typeface="Segoe UI" pitchFamily="34" charset="0"/>
                <a:ea typeface="Segoe UI" pitchFamily="34" charset="0"/>
                <a:cs typeface="Segoe UI" pitchFamily="34" charset="0"/>
              </a:rPr>
              <a:t>It </a:t>
            </a:r>
            <a:r>
              <a:rPr lang="en-NZ" sz="2000" b="1" dirty="0">
                <a:latin typeface="Segoe UI" pitchFamily="34" charset="0"/>
                <a:ea typeface="Segoe UI" pitchFamily="34" charset="0"/>
                <a:cs typeface="Segoe UI" pitchFamily="34" charset="0"/>
              </a:rPr>
              <a:t>traces his ancestors back to when God first </a:t>
            </a:r>
            <a:r>
              <a:rPr lang="en-NZ" sz="2000" b="1" dirty="0" smtClean="0">
                <a:latin typeface="Segoe UI" pitchFamily="34" charset="0"/>
                <a:ea typeface="Segoe UI" pitchFamily="34" charset="0"/>
                <a:cs typeface="Segoe UI" pitchFamily="34" charset="0"/>
              </a:rPr>
              <a:t>promised</a:t>
            </a:r>
            <a:br>
              <a:rPr lang="en-NZ" sz="2000" b="1" dirty="0" smtClean="0">
                <a:latin typeface="Segoe UI" pitchFamily="34" charset="0"/>
                <a:ea typeface="Segoe UI" pitchFamily="34" charset="0"/>
                <a:cs typeface="Segoe UI" pitchFamily="34" charset="0"/>
              </a:rPr>
            </a:br>
            <a:r>
              <a:rPr lang="en-NZ" sz="2000" b="1" dirty="0" smtClean="0">
                <a:latin typeface="Segoe UI" pitchFamily="34" charset="0"/>
                <a:ea typeface="Segoe UI" pitchFamily="34" charset="0"/>
                <a:cs typeface="Segoe UI" pitchFamily="34" charset="0"/>
              </a:rPr>
              <a:t>to send </a:t>
            </a:r>
            <a:r>
              <a:rPr lang="en-NZ" sz="2000" b="1" dirty="0">
                <a:latin typeface="Segoe UI" pitchFamily="34" charset="0"/>
                <a:ea typeface="Segoe UI" pitchFamily="34" charset="0"/>
                <a:cs typeface="Segoe UI" pitchFamily="34" charset="0"/>
              </a:rPr>
              <a:t>a Messiah to save the world after the first </a:t>
            </a:r>
            <a:r>
              <a:rPr lang="en-NZ" sz="2000" b="1" dirty="0" smtClean="0">
                <a:latin typeface="Segoe UI" pitchFamily="34" charset="0"/>
                <a:ea typeface="Segoe UI" pitchFamily="34" charset="0"/>
                <a:cs typeface="Segoe UI" pitchFamily="34" charset="0"/>
              </a:rPr>
              <a:t>sin</a:t>
            </a:r>
            <a:endParaRPr lang="en-NZ" sz="2000" b="1" dirty="0">
              <a:latin typeface="Segoe UI" pitchFamily="34" charset="0"/>
              <a:ea typeface="Segoe UI" pitchFamily="34" charset="0"/>
              <a:cs typeface="Segoe UI" pitchFamily="34" charset="0"/>
            </a:endParaRPr>
          </a:p>
        </p:txBody>
      </p:sp>
      <p:sp>
        <p:nvSpPr>
          <p:cNvPr id="29" name="Textbox: Text Line 1"/>
          <p:cNvSpPr txBox="1"/>
          <p:nvPr/>
        </p:nvSpPr>
        <p:spPr>
          <a:xfrm>
            <a:off x="62940" y="629629"/>
            <a:ext cx="8253475" cy="553998"/>
          </a:xfrm>
          <a:prstGeom prst="rect">
            <a:avLst/>
          </a:prstGeom>
          <a:noFill/>
        </p:spPr>
        <p:txBody>
          <a:bodyPr wrap="square" rtlCol="0">
            <a:spAutoFit/>
          </a:bodyPr>
          <a:lstStyle/>
          <a:p>
            <a:pPr marL="457200" indent="-457200">
              <a:lnSpc>
                <a:spcPct val="150000"/>
              </a:lnSpc>
              <a:spcAft>
                <a:spcPts val="1800"/>
              </a:spcAft>
              <a:buFont typeface="Arial" panose="020B0604020202020204" pitchFamily="34" charset="0"/>
              <a:buChar char="•"/>
            </a:pPr>
            <a:r>
              <a:rPr lang="en-NZ" sz="2000" b="1" dirty="0" smtClean="0">
                <a:latin typeface="Segoe UI" pitchFamily="34" charset="0"/>
                <a:ea typeface="Segoe UI" pitchFamily="34" charset="0"/>
                <a:cs typeface="Segoe UI" pitchFamily="34" charset="0"/>
              </a:rPr>
              <a:t>The </a:t>
            </a:r>
            <a:r>
              <a:rPr lang="en-NZ" sz="2000" b="1" dirty="0">
                <a:latin typeface="Segoe UI" pitchFamily="34" charset="0"/>
                <a:ea typeface="Segoe UI" pitchFamily="34" charset="0"/>
                <a:cs typeface="Segoe UI" pitchFamily="34" charset="0"/>
              </a:rPr>
              <a:t>Jesse Tree is Jesus’ Family </a:t>
            </a:r>
            <a:r>
              <a:rPr lang="en-NZ" sz="2000" b="1" dirty="0" smtClean="0">
                <a:latin typeface="Segoe UI" pitchFamily="34" charset="0"/>
                <a:ea typeface="Segoe UI" pitchFamily="34" charset="0"/>
                <a:cs typeface="Segoe UI" pitchFamily="34" charset="0"/>
              </a:rPr>
              <a:t>Tree</a:t>
            </a:r>
          </a:p>
        </p:txBody>
      </p:sp>
      <p:grpSp>
        <p:nvGrpSpPr>
          <p:cNvPr id="3" name="Shape: Slider"/>
          <p:cNvGrpSpPr/>
          <p:nvPr/>
        </p:nvGrpSpPr>
        <p:grpSpPr>
          <a:xfrm>
            <a:off x="2" y="592126"/>
            <a:ext cx="9144000" cy="4430587"/>
            <a:chOff x="2" y="1449418"/>
            <a:chExt cx="9144000" cy="4430587"/>
          </a:xfrm>
          <a:blipFill>
            <a:blip r:embed="rId3"/>
            <a:stretch>
              <a:fillRect/>
            </a:stretch>
          </a:blipFill>
        </p:grpSpPr>
        <p:sp>
          <p:nvSpPr>
            <p:cNvPr id="6" name="Slider: Image"/>
            <p:cNvSpPr/>
            <p:nvPr/>
          </p:nvSpPr>
          <p:spPr>
            <a:xfrm>
              <a:off x="2" y="1449418"/>
              <a:ext cx="9144000" cy="443058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p>
          </p:txBody>
        </p:sp>
        <p:sp>
          <p:nvSpPr>
            <p:cNvPr id="8" name="Slider Text" hidden="1"/>
            <p:cNvSpPr txBox="1"/>
            <p:nvPr/>
          </p:nvSpPr>
          <p:spPr>
            <a:xfrm>
              <a:off x="178402" y="1635646"/>
              <a:ext cx="5697072" cy="400110"/>
            </a:xfrm>
            <a:prstGeom prst="rect">
              <a:avLst/>
            </a:prstGeom>
            <a:grpFill/>
            <a:ln>
              <a:noFill/>
            </a:ln>
          </p:spPr>
          <p:txBody>
            <a:bodyPr wrap="none" rtlCol="0">
              <a:spAutoFit/>
            </a:bodyPr>
            <a:lstStyle/>
            <a:p>
              <a:r>
                <a:rPr lang="en-GB" sz="2000" b="1" dirty="0" smtClean="0">
                  <a:solidFill>
                    <a:schemeClr val="bg1"/>
                  </a:solidFill>
                  <a:latin typeface="Segoe UI" pitchFamily="34" charset="0"/>
                  <a:ea typeface="Segoe UI" pitchFamily="34" charset="0"/>
                  <a:cs typeface="Segoe UI" pitchFamily="34" charset="0"/>
                </a:rPr>
                <a:t>Sample text line that is displayed on the blind</a:t>
              </a:r>
              <a:endParaRPr lang="en-GB" sz="2000" b="1" dirty="0">
                <a:solidFill>
                  <a:schemeClr val="bg1"/>
                </a:solidFill>
                <a:latin typeface="Segoe UI" pitchFamily="34" charset="0"/>
                <a:ea typeface="Segoe UI" pitchFamily="34" charset="0"/>
                <a:cs typeface="Segoe UI" pitchFamily="34" charset="0"/>
              </a:endParaRPr>
            </a:p>
          </p:txBody>
        </p:sp>
      </p:grpSp>
      <p:sp>
        <p:nvSpPr>
          <p:cNvPr id="23" name="Shape: Sider Down 6"/>
          <p:cNvSpPr/>
          <p:nvPr/>
        </p:nvSpPr>
        <p:spPr>
          <a:xfrm rot="5400000">
            <a:off x="8301618" y="992707"/>
            <a:ext cx="648072" cy="564533"/>
          </a:xfrm>
          <a:prstGeom prst="homePlate">
            <a:avLst/>
          </a:prstGeom>
          <a:solidFill>
            <a:schemeClr val="bg1">
              <a:alpha val="3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hape: Sider Down 5"/>
          <p:cNvSpPr/>
          <p:nvPr/>
        </p:nvSpPr>
        <p:spPr>
          <a:xfrm rot="5400000">
            <a:off x="8301618" y="992707"/>
            <a:ext cx="648072" cy="564533"/>
          </a:xfrm>
          <a:prstGeom prst="homePlate">
            <a:avLst/>
          </a:prstGeom>
          <a:solidFill>
            <a:schemeClr val="bg1">
              <a:alpha val="3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Shape: Sider Down 4"/>
          <p:cNvSpPr/>
          <p:nvPr/>
        </p:nvSpPr>
        <p:spPr>
          <a:xfrm rot="5400000">
            <a:off x="8301618" y="992707"/>
            <a:ext cx="648072" cy="564533"/>
          </a:xfrm>
          <a:prstGeom prst="homePlate">
            <a:avLst/>
          </a:prstGeom>
          <a:solidFill>
            <a:schemeClr val="bg1">
              <a:alpha val="3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Shape: Sider Down 3"/>
          <p:cNvSpPr/>
          <p:nvPr/>
        </p:nvSpPr>
        <p:spPr>
          <a:xfrm rot="5400000">
            <a:off x="8301618" y="992707"/>
            <a:ext cx="648072" cy="564533"/>
          </a:xfrm>
          <a:prstGeom prst="homePlate">
            <a:avLst/>
          </a:prstGeom>
          <a:solidFill>
            <a:schemeClr val="bg1">
              <a:alpha val="3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Shape: Sider Down 2"/>
          <p:cNvSpPr/>
          <p:nvPr/>
        </p:nvSpPr>
        <p:spPr>
          <a:xfrm rot="5400000">
            <a:off x="8301618" y="992707"/>
            <a:ext cx="648072" cy="564533"/>
          </a:xfrm>
          <a:prstGeom prst="homePlate">
            <a:avLst/>
          </a:prstGeom>
          <a:solidFill>
            <a:schemeClr val="bg1">
              <a:alpha val="3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Shape: Sider Down 1"/>
          <p:cNvSpPr/>
          <p:nvPr/>
        </p:nvSpPr>
        <p:spPr>
          <a:xfrm rot="5400000">
            <a:off x="8301618" y="992707"/>
            <a:ext cx="648072" cy="564533"/>
          </a:xfrm>
          <a:prstGeom prst="homePlate">
            <a:avLst/>
          </a:prstGeom>
          <a:solidFill>
            <a:schemeClr val="bg1">
              <a:alpha val="3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Shape: Slider Up"/>
          <p:cNvSpPr/>
          <p:nvPr/>
        </p:nvSpPr>
        <p:spPr>
          <a:xfrm rot="16200000">
            <a:off x="8287274" y="4016282"/>
            <a:ext cx="648072" cy="564533"/>
          </a:xfrm>
          <a:prstGeom prst="homePlate">
            <a:avLst/>
          </a:prstGeom>
          <a:solidFill>
            <a:schemeClr val="bg1">
              <a:alpha val="3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L-2</a:t>
            </a:r>
          </a:p>
          <a:p>
            <a:pPr algn="ctr"/>
            <a:r>
              <a:rPr lang="en-GB" sz="900" b="1" dirty="0" smtClean="0">
                <a:solidFill>
                  <a:srgbClr val="002060"/>
                </a:solidFill>
                <a:latin typeface="Arial" pitchFamily="34" charset="0"/>
                <a:cs typeface="Arial" pitchFamily="34" charset="0"/>
              </a:rPr>
              <a:t>S-03</a:t>
            </a:r>
            <a:endParaRPr lang="en-GB" sz="900" b="1" dirty="0">
              <a:solidFill>
                <a:srgbClr val="002060"/>
              </a:solidFill>
              <a:latin typeface="Arial" pitchFamily="34" charset="0"/>
              <a:cs typeface="Arial" pitchFamily="34" charset="0"/>
            </a:endParaRPr>
          </a:p>
        </p:txBody>
      </p:sp>
      <p:sp>
        <p:nvSpPr>
          <p:cNvPr id="20"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Textbox: Tool instructions"/>
          <p:cNvSpPr txBox="1"/>
          <p:nvPr/>
        </p:nvSpPr>
        <p:spPr>
          <a:xfrm>
            <a:off x="1813373" y="4941182"/>
            <a:ext cx="5524367" cy="215444"/>
          </a:xfrm>
          <a:prstGeom prst="rect">
            <a:avLst/>
          </a:prstGeom>
          <a:solidFill>
            <a:schemeClr val="bg1">
              <a:alpha val="74000"/>
            </a:schemeClr>
          </a:solidFill>
        </p:spPr>
        <p:txBody>
          <a:bodyPr wrap="square" rtlCol="0">
            <a:spAutoFit/>
          </a:bodyPr>
          <a:lstStyle/>
          <a:p>
            <a:r>
              <a:rPr lang="en-GB" sz="800" dirty="0" smtClean="0">
                <a:latin typeface="Arial" pitchFamily="34" charset="0"/>
                <a:ea typeface="Segoe UI" pitchFamily="34" charset="0"/>
                <a:cs typeface="Arial" pitchFamily="34" charset="0"/>
              </a:rPr>
              <a:t>Click the down-button to move the blind down, Click the up-button (appears at bottom) to move the blind to the top.</a:t>
            </a:r>
            <a:endParaRPr lang="en-GB" sz="800" dirty="0">
              <a:latin typeface="Arial" pitchFamily="34" charset="0"/>
              <a:ea typeface="Segoe UI" pitchFamily="34" charset="0"/>
              <a:cs typeface="Arial" pitchFamily="34" charset="0"/>
            </a:endParaRPr>
          </a:p>
        </p:txBody>
      </p:sp>
    </p:spTree>
    <p:extLst>
      <p:ext uri="{BB962C8B-B14F-4D97-AF65-F5344CB8AC3E}">
        <p14:creationId xmlns:p14="http://schemas.microsoft.com/office/powerpoint/2010/main" val="2727511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42" presetClass="path" presetSubtype="0" accel="50000" decel="50000" fill="hold" nodeType="withEffect">
                                  <p:stCondLst>
                                    <p:cond delay="0"/>
                                  </p:stCondLst>
                                  <p:childTnLst>
                                    <p:animMotion origin="layout" path="M 0 0.00062 L 0 0.13981 " pathEditMode="relative" rAng="0" ptsTypes="AA">
                                      <p:cBhvr>
                                        <p:cTn id="8" dur="2000" fill="hold"/>
                                        <p:tgtEl>
                                          <p:spTgt spid="3"/>
                                        </p:tgtEl>
                                        <p:attrNameLst>
                                          <p:attrName>ppt_x</p:attrName>
                                          <p:attrName>ppt_y</p:attrName>
                                        </p:attrNameLst>
                                      </p:cBhvr>
                                      <p:rCtr x="0" y="6944"/>
                                    </p:animMotion>
                                  </p:childTnLst>
                                </p:cTn>
                              </p:par>
                              <p:par>
                                <p:cTn id="9" presetID="42" presetClass="path" presetSubtype="0" accel="50000" decel="50000" fill="hold" grpId="1" nodeType="withEffect">
                                  <p:stCondLst>
                                    <p:cond delay="0"/>
                                  </p:stCondLst>
                                  <p:childTnLst>
                                    <p:animMotion origin="layout" path="M 8.33333E-7 -2.09877E-6 L 8.33333E-7 0.15926 " pathEditMode="relative" rAng="0" ptsTypes="AA">
                                      <p:cBhvr>
                                        <p:cTn id="10" dur="2000" fill="hold"/>
                                        <p:tgtEl>
                                          <p:spTgt spid="13"/>
                                        </p:tgtEl>
                                        <p:attrNameLst>
                                          <p:attrName>ppt_x</p:attrName>
                                          <p:attrName>ppt_y</p:attrName>
                                        </p:attrNameLst>
                                      </p:cBhvr>
                                      <p:rCtr x="0" y="7963"/>
                                    </p:animMotion>
                                  </p:childTnLst>
                                </p:cTn>
                              </p:par>
                              <p:par>
                                <p:cTn id="11" presetID="42" presetClass="path" presetSubtype="0" accel="50000" decel="50000" fill="hold" grpId="1" nodeType="withEffect">
                                  <p:stCondLst>
                                    <p:cond delay="0"/>
                                  </p:stCondLst>
                                  <p:childTnLst>
                                    <p:animMotion origin="layout" path="M 8.33333E-7 -2.09877E-6 L 8.33333E-7 0.15895 " pathEditMode="relative" rAng="0" ptsTypes="AA">
                                      <p:cBhvr>
                                        <p:cTn id="12" dur="2000" fill="hold"/>
                                        <p:tgtEl>
                                          <p:spTgt spid="14"/>
                                        </p:tgtEl>
                                        <p:attrNameLst>
                                          <p:attrName>ppt_x</p:attrName>
                                          <p:attrName>ppt_y</p:attrName>
                                        </p:attrNameLst>
                                      </p:cBhvr>
                                      <p:rCtr x="0" y="7932"/>
                                    </p:animMotion>
                                  </p:childTnLst>
                                </p:cTn>
                              </p:par>
                              <p:par>
                                <p:cTn id="13" presetID="42" presetClass="path" presetSubtype="0" accel="50000" decel="50000" fill="hold" grpId="1" nodeType="withEffect">
                                  <p:stCondLst>
                                    <p:cond delay="0"/>
                                  </p:stCondLst>
                                  <p:childTnLst>
                                    <p:animMotion origin="layout" path="M 8.33333E-7 4.93827E-7 L 8.33333E-7 0.15926 " pathEditMode="relative" rAng="0" ptsTypes="AA">
                                      <p:cBhvr>
                                        <p:cTn id="14" dur="2000" fill="hold"/>
                                        <p:tgtEl>
                                          <p:spTgt spid="15"/>
                                        </p:tgtEl>
                                        <p:attrNameLst>
                                          <p:attrName>ppt_x</p:attrName>
                                          <p:attrName>ppt_y</p:attrName>
                                        </p:attrNameLst>
                                      </p:cBhvr>
                                      <p:rCtr x="0" y="7963"/>
                                    </p:animMotion>
                                  </p:childTnLst>
                                </p:cTn>
                              </p:par>
                              <p:par>
                                <p:cTn id="15" presetID="42" presetClass="path" presetSubtype="0" accel="50000" decel="50000" fill="hold" grpId="1" nodeType="withEffect">
                                  <p:stCondLst>
                                    <p:cond delay="0"/>
                                  </p:stCondLst>
                                  <p:childTnLst>
                                    <p:animMotion origin="layout" path="M 8.33333E-7 4.93827E-7 L 8.33333E-7 0.15895 " pathEditMode="relative" rAng="0" ptsTypes="AA">
                                      <p:cBhvr>
                                        <p:cTn id="16" dur="2000" fill="hold"/>
                                        <p:tgtEl>
                                          <p:spTgt spid="22"/>
                                        </p:tgtEl>
                                        <p:attrNameLst>
                                          <p:attrName>ppt_x</p:attrName>
                                          <p:attrName>ppt_y</p:attrName>
                                        </p:attrNameLst>
                                      </p:cBhvr>
                                      <p:rCtr x="0" y="7932"/>
                                    </p:animMotion>
                                  </p:childTnLst>
                                </p:cTn>
                              </p:par>
                              <p:par>
                                <p:cTn id="17" presetID="42" presetClass="path" presetSubtype="0" accel="50000" decel="50000" fill="hold" grpId="1" nodeType="withEffect">
                                  <p:stCondLst>
                                    <p:cond delay="0"/>
                                  </p:stCondLst>
                                  <p:childTnLst>
                                    <p:animMotion origin="layout" path="M 8.33333E-7 4.93827E-7 L 8.33333E-7 0.15926 " pathEditMode="relative" rAng="0" ptsTypes="AA">
                                      <p:cBhvr>
                                        <p:cTn id="18" dur="2000" fill="hold"/>
                                        <p:tgtEl>
                                          <p:spTgt spid="23"/>
                                        </p:tgtEl>
                                        <p:attrNameLst>
                                          <p:attrName>ppt_x</p:attrName>
                                          <p:attrName>ppt_y</p:attrName>
                                        </p:attrNameLst>
                                      </p:cBhvr>
                                      <p:rCtr x="0" y="7963"/>
                                    </p:animMotion>
                                  </p:childTnLst>
                                </p:cTn>
                              </p:par>
                            </p:childTnLst>
                          </p:cTn>
                        </p:par>
                      </p:childTnLst>
                    </p:cTn>
                  </p:par>
                </p:childTnLst>
              </p:cTn>
              <p:nextCondLst>
                <p:cond evt="onClick" delay="0">
                  <p:tgtEl>
                    <p:spTgt spid="7"/>
                  </p:tgtEl>
                </p:cond>
              </p:nextCondLst>
            </p:seq>
            <p:seq concurrent="1" nextAc="seek">
              <p:cTn id="19" restart="whenNotActive" fill="hold" evtFilter="cancelBubble" nodeType="interactiveSeq">
                <p:stCondLst>
                  <p:cond evt="onClick" delay="0">
                    <p:tgtEl>
                      <p:spTgt spid="13"/>
                    </p:tgtEl>
                  </p:cond>
                </p:stCondLst>
                <p:endSync evt="end" delay="0">
                  <p:rtn val="all"/>
                </p:endSync>
                <p:childTnLst>
                  <p:par>
                    <p:cTn id="20" fill="hold">
                      <p:stCondLst>
                        <p:cond delay="0"/>
                      </p:stCondLst>
                      <p:childTnLst>
                        <p:par>
                          <p:cTn id="21" fill="hold">
                            <p:stCondLst>
                              <p:cond delay="0"/>
                            </p:stCondLst>
                            <p:childTnLst>
                              <p:par>
                                <p:cTn id="22" presetID="1" presetClass="exit"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hidden"/>
                                      </p:to>
                                    </p:set>
                                  </p:childTnLst>
                                </p:cTn>
                              </p:par>
                              <p:par>
                                <p:cTn id="24" presetID="42" presetClass="path" presetSubtype="0" accel="50000" decel="50000" fill="hold" nodeType="withEffect">
                                  <p:stCondLst>
                                    <p:cond delay="0"/>
                                  </p:stCondLst>
                                  <p:childTnLst>
                                    <p:animMotion origin="layout" path="M 0 0.13981 L 0 0.27068 " pathEditMode="relative" rAng="0" ptsTypes="AA">
                                      <p:cBhvr>
                                        <p:cTn id="25" dur="2000" fill="hold"/>
                                        <p:tgtEl>
                                          <p:spTgt spid="3"/>
                                        </p:tgtEl>
                                        <p:attrNameLst>
                                          <p:attrName>ppt_x</p:attrName>
                                          <p:attrName>ppt_y</p:attrName>
                                        </p:attrNameLst>
                                      </p:cBhvr>
                                      <p:rCtr x="0" y="6543"/>
                                    </p:animMotion>
                                  </p:childTnLst>
                                </p:cTn>
                              </p:par>
                              <p:par>
                                <p:cTn id="26" presetID="42" presetClass="path" presetSubtype="0" accel="50000" decel="50000" fill="hold" grpId="2" nodeType="withEffect">
                                  <p:stCondLst>
                                    <p:cond delay="0"/>
                                  </p:stCondLst>
                                  <p:childTnLst>
                                    <p:animMotion origin="layout" path="M 8.33333E-7 0.15926 L 8.33333E-7 0.27315 " pathEditMode="relative" rAng="0" ptsTypes="AA">
                                      <p:cBhvr>
                                        <p:cTn id="27" dur="2000" fill="hold"/>
                                        <p:tgtEl>
                                          <p:spTgt spid="14"/>
                                        </p:tgtEl>
                                        <p:attrNameLst>
                                          <p:attrName>ppt_x</p:attrName>
                                          <p:attrName>ppt_y</p:attrName>
                                        </p:attrNameLst>
                                      </p:cBhvr>
                                      <p:rCtr x="0" y="5679"/>
                                    </p:animMotion>
                                  </p:childTnLst>
                                </p:cTn>
                              </p:par>
                              <p:par>
                                <p:cTn id="28" presetID="42" presetClass="path" presetSubtype="0" accel="50000" decel="50000" fill="hold" grpId="2" nodeType="withEffect">
                                  <p:stCondLst>
                                    <p:cond delay="0"/>
                                  </p:stCondLst>
                                  <p:childTnLst>
                                    <p:animMotion origin="layout" path="M 8.33333E-7 0.15926 L 8.33333E-7 0.27315 " pathEditMode="relative" rAng="0" ptsTypes="AA">
                                      <p:cBhvr>
                                        <p:cTn id="29" dur="2000" fill="hold"/>
                                        <p:tgtEl>
                                          <p:spTgt spid="15"/>
                                        </p:tgtEl>
                                        <p:attrNameLst>
                                          <p:attrName>ppt_x</p:attrName>
                                          <p:attrName>ppt_y</p:attrName>
                                        </p:attrNameLst>
                                      </p:cBhvr>
                                      <p:rCtr x="0" y="5679"/>
                                    </p:animMotion>
                                  </p:childTnLst>
                                </p:cTn>
                              </p:par>
                              <p:par>
                                <p:cTn id="30" presetID="42" presetClass="path" presetSubtype="0" accel="50000" decel="50000" fill="hold" grpId="2" nodeType="withEffect">
                                  <p:stCondLst>
                                    <p:cond delay="0"/>
                                  </p:stCondLst>
                                  <p:childTnLst>
                                    <p:animMotion origin="layout" path="M 8.33333E-7 0.15926 L 8.33333E-7 0.27346 " pathEditMode="relative" rAng="0" ptsTypes="AA">
                                      <p:cBhvr>
                                        <p:cTn id="31" dur="2000" fill="hold"/>
                                        <p:tgtEl>
                                          <p:spTgt spid="22"/>
                                        </p:tgtEl>
                                        <p:attrNameLst>
                                          <p:attrName>ppt_x</p:attrName>
                                          <p:attrName>ppt_y</p:attrName>
                                        </p:attrNameLst>
                                      </p:cBhvr>
                                      <p:rCtr x="0" y="5710"/>
                                    </p:animMotion>
                                  </p:childTnLst>
                                </p:cTn>
                              </p:par>
                              <p:par>
                                <p:cTn id="32" presetID="42" presetClass="path" presetSubtype="0" accel="50000" decel="50000" fill="hold" grpId="2" nodeType="withEffect">
                                  <p:stCondLst>
                                    <p:cond delay="0"/>
                                  </p:stCondLst>
                                  <p:childTnLst>
                                    <p:animMotion origin="layout" path="M 8.33333E-7 0.15926 L 8.33333E-7 0.27346 " pathEditMode="relative" rAng="0" ptsTypes="AA">
                                      <p:cBhvr>
                                        <p:cTn id="33" dur="2000" fill="hold"/>
                                        <p:tgtEl>
                                          <p:spTgt spid="23"/>
                                        </p:tgtEl>
                                        <p:attrNameLst>
                                          <p:attrName>ppt_x</p:attrName>
                                          <p:attrName>ppt_y</p:attrName>
                                        </p:attrNameLst>
                                      </p:cBhvr>
                                      <p:rCtr x="0" y="5710"/>
                                    </p:animMotion>
                                  </p:childTnLst>
                                </p:cTn>
                              </p:par>
                            </p:childTnLst>
                          </p:cTn>
                        </p:par>
                      </p:childTnLst>
                    </p:cTn>
                  </p:par>
                </p:childTnLst>
              </p:cTn>
              <p:nextCondLst>
                <p:cond evt="onClick" delay="0">
                  <p:tgtEl>
                    <p:spTgt spid="13"/>
                  </p:tgtEl>
                </p:cond>
              </p:nextCondLst>
            </p:seq>
            <p:seq concurrent="1" nextAc="seek">
              <p:cTn id="34" restart="whenNotActive" fill="hold" evtFilter="cancelBubble" nodeType="interactiveSeq">
                <p:stCondLst>
                  <p:cond evt="onClick" delay="0">
                    <p:tgtEl>
                      <p:spTgt spid="14"/>
                    </p:tgtEl>
                  </p:cond>
                </p:stCondLst>
                <p:endSync evt="end" delay="0">
                  <p:rtn val="all"/>
                </p:endSync>
                <p:childTnLst>
                  <p:par>
                    <p:cTn id="35" fill="hold">
                      <p:stCondLst>
                        <p:cond delay="0"/>
                      </p:stCondLst>
                      <p:childTnLst>
                        <p:par>
                          <p:cTn id="36" fill="hold">
                            <p:stCondLst>
                              <p:cond delay="0"/>
                            </p:stCondLst>
                            <p:childTnLst>
                              <p:par>
                                <p:cTn id="37" presetID="1" presetClass="exit"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hidden"/>
                                      </p:to>
                                    </p:set>
                                  </p:childTnLst>
                                </p:cTn>
                              </p:par>
                              <p:par>
                                <p:cTn id="39" presetID="42" presetClass="path" presetSubtype="0" accel="50000" decel="50000" fill="hold" nodeType="withEffect">
                                  <p:stCondLst>
                                    <p:cond delay="0"/>
                                  </p:stCondLst>
                                  <p:childTnLst>
                                    <p:animMotion origin="layout" path="M 0 0.27068 L 0 0.39259 " pathEditMode="relative" rAng="0" ptsTypes="AA">
                                      <p:cBhvr>
                                        <p:cTn id="40" dur="2000" fill="hold"/>
                                        <p:tgtEl>
                                          <p:spTgt spid="3"/>
                                        </p:tgtEl>
                                        <p:attrNameLst>
                                          <p:attrName>ppt_x</p:attrName>
                                          <p:attrName>ppt_y</p:attrName>
                                        </p:attrNameLst>
                                      </p:cBhvr>
                                      <p:rCtr x="0" y="6080"/>
                                    </p:animMotion>
                                  </p:childTnLst>
                                </p:cTn>
                              </p:par>
                              <p:par>
                                <p:cTn id="41" presetID="42" presetClass="path" presetSubtype="0" accel="50000" decel="50000" fill="hold" grpId="3" nodeType="withEffect">
                                  <p:stCondLst>
                                    <p:cond delay="0"/>
                                  </p:stCondLst>
                                  <p:childTnLst>
                                    <p:animMotion origin="layout" path="M 8.33333E-7 0.27376 L 8.33333E-7 0.43827 " pathEditMode="relative" rAng="0" ptsTypes="AA">
                                      <p:cBhvr>
                                        <p:cTn id="42" dur="2000" fill="hold"/>
                                        <p:tgtEl>
                                          <p:spTgt spid="15"/>
                                        </p:tgtEl>
                                        <p:attrNameLst>
                                          <p:attrName>ppt_x</p:attrName>
                                          <p:attrName>ppt_y</p:attrName>
                                        </p:attrNameLst>
                                      </p:cBhvr>
                                      <p:rCtr x="0" y="8210"/>
                                    </p:animMotion>
                                  </p:childTnLst>
                                </p:cTn>
                              </p:par>
                              <p:par>
                                <p:cTn id="43" presetID="42" presetClass="path" presetSubtype="0" accel="50000" decel="50000" fill="hold" grpId="6" nodeType="withEffect">
                                  <p:stCondLst>
                                    <p:cond delay="0"/>
                                  </p:stCondLst>
                                  <p:childTnLst>
                                    <p:animMotion origin="layout" path="M 8.33333E-7 0.27376 L 8.33333E-7 0.43796 " pathEditMode="relative" rAng="0" ptsTypes="AA">
                                      <p:cBhvr>
                                        <p:cTn id="44" dur="2000" fill="hold"/>
                                        <p:tgtEl>
                                          <p:spTgt spid="22"/>
                                        </p:tgtEl>
                                        <p:attrNameLst>
                                          <p:attrName>ppt_x</p:attrName>
                                          <p:attrName>ppt_y</p:attrName>
                                        </p:attrNameLst>
                                      </p:cBhvr>
                                      <p:rCtr x="0" y="8210"/>
                                    </p:animMotion>
                                  </p:childTnLst>
                                </p:cTn>
                              </p:par>
                              <p:par>
                                <p:cTn id="45" presetID="42" presetClass="path" presetSubtype="0" accel="50000" decel="50000" fill="hold" grpId="3" nodeType="withEffect">
                                  <p:stCondLst>
                                    <p:cond delay="0"/>
                                  </p:stCondLst>
                                  <p:childTnLst>
                                    <p:animMotion origin="layout" path="M 8.33333E-7 0.27376 L 8.33333E-7 0.43796 " pathEditMode="relative" rAng="0" ptsTypes="AA">
                                      <p:cBhvr>
                                        <p:cTn id="46" dur="2000" fill="hold"/>
                                        <p:tgtEl>
                                          <p:spTgt spid="23"/>
                                        </p:tgtEl>
                                        <p:attrNameLst>
                                          <p:attrName>ppt_x</p:attrName>
                                          <p:attrName>ppt_y</p:attrName>
                                        </p:attrNameLst>
                                      </p:cBhvr>
                                      <p:rCtr x="0" y="8210"/>
                                    </p:animMotion>
                                  </p:childTnLst>
                                </p:cTn>
                              </p:par>
                            </p:childTnLst>
                          </p:cTn>
                        </p:par>
                      </p:childTnLst>
                    </p:cTn>
                  </p:par>
                </p:childTnLst>
              </p:cTn>
              <p:nextCondLst>
                <p:cond evt="onClick" delay="0">
                  <p:tgtEl>
                    <p:spTgt spid="14"/>
                  </p:tgtEl>
                </p:cond>
              </p:nextCondLst>
            </p:seq>
            <p:seq concurrent="1" nextAc="seek">
              <p:cTn id="47" restart="whenNotActive" fill="hold" evtFilter="cancelBubble" nodeType="interactiveSeq">
                <p:stCondLst>
                  <p:cond evt="onClick" delay="0">
                    <p:tgtEl>
                      <p:spTgt spid="15"/>
                    </p:tgtEl>
                  </p:cond>
                </p:stCondLst>
                <p:endSync evt="end" delay="0">
                  <p:rtn val="all"/>
                </p:endSync>
                <p:childTnLst>
                  <p:par>
                    <p:cTn id="48" fill="hold">
                      <p:stCondLst>
                        <p:cond delay="0"/>
                      </p:stCondLst>
                      <p:childTnLst>
                        <p:par>
                          <p:cTn id="49" fill="hold">
                            <p:stCondLst>
                              <p:cond delay="0"/>
                            </p:stCondLst>
                            <p:childTnLst>
                              <p:par>
                                <p:cTn id="50" presetID="1" presetClass="exit"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hidden"/>
                                      </p:to>
                                    </p:set>
                                  </p:childTnLst>
                                </p:cTn>
                              </p:par>
                              <p:par>
                                <p:cTn id="52" presetID="42" presetClass="path" presetSubtype="0" accel="50000" decel="50000" fill="hold" nodeType="withEffect">
                                  <p:stCondLst>
                                    <p:cond delay="0"/>
                                  </p:stCondLst>
                                  <p:childTnLst>
                                    <p:animMotion origin="layout" path="M 0 0.39259 L 0 0.52901 " pathEditMode="relative" rAng="0" ptsTypes="AA">
                                      <p:cBhvr>
                                        <p:cTn id="53" dur="2000" fill="hold"/>
                                        <p:tgtEl>
                                          <p:spTgt spid="3"/>
                                        </p:tgtEl>
                                        <p:attrNameLst>
                                          <p:attrName>ppt_x</p:attrName>
                                          <p:attrName>ppt_y</p:attrName>
                                        </p:attrNameLst>
                                      </p:cBhvr>
                                      <p:rCtr x="0" y="6821"/>
                                    </p:animMotion>
                                  </p:childTnLst>
                                </p:cTn>
                              </p:par>
                              <p:par>
                                <p:cTn id="54" presetID="42" presetClass="path" presetSubtype="0" accel="50000" decel="50000" fill="hold" grpId="3" nodeType="withEffect">
                                  <p:stCondLst>
                                    <p:cond delay="0"/>
                                  </p:stCondLst>
                                  <p:childTnLst>
                                    <p:animMotion origin="layout" path="M 8.33333E-7 0.43827 L 8.33333E-7 0.53951 " pathEditMode="relative" rAng="0" ptsTypes="AA">
                                      <p:cBhvr>
                                        <p:cTn id="55" dur="2000" fill="hold"/>
                                        <p:tgtEl>
                                          <p:spTgt spid="22"/>
                                        </p:tgtEl>
                                        <p:attrNameLst>
                                          <p:attrName>ppt_x</p:attrName>
                                          <p:attrName>ppt_y</p:attrName>
                                        </p:attrNameLst>
                                      </p:cBhvr>
                                      <p:rCtr x="0" y="5062"/>
                                    </p:animMotion>
                                  </p:childTnLst>
                                </p:cTn>
                              </p:par>
                              <p:par>
                                <p:cTn id="56" presetID="42" presetClass="path" presetSubtype="0" accel="50000" decel="50000" fill="hold" grpId="6" nodeType="withEffect">
                                  <p:stCondLst>
                                    <p:cond delay="0"/>
                                  </p:stCondLst>
                                  <p:childTnLst>
                                    <p:animMotion origin="layout" path="M 8.33333E-7 0.43827 L 8.33333E-7 0.5392 " pathEditMode="relative" rAng="0" ptsTypes="AA">
                                      <p:cBhvr>
                                        <p:cTn id="57" dur="2000" fill="hold"/>
                                        <p:tgtEl>
                                          <p:spTgt spid="23"/>
                                        </p:tgtEl>
                                        <p:attrNameLst>
                                          <p:attrName>ppt_x</p:attrName>
                                          <p:attrName>ppt_y</p:attrName>
                                        </p:attrNameLst>
                                      </p:cBhvr>
                                      <p:rCtr x="0" y="5031"/>
                                    </p:animMotion>
                                  </p:childTnLst>
                                </p:cTn>
                              </p:par>
                            </p:childTnLst>
                          </p:cTn>
                        </p:par>
                      </p:childTnLst>
                    </p:cTn>
                  </p:par>
                </p:childTnLst>
              </p:cTn>
              <p:nextCondLst>
                <p:cond evt="onClick" delay="0">
                  <p:tgtEl>
                    <p:spTgt spid="15"/>
                  </p:tgtEl>
                </p:cond>
              </p:nextCondLst>
            </p:seq>
            <p:seq concurrent="1" nextAc="seek">
              <p:cTn id="58" restart="whenNotActive" fill="hold" evtFilter="cancelBubble" nodeType="interactiveSeq">
                <p:stCondLst>
                  <p:cond evt="onClick" delay="0">
                    <p:tgtEl>
                      <p:spTgt spid="22"/>
                    </p:tgtEl>
                  </p:cond>
                </p:stCondLst>
                <p:endSync evt="end" delay="0">
                  <p:rtn val="all"/>
                </p:endSync>
                <p:childTnLst>
                  <p:par>
                    <p:cTn id="59" fill="hold">
                      <p:stCondLst>
                        <p:cond delay="0"/>
                      </p:stCondLst>
                      <p:childTnLst>
                        <p:par>
                          <p:cTn id="60" fill="hold">
                            <p:stCondLst>
                              <p:cond delay="0"/>
                            </p:stCondLst>
                            <p:childTnLst>
                              <p:par>
                                <p:cTn id="61" presetID="1" presetClass="exit"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hidden"/>
                                      </p:to>
                                    </p:set>
                                  </p:childTnLst>
                                </p:cTn>
                              </p:par>
                              <p:par>
                                <p:cTn id="63" presetID="42" presetClass="path" presetSubtype="0" accel="50000" decel="50000" fill="hold" nodeType="withEffect">
                                  <p:stCondLst>
                                    <p:cond delay="0"/>
                                  </p:stCondLst>
                                  <p:childTnLst>
                                    <p:animMotion origin="layout" path="M 0 0.52901 L 0 0.70216 " pathEditMode="relative" rAng="0" ptsTypes="AA">
                                      <p:cBhvr>
                                        <p:cTn id="64" dur="2000" fill="hold"/>
                                        <p:tgtEl>
                                          <p:spTgt spid="3"/>
                                        </p:tgtEl>
                                        <p:attrNameLst>
                                          <p:attrName>ppt_x</p:attrName>
                                          <p:attrName>ppt_y</p:attrName>
                                        </p:attrNameLst>
                                      </p:cBhvr>
                                      <p:rCtr x="0" y="8642"/>
                                    </p:animMotion>
                                  </p:childTnLst>
                                </p:cTn>
                              </p:par>
                              <p:par>
                                <p:cTn id="65" presetID="42" presetClass="path" presetSubtype="0" accel="50000" decel="50000" fill="hold" grpId="7" nodeType="withEffect">
                                  <p:stCondLst>
                                    <p:cond delay="0"/>
                                  </p:stCondLst>
                                  <p:childTnLst>
                                    <p:animMotion origin="layout" path="M 8.33333E-7 0.53951 L -0.00035 0.66296 " pathEditMode="relative" rAng="0" ptsTypes="AA">
                                      <p:cBhvr>
                                        <p:cTn id="66" dur="2000" fill="hold"/>
                                        <p:tgtEl>
                                          <p:spTgt spid="23"/>
                                        </p:tgtEl>
                                        <p:attrNameLst>
                                          <p:attrName>ppt_x</p:attrName>
                                          <p:attrName>ppt_y</p:attrName>
                                        </p:attrNameLst>
                                      </p:cBhvr>
                                      <p:rCtr x="-17" y="6173"/>
                                    </p:animMotion>
                                  </p:childTnLst>
                                </p:cTn>
                              </p:par>
                            </p:childTnLst>
                          </p:cTn>
                        </p:par>
                      </p:childTnLst>
                    </p:cTn>
                  </p:par>
                </p:childTnLst>
              </p:cTn>
              <p:nextCondLst>
                <p:cond evt="onClick" delay="0">
                  <p:tgtEl>
                    <p:spTgt spid="22"/>
                  </p:tgtEl>
                </p:cond>
              </p:nextCondLst>
            </p:seq>
            <p:seq concurrent="1" nextAc="seek">
              <p:cTn id="67" restart="whenNotActive" fill="hold" evtFilter="cancelBubble" nodeType="interactiveSeq">
                <p:stCondLst>
                  <p:cond evt="onClick" delay="0">
                    <p:tgtEl>
                      <p:spTgt spid="23"/>
                    </p:tgtEl>
                  </p:cond>
                </p:stCondLst>
                <p:endSync evt="end" delay="0">
                  <p:rtn val="all"/>
                </p:endSync>
                <p:childTnLst>
                  <p:par>
                    <p:cTn id="68" fill="hold">
                      <p:stCondLst>
                        <p:cond delay="0"/>
                      </p:stCondLst>
                      <p:childTnLst>
                        <p:par>
                          <p:cTn id="69" fill="hold">
                            <p:stCondLst>
                              <p:cond delay="0"/>
                            </p:stCondLst>
                            <p:childTnLst>
                              <p:par>
                                <p:cTn id="70" presetID="1" presetClass="exit" presetSubtype="0" fill="hold" grpId="0" nodeType="withEffect">
                                  <p:stCondLst>
                                    <p:cond delay="0"/>
                                  </p:stCondLst>
                                  <p:childTnLst>
                                    <p:set>
                                      <p:cBhvr>
                                        <p:cTn id="71" dur="1" fill="hold">
                                          <p:stCondLst>
                                            <p:cond delay="0"/>
                                          </p:stCondLst>
                                        </p:cTn>
                                        <p:tgtEl>
                                          <p:spTgt spid="23"/>
                                        </p:tgtEl>
                                        <p:attrNameLst>
                                          <p:attrName>style.visibility</p:attrName>
                                        </p:attrNameLst>
                                      </p:cBhvr>
                                      <p:to>
                                        <p:strVal val="hidden"/>
                                      </p:to>
                                    </p:set>
                                  </p:childTnLst>
                                </p:cTn>
                              </p:par>
                              <p:par>
                                <p:cTn id="72" presetID="42" presetClass="path" presetSubtype="0" accel="50000" decel="50000" fill="hold" nodeType="withEffect">
                                  <p:stCondLst>
                                    <p:cond delay="0"/>
                                  </p:stCondLst>
                                  <p:childTnLst>
                                    <p:animMotion origin="layout" path="M 0 0.70216 L 0 0.81821 " pathEditMode="relative" rAng="0" ptsTypes="AA">
                                      <p:cBhvr>
                                        <p:cTn id="73" dur="2000" fill="hold"/>
                                        <p:tgtEl>
                                          <p:spTgt spid="3"/>
                                        </p:tgtEl>
                                        <p:attrNameLst>
                                          <p:attrName>ppt_x</p:attrName>
                                          <p:attrName>ppt_y</p:attrName>
                                        </p:attrNameLst>
                                      </p:cBhvr>
                                      <p:rCtr x="0" y="5802"/>
                                    </p:animMotion>
                                  </p:childTnLst>
                                </p:cTn>
                              </p:par>
                              <p:par>
                                <p:cTn id="74" presetID="10" presetClass="entr" presetSubtype="0" fill="hold" grpId="0" nodeType="with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childTnLst>
                                </p:cTn>
                              </p:par>
                            </p:childTnLst>
                          </p:cTn>
                        </p:par>
                      </p:childTnLst>
                    </p:cTn>
                  </p:par>
                </p:childTnLst>
              </p:cTn>
              <p:nextCondLst>
                <p:cond evt="onClick" delay="0">
                  <p:tgtEl>
                    <p:spTgt spid="23"/>
                  </p:tgtEl>
                </p:cond>
              </p:nextCondLst>
            </p:seq>
            <p:seq concurrent="1" nextAc="seek">
              <p:cTn id="77" restart="whenNotActive" fill="hold" evtFilter="cancelBubble" nodeType="interactiveSeq">
                <p:stCondLst>
                  <p:cond evt="onClick" delay="0">
                    <p:tgtEl>
                      <p:spTgt spid="16"/>
                    </p:tgtEl>
                  </p:cond>
                </p:stCondLst>
                <p:endSync evt="end" delay="0">
                  <p:rtn val="all"/>
                </p:endSync>
                <p:childTnLst>
                  <p:par>
                    <p:cTn id="78" fill="hold">
                      <p:stCondLst>
                        <p:cond delay="0"/>
                      </p:stCondLst>
                      <p:childTnLst>
                        <p:par>
                          <p:cTn id="79" fill="hold">
                            <p:stCondLst>
                              <p:cond delay="0"/>
                            </p:stCondLst>
                            <p:childTnLst>
                              <p:par>
                                <p:cTn id="80" presetID="10" presetClass="exit" presetSubtype="0" fill="hold" grpId="1" nodeType="clickEffect">
                                  <p:stCondLst>
                                    <p:cond delay="0"/>
                                  </p:stCondLst>
                                  <p:childTnLst>
                                    <p:animEffect transition="out" filter="fade">
                                      <p:cBhvr>
                                        <p:cTn id="81" dur="500"/>
                                        <p:tgtEl>
                                          <p:spTgt spid="16"/>
                                        </p:tgtEl>
                                      </p:cBhvr>
                                    </p:animEffect>
                                    <p:set>
                                      <p:cBhvr>
                                        <p:cTn id="82" dur="1" fill="hold">
                                          <p:stCondLst>
                                            <p:cond delay="499"/>
                                          </p:stCondLst>
                                        </p:cTn>
                                        <p:tgtEl>
                                          <p:spTgt spid="16"/>
                                        </p:tgtEl>
                                        <p:attrNameLst>
                                          <p:attrName>style.visibility</p:attrName>
                                        </p:attrNameLst>
                                      </p:cBhvr>
                                      <p:to>
                                        <p:strVal val="hidden"/>
                                      </p:to>
                                    </p:set>
                                  </p:childTnLst>
                                </p:cTn>
                              </p:par>
                              <p:par>
                                <p:cTn id="83" presetID="42" presetClass="path" presetSubtype="0" accel="50000" decel="50000" fill="hold" nodeType="withEffect">
                                  <p:stCondLst>
                                    <p:cond delay="0"/>
                                  </p:stCondLst>
                                  <p:childTnLst>
                                    <p:animMotion origin="layout" path="M 0 0.71883 L 0 0.00062 " pathEditMode="relative" rAng="0" ptsTypes="AA">
                                      <p:cBhvr>
                                        <p:cTn id="84" dur="500" fill="hold"/>
                                        <p:tgtEl>
                                          <p:spTgt spid="3"/>
                                        </p:tgtEl>
                                        <p:attrNameLst>
                                          <p:attrName>ppt_x</p:attrName>
                                          <p:attrName>ppt_y</p:attrName>
                                        </p:attrNameLst>
                                      </p:cBhvr>
                                      <p:rCtr x="0" y="-35926"/>
                                    </p:animMotion>
                                  </p:childTnLst>
                                </p:cTn>
                              </p:par>
                              <p:par>
                                <p:cTn id="85" presetID="42" presetClass="path" presetSubtype="0" accel="50000" decel="50000" fill="hold" grpId="2" nodeType="withEffect">
                                  <p:stCondLst>
                                    <p:cond delay="0"/>
                                  </p:stCondLst>
                                  <p:childTnLst>
                                    <p:animMotion origin="layout" path="M 3.33333E-6 0.46529 L 3.33333E-6 -4.29497E-6 " pathEditMode="relative" rAng="0" ptsTypes="AA">
                                      <p:cBhvr>
                                        <p:cTn id="86" dur="500" fill="hold"/>
                                        <p:tgtEl>
                                          <p:spTgt spid="7"/>
                                        </p:tgtEl>
                                        <p:attrNameLst>
                                          <p:attrName>ppt_x</p:attrName>
                                          <p:attrName>ppt_y</p:attrName>
                                        </p:attrNameLst>
                                      </p:cBhvr>
                                      <p:rCtr x="0" y="-23264"/>
                                    </p:animMotion>
                                  </p:childTnLst>
                                </p:cTn>
                              </p:par>
                              <p:par>
                                <p:cTn id="87" presetID="42" presetClass="path" presetSubtype="0" accel="50000" decel="50000" fill="hold" grpId="3" nodeType="withEffect">
                                  <p:stCondLst>
                                    <p:cond delay="0"/>
                                  </p:stCondLst>
                                  <p:childTnLst>
                                    <p:animMotion origin="layout" path="M 3.33333E-6 0.46529 L 3.33333E-6 -4.29497E-6 " pathEditMode="relative" rAng="0" ptsTypes="AA">
                                      <p:cBhvr>
                                        <p:cTn id="88" dur="500" fill="hold"/>
                                        <p:tgtEl>
                                          <p:spTgt spid="13"/>
                                        </p:tgtEl>
                                        <p:attrNameLst>
                                          <p:attrName>ppt_x</p:attrName>
                                          <p:attrName>ppt_y</p:attrName>
                                        </p:attrNameLst>
                                      </p:cBhvr>
                                      <p:rCtr x="0" y="-23264"/>
                                    </p:animMotion>
                                  </p:childTnLst>
                                </p:cTn>
                              </p:par>
                              <p:par>
                                <p:cTn id="89" presetID="42" presetClass="path" presetSubtype="0" accel="50000" decel="50000" fill="hold" grpId="4" nodeType="withEffect">
                                  <p:stCondLst>
                                    <p:cond delay="0"/>
                                  </p:stCondLst>
                                  <p:childTnLst>
                                    <p:animMotion origin="layout" path="M 3.33333E-6 0.46529 L 3.33333E-6 -4.29497E-6 " pathEditMode="relative" rAng="0" ptsTypes="AA">
                                      <p:cBhvr>
                                        <p:cTn id="90" dur="500" fill="hold"/>
                                        <p:tgtEl>
                                          <p:spTgt spid="14"/>
                                        </p:tgtEl>
                                        <p:attrNameLst>
                                          <p:attrName>ppt_x</p:attrName>
                                          <p:attrName>ppt_y</p:attrName>
                                        </p:attrNameLst>
                                      </p:cBhvr>
                                      <p:rCtr x="0" y="-23264"/>
                                    </p:animMotion>
                                  </p:childTnLst>
                                </p:cTn>
                              </p:par>
                              <p:par>
                                <p:cTn id="91" presetID="42" presetClass="path" presetSubtype="0" accel="50000" decel="50000" fill="hold" grpId="5" nodeType="withEffect">
                                  <p:stCondLst>
                                    <p:cond delay="0"/>
                                  </p:stCondLst>
                                  <p:childTnLst>
                                    <p:animMotion origin="layout" path="M 3.33333E-6 0.46529 L 3.33333E-6 -4.29497E-6 " pathEditMode="relative" rAng="0" ptsTypes="AA">
                                      <p:cBhvr>
                                        <p:cTn id="92" dur="500" fill="hold"/>
                                        <p:tgtEl>
                                          <p:spTgt spid="15"/>
                                        </p:tgtEl>
                                        <p:attrNameLst>
                                          <p:attrName>ppt_x</p:attrName>
                                          <p:attrName>ppt_y</p:attrName>
                                        </p:attrNameLst>
                                      </p:cBhvr>
                                      <p:rCtr x="0" y="-23264"/>
                                    </p:animMotion>
                                  </p:childTnLst>
                                </p:cTn>
                              </p:par>
                              <p:par>
                                <p:cTn id="93" presetID="42" presetClass="path" presetSubtype="0" accel="50000" decel="50000" fill="hold" grpId="5" nodeType="withEffect">
                                  <p:stCondLst>
                                    <p:cond delay="0"/>
                                  </p:stCondLst>
                                  <p:childTnLst>
                                    <p:animMotion origin="layout" path="M -0.00035 0.66297 L -0.00035 0.00062 " pathEditMode="relative" rAng="0" ptsTypes="AA">
                                      <p:cBhvr>
                                        <p:cTn id="94" dur="500" fill="hold"/>
                                        <p:tgtEl>
                                          <p:spTgt spid="22"/>
                                        </p:tgtEl>
                                        <p:attrNameLst>
                                          <p:attrName>ppt_x</p:attrName>
                                          <p:attrName>ppt_y</p:attrName>
                                        </p:attrNameLst>
                                      </p:cBhvr>
                                      <p:rCtr x="0" y="-33117"/>
                                    </p:animMotion>
                                  </p:childTnLst>
                                </p:cTn>
                              </p:par>
                              <p:par>
                                <p:cTn id="95" presetID="42" presetClass="path" presetSubtype="0" accel="50000" decel="50000" fill="hold" grpId="5" nodeType="withEffect">
                                  <p:stCondLst>
                                    <p:cond delay="0"/>
                                  </p:stCondLst>
                                  <p:childTnLst>
                                    <p:animMotion origin="layout" path="M -0.00035 0.66297 L 0.00017 0.00124 " pathEditMode="relative" rAng="0" ptsTypes="AA">
                                      <p:cBhvr>
                                        <p:cTn id="96" dur="500" fill="hold"/>
                                        <p:tgtEl>
                                          <p:spTgt spid="23"/>
                                        </p:tgtEl>
                                        <p:attrNameLst>
                                          <p:attrName>ppt_x</p:attrName>
                                          <p:attrName>ppt_y</p:attrName>
                                        </p:attrNameLst>
                                      </p:cBhvr>
                                      <p:rCtr x="17" y="-33086"/>
                                    </p:animMotion>
                                  </p:childTnLst>
                                </p:cTn>
                              </p:par>
                              <p:par>
                                <p:cTn id="97" presetID="10" presetClass="entr" presetSubtype="0" fill="hold" grpId="1" nodeType="withEffect">
                                  <p:stCondLst>
                                    <p:cond delay="0"/>
                                  </p:stCondLst>
                                  <p:childTnLst>
                                    <p:set>
                                      <p:cBhvr>
                                        <p:cTn id="98" dur="1" fill="hold">
                                          <p:stCondLst>
                                            <p:cond delay="0"/>
                                          </p:stCondLst>
                                        </p:cTn>
                                        <p:tgtEl>
                                          <p:spTgt spid="7"/>
                                        </p:tgtEl>
                                        <p:attrNameLst>
                                          <p:attrName>style.visibility</p:attrName>
                                        </p:attrNameLst>
                                      </p:cBhvr>
                                      <p:to>
                                        <p:strVal val="visible"/>
                                      </p:to>
                                    </p:set>
                                    <p:animEffect transition="in" filter="fade">
                                      <p:cBhvr>
                                        <p:cTn id="99" dur="500"/>
                                        <p:tgtEl>
                                          <p:spTgt spid="7"/>
                                        </p:tgtEl>
                                      </p:cBhvr>
                                    </p:animEffect>
                                  </p:childTnLst>
                                </p:cTn>
                              </p:par>
                              <p:par>
                                <p:cTn id="100" presetID="10" presetClass="entr" presetSubtype="0" fill="hold" grpId="2" nodeType="with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fade">
                                      <p:cBhvr>
                                        <p:cTn id="102" dur="500"/>
                                        <p:tgtEl>
                                          <p:spTgt spid="13"/>
                                        </p:tgtEl>
                                      </p:cBhvr>
                                    </p:animEffect>
                                  </p:childTnLst>
                                </p:cTn>
                              </p:par>
                              <p:par>
                                <p:cTn id="103" presetID="10" presetClass="entr" presetSubtype="0" fill="hold" grpId="3" nodeType="withEffect">
                                  <p:stCondLst>
                                    <p:cond delay="0"/>
                                  </p:stCondLst>
                                  <p:childTnLst>
                                    <p:set>
                                      <p:cBhvr>
                                        <p:cTn id="104" dur="1" fill="hold">
                                          <p:stCondLst>
                                            <p:cond delay="0"/>
                                          </p:stCondLst>
                                        </p:cTn>
                                        <p:tgtEl>
                                          <p:spTgt spid="14"/>
                                        </p:tgtEl>
                                        <p:attrNameLst>
                                          <p:attrName>style.visibility</p:attrName>
                                        </p:attrNameLst>
                                      </p:cBhvr>
                                      <p:to>
                                        <p:strVal val="visible"/>
                                      </p:to>
                                    </p:set>
                                    <p:animEffect transition="in" filter="fade">
                                      <p:cBhvr>
                                        <p:cTn id="105" dur="500"/>
                                        <p:tgtEl>
                                          <p:spTgt spid="14"/>
                                        </p:tgtEl>
                                      </p:cBhvr>
                                    </p:animEffect>
                                  </p:childTnLst>
                                </p:cTn>
                              </p:par>
                              <p:par>
                                <p:cTn id="106" presetID="10" presetClass="entr" presetSubtype="0" fill="hold" grpId="4" nodeType="withEffect">
                                  <p:stCondLst>
                                    <p:cond delay="0"/>
                                  </p:stCondLst>
                                  <p:childTnLst>
                                    <p:set>
                                      <p:cBhvr>
                                        <p:cTn id="107" dur="1" fill="hold">
                                          <p:stCondLst>
                                            <p:cond delay="0"/>
                                          </p:stCondLst>
                                        </p:cTn>
                                        <p:tgtEl>
                                          <p:spTgt spid="15"/>
                                        </p:tgtEl>
                                        <p:attrNameLst>
                                          <p:attrName>style.visibility</p:attrName>
                                        </p:attrNameLst>
                                      </p:cBhvr>
                                      <p:to>
                                        <p:strVal val="visible"/>
                                      </p:to>
                                    </p:set>
                                    <p:animEffect transition="in" filter="fade">
                                      <p:cBhvr>
                                        <p:cTn id="108" dur="500"/>
                                        <p:tgtEl>
                                          <p:spTgt spid="15"/>
                                        </p:tgtEl>
                                      </p:cBhvr>
                                    </p:animEffect>
                                  </p:childTnLst>
                                </p:cTn>
                              </p:par>
                              <p:par>
                                <p:cTn id="109" presetID="10" presetClass="entr" presetSubtype="0" fill="hold" grpId="4" nodeType="withEffect">
                                  <p:stCondLst>
                                    <p:cond delay="0"/>
                                  </p:stCondLst>
                                  <p:childTnLst>
                                    <p:set>
                                      <p:cBhvr>
                                        <p:cTn id="110" dur="1" fill="hold">
                                          <p:stCondLst>
                                            <p:cond delay="0"/>
                                          </p:stCondLst>
                                        </p:cTn>
                                        <p:tgtEl>
                                          <p:spTgt spid="22"/>
                                        </p:tgtEl>
                                        <p:attrNameLst>
                                          <p:attrName>style.visibility</p:attrName>
                                        </p:attrNameLst>
                                      </p:cBhvr>
                                      <p:to>
                                        <p:strVal val="visible"/>
                                      </p:to>
                                    </p:set>
                                    <p:animEffect transition="in" filter="fade">
                                      <p:cBhvr>
                                        <p:cTn id="111" dur="500"/>
                                        <p:tgtEl>
                                          <p:spTgt spid="22"/>
                                        </p:tgtEl>
                                      </p:cBhvr>
                                    </p:animEffect>
                                  </p:childTnLst>
                                </p:cTn>
                              </p:par>
                              <p:par>
                                <p:cTn id="112" presetID="10" presetClass="entr" presetSubtype="0" fill="hold" grpId="4"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500"/>
                                        <p:tgtEl>
                                          <p:spTgt spid="23"/>
                                        </p:tgtEl>
                                      </p:cBhvr>
                                    </p:animEffect>
                                  </p:childTnLst>
                                </p:cTn>
                              </p:par>
                            </p:childTnLst>
                          </p:cTn>
                        </p:par>
                      </p:childTnLst>
                    </p:cTn>
                  </p:par>
                </p:childTnLst>
              </p:cTn>
              <p:nextCondLst>
                <p:cond evt="onClick" delay="0">
                  <p:tgtEl>
                    <p:spTgt spid="16"/>
                  </p:tgtEl>
                </p:cond>
              </p:nextCondLst>
            </p:seq>
          </p:childTnLst>
        </p:cTn>
      </p:par>
    </p:tnLst>
    <p:bldLst>
      <p:bldP spid="23" grpId="0" animBg="1"/>
      <p:bldP spid="23" grpId="1" animBg="1"/>
      <p:bldP spid="23" grpId="2" animBg="1"/>
      <p:bldP spid="23" grpId="3" animBg="1"/>
      <p:bldP spid="23" grpId="4" animBg="1"/>
      <p:bldP spid="23" grpId="5" animBg="1"/>
      <p:bldP spid="23" grpId="6" animBg="1"/>
      <p:bldP spid="23" grpId="7" animBg="1"/>
      <p:bldP spid="22" grpId="0" animBg="1"/>
      <p:bldP spid="22" grpId="1" animBg="1"/>
      <p:bldP spid="22" grpId="2" animBg="1"/>
      <p:bldP spid="22" grpId="3" animBg="1"/>
      <p:bldP spid="22" grpId="4" animBg="1"/>
      <p:bldP spid="22" grpId="5" animBg="1"/>
      <p:bldP spid="22" grpId="6" animBg="1"/>
      <p:bldP spid="15" grpId="0" animBg="1"/>
      <p:bldP spid="15" grpId="1" animBg="1"/>
      <p:bldP spid="15" grpId="2" animBg="1"/>
      <p:bldP spid="15" grpId="3" animBg="1"/>
      <p:bldP spid="15" grpId="4" animBg="1"/>
      <p:bldP spid="15" grpId="5" animBg="1"/>
      <p:bldP spid="14" grpId="0" animBg="1"/>
      <p:bldP spid="14" grpId="1" animBg="1"/>
      <p:bldP spid="14" grpId="2" animBg="1"/>
      <p:bldP spid="14" grpId="3" animBg="1"/>
      <p:bldP spid="14" grpId="4" animBg="1"/>
      <p:bldP spid="13" grpId="0" animBg="1"/>
      <p:bldP spid="13" grpId="1" animBg="1"/>
      <p:bldP spid="13" grpId="2" animBg="1"/>
      <p:bldP spid="13" grpId="3" animBg="1"/>
      <p:bldP spid="7" grpId="0" animBg="1"/>
      <p:bldP spid="7" grpId="1" animBg="1"/>
      <p:bldP spid="7" grpId="2" animBg="1"/>
      <p:bldP spid="16" grpId="0" animBg="1"/>
      <p:bldP spid="1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descr="Image result for what were the effects of original si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4369" y="1163282"/>
            <a:ext cx="3655284" cy="2056360"/>
          </a:xfrm>
          <a:prstGeom prst="rect">
            <a:avLst/>
          </a:prstGeom>
          <a:noFill/>
          <a:ln>
            <a:noFill/>
          </a:ln>
        </p:spPr>
      </p:pic>
      <p:sp>
        <p:nvSpPr>
          <p:cNvPr id="25" name="Title"/>
          <p:cNvSpPr txBox="1"/>
          <p:nvPr/>
        </p:nvSpPr>
        <p:spPr>
          <a:xfrm>
            <a:off x="3557" y="3375"/>
            <a:ext cx="9144000" cy="1200329"/>
          </a:xfrm>
          <a:prstGeom prst="rect">
            <a:avLst/>
          </a:prstGeom>
          <a:noFill/>
        </p:spPr>
        <p:txBody>
          <a:bodyPr wrap="square" rtlCol="0">
            <a:spAutoFit/>
          </a:bodyPr>
          <a:lstStyle/>
          <a:p>
            <a:pPr algn="ctr"/>
            <a:r>
              <a:rPr lang="en-NZ" sz="3600" b="1" dirty="0"/>
              <a:t>The effects of the first </a:t>
            </a:r>
            <a:r>
              <a:rPr lang="en-NZ" sz="3600" b="1" dirty="0" smtClean="0"/>
              <a:t>sin</a:t>
            </a:r>
            <a:br>
              <a:rPr lang="en-NZ" sz="3600" b="1" dirty="0" smtClean="0"/>
            </a:br>
            <a:r>
              <a:rPr lang="en-NZ" sz="3600" b="1" dirty="0" smtClean="0"/>
              <a:t>– </a:t>
            </a:r>
            <a:r>
              <a:rPr lang="en-NZ" sz="3600" b="1" dirty="0"/>
              <a:t>why </a:t>
            </a:r>
            <a:r>
              <a:rPr lang="en-NZ" sz="3600" b="1" dirty="0" smtClean="0"/>
              <a:t>people </a:t>
            </a:r>
            <a:r>
              <a:rPr lang="en-NZ" sz="3600" b="1" dirty="0"/>
              <a:t>needed a saviour</a:t>
            </a:r>
            <a:endParaRPr lang="en-GB" sz="3600" b="1" dirty="0"/>
          </a:p>
        </p:txBody>
      </p:sp>
      <p:pic>
        <p:nvPicPr>
          <p:cNvPr id="22" name="Shape: Post-it 3" descr="\\DESKTOP\Users\Public\TCI\Sample Lesson 22-10-2015\Junior Classes - Year 1 - Lesson 4\Images\post-it.pn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a:off x="6467388" y="2393163"/>
            <a:ext cx="2634625" cy="2407051"/>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Line 3"/>
          <p:cNvSpPr txBox="1"/>
          <p:nvPr/>
        </p:nvSpPr>
        <p:spPr>
          <a:xfrm rot="20948926">
            <a:off x="6647208" y="2751654"/>
            <a:ext cx="2104645" cy="1815882"/>
          </a:xfrm>
          <a:prstGeom prst="rect">
            <a:avLst/>
          </a:prstGeom>
          <a:noFill/>
        </p:spPr>
        <p:txBody>
          <a:bodyPr wrap="square" rtlCol="0">
            <a:spAutoFit/>
          </a:bodyPr>
          <a:lstStyle/>
          <a:p>
            <a:r>
              <a:rPr lang="en-NZ" sz="1400" dirty="0">
                <a:latin typeface="Segoe UI" pitchFamily="34" charset="0"/>
                <a:ea typeface="Segoe UI" pitchFamily="34" charset="0"/>
                <a:cs typeface="Segoe UI" pitchFamily="34" charset="0"/>
              </a:rPr>
              <a:t>This first sin damaged the relationship between God and humans and brought sin, sickness, suffering, death and loss of friendship with God into the world.</a:t>
            </a:r>
            <a:endParaRPr lang="en-GB" sz="1400" dirty="0">
              <a:latin typeface="Segoe UI" pitchFamily="34" charset="0"/>
              <a:ea typeface="Segoe UI" pitchFamily="34" charset="0"/>
              <a:cs typeface="Segoe UI" pitchFamily="34" charset="0"/>
            </a:endParaRPr>
          </a:p>
        </p:txBody>
      </p:sp>
      <p:pic>
        <p:nvPicPr>
          <p:cNvPr id="21" name="Shape: Post-it 2" descr="\\DESKTOP\Users\Public\TCI\Sample Lesson 22-10-2015\Junior Classes - Year 1 - Lesson 4\Images\post-it.pn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rot="403938">
            <a:off x="3396470" y="3212820"/>
            <a:ext cx="2399614" cy="1815553"/>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Line 2"/>
          <p:cNvSpPr txBox="1"/>
          <p:nvPr/>
        </p:nvSpPr>
        <p:spPr>
          <a:xfrm rot="21259595">
            <a:off x="3541898" y="3535821"/>
            <a:ext cx="2201888" cy="1169551"/>
          </a:xfrm>
          <a:prstGeom prst="rect">
            <a:avLst/>
          </a:prstGeom>
          <a:noFill/>
        </p:spPr>
        <p:txBody>
          <a:bodyPr wrap="square" rtlCol="0">
            <a:spAutoFit/>
          </a:bodyPr>
          <a:lstStyle/>
          <a:p>
            <a:r>
              <a:rPr lang="en-NZ" sz="1400" dirty="0">
                <a:latin typeface="Segoe UI" pitchFamily="34" charset="0"/>
                <a:ea typeface="Segoe UI" pitchFamily="34" charset="0"/>
                <a:cs typeface="Segoe UI" pitchFamily="34" charset="0"/>
              </a:rPr>
              <a:t>Humans damaged this relationship and that is when the first and </a:t>
            </a:r>
            <a:r>
              <a:rPr lang="en-NZ" sz="1400" dirty="0" smtClean="0">
                <a:latin typeface="Segoe UI" pitchFamily="34" charset="0"/>
                <a:ea typeface="Segoe UI" pitchFamily="34" charset="0"/>
                <a:cs typeface="Segoe UI" pitchFamily="34" charset="0"/>
              </a:rPr>
              <a:t> original </a:t>
            </a:r>
            <a:r>
              <a:rPr lang="en-NZ" sz="1400" dirty="0">
                <a:latin typeface="Segoe UI" pitchFamily="34" charset="0"/>
                <a:ea typeface="Segoe UI" pitchFamily="34" charset="0"/>
                <a:cs typeface="Segoe UI" pitchFamily="34" charset="0"/>
              </a:rPr>
              <a:t>sin </a:t>
            </a:r>
            <a:r>
              <a:rPr lang="en-NZ" sz="1400" dirty="0" smtClean="0">
                <a:latin typeface="Segoe UI" pitchFamily="34" charset="0"/>
                <a:ea typeface="Segoe UI" pitchFamily="34" charset="0"/>
                <a:cs typeface="Segoe UI" pitchFamily="34" charset="0"/>
              </a:rPr>
              <a:t>came into</a:t>
            </a:r>
            <a:br>
              <a:rPr lang="en-NZ" sz="1400" dirty="0" smtClean="0">
                <a:latin typeface="Segoe UI" pitchFamily="34" charset="0"/>
                <a:ea typeface="Segoe UI" pitchFamily="34" charset="0"/>
                <a:cs typeface="Segoe UI" pitchFamily="34" charset="0"/>
              </a:rPr>
            </a:br>
            <a:r>
              <a:rPr lang="en-NZ" sz="1400" dirty="0" smtClean="0">
                <a:latin typeface="Segoe UI" pitchFamily="34" charset="0"/>
                <a:ea typeface="Segoe UI" pitchFamily="34" charset="0"/>
                <a:cs typeface="Segoe UI" pitchFamily="34" charset="0"/>
              </a:rPr>
              <a:t>the </a:t>
            </a:r>
            <a:r>
              <a:rPr lang="en-NZ" sz="1400" dirty="0">
                <a:latin typeface="Segoe UI" pitchFamily="34" charset="0"/>
                <a:ea typeface="Segoe UI" pitchFamily="34" charset="0"/>
                <a:cs typeface="Segoe UI" pitchFamily="34" charset="0"/>
              </a:rPr>
              <a:t>world.</a:t>
            </a:r>
            <a:endParaRPr lang="en-GB" sz="1400" dirty="0">
              <a:latin typeface="Segoe UI" pitchFamily="34" charset="0"/>
              <a:ea typeface="Segoe UI" pitchFamily="34" charset="0"/>
              <a:cs typeface="Segoe UI" pitchFamily="34" charset="0"/>
            </a:endParaRPr>
          </a:p>
        </p:txBody>
      </p:sp>
      <p:pic>
        <p:nvPicPr>
          <p:cNvPr id="8196" name="Shape: Post-it 1" descr="\\DESKTOP\Users\Public\TCI\Sample Lesson 22-10-2015\Junior Classes - Year 1 - Lesson 4\Images\post-it.pn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rot="202526">
            <a:off x="-91114" y="1597846"/>
            <a:ext cx="3003793" cy="26136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Line 1"/>
          <p:cNvSpPr txBox="1"/>
          <p:nvPr/>
        </p:nvSpPr>
        <p:spPr>
          <a:xfrm rot="21151452">
            <a:off x="76492" y="2028687"/>
            <a:ext cx="2555283" cy="1600438"/>
          </a:xfrm>
          <a:prstGeom prst="rect">
            <a:avLst/>
          </a:prstGeom>
          <a:noFill/>
        </p:spPr>
        <p:txBody>
          <a:bodyPr wrap="square" rtlCol="0">
            <a:spAutoFit/>
          </a:bodyPr>
          <a:lstStyle/>
          <a:p>
            <a:r>
              <a:rPr lang="en-NZ" sz="1400" dirty="0">
                <a:latin typeface="Segoe UI" pitchFamily="34" charset="0"/>
                <a:ea typeface="Segoe UI" pitchFamily="34" charset="0"/>
                <a:cs typeface="Segoe UI" pitchFamily="34" charset="0"/>
              </a:rPr>
              <a:t>In the beginning God’s relationship with humans </a:t>
            </a:r>
            <a:r>
              <a:rPr lang="en-NZ" sz="1400" dirty="0" smtClean="0">
                <a:latin typeface="Segoe UI" pitchFamily="34" charset="0"/>
                <a:ea typeface="Segoe UI" pitchFamily="34" charset="0"/>
                <a:cs typeface="Segoe UI" pitchFamily="34" charset="0"/>
              </a:rPr>
              <a:t/>
            </a:r>
            <a:br>
              <a:rPr lang="en-NZ" sz="1400" dirty="0" smtClean="0">
                <a:latin typeface="Segoe UI" pitchFamily="34" charset="0"/>
                <a:ea typeface="Segoe UI" pitchFamily="34" charset="0"/>
                <a:cs typeface="Segoe UI" pitchFamily="34" charset="0"/>
              </a:rPr>
            </a:br>
            <a:r>
              <a:rPr lang="en-NZ" sz="1400" dirty="0" smtClean="0">
                <a:latin typeface="Segoe UI" pitchFamily="34" charset="0"/>
                <a:ea typeface="Segoe UI" pitchFamily="34" charset="0"/>
                <a:cs typeface="Segoe UI" pitchFamily="34" charset="0"/>
              </a:rPr>
              <a:t>and </a:t>
            </a:r>
            <a:r>
              <a:rPr lang="en-NZ" sz="1400" dirty="0">
                <a:latin typeface="Segoe UI" pitchFamily="34" charset="0"/>
                <a:ea typeface="Segoe UI" pitchFamily="34" charset="0"/>
                <a:cs typeface="Segoe UI" pitchFamily="34" charset="0"/>
              </a:rPr>
              <a:t>all creation was perfect. Everything lived </a:t>
            </a:r>
            <a:r>
              <a:rPr lang="en-NZ" sz="1400" dirty="0" smtClean="0">
                <a:latin typeface="Segoe UI" pitchFamily="34" charset="0"/>
                <a:ea typeface="Segoe UI" pitchFamily="34" charset="0"/>
                <a:cs typeface="Segoe UI" pitchFamily="34" charset="0"/>
              </a:rPr>
              <a:t>together</a:t>
            </a:r>
            <a:br>
              <a:rPr lang="en-NZ" sz="1400" dirty="0" smtClean="0">
                <a:latin typeface="Segoe UI" pitchFamily="34" charset="0"/>
                <a:ea typeface="Segoe UI" pitchFamily="34" charset="0"/>
                <a:cs typeface="Segoe UI" pitchFamily="34" charset="0"/>
              </a:rPr>
            </a:br>
            <a:r>
              <a:rPr lang="en-NZ" sz="1400" dirty="0" smtClean="0">
                <a:latin typeface="Segoe UI" pitchFamily="34" charset="0"/>
                <a:ea typeface="Segoe UI" pitchFamily="34" charset="0"/>
                <a:cs typeface="Segoe UI" pitchFamily="34" charset="0"/>
              </a:rPr>
              <a:t>in </a:t>
            </a:r>
            <a:r>
              <a:rPr lang="en-NZ" sz="1400" dirty="0">
                <a:latin typeface="Segoe UI" pitchFamily="34" charset="0"/>
                <a:ea typeface="Segoe UI" pitchFamily="34" charset="0"/>
                <a:cs typeface="Segoe UI" pitchFamily="34" charset="0"/>
              </a:rPr>
              <a:t>perfect harmony that we know as original </a:t>
            </a:r>
            <a:r>
              <a:rPr lang="en-NZ" sz="1400" dirty="0" smtClean="0">
                <a:latin typeface="Segoe UI" pitchFamily="34" charset="0"/>
                <a:ea typeface="Segoe UI" pitchFamily="34" charset="0"/>
                <a:cs typeface="Segoe UI" pitchFamily="34" charset="0"/>
              </a:rPr>
              <a:t>holiness</a:t>
            </a:r>
            <a:br>
              <a:rPr lang="en-NZ" sz="1400" dirty="0" smtClean="0">
                <a:latin typeface="Segoe UI" pitchFamily="34" charset="0"/>
                <a:ea typeface="Segoe UI" pitchFamily="34" charset="0"/>
                <a:cs typeface="Segoe UI" pitchFamily="34" charset="0"/>
              </a:rPr>
            </a:br>
            <a:r>
              <a:rPr lang="en-NZ" sz="1400" dirty="0" smtClean="0">
                <a:latin typeface="Segoe UI" pitchFamily="34" charset="0"/>
                <a:ea typeface="Segoe UI" pitchFamily="34" charset="0"/>
                <a:cs typeface="Segoe UI" pitchFamily="34" charset="0"/>
              </a:rPr>
              <a:t>and </a:t>
            </a:r>
            <a:r>
              <a:rPr lang="en-NZ" sz="1400" dirty="0">
                <a:latin typeface="Segoe UI" pitchFamily="34" charset="0"/>
                <a:ea typeface="Segoe UI" pitchFamily="34" charset="0"/>
                <a:cs typeface="Segoe UI" pitchFamily="34" charset="0"/>
              </a:rPr>
              <a:t>justice. </a:t>
            </a:r>
            <a:endParaRPr lang="en-GB" sz="1400" dirty="0">
              <a:latin typeface="Segoe UI" pitchFamily="34" charset="0"/>
              <a:ea typeface="Segoe UI" pitchFamily="34" charset="0"/>
              <a:cs typeface="Segoe UI" pitchFamily="34" charset="0"/>
            </a:endParaRPr>
          </a:p>
        </p:txBody>
      </p:sp>
      <p:pic>
        <p:nvPicPr>
          <p:cNvPr id="13" name="Shape: Pin 3" descr="\\DESKTOP\Users\Public\TCI\Sample Lesson 22-10-2015\Junior Classes - Year 1 - Lesson 4\Images\post-it.png"/>
          <p:cNvPicPr>
            <a:picLocks noChangeAspect="1" noChangeArrowheads="1"/>
          </p:cNvPicPr>
          <p:nvPr/>
        </p:nvPicPr>
        <p:blipFill rotWithShape="1">
          <a:blip r:embed="rId6" cstate="print">
            <a:extLst>
              <a:ext uri="{BEBA8EAE-BF5A-486C-A8C5-ECC9F3942E4B}">
                <a14:imgProps xmlns:a14="http://schemas.microsoft.com/office/drawing/2010/main">
                  <a14:imgLayer r:embed="rId5">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8558171" y="2512777"/>
            <a:ext cx="542441" cy="706864"/>
          </a:xfrm>
          <a:prstGeom prst="rect">
            <a:avLst/>
          </a:prstGeom>
          <a:noFill/>
          <a:extLst>
            <a:ext uri="{909E8E84-426E-40DD-AFC4-6F175D3DCCD1}">
              <a14:hiddenFill xmlns:a14="http://schemas.microsoft.com/office/drawing/2010/main">
                <a:solidFill>
                  <a:srgbClr val="FFFFFF"/>
                </a:solidFill>
              </a14:hiddenFill>
            </a:ext>
          </a:extLst>
        </p:spPr>
      </p:pic>
      <p:pic>
        <p:nvPicPr>
          <p:cNvPr id="12" name="Shape: Pin 2" descr="\\DESKTOP\Users\Public\TCI\Sample Lesson 22-10-2015\Junior Classes - Year 1 - Lesson 4\Images\post-it.png"/>
          <p:cNvPicPr>
            <a:picLocks noChangeAspect="1" noChangeArrowheads="1"/>
          </p:cNvPicPr>
          <p:nvPr/>
        </p:nvPicPr>
        <p:blipFill rotWithShape="1">
          <a:blip r:embed="rId6" cstate="print">
            <a:extLst>
              <a:ext uri="{BEBA8EAE-BF5A-486C-A8C5-ECC9F3942E4B}">
                <a14:imgProps xmlns:a14="http://schemas.microsoft.com/office/drawing/2010/main">
                  <a14:imgLayer r:embed="rId5">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8558171" y="1817833"/>
            <a:ext cx="542441" cy="706864"/>
          </a:xfrm>
          <a:prstGeom prst="rect">
            <a:avLst/>
          </a:prstGeom>
          <a:noFill/>
          <a:extLst>
            <a:ext uri="{909E8E84-426E-40DD-AFC4-6F175D3DCCD1}">
              <a14:hiddenFill xmlns:a14="http://schemas.microsoft.com/office/drawing/2010/main">
                <a:solidFill>
                  <a:srgbClr val="FFFFFF"/>
                </a:solidFill>
              </a14:hiddenFill>
            </a:ext>
          </a:extLst>
        </p:spPr>
      </p:pic>
      <p:pic>
        <p:nvPicPr>
          <p:cNvPr id="8195" name="Shape: Pin 1" descr="\\DESKTOP\Users\Public\TCI\Sample Lesson 22-10-2015\Junior Classes - Year 1 - Lesson 4\Images\post-it.png"/>
          <p:cNvPicPr>
            <a:picLocks noChangeAspect="1" noChangeArrowheads="1"/>
          </p:cNvPicPr>
          <p:nvPr/>
        </p:nvPicPr>
        <p:blipFill rotWithShape="1">
          <a:blip r:embed="rId6" cstate="print">
            <a:extLst>
              <a:ext uri="{BEBA8EAE-BF5A-486C-A8C5-ECC9F3942E4B}">
                <a14:imgProps xmlns:a14="http://schemas.microsoft.com/office/drawing/2010/main">
                  <a14:imgLayer r:embed="rId5">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8558171" y="1122890"/>
            <a:ext cx="542441" cy="706864"/>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L-2</a:t>
            </a:r>
          </a:p>
          <a:p>
            <a:pPr algn="ctr"/>
            <a:r>
              <a:rPr lang="en-GB" sz="900" b="1" dirty="0" smtClean="0">
                <a:solidFill>
                  <a:srgbClr val="002060"/>
                </a:solidFill>
                <a:latin typeface="Arial" pitchFamily="34" charset="0"/>
                <a:cs typeface="Arial" pitchFamily="34" charset="0"/>
              </a:rPr>
              <a:t>S-04A</a:t>
            </a:r>
            <a:endParaRPr lang="en-GB" sz="900" b="1" dirty="0">
              <a:solidFill>
                <a:srgbClr val="002060"/>
              </a:solidFill>
              <a:latin typeface="Arial" pitchFamily="34" charset="0"/>
              <a:cs typeface="Arial" pitchFamily="34" charset="0"/>
            </a:endParaRPr>
          </a:p>
        </p:txBody>
      </p:sp>
      <p:sp>
        <p:nvSpPr>
          <p:cNvPr id="32"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box: Tool instructions"/>
          <p:cNvSpPr txBox="1"/>
          <p:nvPr/>
        </p:nvSpPr>
        <p:spPr>
          <a:xfrm>
            <a:off x="3248572" y="4912668"/>
            <a:ext cx="2646878" cy="230832"/>
          </a:xfrm>
          <a:prstGeom prst="rect">
            <a:avLst/>
          </a:prstGeom>
          <a:noFill/>
        </p:spPr>
        <p:txBody>
          <a:bodyPr wrap="none" rtlCol="0">
            <a:spAutoFit/>
          </a:bodyPr>
          <a:lstStyle/>
          <a:p>
            <a:pPr algn="ctr"/>
            <a:r>
              <a:rPr lang="en-GB" sz="900" dirty="0" smtClean="0">
                <a:latin typeface="Arial" pitchFamily="34" charset="0"/>
                <a:ea typeface="Segoe UI" pitchFamily="34" charset="0"/>
                <a:cs typeface="Arial" pitchFamily="34" charset="0"/>
              </a:rPr>
              <a:t>Click the pins on the right to reveal post-it notes.</a:t>
            </a:r>
            <a:endParaRPr lang="en-GB" sz="900" dirty="0">
              <a:latin typeface="Arial" pitchFamily="34" charset="0"/>
              <a:ea typeface="Segoe UI" pitchFamily="34" charset="0"/>
              <a:cs typeface="Arial" pitchFamily="34" charset="0"/>
            </a:endParaRPr>
          </a:p>
        </p:txBody>
      </p:sp>
    </p:spTree>
    <p:extLst>
      <p:ext uri="{BB962C8B-B14F-4D97-AF65-F5344CB8AC3E}">
        <p14:creationId xmlns:p14="http://schemas.microsoft.com/office/powerpoint/2010/main" val="415758187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195"/>
                    </p:tgtEl>
                  </p:cond>
                </p:stCondLst>
                <p:endSync evt="end" delay="0">
                  <p:rtn val="all"/>
                </p:endSync>
                <p:childTnLst>
                  <p:par>
                    <p:cTn id="3" fill="hold">
                      <p:stCondLst>
                        <p:cond delay="0"/>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1000"/>
                                        <p:tgtEl>
                                          <p:spTgt spid="8196"/>
                                        </p:tgtEl>
                                      </p:cBhvr>
                                    </p:animEffect>
                                    <p:anim calcmode="lin" valueType="num">
                                      <p:cBhvr>
                                        <p:cTn id="8" dur="1000" fill="hold"/>
                                        <p:tgtEl>
                                          <p:spTgt spid="8196"/>
                                        </p:tgtEl>
                                        <p:attrNameLst>
                                          <p:attrName>ppt_x</p:attrName>
                                        </p:attrNameLst>
                                      </p:cBhvr>
                                      <p:tavLst>
                                        <p:tav tm="0">
                                          <p:val>
                                            <p:strVal val="#ppt_x"/>
                                          </p:val>
                                        </p:tav>
                                        <p:tav tm="100000">
                                          <p:val>
                                            <p:strVal val="#ppt_x"/>
                                          </p:val>
                                        </p:tav>
                                      </p:tavLst>
                                    </p:anim>
                                    <p:anim calcmode="lin" valueType="num">
                                      <p:cBhvr>
                                        <p:cTn id="9" dur="900" decel="100000" fill="hold"/>
                                        <p:tgtEl>
                                          <p:spTgt spid="819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19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par>
                          <p:cTn id="15" fill="hold">
                            <p:stCondLst>
                              <p:cond delay="1500"/>
                            </p:stCondLst>
                            <p:childTnLst>
                              <p:par>
                                <p:cTn id="16" presetID="10" presetClass="exit" presetSubtype="0" fill="hold" nodeType="afterEffect">
                                  <p:stCondLst>
                                    <p:cond delay="0"/>
                                  </p:stCondLst>
                                  <p:childTnLst>
                                    <p:animEffect transition="out" filter="fade">
                                      <p:cBhvr>
                                        <p:cTn id="17" dur="500"/>
                                        <p:tgtEl>
                                          <p:spTgt spid="8195"/>
                                        </p:tgtEl>
                                      </p:cBhvr>
                                    </p:animEffect>
                                    <p:set>
                                      <p:cBhvr>
                                        <p:cTn id="18" dur="1" fill="hold">
                                          <p:stCondLst>
                                            <p:cond delay="499"/>
                                          </p:stCondLst>
                                        </p:cTn>
                                        <p:tgtEl>
                                          <p:spTgt spid="8195"/>
                                        </p:tgtEl>
                                        <p:attrNameLst>
                                          <p:attrName>style.visibility</p:attrName>
                                        </p:attrNameLst>
                                      </p:cBhvr>
                                      <p:to>
                                        <p:strVal val="hidden"/>
                                      </p:to>
                                    </p:set>
                                  </p:childTnLst>
                                </p:cTn>
                              </p:par>
                            </p:childTnLst>
                          </p:cTn>
                        </p:par>
                      </p:childTnLst>
                    </p:cTn>
                  </p:par>
                </p:childTnLst>
              </p:cTn>
              <p:nextCondLst>
                <p:cond evt="onClick" delay="0">
                  <p:tgtEl>
                    <p:spTgt spid="8195"/>
                  </p:tgtEl>
                </p:cond>
              </p:nextCondLst>
            </p:seq>
            <p:seq concurrent="1" nextAc="seek">
              <p:cTn id="19" restart="whenNotActive" fill="hold" evtFilter="cancelBubble" nodeType="interactiveSeq">
                <p:stCondLst>
                  <p:cond evt="onClick" delay="0">
                    <p:tgtEl>
                      <p:spTgt spid="12"/>
                    </p:tgtEl>
                  </p:cond>
                </p:stCondLst>
                <p:endSync evt="end" delay="0">
                  <p:rtn val="all"/>
                </p:endSync>
                <p:childTnLst>
                  <p:par>
                    <p:cTn id="20" fill="hold">
                      <p:stCondLst>
                        <p:cond delay="0"/>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900" decel="100000" fill="hold"/>
                                        <p:tgtEl>
                                          <p:spTgt spid="2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up)">
                                      <p:cBhvr>
                                        <p:cTn id="31" dur="500"/>
                                        <p:tgtEl>
                                          <p:spTgt spid="26"/>
                                        </p:tgtEl>
                                      </p:cBhvr>
                                    </p:animEffect>
                                  </p:childTnLst>
                                </p:cTn>
                              </p:par>
                            </p:childTnLst>
                          </p:cTn>
                        </p:par>
                        <p:par>
                          <p:cTn id="32" fill="hold">
                            <p:stCondLst>
                              <p:cond delay="1500"/>
                            </p:stCondLst>
                            <p:childTnLst>
                              <p:par>
                                <p:cTn id="33" presetID="10" presetClass="exit" presetSubtype="0" fill="hold" nodeType="afterEffect">
                                  <p:stCondLst>
                                    <p:cond delay="0"/>
                                  </p:stCondLst>
                                  <p:childTnLst>
                                    <p:animEffect transition="out" filter="fade">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37"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900" decel="100000" fill="hold"/>
                                        <p:tgtEl>
                                          <p:spTgt spid="22"/>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5" fill="hold">
                            <p:stCondLst>
                              <p:cond delay="1000"/>
                            </p:stCondLst>
                            <p:childTnLst>
                              <p:par>
                                <p:cTn id="46" presetID="22" presetClass="entr" presetSubtype="1"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up)">
                                      <p:cBhvr>
                                        <p:cTn id="48" dur="500"/>
                                        <p:tgtEl>
                                          <p:spTgt spid="27"/>
                                        </p:tgtEl>
                                      </p:cBhvr>
                                    </p:animEffect>
                                  </p:childTnLst>
                                </p:cTn>
                              </p:par>
                            </p:childTnLst>
                          </p:cTn>
                        </p:par>
                        <p:par>
                          <p:cTn id="49" fill="hold">
                            <p:stCondLst>
                              <p:cond delay="1500"/>
                            </p:stCondLst>
                            <p:childTnLst>
                              <p:par>
                                <p:cTn id="50" presetID="10" presetClass="exit" presetSubtype="0" fill="hold" nodeType="afterEffect">
                                  <p:stCondLst>
                                    <p:cond delay="0"/>
                                  </p:stCondLst>
                                  <p:childTnLst>
                                    <p:animEffect transition="out" filter="fad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53" restart="whenNotActive" fill="hold" evtFilter="cancelBubble" nodeType="interactiveSeq">
                <p:stCondLst>
                  <p:cond evt="onClick" delay="0">
                    <p:tgtEl>
                      <p:spTgt spid="32"/>
                    </p:tgtEl>
                  </p:cond>
                </p:stCondLst>
                <p:endSync evt="end" delay="0">
                  <p:rtn val="all"/>
                </p:endSync>
                <p:childTnLst>
                  <p:par>
                    <p:cTn id="54" fill="hold">
                      <p:stCondLst>
                        <p:cond delay="0"/>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8195"/>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12"/>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13"/>
                                        </p:tgtEl>
                                        <p:attrNameLst>
                                          <p:attrName>style.visibility</p:attrName>
                                        </p:attrNameLst>
                                      </p:cBhvr>
                                      <p:to>
                                        <p:strVal val="visible"/>
                                      </p:to>
                                    </p:set>
                                  </p:childTnLst>
                                </p:cTn>
                              </p:par>
                              <p:par>
                                <p:cTn id="62" presetID="1" presetClass="exit" presetSubtype="0" fill="hold" nodeType="withEffect">
                                  <p:stCondLst>
                                    <p:cond delay="0"/>
                                  </p:stCondLst>
                                  <p:childTnLst>
                                    <p:set>
                                      <p:cBhvr>
                                        <p:cTn id="63" dur="1" fill="hold">
                                          <p:stCondLst>
                                            <p:cond delay="0"/>
                                          </p:stCondLst>
                                        </p:cTn>
                                        <p:tgtEl>
                                          <p:spTgt spid="8196"/>
                                        </p:tgtEl>
                                        <p:attrNameLst>
                                          <p:attrName>style.visibility</p:attrName>
                                        </p:attrNameLst>
                                      </p:cBhvr>
                                      <p:to>
                                        <p:strVal val="hidden"/>
                                      </p:to>
                                    </p:set>
                                  </p:childTnLst>
                                </p:cTn>
                              </p:par>
                              <p:par>
                                <p:cTn id="64" presetID="1" presetClass="exit" presetSubtype="0" fill="hold" grpId="2" nodeType="withEffect">
                                  <p:stCondLst>
                                    <p:cond delay="0"/>
                                  </p:stCondLst>
                                  <p:childTnLst>
                                    <p:set>
                                      <p:cBhvr>
                                        <p:cTn id="65" dur="1" fill="hold">
                                          <p:stCondLst>
                                            <p:cond delay="0"/>
                                          </p:stCondLst>
                                        </p:cTn>
                                        <p:tgtEl>
                                          <p:spTgt spid="6"/>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21"/>
                                        </p:tgtEl>
                                        <p:attrNameLst>
                                          <p:attrName>style.visibility</p:attrName>
                                        </p:attrNameLst>
                                      </p:cBhvr>
                                      <p:to>
                                        <p:strVal val="hidden"/>
                                      </p:to>
                                    </p:set>
                                  </p:childTnLst>
                                </p:cTn>
                              </p:par>
                              <p:par>
                                <p:cTn id="68" presetID="1" presetClass="exit" presetSubtype="0" fill="hold" grpId="2" nodeType="withEffect">
                                  <p:stCondLst>
                                    <p:cond delay="0"/>
                                  </p:stCondLst>
                                  <p:childTnLst>
                                    <p:set>
                                      <p:cBhvr>
                                        <p:cTn id="69" dur="1" fill="hold">
                                          <p:stCondLst>
                                            <p:cond delay="0"/>
                                          </p:stCondLst>
                                        </p:cTn>
                                        <p:tgtEl>
                                          <p:spTgt spid="26"/>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0"/>
                                          </p:stCondLst>
                                        </p:cTn>
                                        <p:tgtEl>
                                          <p:spTgt spid="22"/>
                                        </p:tgtEl>
                                        <p:attrNameLst>
                                          <p:attrName>style.visibility</p:attrName>
                                        </p:attrNameLst>
                                      </p:cBhvr>
                                      <p:to>
                                        <p:strVal val="hidden"/>
                                      </p:to>
                                    </p:set>
                                  </p:childTnLst>
                                </p:cTn>
                              </p:par>
                              <p:par>
                                <p:cTn id="72" presetID="1" presetClass="exit" presetSubtype="0" fill="hold" grpId="2" nodeType="withEffect">
                                  <p:stCondLst>
                                    <p:cond delay="0"/>
                                  </p:stCondLst>
                                  <p:childTnLst>
                                    <p:set>
                                      <p:cBhvr>
                                        <p:cTn id="73"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74" restart="whenNotActive" fill="hold" evtFilter="cancelBubble" nodeType="interactiveSeq">
                <p:stCondLst>
                  <p:cond evt="onClick" delay="0">
                    <p:tgtEl>
                      <p:spTgt spid="33"/>
                    </p:tgtEl>
                  </p:cond>
                </p:stCondLst>
                <p:endSync evt="end" delay="0">
                  <p:rtn val="all"/>
                </p:endSync>
                <p:childTnLst>
                  <p:par>
                    <p:cTn id="75" fill="hold">
                      <p:stCondLst>
                        <p:cond delay="0"/>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8195"/>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2"/>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3"/>
                                        </p:tgtEl>
                                        <p:attrNameLst>
                                          <p:attrName>style.visibility</p:attrName>
                                        </p:attrNameLst>
                                      </p:cBhvr>
                                      <p:to>
                                        <p:strVal val="visible"/>
                                      </p:to>
                                    </p:set>
                                  </p:childTnLst>
                                </p:cTn>
                              </p:par>
                              <p:par>
                                <p:cTn id="83" presetID="1" presetClass="exit" presetSubtype="0" fill="hold" nodeType="withEffect">
                                  <p:stCondLst>
                                    <p:cond delay="0"/>
                                  </p:stCondLst>
                                  <p:childTnLst>
                                    <p:set>
                                      <p:cBhvr>
                                        <p:cTn id="84" dur="1" fill="hold">
                                          <p:stCondLst>
                                            <p:cond delay="0"/>
                                          </p:stCondLst>
                                        </p:cTn>
                                        <p:tgtEl>
                                          <p:spTgt spid="8196"/>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6"/>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21"/>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26"/>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22"/>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27" grpId="0"/>
      <p:bldP spid="27" grpId="1"/>
      <p:bldP spid="27" grpId="2"/>
      <p:bldP spid="26" grpId="0"/>
      <p:bldP spid="26" grpId="1"/>
      <p:bldP spid="26" grpId="2"/>
      <p:bldP spid="6" grpId="0"/>
      <p:bldP spid="6" grpId="1"/>
      <p:bldP spid="6"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p:cNvSpPr txBox="1"/>
          <p:nvPr/>
        </p:nvSpPr>
        <p:spPr>
          <a:xfrm>
            <a:off x="3557" y="3375"/>
            <a:ext cx="9144000" cy="1200329"/>
          </a:xfrm>
          <a:prstGeom prst="rect">
            <a:avLst/>
          </a:prstGeom>
          <a:noFill/>
        </p:spPr>
        <p:txBody>
          <a:bodyPr wrap="square" rtlCol="0">
            <a:spAutoFit/>
          </a:bodyPr>
          <a:lstStyle/>
          <a:p>
            <a:pPr algn="ctr"/>
            <a:r>
              <a:rPr lang="en-NZ" sz="3600" b="1" dirty="0"/>
              <a:t>The effects of the first </a:t>
            </a:r>
            <a:r>
              <a:rPr lang="en-NZ" sz="3600" b="1" dirty="0" smtClean="0"/>
              <a:t>sin</a:t>
            </a:r>
            <a:br>
              <a:rPr lang="en-NZ" sz="3600" b="1" dirty="0" smtClean="0"/>
            </a:br>
            <a:r>
              <a:rPr lang="en-NZ" sz="3600" b="1" dirty="0" smtClean="0"/>
              <a:t>– </a:t>
            </a:r>
            <a:r>
              <a:rPr lang="en-NZ" sz="3600" b="1" dirty="0"/>
              <a:t>why </a:t>
            </a:r>
            <a:r>
              <a:rPr lang="en-NZ" sz="3600" b="1" dirty="0" smtClean="0"/>
              <a:t>people </a:t>
            </a:r>
            <a:r>
              <a:rPr lang="en-NZ" sz="3600" b="1" dirty="0"/>
              <a:t>needed a saviour</a:t>
            </a:r>
            <a:endParaRPr lang="en-GB" sz="3600" b="1" dirty="0"/>
          </a:p>
        </p:txBody>
      </p:sp>
      <p:pic>
        <p:nvPicPr>
          <p:cNvPr id="21" name="Shape: Post-it 2" descr="\\DESKTOP\Users\Public\TCI\Sample Lesson 22-10-2015\Junior Classes - Year 1 - Lesson 4\Images\post-it.pn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a:off x="6412105" y="2191462"/>
            <a:ext cx="2764710" cy="2651407"/>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Line 2"/>
          <p:cNvSpPr txBox="1"/>
          <p:nvPr/>
        </p:nvSpPr>
        <p:spPr>
          <a:xfrm rot="20948926">
            <a:off x="6576016" y="2572378"/>
            <a:ext cx="2106214" cy="2031325"/>
          </a:xfrm>
          <a:prstGeom prst="rect">
            <a:avLst/>
          </a:prstGeom>
          <a:noFill/>
        </p:spPr>
        <p:txBody>
          <a:bodyPr wrap="square" rtlCol="0">
            <a:spAutoFit/>
          </a:bodyPr>
          <a:lstStyle/>
          <a:p>
            <a:r>
              <a:rPr lang="en-NZ" sz="1400" dirty="0">
                <a:latin typeface="Segoe UI" pitchFamily="34" charset="0"/>
                <a:ea typeface="Segoe UI" pitchFamily="34" charset="0"/>
                <a:cs typeface="Segoe UI" pitchFamily="34" charset="0"/>
              </a:rPr>
              <a:t>Jesus would undo the effects of sin and save people from death and restore them to life forever with God. </a:t>
            </a:r>
            <a:r>
              <a:rPr lang="en-NZ" sz="1400" dirty="0" smtClean="0">
                <a:latin typeface="Segoe UI" pitchFamily="34" charset="0"/>
                <a:ea typeface="Segoe UI" pitchFamily="34" charset="0"/>
                <a:cs typeface="Segoe UI" pitchFamily="34" charset="0"/>
              </a:rPr>
              <a:t/>
            </a:r>
            <a:br>
              <a:rPr lang="en-NZ" sz="1400" dirty="0" smtClean="0">
                <a:latin typeface="Segoe UI" pitchFamily="34" charset="0"/>
                <a:ea typeface="Segoe UI" pitchFamily="34" charset="0"/>
                <a:cs typeface="Segoe UI" pitchFamily="34" charset="0"/>
              </a:rPr>
            </a:br>
            <a:r>
              <a:rPr lang="en-NZ" sz="1400" dirty="0" smtClean="0">
                <a:latin typeface="Segoe UI" pitchFamily="34" charset="0"/>
                <a:ea typeface="Segoe UI" pitchFamily="34" charset="0"/>
                <a:cs typeface="Segoe UI" pitchFamily="34" charset="0"/>
              </a:rPr>
              <a:t>The </a:t>
            </a:r>
            <a:r>
              <a:rPr lang="en-NZ" sz="1400" dirty="0">
                <a:latin typeface="Segoe UI" pitchFamily="34" charset="0"/>
                <a:ea typeface="Segoe UI" pitchFamily="34" charset="0"/>
                <a:cs typeface="Segoe UI" pitchFamily="34" charset="0"/>
              </a:rPr>
              <a:t>people waited for thousands of years for this promise to be fulfilled by Jesus.</a:t>
            </a:r>
            <a:endParaRPr lang="en-GB" sz="1400" dirty="0">
              <a:latin typeface="Segoe UI" pitchFamily="34" charset="0"/>
              <a:ea typeface="Segoe UI" pitchFamily="34" charset="0"/>
              <a:cs typeface="Segoe UI" pitchFamily="34" charset="0"/>
            </a:endParaRPr>
          </a:p>
        </p:txBody>
      </p:sp>
      <p:pic>
        <p:nvPicPr>
          <p:cNvPr id="8196" name="Shape: Post-it 1" descr="\\DESKTOP\Users\Public\TCI\Sample Lesson 22-10-2015\Junior Classes - Year 1 - Lesson 4\Images\post-it.pn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rot="202526">
            <a:off x="-39454" y="1384307"/>
            <a:ext cx="3047301" cy="27840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Line 1"/>
          <p:cNvSpPr txBox="1"/>
          <p:nvPr/>
        </p:nvSpPr>
        <p:spPr>
          <a:xfrm rot="21151452">
            <a:off x="172177" y="1975778"/>
            <a:ext cx="2539987" cy="1384995"/>
          </a:xfrm>
          <a:prstGeom prst="rect">
            <a:avLst/>
          </a:prstGeom>
          <a:noFill/>
        </p:spPr>
        <p:txBody>
          <a:bodyPr wrap="square" rtlCol="0">
            <a:spAutoFit/>
          </a:bodyPr>
          <a:lstStyle/>
          <a:p>
            <a:r>
              <a:rPr lang="en-NZ" sz="1400" dirty="0">
                <a:latin typeface="Segoe UI" pitchFamily="34" charset="0"/>
                <a:ea typeface="Segoe UI" pitchFamily="34" charset="0"/>
                <a:cs typeface="Segoe UI" pitchFamily="34" charset="0"/>
              </a:rPr>
              <a:t>But our forgiving God </a:t>
            </a:r>
            <a:r>
              <a:rPr lang="en-NZ" sz="1400" dirty="0" smtClean="0">
                <a:latin typeface="Segoe UI" pitchFamily="34" charset="0"/>
                <a:ea typeface="Segoe UI" pitchFamily="34" charset="0"/>
                <a:cs typeface="Segoe UI" pitchFamily="34" charset="0"/>
              </a:rPr>
              <a:t>so loved </a:t>
            </a:r>
            <a:r>
              <a:rPr lang="en-NZ" sz="1400" dirty="0">
                <a:latin typeface="Segoe UI" pitchFamily="34" charset="0"/>
                <a:ea typeface="Segoe UI" pitchFamily="34" charset="0"/>
                <a:cs typeface="Segoe UI" pitchFamily="34" charset="0"/>
              </a:rPr>
              <a:t>humanity that </a:t>
            </a:r>
            <a:r>
              <a:rPr lang="en-NZ" sz="1400" dirty="0" smtClean="0">
                <a:latin typeface="Segoe UI" pitchFamily="34" charset="0"/>
                <a:ea typeface="Segoe UI" pitchFamily="34" charset="0"/>
                <a:cs typeface="Segoe UI" pitchFamily="34" charset="0"/>
              </a:rPr>
              <a:t>God made </a:t>
            </a:r>
            <a:r>
              <a:rPr lang="en-NZ" sz="1400" dirty="0">
                <a:latin typeface="Segoe UI" pitchFamily="34" charset="0"/>
                <a:ea typeface="Segoe UI" pitchFamily="34" charset="0"/>
                <a:cs typeface="Segoe UI" pitchFamily="34" charset="0"/>
              </a:rPr>
              <a:t>a promise to </a:t>
            </a:r>
            <a:r>
              <a:rPr lang="en-NZ" sz="1400" dirty="0" smtClean="0">
                <a:latin typeface="Segoe UI" pitchFamily="34" charset="0"/>
                <a:ea typeface="Segoe UI" pitchFamily="34" charset="0"/>
                <a:cs typeface="Segoe UI" pitchFamily="34" charset="0"/>
              </a:rPr>
              <a:t>restore their </a:t>
            </a:r>
            <a:r>
              <a:rPr lang="en-NZ" sz="1400" dirty="0">
                <a:latin typeface="Segoe UI" pitchFamily="34" charset="0"/>
                <a:ea typeface="Segoe UI" pitchFamily="34" charset="0"/>
                <a:cs typeface="Segoe UI" pitchFamily="34" charset="0"/>
              </a:rPr>
              <a:t>relationship by sending a Messiah, a saviour </a:t>
            </a:r>
            <a:r>
              <a:rPr lang="en-NZ" sz="1400" dirty="0" smtClean="0">
                <a:latin typeface="Segoe UI" pitchFamily="34" charset="0"/>
                <a:ea typeface="Segoe UI" pitchFamily="34" charset="0"/>
                <a:cs typeface="Segoe UI" pitchFamily="34" charset="0"/>
              </a:rPr>
              <a:t>who would </a:t>
            </a:r>
            <a:r>
              <a:rPr lang="en-NZ" sz="1400" dirty="0">
                <a:latin typeface="Segoe UI" pitchFamily="34" charset="0"/>
                <a:ea typeface="Segoe UI" pitchFamily="34" charset="0"/>
                <a:cs typeface="Segoe UI" pitchFamily="34" charset="0"/>
              </a:rPr>
              <a:t>be his </a:t>
            </a:r>
            <a:r>
              <a:rPr lang="en-NZ" sz="1400" dirty="0" smtClean="0">
                <a:latin typeface="Segoe UI" pitchFamily="34" charset="0"/>
                <a:ea typeface="Segoe UI" pitchFamily="34" charset="0"/>
                <a:cs typeface="Segoe UI" pitchFamily="34" charset="0"/>
              </a:rPr>
              <a:t>son, </a:t>
            </a:r>
            <a:r>
              <a:rPr lang="en-NZ" sz="1400" dirty="0">
                <a:latin typeface="Segoe UI" pitchFamily="34" charset="0"/>
                <a:ea typeface="Segoe UI" pitchFamily="34" charset="0"/>
                <a:cs typeface="Segoe UI" pitchFamily="34" charset="0"/>
              </a:rPr>
              <a:t>Jesus . </a:t>
            </a:r>
            <a:endParaRPr lang="en-GB" sz="1400" dirty="0">
              <a:latin typeface="Segoe UI" pitchFamily="34" charset="0"/>
              <a:ea typeface="Segoe UI" pitchFamily="34" charset="0"/>
              <a:cs typeface="Segoe UI" pitchFamily="34" charset="0"/>
            </a:endParaRPr>
          </a:p>
        </p:txBody>
      </p:sp>
      <p:pic>
        <p:nvPicPr>
          <p:cNvPr id="12" name="Shape: Pin 2" descr="\\DESKTOP\Users\Public\TCI\Sample Lesson 22-10-2015\Junior Classes - Year 1 - Lesson 4\Images\post-it.png"/>
          <p:cNvPicPr>
            <a:picLocks noChangeAspect="1" noChangeArrowheads="1"/>
          </p:cNvPicPr>
          <p:nvPr/>
        </p:nvPicPr>
        <p:blipFill rotWithShape="1">
          <a:blip r:embed="rId5" cstate="print">
            <a:extLst>
              <a:ext uri="{BEBA8EAE-BF5A-486C-A8C5-ECC9F3942E4B}">
                <a14:imgProps xmlns:a14="http://schemas.microsoft.com/office/drawing/2010/main">
                  <a14:imgLayer r:embed="rId4">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8558171" y="1817833"/>
            <a:ext cx="542441" cy="706864"/>
          </a:xfrm>
          <a:prstGeom prst="rect">
            <a:avLst/>
          </a:prstGeom>
          <a:noFill/>
          <a:extLst>
            <a:ext uri="{909E8E84-426E-40DD-AFC4-6F175D3DCCD1}">
              <a14:hiddenFill xmlns:a14="http://schemas.microsoft.com/office/drawing/2010/main">
                <a:solidFill>
                  <a:srgbClr val="FFFFFF"/>
                </a:solidFill>
              </a14:hiddenFill>
            </a:ext>
          </a:extLst>
        </p:spPr>
      </p:pic>
      <p:pic>
        <p:nvPicPr>
          <p:cNvPr id="8195" name="Shape: Pin 1" descr="\\DESKTOP\Users\Public\TCI\Sample Lesson 22-10-2015\Junior Classes - Year 1 - Lesson 4\Images\post-it.png"/>
          <p:cNvPicPr>
            <a:picLocks noChangeAspect="1" noChangeArrowheads="1"/>
          </p:cNvPicPr>
          <p:nvPr/>
        </p:nvPicPr>
        <p:blipFill rotWithShape="1">
          <a:blip r:embed="rId5" cstate="print">
            <a:extLst>
              <a:ext uri="{BEBA8EAE-BF5A-486C-A8C5-ECC9F3942E4B}">
                <a14:imgProps xmlns:a14="http://schemas.microsoft.com/office/drawing/2010/main">
                  <a14:imgLayer r:embed="rId4">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8558171" y="1122890"/>
            <a:ext cx="542441" cy="706864"/>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L-2</a:t>
            </a:r>
          </a:p>
          <a:p>
            <a:pPr algn="ctr"/>
            <a:r>
              <a:rPr lang="en-GB" sz="900" b="1" dirty="0" smtClean="0">
                <a:solidFill>
                  <a:srgbClr val="002060"/>
                </a:solidFill>
                <a:latin typeface="Arial" pitchFamily="34" charset="0"/>
                <a:cs typeface="Arial" pitchFamily="34" charset="0"/>
              </a:rPr>
              <a:t>S-04B</a:t>
            </a:r>
            <a:endParaRPr lang="en-GB" sz="900" b="1" dirty="0">
              <a:solidFill>
                <a:srgbClr val="002060"/>
              </a:solidFill>
              <a:latin typeface="Arial" pitchFamily="34" charset="0"/>
              <a:cs typeface="Arial" pitchFamily="34" charset="0"/>
            </a:endParaRPr>
          </a:p>
        </p:txBody>
      </p:sp>
      <p:sp>
        <p:nvSpPr>
          <p:cNvPr id="32"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box: Tool instructions"/>
          <p:cNvSpPr txBox="1"/>
          <p:nvPr/>
        </p:nvSpPr>
        <p:spPr>
          <a:xfrm>
            <a:off x="3248572" y="4912668"/>
            <a:ext cx="2646878" cy="230832"/>
          </a:xfrm>
          <a:prstGeom prst="rect">
            <a:avLst/>
          </a:prstGeom>
          <a:noFill/>
        </p:spPr>
        <p:txBody>
          <a:bodyPr wrap="none" rtlCol="0">
            <a:spAutoFit/>
          </a:bodyPr>
          <a:lstStyle/>
          <a:p>
            <a:pPr algn="ctr"/>
            <a:r>
              <a:rPr lang="en-GB" sz="900" dirty="0" smtClean="0">
                <a:latin typeface="Arial" pitchFamily="34" charset="0"/>
                <a:ea typeface="Segoe UI" pitchFamily="34" charset="0"/>
                <a:cs typeface="Arial" pitchFamily="34" charset="0"/>
              </a:rPr>
              <a:t>Click the pins on the right to reveal post-it notes.</a:t>
            </a:r>
            <a:endParaRPr lang="en-GB" sz="900" dirty="0">
              <a:latin typeface="Arial" pitchFamily="34" charset="0"/>
              <a:ea typeface="Segoe UI" pitchFamily="34" charset="0"/>
              <a:cs typeface="Arial" pitchFamily="34" charset="0"/>
            </a:endParaRPr>
          </a:p>
        </p:txBody>
      </p:sp>
      <p:pic>
        <p:nvPicPr>
          <p:cNvPr id="14" name="Image" descr="Image result for what were the effects of original sin"/>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44369" y="1163282"/>
            <a:ext cx="3655284" cy="2056360"/>
          </a:xfrm>
          <a:prstGeom prst="rect">
            <a:avLst/>
          </a:prstGeom>
          <a:noFill/>
          <a:ln>
            <a:noFill/>
          </a:ln>
        </p:spPr>
      </p:pic>
    </p:spTree>
    <p:extLst>
      <p:ext uri="{BB962C8B-B14F-4D97-AF65-F5344CB8AC3E}">
        <p14:creationId xmlns:p14="http://schemas.microsoft.com/office/powerpoint/2010/main" val="339854894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195"/>
                    </p:tgtEl>
                  </p:cond>
                </p:stCondLst>
                <p:endSync evt="end" delay="0">
                  <p:rtn val="all"/>
                </p:endSync>
                <p:childTnLst>
                  <p:par>
                    <p:cTn id="3" fill="hold">
                      <p:stCondLst>
                        <p:cond delay="0"/>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1000"/>
                                        <p:tgtEl>
                                          <p:spTgt spid="8196"/>
                                        </p:tgtEl>
                                      </p:cBhvr>
                                    </p:animEffect>
                                    <p:anim calcmode="lin" valueType="num">
                                      <p:cBhvr>
                                        <p:cTn id="8" dur="1000" fill="hold"/>
                                        <p:tgtEl>
                                          <p:spTgt spid="8196"/>
                                        </p:tgtEl>
                                        <p:attrNameLst>
                                          <p:attrName>ppt_x</p:attrName>
                                        </p:attrNameLst>
                                      </p:cBhvr>
                                      <p:tavLst>
                                        <p:tav tm="0">
                                          <p:val>
                                            <p:strVal val="#ppt_x"/>
                                          </p:val>
                                        </p:tav>
                                        <p:tav tm="100000">
                                          <p:val>
                                            <p:strVal val="#ppt_x"/>
                                          </p:val>
                                        </p:tav>
                                      </p:tavLst>
                                    </p:anim>
                                    <p:anim calcmode="lin" valueType="num">
                                      <p:cBhvr>
                                        <p:cTn id="9" dur="900" decel="100000" fill="hold"/>
                                        <p:tgtEl>
                                          <p:spTgt spid="819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19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par>
                          <p:cTn id="15" fill="hold">
                            <p:stCondLst>
                              <p:cond delay="1500"/>
                            </p:stCondLst>
                            <p:childTnLst>
                              <p:par>
                                <p:cTn id="16" presetID="10" presetClass="exit" presetSubtype="0" fill="hold" nodeType="afterEffect">
                                  <p:stCondLst>
                                    <p:cond delay="0"/>
                                  </p:stCondLst>
                                  <p:childTnLst>
                                    <p:animEffect transition="out" filter="fade">
                                      <p:cBhvr>
                                        <p:cTn id="17" dur="500"/>
                                        <p:tgtEl>
                                          <p:spTgt spid="8195"/>
                                        </p:tgtEl>
                                      </p:cBhvr>
                                    </p:animEffect>
                                    <p:set>
                                      <p:cBhvr>
                                        <p:cTn id="18" dur="1" fill="hold">
                                          <p:stCondLst>
                                            <p:cond delay="499"/>
                                          </p:stCondLst>
                                        </p:cTn>
                                        <p:tgtEl>
                                          <p:spTgt spid="8195"/>
                                        </p:tgtEl>
                                        <p:attrNameLst>
                                          <p:attrName>style.visibility</p:attrName>
                                        </p:attrNameLst>
                                      </p:cBhvr>
                                      <p:to>
                                        <p:strVal val="hidden"/>
                                      </p:to>
                                    </p:set>
                                  </p:childTnLst>
                                </p:cTn>
                              </p:par>
                            </p:childTnLst>
                          </p:cTn>
                        </p:par>
                      </p:childTnLst>
                    </p:cTn>
                  </p:par>
                </p:childTnLst>
              </p:cTn>
              <p:nextCondLst>
                <p:cond evt="onClick" delay="0">
                  <p:tgtEl>
                    <p:spTgt spid="8195"/>
                  </p:tgtEl>
                </p:cond>
              </p:nextCondLst>
            </p:seq>
            <p:seq concurrent="1" nextAc="seek">
              <p:cTn id="19" restart="whenNotActive" fill="hold" evtFilter="cancelBubble" nodeType="interactiveSeq">
                <p:stCondLst>
                  <p:cond evt="onClick" delay="0">
                    <p:tgtEl>
                      <p:spTgt spid="12"/>
                    </p:tgtEl>
                  </p:cond>
                </p:stCondLst>
                <p:endSync evt="end" delay="0">
                  <p:rtn val="all"/>
                </p:endSync>
                <p:childTnLst>
                  <p:par>
                    <p:cTn id="20" fill="hold">
                      <p:stCondLst>
                        <p:cond delay="0"/>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900" decel="100000" fill="hold"/>
                                        <p:tgtEl>
                                          <p:spTgt spid="2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up)">
                                      <p:cBhvr>
                                        <p:cTn id="31" dur="500"/>
                                        <p:tgtEl>
                                          <p:spTgt spid="26"/>
                                        </p:tgtEl>
                                      </p:cBhvr>
                                    </p:animEffect>
                                  </p:childTnLst>
                                </p:cTn>
                              </p:par>
                            </p:childTnLst>
                          </p:cTn>
                        </p:par>
                        <p:par>
                          <p:cTn id="32" fill="hold">
                            <p:stCondLst>
                              <p:cond delay="1500"/>
                            </p:stCondLst>
                            <p:childTnLst>
                              <p:par>
                                <p:cTn id="33" presetID="10" presetClass="exit" presetSubtype="0" fill="hold" nodeType="afterEffect">
                                  <p:stCondLst>
                                    <p:cond delay="0"/>
                                  </p:stCondLst>
                                  <p:childTnLst>
                                    <p:animEffect transition="out" filter="fade">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6" restart="whenNotActive" fill="hold" evtFilter="cancelBubble" nodeType="interactiveSeq">
                <p:stCondLst>
                  <p:cond evt="onClick" delay="0">
                    <p:tgtEl>
                      <p:spTgt spid="32"/>
                    </p:tgtEl>
                  </p:cond>
                </p:stCondLst>
                <p:endSync evt="end" delay="0">
                  <p:rtn val="all"/>
                </p:endSync>
                <p:childTnLst>
                  <p:par>
                    <p:cTn id="37" fill="hold">
                      <p:stCondLst>
                        <p:cond delay="0"/>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19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0"/>
                                          </p:stCondLst>
                                        </p:cTn>
                                        <p:tgtEl>
                                          <p:spTgt spid="8196"/>
                                        </p:tgtEl>
                                        <p:attrNameLst>
                                          <p:attrName>style.visibility</p:attrName>
                                        </p:attrNameLst>
                                      </p:cBhvr>
                                      <p:to>
                                        <p:strVal val="hidden"/>
                                      </p:to>
                                    </p:set>
                                  </p:childTnLst>
                                </p:cTn>
                              </p:par>
                              <p:par>
                                <p:cTn id="45" presetID="1" presetClass="exit" presetSubtype="0" fill="hold" grpId="2" nodeType="withEffect">
                                  <p:stCondLst>
                                    <p:cond delay="0"/>
                                  </p:stCondLst>
                                  <p:childTnLst>
                                    <p:set>
                                      <p:cBhvr>
                                        <p:cTn id="46" dur="1" fill="hold">
                                          <p:stCondLst>
                                            <p:cond delay="0"/>
                                          </p:stCondLst>
                                        </p:cTn>
                                        <p:tgtEl>
                                          <p:spTgt spid="6"/>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21"/>
                                        </p:tgtEl>
                                        <p:attrNameLst>
                                          <p:attrName>style.visibility</p:attrName>
                                        </p:attrNameLst>
                                      </p:cBhvr>
                                      <p:to>
                                        <p:strVal val="hidden"/>
                                      </p:to>
                                    </p:set>
                                  </p:childTnLst>
                                </p:cTn>
                              </p:par>
                              <p:par>
                                <p:cTn id="49" presetID="1" presetClass="exit" presetSubtype="0" fill="hold" grpId="2" nodeType="withEffect">
                                  <p:stCondLst>
                                    <p:cond delay="0"/>
                                  </p:stCondLst>
                                  <p:childTnLst>
                                    <p:set>
                                      <p:cBhvr>
                                        <p:cTn id="50"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51" restart="whenNotActive" fill="hold" evtFilter="cancelBubble" nodeType="interactiveSeq">
                <p:stCondLst>
                  <p:cond evt="onClick" delay="0">
                    <p:tgtEl>
                      <p:spTgt spid="33"/>
                    </p:tgtEl>
                  </p:cond>
                </p:stCondLst>
                <p:endSync evt="end" delay="0">
                  <p:rtn val="all"/>
                </p:endSync>
                <p:childTnLst>
                  <p:par>
                    <p:cTn id="52" fill="hold">
                      <p:stCondLst>
                        <p:cond delay="0"/>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8195"/>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12"/>
                                        </p:tgtEl>
                                        <p:attrNameLst>
                                          <p:attrName>style.visibility</p:attrName>
                                        </p:attrNameLst>
                                      </p:cBhvr>
                                      <p:to>
                                        <p:strVal val="visible"/>
                                      </p:to>
                                    </p:set>
                                  </p:childTnLst>
                                </p:cTn>
                              </p:par>
                              <p:par>
                                <p:cTn id="58" presetID="1" presetClass="exit" presetSubtype="0" fill="hold" nodeType="withEffect">
                                  <p:stCondLst>
                                    <p:cond delay="0"/>
                                  </p:stCondLst>
                                  <p:childTnLst>
                                    <p:set>
                                      <p:cBhvr>
                                        <p:cTn id="59" dur="1" fill="hold">
                                          <p:stCondLst>
                                            <p:cond delay="0"/>
                                          </p:stCondLst>
                                        </p:cTn>
                                        <p:tgtEl>
                                          <p:spTgt spid="8196"/>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6"/>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21"/>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26" grpId="0"/>
      <p:bldP spid="26" grpId="1"/>
      <p:bldP spid="26" grpId="2"/>
      <p:bldP spid="6" grpId="0"/>
      <p:bldP spid="6" grpId="1"/>
      <p:bldP spid="6"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Line 4"/>
          <p:cNvSpPr txBox="1"/>
          <p:nvPr/>
        </p:nvSpPr>
        <p:spPr>
          <a:xfrm>
            <a:off x="3556" y="3806674"/>
            <a:ext cx="8449457" cy="830997"/>
          </a:xfrm>
          <a:prstGeom prst="rect">
            <a:avLst/>
          </a:prstGeom>
          <a:noFill/>
        </p:spPr>
        <p:txBody>
          <a:bodyPr wrap="square" rtlCol="0">
            <a:spAutoFit/>
          </a:bodyPr>
          <a:lstStyle>
            <a:defPPr>
              <a:defRPr lang="en-US"/>
            </a:defPPr>
            <a:lvl1pPr>
              <a:defRPr b="1">
                <a:latin typeface="Segoe UI" pitchFamily="34" charset="0"/>
                <a:ea typeface="Segoe UI" pitchFamily="34" charset="0"/>
                <a:cs typeface="Segoe UI" pitchFamily="34" charset="0"/>
              </a:defRPr>
            </a:lvl1pPr>
          </a:lstStyle>
          <a:p>
            <a:r>
              <a:rPr lang="en-NZ" sz="1200" b="0" dirty="0">
                <a:latin typeface="Gadugi" panose="020B0502040204020203" pitchFamily="34" charset="0"/>
                <a:cs typeface="Helvetica" panose="020B0604020202020204" pitchFamily="34" charset="0"/>
              </a:rPr>
              <a:t>Joseph waited and prepared </a:t>
            </a:r>
            <a:r>
              <a:rPr lang="en-NZ" sz="1200" b="0" dirty="0" smtClean="0">
                <a:latin typeface="Gadugi" panose="020B0502040204020203" pitchFamily="34" charset="0"/>
                <a:cs typeface="Helvetica" panose="020B0604020202020204" pitchFamily="34" charset="0"/>
              </a:rPr>
              <a:t>Genesis - </a:t>
            </a:r>
            <a:r>
              <a:rPr lang="en-NZ" sz="1200" b="0" dirty="0">
                <a:latin typeface="Gadugi" panose="020B0502040204020203" pitchFamily="34" charset="0"/>
                <a:cs typeface="Helvetica" panose="020B0604020202020204" pitchFamily="34" charset="0"/>
              </a:rPr>
              <a:t>Chapters 37, 41, 42ff                                                                     </a:t>
            </a:r>
            <a:r>
              <a:rPr lang="en-NZ" sz="1200" b="0" dirty="0" smtClean="0">
                <a:latin typeface="Gadugi" panose="020B0502040204020203" pitchFamily="34" charset="0"/>
                <a:cs typeface="Helvetica" panose="020B0604020202020204" pitchFamily="34" charset="0"/>
              </a:rPr>
              <a:t/>
            </a:r>
            <a:br>
              <a:rPr lang="en-NZ" sz="1200" b="0" dirty="0" smtClean="0">
                <a:latin typeface="Gadugi" panose="020B0502040204020203" pitchFamily="34" charset="0"/>
                <a:cs typeface="Helvetica" panose="020B0604020202020204" pitchFamily="34" charset="0"/>
              </a:rPr>
            </a:br>
            <a:r>
              <a:rPr lang="en-NZ" sz="1200" b="0" dirty="0" smtClean="0">
                <a:latin typeface="Gadugi" panose="020B0502040204020203" pitchFamily="34" charset="0"/>
                <a:cs typeface="Helvetica" panose="020B0604020202020204" pitchFamily="34" charset="0"/>
              </a:rPr>
              <a:t>His </a:t>
            </a:r>
            <a:r>
              <a:rPr lang="en-NZ" sz="1200" b="0" dirty="0">
                <a:latin typeface="Gadugi" panose="020B0502040204020203" pitchFamily="34" charset="0"/>
                <a:cs typeface="Helvetica" panose="020B0604020202020204" pitchFamily="34" charset="0"/>
              </a:rPr>
              <a:t>symbol – Joseph’s coat of many </a:t>
            </a:r>
            <a:r>
              <a:rPr lang="en-NZ" sz="1200" b="0" dirty="0" smtClean="0">
                <a:latin typeface="Gadugi" panose="020B0502040204020203" pitchFamily="34" charset="0"/>
                <a:cs typeface="Helvetica" panose="020B0604020202020204" pitchFamily="34" charset="0"/>
              </a:rPr>
              <a:t>colours. Joseph’s </a:t>
            </a:r>
            <a:r>
              <a:rPr lang="en-NZ" sz="1200" b="0" dirty="0">
                <a:latin typeface="Gadugi" panose="020B0502040204020203" pitchFamily="34" charset="0"/>
                <a:cs typeface="Helvetica" panose="020B0604020202020204" pitchFamily="34" charset="0"/>
              </a:rPr>
              <a:t>father gave him a coat of many colours which made his brothers jealous. </a:t>
            </a:r>
            <a:r>
              <a:rPr lang="en-NZ" sz="1200" b="0" dirty="0" smtClean="0">
                <a:latin typeface="Gadugi" panose="020B0502040204020203" pitchFamily="34" charset="0"/>
                <a:cs typeface="Helvetica" panose="020B0604020202020204" pitchFamily="34" charset="0"/>
              </a:rPr>
              <a:t> They </a:t>
            </a:r>
            <a:r>
              <a:rPr lang="en-NZ" sz="1200" b="0" dirty="0">
                <a:latin typeface="Gadugi" panose="020B0502040204020203" pitchFamily="34" charset="0"/>
                <a:cs typeface="Helvetica" panose="020B0604020202020204" pitchFamily="34" charset="0"/>
              </a:rPr>
              <a:t>sold him as a slave and he was taken to Egypt. Joseph was favoured by the </a:t>
            </a:r>
            <a:r>
              <a:rPr lang="en-NZ" sz="1200" b="0" dirty="0" smtClean="0">
                <a:latin typeface="Gadugi" panose="020B0502040204020203" pitchFamily="34" charset="0"/>
                <a:cs typeface="Helvetica" panose="020B0604020202020204" pitchFamily="34" charset="0"/>
              </a:rPr>
              <a:t>Pharaoh </a:t>
            </a:r>
            <a:r>
              <a:rPr lang="en-NZ" sz="1200" b="0" dirty="0">
                <a:latin typeface="Gadugi" panose="020B0502040204020203" pitchFamily="34" charset="0"/>
                <a:cs typeface="Helvetica" panose="020B0604020202020204" pitchFamily="34" charset="0"/>
              </a:rPr>
              <a:t>the ruler of Egypt who gave him power. Joseph saved his brothers from starvation during a great famine. </a:t>
            </a:r>
          </a:p>
        </p:txBody>
      </p:sp>
      <p:sp>
        <p:nvSpPr>
          <p:cNvPr id="7" name="Textbox: Line 3"/>
          <p:cNvSpPr txBox="1"/>
          <p:nvPr/>
        </p:nvSpPr>
        <p:spPr>
          <a:xfrm>
            <a:off x="739906" y="2863292"/>
            <a:ext cx="7713107" cy="646331"/>
          </a:xfrm>
          <a:prstGeom prst="rect">
            <a:avLst/>
          </a:prstGeom>
          <a:noFill/>
        </p:spPr>
        <p:txBody>
          <a:bodyPr wrap="square" rtlCol="0">
            <a:spAutoFit/>
          </a:bodyPr>
          <a:lstStyle>
            <a:defPPr>
              <a:defRPr lang="en-US"/>
            </a:defPPr>
            <a:lvl1pPr>
              <a:defRPr b="1">
                <a:latin typeface="Segoe UI" pitchFamily="34" charset="0"/>
                <a:ea typeface="Segoe UI" pitchFamily="34" charset="0"/>
                <a:cs typeface="Segoe UI" pitchFamily="34" charset="0"/>
              </a:defRPr>
            </a:lvl1pPr>
          </a:lstStyle>
          <a:p>
            <a:r>
              <a:rPr lang="en-NZ" sz="1200" b="0" dirty="0">
                <a:latin typeface="Gadugi" panose="020B0502040204020203" pitchFamily="34" charset="0"/>
                <a:cs typeface="Helvetica" panose="020B0604020202020204" pitchFamily="34" charset="0"/>
              </a:rPr>
              <a:t>Abraham and Sarah waited and prepared Genesis </a:t>
            </a:r>
            <a:r>
              <a:rPr lang="en-NZ" sz="1200" b="0" dirty="0" smtClean="0">
                <a:latin typeface="Gadugi" panose="020B0502040204020203" pitchFamily="34" charset="0"/>
                <a:cs typeface="Helvetica" panose="020B0604020202020204" pitchFamily="34" charset="0"/>
              </a:rPr>
              <a:t>- 17:1-8</a:t>
            </a:r>
            <a:r>
              <a:rPr lang="en-NZ" sz="1200" b="0" dirty="0">
                <a:latin typeface="Gadugi" panose="020B0502040204020203" pitchFamily="34" charset="0"/>
                <a:cs typeface="Helvetica" panose="020B0604020202020204" pitchFamily="34" charset="0"/>
              </a:rPr>
              <a:t>, </a:t>
            </a:r>
            <a:r>
              <a:rPr lang="en-NZ" sz="1200" b="0" dirty="0" smtClean="0">
                <a:latin typeface="Gadugi" panose="020B0502040204020203" pitchFamily="34" charset="0"/>
                <a:cs typeface="Helvetica" panose="020B0604020202020204" pitchFamily="34" charset="0"/>
              </a:rPr>
              <a:t>15-16</a:t>
            </a:r>
            <a:br>
              <a:rPr lang="en-NZ" sz="1200" b="0" dirty="0" smtClean="0">
                <a:latin typeface="Gadugi" panose="020B0502040204020203" pitchFamily="34" charset="0"/>
                <a:cs typeface="Helvetica" panose="020B0604020202020204" pitchFamily="34" charset="0"/>
              </a:rPr>
            </a:br>
            <a:r>
              <a:rPr lang="en-NZ" sz="1200" b="0" dirty="0" smtClean="0">
                <a:latin typeface="Gadugi" panose="020B0502040204020203" pitchFamily="34" charset="0"/>
                <a:cs typeface="Helvetica" panose="020B0604020202020204" pitchFamily="34" charset="0"/>
              </a:rPr>
              <a:t>Their </a:t>
            </a:r>
            <a:r>
              <a:rPr lang="en-NZ" sz="1200" b="0" dirty="0">
                <a:latin typeface="Gadugi" panose="020B0502040204020203" pitchFamily="34" charset="0"/>
                <a:cs typeface="Helvetica" panose="020B0604020202020204" pitchFamily="34" charset="0"/>
              </a:rPr>
              <a:t>symbol –the stars in the night </a:t>
            </a:r>
            <a:r>
              <a:rPr lang="en-NZ" sz="1200" b="0" dirty="0" smtClean="0">
                <a:latin typeface="Gadugi" panose="020B0502040204020203" pitchFamily="34" charset="0"/>
                <a:cs typeface="Helvetica" panose="020B0604020202020204" pitchFamily="34" charset="0"/>
              </a:rPr>
              <a:t>sky. God </a:t>
            </a:r>
            <a:r>
              <a:rPr lang="en-NZ" sz="1200" b="0" dirty="0">
                <a:latin typeface="Gadugi" panose="020B0502040204020203" pitchFamily="34" charset="0"/>
                <a:cs typeface="Helvetica" panose="020B0604020202020204" pitchFamily="34" charset="0"/>
              </a:rPr>
              <a:t>promised them they would have children as many as the stars in the night sky. </a:t>
            </a:r>
            <a:r>
              <a:rPr lang="en-NZ" sz="1200" b="0" dirty="0" smtClean="0">
                <a:latin typeface="Gadugi" panose="020B0502040204020203" pitchFamily="34" charset="0"/>
                <a:cs typeface="Helvetica" panose="020B0604020202020204" pitchFamily="34" charset="0"/>
              </a:rPr>
              <a:t>(Genesis - 15:15</a:t>
            </a:r>
            <a:r>
              <a:rPr lang="en-NZ" sz="1200" b="0" dirty="0">
                <a:latin typeface="Gadugi" panose="020B0502040204020203" pitchFamily="34" charset="0"/>
                <a:cs typeface="Helvetica" panose="020B0604020202020204" pitchFamily="34" charset="0"/>
              </a:rPr>
              <a:t>). Through them God would bless all the families of the earth.</a:t>
            </a:r>
          </a:p>
        </p:txBody>
      </p:sp>
      <p:sp>
        <p:nvSpPr>
          <p:cNvPr id="8" name="Textbox: Line 2"/>
          <p:cNvSpPr txBox="1"/>
          <p:nvPr/>
        </p:nvSpPr>
        <p:spPr>
          <a:xfrm>
            <a:off x="2099738" y="2052360"/>
            <a:ext cx="6437031" cy="646331"/>
          </a:xfrm>
          <a:prstGeom prst="rect">
            <a:avLst/>
          </a:prstGeom>
          <a:noFill/>
        </p:spPr>
        <p:txBody>
          <a:bodyPr wrap="square" rtlCol="0">
            <a:spAutoFit/>
          </a:bodyPr>
          <a:lstStyle>
            <a:defPPr>
              <a:defRPr lang="en-US"/>
            </a:defPPr>
            <a:lvl1pPr>
              <a:defRPr b="1">
                <a:latin typeface="Segoe UI" pitchFamily="34" charset="0"/>
                <a:ea typeface="Segoe UI" pitchFamily="34" charset="0"/>
                <a:cs typeface="Segoe UI" pitchFamily="34" charset="0"/>
              </a:defRPr>
            </a:lvl1pPr>
          </a:lstStyle>
          <a:p>
            <a:r>
              <a:rPr lang="en-NZ" sz="1200" b="0" dirty="0">
                <a:latin typeface="Gadugi" panose="020B0502040204020203" pitchFamily="34" charset="0"/>
                <a:cs typeface="Helvetica" panose="020B0604020202020204" pitchFamily="34" charset="0"/>
              </a:rPr>
              <a:t>Noah and his family waited and prepared </a:t>
            </a:r>
            <a:r>
              <a:rPr lang="en-NZ" sz="1200" b="0" dirty="0" smtClean="0">
                <a:latin typeface="Gadugi" panose="020B0502040204020203" pitchFamily="34" charset="0"/>
                <a:cs typeface="Helvetica" panose="020B0604020202020204" pitchFamily="34" charset="0"/>
              </a:rPr>
              <a:t>Genesis - 9:12</a:t>
            </a:r>
            <a:br>
              <a:rPr lang="en-NZ" sz="1200" b="0" dirty="0" smtClean="0">
                <a:latin typeface="Gadugi" panose="020B0502040204020203" pitchFamily="34" charset="0"/>
                <a:cs typeface="Helvetica" panose="020B0604020202020204" pitchFamily="34" charset="0"/>
              </a:rPr>
            </a:br>
            <a:r>
              <a:rPr lang="en-NZ" sz="1200" b="0" dirty="0" smtClean="0">
                <a:latin typeface="Gadugi" panose="020B0502040204020203" pitchFamily="34" charset="0"/>
                <a:cs typeface="Helvetica" panose="020B0604020202020204" pitchFamily="34" charset="0"/>
              </a:rPr>
              <a:t>Their </a:t>
            </a:r>
            <a:r>
              <a:rPr lang="en-NZ" sz="1200" b="0" dirty="0">
                <a:latin typeface="Gadugi" panose="020B0502040204020203" pitchFamily="34" charset="0"/>
                <a:cs typeface="Helvetica" panose="020B0604020202020204" pitchFamily="34" charset="0"/>
              </a:rPr>
              <a:t>symbol – the Ark and the </a:t>
            </a:r>
            <a:r>
              <a:rPr lang="en-NZ" sz="1200" b="0" dirty="0" smtClean="0">
                <a:latin typeface="Gadugi" panose="020B0502040204020203" pitchFamily="34" charset="0"/>
                <a:cs typeface="Helvetica" panose="020B0604020202020204" pitchFamily="34" charset="0"/>
              </a:rPr>
              <a:t>Rainbow. God </a:t>
            </a:r>
            <a:r>
              <a:rPr lang="en-NZ" sz="1200" b="0" dirty="0">
                <a:latin typeface="Gadugi" panose="020B0502040204020203" pitchFamily="34" charset="0"/>
                <a:cs typeface="Helvetica" panose="020B0604020202020204" pitchFamily="34" charset="0"/>
              </a:rPr>
              <a:t>saved Noah and his family from a great </a:t>
            </a:r>
            <a:r>
              <a:rPr lang="en-NZ" sz="1200" b="0" dirty="0" smtClean="0">
                <a:latin typeface="Gadugi" panose="020B0502040204020203" pitchFamily="34" charset="0"/>
                <a:cs typeface="Helvetica" panose="020B0604020202020204" pitchFamily="34" charset="0"/>
              </a:rPr>
              <a:t>flood. </a:t>
            </a:r>
          </a:p>
          <a:p>
            <a:r>
              <a:rPr lang="en-NZ" sz="1200" b="0" dirty="0">
                <a:latin typeface="Gadugi" panose="020B0502040204020203" pitchFamily="34" charset="0"/>
                <a:cs typeface="Helvetica" panose="020B0604020202020204" pitchFamily="34" charset="0"/>
              </a:rPr>
              <a:t>T</a:t>
            </a:r>
            <a:r>
              <a:rPr lang="en-NZ" sz="1200" b="0" dirty="0" smtClean="0">
                <a:latin typeface="Gadugi" panose="020B0502040204020203" pitchFamily="34" charset="0"/>
                <a:cs typeface="Helvetica" panose="020B0604020202020204" pitchFamily="34" charset="0"/>
              </a:rPr>
              <a:t>he </a:t>
            </a:r>
            <a:r>
              <a:rPr lang="en-NZ" sz="1200" b="0" dirty="0">
                <a:latin typeface="Gadugi" panose="020B0502040204020203" pitchFamily="34" charset="0"/>
                <a:cs typeface="Helvetica" panose="020B0604020202020204" pitchFamily="34" charset="0"/>
              </a:rPr>
              <a:t>rainbow is the sign of God’s promise never to destroy the earth with water.</a:t>
            </a:r>
          </a:p>
        </p:txBody>
      </p:sp>
      <p:sp>
        <p:nvSpPr>
          <p:cNvPr id="6" name="Textbox: Line 1"/>
          <p:cNvSpPr txBox="1"/>
          <p:nvPr/>
        </p:nvSpPr>
        <p:spPr>
          <a:xfrm>
            <a:off x="748371" y="1114768"/>
            <a:ext cx="8260095" cy="830997"/>
          </a:xfrm>
          <a:prstGeom prst="rect">
            <a:avLst/>
          </a:prstGeom>
          <a:noFill/>
        </p:spPr>
        <p:txBody>
          <a:bodyPr wrap="square" rtlCol="0">
            <a:spAutoFit/>
          </a:bodyPr>
          <a:lstStyle/>
          <a:p>
            <a:r>
              <a:rPr lang="en-NZ" sz="1200" dirty="0">
                <a:latin typeface="Gadugi" panose="020B0502040204020203" pitchFamily="34" charset="0"/>
                <a:ea typeface="Segoe UI" pitchFamily="34" charset="0"/>
                <a:cs typeface="Helvetica" panose="020B0604020202020204" pitchFamily="34" charset="0"/>
              </a:rPr>
              <a:t>Adam and Eve waited and prepared </a:t>
            </a:r>
            <a:r>
              <a:rPr lang="en-NZ" sz="1200" dirty="0" smtClean="0">
                <a:latin typeface="Gadugi" panose="020B0502040204020203" pitchFamily="34" charset="0"/>
                <a:ea typeface="Segoe UI" pitchFamily="34" charset="0"/>
                <a:cs typeface="Helvetica" panose="020B0604020202020204" pitchFamily="34" charset="0"/>
              </a:rPr>
              <a:t>Genesis - 3:1-7</a:t>
            </a:r>
            <a:br>
              <a:rPr lang="en-NZ" sz="1200" dirty="0" smtClean="0">
                <a:latin typeface="Gadugi" panose="020B0502040204020203" pitchFamily="34" charset="0"/>
                <a:ea typeface="Segoe UI" pitchFamily="34" charset="0"/>
                <a:cs typeface="Helvetica" panose="020B0604020202020204" pitchFamily="34" charset="0"/>
              </a:rPr>
            </a:br>
            <a:r>
              <a:rPr lang="en-NZ" sz="1200" dirty="0" smtClean="0">
                <a:latin typeface="Gadugi" panose="020B0502040204020203" pitchFamily="34" charset="0"/>
                <a:ea typeface="Segoe UI" pitchFamily="34" charset="0"/>
                <a:cs typeface="Helvetica" panose="020B0604020202020204" pitchFamily="34" charset="0"/>
              </a:rPr>
              <a:t>Their </a:t>
            </a:r>
            <a:r>
              <a:rPr lang="en-NZ" sz="1200" dirty="0">
                <a:latin typeface="Gadugi" panose="020B0502040204020203" pitchFamily="34" charset="0"/>
                <a:ea typeface="Segoe UI" pitchFamily="34" charset="0"/>
                <a:cs typeface="Helvetica" panose="020B0604020202020204" pitchFamily="34" charset="0"/>
              </a:rPr>
              <a:t>symbol – an </a:t>
            </a:r>
            <a:r>
              <a:rPr lang="en-NZ" sz="1200" dirty="0" smtClean="0">
                <a:latin typeface="Gadugi" panose="020B0502040204020203" pitchFamily="34" charset="0"/>
                <a:ea typeface="Segoe UI" pitchFamily="34" charset="0"/>
                <a:cs typeface="Helvetica" panose="020B0604020202020204" pitchFamily="34" charset="0"/>
              </a:rPr>
              <a:t>apple. Unhappiness </a:t>
            </a:r>
            <a:r>
              <a:rPr lang="en-NZ" sz="1200" dirty="0">
                <a:latin typeface="Gadugi" panose="020B0502040204020203" pitchFamily="34" charset="0"/>
                <a:ea typeface="Segoe UI" pitchFamily="34" charset="0"/>
                <a:cs typeface="Helvetica" panose="020B0604020202020204" pitchFamily="34" charset="0"/>
              </a:rPr>
              <a:t>came into the world when people damaged their friendship with God. </a:t>
            </a:r>
            <a:r>
              <a:rPr lang="en-NZ" sz="1200" dirty="0" smtClean="0">
                <a:latin typeface="Gadugi" panose="020B0502040204020203" pitchFamily="34" charset="0"/>
                <a:ea typeface="Segoe UI" pitchFamily="34" charset="0"/>
                <a:cs typeface="Helvetica" panose="020B0604020202020204" pitchFamily="34" charset="0"/>
              </a:rPr>
              <a:t/>
            </a:r>
            <a:br>
              <a:rPr lang="en-NZ" sz="1200" dirty="0" smtClean="0">
                <a:latin typeface="Gadugi" panose="020B0502040204020203" pitchFamily="34" charset="0"/>
                <a:ea typeface="Segoe UI" pitchFamily="34" charset="0"/>
                <a:cs typeface="Helvetica" panose="020B0604020202020204" pitchFamily="34" charset="0"/>
              </a:rPr>
            </a:br>
            <a:r>
              <a:rPr lang="en-NZ" sz="1200" dirty="0" smtClean="0">
                <a:latin typeface="Gadugi" panose="020B0502040204020203" pitchFamily="34" charset="0"/>
                <a:ea typeface="Segoe UI" pitchFamily="34" charset="0"/>
                <a:cs typeface="Helvetica" panose="020B0604020202020204" pitchFamily="34" charset="0"/>
              </a:rPr>
              <a:t>God </a:t>
            </a:r>
            <a:r>
              <a:rPr lang="en-NZ" sz="1200" dirty="0">
                <a:latin typeface="Gadugi" panose="020B0502040204020203" pitchFamily="34" charset="0"/>
                <a:ea typeface="Segoe UI" pitchFamily="34" charset="0"/>
                <a:cs typeface="Helvetica" panose="020B0604020202020204" pitchFamily="34" charset="0"/>
              </a:rPr>
              <a:t>found a way to restore the original blessing and friendship with all people through his Son </a:t>
            </a:r>
            <a:r>
              <a:rPr lang="en-NZ" sz="1200" dirty="0" smtClean="0">
                <a:latin typeface="Gadugi" panose="020B0502040204020203" pitchFamily="34" charset="0"/>
                <a:ea typeface="Segoe UI" pitchFamily="34" charset="0"/>
                <a:cs typeface="Helvetica" panose="020B0604020202020204" pitchFamily="34" charset="0"/>
              </a:rPr>
              <a:t>Jesus.</a:t>
            </a:r>
            <a:br>
              <a:rPr lang="en-NZ" sz="1200" dirty="0" smtClean="0">
                <a:latin typeface="Gadugi" panose="020B0502040204020203" pitchFamily="34" charset="0"/>
                <a:ea typeface="Segoe UI" pitchFamily="34" charset="0"/>
                <a:cs typeface="Helvetica" panose="020B0604020202020204" pitchFamily="34" charset="0"/>
              </a:rPr>
            </a:br>
            <a:r>
              <a:rPr lang="en-NZ" sz="1200" dirty="0" smtClean="0">
                <a:latin typeface="Gadugi" panose="020B0502040204020203" pitchFamily="34" charset="0"/>
                <a:ea typeface="Segoe UI" pitchFamily="34" charset="0"/>
                <a:cs typeface="Helvetica" panose="020B0604020202020204" pitchFamily="34" charset="0"/>
              </a:rPr>
              <a:t>People </a:t>
            </a:r>
            <a:r>
              <a:rPr lang="en-NZ" sz="1200" dirty="0">
                <a:latin typeface="Gadugi" panose="020B0502040204020203" pitchFamily="34" charset="0"/>
                <a:ea typeface="Segoe UI" pitchFamily="34" charset="0"/>
                <a:cs typeface="Helvetica" panose="020B0604020202020204" pitchFamily="34" charset="0"/>
              </a:rPr>
              <a:t>waited for this to happen.</a:t>
            </a:r>
          </a:p>
        </p:txBody>
      </p:sp>
      <p:sp>
        <p:nvSpPr>
          <p:cNvPr id="21" name="Shape: Button 4"/>
          <p:cNvSpPr/>
          <p:nvPr/>
        </p:nvSpPr>
        <p:spPr>
          <a:xfrm>
            <a:off x="8232551" y="3806674"/>
            <a:ext cx="641161" cy="832515"/>
          </a:xfrm>
          <a:prstGeom prst="ellipse">
            <a:avLst/>
          </a:prstGeom>
          <a:blipFill>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Shape: Button 3"/>
          <p:cNvSpPr/>
          <p:nvPr/>
        </p:nvSpPr>
        <p:spPr>
          <a:xfrm>
            <a:off x="38339" y="2746382"/>
            <a:ext cx="677849" cy="880153"/>
          </a:xfrm>
          <a:prstGeom prst="ellipse">
            <a:avLst/>
          </a:prstGeom>
          <a:blipFill>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Shape: Button 2"/>
          <p:cNvSpPr/>
          <p:nvPr/>
        </p:nvSpPr>
        <p:spPr>
          <a:xfrm>
            <a:off x="8402872" y="1915404"/>
            <a:ext cx="654130" cy="880152"/>
          </a:xfrm>
          <a:prstGeom prst="ellipse">
            <a:avLst/>
          </a:prstGeom>
          <a:blipFill>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Shape: Button 1"/>
          <p:cNvSpPr/>
          <p:nvPr/>
        </p:nvSpPr>
        <p:spPr>
          <a:xfrm>
            <a:off x="46806" y="1065458"/>
            <a:ext cx="701566" cy="880307"/>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L-2</a:t>
            </a:r>
          </a:p>
          <a:p>
            <a:pPr algn="ctr"/>
            <a:r>
              <a:rPr lang="en-GB" sz="900" b="1" dirty="0" smtClean="0">
                <a:solidFill>
                  <a:srgbClr val="002060"/>
                </a:solidFill>
                <a:latin typeface="Arial" pitchFamily="34" charset="0"/>
                <a:cs typeface="Arial" pitchFamily="34" charset="0"/>
              </a:rPr>
              <a:t>S-05A</a:t>
            </a:r>
            <a:endParaRPr lang="en-GB" sz="900" b="1" dirty="0">
              <a:solidFill>
                <a:srgbClr val="002060"/>
              </a:solidFill>
              <a:latin typeface="Arial" pitchFamily="34" charset="0"/>
              <a:cs typeface="Arial" pitchFamily="34" charset="0"/>
            </a:endParaRPr>
          </a:p>
        </p:txBody>
      </p:sp>
      <p:sp>
        <p:nvSpPr>
          <p:cNvPr id="14"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Tool instructions"/>
          <p:cNvSpPr txBox="1"/>
          <p:nvPr/>
        </p:nvSpPr>
        <p:spPr>
          <a:xfrm>
            <a:off x="3806406" y="4912668"/>
            <a:ext cx="1531188" cy="230832"/>
          </a:xfrm>
          <a:prstGeom prst="rect">
            <a:avLst/>
          </a:prstGeom>
          <a:noFill/>
        </p:spPr>
        <p:txBody>
          <a:bodyPr wrap="none" rtlCol="0">
            <a:spAutoFit/>
          </a:bodyPr>
          <a:lstStyle/>
          <a:p>
            <a:pPr algn="ctr"/>
            <a:r>
              <a:rPr lang="en-GB" sz="900" dirty="0" smtClean="0">
                <a:latin typeface="Arial" pitchFamily="34" charset="0"/>
                <a:ea typeface="Segoe UI" pitchFamily="34" charset="0"/>
                <a:cs typeface="Arial" pitchFamily="34" charset="0"/>
              </a:rPr>
              <a:t>Click an icon to reveal text</a:t>
            </a:r>
            <a:endParaRPr lang="en-GB" sz="900" dirty="0">
              <a:latin typeface="Arial" pitchFamily="34" charset="0"/>
              <a:ea typeface="Segoe UI" pitchFamily="34" charset="0"/>
              <a:cs typeface="Arial" pitchFamily="34" charset="0"/>
            </a:endParaRPr>
          </a:p>
        </p:txBody>
      </p:sp>
      <p:sp>
        <p:nvSpPr>
          <p:cNvPr id="15" name="Title"/>
          <p:cNvSpPr txBox="1"/>
          <p:nvPr/>
        </p:nvSpPr>
        <p:spPr>
          <a:xfrm>
            <a:off x="3557" y="-5503"/>
            <a:ext cx="9144000" cy="1200329"/>
          </a:xfrm>
          <a:prstGeom prst="rect">
            <a:avLst/>
          </a:prstGeom>
          <a:noFill/>
        </p:spPr>
        <p:txBody>
          <a:bodyPr wrap="square" rtlCol="0">
            <a:spAutoFit/>
          </a:bodyPr>
          <a:lstStyle/>
          <a:p>
            <a:pPr algn="ctr"/>
            <a:r>
              <a:rPr lang="en-NZ" sz="3600" b="1" dirty="0"/>
              <a:t>The people who waited and </a:t>
            </a:r>
            <a:r>
              <a:rPr lang="en-NZ" sz="3600" b="1" dirty="0" smtClean="0"/>
              <a:t>prepared</a:t>
            </a:r>
            <a:br>
              <a:rPr lang="en-NZ" sz="3600" b="1" dirty="0" smtClean="0"/>
            </a:br>
            <a:r>
              <a:rPr lang="en-NZ" sz="3600" b="1" dirty="0" smtClean="0"/>
              <a:t>for </a:t>
            </a:r>
            <a:r>
              <a:rPr lang="en-NZ" sz="3600" b="1" dirty="0"/>
              <a:t>the Messiah to come and save them</a:t>
            </a:r>
            <a:endParaRPr lang="en-GB" sz="3600" b="1" dirty="0"/>
          </a:p>
        </p:txBody>
      </p:sp>
    </p:spTree>
    <p:extLst>
      <p:ext uri="{BB962C8B-B14F-4D97-AF65-F5344CB8AC3E}">
        <p14:creationId xmlns:p14="http://schemas.microsoft.com/office/powerpoint/2010/main" val="397122980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childTnLst>
                    </p:cTn>
                  </p:par>
                </p:childTnLst>
              </p:cTn>
              <p:nextCondLst>
                <p:cond evt="onClick" delay="0">
                  <p:tgtEl>
                    <p:spTgt spid="17"/>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childTnLst>
                                </p:cTn>
                              </p:par>
                            </p:childTnLst>
                          </p:cTn>
                        </p:par>
                      </p:childTnLst>
                    </p:cTn>
                  </p:par>
                </p:childTnLst>
              </p:cTn>
              <p:nextCondLst>
                <p:cond evt="onClick" delay="0">
                  <p:tgtEl>
                    <p:spTgt spid="21"/>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1" presetClass="exit" presetSubtype="0" fill="hold" grpId="1" nodeType="withEffect">
                                  <p:stCondLst>
                                    <p:cond delay="0"/>
                                  </p:stCondLst>
                                  <p:childTnLst>
                                    <p:set>
                                      <p:cBhvr>
                                        <p:cTn id="30" dur="1" fill="hold">
                                          <p:stCondLst>
                                            <p:cond delay="0"/>
                                          </p:stCondLst>
                                        </p:cTn>
                                        <p:tgtEl>
                                          <p:spTgt spid="6"/>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8"/>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7"/>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7" restart="whenNotActive" fill="hold" evtFilter="cancelBubble" nodeType="interactiveSeq">
                <p:stCondLst>
                  <p:cond evt="onClick" delay="0">
                    <p:tgtEl>
                      <p:spTgt spid="19"/>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grpId="2" nodeType="withEffect">
                                  <p:stCondLst>
                                    <p:cond delay="0"/>
                                  </p:stCondLst>
                                  <p:childTnLst>
                                    <p:set>
                                      <p:cBhvr>
                                        <p:cTn id="41" dur="1" fill="hold">
                                          <p:stCondLst>
                                            <p:cond delay="0"/>
                                          </p:stCondLst>
                                        </p:cTn>
                                        <p:tgtEl>
                                          <p:spTgt spid="6"/>
                                        </p:tgtEl>
                                        <p:attrNameLst>
                                          <p:attrName>style.visibility</p:attrName>
                                        </p:attrNameLst>
                                      </p:cBhvr>
                                      <p:to>
                                        <p:strVal val="hidden"/>
                                      </p:to>
                                    </p:set>
                                  </p:childTnLst>
                                </p:cTn>
                              </p:par>
                              <p:par>
                                <p:cTn id="42" presetID="1" presetClass="exit" presetSubtype="0" fill="hold" grpId="2" nodeType="withEffect">
                                  <p:stCondLst>
                                    <p:cond delay="0"/>
                                  </p:stCondLst>
                                  <p:childTnLst>
                                    <p:set>
                                      <p:cBhvr>
                                        <p:cTn id="43" dur="1" fill="hold">
                                          <p:stCondLst>
                                            <p:cond delay="0"/>
                                          </p:stCondLst>
                                        </p:cTn>
                                        <p:tgtEl>
                                          <p:spTgt spid="8"/>
                                        </p:tgtEl>
                                        <p:attrNameLst>
                                          <p:attrName>style.visibility</p:attrName>
                                        </p:attrNameLst>
                                      </p:cBhvr>
                                      <p:to>
                                        <p:strVal val="hidden"/>
                                      </p:to>
                                    </p:set>
                                  </p:childTnLst>
                                </p:cTn>
                              </p:par>
                              <p:par>
                                <p:cTn id="44" presetID="1" presetClass="exit" presetSubtype="0" fill="hold" grpId="2" nodeType="withEffect">
                                  <p:stCondLst>
                                    <p:cond delay="0"/>
                                  </p:stCondLst>
                                  <p:childTnLst>
                                    <p:set>
                                      <p:cBhvr>
                                        <p:cTn id="45" dur="1" fill="hold">
                                          <p:stCondLst>
                                            <p:cond delay="0"/>
                                          </p:stCondLst>
                                        </p:cTn>
                                        <p:tgtEl>
                                          <p:spTgt spid="7"/>
                                        </p:tgtEl>
                                        <p:attrNameLst>
                                          <p:attrName>style.visibility</p:attrName>
                                        </p:attrNameLst>
                                      </p:cBhvr>
                                      <p:to>
                                        <p:strVal val="hidden"/>
                                      </p:to>
                                    </p:set>
                                  </p:childTnLst>
                                </p:cTn>
                              </p:par>
                              <p:par>
                                <p:cTn id="46" presetID="1" presetClass="exit" presetSubtype="0" fill="hold" grpId="2" nodeType="withEffect">
                                  <p:stCondLst>
                                    <p:cond delay="0"/>
                                  </p:stCondLst>
                                  <p:childTnLst>
                                    <p:set>
                                      <p:cBhvr>
                                        <p:cTn id="47"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20" grpId="0"/>
      <p:bldP spid="20" grpId="1"/>
      <p:bldP spid="20" grpId="2"/>
      <p:bldP spid="7" grpId="0"/>
      <p:bldP spid="7" grpId="1"/>
      <p:bldP spid="7" grpId="2"/>
      <p:bldP spid="8" grpId="0"/>
      <p:bldP spid="8" grpId="1"/>
      <p:bldP spid="8" grpId="2"/>
      <p:bldP spid="6" grpId="0"/>
      <p:bldP spid="6" grpId="1"/>
      <p:bldP spid="6"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Line 4"/>
          <p:cNvSpPr txBox="1"/>
          <p:nvPr/>
        </p:nvSpPr>
        <p:spPr>
          <a:xfrm>
            <a:off x="748371" y="3806674"/>
            <a:ext cx="7277777" cy="830997"/>
          </a:xfrm>
          <a:prstGeom prst="rect">
            <a:avLst/>
          </a:prstGeom>
          <a:noFill/>
        </p:spPr>
        <p:txBody>
          <a:bodyPr wrap="square" rtlCol="0">
            <a:spAutoFit/>
          </a:bodyPr>
          <a:lstStyle>
            <a:defPPr>
              <a:defRPr lang="en-US"/>
            </a:defPPr>
            <a:lvl1pPr>
              <a:defRPr b="1">
                <a:latin typeface="Segoe UI" pitchFamily="34" charset="0"/>
                <a:ea typeface="Segoe UI" pitchFamily="34" charset="0"/>
                <a:cs typeface="Segoe UI" pitchFamily="34" charset="0"/>
              </a:defRPr>
            </a:lvl1pPr>
          </a:lstStyle>
          <a:p>
            <a:r>
              <a:rPr lang="en-NZ" sz="1200" b="0" dirty="0">
                <a:latin typeface="Gadugi" panose="020B0502040204020203" pitchFamily="34" charset="0"/>
                <a:cs typeface="Helvetica" panose="020B0604020202020204" pitchFamily="34" charset="0"/>
              </a:rPr>
              <a:t>Jesus Christ, long awaited Messiah came to save all people </a:t>
            </a:r>
            <a:r>
              <a:rPr lang="en-NZ" sz="1200" b="0" dirty="0" smtClean="0">
                <a:latin typeface="Gadugi" panose="020B0502040204020203" pitchFamily="34" charset="0"/>
                <a:cs typeface="Helvetica" panose="020B0604020202020204" pitchFamily="34" charset="0"/>
              </a:rPr>
              <a:t>Luke - 2:1-20.</a:t>
            </a:r>
            <a:br>
              <a:rPr lang="en-NZ" sz="1200" b="0" dirty="0" smtClean="0">
                <a:latin typeface="Gadugi" panose="020B0502040204020203" pitchFamily="34" charset="0"/>
                <a:cs typeface="Helvetica" panose="020B0604020202020204" pitchFamily="34" charset="0"/>
              </a:rPr>
            </a:br>
            <a:r>
              <a:rPr lang="en-NZ" sz="1200" b="0" dirty="0" smtClean="0">
                <a:latin typeface="Gadugi" panose="020B0502040204020203" pitchFamily="34" charset="0"/>
                <a:cs typeface="Helvetica" panose="020B0604020202020204" pitchFamily="34" charset="0"/>
              </a:rPr>
              <a:t>His </a:t>
            </a:r>
            <a:r>
              <a:rPr lang="en-NZ" sz="1200" b="0" dirty="0">
                <a:latin typeface="Gadugi" panose="020B0502040204020203" pitchFamily="34" charset="0"/>
                <a:cs typeface="Helvetica" panose="020B0604020202020204" pitchFamily="34" charset="0"/>
              </a:rPr>
              <a:t>symbol – the Chi Rho (pronounced "KEE-roe")  can be viewed as the first Christian </a:t>
            </a:r>
            <a:r>
              <a:rPr lang="en-NZ" sz="1200" b="0" dirty="0" smtClean="0">
                <a:latin typeface="Gadugi" panose="020B0502040204020203" pitchFamily="34" charset="0"/>
                <a:cs typeface="Helvetica" panose="020B0604020202020204" pitchFamily="34" charset="0"/>
              </a:rPr>
              <a:t>cross.</a:t>
            </a:r>
            <a:endParaRPr lang="en-NZ" sz="1200" b="0" dirty="0">
              <a:latin typeface="Gadugi" panose="020B0502040204020203" pitchFamily="34" charset="0"/>
              <a:cs typeface="Helvetica" panose="020B0604020202020204" pitchFamily="34" charset="0"/>
            </a:endParaRPr>
          </a:p>
          <a:p>
            <a:r>
              <a:rPr lang="en-NZ" sz="1200" b="0" dirty="0">
                <a:latin typeface="Gadugi" panose="020B0502040204020203" pitchFamily="34" charset="0"/>
                <a:cs typeface="Helvetica" panose="020B0604020202020204" pitchFamily="34" charset="0"/>
              </a:rPr>
              <a:t>The saviour of the world for whom millions of people for thousands of years had </a:t>
            </a:r>
            <a:r>
              <a:rPr lang="en-NZ" sz="1200" b="0" dirty="0" smtClean="0">
                <a:latin typeface="Gadugi" panose="020B0502040204020203" pitchFamily="34" charset="0"/>
                <a:cs typeface="Helvetica" panose="020B0604020202020204" pitchFamily="34" charset="0"/>
              </a:rPr>
              <a:t>waited,</a:t>
            </a:r>
            <a:br>
              <a:rPr lang="en-NZ" sz="1200" b="0" dirty="0" smtClean="0">
                <a:latin typeface="Gadugi" panose="020B0502040204020203" pitchFamily="34" charset="0"/>
                <a:cs typeface="Helvetica" panose="020B0604020202020204" pitchFamily="34" charset="0"/>
              </a:rPr>
            </a:br>
            <a:r>
              <a:rPr lang="en-NZ" sz="1200" b="0" dirty="0" smtClean="0">
                <a:latin typeface="Gadugi" panose="020B0502040204020203" pitchFamily="34" charset="0"/>
                <a:cs typeface="Helvetica" panose="020B0604020202020204" pitchFamily="34" charset="0"/>
              </a:rPr>
              <a:t>came </a:t>
            </a:r>
            <a:r>
              <a:rPr lang="en-NZ" sz="1200" b="0" dirty="0">
                <a:latin typeface="Gadugi" panose="020B0502040204020203" pitchFamily="34" charset="0"/>
                <a:cs typeface="Helvetica" panose="020B0604020202020204" pitchFamily="34" charset="0"/>
              </a:rPr>
              <a:t>into the world as a tiny baby in a stable watched by sheep and oxen as he slept in their feed box. </a:t>
            </a:r>
          </a:p>
        </p:txBody>
      </p:sp>
      <p:sp>
        <p:nvSpPr>
          <p:cNvPr id="7" name="Textbox: Line 3"/>
          <p:cNvSpPr txBox="1"/>
          <p:nvPr/>
        </p:nvSpPr>
        <p:spPr>
          <a:xfrm>
            <a:off x="748372" y="2820957"/>
            <a:ext cx="7713107" cy="830997"/>
          </a:xfrm>
          <a:prstGeom prst="rect">
            <a:avLst/>
          </a:prstGeom>
          <a:noFill/>
        </p:spPr>
        <p:txBody>
          <a:bodyPr wrap="square" rtlCol="0">
            <a:spAutoFit/>
          </a:bodyPr>
          <a:lstStyle>
            <a:defPPr>
              <a:defRPr lang="en-US"/>
            </a:defPPr>
            <a:lvl1pPr>
              <a:defRPr b="1">
                <a:latin typeface="Segoe UI" pitchFamily="34" charset="0"/>
                <a:ea typeface="Segoe UI" pitchFamily="34" charset="0"/>
                <a:cs typeface="Segoe UI" pitchFamily="34" charset="0"/>
              </a:defRPr>
            </a:lvl1pPr>
          </a:lstStyle>
          <a:p>
            <a:r>
              <a:rPr lang="en-NZ" sz="1200" b="0" dirty="0">
                <a:latin typeface="Gadugi" panose="020B0502040204020203" pitchFamily="34" charset="0"/>
                <a:cs typeface="Helvetica" panose="020B0604020202020204" pitchFamily="34" charset="0"/>
              </a:rPr>
              <a:t>Mary waited and prepared </a:t>
            </a:r>
            <a:r>
              <a:rPr lang="en-NZ" sz="1200" b="0" dirty="0" smtClean="0">
                <a:latin typeface="Gadugi" panose="020B0502040204020203" pitchFamily="34" charset="0"/>
                <a:cs typeface="Helvetica" panose="020B0604020202020204" pitchFamily="34" charset="0"/>
              </a:rPr>
              <a:t>Luke - 1:26-34. </a:t>
            </a:r>
            <a:r>
              <a:rPr lang="en-NZ" sz="1200" b="0" dirty="0">
                <a:latin typeface="Gadugi" panose="020B0502040204020203" pitchFamily="34" charset="0"/>
                <a:cs typeface="Helvetica" panose="020B0604020202020204" pitchFamily="34" charset="0"/>
              </a:rPr>
              <a:t>		                                                                                                  Her symbol – the </a:t>
            </a:r>
            <a:r>
              <a:rPr lang="en-NZ" sz="1200" b="0" dirty="0" smtClean="0">
                <a:latin typeface="Gadugi" panose="020B0502040204020203" pitchFamily="34" charset="0"/>
                <a:cs typeface="Helvetica" panose="020B0604020202020204" pitchFamily="34" charset="0"/>
              </a:rPr>
              <a:t>lily.</a:t>
            </a:r>
            <a:endParaRPr lang="en-NZ" sz="1200" b="0" dirty="0">
              <a:latin typeface="Gadugi" panose="020B0502040204020203" pitchFamily="34" charset="0"/>
              <a:cs typeface="Helvetica" panose="020B0604020202020204" pitchFamily="34" charset="0"/>
            </a:endParaRPr>
          </a:p>
          <a:p>
            <a:r>
              <a:rPr lang="en-NZ" sz="1200" b="0" dirty="0">
                <a:latin typeface="Gadugi" panose="020B0502040204020203" pitchFamily="34" charset="0"/>
                <a:cs typeface="Helvetica" panose="020B0604020202020204" pitchFamily="34" charset="0"/>
              </a:rPr>
              <a:t>God chose Mary to be the mother of Jesus, his </a:t>
            </a:r>
            <a:r>
              <a:rPr lang="en-NZ" sz="1200" b="0" dirty="0" smtClean="0">
                <a:latin typeface="Gadugi" panose="020B0502040204020203" pitchFamily="34" charset="0"/>
                <a:cs typeface="Helvetica" panose="020B0604020202020204" pitchFamily="34" charset="0"/>
              </a:rPr>
              <a:t>son </a:t>
            </a:r>
            <a:r>
              <a:rPr lang="en-NZ" sz="1200" b="0" dirty="0">
                <a:latin typeface="Gadugi" panose="020B0502040204020203" pitchFamily="34" charset="0"/>
                <a:cs typeface="Helvetica" panose="020B0604020202020204" pitchFamily="34" charset="0"/>
              </a:rPr>
              <a:t>the Messiah who would come to save the world who had been awaited by millions of people for many thousands of years.</a:t>
            </a:r>
          </a:p>
        </p:txBody>
      </p:sp>
      <p:sp>
        <p:nvSpPr>
          <p:cNvPr id="8" name="Textbox: Line 2"/>
          <p:cNvSpPr txBox="1"/>
          <p:nvPr/>
        </p:nvSpPr>
        <p:spPr>
          <a:xfrm>
            <a:off x="2270705" y="2052360"/>
            <a:ext cx="6437031" cy="646331"/>
          </a:xfrm>
          <a:prstGeom prst="rect">
            <a:avLst/>
          </a:prstGeom>
          <a:noFill/>
        </p:spPr>
        <p:txBody>
          <a:bodyPr wrap="square" rtlCol="0">
            <a:spAutoFit/>
          </a:bodyPr>
          <a:lstStyle>
            <a:defPPr>
              <a:defRPr lang="en-US"/>
            </a:defPPr>
            <a:lvl1pPr>
              <a:defRPr b="1">
                <a:latin typeface="Segoe UI" pitchFamily="34" charset="0"/>
                <a:ea typeface="Segoe UI" pitchFamily="34" charset="0"/>
                <a:cs typeface="Segoe UI" pitchFamily="34" charset="0"/>
              </a:defRPr>
            </a:lvl1pPr>
          </a:lstStyle>
          <a:p>
            <a:r>
              <a:rPr lang="en-NZ" sz="1200" b="0" dirty="0">
                <a:latin typeface="Gadugi" panose="020B0502040204020203" pitchFamily="34" charset="0"/>
                <a:cs typeface="Helvetica" panose="020B0604020202020204" pitchFamily="34" charset="0"/>
              </a:rPr>
              <a:t>Joseph waited and prepared </a:t>
            </a:r>
            <a:r>
              <a:rPr lang="en-NZ" sz="1200" b="0" dirty="0" smtClean="0">
                <a:latin typeface="Gadugi" panose="020B0502040204020203" pitchFamily="34" charset="0"/>
                <a:cs typeface="Helvetica" panose="020B0604020202020204" pitchFamily="34" charset="0"/>
              </a:rPr>
              <a:t>Matthew - </a:t>
            </a:r>
            <a:r>
              <a:rPr lang="en-NZ" sz="1200" b="0" dirty="0">
                <a:latin typeface="Gadugi" panose="020B0502040204020203" pitchFamily="34" charset="0"/>
                <a:cs typeface="Helvetica" panose="020B0604020202020204" pitchFamily="34" charset="0"/>
              </a:rPr>
              <a:t>1:18-22 </a:t>
            </a:r>
            <a:r>
              <a:rPr lang="en-NZ" sz="1200" b="0" dirty="0" smtClean="0">
                <a:latin typeface="Gadugi" panose="020B0502040204020203" pitchFamily="34" charset="0"/>
                <a:cs typeface="Helvetica" panose="020B0604020202020204" pitchFamily="34" charset="0"/>
              </a:rPr>
              <a:t>.                                                                                            </a:t>
            </a:r>
            <a:r>
              <a:rPr lang="en-NZ" sz="1200" b="0" dirty="0">
                <a:latin typeface="Gadugi" panose="020B0502040204020203" pitchFamily="34" charset="0"/>
                <a:cs typeface="Helvetica" panose="020B0604020202020204" pitchFamily="34" charset="0"/>
              </a:rPr>
              <a:t>His symbol – a set of carpenter’s </a:t>
            </a:r>
            <a:r>
              <a:rPr lang="en-NZ" sz="1200" b="0" dirty="0" smtClean="0">
                <a:latin typeface="Gadugi" panose="020B0502040204020203" pitchFamily="34" charset="0"/>
                <a:cs typeface="Helvetica" panose="020B0604020202020204" pitchFamily="34" charset="0"/>
              </a:rPr>
              <a:t>tools. </a:t>
            </a:r>
            <a:br>
              <a:rPr lang="en-NZ" sz="1200" b="0" dirty="0" smtClean="0">
                <a:latin typeface="Gadugi" panose="020B0502040204020203" pitchFamily="34" charset="0"/>
                <a:cs typeface="Helvetica" panose="020B0604020202020204" pitchFamily="34" charset="0"/>
              </a:rPr>
            </a:br>
            <a:r>
              <a:rPr lang="en-NZ" sz="1200" b="0" dirty="0" smtClean="0">
                <a:latin typeface="Gadugi" panose="020B0502040204020203" pitchFamily="34" charset="0"/>
                <a:cs typeface="Helvetica" panose="020B0604020202020204" pitchFamily="34" charset="0"/>
              </a:rPr>
              <a:t>God </a:t>
            </a:r>
            <a:r>
              <a:rPr lang="en-NZ" sz="1200" b="0" dirty="0">
                <a:latin typeface="Gadugi" panose="020B0502040204020203" pitchFamily="34" charset="0"/>
                <a:cs typeface="Helvetica" panose="020B0604020202020204" pitchFamily="34" charset="0"/>
              </a:rPr>
              <a:t>chose Joseph to be the foster father of Jesus. Joseph was a descendant of King David.</a:t>
            </a:r>
          </a:p>
        </p:txBody>
      </p:sp>
      <p:sp>
        <p:nvSpPr>
          <p:cNvPr id="6" name="Textbox: Line 1"/>
          <p:cNvSpPr txBox="1"/>
          <p:nvPr/>
        </p:nvSpPr>
        <p:spPr>
          <a:xfrm>
            <a:off x="748371" y="1114768"/>
            <a:ext cx="8260095" cy="830997"/>
          </a:xfrm>
          <a:prstGeom prst="rect">
            <a:avLst/>
          </a:prstGeom>
          <a:noFill/>
        </p:spPr>
        <p:txBody>
          <a:bodyPr wrap="square" rtlCol="0">
            <a:spAutoFit/>
          </a:bodyPr>
          <a:lstStyle/>
          <a:p>
            <a:r>
              <a:rPr lang="en-NZ" sz="1200" dirty="0">
                <a:latin typeface="Gadugi" panose="020B0502040204020203" pitchFamily="34" charset="0"/>
                <a:ea typeface="Segoe UI" pitchFamily="34" charset="0"/>
                <a:cs typeface="Helvetica" panose="020B0604020202020204" pitchFamily="34" charset="0"/>
              </a:rPr>
              <a:t>Moses waited and prepared </a:t>
            </a:r>
            <a:r>
              <a:rPr lang="en-NZ" sz="1200" dirty="0" smtClean="0">
                <a:latin typeface="Gadugi" panose="020B0502040204020203" pitchFamily="34" charset="0"/>
                <a:ea typeface="Segoe UI" pitchFamily="34" charset="0"/>
                <a:cs typeface="Helvetica" panose="020B0604020202020204" pitchFamily="34" charset="0"/>
              </a:rPr>
              <a:t>Exodus - 14:21-31.</a:t>
            </a:r>
            <a:br>
              <a:rPr lang="en-NZ" sz="1200" dirty="0" smtClean="0">
                <a:latin typeface="Gadugi" panose="020B0502040204020203" pitchFamily="34" charset="0"/>
                <a:ea typeface="Segoe UI" pitchFamily="34" charset="0"/>
                <a:cs typeface="Helvetica" panose="020B0604020202020204" pitchFamily="34" charset="0"/>
              </a:rPr>
            </a:br>
            <a:r>
              <a:rPr lang="en-NZ" sz="1200" dirty="0" smtClean="0">
                <a:latin typeface="Gadugi" panose="020B0502040204020203" pitchFamily="34" charset="0"/>
                <a:ea typeface="Segoe UI" pitchFamily="34" charset="0"/>
                <a:cs typeface="Helvetica" panose="020B0604020202020204" pitchFamily="34" charset="0"/>
              </a:rPr>
              <a:t>His </a:t>
            </a:r>
            <a:r>
              <a:rPr lang="en-NZ" sz="1200" dirty="0">
                <a:latin typeface="Gadugi" panose="020B0502040204020203" pitchFamily="34" charset="0"/>
                <a:ea typeface="Segoe UI" pitchFamily="34" charset="0"/>
                <a:cs typeface="Helvetica" panose="020B0604020202020204" pitchFamily="34" charset="0"/>
              </a:rPr>
              <a:t>symbol – the Ten </a:t>
            </a:r>
            <a:r>
              <a:rPr lang="en-NZ" sz="1200" dirty="0" smtClean="0">
                <a:latin typeface="Gadugi" panose="020B0502040204020203" pitchFamily="34" charset="0"/>
                <a:ea typeface="Segoe UI" pitchFamily="34" charset="0"/>
                <a:cs typeface="Helvetica" panose="020B0604020202020204" pitchFamily="34" charset="0"/>
              </a:rPr>
              <a:t>Commandments.</a:t>
            </a:r>
            <a:endParaRPr lang="en-NZ" sz="1200" dirty="0">
              <a:latin typeface="Gadugi" panose="020B0502040204020203" pitchFamily="34" charset="0"/>
              <a:ea typeface="Segoe UI" pitchFamily="34" charset="0"/>
              <a:cs typeface="Helvetica" panose="020B0604020202020204" pitchFamily="34" charset="0"/>
            </a:endParaRPr>
          </a:p>
          <a:p>
            <a:r>
              <a:rPr lang="en-NZ" sz="1200" dirty="0">
                <a:latin typeface="Gadugi" panose="020B0502040204020203" pitchFamily="34" charset="0"/>
                <a:ea typeface="Segoe UI" pitchFamily="34" charset="0"/>
                <a:cs typeface="Helvetica" panose="020B0604020202020204" pitchFamily="34" charset="0"/>
              </a:rPr>
              <a:t>Moses led God’s chosen people out of slavery in Egypt. </a:t>
            </a:r>
            <a:r>
              <a:rPr lang="en-NZ" sz="1200" dirty="0" smtClean="0">
                <a:latin typeface="Gadugi" panose="020B0502040204020203" pitchFamily="34" charset="0"/>
                <a:ea typeface="Segoe UI" pitchFamily="34" charset="0"/>
                <a:cs typeface="Helvetica" panose="020B0604020202020204" pitchFamily="34" charset="0"/>
              </a:rPr>
              <a:t> On </a:t>
            </a:r>
            <a:r>
              <a:rPr lang="en-NZ" sz="1200" dirty="0">
                <a:latin typeface="Gadugi" panose="020B0502040204020203" pitchFamily="34" charset="0"/>
                <a:ea typeface="Segoe UI" pitchFamily="34" charset="0"/>
                <a:cs typeface="Helvetica" panose="020B0604020202020204" pitchFamily="34" charset="0"/>
              </a:rPr>
              <a:t>the long journey God gave Moses the 10 </a:t>
            </a:r>
            <a:r>
              <a:rPr lang="en-NZ" sz="1200" dirty="0" smtClean="0">
                <a:latin typeface="Gadugi" panose="020B0502040204020203" pitchFamily="34" charset="0"/>
                <a:ea typeface="Segoe UI" pitchFamily="34" charset="0"/>
                <a:cs typeface="Helvetica" panose="020B0604020202020204" pitchFamily="34" charset="0"/>
              </a:rPr>
              <a:t>Commandments to </a:t>
            </a:r>
            <a:r>
              <a:rPr lang="en-NZ" sz="1200" dirty="0">
                <a:latin typeface="Gadugi" panose="020B0502040204020203" pitchFamily="34" charset="0"/>
                <a:ea typeface="Segoe UI" pitchFamily="34" charset="0"/>
                <a:cs typeface="Helvetica" panose="020B0604020202020204" pitchFamily="34" charset="0"/>
              </a:rPr>
              <a:t>guide them </a:t>
            </a:r>
            <a:r>
              <a:rPr lang="en-NZ" sz="1200" dirty="0" smtClean="0">
                <a:latin typeface="Gadugi" panose="020B0502040204020203" pitchFamily="34" charset="0"/>
                <a:ea typeface="Segoe UI" pitchFamily="34" charset="0"/>
                <a:cs typeface="Helvetica" panose="020B0604020202020204" pitchFamily="34" charset="0"/>
              </a:rPr>
              <a:t>in </a:t>
            </a:r>
            <a:r>
              <a:rPr lang="en-NZ" sz="1200" dirty="0">
                <a:latin typeface="Gadugi" panose="020B0502040204020203" pitchFamily="34" charset="0"/>
                <a:ea typeface="Segoe UI" pitchFamily="34" charset="0"/>
                <a:cs typeface="Helvetica" panose="020B0604020202020204" pitchFamily="34" charset="0"/>
              </a:rPr>
              <a:t>the way they were to live. </a:t>
            </a:r>
          </a:p>
        </p:txBody>
      </p:sp>
      <p:sp>
        <p:nvSpPr>
          <p:cNvPr id="21" name="Shape: Button 4"/>
          <p:cNvSpPr/>
          <p:nvPr/>
        </p:nvSpPr>
        <p:spPr>
          <a:xfrm>
            <a:off x="7886812" y="3806674"/>
            <a:ext cx="641161" cy="832515"/>
          </a:xfrm>
          <a:prstGeom prst="ellipse">
            <a:avLst/>
          </a:prstGeom>
          <a:blipFill>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Shape: Button 3"/>
          <p:cNvSpPr/>
          <p:nvPr/>
        </p:nvSpPr>
        <p:spPr>
          <a:xfrm>
            <a:off x="38339" y="2753221"/>
            <a:ext cx="677849" cy="880153"/>
          </a:xfrm>
          <a:prstGeom prst="ellipse">
            <a:avLst/>
          </a:prstGeom>
          <a:blipFill>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Shape: Button 2"/>
          <p:cNvSpPr/>
          <p:nvPr/>
        </p:nvSpPr>
        <p:spPr>
          <a:xfrm>
            <a:off x="8402872" y="1915404"/>
            <a:ext cx="654130" cy="880152"/>
          </a:xfrm>
          <a:prstGeom prst="ellipse">
            <a:avLst/>
          </a:prstGeom>
          <a:blipFill>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Shape: Button 1"/>
          <p:cNvSpPr/>
          <p:nvPr/>
        </p:nvSpPr>
        <p:spPr>
          <a:xfrm>
            <a:off x="46806" y="1065458"/>
            <a:ext cx="701566" cy="880307"/>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L-2</a:t>
            </a:r>
          </a:p>
          <a:p>
            <a:pPr algn="ctr"/>
            <a:r>
              <a:rPr lang="en-GB" sz="900" b="1" dirty="0" smtClean="0">
                <a:solidFill>
                  <a:srgbClr val="002060"/>
                </a:solidFill>
                <a:latin typeface="Arial" pitchFamily="34" charset="0"/>
                <a:cs typeface="Arial" pitchFamily="34" charset="0"/>
              </a:rPr>
              <a:t>S-05B</a:t>
            </a:r>
            <a:endParaRPr lang="en-GB" sz="900" b="1" dirty="0">
              <a:solidFill>
                <a:srgbClr val="002060"/>
              </a:solidFill>
              <a:latin typeface="Arial" pitchFamily="34" charset="0"/>
              <a:cs typeface="Arial" pitchFamily="34" charset="0"/>
            </a:endParaRPr>
          </a:p>
        </p:txBody>
      </p:sp>
      <p:sp>
        <p:nvSpPr>
          <p:cNvPr id="14"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Tool instructions"/>
          <p:cNvSpPr txBox="1"/>
          <p:nvPr/>
        </p:nvSpPr>
        <p:spPr>
          <a:xfrm>
            <a:off x="3806406" y="4912668"/>
            <a:ext cx="1531188" cy="230832"/>
          </a:xfrm>
          <a:prstGeom prst="rect">
            <a:avLst/>
          </a:prstGeom>
          <a:noFill/>
        </p:spPr>
        <p:txBody>
          <a:bodyPr wrap="none" rtlCol="0">
            <a:spAutoFit/>
          </a:bodyPr>
          <a:lstStyle/>
          <a:p>
            <a:pPr algn="ctr"/>
            <a:r>
              <a:rPr lang="en-GB" sz="900" dirty="0" smtClean="0">
                <a:latin typeface="Arial" pitchFamily="34" charset="0"/>
                <a:ea typeface="Segoe UI" pitchFamily="34" charset="0"/>
                <a:cs typeface="Arial" pitchFamily="34" charset="0"/>
              </a:rPr>
              <a:t>Click an icon to reveal text</a:t>
            </a:r>
            <a:endParaRPr lang="en-GB" sz="900" dirty="0">
              <a:latin typeface="Arial" pitchFamily="34" charset="0"/>
              <a:ea typeface="Segoe UI" pitchFamily="34" charset="0"/>
              <a:cs typeface="Arial" pitchFamily="34" charset="0"/>
            </a:endParaRPr>
          </a:p>
        </p:txBody>
      </p:sp>
      <p:sp>
        <p:nvSpPr>
          <p:cNvPr id="15" name="Title"/>
          <p:cNvSpPr txBox="1"/>
          <p:nvPr/>
        </p:nvSpPr>
        <p:spPr>
          <a:xfrm>
            <a:off x="3557" y="-5503"/>
            <a:ext cx="9144000" cy="1200329"/>
          </a:xfrm>
          <a:prstGeom prst="rect">
            <a:avLst/>
          </a:prstGeom>
          <a:noFill/>
        </p:spPr>
        <p:txBody>
          <a:bodyPr wrap="square" rtlCol="0">
            <a:spAutoFit/>
          </a:bodyPr>
          <a:lstStyle/>
          <a:p>
            <a:pPr algn="ctr"/>
            <a:r>
              <a:rPr lang="en-NZ" sz="3600" b="1" dirty="0"/>
              <a:t>The people who waited and </a:t>
            </a:r>
            <a:r>
              <a:rPr lang="en-NZ" sz="3600" b="1" dirty="0" smtClean="0"/>
              <a:t>prepared</a:t>
            </a:r>
            <a:br>
              <a:rPr lang="en-NZ" sz="3600" b="1" dirty="0" smtClean="0"/>
            </a:br>
            <a:r>
              <a:rPr lang="en-NZ" sz="3600" b="1" dirty="0" smtClean="0"/>
              <a:t>for </a:t>
            </a:r>
            <a:r>
              <a:rPr lang="en-NZ" sz="3600" b="1" dirty="0"/>
              <a:t>the Messiah to come and save them</a:t>
            </a:r>
            <a:endParaRPr lang="en-GB" sz="3600" b="1" dirty="0"/>
          </a:p>
        </p:txBody>
      </p:sp>
    </p:spTree>
    <p:extLst>
      <p:ext uri="{BB962C8B-B14F-4D97-AF65-F5344CB8AC3E}">
        <p14:creationId xmlns:p14="http://schemas.microsoft.com/office/powerpoint/2010/main" val="262678259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childTnLst>
                    </p:cTn>
                  </p:par>
                </p:childTnLst>
              </p:cTn>
              <p:nextCondLst>
                <p:cond evt="onClick" delay="0">
                  <p:tgtEl>
                    <p:spTgt spid="17"/>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childTnLst>
                                </p:cTn>
                              </p:par>
                            </p:childTnLst>
                          </p:cTn>
                        </p:par>
                      </p:childTnLst>
                    </p:cTn>
                  </p:par>
                </p:childTnLst>
              </p:cTn>
              <p:nextCondLst>
                <p:cond evt="onClick" delay="0">
                  <p:tgtEl>
                    <p:spTgt spid="21"/>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1" presetClass="exit" presetSubtype="0" fill="hold" grpId="1" nodeType="withEffect">
                                  <p:stCondLst>
                                    <p:cond delay="0"/>
                                  </p:stCondLst>
                                  <p:childTnLst>
                                    <p:set>
                                      <p:cBhvr>
                                        <p:cTn id="30" dur="1" fill="hold">
                                          <p:stCondLst>
                                            <p:cond delay="0"/>
                                          </p:stCondLst>
                                        </p:cTn>
                                        <p:tgtEl>
                                          <p:spTgt spid="6"/>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8"/>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7"/>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7" restart="whenNotActive" fill="hold" evtFilter="cancelBubble" nodeType="interactiveSeq">
                <p:stCondLst>
                  <p:cond evt="onClick" delay="0">
                    <p:tgtEl>
                      <p:spTgt spid="19"/>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grpId="2" nodeType="withEffect">
                                  <p:stCondLst>
                                    <p:cond delay="0"/>
                                  </p:stCondLst>
                                  <p:childTnLst>
                                    <p:set>
                                      <p:cBhvr>
                                        <p:cTn id="41" dur="1" fill="hold">
                                          <p:stCondLst>
                                            <p:cond delay="0"/>
                                          </p:stCondLst>
                                        </p:cTn>
                                        <p:tgtEl>
                                          <p:spTgt spid="6"/>
                                        </p:tgtEl>
                                        <p:attrNameLst>
                                          <p:attrName>style.visibility</p:attrName>
                                        </p:attrNameLst>
                                      </p:cBhvr>
                                      <p:to>
                                        <p:strVal val="hidden"/>
                                      </p:to>
                                    </p:set>
                                  </p:childTnLst>
                                </p:cTn>
                              </p:par>
                              <p:par>
                                <p:cTn id="42" presetID="1" presetClass="exit" presetSubtype="0" fill="hold" grpId="2" nodeType="withEffect">
                                  <p:stCondLst>
                                    <p:cond delay="0"/>
                                  </p:stCondLst>
                                  <p:childTnLst>
                                    <p:set>
                                      <p:cBhvr>
                                        <p:cTn id="43" dur="1" fill="hold">
                                          <p:stCondLst>
                                            <p:cond delay="0"/>
                                          </p:stCondLst>
                                        </p:cTn>
                                        <p:tgtEl>
                                          <p:spTgt spid="8"/>
                                        </p:tgtEl>
                                        <p:attrNameLst>
                                          <p:attrName>style.visibility</p:attrName>
                                        </p:attrNameLst>
                                      </p:cBhvr>
                                      <p:to>
                                        <p:strVal val="hidden"/>
                                      </p:to>
                                    </p:set>
                                  </p:childTnLst>
                                </p:cTn>
                              </p:par>
                              <p:par>
                                <p:cTn id="44" presetID="1" presetClass="exit" presetSubtype="0" fill="hold" grpId="2" nodeType="withEffect">
                                  <p:stCondLst>
                                    <p:cond delay="0"/>
                                  </p:stCondLst>
                                  <p:childTnLst>
                                    <p:set>
                                      <p:cBhvr>
                                        <p:cTn id="45" dur="1" fill="hold">
                                          <p:stCondLst>
                                            <p:cond delay="0"/>
                                          </p:stCondLst>
                                        </p:cTn>
                                        <p:tgtEl>
                                          <p:spTgt spid="7"/>
                                        </p:tgtEl>
                                        <p:attrNameLst>
                                          <p:attrName>style.visibility</p:attrName>
                                        </p:attrNameLst>
                                      </p:cBhvr>
                                      <p:to>
                                        <p:strVal val="hidden"/>
                                      </p:to>
                                    </p:set>
                                  </p:childTnLst>
                                </p:cTn>
                              </p:par>
                              <p:par>
                                <p:cTn id="46" presetID="1" presetClass="exit" presetSubtype="0" fill="hold" grpId="2" nodeType="withEffect">
                                  <p:stCondLst>
                                    <p:cond delay="0"/>
                                  </p:stCondLst>
                                  <p:childTnLst>
                                    <p:set>
                                      <p:cBhvr>
                                        <p:cTn id="47"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20" grpId="0"/>
      <p:bldP spid="20" grpId="1"/>
      <p:bldP spid="20" grpId="2"/>
      <p:bldP spid="7" grpId="0"/>
      <p:bldP spid="7" grpId="1"/>
      <p:bldP spid="7" grpId="2"/>
      <p:bldP spid="8" grpId="0"/>
      <p:bldP spid="8" grpId="1"/>
      <p:bldP spid="8" grpId="2"/>
      <p:bldP spid="6" grpId="0"/>
      <p:bldP spid="6" grpId="1"/>
      <p:bldP spid="6"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txBox="1"/>
          <p:nvPr/>
        </p:nvSpPr>
        <p:spPr>
          <a:xfrm>
            <a:off x="0" y="-17728"/>
            <a:ext cx="9144000" cy="1200329"/>
          </a:xfrm>
          <a:prstGeom prst="rect">
            <a:avLst/>
          </a:prstGeom>
          <a:noFill/>
        </p:spPr>
        <p:txBody>
          <a:bodyPr wrap="square" rtlCol="0">
            <a:spAutoFit/>
          </a:bodyPr>
          <a:lstStyle/>
          <a:p>
            <a:pPr algn="ctr"/>
            <a:r>
              <a:rPr lang="en-NZ" sz="3600" b="1" dirty="0"/>
              <a:t>Imagine what the people said when after all their waiting Jesus finally came</a:t>
            </a:r>
            <a:endParaRPr lang="en-GB" sz="3600" b="1" dirty="0"/>
          </a:p>
        </p:txBody>
      </p:sp>
      <p:sp>
        <p:nvSpPr>
          <p:cNvPr id="12"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L-2</a:t>
            </a:r>
          </a:p>
          <a:p>
            <a:pPr algn="ctr"/>
            <a:r>
              <a:rPr lang="en-GB" sz="900" b="1" dirty="0" smtClean="0">
                <a:solidFill>
                  <a:srgbClr val="002060"/>
                </a:solidFill>
                <a:latin typeface="Arial" pitchFamily="34" charset="0"/>
                <a:cs typeface="Arial" pitchFamily="34" charset="0"/>
              </a:rPr>
              <a:t>S-06</a:t>
            </a:r>
            <a:endParaRPr lang="en-GB" sz="900" b="1" dirty="0">
              <a:solidFill>
                <a:srgbClr val="002060"/>
              </a:solidFill>
              <a:latin typeface="Arial" pitchFamily="34" charset="0"/>
              <a:cs typeface="Arial" pitchFamily="34" charset="0"/>
            </a:endParaRPr>
          </a:p>
        </p:txBody>
      </p:sp>
      <p:sp>
        <p:nvSpPr>
          <p:cNvPr id="13"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Action Button: Worksheet">
            <a:hlinkClick r:id="rId8" action="ppaction://hlinksldjump" highlightClick="1"/>
          </p:cNvPr>
          <p:cNvSpPr/>
          <p:nvPr/>
        </p:nvSpPr>
        <p:spPr>
          <a:xfrm>
            <a:off x="7092000" y="4680000"/>
            <a:ext cx="360000" cy="360000"/>
          </a:xfrm>
          <a:prstGeom prst="actionButtonDocumen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Tool instructions"/>
          <p:cNvSpPr txBox="1"/>
          <p:nvPr/>
        </p:nvSpPr>
        <p:spPr>
          <a:xfrm>
            <a:off x="3219706" y="4774168"/>
            <a:ext cx="2704587" cy="369332"/>
          </a:xfrm>
          <a:prstGeom prst="rect">
            <a:avLst/>
          </a:prstGeom>
          <a:noFill/>
        </p:spPr>
        <p:txBody>
          <a:bodyPr wrap="none" rtlCol="0">
            <a:spAutoFit/>
          </a:bodyPr>
          <a:lstStyle/>
          <a:p>
            <a:pPr algn="ctr"/>
            <a:r>
              <a:rPr lang="en-NZ" sz="900" dirty="0" smtClean="0">
                <a:latin typeface="Arial" pitchFamily="34" charset="0"/>
                <a:ea typeface="Segoe UI" pitchFamily="34" charset="0"/>
                <a:cs typeface="Arial" pitchFamily="34" charset="0"/>
              </a:rPr>
              <a:t>Click in the word balloons to type text</a:t>
            </a:r>
            <a:endParaRPr lang="en-GB" sz="900" dirty="0" smtClean="0">
              <a:latin typeface="Arial" pitchFamily="34" charset="0"/>
              <a:ea typeface="Segoe UI" pitchFamily="34" charset="0"/>
              <a:cs typeface="Arial" pitchFamily="34" charset="0"/>
            </a:endParaRPr>
          </a:p>
          <a:p>
            <a:pPr algn="ctr"/>
            <a:r>
              <a:rPr lang="en-GB" sz="900" dirty="0" smtClean="0">
                <a:latin typeface="Arial" pitchFamily="34" charset="0"/>
                <a:ea typeface="Segoe UI" pitchFamily="34" charset="0"/>
                <a:cs typeface="Arial" pitchFamily="34" charset="0"/>
              </a:rPr>
              <a:t>Click the worksheet button to go to the worksheet</a:t>
            </a:r>
            <a:endParaRPr lang="en-GB" sz="900" dirty="0">
              <a:latin typeface="Arial" pitchFamily="34" charset="0"/>
              <a:ea typeface="Segoe UI" pitchFamily="34" charset="0"/>
              <a:cs typeface="Arial" pitchFamily="34" charset="0"/>
            </a:endParaRPr>
          </a:p>
        </p:txBody>
      </p:sp>
      <p:pic>
        <p:nvPicPr>
          <p:cNvPr id="25" name="Image" descr="Image result for symbols for old testament people for a jesse tree"/>
          <p:cNvPicPr/>
          <p:nvPr/>
        </p:nvPicPr>
        <p:blipFill>
          <a:blip r:embed="rId9">
            <a:extLst>
              <a:ext uri="{28A0092B-C50C-407E-A947-70E740481C1C}">
                <a14:useLocalDpi xmlns:a14="http://schemas.microsoft.com/office/drawing/2010/main" val="0"/>
              </a:ext>
            </a:extLst>
          </a:blip>
          <a:srcRect/>
          <a:stretch>
            <a:fillRect/>
          </a:stretch>
        </p:blipFill>
        <p:spPr bwMode="auto">
          <a:xfrm>
            <a:off x="3219706" y="1100853"/>
            <a:ext cx="2724724" cy="2669117"/>
          </a:xfrm>
          <a:prstGeom prst="rect">
            <a:avLst/>
          </a:prstGeom>
          <a:noFill/>
          <a:ln>
            <a:noFill/>
          </a:ln>
        </p:spPr>
      </p:pic>
      <p:sp>
        <p:nvSpPr>
          <p:cNvPr id="16" name="Shape: Word balloon 4"/>
          <p:cNvSpPr/>
          <p:nvPr/>
        </p:nvSpPr>
        <p:spPr>
          <a:xfrm>
            <a:off x="5841988" y="2431396"/>
            <a:ext cx="2798012" cy="1596469"/>
          </a:xfrm>
          <a:prstGeom prst="wedgeEllipseCallout">
            <a:avLst>
              <a:gd name="adj1" fmla="val -61880"/>
              <a:gd name="adj2" fmla="val 9515"/>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Shape: Word balloon 3"/>
          <p:cNvSpPr/>
          <p:nvPr/>
        </p:nvSpPr>
        <p:spPr>
          <a:xfrm>
            <a:off x="6125509" y="1058703"/>
            <a:ext cx="2298824" cy="1482763"/>
          </a:xfrm>
          <a:prstGeom prst="wedgeEllipseCallout">
            <a:avLst>
              <a:gd name="adj1" fmla="val -61880"/>
              <a:gd name="adj2" fmla="val 9515"/>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Shape: Word balloon 2"/>
          <p:cNvSpPr/>
          <p:nvPr/>
        </p:nvSpPr>
        <p:spPr>
          <a:xfrm flipH="1">
            <a:off x="378195" y="2270534"/>
            <a:ext cx="2872572" cy="1644205"/>
          </a:xfrm>
          <a:prstGeom prst="wedgeEllipseCallout">
            <a:avLst>
              <a:gd name="adj1" fmla="val -61880"/>
              <a:gd name="adj2" fmla="val 9515"/>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Shape: Word balloon 1"/>
          <p:cNvSpPr/>
          <p:nvPr/>
        </p:nvSpPr>
        <p:spPr>
          <a:xfrm flipH="1">
            <a:off x="829732" y="1068258"/>
            <a:ext cx="2237537" cy="1428905"/>
          </a:xfrm>
          <a:prstGeom prst="wedgeEllipseCallout">
            <a:avLst>
              <a:gd name="adj1" fmla="val -61880"/>
              <a:gd name="adj2" fmla="val 9515"/>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_bold"/>
          <p:cNvSpPr/>
          <p:nvPr/>
        </p:nvSpPr>
        <p:spPr>
          <a:xfrm>
            <a:off x="270932" y="3996013"/>
            <a:ext cx="8549067" cy="584775"/>
          </a:xfrm>
          <a:prstGeom prst="rect">
            <a:avLst/>
          </a:prstGeom>
          <a:noFill/>
        </p:spPr>
        <p:txBody>
          <a:bodyPr wrap="square">
            <a:spAutoFit/>
          </a:bodyPr>
          <a:lstStyle/>
          <a:p>
            <a:pPr algn="ctr"/>
            <a:r>
              <a:rPr lang="en-NZ" sz="1600" b="1" u="sng" dirty="0"/>
              <a:t>Write what the holy people in the image would have </a:t>
            </a:r>
            <a:r>
              <a:rPr lang="en-NZ" sz="1600" b="1" u="sng" dirty="0" smtClean="0"/>
              <a:t>said  when </a:t>
            </a:r>
            <a:r>
              <a:rPr lang="en-NZ" sz="1600" b="1" u="sng" dirty="0"/>
              <a:t>they </a:t>
            </a:r>
            <a:r>
              <a:rPr lang="en-NZ" sz="1600" b="1" u="sng" dirty="0" smtClean="0"/>
              <a:t>realised</a:t>
            </a:r>
            <a:br>
              <a:rPr lang="en-NZ" sz="1600" b="1" u="sng" dirty="0" smtClean="0"/>
            </a:br>
            <a:r>
              <a:rPr lang="en-NZ" sz="1600" b="1" u="sng" dirty="0" smtClean="0"/>
              <a:t>Jesus truly </a:t>
            </a:r>
            <a:r>
              <a:rPr lang="en-NZ" sz="1600" b="1" u="sng" dirty="0"/>
              <a:t>was </a:t>
            </a:r>
            <a:r>
              <a:rPr lang="en-NZ" sz="1600" b="1" u="sng" dirty="0" smtClean="0"/>
              <a:t>the long </a:t>
            </a:r>
            <a:r>
              <a:rPr lang="en-NZ" sz="1600" b="1" u="sng" dirty="0"/>
              <a:t>awaited </a:t>
            </a:r>
            <a:r>
              <a:rPr lang="en-NZ" sz="1600" b="1" u="sng" dirty="0" smtClean="0"/>
              <a:t>Messiah promised </a:t>
            </a:r>
            <a:r>
              <a:rPr lang="en-NZ" sz="1600" b="1" u="sng" dirty="0"/>
              <a:t>by God.</a:t>
            </a:r>
          </a:p>
        </p:txBody>
      </p:sp>
    </p:spTree>
    <p:controls>
      <mc:AlternateContent xmlns:mc="http://schemas.openxmlformats.org/markup-compatibility/2006">
        <mc:Choice xmlns:v="urn:schemas-microsoft-com:vml" Requires="v">
          <p:control spid="4150" name="TextBox1" r:id="rId2" imgW="1419120" imgH="961920"/>
        </mc:Choice>
        <mc:Fallback>
          <p:control name="TextBox1" r:id="rId2" imgW="1419120" imgH="961920">
            <p:pic>
              <p:nvPicPr>
                <p:cNvPr id="0" name="TextBox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1252538" y="1292225"/>
                  <a:ext cx="1416050" cy="965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151" name="TextBox2" r:id="rId3" imgW="1428840" imgH="1066680"/>
        </mc:Choice>
        <mc:Fallback>
          <p:control name="TextBox2" r:id="rId3" imgW="1428840" imgH="1066680">
            <p:pic>
              <p:nvPicPr>
                <p:cNvPr id="0" name="TextBox2"/>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6538913" y="1284288"/>
                  <a:ext cx="1431925" cy="106362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152" name="TextBox3" r:id="rId4" imgW="1847880" imgH="1076400"/>
        </mc:Choice>
        <mc:Fallback>
          <p:control name="TextBox3" r:id="rId4" imgW="1847880" imgH="1076400">
            <p:pic>
              <p:nvPicPr>
                <p:cNvPr id="0" name="TextBox3"/>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908050" y="2540000"/>
                  <a:ext cx="1847850" cy="108108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153" name="TextBox4" r:id="rId5" imgW="1866960" imgH="1019160"/>
        </mc:Choice>
        <mc:Fallback>
          <p:control name="TextBox4" r:id="rId5" imgW="1866960" imgH="1019160">
            <p:pic>
              <p:nvPicPr>
                <p:cNvPr id="0" name="TextBox4"/>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6327775" y="2741613"/>
                  <a:ext cx="1865313" cy="1020762"/>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2370051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Card 5 (bottom)"/>
          <p:cNvSpPr/>
          <p:nvPr/>
        </p:nvSpPr>
        <p:spPr>
          <a:xfrm>
            <a:off x="986798" y="1165665"/>
            <a:ext cx="2620781" cy="3116411"/>
          </a:xfrm>
          <a:prstGeom prst="roundRect">
            <a:avLst/>
          </a:prstGeom>
          <a:solidFill>
            <a:srgbClr val="7030A0"/>
          </a:solidFill>
          <a:ln w="825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2000" b="1" dirty="0"/>
              <a:t>Jesus led people away from sin and </a:t>
            </a:r>
            <a:r>
              <a:rPr lang="en-NZ" sz="2000" b="1" dirty="0" smtClean="0"/>
              <a:t>led them to </a:t>
            </a:r>
            <a:r>
              <a:rPr lang="en-NZ" sz="2000" b="1" dirty="0"/>
              <a:t>respect God’s law. He taught them how to forgive and be forgiven.</a:t>
            </a:r>
            <a:endParaRPr lang="en-NZ" sz="2000" dirty="0"/>
          </a:p>
        </p:txBody>
      </p:sp>
      <p:sp>
        <p:nvSpPr>
          <p:cNvPr id="23" name="Shape: Card 4"/>
          <p:cNvSpPr/>
          <p:nvPr/>
        </p:nvSpPr>
        <p:spPr>
          <a:xfrm>
            <a:off x="1113795" y="1318061"/>
            <a:ext cx="2620781" cy="3116411"/>
          </a:xfrm>
          <a:prstGeom prst="roundRect">
            <a:avLst/>
          </a:prstGeom>
          <a:solidFill>
            <a:srgbClr val="7030A0"/>
          </a:solidFill>
          <a:ln w="825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2000" b="1" dirty="0"/>
              <a:t>Jesus would help people cope with pain and suffering.</a:t>
            </a:r>
            <a:endParaRPr lang="en-NZ" sz="2000" dirty="0"/>
          </a:p>
        </p:txBody>
      </p:sp>
      <p:sp>
        <p:nvSpPr>
          <p:cNvPr id="22" name="Shape: Card 3"/>
          <p:cNvSpPr/>
          <p:nvPr/>
        </p:nvSpPr>
        <p:spPr>
          <a:xfrm>
            <a:off x="1266195" y="1461994"/>
            <a:ext cx="2620781" cy="3116411"/>
          </a:xfrm>
          <a:prstGeom prst="roundRect">
            <a:avLst/>
          </a:prstGeom>
          <a:solidFill>
            <a:srgbClr val="7030A0"/>
          </a:solidFill>
          <a:ln w="825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2000" b="1" dirty="0"/>
              <a:t>Jesus overcame death. It would no longer last forever. Now it became the beginning of a new life  forever with God in heaven.</a:t>
            </a:r>
            <a:endParaRPr lang="en-NZ" sz="2000" dirty="0"/>
          </a:p>
        </p:txBody>
      </p:sp>
      <p:sp>
        <p:nvSpPr>
          <p:cNvPr id="21" name="Shape: Card 2"/>
          <p:cNvSpPr/>
          <p:nvPr/>
        </p:nvSpPr>
        <p:spPr>
          <a:xfrm>
            <a:off x="1393191" y="1605923"/>
            <a:ext cx="2620781" cy="3116411"/>
          </a:xfrm>
          <a:prstGeom prst="roundRect">
            <a:avLst/>
          </a:prstGeom>
          <a:solidFill>
            <a:srgbClr val="7030A0"/>
          </a:solidFill>
          <a:ln w="825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2000" b="1" dirty="0"/>
              <a:t>Through Jesus’ example and teaching the people could live together again in peace and harmony.</a:t>
            </a:r>
            <a:endParaRPr lang="en-NZ" sz="2000" dirty="0"/>
          </a:p>
        </p:txBody>
      </p:sp>
      <p:sp>
        <p:nvSpPr>
          <p:cNvPr id="16" name="Shape: Card 1 (top)"/>
          <p:cNvSpPr/>
          <p:nvPr/>
        </p:nvSpPr>
        <p:spPr>
          <a:xfrm>
            <a:off x="1528655" y="1757496"/>
            <a:ext cx="2620781" cy="3116411"/>
          </a:xfrm>
          <a:prstGeom prst="roundRect">
            <a:avLst/>
          </a:prstGeom>
          <a:solidFill>
            <a:srgbClr val="7030A0"/>
          </a:solidFill>
          <a:ln w="825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2000" b="1" dirty="0"/>
              <a:t>Jesus made it possible for people to be restored to friendship with God and grow in their relationship with God.</a:t>
            </a:r>
            <a:endParaRPr lang="en-GB" sz="2000" b="1" dirty="0"/>
          </a:p>
        </p:txBody>
      </p:sp>
      <p:sp>
        <p:nvSpPr>
          <p:cNvPr id="17"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L-2</a:t>
            </a:r>
          </a:p>
          <a:p>
            <a:pPr algn="ctr"/>
            <a:r>
              <a:rPr lang="en-GB" sz="900" b="1" dirty="0" smtClean="0">
                <a:solidFill>
                  <a:srgbClr val="002060"/>
                </a:solidFill>
                <a:latin typeface="Arial" pitchFamily="34" charset="0"/>
                <a:cs typeface="Arial" pitchFamily="34" charset="0"/>
              </a:rPr>
              <a:t>S-07</a:t>
            </a:r>
            <a:endParaRPr lang="en-GB" sz="900" b="1" dirty="0">
              <a:solidFill>
                <a:srgbClr val="002060"/>
              </a:solidFill>
              <a:latin typeface="Arial" pitchFamily="34" charset="0"/>
              <a:cs typeface="Arial" pitchFamily="34" charset="0"/>
            </a:endParaRPr>
          </a:p>
        </p:txBody>
      </p:sp>
      <p:sp>
        <p:nvSpPr>
          <p:cNvPr id="18"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Tool instructions"/>
          <p:cNvSpPr txBox="1"/>
          <p:nvPr/>
        </p:nvSpPr>
        <p:spPr>
          <a:xfrm>
            <a:off x="3819231" y="4912668"/>
            <a:ext cx="1505540" cy="230832"/>
          </a:xfrm>
          <a:prstGeom prst="rect">
            <a:avLst/>
          </a:prstGeom>
          <a:solidFill>
            <a:schemeClr val="bg1"/>
          </a:solidFill>
        </p:spPr>
        <p:txBody>
          <a:bodyPr wrap="none" rtlCol="0">
            <a:spAutoFit/>
          </a:bodyPr>
          <a:lstStyle/>
          <a:p>
            <a:pPr algn="ctr"/>
            <a:r>
              <a:rPr lang="en-GB" sz="900" dirty="0" smtClean="0">
                <a:latin typeface="Arial" pitchFamily="34" charset="0"/>
                <a:ea typeface="Segoe UI" pitchFamily="34" charset="0"/>
                <a:cs typeface="Arial" pitchFamily="34" charset="0"/>
              </a:rPr>
              <a:t>Click top card to discard it</a:t>
            </a:r>
            <a:endParaRPr lang="en-GB" sz="900" dirty="0">
              <a:latin typeface="Arial" pitchFamily="34" charset="0"/>
              <a:ea typeface="Segoe UI" pitchFamily="34" charset="0"/>
              <a:cs typeface="Arial" pitchFamily="34" charset="0"/>
            </a:endParaRPr>
          </a:p>
        </p:txBody>
      </p:sp>
      <p:sp>
        <p:nvSpPr>
          <p:cNvPr id="20" name="Title"/>
          <p:cNvSpPr txBox="1"/>
          <p:nvPr/>
        </p:nvSpPr>
        <p:spPr>
          <a:xfrm>
            <a:off x="0" y="-17729"/>
            <a:ext cx="9144000" cy="1200329"/>
          </a:xfrm>
          <a:prstGeom prst="rect">
            <a:avLst/>
          </a:prstGeom>
          <a:noFill/>
        </p:spPr>
        <p:txBody>
          <a:bodyPr wrap="square" rtlCol="0">
            <a:spAutoFit/>
          </a:bodyPr>
          <a:lstStyle/>
          <a:p>
            <a:pPr algn="ctr"/>
            <a:r>
              <a:rPr lang="en-NZ" sz="3600" b="1" dirty="0"/>
              <a:t>What did the long expected Saviour </a:t>
            </a:r>
            <a:r>
              <a:rPr lang="en-NZ" sz="3600" b="1" dirty="0" smtClean="0"/>
              <a:t>do</a:t>
            </a:r>
            <a:br>
              <a:rPr lang="en-NZ" sz="3600" b="1" dirty="0" smtClean="0"/>
            </a:br>
            <a:r>
              <a:rPr lang="en-NZ" sz="3600" b="1" dirty="0" smtClean="0"/>
              <a:t>for </a:t>
            </a:r>
            <a:r>
              <a:rPr lang="en-NZ" sz="3600" b="1" dirty="0"/>
              <a:t>all people?</a:t>
            </a:r>
          </a:p>
        </p:txBody>
      </p:sp>
      <p:pic>
        <p:nvPicPr>
          <p:cNvPr id="13" name="Image" descr="Image result for images of Jesus the saviour"/>
          <p:cNvPicPr/>
          <p:nvPr/>
        </p:nvPicPr>
        <p:blipFill>
          <a:blip r:embed="rId3">
            <a:extLst>
              <a:ext uri="{28A0092B-C50C-407E-A947-70E740481C1C}">
                <a14:useLocalDpi xmlns:a14="http://schemas.microsoft.com/office/drawing/2010/main" val="0"/>
              </a:ext>
            </a:extLst>
          </a:blip>
          <a:srcRect/>
          <a:stretch>
            <a:fillRect/>
          </a:stretch>
        </p:blipFill>
        <p:spPr bwMode="auto">
          <a:xfrm>
            <a:off x="4358896" y="1642997"/>
            <a:ext cx="4661557" cy="2610472"/>
          </a:xfrm>
          <a:prstGeom prst="rect">
            <a:avLst/>
          </a:prstGeom>
          <a:noFill/>
          <a:ln>
            <a:noFill/>
          </a:ln>
        </p:spPr>
      </p:pic>
    </p:spTree>
    <p:extLst>
      <p:ext uri="{BB962C8B-B14F-4D97-AF65-F5344CB8AC3E}">
        <p14:creationId xmlns:p14="http://schemas.microsoft.com/office/powerpoint/2010/main" val="27439877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2" presetClass="exit" presetSubtype="3" fill="hold" grpId="0" nodeType="clickEffect">
                                  <p:stCondLst>
                                    <p:cond delay="0"/>
                                  </p:stCondLst>
                                  <p:childTnLst>
                                    <p:anim calcmode="lin" valueType="num">
                                      <p:cBhvr additive="base">
                                        <p:cTn id="6" dur="1000"/>
                                        <p:tgtEl>
                                          <p:spTgt spid="16"/>
                                        </p:tgtEl>
                                        <p:attrNameLst>
                                          <p:attrName>ppt_x</p:attrName>
                                        </p:attrNameLst>
                                      </p:cBhvr>
                                      <p:tavLst>
                                        <p:tav tm="0">
                                          <p:val>
                                            <p:strVal val="ppt_x"/>
                                          </p:val>
                                        </p:tav>
                                        <p:tav tm="100000">
                                          <p:val>
                                            <p:strVal val="1+ppt_w/2"/>
                                          </p:val>
                                        </p:tav>
                                      </p:tavLst>
                                    </p:anim>
                                    <p:anim calcmode="lin" valueType="num">
                                      <p:cBhvr additive="base">
                                        <p:cTn id="7" dur="1000"/>
                                        <p:tgtEl>
                                          <p:spTgt spid="16"/>
                                        </p:tgtEl>
                                        <p:attrNameLst>
                                          <p:attrName>ppt_y</p:attrName>
                                        </p:attrNameLst>
                                      </p:cBhvr>
                                      <p:tavLst>
                                        <p:tav tm="0">
                                          <p:val>
                                            <p:strVal val="ppt_y"/>
                                          </p:val>
                                        </p:tav>
                                        <p:tav tm="100000">
                                          <p:val>
                                            <p:strVal val="0-ppt_h/2"/>
                                          </p:val>
                                        </p:tav>
                                      </p:tavLst>
                                    </p:anim>
                                    <p:set>
                                      <p:cBhvr>
                                        <p:cTn id="8"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9" restart="whenNotActive" fill="hold" evtFilter="cancelBubble" nodeType="interactiveSeq">
                <p:stCondLst>
                  <p:cond evt="onClick" delay="0">
                    <p:tgtEl>
                      <p:spTgt spid="21"/>
                    </p:tgtEl>
                  </p:cond>
                </p:stCondLst>
                <p:endSync evt="end" delay="0">
                  <p:rtn val="all"/>
                </p:endSync>
                <p:childTnLst>
                  <p:par>
                    <p:cTn id="10" fill="hold">
                      <p:stCondLst>
                        <p:cond delay="0"/>
                      </p:stCondLst>
                      <p:childTnLst>
                        <p:par>
                          <p:cTn id="11" fill="hold">
                            <p:stCondLst>
                              <p:cond delay="0"/>
                            </p:stCondLst>
                            <p:childTnLst>
                              <p:par>
                                <p:cTn id="12" presetID="2" presetClass="exit" presetSubtype="3" fill="hold" grpId="0" nodeType="clickEffect">
                                  <p:stCondLst>
                                    <p:cond delay="0"/>
                                  </p:stCondLst>
                                  <p:childTnLst>
                                    <p:anim calcmode="lin" valueType="num">
                                      <p:cBhvr additive="base">
                                        <p:cTn id="13" dur="1000"/>
                                        <p:tgtEl>
                                          <p:spTgt spid="21"/>
                                        </p:tgtEl>
                                        <p:attrNameLst>
                                          <p:attrName>ppt_x</p:attrName>
                                        </p:attrNameLst>
                                      </p:cBhvr>
                                      <p:tavLst>
                                        <p:tav tm="0">
                                          <p:val>
                                            <p:strVal val="ppt_x"/>
                                          </p:val>
                                        </p:tav>
                                        <p:tav tm="100000">
                                          <p:val>
                                            <p:strVal val="1+ppt_w/2"/>
                                          </p:val>
                                        </p:tav>
                                      </p:tavLst>
                                    </p:anim>
                                    <p:anim calcmode="lin" valueType="num">
                                      <p:cBhvr additive="base">
                                        <p:cTn id="14" dur="1000"/>
                                        <p:tgtEl>
                                          <p:spTgt spid="21"/>
                                        </p:tgtEl>
                                        <p:attrNameLst>
                                          <p:attrName>ppt_y</p:attrName>
                                        </p:attrNameLst>
                                      </p:cBhvr>
                                      <p:tavLst>
                                        <p:tav tm="0">
                                          <p:val>
                                            <p:strVal val="ppt_y"/>
                                          </p:val>
                                        </p:tav>
                                        <p:tav tm="100000">
                                          <p:val>
                                            <p:strVal val="0-ppt_h/2"/>
                                          </p:val>
                                        </p:tav>
                                      </p:tavLst>
                                    </p:anim>
                                    <p:set>
                                      <p:cBhvr>
                                        <p:cTn id="15" dur="1" fill="hold">
                                          <p:stCondLst>
                                            <p:cond delay="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6" restart="whenNotActive" fill="hold" evtFilter="cancelBubble" nodeType="interactiveSeq">
                <p:stCondLst>
                  <p:cond evt="onClick" delay="0">
                    <p:tgtEl>
                      <p:spTgt spid="22"/>
                    </p:tgtEl>
                  </p:cond>
                </p:stCondLst>
                <p:endSync evt="end" delay="0">
                  <p:rtn val="all"/>
                </p:endSync>
                <p:childTnLst>
                  <p:par>
                    <p:cTn id="17" fill="hold">
                      <p:stCondLst>
                        <p:cond delay="0"/>
                      </p:stCondLst>
                      <p:childTnLst>
                        <p:par>
                          <p:cTn id="18" fill="hold">
                            <p:stCondLst>
                              <p:cond delay="0"/>
                            </p:stCondLst>
                            <p:childTnLst>
                              <p:par>
                                <p:cTn id="19" presetID="2" presetClass="exit" presetSubtype="3" fill="hold" grpId="0" nodeType="clickEffect">
                                  <p:stCondLst>
                                    <p:cond delay="0"/>
                                  </p:stCondLst>
                                  <p:childTnLst>
                                    <p:anim calcmode="lin" valueType="num">
                                      <p:cBhvr additive="base">
                                        <p:cTn id="20" dur="1000"/>
                                        <p:tgtEl>
                                          <p:spTgt spid="22"/>
                                        </p:tgtEl>
                                        <p:attrNameLst>
                                          <p:attrName>ppt_x</p:attrName>
                                        </p:attrNameLst>
                                      </p:cBhvr>
                                      <p:tavLst>
                                        <p:tav tm="0">
                                          <p:val>
                                            <p:strVal val="ppt_x"/>
                                          </p:val>
                                        </p:tav>
                                        <p:tav tm="100000">
                                          <p:val>
                                            <p:strVal val="1+ppt_w/2"/>
                                          </p:val>
                                        </p:tav>
                                      </p:tavLst>
                                    </p:anim>
                                    <p:anim calcmode="lin" valueType="num">
                                      <p:cBhvr additive="base">
                                        <p:cTn id="21" dur="1000"/>
                                        <p:tgtEl>
                                          <p:spTgt spid="22"/>
                                        </p:tgtEl>
                                        <p:attrNameLst>
                                          <p:attrName>ppt_y</p:attrName>
                                        </p:attrNameLst>
                                      </p:cBhvr>
                                      <p:tavLst>
                                        <p:tav tm="0">
                                          <p:val>
                                            <p:strVal val="ppt_y"/>
                                          </p:val>
                                        </p:tav>
                                        <p:tav tm="100000">
                                          <p:val>
                                            <p:strVal val="0-ppt_h/2"/>
                                          </p:val>
                                        </p:tav>
                                      </p:tavLst>
                                    </p:anim>
                                    <p:set>
                                      <p:cBhvr>
                                        <p:cTn id="22"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3" restart="whenNotActive" fill="hold" evtFilter="cancelBubble" nodeType="interactiveSeq">
                <p:stCondLst>
                  <p:cond evt="onClick" delay="0">
                    <p:tgtEl>
                      <p:spTgt spid="23"/>
                    </p:tgtEl>
                  </p:cond>
                </p:stCondLst>
                <p:endSync evt="end" delay="0">
                  <p:rtn val="all"/>
                </p:endSync>
                <p:childTnLst>
                  <p:par>
                    <p:cTn id="24" fill="hold">
                      <p:stCondLst>
                        <p:cond delay="0"/>
                      </p:stCondLst>
                      <p:childTnLst>
                        <p:par>
                          <p:cTn id="25" fill="hold">
                            <p:stCondLst>
                              <p:cond delay="0"/>
                            </p:stCondLst>
                            <p:childTnLst>
                              <p:par>
                                <p:cTn id="26" presetID="2" presetClass="exit" presetSubtype="3" fill="hold" grpId="0" nodeType="clickEffect">
                                  <p:stCondLst>
                                    <p:cond delay="0"/>
                                  </p:stCondLst>
                                  <p:childTnLst>
                                    <p:anim calcmode="lin" valueType="num">
                                      <p:cBhvr additive="base">
                                        <p:cTn id="27" dur="1000"/>
                                        <p:tgtEl>
                                          <p:spTgt spid="23"/>
                                        </p:tgtEl>
                                        <p:attrNameLst>
                                          <p:attrName>ppt_x</p:attrName>
                                        </p:attrNameLst>
                                      </p:cBhvr>
                                      <p:tavLst>
                                        <p:tav tm="0">
                                          <p:val>
                                            <p:strVal val="ppt_x"/>
                                          </p:val>
                                        </p:tav>
                                        <p:tav tm="100000">
                                          <p:val>
                                            <p:strVal val="1+ppt_w/2"/>
                                          </p:val>
                                        </p:tav>
                                      </p:tavLst>
                                    </p:anim>
                                    <p:anim calcmode="lin" valueType="num">
                                      <p:cBhvr additive="base">
                                        <p:cTn id="28" dur="1000"/>
                                        <p:tgtEl>
                                          <p:spTgt spid="23"/>
                                        </p:tgtEl>
                                        <p:attrNameLst>
                                          <p:attrName>ppt_y</p:attrName>
                                        </p:attrNameLst>
                                      </p:cBhvr>
                                      <p:tavLst>
                                        <p:tav tm="0">
                                          <p:val>
                                            <p:strVal val="ppt_y"/>
                                          </p:val>
                                        </p:tav>
                                        <p:tav tm="100000">
                                          <p:val>
                                            <p:strVal val="0-ppt_h/2"/>
                                          </p:val>
                                        </p:tav>
                                      </p:tavLst>
                                    </p:anim>
                                    <p:set>
                                      <p:cBhvr>
                                        <p:cTn id="29"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30" restart="whenNotActive" fill="hold" evtFilter="cancelBubble" nodeType="interactiveSeq">
                <p:stCondLst>
                  <p:cond evt="onClick" delay="0">
                    <p:tgtEl>
                      <p:spTgt spid="27"/>
                    </p:tgtEl>
                  </p:cond>
                </p:stCondLst>
                <p:endSync evt="end" delay="0">
                  <p:rtn val="all"/>
                </p:endSync>
                <p:childTnLst>
                  <p:par>
                    <p:cTn id="31" fill="hold">
                      <p:stCondLst>
                        <p:cond delay="0"/>
                      </p:stCondLst>
                      <p:childTnLst>
                        <p:par>
                          <p:cTn id="32" fill="hold">
                            <p:stCondLst>
                              <p:cond delay="0"/>
                            </p:stCondLst>
                            <p:childTnLst>
                              <p:par>
                                <p:cTn id="33" presetID="2" presetClass="exit" presetSubtype="3" fill="hold" grpId="0" nodeType="clickEffect">
                                  <p:stCondLst>
                                    <p:cond delay="0"/>
                                  </p:stCondLst>
                                  <p:childTnLst>
                                    <p:anim calcmode="lin" valueType="num">
                                      <p:cBhvr additive="base">
                                        <p:cTn id="34" dur="1000"/>
                                        <p:tgtEl>
                                          <p:spTgt spid="27"/>
                                        </p:tgtEl>
                                        <p:attrNameLst>
                                          <p:attrName>ppt_x</p:attrName>
                                        </p:attrNameLst>
                                      </p:cBhvr>
                                      <p:tavLst>
                                        <p:tav tm="0">
                                          <p:val>
                                            <p:strVal val="ppt_x"/>
                                          </p:val>
                                        </p:tav>
                                        <p:tav tm="100000">
                                          <p:val>
                                            <p:strVal val="1+ppt_w/2"/>
                                          </p:val>
                                        </p:tav>
                                      </p:tavLst>
                                    </p:anim>
                                    <p:anim calcmode="lin" valueType="num">
                                      <p:cBhvr additive="base">
                                        <p:cTn id="35" dur="1000"/>
                                        <p:tgtEl>
                                          <p:spTgt spid="27"/>
                                        </p:tgtEl>
                                        <p:attrNameLst>
                                          <p:attrName>ppt_y</p:attrName>
                                        </p:attrNameLst>
                                      </p:cBhvr>
                                      <p:tavLst>
                                        <p:tav tm="0">
                                          <p:val>
                                            <p:strVal val="ppt_y"/>
                                          </p:val>
                                        </p:tav>
                                        <p:tav tm="100000">
                                          <p:val>
                                            <p:strVal val="0-ppt_h/2"/>
                                          </p:val>
                                        </p:tav>
                                      </p:tavLst>
                                    </p:anim>
                                    <p:set>
                                      <p:cBhvr>
                                        <p:cTn id="36" dur="1" fill="hold">
                                          <p:stCondLst>
                                            <p:cond delay="9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37" restart="whenNotActive" fill="hold" evtFilter="cancelBubble" nodeType="interactiveSeq">
                <p:stCondLst>
                  <p:cond evt="onClick" delay="0">
                    <p:tgtEl>
                      <p:spTgt spid="18"/>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1" nodeType="clickEffect">
                                  <p:stCondLst>
                                    <p:cond delay="0"/>
                                  </p:stCondLst>
                                  <p:childTnLst>
                                    <p:set>
                                      <p:cBhvr>
                                        <p:cTn id="41" dur="1" fill="hold">
                                          <p:stCondLst>
                                            <p:cond delay="0"/>
                                          </p:stCondLst>
                                        </p:cTn>
                                        <p:tgtEl>
                                          <p:spTgt spid="16"/>
                                        </p:tgtEl>
                                        <p:attrNameLst>
                                          <p:attrName>style.visibility</p:attrName>
                                        </p:attrNameLst>
                                      </p:cBhvr>
                                      <p:to>
                                        <p:strVal val="visible"/>
                                      </p:to>
                                    </p:set>
                                  </p:childTnLst>
                                </p:cTn>
                              </p:par>
                              <p:par>
                                <p:cTn id="42" presetID="1" presetClass="entr" presetSubtype="0" fill="hold" grpId="1" nodeType="withEffect">
                                  <p:stCondLst>
                                    <p:cond delay="0"/>
                                  </p:stCondLst>
                                  <p:childTnLst>
                                    <p:set>
                                      <p:cBhvr>
                                        <p:cTn id="43" dur="1" fill="hold">
                                          <p:stCondLst>
                                            <p:cond delay="0"/>
                                          </p:stCondLst>
                                        </p:cTn>
                                        <p:tgtEl>
                                          <p:spTgt spid="21"/>
                                        </p:tgtEl>
                                        <p:attrNameLst>
                                          <p:attrName>style.visibility</p:attrName>
                                        </p:attrNameLst>
                                      </p:cBhvr>
                                      <p:to>
                                        <p:strVal val="visible"/>
                                      </p:to>
                                    </p:set>
                                  </p:childTnLst>
                                </p:cTn>
                              </p:par>
                              <p:par>
                                <p:cTn id="44" presetID="1" presetClass="entr" presetSubtype="0" fill="hold" grpId="1" nodeType="withEffect">
                                  <p:stCondLst>
                                    <p:cond delay="0"/>
                                  </p:stCondLst>
                                  <p:childTnLst>
                                    <p:set>
                                      <p:cBhvr>
                                        <p:cTn id="45" dur="1" fill="hold">
                                          <p:stCondLst>
                                            <p:cond delay="0"/>
                                          </p:stCondLst>
                                        </p:cTn>
                                        <p:tgtEl>
                                          <p:spTgt spid="22"/>
                                        </p:tgtEl>
                                        <p:attrNameLst>
                                          <p:attrName>style.visibility</p:attrName>
                                        </p:attrNameLst>
                                      </p:cBhvr>
                                      <p:to>
                                        <p:strVal val="visible"/>
                                      </p:to>
                                    </p:set>
                                  </p:childTnLst>
                                </p:cTn>
                              </p:par>
                              <p:par>
                                <p:cTn id="46" presetID="1" presetClass="entr" presetSubtype="0" fill="hold" grpId="1" nodeType="withEffect">
                                  <p:stCondLst>
                                    <p:cond delay="0"/>
                                  </p:stCondLst>
                                  <p:childTnLst>
                                    <p:set>
                                      <p:cBhvr>
                                        <p:cTn id="47" dur="1" fill="hold">
                                          <p:stCondLst>
                                            <p:cond delay="0"/>
                                          </p:stCondLst>
                                        </p:cTn>
                                        <p:tgtEl>
                                          <p:spTgt spid="23"/>
                                        </p:tgtEl>
                                        <p:attrNameLst>
                                          <p:attrName>style.visibility</p:attrName>
                                        </p:attrNameLst>
                                      </p:cBhvr>
                                      <p:to>
                                        <p:strVal val="visible"/>
                                      </p:to>
                                    </p:set>
                                  </p:childTnLst>
                                </p:cTn>
                              </p:par>
                              <p:par>
                                <p:cTn id="48" presetID="1" presetClass="entr" presetSubtype="0" fill="hold" grpId="1" nodeType="withEffect">
                                  <p:stCondLst>
                                    <p:cond delay="0"/>
                                  </p:stCondLst>
                                  <p:childTnLst>
                                    <p:set>
                                      <p:cBhvr>
                                        <p:cTn id="49"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50" restart="whenNotActive" fill="hold" evtFilter="cancelBubble" nodeType="interactiveSeq">
                <p:stCondLst>
                  <p:cond evt="onClick" delay="0">
                    <p:tgtEl>
                      <p:spTgt spid="19"/>
                    </p:tgtEl>
                  </p:cond>
                </p:stCondLst>
                <p:endSync evt="end" delay="0">
                  <p:rtn val="all"/>
                </p:endSync>
                <p:childTnLst>
                  <p:par>
                    <p:cTn id="51" fill="hold">
                      <p:stCondLst>
                        <p:cond delay="0"/>
                      </p:stCondLst>
                      <p:childTnLst>
                        <p:par>
                          <p:cTn id="52" fill="hold">
                            <p:stCondLst>
                              <p:cond delay="0"/>
                            </p:stCondLst>
                            <p:childTnLst>
                              <p:par>
                                <p:cTn id="53" presetID="1" presetClass="entr" presetSubtype="0" fill="hold" grpId="2"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par>
                                <p:cTn id="55" presetID="1" presetClass="entr" presetSubtype="0" fill="hold" grpId="2" nodeType="with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par>
                                <p:cTn id="57" presetID="1" presetClass="entr" presetSubtype="0" fill="hold" grpId="2" nodeType="with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par>
                                <p:cTn id="59" presetID="1" presetClass="entr" presetSubtype="0" fill="hold" grpId="2" nodeType="with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par>
                                <p:cTn id="61" presetID="1" presetClass="entr" presetSubtype="0" fill="hold" grpId="2" nodeType="with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childTnLst>
        </p:cTn>
      </p:par>
    </p:tnLst>
    <p:bldLst>
      <p:bldP spid="27" grpId="0" animBg="1"/>
      <p:bldP spid="27" grpId="1" animBg="1"/>
      <p:bldP spid="27" grpId="2" animBg="1"/>
      <p:bldP spid="23" grpId="0" animBg="1"/>
      <p:bldP spid="23" grpId="1" animBg="1"/>
      <p:bldP spid="23" grpId="2" animBg="1"/>
      <p:bldP spid="22" grpId="0" animBg="1"/>
      <p:bldP spid="22" grpId="1" animBg="1"/>
      <p:bldP spid="22" grpId="2" animBg="1"/>
      <p:bldP spid="21" grpId="0" animBg="1"/>
      <p:bldP spid="21" grpId="1" animBg="1"/>
      <p:bldP spid="21" grpId="2" animBg="1"/>
      <p:bldP spid="16" grpId="0" animBg="1"/>
      <p:bldP spid="16" grpId="1" animBg="1"/>
      <p:bldP spid="16" grpId="2"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algn="ctr">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79042</TotalTime>
  <Words>2984</Words>
  <Application>Microsoft Office PowerPoint</Application>
  <PresentationFormat>On-screen Show (16:9)</PresentationFormat>
  <Paragraphs>220</Paragraphs>
  <Slides>17</Slides>
  <Notes>17</Notes>
  <HiddenSlides>3</HiddenSlides>
  <MMClips>1</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Pierre</dc:creator>
  <cp:lastModifiedBy>Pierre Schmits</cp:lastModifiedBy>
  <cp:revision>1239</cp:revision>
  <cp:lastPrinted>2016-02-02T20:22:43Z</cp:lastPrinted>
  <dcterms:created xsi:type="dcterms:W3CDTF">2015-10-21T21:04:26Z</dcterms:created>
  <dcterms:modified xsi:type="dcterms:W3CDTF">2016-11-19T00:38:54Z</dcterms:modified>
</cp:coreProperties>
</file>