
<file path=[Content_Types].xml><?xml version="1.0" encoding="utf-8"?>
<Types xmlns="http://schemas.openxmlformats.org/package/2006/content-types">
  <Default Extension="png" ContentType="image/png"/>
  <Default Extension="bin" ContentType="application/vnd.ms-office.activeX"/>
  <Default Extension="mp3" ContentType="audio/unknown"/>
  <Default Extension="wmf" ContentType="image/x-wmf"/>
  <Default Extension="jpeg" ContentType="image/jpeg"/>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tiff" ContentType="image/tiff"/>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activeX/activeX1.xml" ContentType="application/vnd.ms-office.activeX+xml"/>
  <Override PartName="/ppt/activeX/activeX2.xml" ContentType="application/vnd.ms-office.activeX+xml"/>
  <Override PartName="/ppt/activeX/activeX3.xml" ContentType="application/vnd.ms-office.activeX+xml"/>
  <Override PartName="/ppt/activeX/activeX4.xml" ContentType="application/vnd.ms-office.activeX+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17"/>
  </p:notesMasterIdLst>
  <p:sldIdLst>
    <p:sldId id="256" r:id="rId3"/>
    <p:sldId id="257" r:id="rId4"/>
    <p:sldId id="272" r:id="rId5"/>
    <p:sldId id="259" r:id="rId6"/>
    <p:sldId id="261" r:id="rId7"/>
    <p:sldId id="264" r:id="rId8"/>
    <p:sldId id="265" r:id="rId9"/>
    <p:sldId id="273" r:id="rId10"/>
    <p:sldId id="269" r:id="rId11"/>
    <p:sldId id="271" r:id="rId12"/>
    <p:sldId id="275" r:id="rId13"/>
    <p:sldId id="260" r:id="rId14"/>
    <p:sldId id="274" r:id="rId15"/>
    <p:sldId id="276" r:id="rId16"/>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66FF"/>
    <a:srgbClr val="FFFF99"/>
    <a:srgbClr val="0033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1638" autoAdjust="0"/>
  </p:normalViewPr>
  <p:slideViewPr>
    <p:cSldViewPr>
      <p:cViewPr>
        <p:scale>
          <a:sx n="90" d="100"/>
          <a:sy n="90" d="100"/>
        </p:scale>
        <p:origin x="-1440" y="-222"/>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_rels/activeX3.xml.rels><?xml version="1.0" encoding="UTF-8" standalone="yes"?>
<Relationships xmlns="http://schemas.openxmlformats.org/package/2006/relationships"><Relationship Id="rId1" Type="http://schemas.microsoft.com/office/2006/relationships/activeXControlBinary" Target="activeX3.bin"/></Relationships>
</file>

<file path=ppt/activeX/_rels/activeX4.xml.rels><?xml version="1.0" encoding="UTF-8" standalone="yes"?>
<Relationships xmlns="http://schemas.openxmlformats.org/package/2006/relationships"><Relationship Id="rId1" Type="http://schemas.microsoft.com/office/2006/relationships/activeXControlBinary" Target="activeX4.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activeX/activeX3.xml><?xml version="1.0" encoding="utf-8"?>
<ax:ocx xmlns:ax="http://schemas.microsoft.com/office/2006/activeX" xmlns:r="http://schemas.openxmlformats.org/officeDocument/2006/relationships" ax:classid="{8BD21D10-EC42-11CE-9E0D-00AA006002F3}" ax:persistence="persistStorage" r:id="rId1"/>
</file>

<file path=ppt/activeX/activeX4.xml><?xml version="1.0" encoding="utf-8"?>
<ax:ocx xmlns:ax="http://schemas.microsoft.com/office/2006/activeX" xmlns:r="http://schemas.openxmlformats.org/officeDocument/2006/relationships" ax:classid="{8BD21D10-EC42-11CE-9E0D-00AA006002F3}" ax:persistence="persistStorage" r:id="rId1"/>
</file>

<file path=ppt/drawings/_rels/vmlDrawing1.vml.rels><?xml version="1.0" encoding="UTF-8" standalone="yes"?>
<Relationships xmlns="http://schemas.openxmlformats.org/package/2006/relationships"><Relationship Id="rId3" Type="http://schemas.openxmlformats.org/officeDocument/2006/relationships/image" Target="../media/image5.wmf"/><Relationship Id="rId2" Type="http://schemas.openxmlformats.org/officeDocument/2006/relationships/image" Target="../media/image4.wmf"/><Relationship Id="rId1" Type="http://schemas.openxmlformats.org/officeDocument/2006/relationships/image" Target="../media/image3.wmf"/><Relationship Id="rId4" Type="http://schemas.openxmlformats.org/officeDocument/2006/relationships/image" Target="../media/image6.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20E0A72-8F01-4652-B984-73A84DFF7643}" type="datetimeFigureOut">
              <a:rPr lang="en-GB" smtClean="0"/>
              <a:t>19/11/2016</a:t>
            </a:fld>
            <a:endParaRPr lang="en-GB"/>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E097152-54D5-404C-80EF-58C12B0EA284}" type="slidenum">
              <a:rPr lang="en-GB" smtClean="0"/>
              <a:t>‹#›</a:t>
            </a:fld>
            <a:endParaRPr lang="en-GB"/>
          </a:p>
        </p:txBody>
      </p:sp>
    </p:spTree>
    <p:extLst>
      <p:ext uri="{BB962C8B-B14F-4D97-AF65-F5344CB8AC3E}">
        <p14:creationId xmlns:p14="http://schemas.microsoft.com/office/powerpoint/2010/main" val="20830952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1 </a:t>
            </a:r>
            <a:r>
              <a:rPr lang="en-GB" sz="1200" b="1" kern="1200" dirty="0" err="1" smtClean="0">
                <a:solidFill>
                  <a:schemeClr val="tx1"/>
                </a:solidFill>
                <a:effectLst/>
                <a:latin typeface="+mn-lt"/>
                <a:ea typeface="+mn-ea"/>
                <a:cs typeface="+mn-cs"/>
              </a:rPr>
              <a:t>Aotearoa</a:t>
            </a:r>
            <a:r>
              <a:rPr lang="en-GB" sz="1200" b="1" kern="1200" dirty="0" smtClean="0">
                <a:solidFill>
                  <a:schemeClr val="tx1"/>
                </a:solidFill>
                <a:effectLst/>
                <a:latin typeface="+mn-lt"/>
                <a:ea typeface="+mn-ea"/>
                <a:cs typeface="+mn-cs"/>
              </a:rPr>
              <a:t> New Zealand symbols of Advent</a:t>
            </a:r>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Use this slide as a focussing strategy to introduce the lesson topic. Read the title together and invite students to share something they know about the symbols and events that are part of life in </a:t>
            </a:r>
            <a:r>
              <a:rPr lang="en-GB" sz="1200" kern="1200" dirty="0" err="1" smtClean="0">
                <a:solidFill>
                  <a:schemeClr val="tx1"/>
                </a:solidFill>
                <a:effectLst/>
                <a:latin typeface="+mn-lt"/>
                <a:ea typeface="+mn-ea"/>
                <a:cs typeface="+mn-cs"/>
              </a:rPr>
              <a:t>Aotearoa</a:t>
            </a:r>
            <a:r>
              <a:rPr lang="en-GB" sz="1200" kern="1200" dirty="0" smtClean="0">
                <a:solidFill>
                  <a:schemeClr val="tx1"/>
                </a:solidFill>
                <a:effectLst/>
                <a:latin typeface="+mn-lt"/>
                <a:ea typeface="+mn-ea"/>
                <a:cs typeface="+mn-cs"/>
              </a:rPr>
              <a:t> New Zealand during Advent.</a:t>
            </a:r>
            <a:endParaRPr lang="en-GB" dirty="0"/>
          </a:p>
        </p:txBody>
      </p:sp>
      <p:sp>
        <p:nvSpPr>
          <p:cNvPr id="4" name="Slide Number Placeholder 3"/>
          <p:cNvSpPr>
            <a:spLocks noGrp="1"/>
          </p:cNvSpPr>
          <p:nvPr>
            <p:ph type="sldNum" sz="quarter" idx="10"/>
          </p:nvPr>
        </p:nvSpPr>
        <p:spPr/>
        <p:txBody>
          <a:bodyPr/>
          <a:lstStyle/>
          <a:p>
            <a:fld id="{8E097152-54D5-404C-80EF-58C12B0EA284}" type="slidenum">
              <a:rPr lang="en-GB" smtClean="0"/>
              <a:t>1</a:t>
            </a:fld>
            <a:endParaRPr lang="en-GB"/>
          </a:p>
        </p:txBody>
      </p:sp>
    </p:spTree>
    <p:extLst>
      <p:ext uri="{BB962C8B-B14F-4D97-AF65-F5344CB8AC3E}">
        <p14:creationId xmlns:p14="http://schemas.microsoft.com/office/powerpoint/2010/main" val="39339803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9 Time for Reflection</a:t>
            </a:r>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The MP3 is played to help create a reflective atmosphere and bring the young people to stillness and silence as the teacher invites them to </a:t>
            </a:r>
            <a:r>
              <a:rPr lang="en-GB" sz="1200" i="1" kern="1200" dirty="0" smtClean="0">
                <a:solidFill>
                  <a:schemeClr val="tx1"/>
                </a:solidFill>
                <a:effectLst/>
                <a:latin typeface="+mn-lt"/>
                <a:ea typeface="+mn-ea"/>
                <a:cs typeface="+mn-cs"/>
              </a:rPr>
              <a:t>notice how nature during the season of Advent in </a:t>
            </a:r>
            <a:r>
              <a:rPr lang="en-GB" sz="1200" i="1" kern="1200" dirty="0" err="1" smtClean="0">
                <a:solidFill>
                  <a:schemeClr val="tx1"/>
                </a:solidFill>
                <a:effectLst/>
                <a:latin typeface="+mn-lt"/>
                <a:ea typeface="+mn-ea"/>
                <a:cs typeface="+mn-cs"/>
              </a:rPr>
              <a:t>Aotearoa</a:t>
            </a:r>
            <a:r>
              <a:rPr lang="en-GB" sz="1200" i="1" kern="1200" dirty="0" smtClean="0">
                <a:solidFill>
                  <a:schemeClr val="tx1"/>
                </a:solidFill>
                <a:effectLst/>
                <a:latin typeface="+mn-lt"/>
                <a:ea typeface="+mn-ea"/>
                <a:cs typeface="+mn-cs"/>
              </a:rPr>
              <a:t> reveals the true meaning of Advent. Try to take time in the busyness to spend some time each night to think of something you could do to help someone at this time. Choose a different person each night.</a:t>
            </a:r>
            <a:endParaRPr lang="en-GB" dirty="0"/>
          </a:p>
        </p:txBody>
      </p:sp>
      <p:sp>
        <p:nvSpPr>
          <p:cNvPr id="4" name="Slide Number Placeholder 3"/>
          <p:cNvSpPr>
            <a:spLocks noGrp="1"/>
          </p:cNvSpPr>
          <p:nvPr>
            <p:ph type="sldNum" sz="quarter" idx="10"/>
          </p:nvPr>
        </p:nvSpPr>
        <p:spPr/>
        <p:txBody>
          <a:bodyPr/>
          <a:lstStyle/>
          <a:p>
            <a:fld id="{8E097152-54D5-404C-80EF-58C12B0EA284}" type="slidenum">
              <a:rPr lang="en-GB" smtClean="0"/>
              <a:t>10</a:t>
            </a:fld>
            <a:endParaRPr lang="en-GB"/>
          </a:p>
        </p:txBody>
      </p:sp>
    </p:spTree>
    <p:extLst>
      <p:ext uri="{BB962C8B-B14F-4D97-AF65-F5344CB8AC3E}">
        <p14:creationId xmlns:p14="http://schemas.microsoft.com/office/powerpoint/2010/main" val="2642302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10 Sharing our Learning about ADVENT</a:t>
            </a:r>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This slide provides some choices for students to show and share what they have learned. Examples could be photographed as evidence of students’ learning. </a:t>
            </a:r>
          </a:p>
          <a:p>
            <a:r>
              <a:rPr lang="en-GB" sz="1200" kern="1200" dirty="0" smtClean="0">
                <a:solidFill>
                  <a:schemeClr val="tx1"/>
                </a:solidFill>
                <a:effectLst/>
                <a:latin typeface="+mn-lt"/>
                <a:ea typeface="+mn-ea"/>
                <a:cs typeface="+mn-cs"/>
              </a:rPr>
              <a:t>You may like to put a copy of the </a:t>
            </a:r>
            <a:r>
              <a:rPr lang="en-GB" sz="1200" b="1" u="sng" kern="1200" dirty="0" smtClean="0">
                <a:solidFill>
                  <a:schemeClr val="tx1"/>
                </a:solidFill>
                <a:effectLst/>
                <a:latin typeface="+mn-lt"/>
                <a:ea typeface="+mn-ea"/>
                <a:cs typeface="+mn-cs"/>
              </a:rPr>
              <a:t>Sharing our Learning</a:t>
            </a:r>
            <a:r>
              <a:rPr lang="en-GB" sz="1200" kern="1200" dirty="0" smtClean="0">
                <a:solidFill>
                  <a:schemeClr val="tx1"/>
                </a:solidFill>
                <a:effectLst/>
                <a:latin typeface="+mn-lt"/>
                <a:ea typeface="+mn-ea"/>
                <a:cs typeface="+mn-cs"/>
              </a:rPr>
              <a:t> page in students’ RE Learning Journals. You could talk through the choices using the slide and let students make their choice from their own copy. </a:t>
            </a:r>
          </a:p>
          <a:p>
            <a:r>
              <a:rPr lang="en-GB" sz="1200" kern="1200" dirty="0" smtClean="0">
                <a:solidFill>
                  <a:schemeClr val="tx1"/>
                </a:solidFill>
                <a:effectLst/>
                <a:latin typeface="+mn-lt"/>
                <a:ea typeface="+mn-ea"/>
                <a:cs typeface="+mn-cs"/>
              </a:rPr>
              <a:t>Students could work on their choice at school and/or at home and you may like to set a day for sharing. Please let parents and </a:t>
            </a:r>
            <a:r>
              <a:rPr lang="en-GB" sz="1200" kern="1200" dirty="0" err="1" smtClean="0">
                <a:solidFill>
                  <a:schemeClr val="tx1"/>
                </a:solidFill>
                <a:effectLst/>
                <a:latin typeface="+mn-lt"/>
                <a:ea typeface="+mn-ea"/>
                <a:cs typeface="+mn-cs"/>
              </a:rPr>
              <a:t>whānau</a:t>
            </a:r>
            <a:r>
              <a:rPr lang="en-GB" sz="1200" kern="1200" dirty="0" smtClean="0">
                <a:solidFill>
                  <a:schemeClr val="tx1"/>
                </a:solidFill>
                <a:effectLst/>
                <a:latin typeface="+mn-lt"/>
                <a:ea typeface="+mn-ea"/>
                <a:cs typeface="+mn-cs"/>
              </a:rPr>
              <a:t> know what you expect them to do with this.</a:t>
            </a:r>
          </a:p>
          <a:p>
            <a:r>
              <a:rPr lang="en-GB" sz="1200" kern="1200" dirty="0" smtClean="0">
                <a:solidFill>
                  <a:schemeClr val="tx1"/>
                </a:solidFill>
                <a:effectLst/>
                <a:latin typeface="+mn-lt"/>
                <a:ea typeface="+mn-ea"/>
                <a:cs typeface="+mn-cs"/>
              </a:rPr>
              <a:t>The slide is focussed on the </a:t>
            </a:r>
            <a:r>
              <a:rPr lang="en-GB" sz="1200" kern="1200" dirty="0" err="1" smtClean="0">
                <a:solidFill>
                  <a:schemeClr val="tx1"/>
                </a:solidFill>
                <a:effectLst/>
                <a:latin typeface="+mn-lt"/>
                <a:ea typeface="+mn-ea"/>
                <a:cs typeface="+mn-cs"/>
              </a:rPr>
              <a:t>Yr</a:t>
            </a:r>
            <a:r>
              <a:rPr lang="en-GB" sz="1200" kern="1200" dirty="0" smtClean="0">
                <a:solidFill>
                  <a:schemeClr val="tx1"/>
                </a:solidFill>
                <a:effectLst/>
                <a:latin typeface="+mn-lt"/>
                <a:ea typeface="+mn-ea"/>
                <a:cs typeface="+mn-cs"/>
              </a:rPr>
              <a:t> 7 ADVENT Achievement Objective </a:t>
            </a:r>
            <a:r>
              <a:rPr lang="en-GB" sz="1200" b="1" kern="1200" dirty="0" smtClean="0">
                <a:solidFill>
                  <a:schemeClr val="tx1"/>
                </a:solidFill>
                <a:effectLst/>
                <a:latin typeface="+mn-lt"/>
                <a:ea typeface="+mn-ea"/>
                <a:cs typeface="+mn-cs"/>
              </a:rPr>
              <a:t> </a:t>
            </a:r>
            <a:r>
              <a:rPr lang="en-GB" sz="1200" kern="1200" dirty="0" smtClean="0">
                <a:solidFill>
                  <a:schemeClr val="tx1"/>
                </a:solidFill>
                <a:effectLst/>
                <a:latin typeface="+mn-lt"/>
                <a:ea typeface="+mn-ea"/>
                <a:cs typeface="+mn-cs"/>
              </a:rPr>
              <a:t>which is covered in Lessons </a:t>
            </a:r>
            <a:r>
              <a:rPr lang="en-GB" sz="1200" b="1" kern="1200" dirty="0" smtClean="0">
                <a:solidFill>
                  <a:schemeClr val="tx1"/>
                </a:solidFill>
                <a:effectLst/>
                <a:latin typeface="+mn-lt"/>
                <a:ea typeface="+mn-ea"/>
                <a:cs typeface="+mn-cs"/>
              </a:rPr>
              <a:t>1 &amp; 2</a:t>
            </a:r>
            <a:endParaRPr lang="en-GB" sz="1200" kern="1200" dirty="0" smtClean="0">
              <a:solidFill>
                <a:schemeClr val="tx1"/>
              </a:solidFill>
              <a:effectLst/>
              <a:latin typeface="+mn-lt"/>
              <a:ea typeface="+mn-ea"/>
              <a:cs typeface="+mn-cs"/>
            </a:endParaRPr>
          </a:p>
          <a:p>
            <a:r>
              <a:rPr lang="en-GB" sz="1200" b="1" kern="1200" dirty="0" err="1" smtClean="0">
                <a:solidFill>
                  <a:schemeClr val="tx1"/>
                </a:solidFill>
                <a:effectLst/>
                <a:latin typeface="+mn-lt"/>
                <a:ea typeface="+mn-ea"/>
                <a:cs typeface="+mn-cs"/>
              </a:rPr>
              <a:t>Yr</a:t>
            </a:r>
            <a:r>
              <a:rPr lang="en-GB" sz="1200" b="1" kern="1200" dirty="0" smtClean="0">
                <a:solidFill>
                  <a:schemeClr val="tx1"/>
                </a:solidFill>
                <a:effectLst/>
                <a:latin typeface="+mn-lt"/>
                <a:ea typeface="+mn-ea"/>
                <a:cs typeface="+mn-cs"/>
              </a:rPr>
              <a:t> 7 AO)</a:t>
            </a:r>
            <a:r>
              <a:rPr lang="en-GB" sz="1200" kern="1200" dirty="0" smtClean="0">
                <a:solidFill>
                  <a:schemeClr val="tx1"/>
                </a:solidFill>
                <a:effectLst/>
                <a:latin typeface="+mn-lt"/>
                <a:ea typeface="+mn-ea"/>
                <a:cs typeface="+mn-cs"/>
              </a:rPr>
              <a:t> Students will be able to:  identify symbols of </a:t>
            </a:r>
            <a:r>
              <a:rPr lang="en-GB" sz="1200" kern="1200" dirty="0" err="1" smtClean="0">
                <a:solidFill>
                  <a:schemeClr val="tx1"/>
                </a:solidFill>
                <a:effectLst/>
                <a:latin typeface="+mn-lt"/>
                <a:ea typeface="+mn-ea"/>
                <a:cs typeface="+mn-cs"/>
              </a:rPr>
              <a:t>Aotearoa</a:t>
            </a:r>
            <a:r>
              <a:rPr lang="en-GB" sz="1200" kern="1200" dirty="0" smtClean="0">
                <a:solidFill>
                  <a:schemeClr val="tx1"/>
                </a:solidFill>
                <a:effectLst/>
                <a:latin typeface="+mn-lt"/>
                <a:ea typeface="+mn-ea"/>
                <a:cs typeface="+mn-cs"/>
              </a:rPr>
              <a:t> New Zealand are identified with the message of ADVENT.</a:t>
            </a:r>
            <a:endParaRPr lang="en-GB" dirty="0"/>
          </a:p>
        </p:txBody>
      </p:sp>
      <p:sp>
        <p:nvSpPr>
          <p:cNvPr id="4" name="Slide Number Placeholder 3"/>
          <p:cNvSpPr>
            <a:spLocks noGrp="1"/>
          </p:cNvSpPr>
          <p:nvPr>
            <p:ph type="sldNum" sz="quarter" idx="10"/>
          </p:nvPr>
        </p:nvSpPr>
        <p:spPr/>
        <p:txBody>
          <a:bodyPr/>
          <a:lstStyle/>
          <a:p>
            <a:fld id="{8E097152-54D5-404C-80EF-58C12B0EA284}" type="slidenum">
              <a:rPr lang="en-GB" smtClean="0"/>
              <a:t>11</a:t>
            </a:fld>
            <a:endParaRPr lang="en-GB"/>
          </a:p>
        </p:txBody>
      </p:sp>
    </p:spTree>
    <p:extLst>
      <p:ext uri="{BB962C8B-B14F-4D97-AF65-F5344CB8AC3E}">
        <p14:creationId xmlns:p14="http://schemas.microsoft.com/office/powerpoint/2010/main" val="35794735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4 ADVENT and CHRISTMAS in AOTEAROA NEW ZEALAND WORKSHEET</a:t>
            </a:r>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This worksheet relates to slide 4</a:t>
            </a:r>
            <a:endParaRPr lang="en-GB" dirty="0"/>
          </a:p>
        </p:txBody>
      </p:sp>
      <p:sp>
        <p:nvSpPr>
          <p:cNvPr id="4" name="Slide Number Placeholder 3"/>
          <p:cNvSpPr>
            <a:spLocks noGrp="1"/>
          </p:cNvSpPr>
          <p:nvPr>
            <p:ph type="sldNum" sz="quarter" idx="10"/>
          </p:nvPr>
        </p:nvSpPr>
        <p:spPr/>
        <p:txBody>
          <a:bodyPr/>
          <a:lstStyle/>
          <a:p>
            <a:fld id="{8E097152-54D5-404C-80EF-58C12B0EA284}" type="slidenum">
              <a:rPr lang="en-GB" smtClean="0"/>
              <a:t>12</a:t>
            </a:fld>
            <a:endParaRPr lang="en-GB"/>
          </a:p>
        </p:txBody>
      </p:sp>
    </p:spTree>
    <p:extLst>
      <p:ext uri="{BB962C8B-B14F-4D97-AF65-F5344CB8AC3E}">
        <p14:creationId xmlns:p14="http://schemas.microsoft.com/office/powerpoint/2010/main" val="36977329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8 Check Up WORKSHEET</a:t>
            </a:r>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This worksheet relates to slide 8</a:t>
            </a:r>
            <a:endParaRPr lang="en-GB" dirty="0"/>
          </a:p>
        </p:txBody>
      </p:sp>
      <p:sp>
        <p:nvSpPr>
          <p:cNvPr id="4" name="Slide Number Placeholder 3"/>
          <p:cNvSpPr>
            <a:spLocks noGrp="1"/>
          </p:cNvSpPr>
          <p:nvPr>
            <p:ph type="sldNum" sz="quarter" idx="10"/>
          </p:nvPr>
        </p:nvSpPr>
        <p:spPr/>
        <p:txBody>
          <a:bodyPr/>
          <a:lstStyle/>
          <a:p>
            <a:fld id="{8E097152-54D5-404C-80EF-58C12B0EA284}" type="slidenum">
              <a:rPr lang="en-GB" smtClean="0"/>
              <a:t>13</a:t>
            </a:fld>
            <a:endParaRPr lang="en-GB"/>
          </a:p>
        </p:txBody>
      </p:sp>
    </p:spTree>
    <p:extLst>
      <p:ext uri="{BB962C8B-B14F-4D97-AF65-F5344CB8AC3E}">
        <p14:creationId xmlns:p14="http://schemas.microsoft.com/office/powerpoint/2010/main" val="7871718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10 Sharing our Learning about ADVENT WORKSHEET</a:t>
            </a:r>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This worksheet relates to slide 10</a:t>
            </a:r>
            <a:endParaRPr lang="en-GB" dirty="0"/>
          </a:p>
        </p:txBody>
      </p:sp>
      <p:sp>
        <p:nvSpPr>
          <p:cNvPr id="4" name="Slide Number Placeholder 3"/>
          <p:cNvSpPr>
            <a:spLocks noGrp="1"/>
          </p:cNvSpPr>
          <p:nvPr>
            <p:ph type="sldNum" sz="quarter" idx="10"/>
          </p:nvPr>
        </p:nvSpPr>
        <p:spPr/>
        <p:txBody>
          <a:bodyPr/>
          <a:lstStyle/>
          <a:p>
            <a:fld id="{8E097152-54D5-404C-80EF-58C12B0EA284}" type="slidenum">
              <a:rPr lang="en-GB" smtClean="0"/>
              <a:t>14</a:t>
            </a:fld>
            <a:endParaRPr lang="en-GB"/>
          </a:p>
        </p:txBody>
      </p:sp>
    </p:spTree>
    <p:extLst>
      <p:ext uri="{BB962C8B-B14F-4D97-AF65-F5344CB8AC3E}">
        <p14:creationId xmlns:p14="http://schemas.microsoft.com/office/powerpoint/2010/main" val="32325518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2 Learning Outcomes</a:t>
            </a:r>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Read through the Learning Intentions with the class and identify some ideas/questions that might be explored in the lesson.</a:t>
            </a:r>
            <a:endParaRPr lang="en-GB" dirty="0"/>
          </a:p>
        </p:txBody>
      </p:sp>
      <p:sp>
        <p:nvSpPr>
          <p:cNvPr id="4" name="Slide Number Placeholder 3"/>
          <p:cNvSpPr>
            <a:spLocks noGrp="1"/>
          </p:cNvSpPr>
          <p:nvPr>
            <p:ph type="sldNum" sz="quarter" idx="10"/>
          </p:nvPr>
        </p:nvSpPr>
        <p:spPr/>
        <p:txBody>
          <a:bodyPr/>
          <a:lstStyle/>
          <a:p>
            <a:fld id="{8E097152-54D5-404C-80EF-58C12B0EA284}" type="slidenum">
              <a:rPr lang="en-GB" smtClean="0"/>
              <a:t>2</a:t>
            </a:fld>
            <a:endParaRPr lang="en-GB"/>
          </a:p>
        </p:txBody>
      </p:sp>
    </p:spTree>
    <p:extLst>
      <p:ext uri="{BB962C8B-B14F-4D97-AF65-F5344CB8AC3E}">
        <p14:creationId xmlns:p14="http://schemas.microsoft.com/office/powerpoint/2010/main" val="35447018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3 Rapid recap of what Advent is</a:t>
            </a:r>
            <a:endParaRPr lang="en-GB" sz="1200" kern="1200" dirty="0" smtClean="0">
              <a:solidFill>
                <a:schemeClr val="tx1"/>
              </a:solidFill>
              <a:effectLst/>
              <a:latin typeface="+mn-lt"/>
              <a:ea typeface="+mn-ea"/>
              <a:cs typeface="+mn-cs"/>
            </a:endParaRPr>
          </a:p>
          <a:p>
            <a:r>
              <a:rPr lang="en-NZ" sz="1200" kern="1200" dirty="0" smtClean="0">
                <a:solidFill>
                  <a:schemeClr val="tx1"/>
                </a:solidFill>
                <a:effectLst/>
                <a:latin typeface="+mn-lt"/>
                <a:ea typeface="+mn-ea"/>
                <a:cs typeface="+mn-cs"/>
              </a:rPr>
              <a:t>Ideas to include: bring these ideas into the discussion for the next slide also</a:t>
            </a:r>
            <a:endParaRPr lang="en-GB" sz="1200" kern="1200" dirty="0" smtClean="0">
              <a:solidFill>
                <a:schemeClr val="tx1"/>
              </a:solidFill>
              <a:effectLst/>
              <a:latin typeface="+mn-lt"/>
              <a:ea typeface="+mn-ea"/>
              <a:cs typeface="+mn-cs"/>
            </a:endParaRPr>
          </a:p>
          <a:p>
            <a:pPr lvl="0"/>
            <a:r>
              <a:rPr lang="en-NZ" sz="1200" kern="1200" dirty="0" smtClean="0">
                <a:solidFill>
                  <a:schemeClr val="tx1"/>
                </a:solidFill>
                <a:effectLst/>
                <a:latin typeface="+mn-lt"/>
                <a:ea typeface="+mn-ea"/>
                <a:cs typeface="+mn-cs"/>
              </a:rPr>
              <a:t>Symbols of Jesus bringing light into the darkness.</a:t>
            </a:r>
            <a:endParaRPr lang="en-GB" sz="1200" kern="1200" dirty="0" smtClean="0">
              <a:solidFill>
                <a:schemeClr val="tx1"/>
              </a:solidFill>
              <a:effectLst/>
              <a:latin typeface="+mn-lt"/>
              <a:ea typeface="+mn-ea"/>
              <a:cs typeface="+mn-cs"/>
            </a:endParaRPr>
          </a:p>
          <a:p>
            <a:pPr lvl="0"/>
            <a:r>
              <a:rPr lang="en-NZ" sz="1200" kern="1200" dirty="0" smtClean="0">
                <a:solidFill>
                  <a:schemeClr val="tx1"/>
                </a:solidFill>
                <a:effectLst/>
                <a:latin typeface="+mn-lt"/>
                <a:ea typeface="+mn-ea"/>
                <a:cs typeface="+mn-cs"/>
              </a:rPr>
              <a:t>Jesus sharing the warmth of his love and friendship.</a:t>
            </a:r>
            <a:endParaRPr lang="en-GB" sz="1200" kern="1200" dirty="0" smtClean="0">
              <a:solidFill>
                <a:schemeClr val="tx1"/>
              </a:solidFill>
              <a:effectLst/>
              <a:latin typeface="+mn-lt"/>
              <a:ea typeface="+mn-ea"/>
              <a:cs typeface="+mn-cs"/>
            </a:endParaRPr>
          </a:p>
          <a:p>
            <a:pPr lvl="0"/>
            <a:r>
              <a:rPr lang="en-NZ" sz="1200" kern="1200" dirty="0" smtClean="0">
                <a:solidFill>
                  <a:schemeClr val="tx1"/>
                </a:solidFill>
                <a:effectLst/>
                <a:latin typeface="+mn-lt"/>
                <a:ea typeface="+mn-ea"/>
                <a:cs typeface="+mn-cs"/>
              </a:rPr>
              <a:t>The brightness of the sun brings forth growth and beauty as Jesus does.</a:t>
            </a:r>
            <a:endParaRPr lang="en-GB" sz="1200" kern="1200" dirty="0" smtClean="0">
              <a:solidFill>
                <a:schemeClr val="tx1"/>
              </a:solidFill>
              <a:effectLst/>
              <a:latin typeface="+mn-lt"/>
              <a:ea typeface="+mn-ea"/>
              <a:cs typeface="+mn-cs"/>
            </a:endParaRPr>
          </a:p>
          <a:p>
            <a:pPr lvl="0"/>
            <a:r>
              <a:rPr lang="en-NZ" sz="1200" kern="1200" dirty="0" smtClean="0">
                <a:solidFill>
                  <a:schemeClr val="tx1"/>
                </a:solidFill>
                <a:effectLst/>
                <a:latin typeface="+mn-lt"/>
                <a:ea typeface="+mn-ea"/>
                <a:cs typeface="+mn-cs"/>
              </a:rPr>
              <a:t>The colour purple reminds us Advent is a time to get ready for Jesus’ birth.</a:t>
            </a:r>
            <a:endParaRPr lang="en-GB" sz="1200" kern="1200" dirty="0" smtClean="0">
              <a:solidFill>
                <a:schemeClr val="tx1"/>
              </a:solidFill>
              <a:effectLst/>
              <a:latin typeface="+mn-lt"/>
              <a:ea typeface="+mn-ea"/>
              <a:cs typeface="+mn-cs"/>
            </a:endParaRPr>
          </a:p>
          <a:p>
            <a:pPr lvl="0"/>
            <a:r>
              <a:rPr lang="en-NZ" sz="1200" kern="1200" dirty="0" smtClean="0">
                <a:solidFill>
                  <a:schemeClr val="tx1"/>
                </a:solidFill>
                <a:effectLst/>
                <a:latin typeface="+mn-lt"/>
                <a:ea typeface="+mn-ea"/>
                <a:cs typeface="+mn-cs"/>
              </a:rPr>
              <a:t>The joyful anticipation of Jesus’ coming matches the joy of the coming of summer and a time of rest.</a:t>
            </a:r>
            <a:endParaRPr lang="en-GB" sz="1200" kern="1200" dirty="0" smtClean="0">
              <a:solidFill>
                <a:schemeClr val="tx1"/>
              </a:solidFill>
              <a:effectLst/>
              <a:latin typeface="+mn-lt"/>
              <a:ea typeface="+mn-ea"/>
              <a:cs typeface="+mn-cs"/>
            </a:endParaRPr>
          </a:p>
          <a:p>
            <a:pPr lvl="0"/>
            <a:r>
              <a:rPr lang="en-NZ" sz="1200" kern="1200" dirty="0" smtClean="0">
                <a:solidFill>
                  <a:schemeClr val="tx1"/>
                </a:solidFill>
                <a:effectLst/>
                <a:latin typeface="+mn-lt"/>
                <a:ea typeface="+mn-ea"/>
                <a:cs typeface="+mn-cs"/>
              </a:rPr>
              <a:t>Jesus brings hope </a:t>
            </a:r>
            <a:r>
              <a:rPr lang="en-GB" sz="1200" kern="1200" dirty="0" err="1" smtClean="0">
                <a:solidFill>
                  <a:schemeClr val="tx1"/>
                </a:solidFill>
                <a:effectLst/>
                <a:latin typeface="+mn-lt"/>
                <a:ea typeface="+mn-ea"/>
                <a:cs typeface="+mn-cs"/>
              </a:rPr>
              <a:t>tūmanako</a:t>
            </a:r>
            <a:r>
              <a:rPr lang="en-GB" sz="1200" kern="1200" dirty="0" smtClean="0">
                <a:solidFill>
                  <a:schemeClr val="tx1"/>
                </a:solidFill>
                <a:effectLst/>
                <a:latin typeface="+mn-lt"/>
                <a:ea typeface="+mn-ea"/>
                <a:cs typeface="+mn-cs"/>
              </a:rPr>
              <a:t> and opportunities that unfold in people’s lives.</a:t>
            </a:r>
          </a:p>
          <a:p>
            <a:pPr lvl="0"/>
            <a:r>
              <a:rPr lang="en-GB" sz="1200" kern="1200" dirty="0" smtClean="0">
                <a:solidFill>
                  <a:schemeClr val="tx1"/>
                </a:solidFill>
                <a:effectLst/>
                <a:latin typeface="+mn-lt"/>
                <a:ea typeface="+mn-ea"/>
                <a:cs typeface="+mn-cs"/>
              </a:rPr>
              <a:t>Daylight saving starts before Advent and people look forward to the coming of Christ, the Sun of Justice, coming to save people from their weakness and lack of love </a:t>
            </a:r>
            <a:r>
              <a:rPr lang="en-GB" sz="1200" kern="1200" dirty="0" err="1" smtClean="0">
                <a:solidFill>
                  <a:schemeClr val="tx1"/>
                </a:solidFill>
                <a:effectLst/>
                <a:latin typeface="+mn-lt"/>
                <a:ea typeface="+mn-ea"/>
                <a:cs typeface="+mn-cs"/>
              </a:rPr>
              <a:t>aroha</a:t>
            </a:r>
            <a:r>
              <a:rPr lang="en-GB" sz="1200" kern="1200" dirty="0" smtClean="0">
                <a:solidFill>
                  <a:schemeClr val="tx1"/>
                </a:solidFill>
                <a:effectLst/>
                <a:latin typeface="+mn-lt"/>
                <a:ea typeface="+mn-ea"/>
                <a:cs typeface="+mn-cs"/>
              </a:rPr>
              <a:t> and peace </a:t>
            </a:r>
            <a:r>
              <a:rPr lang="en-GB" sz="1200" kern="1200" dirty="0" err="1" smtClean="0">
                <a:solidFill>
                  <a:schemeClr val="tx1"/>
                </a:solidFill>
                <a:effectLst/>
                <a:latin typeface="+mn-lt"/>
                <a:ea typeface="+mn-ea"/>
                <a:cs typeface="+mn-cs"/>
              </a:rPr>
              <a:t>rangimarie</a:t>
            </a:r>
            <a:r>
              <a:rPr lang="en-GB" sz="1200" kern="1200" dirty="0" smtClean="0">
                <a:solidFill>
                  <a:schemeClr val="tx1"/>
                </a:solidFill>
                <a:effectLst/>
                <a:latin typeface="+mn-lt"/>
                <a:ea typeface="+mn-ea"/>
                <a:cs typeface="+mn-cs"/>
              </a:rPr>
              <a:t> and mercy.</a:t>
            </a:r>
          </a:p>
          <a:p>
            <a:pPr lvl="0"/>
            <a:r>
              <a:rPr lang="en-GB" sz="1200" kern="1200" dirty="0" smtClean="0">
                <a:solidFill>
                  <a:schemeClr val="tx1"/>
                </a:solidFill>
                <a:effectLst/>
                <a:latin typeface="+mn-lt"/>
                <a:ea typeface="+mn-ea"/>
                <a:cs typeface="+mn-cs"/>
              </a:rPr>
              <a:t>Jesus’ coming lights the way for people to live in friendship with God and each other.</a:t>
            </a:r>
          </a:p>
          <a:p>
            <a:pPr lvl="0"/>
            <a:r>
              <a:rPr lang="en-GB" sz="1200" kern="1200" dirty="0" smtClean="0">
                <a:solidFill>
                  <a:schemeClr val="tx1"/>
                </a:solidFill>
                <a:effectLst/>
                <a:latin typeface="+mn-lt"/>
                <a:ea typeface="+mn-ea"/>
                <a:cs typeface="+mn-cs"/>
              </a:rPr>
              <a:t>The end of the working year brings the joy of the coming holidays with time for families to get together and share good times building and renewing their relationships.</a:t>
            </a:r>
          </a:p>
          <a:p>
            <a:r>
              <a:rPr lang="en-GB" sz="1200" kern="1200" dirty="0" smtClean="0">
                <a:solidFill>
                  <a:schemeClr val="tx1"/>
                </a:solidFill>
                <a:effectLst/>
                <a:latin typeface="+mn-lt"/>
                <a:ea typeface="+mn-ea"/>
                <a:cs typeface="+mn-cs"/>
              </a:rPr>
              <a:t>Remind students that adapting new and old symbols in a different cultural setting is an example of ‘</a:t>
            </a:r>
            <a:r>
              <a:rPr lang="en-GB" sz="1200" kern="1200" dirty="0" err="1" smtClean="0">
                <a:solidFill>
                  <a:schemeClr val="tx1"/>
                </a:solidFill>
                <a:effectLst/>
                <a:latin typeface="+mn-lt"/>
                <a:ea typeface="+mn-ea"/>
                <a:cs typeface="+mn-cs"/>
              </a:rPr>
              <a:t>inculturation</a:t>
            </a:r>
            <a:r>
              <a:rPr lang="en-GB" sz="1200" kern="1200" dirty="0" smtClean="0">
                <a:solidFill>
                  <a:schemeClr val="tx1"/>
                </a:solidFill>
                <a:effectLst/>
                <a:latin typeface="+mn-lt"/>
                <a:ea typeface="+mn-ea"/>
                <a:cs typeface="+mn-cs"/>
              </a:rPr>
              <a:t>’ which is a concept covered in the Holy Spirit Strand Lesson 4 Year 8.</a:t>
            </a:r>
            <a:endParaRPr lang="en-GB" dirty="0"/>
          </a:p>
        </p:txBody>
      </p:sp>
      <p:sp>
        <p:nvSpPr>
          <p:cNvPr id="4" name="Slide Number Placeholder 3"/>
          <p:cNvSpPr>
            <a:spLocks noGrp="1"/>
          </p:cNvSpPr>
          <p:nvPr>
            <p:ph type="sldNum" sz="quarter" idx="10"/>
          </p:nvPr>
        </p:nvSpPr>
        <p:spPr/>
        <p:txBody>
          <a:bodyPr/>
          <a:lstStyle/>
          <a:p>
            <a:fld id="{8E097152-54D5-404C-80EF-58C12B0EA284}" type="slidenum">
              <a:rPr lang="en-GB" smtClean="0"/>
              <a:t>3</a:t>
            </a:fld>
            <a:endParaRPr lang="en-GB"/>
          </a:p>
        </p:txBody>
      </p:sp>
    </p:spTree>
    <p:extLst>
      <p:ext uri="{BB962C8B-B14F-4D97-AF65-F5344CB8AC3E}">
        <p14:creationId xmlns:p14="http://schemas.microsoft.com/office/powerpoint/2010/main" val="7587358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4 Making meaning of the Advent symbols in the summer</a:t>
            </a:r>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Adapt Teaching and Learning Experience 1</a:t>
            </a:r>
          </a:p>
          <a:p>
            <a:r>
              <a:rPr lang="en-GB" sz="1200" kern="1200" dirty="0" smtClean="0">
                <a:solidFill>
                  <a:schemeClr val="tx1"/>
                </a:solidFill>
                <a:effectLst/>
                <a:latin typeface="+mn-lt"/>
                <a:ea typeface="+mn-ea"/>
                <a:cs typeface="+mn-cs"/>
              </a:rPr>
              <a:t>Read each reveal and share comments about how these images are part of your experience of Advent.</a:t>
            </a:r>
          </a:p>
          <a:p>
            <a:r>
              <a:rPr lang="en-GB" sz="1200" kern="1200" dirty="0" smtClean="0">
                <a:solidFill>
                  <a:schemeClr val="tx1"/>
                </a:solidFill>
                <a:effectLst/>
                <a:latin typeface="+mn-lt"/>
                <a:ea typeface="+mn-ea"/>
                <a:cs typeface="+mn-cs"/>
              </a:rPr>
              <a:t>Complete the worksheet as a record of your learning.</a:t>
            </a:r>
          </a:p>
          <a:p>
            <a:r>
              <a:rPr lang="en-GB" sz="1200" kern="1200" dirty="0" smtClean="0">
                <a:solidFill>
                  <a:schemeClr val="tx1"/>
                </a:solidFill>
                <a:effectLst/>
                <a:latin typeface="+mn-lt"/>
                <a:ea typeface="+mn-ea"/>
                <a:cs typeface="+mn-cs"/>
              </a:rPr>
              <a:t>This worksheet will be used again in CHRISTMAS Lesson 1 Slide 3</a:t>
            </a:r>
            <a:endParaRPr lang="en-GB" dirty="0"/>
          </a:p>
        </p:txBody>
      </p:sp>
      <p:sp>
        <p:nvSpPr>
          <p:cNvPr id="4" name="Slide Number Placeholder 3"/>
          <p:cNvSpPr>
            <a:spLocks noGrp="1"/>
          </p:cNvSpPr>
          <p:nvPr>
            <p:ph type="sldNum" sz="quarter" idx="10"/>
          </p:nvPr>
        </p:nvSpPr>
        <p:spPr/>
        <p:txBody>
          <a:bodyPr/>
          <a:lstStyle/>
          <a:p>
            <a:fld id="{8E097152-54D5-404C-80EF-58C12B0EA284}" type="slidenum">
              <a:rPr lang="en-GB" smtClean="0"/>
              <a:t>4</a:t>
            </a:fld>
            <a:endParaRPr lang="en-GB"/>
          </a:p>
        </p:txBody>
      </p:sp>
    </p:spTree>
    <p:extLst>
      <p:ext uri="{BB962C8B-B14F-4D97-AF65-F5344CB8AC3E}">
        <p14:creationId xmlns:p14="http://schemas.microsoft.com/office/powerpoint/2010/main" val="30656233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5 An upside down Christmas</a:t>
            </a:r>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Sing using the MP3 ‘An upside down Christmas’</a:t>
            </a:r>
          </a:p>
          <a:p>
            <a:r>
              <a:rPr lang="en-GB" sz="1200" kern="1200" dirty="0" smtClean="0">
                <a:solidFill>
                  <a:schemeClr val="tx1"/>
                </a:solidFill>
                <a:effectLst/>
                <a:latin typeface="+mn-lt"/>
                <a:ea typeface="+mn-ea"/>
                <a:cs typeface="+mn-cs"/>
              </a:rPr>
              <a:t>Explain why Christmas in </a:t>
            </a:r>
            <a:r>
              <a:rPr lang="en-GB" sz="1200" kern="1200" dirty="0" err="1" smtClean="0">
                <a:solidFill>
                  <a:schemeClr val="tx1"/>
                </a:solidFill>
                <a:effectLst/>
                <a:latin typeface="+mn-lt"/>
                <a:ea typeface="+mn-ea"/>
                <a:cs typeface="+mn-cs"/>
              </a:rPr>
              <a:t>Aotearoa</a:t>
            </a:r>
            <a:r>
              <a:rPr lang="en-GB" sz="1200" kern="1200" dirty="0" smtClean="0">
                <a:solidFill>
                  <a:schemeClr val="tx1"/>
                </a:solidFill>
                <a:effectLst/>
                <a:latin typeface="+mn-lt"/>
                <a:ea typeface="+mn-ea"/>
                <a:cs typeface="+mn-cs"/>
              </a:rPr>
              <a:t> New Zealand  is called an upside down Christmas</a:t>
            </a:r>
          </a:p>
          <a:p>
            <a:r>
              <a:rPr lang="en-GB" sz="1200" kern="1200" dirty="0" smtClean="0">
                <a:solidFill>
                  <a:schemeClr val="tx1"/>
                </a:solidFill>
                <a:effectLst/>
                <a:latin typeface="+mn-lt"/>
                <a:ea typeface="+mn-ea"/>
                <a:cs typeface="+mn-cs"/>
              </a:rPr>
              <a:t>Discuss the advantages and disadvantages of celebrating Advent and Christmas here.</a:t>
            </a:r>
          </a:p>
          <a:p>
            <a:r>
              <a:rPr lang="en-GB" sz="1200" kern="1200" dirty="0" smtClean="0">
                <a:solidFill>
                  <a:schemeClr val="tx1"/>
                </a:solidFill>
                <a:effectLst/>
                <a:latin typeface="+mn-lt"/>
                <a:ea typeface="+mn-ea"/>
                <a:cs typeface="+mn-cs"/>
              </a:rPr>
              <a:t>Sing using the MP3 ‘An upside down Christmas’</a:t>
            </a:r>
          </a:p>
          <a:p>
            <a:r>
              <a:rPr lang="en-GB" sz="1200" kern="1200" dirty="0" smtClean="0">
                <a:solidFill>
                  <a:schemeClr val="tx1"/>
                </a:solidFill>
                <a:effectLst/>
                <a:latin typeface="+mn-lt"/>
                <a:ea typeface="+mn-ea"/>
                <a:cs typeface="+mn-cs"/>
              </a:rPr>
              <a:t> </a:t>
            </a:r>
          </a:p>
          <a:p>
            <a:r>
              <a:rPr lang="en-GB" sz="1200" kern="1200" dirty="0" smtClean="0">
                <a:solidFill>
                  <a:schemeClr val="tx1"/>
                </a:solidFill>
                <a:effectLst/>
                <a:latin typeface="+mn-lt"/>
                <a:ea typeface="+mn-ea"/>
                <a:cs typeface="+mn-cs"/>
              </a:rPr>
              <a:t>Carol our Christmas, an upside down Christmas; </a:t>
            </a:r>
            <a:br>
              <a:rPr lang="en-GB" sz="1200" kern="1200" dirty="0" smtClean="0">
                <a:solidFill>
                  <a:schemeClr val="tx1"/>
                </a:solidFill>
                <a:effectLst/>
                <a:latin typeface="+mn-lt"/>
                <a:ea typeface="+mn-ea"/>
                <a:cs typeface="+mn-cs"/>
              </a:rPr>
            </a:br>
            <a:r>
              <a:rPr lang="en-GB" sz="1200" kern="1200" dirty="0" smtClean="0">
                <a:solidFill>
                  <a:schemeClr val="tx1"/>
                </a:solidFill>
                <a:effectLst/>
                <a:latin typeface="+mn-lt"/>
                <a:ea typeface="+mn-ea"/>
                <a:cs typeface="+mn-cs"/>
              </a:rPr>
              <a:t>Snow is not falling the trees are not bare. </a:t>
            </a:r>
            <a:br>
              <a:rPr lang="en-GB" sz="1200" kern="1200" dirty="0" smtClean="0">
                <a:solidFill>
                  <a:schemeClr val="tx1"/>
                </a:solidFill>
                <a:effectLst/>
                <a:latin typeface="+mn-lt"/>
                <a:ea typeface="+mn-ea"/>
                <a:cs typeface="+mn-cs"/>
              </a:rPr>
            </a:br>
            <a:r>
              <a:rPr lang="en-GB" sz="1200" kern="1200" dirty="0" smtClean="0">
                <a:solidFill>
                  <a:schemeClr val="tx1"/>
                </a:solidFill>
                <a:effectLst/>
                <a:latin typeface="+mn-lt"/>
                <a:ea typeface="+mn-ea"/>
                <a:cs typeface="+mn-cs"/>
              </a:rPr>
              <a:t>Carol the summer, and welcome the Christ Child, </a:t>
            </a:r>
            <a:br>
              <a:rPr lang="en-GB" sz="1200" kern="1200" dirty="0" smtClean="0">
                <a:solidFill>
                  <a:schemeClr val="tx1"/>
                </a:solidFill>
                <a:effectLst/>
                <a:latin typeface="+mn-lt"/>
                <a:ea typeface="+mn-ea"/>
                <a:cs typeface="+mn-cs"/>
              </a:rPr>
            </a:br>
            <a:r>
              <a:rPr lang="en-GB" sz="1200" kern="1200" dirty="0" smtClean="0">
                <a:solidFill>
                  <a:schemeClr val="tx1"/>
                </a:solidFill>
                <a:effectLst/>
                <a:latin typeface="+mn-lt"/>
                <a:ea typeface="+mn-ea"/>
                <a:cs typeface="+mn-cs"/>
              </a:rPr>
              <a:t>Warm in our sunshine and sweetness of air. </a:t>
            </a:r>
          </a:p>
          <a:p>
            <a:r>
              <a:rPr lang="en-GB" sz="1200" kern="1200" dirty="0" smtClean="0">
                <a:solidFill>
                  <a:schemeClr val="tx1"/>
                </a:solidFill>
                <a:effectLst/>
                <a:latin typeface="+mn-lt"/>
                <a:ea typeface="+mn-ea"/>
                <a:cs typeface="+mn-cs"/>
              </a:rPr>
              <a:t/>
            </a:r>
            <a:br>
              <a:rPr lang="en-GB" sz="1200" kern="1200" dirty="0" smtClean="0">
                <a:solidFill>
                  <a:schemeClr val="tx1"/>
                </a:solidFill>
                <a:effectLst/>
                <a:latin typeface="+mn-lt"/>
                <a:ea typeface="+mn-ea"/>
                <a:cs typeface="+mn-cs"/>
              </a:rPr>
            </a:br>
            <a:r>
              <a:rPr lang="en-GB" sz="1200" kern="1200" dirty="0" smtClean="0">
                <a:solidFill>
                  <a:schemeClr val="tx1"/>
                </a:solidFill>
                <a:effectLst/>
                <a:latin typeface="+mn-lt"/>
                <a:ea typeface="+mn-ea"/>
                <a:cs typeface="+mn-cs"/>
              </a:rPr>
              <a:t>Sing of the gold and the green and the sparkle, </a:t>
            </a:r>
            <a:br>
              <a:rPr lang="en-GB" sz="1200" kern="1200" dirty="0" smtClean="0">
                <a:solidFill>
                  <a:schemeClr val="tx1"/>
                </a:solidFill>
                <a:effectLst/>
                <a:latin typeface="+mn-lt"/>
                <a:ea typeface="+mn-ea"/>
                <a:cs typeface="+mn-cs"/>
              </a:rPr>
            </a:br>
            <a:r>
              <a:rPr lang="en-GB" sz="1200" kern="1200" dirty="0" smtClean="0">
                <a:solidFill>
                  <a:schemeClr val="tx1"/>
                </a:solidFill>
                <a:effectLst/>
                <a:latin typeface="+mn-lt"/>
                <a:ea typeface="+mn-ea"/>
                <a:cs typeface="+mn-cs"/>
              </a:rPr>
              <a:t>Water and river and lure of the beach. </a:t>
            </a:r>
            <a:br>
              <a:rPr lang="en-GB" sz="1200" kern="1200" dirty="0" smtClean="0">
                <a:solidFill>
                  <a:schemeClr val="tx1"/>
                </a:solidFill>
                <a:effectLst/>
                <a:latin typeface="+mn-lt"/>
                <a:ea typeface="+mn-ea"/>
                <a:cs typeface="+mn-cs"/>
              </a:rPr>
            </a:br>
            <a:r>
              <a:rPr lang="en-GB" sz="1200" kern="1200" dirty="0" smtClean="0">
                <a:solidFill>
                  <a:schemeClr val="tx1"/>
                </a:solidFill>
                <a:effectLst/>
                <a:latin typeface="+mn-lt"/>
                <a:ea typeface="+mn-ea"/>
                <a:cs typeface="+mn-cs"/>
              </a:rPr>
              <a:t>Sing in the happiness of open spaces, </a:t>
            </a:r>
            <a:br>
              <a:rPr lang="en-GB" sz="1200" kern="1200" dirty="0" smtClean="0">
                <a:solidFill>
                  <a:schemeClr val="tx1"/>
                </a:solidFill>
                <a:effectLst/>
                <a:latin typeface="+mn-lt"/>
                <a:ea typeface="+mn-ea"/>
                <a:cs typeface="+mn-cs"/>
              </a:rPr>
            </a:br>
            <a:r>
              <a:rPr lang="en-GB" sz="1200" kern="1200" dirty="0" smtClean="0">
                <a:solidFill>
                  <a:schemeClr val="tx1"/>
                </a:solidFill>
                <a:effectLst/>
                <a:latin typeface="+mn-lt"/>
                <a:ea typeface="+mn-ea"/>
                <a:cs typeface="+mn-cs"/>
              </a:rPr>
              <a:t>Sing a nativity summer can reach! </a:t>
            </a:r>
            <a:br>
              <a:rPr lang="en-GB" sz="1200" kern="1200" dirty="0" smtClean="0">
                <a:solidFill>
                  <a:schemeClr val="tx1"/>
                </a:solidFill>
                <a:effectLst/>
                <a:latin typeface="+mn-lt"/>
                <a:ea typeface="+mn-ea"/>
                <a:cs typeface="+mn-cs"/>
              </a:rPr>
            </a:br>
            <a:r>
              <a:rPr lang="en-GB" sz="1200" kern="1200" dirty="0" smtClean="0">
                <a:solidFill>
                  <a:schemeClr val="tx1"/>
                </a:solidFill>
                <a:effectLst/>
                <a:latin typeface="+mn-lt"/>
                <a:ea typeface="+mn-ea"/>
                <a:cs typeface="+mn-cs"/>
              </a:rPr>
              <a:t/>
            </a:r>
            <a:br>
              <a:rPr lang="en-GB" sz="1200" kern="1200" dirty="0" smtClean="0">
                <a:solidFill>
                  <a:schemeClr val="tx1"/>
                </a:solidFill>
                <a:effectLst/>
                <a:latin typeface="+mn-lt"/>
                <a:ea typeface="+mn-ea"/>
                <a:cs typeface="+mn-cs"/>
              </a:rPr>
            </a:br>
            <a:r>
              <a:rPr lang="en-GB" sz="1200" kern="1200" dirty="0" smtClean="0">
                <a:solidFill>
                  <a:schemeClr val="tx1"/>
                </a:solidFill>
                <a:effectLst/>
                <a:latin typeface="+mn-lt"/>
                <a:ea typeface="+mn-ea"/>
                <a:cs typeface="+mn-cs"/>
              </a:rPr>
              <a:t>Shepherds and </a:t>
            </a:r>
            <a:r>
              <a:rPr lang="en-GB" sz="1200" kern="1200" dirty="0" err="1" smtClean="0">
                <a:solidFill>
                  <a:schemeClr val="tx1"/>
                </a:solidFill>
                <a:effectLst/>
                <a:latin typeface="+mn-lt"/>
                <a:ea typeface="+mn-ea"/>
                <a:cs typeface="+mn-cs"/>
              </a:rPr>
              <a:t>musterers</a:t>
            </a:r>
            <a:r>
              <a:rPr lang="en-GB" sz="1200" kern="1200" dirty="0" smtClean="0">
                <a:solidFill>
                  <a:schemeClr val="tx1"/>
                </a:solidFill>
                <a:effectLst/>
                <a:latin typeface="+mn-lt"/>
                <a:ea typeface="+mn-ea"/>
                <a:cs typeface="+mn-cs"/>
              </a:rPr>
              <a:t> move over the hillsides, </a:t>
            </a:r>
            <a:br>
              <a:rPr lang="en-GB" sz="1200" kern="1200" dirty="0" smtClean="0">
                <a:solidFill>
                  <a:schemeClr val="tx1"/>
                </a:solidFill>
                <a:effectLst/>
                <a:latin typeface="+mn-lt"/>
                <a:ea typeface="+mn-ea"/>
                <a:cs typeface="+mn-cs"/>
              </a:rPr>
            </a:br>
            <a:r>
              <a:rPr lang="en-GB" sz="1200" kern="1200" dirty="0" smtClean="0">
                <a:solidFill>
                  <a:schemeClr val="tx1"/>
                </a:solidFill>
                <a:effectLst/>
                <a:latin typeface="+mn-lt"/>
                <a:ea typeface="+mn-ea"/>
                <a:cs typeface="+mn-cs"/>
              </a:rPr>
              <a:t>Finding, not angels, but sheep to be shorn, </a:t>
            </a:r>
            <a:br>
              <a:rPr lang="en-GB" sz="1200" kern="1200" dirty="0" smtClean="0">
                <a:solidFill>
                  <a:schemeClr val="tx1"/>
                </a:solidFill>
                <a:effectLst/>
                <a:latin typeface="+mn-lt"/>
                <a:ea typeface="+mn-ea"/>
                <a:cs typeface="+mn-cs"/>
              </a:rPr>
            </a:br>
            <a:r>
              <a:rPr lang="en-GB" sz="1200" kern="1200" dirty="0" smtClean="0">
                <a:solidFill>
                  <a:schemeClr val="tx1"/>
                </a:solidFill>
                <a:effectLst/>
                <a:latin typeface="+mn-lt"/>
                <a:ea typeface="+mn-ea"/>
                <a:cs typeface="+mn-cs"/>
              </a:rPr>
              <a:t>Wise one's make journeys whatever the season </a:t>
            </a:r>
            <a:br>
              <a:rPr lang="en-GB" sz="1200" kern="1200" dirty="0" smtClean="0">
                <a:solidFill>
                  <a:schemeClr val="tx1"/>
                </a:solidFill>
                <a:effectLst/>
                <a:latin typeface="+mn-lt"/>
                <a:ea typeface="+mn-ea"/>
                <a:cs typeface="+mn-cs"/>
              </a:rPr>
            </a:br>
            <a:r>
              <a:rPr lang="en-GB" sz="1200" kern="1200" dirty="0" smtClean="0">
                <a:solidFill>
                  <a:schemeClr val="tx1"/>
                </a:solidFill>
                <a:effectLst/>
                <a:latin typeface="+mn-lt"/>
                <a:ea typeface="+mn-ea"/>
                <a:cs typeface="+mn-cs"/>
              </a:rPr>
              <a:t>Searching for signs of the truth to be born. </a:t>
            </a:r>
            <a:br>
              <a:rPr lang="en-GB" sz="1200" kern="1200" dirty="0" smtClean="0">
                <a:solidFill>
                  <a:schemeClr val="tx1"/>
                </a:solidFill>
                <a:effectLst/>
                <a:latin typeface="+mn-lt"/>
                <a:ea typeface="+mn-ea"/>
                <a:cs typeface="+mn-cs"/>
              </a:rPr>
            </a:br>
            <a:r>
              <a:rPr lang="en-GB" sz="1200" kern="1200" dirty="0" smtClean="0">
                <a:solidFill>
                  <a:schemeClr val="tx1"/>
                </a:solidFill>
                <a:effectLst/>
                <a:latin typeface="+mn-lt"/>
                <a:ea typeface="+mn-ea"/>
                <a:cs typeface="+mn-cs"/>
              </a:rPr>
              <a:t/>
            </a:r>
            <a:br>
              <a:rPr lang="en-GB" sz="1200" kern="1200" dirty="0" smtClean="0">
                <a:solidFill>
                  <a:schemeClr val="tx1"/>
                </a:solidFill>
                <a:effectLst/>
                <a:latin typeface="+mn-lt"/>
                <a:ea typeface="+mn-ea"/>
                <a:cs typeface="+mn-cs"/>
              </a:rPr>
            </a:br>
            <a:r>
              <a:rPr lang="en-GB" sz="1200" kern="1200" dirty="0" smtClean="0">
                <a:solidFill>
                  <a:schemeClr val="tx1"/>
                </a:solidFill>
                <a:effectLst/>
                <a:latin typeface="+mn-lt"/>
                <a:ea typeface="+mn-ea"/>
                <a:cs typeface="+mn-cs"/>
              </a:rPr>
              <a:t>Right side up Christmas belongs to the universe </a:t>
            </a:r>
            <a:br>
              <a:rPr lang="en-GB" sz="1200" kern="1200" dirty="0" smtClean="0">
                <a:solidFill>
                  <a:schemeClr val="tx1"/>
                </a:solidFill>
                <a:effectLst/>
                <a:latin typeface="+mn-lt"/>
                <a:ea typeface="+mn-ea"/>
                <a:cs typeface="+mn-cs"/>
              </a:rPr>
            </a:br>
            <a:r>
              <a:rPr lang="en-GB" sz="1200" kern="1200" dirty="0" smtClean="0">
                <a:solidFill>
                  <a:schemeClr val="tx1"/>
                </a:solidFill>
                <a:effectLst/>
                <a:latin typeface="+mn-lt"/>
                <a:ea typeface="+mn-ea"/>
                <a:cs typeface="+mn-cs"/>
              </a:rPr>
              <a:t>Made in the moment a woman gives birth; </a:t>
            </a:r>
            <a:br>
              <a:rPr lang="en-GB" sz="1200" kern="1200" dirty="0" smtClean="0">
                <a:solidFill>
                  <a:schemeClr val="tx1"/>
                </a:solidFill>
                <a:effectLst/>
                <a:latin typeface="+mn-lt"/>
                <a:ea typeface="+mn-ea"/>
                <a:cs typeface="+mn-cs"/>
              </a:rPr>
            </a:br>
            <a:r>
              <a:rPr lang="en-GB" sz="1200" kern="1200" dirty="0" smtClean="0">
                <a:solidFill>
                  <a:schemeClr val="tx1"/>
                </a:solidFill>
                <a:effectLst/>
                <a:latin typeface="+mn-lt"/>
                <a:ea typeface="+mn-ea"/>
                <a:cs typeface="+mn-cs"/>
              </a:rPr>
              <a:t>Hope is the Jesus gift, love is the offering, </a:t>
            </a:r>
            <a:br>
              <a:rPr lang="en-GB" sz="1200" kern="1200" dirty="0" smtClean="0">
                <a:solidFill>
                  <a:schemeClr val="tx1"/>
                </a:solidFill>
                <a:effectLst/>
                <a:latin typeface="+mn-lt"/>
                <a:ea typeface="+mn-ea"/>
                <a:cs typeface="+mn-cs"/>
              </a:rPr>
            </a:br>
            <a:r>
              <a:rPr lang="en-GB" sz="1200" kern="1200" dirty="0" smtClean="0">
                <a:solidFill>
                  <a:schemeClr val="tx1"/>
                </a:solidFill>
                <a:effectLst/>
                <a:latin typeface="+mn-lt"/>
                <a:ea typeface="+mn-ea"/>
                <a:cs typeface="+mn-cs"/>
              </a:rPr>
              <a:t>Everywhere, anywhere, here on the earth.</a:t>
            </a:r>
            <a:endParaRPr lang="en-GB" dirty="0"/>
          </a:p>
        </p:txBody>
      </p:sp>
      <p:sp>
        <p:nvSpPr>
          <p:cNvPr id="4" name="Slide Number Placeholder 3"/>
          <p:cNvSpPr>
            <a:spLocks noGrp="1"/>
          </p:cNvSpPr>
          <p:nvPr>
            <p:ph type="sldNum" sz="quarter" idx="10"/>
          </p:nvPr>
        </p:nvSpPr>
        <p:spPr/>
        <p:txBody>
          <a:bodyPr/>
          <a:lstStyle/>
          <a:p>
            <a:fld id="{8E097152-54D5-404C-80EF-58C12B0EA284}" type="slidenum">
              <a:rPr lang="en-GB" smtClean="0"/>
              <a:t>5</a:t>
            </a:fld>
            <a:endParaRPr lang="en-GB"/>
          </a:p>
        </p:txBody>
      </p:sp>
    </p:spTree>
    <p:extLst>
      <p:ext uri="{BB962C8B-B14F-4D97-AF65-F5344CB8AC3E}">
        <p14:creationId xmlns:p14="http://schemas.microsoft.com/office/powerpoint/2010/main" val="36900522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6 </a:t>
            </a:r>
            <a:r>
              <a:rPr lang="en-GB" sz="1200" b="1" kern="1200" dirty="0" err="1" smtClean="0">
                <a:solidFill>
                  <a:schemeClr val="tx1"/>
                </a:solidFill>
                <a:effectLst/>
                <a:latin typeface="+mn-lt"/>
                <a:ea typeface="+mn-ea"/>
                <a:cs typeface="+mn-cs"/>
              </a:rPr>
              <a:t>Aotearoa</a:t>
            </a:r>
            <a:r>
              <a:rPr lang="en-GB" sz="1200" b="1" kern="1200" dirty="0" smtClean="0">
                <a:solidFill>
                  <a:schemeClr val="tx1"/>
                </a:solidFill>
                <a:effectLst/>
                <a:latin typeface="+mn-lt"/>
                <a:ea typeface="+mn-ea"/>
                <a:cs typeface="+mn-cs"/>
              </a:rPr>
              <a:t> New Zealand Advent Calendar</a:t>
            </a:r>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Respond to each item on the screen.</a:t>
            </a:r>
          </a:p>
          <a:p>
            <a:r>
              <a:rPr lang="en-GB" sz="1200" kern="1200" dirty="0" smtClean="0">
                <a:solidFill>
                  <a:schemeClr val="tx1"/>
                </a:solidFill>
                <a:effectLst/>
                <a:latin typeface="+mn-lt"/>
                <a:ea typeface="+mn-ea"/>
                <a:cs typeface="+mn-cs"/>
              </a:rPr>
              <a:t>Psalm activity see Teacher’s book page 15 or Lesson home page</a:t>
            </a:r>
          </a:p>
          <a:p>
            <a:r>
              <a:rPr lang="en-GB" sz="1200" kern="1200" dirty="0" smtClean="0">
                <a:solidFill>
                  <a:schemeClr val="tx1"/>
                </a:solidFill>
                <a:effectLst/>
                <a:latin typeface="+mn-lt"/>
                <a:ea typeface="+mn-ea"/>
                <a:cs typeface="+mn-cs"/>
              </a:rPr>
              <a:t>Sing using the MP3 New Zealand Carol – ‘Kauri, Flax and Rata Trees’</a:t>
            </a:r>
            <a:endParaRPr lang="en-GB" dirty="0"/>
          </a:p>
        </p:txBody>
      </p:sp>
      <p:sp>
        <p:nvSpPr>
          <p:cNvPr id="4" name="Slide Number Placeholder 3"/>
          <p:cNvSpPr>
            <a:spLocks noGrp="1"/>
          </p:cNvSpPr>
          <p:nvPr>
            <p:ph type="sldNum" sz="quarter" idx="10"/>
          </p:nvPr>
        </p:nvSpPr>
        <p:spPr/>
        <p:txBody>
          <a:bodyPr/>
          <a:lstStyle/>
          <a:p>
            <a:fld id="{8E097152-54D5-404C-80EF-58C12B0EA284}" type="slidenum">
              <a:rPr lang="en-GB" smtClean="0"/>
              <a:t>6</a:t>
            </a:fld>
            <a:endParaRPr lang="en-GB"/>
          </a:p>
        </p:txBody>
      </p:sp>
    </p:spTree>
    <p:extLst>
      <p:ext uri="{BB962C8B-B14F-4D97-AF65-F5344CB8AC3E}">
        <p14:creationId xmlns:p14="http://schemas.microsoft.com/office/powerpoint/2010/main" val="36755823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7A Advent is a time to recognise the attitudes we need to have as we prepare for Christmas so that …</a:t>
            </a:r>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Read each reveal and take time to reflect on the attitude for each one.</a:t>
            </a:r>
            <a:endParaRPr lang="en-GB" dirty="0"/>
          </a:p>
        </p:txBody>
      </p:sp>
      <p:sp>
        <p:nvSpPr>
          <p:cNvPr id="4" name="Slide Number Placeholder 3"/>
          <p:cNvSpPr>
            <a:spLocks noGrp="1"/>
          </p:cNvSpPr>
          <p:nvPr>
            <p:ph type="sldNum" sz="quarter" idx="10"/>
          </p:nvPr>
        </p:nvSpPr>
        <p:spPr/>
        <p:txBody>
          <a:bodyPr/>
          <a:lstStyle/>
          <a:p>
            <a:fld id="{8E097152-54D5-404C-80EF-58C12B0EA284}" type="slidenum">
              <a:rPr lang="en-GB" smtClean="0"/>
              <a:t>7</a:t>
            </a:fld>
            <a:endParaRPr lang="en-GB"/>
          </a:p>
        </p:txBody>
      </p:sp>
    </p:spTree>
    <p:extLst>
      <p:ext uri="{BB962C8B-B14F-4D97-AF65-F5344CB8AC3E}">
        <p14:creationId xmlns:p14="http://schemas.microsoft.com/office/powerpoint/2010/main" val="42263388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7B Advent is a time to recognise the attitudes we need to have as we prepare for Christmas so that ..</a:t>
            </a:r>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Read each reveal and take time to reflect on the attitude for each one.</a:t>
            </a:r>
            <a:endParaRPr lang="en-GB" dirty="0"/>
          </a:p>
        </p:txBody>
      </p:sp>
      <p:sp>
        <p:nvSpPr>
          <p:cNvPr id="4" name="Slide Number Placeholder 3"/>
          <p:cNvSpPr>
            <a:spLocks noGrp="1"/>
          </p:cNvSpPr>
          <p:nvPr>
            <p:ph type="sldNum" sz="quarter" idx="10"/>
          </p:nvPr>
        </p:nvSpPr>
        <p:spPr/>
        <p:txBody>
          <a:bodyPr/>
          <a:lstStyle/>
          <a:p>
            <a:fld id="{8E097152-54D5-404C-80EF-58C12B0EA284}" type="slidenum">
              <a:rPr lang="en-GB" smtClean="0"/>
              <a:t>8</a:t>
            </a:fld>
            <a:endParaRPr lang="en-GB"/>
          </a:p>
        </p:txBody>
      </p:sp>
    </p:spTree>
    <p:extLst>
      <p:ext uri="{BB962C8B-B14F-4D97-AF65-F5344CB8AC3E}">
        <p14:creationId xmlns:p14="http://schemas.microsoft.com/office/powerpoint/2010/main" val="14040301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8 Check Up</a:t>
            </a:r>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This formative assessment strategy will help teachers to identify how well students have achieved the Learning Intentions of the lesson.</a:t>
            </a:r>
          </a:p>
          <a:p>
            <a:r>
              <a:rPr lang="en-GB" sz="1200" kern="1200" dirty="0" smtClean="0">
                <a:solidFill>
                  <a:schemeClr val="tx1"/>
                </a:solidFill>
                <a:effectLst/>
                <a:latin typeface="+mn-lt"/>
                <a:ea typeface="+mn-ea"/>
                <a:cs typeface="+mn-cs"/>
              </a:rPr>
              <a:t>Teachers can choose how they use the slide in their range of assessment options.</a:t>
            </a:r>
          </a:p>
          <a:p>
            <a:r>
              <a:rPr lang="en-GB" sz="1200" kern="1200" dirty="0" smtClean="0">
                <a:solidFill>
                  <a:schemeClr val="tx1"/>
                </a:solidFill>
                <a:effectLst/>
                <a:latin typeface="+mn-lt"/>
                <a:ea typeface="+mn-ea"/>
                <a:cs typeface="+mn-cs"/>
              </a:rPr>
              <a:t>A worksheet of this slide is available for students in Years 5-8 to complete.</a:t>
            </a:r>
          </a:p>
          <a:p>
            <a:r>
              <a:rPr lang="en-NZ" sz="1200" kern="1200" dirty="0" smtClean="0">
                <a:solidFill>
                  <a:schemeClr val="tx1"/>
                </a:solidFill>
                <a:effectLst/>
                <a:latin typeface="+mn-lt"/>
                <a:ea typeface="+mn-ea"/>
                <a:cs typeface="+mn-cs"/>
              </a:rPr>
              <a:t>The last two items are feed forward for the teacher. </a:t>
            </a:r>
            <a:endParaRPr lang="en-GB" sz="1200" kern="1200" dirty="0" smtClean="0">
              <a:solidFill>
                <a:schemeClr val="tx1"/>
              </a:solidFill>
              <a:effectLst/>
              <a:latin typeface="+mn-lt"/>
              <a:ea typeface="+mn-ea"/>
              <a:cs typeface="+mn-cs"/>
            </a:endParaRPr>
          </a:p>
          <a:p>
            <a:r>
              <a:rPr lang="en-NZ" sz="1200" kern="1200" dirty="0" smtClean="0">
                <a:solidFill>
                  <a:schemeClr val="tx1"/>
                </a:solidFill>
                <a:effectLst/>
                <a:latin typeface="+mn-lt"/>
                <a:ea typeface="+mn-ea"/>
                <a:cs typeface="+mn-cs"/>
              </a:rPr>
              <a:t>Recording the students’ responses to these items is recommended as it will enable teachers to adjust their learning strategies for future lessons and target the areas that need further attention.</a:t>
            </a:r>
            <a:endParaRPr lang="en-GB" dirty="0"/>
          </a:p>
        </p:txBody>
      </p:sp>
      <p:sp>
        <p:nvSpPr>
          <p:cNvPr id="4" name="Slide Number Placeholder 3"/>
          <p:cNvSpPr>
            <a:spLocks noGrp="1"/>
          </p:cNvSpPr>
          <p:nvPr>
            <p:ph type="sldNum" sz="quarter" idx="10"/>
          </p:nvPr>
        </p:nvSpPr>
        <p:spPr/>
        <p:txBody>
          <a:bodyPr/>
          <a:lstStyle/>
          <a:p>
            <a:fld id="{8E097152-54D5-404C-80EF-58C12B0EA284}" type="slidenum">
              <a:rPr lang="en-GB" smtClean="0"/>
              <a:t>9</a:t>
            </a:fld>
            <a:endParaRPr lang="en-GB"/>
          </a:p>
        </p:txBody>
      </p:sp>
    </p:spTree>
    <p:extLst>
      <p:ext uri="{BB962C8B-B14F-4D97-AF65-F5344CB8AC3E}">
        <p14:creationId xmlns:p14="http://schemas.microsoft.com/office/powerpoint/2010/main" val="30936064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22AC3968-206A-4C1C-B939-050B2EAB8BF3}" type="datetimeFigureOut">
              <a:rPr lang="en-GB" smtClean="0"/>
              <a:t>19/11/2016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0F7598E-D3F3-4140-A7D9-2ED48F1CAD2E}" type="slidenum">
              <a:rPr lang="en-GB" smtClean="0"/>
              <a:t>‹#›</a:t>
            </a:fld>
            <a:endParaRPr lang="en-GB"/>
          </a:p>
        </p:txBody>
      </p:sp>
    </p:spTree>
    <p:extLst>
      <p:ext uri="{BB962C8B-B14F-4D97-AF65-F5344CB8AC3E}">
        <p14:creationId xmlns:p14="http://schemas.microsoft.com/office/powerpoint/2010/main" val="4007777908"/>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22AC3968-206A-4C1C-B939-050B2EAB8BF3}" type="datetimeFigureOut">
              <a:rPr lang="en-GB" smtClean="0"/>
              <a:t>19/11/2016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0F7598E-D3F3-4140-A7D9-2ED48F1CAD2E}" type="slidenum">
              <a:rPr lang="en-GB" smtClean="0"/>
              <a:t>‹#›</a:t>
            </a:fld>
            <a:endParaRPr lang="en-GB"/>
          </a:p>
        </p:txBody>
      </p:sp>
    </p:spTree>
    <p:extLst>
      <p:ext uri="{BB962C8B-B14F-4D97-AF65-F5344CB8AC3E}">
        <p14:creationId xmlns:p14="http://schemas.microsoft.com/office/powerpoint/2010/main" val="12960444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22AC3968-206A-4C1C-B939-050B2EAB8BF3}" type="datetimeFigureOut">
              <a:rPr lang="en-GB" smtClean="0"/>
              <a:t>19/11/2016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0F7598E-D3F3-4140-A7D9-2ED48F1CAD2E}" type="slidenum">
              <a:rPr lang="en-GB" smtClean="0"/>
              <a:t>‹#›</a:t>
            </a:fld>
            <a:endParaRPr lang="en-GB"/>
          </a:p>
        </p:txBody>
      </p:sp>
    </p:spTree>
    <p:extLst>
      <p:ext uri="{BB962C8B-B14F-4D97-AF65-F5344CB8AC3E}">
        <p14:creationId xmlns:p14="http://schemas.microsoft.com/office/powerpoint/2010/main" val="8455968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8613"/>
            <a:ext cx="7772400" cy="11017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FEBC949C-10F4-4C6A-AEEB-02D77FEB4F26}" type="datetimeFigureOut">
              <a:rPr lang="en-GB" smtClean="0"/>
              <a:t>19/11/2016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9B1A963-3545-42B3-9DE3-9511A5BB9065}" type="slidenum">
              <a:rPr lang="en-GB" smtClean="0"/>
              <a:t>‹#›</a:t>
            </a:fld>
            <a:endParaRPr lang="en-GB"/>
          </a:p>
        </p:txBody>
      </p:sp>
    </p:spTree>
    <p:extLst>
      <p:ext uri="{BB962C8B-B14F-4D97-AF65-F5344CB8AC3E}">
        <p14:creationId xmlns:p14="http://schemas.microsoft.com/office/powerpoint/2010/main" val="17387130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FEBC949C-10F4-4C6A-AEEB-02D77FEB4F26}" type="datetimeFigureOut">
              <a:rPr lang="en-GB" smtClean="0"/>
              <a:t>19/11/2016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9B1A963-3545-42B3-9DE3-9511A5BB9065}" type="slidenum">
              <a:rPr lang="en-GB" smtClean="0"/>
              <a:t>‹#›</a:t>
            </a:fld>
            <a:endParaRPr lang="en-GB"/>
          </a:p>
        </p:txBody>
      </p:sp>
    </p:spTree>
    <p:extLst>
      <p:ext uri="{BB962C8B-B14F-4D97-AF65-F5344CB8AC3E}">
        <p14:creationId xmlns:p14="http://schemas.microsoft.com/office/powerpoint/2010/main" val="27555460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5"/>
            <a:ext cx="7772400" cy="1022350"/>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179638"/>
            <a:ext cx="7772400" cy="112553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EBC949C-10F4-4C6A-AEEB-02D77FEB4F26}" type="datetimeFigureOut">
              <a:rPr lang="en-GB" smtClean="0"/>
              <a:t>19/11/2016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9B1A963-3545-42B3-9DE3-9511A5BB9065}" type="slidenum">
              <a:rPr lang="en-GB" smtClean="0"/>
              <a:t>‹#›</a:t>
            </a:fld>
            <a:endParaRPr lang="en-GB"/>
          </a:p>
        </p:txBody>
      </p:sp>
    </p:spTree>
    <p:extLst>
      <p:ext uri="{BB962C8B-B14F-4D97-AF65-F5344CB8AC3E}">
        <p14:creationId xmlns:p14="http://schemas.microsoft.com/office/powerpoint/2010/main" val="1067835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200150"/>
            <a:ext cx="40386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200150"/>
            <a:ext cx="40386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FEBC949C-10F4-4C6A-AEEB-02D77FEB4F26}" type="datetimeFigureOut">
              <a:rPr lang="en-GB" smtClean="0"/>
              <a:t>19/11/2016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9B1A963-3545-42B3-9DE3-9511A5BB9065}" type="slidenum">
              <a:rPr lang="en-GB" smtClean="0"/>
              <a:t>‹#›</a:t>
            </a:fld>
            <a:endParaRPr lang="en-GB"/>
          </a:p>
        </p:txBody>
      </p:sp>
    </p:spTree>
    <p:extLst>
      <p:ext uri="{BB962C8B-B14F-4D97-AF65-F5344CB8AC3E}">
        <p14:creationId xmlns:p14="http://schemas.microsoft.com/office/powerpoint/2010/main" val="6973198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150938"/>
            <a:ext cx="4040188" cy="4810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950"/>
            <a:ext cx="4040188" cy="29622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150938"/>
            <a:ext cx="4041775" cy="4810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1631950"/>
            <a:ext cx="4041775" cy="29622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FEBC949C-10F4-4C6A-AEEB-02D77FEB4F26}" type="datetimeFigureOut">
              <a:rPr lang="en-GB" smtClean="0"/>
              <a:t>19/11/2016</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99B1A963-3545-42B3-9DE3-9511A5BB9065}" type="slidenum">
              <a:rPr lang="en-GB" smtClean="0"/>
              <a:t>‹#›</a:t>
            </a:fld>
            <a:endParaRPr lang="en-GB"/>
          </a:p>
        </p:txBody>
      </p:sp>
    </p:spTree>
    <p:extLst>
      <p:ext uri="{BB962C8B-B14F-4D97-AF65-F5344CB8AC3E}">
        <p14:creationId xmlns:p14="http://schemas.microsoft.com/office/powerpoint/2010/main" val="23483175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FEBC949C-10F4-4C6A-AEEB-02D77FEB4F26}" type="datetimeFigureOut">
              <a:rPr lang="en-GB" smtClean="0"/>
              <a:t>19/11/2016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9B1A963-3545-42B3-9DE3-9511A5BB9065}" type="slidenum">
              <a:rPr lang="en-GB" smtClean="0"/>
              <a:t>‹#›</a:t>
            </a:fld>
            <a:endParaRPr lang="en-GB"/>
          </a:p>
        </p:txBody>
      </p:sp>
    </p:spTree>
    <p:extLst>
      <p:ext uri="{BB962C8B-B14F-4D97-AF65-F5344CB8AC3E}">
        <p14:creationId xmlns:p14="http://schemas.microsoft.com/office/powerpoint/2010/main" val="373598777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EBC949C-10F4-4C6A-AEEB-02D77FEB4F26}" type="datetimeFigureOut">
              <a:rPr lang="en-GB" smtClean="0"/>
              <a:t>19/11/2016</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99B1A963-3545-42B3-9DE3-9511A5BB9065}" type="slidenum">
              <a:rPr lang="en-GB" smtClean="0"/>
              <a:t>‹#›</a:t>
            </a:fld>
            <a:endParaRPr lang="en-GB"/>
          </a:p>
        </p:txBody>
      </p:sp>
    </p:spTree>
    <p:extLst>
      <p:ext uri="{BB962C8B-B14F-4D97-AF65-F5344CB8AC3E}">
        <p14:creationId xmlns:p14="http://schemas.microsoft.com/office/powerpoint/2010/main" val="311231108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4788"/>
            <a:ext cx="3008313" cy="871537"/>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04788"/>
            <a:ext cx="5111750" cy="438943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076325"/>
            <a:ext cx="3008313" cy="35179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EBC949C-10F4-4C6A-AEEB-02D77FEB4F26}" type="datetimeFigureOut">
              <a:rPr lang="en-GB" smtClean="0"/>
              <a:t>19/11/2016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9B1A963-3545-42B3-9DE3-9511A5BB9065}" type="slidenum">
              <a:rPr lang="en-GB" smtClean="0"/>
              <a:t>‹#›</a:t>
            </a:fld>
            <a:endParaRPr lang="en-GB"/>
          </a:p>
        </p:txBody>
      </p:sp>
    </p:spTree>
    <p:extLst>
      <p:ext uri="{BB962C8B-B14F-4D97-AF65-F5344CB8AC3E}">
        <p14:creationId xmlns:p14="http://schemas.microsoft.com/office/powerpoint/2010/main" val="30840354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22AC3968-206A-4C1C-B939-050B2EAB8BF3}" type="datetimeFigureOut">
              <a:rPr lang="en-GB" smtClean="0"/>
              <a:t>19/11/2016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0F7598E-D3F3-4140-A7D9-2ED48F1CAD2E}" type="slidenum">
              <a:rPr lang="en-GB" smtClean="0"/>
              <a:t>‹#›</a:t>
            </a:fld>
            <a:endParaRPr lang="en-GB"/>
          </a:p>
        </p:txBody>
      </p:sp>
    </p:spTree>
    <p:extLst>
      <p:ext uri="{BB962C8B-B14F-4D97-AF65-F5344CB8AC3E}">
        <p14:creationId xmlns:p14="http://schemas.microsoft.com/office/powerpoint/2010/main" val="227806776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450"/>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460375"/>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4025900"/>
            <a:ext cx="5486400" cy="6032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EBC949C-10F4-4C6A-AEEB-02D77FEB4F26}" type="datetimeFigureOut">
              <a:rPr lang="en-GB" smtClean="0"/>
              <a:t>19/11/2016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9B1A963-3545-42B3-9DE3-9511A5BB9065}" type="slidenum">
              <a:rPr lang="en-GB" smtClean="0"/>
              <a:t>‹#›</a:t>
            </a:fld>
            <a:endParaRPr lang="en-GB"/>
          </a:p>
        </p:txBody>
      </p:sp>
    </p:spTree>
    <p:extLst>
      <p:ext uri="{BB962C8B-B14F-4D97-AF65-F5344CB8AC3E}">
        <p14:creationId xmlns:p14="http://schemas.microsoft.com/office/powerpoint/2010/main" val="31516229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FEBC949C-10F4-4C6A-AEEB-02D77FEB4F26}" type="datetimeFigureOut">
              <a:rPr lang="en-GB" smtClean="0"/>
              <a:t>19/11/2016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9B1A963-3545-42B3-9DE3-9511A5BB9065}" type="slidenum">
              <a:rPr lang="en-GB" smtClean="0"/>
              <a:t>‹#›</a:t>
            </a:fld>
            <a:endParaRPr lang="en-GB"/>
          </a:p>
        </p:txBody>
      </p:sp>
    </p:spTree>
    <p:extLst>
      <p:ext uri="{BB962C8B-B14F-4D97-AF65-F5344CB8AC3E}">
        <p14:creationId xmlns:p14="http://schemas.microsoft.com/office/powerpoint/2010/main" val="242074890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6375"/>
            <a:ext cx="2057400" cy="4387850"/>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06375"/>
            <a:ext cx="6019800" cy="43878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FEBC949C-10F4-4C6A-AEEB-02D77FEB4F26}" type="datetimeFigureOut">
              <a:rPr lang="en-GB" smtClean="0"/>
              <a:t>19/11/2016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9B1A963-3545-42B3-9DE3-9511A5BB9065}" type="slidenum">
              <a:rPr lang="en-GB" smtClean="0"/>
              <a:t>‹#›</a:t>
            </a:fld>
            <a:endParaRPr lang="en-GB"/>
          </a:p>
        </p:txBody>
      </p:sp>
    </p:spTree>
    <p:extLst>
      <p:ext uri="{BB962C8B-B14F-4D97-AF65-F5344CB8AC3E}">
        <p14:creationId xmlns:p14="http://schemas.microsoft.com/office/powerpoint/2010/main" val="28198050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2AC3968-206A-4C1C-B939-050B2EAB8BF3}" type="datetimeFigureOut">
              <a:rPr lang="en-GB" smtClean="0"/>
              <a:t>19/11/2016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0F7598E-D3F3-4140-A7D9-2ED48F1CAD2E}" type="slidenum">
              <a:rPr lang="en-GB" smtClean="0"/>
              <a:t>‹#›</a:t>
            </a:fld>
            <a:endParaRPr lang="en-GB"/>
          </a:p>
        </p:txBody>
      </p:sp>
    </p:spTree>
    <p:extLst>
      <p:ext uri="{BB962C8B-B14F-4D97-AF65-F5344CB8AC3E}">
        <p14:creationId xmlns:p14="http://schemas.microsoft.com/office/powerpoint/2010/main" val="31532222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22AC3968-206A-4C1C-B939-050B2EAB8BF3}" type="datetimeFigureOut">
              <a:rPr lang="en-GB" smtClean="0"/>
              <a:t>19/11/2016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80F7598E-D3F3-4140-A7D9-2ED48F1CAD2E}" type="slidenum">
              <a:rPr lang="en-GB" smtClean="0"/>
              <a:t>‹#›</a:t>
            </a:fld>
            <a:endParaRPr lang="en-GB"/>
          </a:p>
        </p:txBody>
      </p:sp>
    </p:spTree>
    <p:extLst>
      <p:ext uri="{BB962C8B-B14F-4D97-AF65-F5344CB8AC3E}">
        <p14:creationId xmlns:p14="http://schemas.microsoft.com/office/powerpoint/2010/main" val="33426351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22AC3968-206A-4C1C-B939-050B2EAB8BF3}" type="datetimeFigureOut">
              <a:rPr lang="en-GB" smtClean="0"/>
              <a:t>19/11/2016</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80F7598E-D3F3-4140-A7D9-2ED48F1CAD2E}" type="slidenum">
              <a:rPr lang="en-GB" smtClean="0"/>
              <a:t>‹#›</a:t>
            </a:fld>
            <a:endParaRPr lang="en-GB"/>
          </a:p>
        </p:txBody>
      </p:sp>
    </p:spTree>
    <p:extLst>
      <p:ext uri="{BB962C8B-B14F-4D97-AF65-F5344CB8AC3E}">
        <p14:creationId xmlns:p14="http://schemas.microsoft.com/office/powerpoint/2010/main" val="36749406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22AC3968-206A-4C1C-B939-050B2EAB8BF3}" type="datetimeFigureOut">
              <a:rPr lang="en-GB" smtClean="0"/>
              <a:t>19/11/2016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80F7598E-D3F3-4140-A7D9-2ED48F1CAD2E}" type="slidenum">
              <a:rPr lang="en-GB" smtClean="0"/>
              <a:t>‹#›</a:t>
            </a:fld>
            <a:endParaRPr lang="en-GB"/>
          </a:p>
        </p:txBody>
      </p:sp>
    </p:spTree>
    <p:extLst>
      <p:ext uri="{BB962C8B-B14F-4D97-AF65-F5344CB8AC3E}">
        <p14:creationId xmlns:p14="http://schemas.microsoft.com/office/powerpoint/2010/main" val="5432098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18692326"/>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2AC3968-206A-4C1C-B939-050B2EAB8BF3}" type="datetimeFigureOut">
              <a:rPr lang="en-GB" smtClean="0"/>
              <a:t>19/11/2016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80F7598E-D3F3-4140-A7D9-2ED48F1CAD2E}" type="slidenum">
              <a:rPr lang="en-GB" smtClean="0"/>
              <a:t>‹#›</a:t>
            </a:fld>
            <a:endParaRPr lang="en-GB"/>
          </a:p>
        </p:txBody>
      </p:sp>
    </p:spTree>
    <p:extLst>
      <p:ext uri="{BB962C8B-B14F-4D97-AF65-F5344CB8AC3E}">
        <p14:creationId xmlns:p14="http://schemas.microsoft.com/office/powerpoint/2010/main" val="10169597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2AC3968-206A-4C1C-B939-050B2EAB8BF3}" type="datetimeFigureOut">
              <a:rPr lang="en-GB" smtClean="0"/>
              <a:t>19/11/2016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80F7598E-D3F3-4140-A7D9-2ED48F1CAD2E}" type="slidenum">
              <a:rPr lang="en-GB" smtClean="0"/>
              <a:t>‹#›</a:t>
            </a:fld>
            <a:endParaRPr lang="en-GB"/>
          </a:p>
        </p:txBody>
      </p:sp>
    </p:spTree>
    <p:extLst>
      <p:ext uri="{BB962C8B-B14F-4D97-AF65-F5344CB8AC3E}">
        <p14:creationId xmlns:p14="http://schemas.microsoft.com/office/powerpoint/2010/main" val="11915361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22AC3968-206A-4C1C-B939-050B2EAB8BF3}" type="datetimeFigureOut">
              <a:rPr lang="en-GB" smtClean="0"/>
              <a:t>19/11/2016</a:t>
            </a:fld>
            <a:endParaRPr lang="en-GB"/>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80F7598E-D3F3-4140-A7D9-2ED48F1CAD2E}" type="slidenum">
              <a:rPr lang="en-GB" smtClean="0"/>
              <a:t>‹#›</a:t>
            </a:fld>
            <a:endParaRPr lang="en-GB"/>
          </a:p>
        </p:txBody>
      </p:sp>
      <p:sp>
        <p:nvSpPr>
          <p:cNvPr id="7" name="Rectangle 6"/>
          <p:cNvSpPr/>
          <p:nvPr userDrawn="1"/>
        </p:nvSpPr>
        <p:spPr>
          <a:xfrm>
            <a:off x="0" y="0"/>
            <a:ext cx="9144000" cy="5143500"/>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2702671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6375"/>
            <a:ext cx="8229600" cy="857250"/>
          </a:xfrm>
          <a:prstGeom prst="rect">
            <a:avLst/>
          </a:prstGeom>
        </p:spPr>
        <p:txBody>
          <a:bodyPr vert="horz" lIns="91440" tIns="45720" rIns="91440" bIns="45720" rtlCol="0" anchor="ctr">
            <a:normAutofit/>
          </a:bodyPr>
          <a:lstStyle/>
          <a:p>
            <a:r>
              <a:rPr lang="en-US" dirty="0" smtClean="0"/>
              <a:t>Click to edit Master title style</a:t>
            </a:r>
            <a:endParaRPr lang="en-GB" dirty="0"/>
          </a:p>
        </p:txBody>
      </p:sp>
      <p:sp>
        <p:nvSpPr>
          <p:cNvPr id="3" name="Text Placeholder 2"/>
          <p:cNvSpPr>
            <a:spLocks noGrp="1"/>
          </p:cNvSpPr>
          <p:nvPr>
            <p:ph type="body" idx="1"/>
          </p:nvPr>
        </p:nvSpPr>
        <p:spPr>
          <a:xfrm>
            <a:off x="457200" y="1200150"/>
            <a:ext cx="8229600" cy="3394075"/>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4" name="Date Placeholder 3"/>
          <p:cNvSpPr>
            <a:spLocks noGrp="1"/>
          </p:cNvSpPr>
          <p:nvPr>
            <p:ph type="dt" sz="half" idx="2"/>
          </p:nvPr>
        </p:nvSpPr>
        <p:spPr>
          <a:xfrm>
            <a:off x="457200" y="4767263"/>
            <a:ext cx="2133600" cy="274637"/>
          </a:xfrm>
          <a:prstGeom prst="rect">
            <a:avLst/>
          </a:prstGeom>
        </p:spPr>
        <p:txBody>
          <a:bodyPr vert="horz" lIns="91440" tIns="45720" rIns="91440" bIns="45720" rtlCol="0" anchor="ctr"/>
          <a:lstStyle>
            <a:lvl1pPr algn="l">
              <a:defRPr sz="1200">
                <a:solidFill>
                  <a:schemeClr val="tx1">
                    <a:tint val="75000"/>
                  </a:schemeClr>
                </a:solidFill>
              </a:defRPr>
            </a:lvl1pPr>
          </a:lstStyle>
          <a:p>
            <a:fld id="{FEBC949C-10F4-4C6A-AEEB-02D77FEB4F26}" type="datetimeFigureOut">
              <a:rPr lang="en-GB" smtClean="0"/>
              <a:t>19/11/2016</a:t>
            </a:fld>
            <a:endParaRPr lang="en-GB"/>
          </a:p>
        </p:txBody>
      </p:sp>
      <p:sp>
        <p:nvSpPr>
          <p:cNvPr id="5" name="Footer Placeholder 4"/>
          <p:cNvSpPr>
            <a:spLocks noGrp="1"/>
          </p:cNvSpPr>
          <p:nvPr>
            <p:ph type="ftr" sz="quarter" idx="3"/>
          </p:nvPr>
        </p:nvSpPr>
        <p:spPr>
          <a:xfrm>
            <a:off x="3124200" y="4767263"/>
            <a:ext cx="2895600" cy="274637"/>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4767263"/>
            <a:ext cx="2133600" cy="274637"/>
          </a:xfrm>
          <a:prstGeom prst="rect">
            <a:avLst/>
          </a:prstGeom>
        </p:spPr>
        <p:txBody>
          <a:bodyPr vert="horz" lIns="91440" tIns="45720" rIns="91440" bIns="45720" rtlCol="0" anchor="ctr"/>
          <a:lstStyle>
            <a:lvl1pPr algn="r">
              <a:defRPr sz="1200">
                <a:solidFill>
                  <a:schemeClr val="tx1">
                    <a:tint val="75000"/>
                  </a:schemeClr>
                </a:solidFill>
              </a:defRPr>
            </a:lvl1pPr>
          </a:lstStyle>
          <a:p>
            <a:fld id="{99B1A963-3545-42B3-9DE3-9511A5BB9065}" type="slidenum">
              <a:rPr lang="en-GB" smtClean="0"/>
              <a:t>‹#›</a:t>
            </a:fld>
            <a:endParaRPr lang="en-GB"/>
          </a:p>
        </p:txBody>
      </p:sp>
    </p:spTree>
    <p:extLst>
      <p:ext uri="{BB962C8B-B14F-4D97-AF65-F5344CB8AC3E}">
        <p14:creationId xmlns:p14="http://schemas.microsoft.com/office/powerpoint/2010/main" val="327215286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Adobe Heiti Std R" pitchFamily="34" charset="-128"/>
          <a:ea typeface="Adobe Heiti Std R" pitchFamily="34" charset="-128"/>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Adobe Heiti Std R" pitchFamily="34" charset="-128"/>
          <a:ea typeface="Adobe Heiti Std R" pitchFamily="34" charset="-128"/>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Adobe Heiti Std R" pitchFamily="34" charset="-128"/>
          <a:ea typeface="Adobe Heiti Std R" pitchFamily="34" charset="-128"/>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Adobe Heiti Std R" pitchFamily="34" charset="-128"/>
          <a:ea typeface="Adobe Heiti Std R" pitchFamily="34" charset="-128"/>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Adobe Heiti Std R" pitchFamily="34" charset="-128"/>
          <a:ea typeface="Adobe Heiti Std R" pitchFamily="34" charset="-128"/>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Adobe Heiti Std R" pitchFamily="34" charset="-128"/>
          <a:ea typeface="Adobe Heiti Std R" pitchFamily="34"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slideLayout" Target="../slideLayouts/slideLayout1.xml"/><Relationship Id="rId7" Type="http://schemas.openxmlformats.org/officeDocument/2006/relationships/hyperlink" Target="http://www.tinyurl.com/NCRSfeedback" TargetMode="Externa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4.tiff"/><Relationship Id="rId5" Type="http://schemas.openxmlformats.org/officeDocument/2006/relationships/image" Target="../media/image18.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 Target="slide14.xml"/><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slide" Target="slide5.xml"/><Relationship Id="rId4" Type="http://schemas.microsoft.com/office/2007/relationships/hdphoto" Target="../media/hdphoto1.wdp"/></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slide" Target="slide10.xml"/><Relationship Id="rId4" Type="http://schemas.microsoft.com/office/2007/relationships/hdphoto" Target="../media/hdphoto2.wdp"/></Relationships>
</file>

<file path=ppt/slides/_rels/slide14.xml.rels><?xml version="1.0" encoding="UTF-8" standalone="yes"?>
<Relationships xmlns="http://schemas.openxmlformats.org/package/2006/relationships"><Relationship Id="rId8" Type="http://schemas.openxmlformats.org/officeDocument/2006/relationships/image" Target="../media/image33.gif"/><Relationship Id="rId3" Type="http://schemas.openxmlformats.org/officeDocument/2006/relationships/image" Target="../media/image28.jpeg"/><Relationship Id="rId7" Type="http://schemas.openxmlformats.org/officeDocument/2006/relationships/image" Target="../media/image32.gif"/><Relationship Id="rId12" Type="http://schemas.openxmlformats.org/officeDocument/2006/relationships/slide" Target="slide11.xml"/><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31.gif"/><Relationship Id="rId11" Type="http://schemas.openxmlformats.org/officeDocument/2006/relationships/image" Target="../media/image36.gif"/><Relationship Id="rId5" Type="http://schemas.openxmlformats.org/officeDocument/2006/relationships/image" Target="../media/image30.jpeg"/><Relationship Id="rId10" Type="http://schemas.openxmlformats.org/officeDocument/2006/relationships/image" Target="../media/image35.jpeg"/><Relationship Id="rId4" Type="http://schemas.openxmlformats.org/officeDocument/2006/relationships/image" Target="../media/image29.jpeg"/><Relationship Id="rId9" Type="http://schemas.openxmlformats.org/officeDocument/2006/relationships/image" Target="../media/image34.jpe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control" Target="../activeX/activeX2.xml"/><Relationship Id="rId7" Type="http://schemas.openxmlformats.org/officeDocument/2006/relationships/notesSlide" Target="../notesSlides/notesSlide3.xml"/><Relationship Id="rId12" Type="http://schemas.openxmlformats.org/officeDocument/2006/relationships/image" Target="../media/image11.wmf"/><Relationship Id="rId2" Type="http://schemas.openxmlformats.org/officeDocument/2006/relationships/control" Target="../activeX/activeX1.xml"/><Relationship Id="rId1" Type="http://schemas.openxmlformats.org/officeDocument/2006/relationships/vmlDrawing" Target="../drawings/vmlDrawing1.vml"/><Relationship Id="rId6" Type="http://schemas.openxmlformats.org/officeDocument/2006/relationships/slideLayout" Target="../slideLayouts/slideLayout1.xml"/><Relationship Id="rId11" Type="http://schemas.openxmlformats.org/officeDocument/2006/relationships/image" Target="../media/image10.wmf"/><Relationship Id="rId5" Type="http://schemas.openxmlformats.org/officeDocument/2006/relationships/control" Target="../activeX/activeX4.xml"/><Relationship Id="rId10" Type="http://schemas.openxmlformats.org/officeDocument/2006/relationships/image" Target="../media/image9.wmf"/><Relationship Id="rId4" Type="http://schemas.openxmlformats.org/officeDocument/2006/relationships/control" Target="../activeX/activeX3.xml"/><Relationship Id="rId9" Type="http://schemas.openxmlformats.org/officeDocument/2006/relationships/image" Target="../media/image8.wmf"/></Relationships>
</file>

<file path=ppt/slides/_rels/slide4.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 Id="rId9" Type="http://schemas.openxmlformats.org/officeDocument/2006/relationships/slide" Target="slide1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20.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8.png"/><Relationship Id="rId5" Type="http://schemas.openxmlformats.org/officeDocument/2006/relationships/image" Target="../media/image21.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22.tiff"/><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22.tiff"/><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slide" Target="slide13.xml"/><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539552" y="0"/>
            <a:ext cx="7772400" cy="900000"/>
          </a:xfrm>
        </p:spPr>
        <p:txBody>
          <a:bodyPr lIns="0" rIns="0">
            <a:noAutofit/>
          </a:bodyPr>
          <a:lstStyle/>
          <a:p>
            <a:r>
              <a:rPr lang="en-US" sz="3200" dirty="0" err="1">
                <a:solidFill>
                  <a:schemeClr val="bg1"/>
                </a:solidFill>
                <a:latin typeface="Adobe Heiti Std R" pitchFamily="34" charset="-128"/>
                <a:ea typeface="Adobe Heiti Std R" pitchFamily="34" charset="-128"/>
              </a:rPr>
              <a:t>Aotearoa</a:t>
            </a:r>
            <a:r>
              <a:rPr lang="en-US" sz="3200" dirty="0">
                <a:solidFill>
                  <a:schemeClr val="bg1"/>
                </a:solidFill>
                <a:latin typeface="Adobe Heiti Std R" pitchFamily="34" charset="-128"/>
                <a:ea typeface="Adobe Heiti Std R" pitchFamily="34" charset="-128"/>
              </a:rPr>
              <a:t> New Zealand symbols of Advent</a:t>
            </a:r>
            <a:endParaRPr lang="en-GB" sz="3200" dirty="0">
              <a:solidFill>
                <a:schemeClr val="bg1"/>
              </a:solidFill>
              <a:latin typeface="Adobe Heiti Std R" pitchFamily="34" charset="-128"/>
              <a:ea typeface="Adobe Heiti Std R" pitchFamily="34" charset="-128"/>
            </a:endParaRPr>
          </a:p>
        </p:txBody>
      </p:sp>
      <p:sp>
        <p:nvSpPr>
          <p:cNvPr id="4"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smtClean="0">
                <a:solidFill>
                  <a:srgbClr val="002060"/>
                </a:solidFill>
                <a:latin typeface="Arial" pitchFamily="34" charset="0"/>
                <a:cs typeface="Arial" pitchFamily="34" charset="0"/>
              </a:rPr>
              <a:t>L-2</a:t>
            </a:r>
          </a:p>
          <a:p>
            <a:pPr algn="ctr"/>
            <a:r>
              <a:rPr lang="en-GB" sz="900" b="1" dirty="0" smtClean="0">
                <a:solidFill>
                  <a:srgbClr val="002060"/>
                </a:solidFill>
                <a:latin typeface="Arial" pitchFamily="34" charset="0"/>
                <a:cs typeface="Arial" pitchFamily="34" charset="0"/>
              </a:rPr>
              <a:t>S-01</a:t>
            </a:r>
            <a:endParaRPr lang="en-GB" sz="900" b="1" dirty="0">
              <a:solidFill>
                <a:srgbClr val="002060"/>
              </a:solidFill>
              <a:latin typeface="Arial" pitchFamily="34" charset="0"/>
              <a:cs typeface="Arial" pitchFamily="34" charset="0"/>
            </a:endParaRPr>
          </a:p>
        </p:txBody>
      </p:sp>
      <p:sp>
        <p:nvSpPr>
          <p:cNvPr id="5"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576" y="718728"/>
            <a:ext cx="6048672" cy="42793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10676663"/>
      </p:ext>
    </p:extLst>
  </p:cSld>
  <p:clrMapOvr>
    <a:masterClrMapping/>
  </p:clrMapOvr>
  <p:transition spd="slow"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500" fill="hold"/>
                                        <p:tgtEl>
                                          <p:spTgt spid="3"/>
                                        </p:tgtEl>
                                        <p:attrNameLst>
                                          <p:attrName>ppt_w</p:attrName>
                                        </p:attrNameLst>
                                      </p:cBhvr>
                                      <p:tavLst>
                                        <p:tav tm="0">
                                          <p:val>
                                            <p:fltVal val="0"/>
                                          </p:val>
                                        </p:tav>
                                        <p:tav tm="100000">
                                          <p:val>
                                            <p:strVal val="#ppt_w"/>
                                          </p:val>
                                        </p:tav>
                                      </p:tavLst>
                                    </p:anim>
                                    <p:anim calcmode="lin" valueType="num">
                                      <p:cBhvr>
                                        <p:cTn id="8" dur="1500" fill="hold"/>
                                        <p:tgtEl>
                                          <p:spTgt spid="3"/>
                                        </p:tgtEl>
                                        <p:attrNameLst>
                                          <p:attrName>ppt_h</p:attrName>
                                        </p:attrNameLst>
                                      </p:cBhvr>
                                      <p:tavLst>
                                        <p:tav tm="0">
                                          <p:val>
                                            <p:fltVal val="0"/>
                                          </p:val>
                                        </p:tav>
                                        <p:tav tm="100000">
                                          <p:val>
                                            <p:strVal val="#ppt_h"/>
                                          </p:val>
                                        </p:tav>
                                      </p:tavLst>
                                    </p:anim>
                                    <p:anim calcmode="lin" valueType="num">
                                      <p:cBhvr>
                                        <p:cTn id="9" dur="1500" fill="hold"/>
                                        <p:tgtEl>
                                          <p:spTgt spid="3"/>
                                        </p:tgtEl>
                                        <p:attrNameLst>
                                          <p:attrName>style.rotation</p:attrName>
                                        </p:attrNameLst>
                                      </p:cBhvr>
                                      <p:tavLst>
                                        <p:tav tm="0">
                                          <p:val>
                                            <p:fltVal val="90"/>
                                          </p:val>
                                        </p:tav>
                                        <p:tav tm="100000">
                                          <p:val>
                                            <p:fltVal val="0"/>
                                          </p:val>
                                        </p:tav>
                                      </p:tavLst>
                                    </p:anim>
                                    <p:animEffect transition="in" filter="fade">
                                      <p:cBhvr>
                                        <p:cTn id="10" dur="1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Y7 - Canite tuba.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356659" y="11723"/>
            <a:ext cx="609600" cy="609600"/>
          </a:xfrm>
          <a:prstGeom prst="rect">
            <a:avLst/>
          </a:prstGeom>
        </p:spPr>
      </p:pic>
      <p:pic>
        <p:nvPicPr>
          <p:cNvPr id="8197" name="Picture" descr="D:\03 Projects\TCI\10 Lessons\02 LITURGICAL YEAR\01 Advent\Advent Y7-L01\Picture slide 11 - with BG.tif"/>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1979" y="333388"/>
            <a:ext cx="7960043" cy="447672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cNvSpPr>
            <a:spLocks noGrp="1"/>
          </p:cNvSpPr>
          <p:nvPr>
            <p:ph type="ctrTitle"/>
          </p:nvPr>
        </p:nvSpPr>
        <p:spPr>
          <a:xfrm>
            <a:off x="0" y="0"/>
            <a:ext cx="9144000" cy="900000"/>
          </a:xfrm>
        </p:spPr>
        <p:txBody>
          <a:bodyPr>
            <a:normAutofit/>
          </a:bodyPr>
          <a:lstStyle/>
          <a:p>
            <a:r>
              <a:rPr lang="en-US" sz="3200" dirty="0" smtClean="0">
                <a:solidFill>
                  <a:schemeClr val="bg1"/>
                </a:solidFill>
                <a:latin typeface="Adobe Heiti Std R" pitchFamily="34" charset="-128"/>
                <a:ea typeface="Adobe Heiti Std R" pitchFamily="34" charset="-128"/>
              </a:rPr>
              <a:t>Time for Reflection</a:t>
            </a:r>
            <a:endParaRPr lang="en-GB" sz="3600" dirty="0">
              <a:solidFill>
                <a:schemeClr val="bg1"/>
              </a:solidFill>
              <a:latin typeface="Adobe Heiti Std R" pitchFamily="34" charset="-128"/>
              <a:ea typeface="Adobe Heiti Std R" pitchFamily="34" charset="-128"/>
            </a:endParaRPr>
          </a:p>
        </p:txBody>
      </p:sp>
      <p:sp>
        <p:nvSpPr>
          <p:cNvPr id="4"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smtClean="0">
                <a:solidFill>
                  <a:srgbClr val="002060"/>
                </a:solidFill>
                <a:latin typeface="Arial" pitchFamily="34" charset="0"/>
                <a:cs typeface="Arial" pitchFamily="34" charset="0"/>
              </a:rPr>
              <a:t>L-2</a:t>
            </a:r>
          </a:p>
          <a:p>
            <a:pPr algn="ctr"/>
            <a:r>
              <a:rPr lang="en-GB" sz="900" b="1" dirty="0" smtClean="0">
                <a:solidFill>
                  <a:srgbClr val="002060"/>
                </a:solidFill>
                <a:latin typeface="Arial" pitchFamily="34" charset="0"/>
                <a:cs typeface="Arial" pitchFamily="34" charset="0"/>
              </a:rPr>
              <a:t>S-09</a:t>
            </a:r>
            <a:endParaRPr lang="en-GB" sz="900" b="1" dirty="0">
              <a:solidFill>
                <a:srgbClr val="002060"/>
              </a:solidFill>
              <a:latin typeface="Arial" pitchFamily="34" charset="0"/>
              <a:cs typeface="Arial" pitchFamily="34" charset="0"/>
            </a:endParaRPr>
          </a:p>
        </p:txBody>
      </p:sp>
      <p:sp>
        <p:nvSpPr>
          <p:cNvPr id="6"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Action Button: Audio">
            <a:hlinkClick r:id="" action="ppaction://noaction" highlightClick="1"/>
          </p:cNvPr>
          <p:cNvSpPr/>
          <p:nvPr/>
        </p:nvSpPr>
        <p:spPr>
          <a:xfrm>
            <a:off x="7092000" y="4680000"/>
            <a:ext cx="360000" cy="360000"/>
          </a:xfrm>
          <a:prstGeom prst="actionButtonSound">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TextBox: Tool instructions stop"/>
          <p:cNvSpPr txBox="1"/>
          <p:nvPr/>
        </p:nvSpPr>
        <p:spPr>
          <a:xfrm>
            <a:off x="3398507" y="4909873"/>
            <a:ext cx="2499403" cy="230832"/>
          </a:xfrm>
          <a:prstGeom prst="rect">
            <a:avLst/>
          </a:prstGeom>
          <a:noFill/>
        </p:spPr>
        <p:txBody>
          <a:bodyPr wrap="none" rtlCol="0">
            <a:spAutoFit/>
          </a:bodyPr>
          <a:lstStyle/>
          <a:p>
            <a:pPr algn="ctr"/>
            <a:r>
              <a:rPr lang="en-GB" sz="900" dirty="0">
                <a:solidFill>
                  <a:schemeClr val="bg1"/>
                </a:solidFill>
                <a:latin typeface="Arial" panose="020B0604020202020204" pitchFamily="34" charset="0"/>
                <a:cs typeface="Arial" panose="020B0604020202020204" pitchFamily="34" charset="0"/>
              </a:rPr>
              <a:t>Click the audio button to stop </a:t>
            </a:r>
            <a:r>
              <a:rPr lang="en-GB" sz="900" dirty="0" smtClean="0">
                <a:solidFill>
                  <a:schemeClr val="bg1"/>
                </a:solidFill>
                <a:latin typeface="Arial" panose="020B0604020202020204" pitchFamily="34" charset="0"/>
                <a:cs typeface="Arial" panose="020B0604020202020204" pitchFamily="34" charset="0"/>
              </a:rPr>
              <a:t>reflective </a:t>
            </a:r>
            <a:r>
              <a:rPr lang="en-GB" sz="900" dirty="0">
                <a:solidFill>
                  <a:schemeClr val="bg1"/>
                </a:solidFill>
                <a:latin typeface="Arial" panose="020B0604020202020204" pitchFamily="34" charset="0"/>
                <a:cs typeface="Arial" panose="020B0604020202020204" pitchFamily="34" charset="0"/>
              </a:rPr>
              <a:t>music</a:t>
            </a:r>
          </a:p>
        </p:txBody>
      </p:sp>
      <p:sp>
        <p:nvSpPr>
          <p:cNvPr id="13" name="TextBox: Tool instructions start"/>
          <p:cNvSpPr txBox="1"/>
          <p:nvPr/>
        </p:nvSpPr>
        <p:spPr>
          <a:xfrm>
            <a:off x="3398507" y="4909873"/>
            <a:ext cx="2492991" cy="230832"/>
          </a:xfrm>
          <a:prstGeom prst="rect">
            <a:avLst/>
          </a:prstGeom>
          <a:noFill/>
        </p:spPr>
        <p:txBody>
          <a:bodyPr wrap="none" rtlCol="0">
            <a:spAutoFit/>
          </a:bodyPr>
          <a:lstStyle/>
          <a:p>
            <a:pPr algn="ctr"/>
            <a:r>
              <a:rPr lang="en-GB" sz="900" dirty="0">
                <a:solidFill>
                  <a:schemeClr val="bg1"/>
                </a:solidFill>
                <a:latin typeface="Arial" panose="020B0604020202020204" pitchFamily="34" charset="0"/>
                <a:cs typeface="Arial" panose="020B0604020202020204" pitchFamily="34" charset="0"/>
              </a:rPr>
              <a:t>Click the audio button to play </a:t>
            </a:r>
            <a:r>
              <a:rPr lang="en-GB" sz="900" dirty="0" smtClean="0">
                <a:solidFill>
                  <a:schemeClr val="bg1"/>
                </a:solidFill>
                <a:latin typeface="Arial" panose="020B0604020202020204" pitchFamily="34" charset="0"/>
                <a:cs typeface="Arial" panose="020B0604020202020204" pitchFamily="34" charset="0"/>
              </a:rPr>
              <a:t>reflective </a:t>
            </a:r>
            <a:r>
              <a:rPr lang="en-GB" sz="900" dirty="0">
                <a:solidFill>
                  <a:schemeClr val="bg1"/>
                </a:solidFill>
                <a:latin typeface="Arial" panose="020B0604020202020204" pitchFamily="34" charset="0"/>
                <a:cs typeface="Arial" panose="020B0604020202020204" pitchFamily="34" charset="0"/>
              </a:rPr>
              <a:t>music</a:t>
            </a:r>
          </a:p>
        </p:txBody>
      </p:sp>
      <p:pic>
        <p:nvPicPr>
          <p:cNvPr id="14" name="Feedback" descr="D:\03 Projects\TCI\02 Deliverables\2016-10 Release Liturgical\Feedback button.png">
            <a:hlinkClick r:id="rId7"/>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4498899"/>
            <a:ext cx="903177" cy="6446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5350113"/>
      </p:ext>
    </p:extLst>
  </p:cSld>
  <p:clrMapOvr>
    <a:masterClrMapping/>
  </p:clrMapOvr>
  <p:transition spd="med"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1"/>
                    </p:tgtEl>
                  </p:cond>
                </p:stCondLst>
                <p:endSync evt="end" delay="0">
                  <p:rtn val="all"/>
                </p:endSync>
                <p:childTnLst>
                  <p:par>
                    <p:cTn id="8" fill="hold">
                      <p:stCondLst>
                        <p:cond delay="0"/>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par>
                                <p:cTn id="13" presetID="10" presetClass="exit" presetSubtype="0" fill="hold" grpId="1" nodeType="withEffect">
                                  <p:stCondLst>
                                    <p:cond delay="0"/>
                                  </p:stCondLst>
                                  <p:childTnLst>
                                    <p:animEffect transition="out" filter="fade">
                                      <p:cBhvr>
                                        <p:cTn id="14" dur="500"/>
                                        <p:tgtEl>
                                          <p:spTgt spid="13"/>
                                        </p:tgtEl>
                                      </p:cBhvr>
                                    </p:animEffect>
                                    <p:set>
                                      <p:cBhvr>
                                        <p:cTn id="15" dur="1" fill="hold">
                                          <p:stCondLst>
                                            <p:cond delay="499"/>
                                          </p:stCondLst>
                                        </p:cTn>
                                        <p:tgtEl>
                                          <p:spTgt spid="13"/>
                                        </p:tgtEl>
                                        <p:attrNameLst>
                                          <p:attrName>style.visibility</p:attrName>
                                        </p:attrNameLst>
                                      </p:cBhvr>
                                      <p:to>
                                        <p:strVal val="hidden"/>
                                      </p:to>
                                    </p:set>
                                  </p:childTnLst>
                                </p:cTn>
                              </p:par>
                            </p:childTnLst>
                          </p:cTn>
                        </p:par>
                        <p:par>
                          <p:cTn id="16" fill="hold">
                            <p:stCondLst>
                              <p:cond delay="500"/>
                            </p:stCondLst>
                            <p:childTnLst>
                              <p:par>
                                <p:cTn id="17" presetID="1" presetClass="mediacall" presetSubtype="0" fill="hold" nodeType="afterEffect">
                                  <p:stCondLst>
                                    <p:cond delay="0"/>
                                  </p:stCondLst>
                                  <p:childTnLst>
                                    <p:cmd type="call" cmd="playFrom(0.0)">
                                      <p:cBhvr>
                                        <p:cTn id="18" dur="294488" fill="hold"/>
                                        <p:tgtEl>
                                          <p:spTgt spid="3"/>
                                        </p:tgtEl>
                                      </p:cBhvr>
                                    </p:cmd>
                                  </p:childTnLst>
                                </p:cTn>
                              </p:par>
                              <p:par>
                                <p:cTn id="19" presetID="1" presetClass="emph" presetSubtype="2" fill="hold" nodeType="withEffect">
                                  <p:stCondLst>
                                    <p:cond delay="0"/>
                                  </p:stCondLst>
                                  <p:childTnLst>
                                    <p:animClr clrSpc="rgb" dir="cw">
                                      <p:cBhvr>
                                        <p:cTn id="20" dur="1000" fill="hold"/>
                                        <p:tgtEl>
                                          <p:spTgt spid="11"/>
                                        </p:tgtEl>
                                        <p:attrNameLst>
                                          <p:attrName>fillcolor</p:attrName>
                                        </p:attrNameLst>
                                      </p:cBhvr>
                                      <p:to>
                                        <a:schemeClr val="accent2"/>
                                      </p:to>
                                    </p:animClr>
                                    <p:set>
                                      <p:cBhvr>
                                        <p:cTn id="21" dur="1000" fill="hold"/>
                                        <p:tgtEl>
                                          <p:spTgt spid="11"/>
                                        </p:tgtEl>
                                        <p:attrNameLst>
                                          <p:attrName>fill.type</p:attrName>
                                        </p:attrNameLst>
                                      </p:cBhvr>
                                      <p:to>
                                        <p:strVal val="solid"/>
                                      </p:to>
                                    </p:set>
                                    <p:set>
                                      <p:cBhvr>
                                        <p:cTn id="22" dur="1000" fill="hold"/>
                                        <p:tgtEl>
                                          <p:spTgt spid="11"/>
                                        </p:tgtEl>
                                        <p:attrNameLst>
                                          <p:attrName>fill.on</p:attrName>
                                        </p:attrNameLst>
                                      </p:cBhvr>
                                      <p:to>
                                        <p:strVal val="true"/>
                                      </p:to>
                                    </p:set>
                                  </p:childTnLst>
                                </p:cTn>
                              </p:par>
                            </p:childTnLst>
                          </p:cTn>
                        </p:par>
                      </p:childTnLst>
                    </p:cTn>
                  </p:par>
                  <p:par>
                    <p:cTn id="23" fill="hold">
                      <p:stCondLst>
                        <p:cond delay="indefinite"/>
                      </p:stCondLst>
                      <p:childTnLst>
                        <p:par>
                          <p:cTn id="24" fill="hold">
                            <p:stCondLst>
                              <p:cond delay="0"/>
                            </p:stCondLst>
                            <p:childTnLst>
                              <p:par>
                                <p:cTn id="25" presetID="3" presetClass="mediacall" presetSubtype="0" fill="hold" nodeType="clickEffect">
                                  <p:stCondLst>
                                    <p:cond delay="0"/>
                                  </p:stCondLst>
                                  <p:childTnLst>
                                    <p:cmd type="call" cmd="stop">
                                      <p:cBhvr>
                                        <p:cTn id="26" dur="1" fill="hold"/>
                                        <p:tgtEl>
                                          <p:spTgt spid="3"/>
                                        </p:tgtEl>
                                      </p:cBhvr>
                                    </p:cmd>
                                  </p:childTnLst>
                                </p:cTn>
                              </p:par>
                              <p:par>
                                <p:cTn id="27" presetID="10" presetClass="exit" presetSubtype="0" fill="hold" grpId="1" nodeType="withEffect">
                                  <p:stCondLst>
                                    <p:cond delay="0"/>
                                  </p:stCondLst>
                                  <p:childTnLst>
                                    <p:animEffect transition="out" filter="fade">
                                      <p:cBhvr>
                                        <p:cTn id="28" dur="500"/>
                                        <p:tgtEl>
                                          <p:spTgt spid="12"/>
                                        </p:tgtEl>
                                      </p:cBhvr>
                                    </p:animEffect>
                                    <p:set>
                                      <p:cBhvr>
                                        <p:cTn id="29" dur="1" fill="hold">
                                          <p:stCondLst>
                                            <p:cond delay="499"/>
                                          </p:stCondLst>
                                        </p:cTn>
                                        <p:tgtEl>
                                          <p:spTgt spid="12"/>
                                        </p:tgtEl>
                                        <p:attrNameLst>
                                          <p:attrName>style.visibility</p:attrName>
                                        </p:attrNameLst>
                                      </p:cBhvr>
                                      <p:to>
                                        <p:strVal val="hidden"/>
                                      </p:to>
                                    </p:set>
                                  </p:childTnLst>
                                </p:cTn>
                              </p:par>
                              <p:par>
                                <p:cTn id="30" presetID="10" presetClass="entr" presetSubtype="0" fill="hold" grpId="2" nodeType="with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500"/>
                                        <p:tgtEl>
                                          <p:spTgt spid="13"/>
                                        </p:tgtEl>
                                      </p:cBhvr>
                                    </p:animEffect>
                                  </p:childTnLst>
                                </p:cTn>
                              </p:par>
                              <p:par>
                                <p:cTn id="33" presetID="1" presetClass="emph" presetSubtype="2" fill="hold" nodeType="withEffect">
                                  <p:stCondLst>
                                    <p:cond delay="0"/>
                                  </p:stCondLst>
                                  <p:childTnLst>
                                    <p:animClr clrSpc="rgb" dir="cw">
                                      <p:cBhvr>
                                        <p:cTn id="34" dur="2000" fill="hold"/>
                                        <p:tgtEl>
                                          <p:spTgt spid="11"/>
                                        </p:tgtEl>
                                        <p:attrNameLst>
                                          <p:attrName>fillcolor</p:attrName>
                                        </p:attrNameLst>
                                      </p:cBhvr>
                                      <p:to>
                                        <a:schemeClr val="bg1"/>
                                      </p:to>
                                    </p:animClr>
                                    <p:set>
                                      <p:cBhvr>
                                        <p:cTn id="35" dur="2000" fill="hold"/>
                                        <p:tgtEl>
                                          <p:spTgt spid="11"/>
                                        </p:tgtEl>
                                        <p:attrNameLst>
                                          <p:attrName>fill.type</p:attrName>
                                        </p:attrNameLst>
                                      </p:cBhvr>
                                      <p:to>
                                        <p:strVal val="solid"/>
                                      </p:to>
                                    </p:set>
                                    <p:set>
                                      <p:cBhvr>
                                        <p:cTn id="36" dur="2000" fill="hold"/>
                                        <p:tgtEl>
                                          <p:spTgt spid="11"/>
                                        </p:tgtEl>
                                        <p:attrNameLst>
                                          <p:attrName>fill.on</p:attrName>
                                        </p:attrNameLst>
                                      </p:cBhvr>
                                      <p:to>
                                        <p:strVal val="true"/>
                                      </p:to>
                                    </p:set>
                                  </p:childTnLst>
                                </p:cTn>
                              </p:par>
                            </p:childTnLst>
                          </p:cTn>
                        </p:par>
                      </p:childTnLst>
                    </p:cTn>
                  </p:par>
                </p:childTnLst>
              </p:cTn>
              <p:nextCondLst>
                <p:cond evt="onClick" delay="0">
                  <p:tgtEl>
                    <p:spTgt spid="11"/>
                  </p:tgtEl>
                </p:cond>
              </p:nextCondLst>
            </p:seq>
            <p:audio>
              <p:cMediaNode vol="80000">
                <p:cTn id="37" fill="hold" display="0">
                  <p:stCondLst>
                    <p:cond delay="indefinite"/>
                  </p:stCondLst>
                  <p:endCondLst>
                    <p:cond evt="onStopAudio" delay="0">
                      <p:tgtEl>
                        <p:sldTgt/>
                      </p:tgtEl>
                    </p:cond>
                  </p:endCondLst>
                </p:cTn>
                <p:tgtEl>
                  <p:spTgt spid="3"/>
                </p:tgtEl>
              </p:cMediaNode>
            </p:audio>
          </p:childTnLst>
        </p:cTn>
      </p:par>
    </p:tnLst>
    <p:bldLst>
      <p:bldP spid="12" grpId="0"/>
      <p:bldP spid="12" grpId="1"/>
      <p:bldP spid="13" grpId="0"/>
      <p:bldP spid="13" grpId="1"/>
      <p:bldP spid="13" grpId="2"/>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4"/>
          <p:cNvSpPr txBox="1"/>
          <p:nvPr/>
        </p:nvSpPr>
        <p:spPr>
          <a:xfrm>
            <a:off x="251520" y="3659093"/>
            <a:ext cx="8748480" cy="1077218"/>
          </a:xfrm>
          <a:prstGeom prst="rect">
            <a:avLst/>
          </a:prstGeom>
          <a:noFill/>
        </p:spPr>
        <p:txBody>
          <a:bodyPr wrap="square" rtlCol="0">
            <a:spAutoFit/>
          </a:bodyPr>
          <a:lstStyle/>
          <a:p>
            <a:pPr marL="285750" lvl="0" indent="-285750">
              <a:buFont typeface="Wingdings" pitchFamily="2" charset="2"/>
              <a:buChar char="v"/>
            </a:pPr>
            <a:r>
              <a:rPr lang="en-NZ" sz="1600" b="1" i="1" dirty="0">
                <a:solidFill>
                  <a:srgbClr val="FFFF00"/>
                </a:solidFill>
              </a:rPr>
              <a:t>Demonstrate that what you have learned </a:t>
            </a:r>
            <a:r>
              <a:rPr lang="en-NZ" sz="1600" b="1" dirty="0">
                <a:solidFill>
                  <a:schemeClr val="bg1"/>
                </a:solidFill>
              </a:rPr>
              <a:t>about preparing for the coming of the Prince of Peace has inspired you to offer to do things </a:t>
            </a:r>
            <a:r>
              <a:rPr lang="en-NZ" sz="1600" b="1" dirty="0" smtClean="0">
                <a:solidFill>
                  <a:schemeClr val="bg1"/>
                </a:solidFill>
              </a:rPr>
              <a:t>e.g. </a:t>
            </a:r>
            <a:r>
              <a:rPr lang="en-NZ" sz="1600" b="1" dirty="0">
                <a:solidFill>
                  <a:schemeClr val="bg1"/>
                </a:solidFill>
              </a:rPr>
              <a:t>to help around the house and look after younger family members during Advent to make it easier for others to deal with what needs to be done. </a:t>
            </a:r>
            <a:endParaRPr lang="en-GB" sz="1600" b="1" dirty="0">
              <a:solidFill>
                <a:schemeClr val="bg1"/>
              </a:solidFill>
            </a:endParaRPr>
          </a:p>
          <a:p>
            <a:endParaRPr lang="en-GB" sz="1600" b="1" dirty="0">
              <a:solidFill>
                <a:schemeClr val="bg1"/>
              </a:solidFill>
            </a:endParaRPr>
          </a:p>
        </p:txBody>
      </p:sp>
      <p:sp>
        <p:nvSpPr>
          <p:cNvPr id="9" name="TextBox 3"/>
          <p:cNvSpPr txBox="1"/>
          <p:nvPr/>
        </p:nvSpPr>
        <p:spPr>
          <a:xfrm>
            <a:off x="251520" y="3034486"/>
            <a:ext cx="8748480" cy="584775"/>
          </a:xfrm>
          <a:prstGeom prst="rect">
            <a:avLst/>
          </a:prstGeom>
          <a:noFill/>
        </p:spPr>
        <p:txBody>
          <a:bodyPr wrap="square" rtlCol="0">
            <a:spAutoFit/>
          </a:bodyPr>
          <a:lstStyle/>
          <a:p>
            <a:pPr marL="285750" lvl="0" indent="-285750">
              <a:buFont typeface="Wingdings" pitchFamily="2" charset="2"/>
              <a:buChar char="v"/>
            </a:pPr>
            <a:r>
              <a:rPr lang="en-NZ" sz="1600" b="1" i="1" dirty="0">
                <a:solidFill>
                  <a:srgbClr val="FFFF00"/>
                </a:solidFill>
                <a:ea typeface="Adobe Fan Heiti Std B" pitchFamily="34" charset="-128"/>
              </a:rPr>
              <a:t>Take responsibility for </a:t>
            </a:r>
            <a:r>
              <a:rPr lang="en-NZ" sz="1600" b="1" dirty="0">
                <a:solidFill>
                  <a:schemeClr val="bg1"/>
                </a:solidFill>
                <a:ea typeface="Adobe Fan Heiti Std B" pitchFamily="34" charset="-128"/>
              </a:rPr>
              <a:t>creating some Advent symbols for your family to use as a focus for family prayer and conversations in which you could explain what </a:t>
            </a:r>
            <a:r>
              <a:rPr lang="en-NZ" sz="1600" b="1" dirty="0" smtClean="0">
                <a:solidFill>
                  <a:schemeClr val="bg1"/>
                </a:solidFill>
                <a:ea typeface="Adobe Fan Heiti Std B" pitchFamily="34" charset="-128"/>
              </a:rPr>
              <a:t>an ‘upside </a:t>
            </a:r>
            <a:r>
              <a:rPr lang="en-NZ" sz="1600" b="1" dirty="0">
                <a:solidFill>
                  <a:schemeClr val="bg1"/>
                </a:solidFill>
                <a:ea typeface="Adobe Fan Heiti Std B" pitchFamily="34" charset="-128"/>
              </a:rPr>
              <a:t>down </a:t>
            </a:r>
            <a:r>
              <a:rPr lang="en-NZ" sz="1600" b="1" dirty="0" smtClean="0">
                <a:solidFill>
                  <a:schemeClr val="bg1"/>
                </a:solidFill>
                <a:ea typeface="Adobe Fan Heiti Std B" pitchFamily="34" charset="-128"/>
              </a:rPr>
              <a:t>Christmas’ means.</a:t>
            </a:r>
            <a:endParaRPr lang="en-GB" sz="1600" b="1" dirty="0">
              <a:solidFill>
                <a:schemeClr val="bg1"/>
              </a:solidFill>
              <a:ea typeface="Adobe Fan Heiti Std B" pitchFamily="34" charset="-128"/>
            </a:endParaRPr>
          </a:p>
        </p:txBody>
      </p:sp>
      <p:sp>
        <p:nvSpPr>
          <p:cNvPr id="5" name="TextBox 2"/>
          <p:cNvSpPr txBox="1"/>
          <p:nvPr/>
        </p:nvSpPr>
        <p:spPr>
          <a:xfrm>
            <a:off x="251520" y="1920776"/>
            <a:ext cx="8748480" cy="1077218"/>
          </a:xfrm>
          <a:prstGeom prst="rect">
            <a:avLst/>
          </a:prstGeom>
          <a:noFill/>
        </p:spPr>
        <p:txBody>
          <a:bodyPr wrap="square" rtlCol="0">
            <a:spAutoFit/>
          </a:bodyPr>
          <a:lstStyle/>
          <a:p>
            <a:pPr marL="285750" lvl="0" indent="-285750">
              <a:buFont typeface="Wingdings" pitchFamily="2" charset="2"/>
              <a:buChar char="v"/>
            </a:pPr>
            <a:r>
              <a:rPr lang="en-NZ" sz="1600" b="1" i="1" dirty="0">
                <a:solidFill>
                  <a:srgbClr val="FFFF00"/>
                </a:solidFill>
                <a:ea typeface="Adobe Fan Heiti Std B" pitchFamily="34" charset="-128"/>
              </a:rPr>
              <a:t>Have a conversation </a:t>
            </a:r>
            <a:r>
              <a:rPr lang="en-NZ" sz="1600" b="1" dirty="0">
                <a:solidFill>
                  <a:schemeClr val="bg1"/>
                </a:solidFill>
                <a:ea typeface="Adobe Fan Heiti Std B" pitchFamily="34" charset="-128"/>
              </a:rPr>
              <a:t>with someone in your family </a:t>
            </a:r>
            <a:r>
              <a:rPr lang="en-NZ" sz="1600" b="1" dirty="0" err="1" smtClean="0">
                <a:solidFill>
                  <a:schemeClr val="bg1"/>
                </a:solidFill>
                <a:ea typeface="Adobe Fan Heiti Std B" pitchFamily="34" charset="-128"/>
              </a:rPr>
              <a:t>wh</a:t>
            </a:r>
            <a:r>
              <a:rPr lang="en-NZ" sz="1600" b="1" dirty="0" err="1">
                <a:solidFill>
                  <a:schemeClr val="bg1"/>
                </a:solidFill>
                <a:ea typeface="Adobe Fan Heiti Std B" pitchFamily="34" charset="-128"/>
              </a:rPr>
              <a:t>ā</a:t>
            </a:r>
            <a:r>
              <a:rPr lang="en-NZ" sz="1600" b="1" dirty="0" err="1" smtClean="0">
                <a:solidFill>
                  <a:schemeClr val="bg1"/>
                </a:solidFill>
                <a:ea typeface="Adobe Fan Heiti Std B" pitchFamily="34" charset="-128"/>
              </a:rPr>
              <a:t>nau</a:t>
            </a:r>
            <a:r>
              <a:rPr lang="en-NZ" sz="1600" b="1" dirty="0" smtClean="0">
                <a:solidFill>
                  <a:schemeClr val="bg1"/>
                </a:solidFill>
                <a:ea typeface="Adobe Fan Heiti Std B" pitchFamily="34" charset="-128"/>
              </a:rPr>
              <a:t> </a:t>
            </a:r>
            <a:r>
              <a:rPr lang="en-NZ" sz="1600" b="1" dirty="0">
                <a:solidFill>
                  <a:schemeClr val="bg1"/>
                </a:solidFill>
                <a:ea typeface="Adobe Fan Heiti Std B" pitchFamily="34" charset="-128"/>
              </a:rPr>
              <a:t>about the reason we have a time of preparation for Christmas. Talk about how being prepared for something helps you to do it better and mean more. Share what you have learned about the season of Advent and what you and your family </a:t>
            </a:r>
            <a:r>
              <a:rPr lang="en-NZ" sz="1600" b="1" dirty="0" err="1">
                <a:solidFill>
                  <a:schemeClr val="bg1"/>
                </a:solidFill>
                <a:ea typeface="Adobe Fan Heiti Std B" pitchFamily="34" charset="-128"/>
              </a:rPr>
              <a:t>whānau</a:t>
            </a:r>
            <a:r>
              <a:rPr lang="en-NZ" sz="1600" b="1" dirty="0">
                <a:solidFill>
                  <a:schemeClr val="bg1"/>
                </a:solidFill>
                <a:ea typeface="Adobe Fan Heiti Std B" pitchFamily="34" charset="-128"/>
              </a:rPr>
              <a:t> could do to use the season of Advent to help Christmas have a deeper meaning</a:t>
            </a:r>
            <a:r>
              <a:rPr lang="en-NZ" sz="1600" b="1" dirty="0" smtClean="0">
                <a:solidFill>
                  <a:schemeClr val="bg1"/>
                </a:solidFill>
                <a:ea typeface="Adobe Fan Heiti Std B" pitchFamily="34" charset="-128"/>
              </a:rPr>
              <a:t>.</a:t>
            </a:r>
            <a:endParaRPr lang="en-GB" sz="1600" b="1" dirty="0">
              <a:solidFill>
                <a:schemeClr val="bg1"/>
              </a:solidFill>
              <a:ea typeface="Adobe Fan Heiti Std B" pitchFamily="34" charset="-128"/>
            </a:endParaRPr>
          </a:p>
        </p:txBody>
      </p:sp>
      <p:sp>
        <p:nvSpPr>
          <p:cNvPr id="3" name="TextBox 1"/>
          <p:cNvSpPr txBox="1"/>
          <p:nvPr/>
        </p:nvSpPr>
        <p:spPr>
          <a:xfrm>
            <a:off x="251520" y="843558"/>
            <a:ext cx="8748480" cy="1077218"/>
          </a:xfrm>
          <a:prstGeom prst="rect">
            <a:avLst/>
          </a:prstGeom>
          <a:noFill/>
        </p:spPr>
        <p:txBody>
          <a:bodyPr wrap="square" rtlCol="0">
            <a:spAutoFit/>
          </a:bodyPr>
          <a:lstStyle/>
          <a:p>
            <a:pPr marL="285750" lvl="0" indent="-285750">
              <a:buFont typeface="Wingdings" pitchFamily="2" charset="2"/>
              <a:buChar char="v"/>
            </a:pPr>
            <a:r>
              <a:rPr lang="en-NZ" sz="1600" b="1" i="1" dirty="0">
                <a:solidFill>
                  <a:srgbClr val="FFFF00"/>
                </a:solidFill>
                <a:ea typeface="Adobe Fan Heiti Std B" pitchFamily="34" charset="-128"/>
              </a:rPr>
              <a:t>Make a poster or a power point </a:t>
            </a:r>
            <a:r>
              <a:rPr lang="en-NZ" sz="1600" b="1" i="1" dirty="0" smtClean="0">
                <a:solidFill>
                  <a:srgbClr val="FFFF00"/>
                </a:solidFill>
                <a:ea typeface="Adobe Fan Heiti Std B" pitchFamily="34" charset="-128"/>
              </a:rPr>
              <a:t> </a:t>
            </a:r>
            <a:r>
              <a:rPr lang="en-NZ" sz="1600" b="1" dirty="0" smtClean="0">
                <a:solidFill>
                  <a:schemeClr val="bg1"/>
                </a:solidFill>
                <a:ea typeface="Adobe Fan Heiti Std B" pitchFamily="34" charset="-128"/>
              </a:rPr>
              <a:t>to </a:t>
            </a:r>
            <a:r>
              <a:rPr lang="en-NZ" sz="1600" b="1" dirty="0">
                <a:solidFill>
                  <a:schemeClr val="bg1"/>
                </a:solidFill>
                <a:ea typeface="Adobe Fan Heiti Std B" pitchFamily="34" charset="-128"/>
              </a:rPr>
              <a:t>explain what Christians are preparing for during </a:t>
            </a:r>
            <a:r>
              <a:rPr lang="en-NZ" sz="1600" b="1" dirty="0" smtClean="0">
                <a:solidFill>
                  <a:schemeClr val="bg1"/>
                </a:solidFill>
                <a:ea typeface="Adobe Fan Heiti Std B" pitchFamily="34" charset="-128"/>
              </a:rPr>
              <a:t>Advent. Include </a:t>
            </a:r>
            <a:r>
              <a:rPr lang="en-NZ" sz="1600" b="1" dirty="0">
                <a:solidFill>
                  <a:schemeClr val="bg1"/>
                </a:solidFill>
                <a:ea typeface="Adobe Fan Heiti Std B" pitchFamily="34" charset="-128"/>
              </a:rPr>
              <a:t>an explanation of the Liturgical Calendar, the significance of the colours and symbols and things that people can do to prepare their hearts to be open to encountering Jesus in a new way at Christmas. Share this with a younger class or at Children</a:t>
            </a:r>
            <a:r>
              <a:rPr lang="en-NZ" sz="1600" b="1" spc="-1200" dirty="0">
                <a:solidFill>
                  <a:schemeClr val="bg1"/>
                </a:solidFill>
                <a:ea typeface="Adobe Fan Heiti Std B" pitchFamily="34" charset="-128"/>
              </a:rPr>
              <a:t>’</a:t>
            </a:r>
            <a:r>
              <a:rPr lang="en-NZ" sz="1600" b="1" dirty="0">
                <a:solidFill>
                  <a:schemeClr val="bg1"/>
                </a:solidFill>
                <a:ea typeface="Adobe Fan Heiti Std B" pitchFamily="34" charset="-128"/>
              </a:rPr>
              <a:t>s Liturgy in your parish</a:t>
            </a:r>
            <a:r>
              <a:rPr lang="en-NZ" sz="1600" b="1" dirty="0" smtClean="0">
                <a:solidFill>
                  <a:schemeClr val="bg1"/>
                </a:solidFill>
                <a:ea typeface="Adobe Fan Heiti Std B" pitchFamily="34" charset="-128"/>
              </a:rPr>
              <a:t>.</a:t>
            </a:r>
            <a:endParaRPr lang="en-GB" sz="1600" b="1" dirty="0"/>
          </a:p>
        </p:txBody>
      </p:sp>
      <p:sp>
        <p:nvSpPr>
          <p:cNvPr id="2" name="Title"/>
          <p:cNvSpPr>
            <a:spLocks noGrp="1"/>
          </p:cNvSpPr>
          <p:nvPr>
            <p:ph type="ctrTitle"/>
          </p:nvPr>
        </p:nvSpPr>
        <p:spPr>
          <a:xfrm>
            <a:off x="0" y="0"/>
            <a:ext cx="9144000" cy="900000"/>
          </a:xfrm>
        </p:spPr>
        <p:txBody>
          <a:bodyPr>
            <a:normAutofit/>
          </a:bodyPr>
          <a:lstStyle/>
          <a:p>
            <a:r>
              <a:rPr lang="en-US" sz="3200" dirty="0">
                <a:solidFill>
                  <a:schemeClr val="bg1"/>
                </a:solidFill>
                <a:latin typeface="Adobe Heiti Std R" pitchFamily="34" charset="-128"/>
                <a:ea typeface="Adobe Heiti Std R" pitchFamily="34" charset="-128"/>
              </a:rPr>
              <a:t>Sharing our Learning about ADVENT </a:t>
            </a:r>
            <a:endParaRPr lang="en-GB" sz="3600" dirty="0">
              <a:solidFill>
                <a:schemeClr val="bg1"/>
              </a:solidFill>
              <a:latin typeface="Adobe Heiti Std R" pitchFamily="34" charset="-128"/>
              <a:ea typeface="Adobe Heiti Std R" pitchFamily="34" charset="-128"/>
            </a:endParaRPr>
          </a:p>
        </p:txBody>
      </p:sp>
      <p:sp>
        <p:nvSpPr>
          <p:cNvPr id="4"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smtClean="0">
                <a:solidFill>
                  <a:srgbClr val="002060"/>
                </a:solidFill>
                <a:latin typeface="Arial" pitchFamily="34" charset="0"/>
                <a:cs typeface="Arial" pitchFamily="34" charset="0"/>
              </a:rPr>
              <a:t>L-2</a:t>
            </a:r>
          </a:p>
          <a:p>
            <a:pPr algn="ctr"/>
            <a:r>
              <a:rPr lang="en-GB" sz="900" b="1" dirty="0" smtClean="0">
                <a:solidFill>
                  <a:srgbClr val="002060"/>
                </a:solidFill>
                <a:latin typeface="Arial" pitchFamily="34" charset="0"/>
                <a:cs typeface="Arial" pitchFamily="34" charset="0"/>
              </a:rPr>
              <a:t>S-10</a:t>
            </a:r>
            <a:endParaRPr lang="en-GB" sz="900" b="1" dirty="0">
              <a:solidFill>
                <a:srgbClr val="002060"/>
              </a:solidFill>
              <a:latin typeface="Arial" pitchFamily="34" charset="0"/>
              <a:cs typeface="Arial" pitchFamily="34" charset="0"/>
            </a:endParaRPr>
          </a:p>
        </p:txBody>
      </p:sp>
      <p:sp>
        <p:nvSpPr>
          <p:cNvPr id="6"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box: Tool instructions"/>
          <p:cNvSpPr txBox="1"/>
          <p:nvPr/>
        </p:nvSpPr>
        <p:spPr>
          <a:xfrm>
            <a:off x="3088293" y="4912668"/>
            <a:ext cx="2967479" cy="230832"/>
          </a:xfrm>
          <a:prstGeom prst="rect">
            <a:avLst/>
          </a:prstGeom>
          <a:noFill/>
        </p:spPr>
        <p:txBody>
          <a:bodyPr wrap="none" rtlCol="0">
            <a:spAutoFit/>
          </a:bodyPr>
          <a:lstStyle/>
          <a:p>
            <a:pPr algn="ctr"/>
            <a:r>
              <a:rPr lang="en-NZ" sz="900" dirty="0" smtClean="0">
                <a:solidFill>
                  <a:schemeClr val="bg1"/>
                </a:solidFill>
                <a:latin typeface="Adobe Heiti Std R" pitchFamily="34" charset="-128"/>
                <a:ea typeface="Adobe Heiti Std R" pitchFamily="34" charset="-128"/>
                <a:cs typeface="Arial" pitchFamily="34" charset="0"/>
              </a:rPr>
              <a:t>Click on the worksheet button to go to the worksheet</a:t>
            </a:r>
            <a:endParaRPr lang="en-GB" sz="900" dirty="0">
              <a:solidFill>
                <a:schemeClr val="bg1"/>
              </a:solidFill>
              <a:latin typeface="Adobe Heiti Std R" pitchFamily="34" charset="-128"/>
              <a:ea typeface="Adobe Heiti Std R" pitchFamily="34" charset="-128"/>
              <a:cs typeface="Arial" pitchFamily="34" charset="0"/>
            </a:endParaRPr>
          </a:p>
        </p:txBody>
      </p:sp>
      <p:sp>
        <p:nvSpPr>
          <p:cNvPr id="14" name="Action Button: Worksheet">
            <a:hlinkClick r:id="rId3" action="ppaction://hlinksldjump" highlightClick="1"/>
          </p:cNvPr>
          <p:cNvSpPr/>
          <p:nvPr/>
        </p:nvSpPr>
        <p:spPr>
          <a:xfrm>
            <a:off x="7092000" y="4680000"/>
            <a:ext cx="360000" cy="360000"/>
          </a:xfrm>
          <a:prstGeom prst="actionButtonDocumen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646427629"/>
      </p:ext>
    </p:extLst>
  </p:cSld>
  <p:clrMapOvr>
    <a:masterClrMapping/>
  </p:clrMapOvr>
  <p:transition spd="med"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9" grpId="0"/>
      <p:bldP spid="5" grpId="0"/>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4" name="TextBox"/>
          <p:cNvSpPr txBox="1"/>
          <p:nvPr/>
        </p:nvSpPr>
        <p:spPr>
          <a:xfrm>
            <a:off x="4355976" y="1438200"/>
            <a:ext cx="4644024" cy="3077766"/>
          </a:xfrm>
          <a:prstGeom prst="rect">
            <a:avLst/>
          </a:prstGeom>
          <a:noFill/>
        </p:spPr>
        <p:txBody>
          <a:bodyPr wrap="square" rtlCol="0">
            <a:spAutoFit/>
          </a:bodyPr>
          <a:lstStyle/>
          <a:p>
            <a:pPr marL="180975" lvl="0" indent="-180975">
              <a:spcAft>
                <a:spcPts val="1200"/>
              </a:spcAft>
              <a:buFont typeface="Arial" pitchFamily="34" charset="0"/>
              <a:buChar char="•"/>
            </a:pPr>
            <a:r>
              <a:rPr lang="en-NZ" sz="1600" dirty="0">
                <a:latin typeface="Adobe Fan Heiti Std B" pitchFamily="34" charset="-128"/>
                <a:ea typeface="Adobe Fan Heiti Std B" pitchFamily="34" charset="-128"/>
              </a:rPr>
              <a:t>Colour the season of Advent on the calendar </a:t>
            </a:r>
            <a:endParaRPr lang="en-GB" sz="1600" dirty="0">
              <a:latin typeface="Adobe Fan Heiti Std B" pitchFamily="34" charset="-128"/>
              <a:ea typeface="Adobe Fan Heiti Std B" pitchFamily="34" charset="-128"/>
            </a:endParaRPr>
          </a:p>
          <a:p>
            <a:pPr marL="180975" lvl="0" indent="-180975">
              <a:spcAft>
                <a:spcPts val="1200"/>
              </a:spcAft>
              <a:buFont typeface="Arial" pitchFamily="34" charset="0"/>
              <a:buChar char="•"/>
            </a:pPr>
            <a:r>
              <a:rPr lang="en-NZ" sz="1600" dirty="0">
                <a:latin typeface="Adobe Fan Heiti Std B" pitchFamily="34" charset="-128"/>
                <a:ea typeface="Adobe Fan Heiti Std B" pitchFamily="34" charset="-128"/>
              </a:rPr>
              <a:t>Mark the date of the 1</a:t>
            </a:r>
            <a:r>
              <a:rPr lang="en-NZ" sz="1600" baseline="30000" dirty="0">
                <a:latin typeface="Adobe Fan Heiti Std B" pitchFamily="34" charset="-128"/>
                <a:ea typeface="Adobe Fan Heiti Std B" pitchFamily="34" charset="-128"/>
              </a:rPr>
              <a:t>st</a:t>
            </a:r>
            <a:r>
              <a:rPr lang="en-NZ" sz="1600" dirty="0">
                <a:latin typeface="Adobe Fan Heiti Std B" pitchFamily="34" charset="-128"/>
                <a:ea typeface="Adobe Fan Heiti Std B" pitchFamily="34" charset="-128"/>
              </a:rPr>
              <a:t> Sunday of Advent on the calendar.</a:t>
            </a:r>
            <a:endParaRPr lang="en-GB" sz="1600" dirty="0">
              <a:latin typeface="Adobe Fan Heiti Std B" pitchFamily="34" charset="-128"/>
              <a:ea typeface="Adobe Fan Heiti Std B" pitchFamily="34" charset="-128"/>
            </a:endParaRPr>
          </a:p>
          <a:p>
            <a:pPr marL="180975" lvl="0" indent="-180975">
              <a:spcAft>
                <a:spcPts val="1200"/>
              </a:spcAft>
              <a:buFont typeface="Arial" pitchFamily="34" charset="0"/>
              <a:buChar char="•"/>
            </a:pPr>
            <a:r>
              <a:rPr lang="en-NZ" sz="1600" dirty="0">
                <a:latin typeface="Adobe Fan Heiti Std B" pitchFamily="34" charset="-128"/>
                <a:ea typeface="Adobe Fan Heiti Std B" pitchFamily="34" charset="-128"/>
              </a:rPr>
              <a:t>Mark the Feast of Christmas. </a:t>
            </a:r>
            <a:endParaRPr lang="en-GB" sz="1600" dirty="0">
              <a:latin typeface="Adobe Fan Heiti Std B" pitchFamily="34" charset="-128"/>
              <a:ea typeface="Adobe Fan Heiti Std B" pitchFamily="34" charset="-128"/>
            </a:endParaRPr>
          </a:p>
          <a:p>
            <a:pPr marL="180975" lvl="0" indent="-180975">
              <a:spcAft>
                <a:spcPts val="1200"/>
              </a:spcAft>
              <a:buFont typeface="Arial" pitchFamily="34" charset="0"/>
              <a:buChar char="•"/>
            </a:pPr>
            <a:r>
              <a:rPr lang="en-NZ" sz="1600" dirty="0">
                <a:latin typeface="Adobe Fan Heiti Std B" pitchFamily="34" charset="-128"/>
                <a:ea typeface="Adobe Fan Heiti Std B" pitchFamily="34" charset="-128"/>
              </a:rPr>
              <a:t>Add </a:t>
            </a:r>
            <a:r>
              <a:rPr lang="en-NZ" sz="1600" dirty="0" smtClean="0">
                <a:latin typeface="Adobe Fan Heiti Std B" pitchFamily="34" charset="-128"/>
                <a:ea typeface="Adobe Fan Heiti Std B" pitchFamily="34" charset="-128"/>
              </a:rPr>
              <a:t>NZ </a:t>
            </a:r>
            <a:r>
              <a:rPr lang="en-NZ" sz="1600" dirty="0">
                <a:latin typeface="Adobe Fan Heiti Std B" pitchFamily="34" charset="-128"/>
                <a:ea typeface="Adobe Fan Heiti Std B" pitchFamily="34" charset="-128"/>
              </a:rPr>
              <a:t>symbols for Advent near the season.</a:t>
            </a:r>
            <a:endParaRPr lang="en-GB" sz="1600" dirty="0">
              <a:latin typeface="Adobe Fan Heiti Std B" pitchFamily="34" charset="-128"/>
              <a:ea typeface="Adobe Fan Heiti Std B" pitchFamily="34" charset="-128"/>
            </a:endParaRPr>
          </a:p>
          <a:p>
            <a:pPr marL="180975" lvl="0" indent="-180975">
              <a:spcAft>
                <a:spcPts val="1200"/>
              </a:spcAft>
              <a:buFont typeface="Arial" pitchFamily="34" charset="0"/>
              <a:buChar char="•"/>
            </a:pPr>
            <a:r>
              <a:rPr lang="en-NZ" sz="1600" dirty="0">
                <a:latin typeface="Adobe Fan Heiti Std B" pitchFamily="34" charset="-128"/>
                <a:ea typeface="Adobe Fan Heiti Std B" pitchFamily="34" charset="-128"/>
              </a:rPr>
              <a:t>You can refer to the symbols on the slide and add some of your own</a:t>
            </a:r>
            <a:endParaRPr lang="en-GB" sz="1600" dirty="0">
              <a:latin typeface="Adobe Fan Heiti Std B" pitchFamily="34" charset="-128"/>
              <a:ea typeface="Adobe Fan Heiti Std B" pitchFamily="34" charset="-128"/>
            </a:endParaRPr>
          </a:p>
          <a:p>
            <a:pPr marL="180975" lvl="0" indent="-180975">
              <a:spcAft>
                <a:spcPts val="1200"/>
              </a:spcAft>
              <a:buFont typeface="Arial" pitchFamily="34" charset="0"/>
              <a:buChar char="•"/>
            </a:pPr>
            <a:r>
              <a:rPr lang="en-NZ" sz="1600" dirty="0">
                <a:latin typeface="Adobe Fan Heiti Std B" pitchFamily="34" charset="-128"/>
                <a:ea typeface="Adobe Fan Heiti Std B" pitchFamily="34" charset="-128"/>
              </a:rPr>
              <a:t>Keep the calendar to use in the other lessons in the Liturgical Year</a:t>
            </a:r>
            <a:r>
              <a:rPr lang="en-NZ" sz="1600" dirty="0" smtClean="0">
                <a:latin typeface="Adobe Fan Heiti Std B" pitchFamily="34" charset="-128"/>
                <a:ea typeface="Adobe Fan Heiti Std B" pitchFamily="34" charset="-128"/>
              </a:rPr>
              <a:t>.</a:t>
            </a:r>
            <a:endParaRPr lang="en-GB" sz="1600" dirty="0">
              <a:latin typeface="Adobe Fan Heiti Std B" pitchFamily="34" charset="-128"/>
              <a:ea typeface="Adobe Fan Heiti Std B" pitchFamily="34" charset="-128"/>
            </a:endParaRPr>
          </a:p>
        </p:txBody>
      </p:sp>
      <p:pic>
        <p:nvPicPr>
          <p:cNvPr id="6147" name="Picture" descr="D:\03 Projects\TCI\10 Lessons\02 LITURGICAL YEAR\01 Advent\Advent Y7-L02\Image - Slide 4 - clean.tif"/>
          <p:cNvPicPr>
            <a:picLocks noChangeAspect="1" noChangeArrowheads="1"/>
          </p:cNvPicPr>
          <p:nvPr/>
        </p:nvPicPr>
        <p:blipFill>
          <a:blip r:embed="rId3" cstate="print">
            <a:extLst>
              <a:ext uri="{BEBA8EAE-BF5A-486C-A8C5-ECC9F3942E4B}">
                <a14:imgProps xmlns:a14="http://schemas.microsoft.com/office/drawing/2010/main">
                  <a14:imgLayer r:embed="rId4">
                    <a14:imgEffect>
                      <a14:saturation sat="0"/>
                    </a14:imgEffect>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179512" y="699542"/>
            <a:ext cx="4032448" cy="4050204"/>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name"/>
          <p:cNvSpPr txBox="1"/>
          <p:nvPr/>
        </p:nvSpPr>
        <p:spPr>
          <a:xfrm>
            <a:off x="4572000" y="998607"/>
            <a:ext cx="1992853" cy="276999"/>
          </a:xfrm>
          <a:prstGeom prst="rect">
            <a:avLst/>
          </a:prstGeom>
          <a:noFill/>
        </p:spPr>
        <p:txBody>
          <a:bodyPr wrap="none" rtlCol="0">
            <a:spAutoFit/>
          </a:bodyPr>
          <a:lstStyle/>
          <a:p>
            <a:r>
              <a:rPr lang="en-NZ" sz="1200" dirty="0" smtClean="0">
                <a:latin typeface="Adobe Heiti Std R" pitchFamily="34" charset="-128"/>
                <a:ea typeface="Adobe Heiti Std R" pitchFamily="34" charset="-128"/>
              </a:rPr>
              <a:t>Name: _______________</a:t>
            </a:r>
            <a:endParaRPr lang="en-GB" sz="1200" dirty="0">
              <a:latin typeface="Adobe Heiti Std R" pitchFamily="34" charset="-128"/>
              <a:ea typeface="Adobe Heiti Std R" pitchFamily="34" charset="-128"/>
            </a:endParaRPr>
          </a:p>
        </p:txBody>
      </p:sp>
      <p:sp>
        <p:nvSpPr>
          <p:cNvPr id="16" name="TextBox: date"/>
          <p:cNvSpPr txBox="1"/>
          <p:nvPr/>
        </p:nvSpPr>
        <p:spPr>
          <a:xfrm>
            <a:off x="6614567" y="998607"/>
            <a:ext cx="1382110" cy="276999"/>
          </a:xfrm>
          <a:prstGeom prst="rect">
            <a:avLst/>
          </a:prstGeom>
          <a:noFill/>
        </p:spPr>
        <p:txBody>
          <a:bodyPr wrap="none" rtlCol="0">
            <a:spAutoFit/>
          </a:bodyPr>
          <a:lstStyle/>
          <a:p>
            <a:r>
              <a:rPr lang="en-NZ" sz="1200" dirty="0" smtClean="0">
                <a:latin typeface="Adobe Heiti Std R" pitchFamily="34" charset="-128"/>
                <a:ea typeface="Adobe Heiti Std R" pitchFamily="34" charset="-128"/>
              </a:rPr>
              <a:t>Date: _________</a:t>
            </a:r>
            <a:endParaRPr lang="en-GB" sz="1200" dirty="0">
              <a:latin typeface="Adobe Heiti Std R" pitchFamily="34" charset="-128"/>
              <a:ea typeface="Adobe Heiti Std R" pitchFamily="34" charset="-128"/>
            </a:endParaRPr>
          </a:p>
        </p:txBody>
      </p:sp>
      <p:sp>
        <p:nvSpPr>
          <p:cNvPr id="2" name="Title"/>
          <p:cNvSpPr>
            <a:spLocks noGrp="1"/>
          </p:cNvSpPr>
          <p:nvPr>
            <p:ph type="ctrTitle"/>
          </p:nvPr>
        </p:nvSpPr>
        <p:spPr>
          <a:xfrm>
            <a:off x="0" y="0"/>
            <a:ext cx="9144000" cy="756000"/>
          </a:xfrm>
        </p:spPr>
        <p:txBody>
          <a:bodyPr lIns="0" rIns="0">
            <a:normAutofit/>
          </a:bodyPr>
          <a:lstStyle/>
          <a:p>
            <a:r>
              <a:rPr lang="en-US" sz="2800" dirty="0">
                <a:latin typeface="Adobe Fan Heiti Std B" pitchFamily="34" charset="-128"/>
                <a:ea typeface="Adobe Fan Heiti Std B" pitchFamily="34" charset="-128"/>
              </a:rPr>
              <a:t>ADVENT and CHRISTMAS in AOTEAROA NEW ZEALAND </a:t>
            </a:r>
            <a:endParaRPr lang="en-GB" sz="3600" dirty="0">
              <a:latin typeface="Adobe Fan Heiti Std B" pitchFamily="34" charset="-128"/>
              <a:ea typeface="Adobe Fan Heiti Std B" pitchFamily="34" charset="-128"/>
            </a:endParaRPr>
          </a:p>
        </p:txBody>
      </p:sp>
      <p:sp>
        <p:nvSpPr>
          <p:cNvPr id="20" name="Textbox: Tool instructions"/>
          <p:cNvSpPr txBox="1"/>
          <p:nvPr/>
        </p:nvSpPr>
        <p:spPr>
          <a:xfrm>
            <a:off x="3088288" y="4912668"/>
            <a:ext cx="2967479" cy="230832"/>
          </a:xfrm>
          <a:prstGeom prst="rect">
            <a:avLst/>
          </a:prstGeom>
          <a:noFill/>
        </p:spPr>
        <p:txBody>
          <a:bodyPr wrap="none" rtlCol="0">
            <a:spAutoFit/>
          </a:bodyPr>
          <a:lstStyle/>
          <a:p>
            <a:pPr algn="ctr"/>
            <a:r>
              <a:rPr lang="en-NZ" sz="900" dirty="0" smtClean="0">
                <a:solidFill>
                  <a:schemeClr val="bg1"/>
                </a:solidFill>
                <a:latin typeface="Adobe Heiti Std R" pitchFamily="34" charset="-128"/>
                <a:ea typeface="Adobe Heiti Std R" pitchFamily="34" charset="-128"/>
                <a:cs typeface="Arial" pitchFamily="34" charset="0"/>
              </a:rPr>
              <a:t>Click on the worksheet button to go to the worksheet</a:t>
            </a:r>
            <a:endParaRPr lang="en-GB" sz="900" dirty="0">
              <a:solidFill>
                <a:schemeClr val="bg1"/>
              </a:solidFill>
              <a:latin typeface="Adobe Heiti Std R" pitchFamily="34" charset="-128"/>
              <a:ea typeface="Adobe Heiti Std R" pitchFamily="34" charset="-128"/>
              <a:cs typeface="Arial" pitchFamily="34" charset="0"/>
            </a:endParaRPr>
          </a:p>
        </p:txBody>
      </p:sp>
      <p:sp>
        <p:nvSpPr>
          <p:cNvPr id="10" name="TextBox: PageNumber"/>
          <p:cNvSpPr txBox="1">
            <a:spLocks/>
          </p:cNvSpPr>
          <p:nvPr/>
        </p:nvSpPr>
        <p:spPr>
          <a:xfrm>
            <a:off x="8640000" y="4680000"/>
            <a:ext cx="360000" cy="360000"/>
          </a:xfrm>
          <a:prstGeom prst="rect">
            <a:avLst/>
          </a:prstGeom>
          <a:solidFill>
            <a:schemeClr val="bg1">
              <a:lumMod val="95000"/>
            </a:schemeClr>
          </a:solidFill>
          <a:ln w="25400">
            <a:solidFill>
              <a:schemeClr val="tx1"/>
            </a:solidFill>
          </a:ln>
        </p:spPr>
        <p:txBody>
          <a:bodyPr wrap="none" rtlCol="0" anchor="ctr" anchorCtr="1">
            <a:noAutofit/>
          </a:bodyPr>
          <a:lstStyle/>
          <a:p>
            <a:pPr algn="ctr"/>
            <a:r>
              <a:rPr lang="en-GB" sz="900" b="1" dirty="0" smtClean="0">
                <a:latin typeface="Arial" pitchFamily="34" charset="0"/>
                <a:cs typeface="Arial" pitchFamily="34" charset="0"/>
              </a:rPr>
              <a:t>L-2</a:t>
            </a:r>
          </a:p>
          <a:p>
            <a:pPr algn="ctr"/>
            <a:r>
              <a:rPr lang="en-GB" sz="900" b="1" dirty="0" smtClean="0">
                <a:latin typeface="Arial" pitchFamily="34" charset="0"/>
                <a:cs typeface="Arial" pitchFamily="34" charset="0"/>
              </a:rPr>
              <a:t>S-04</a:t>
            </a:r>
            <a:endParaRPr lang="en-GB" sz="900" b="1" dirty="0">
              <a:latin typeface="Arial" pitchFamily="34" charset="0"/>
              <a:cs typeface="Arial" pitchFamily="34" charset="0"/>
            </a:endParaRPr>
          </a:p>
        </p:txBody>
      </p:sp>
      <p:sp>
        <p:nvSpPr>
          <p:cNvPr id="11" name="Action Button: Up">
            <a:hlinkClick r:id="rId5" action="ppaction://hlinksldjump" highlightClick="1"/>
          </p:cNvPr>
          <p:cNvSpPr/>
          <p:nvPr/>
        </p:nvSpPr>
        <p:spPr>
          <a:xfrm rot="16200000">
            <a:off x="8100000" y="4680000"/>
            <a:ext cx="360000"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Tool instructions"/>
          <p:cNvSpPr txBox="1"/>
          <p:nvPr/>
        </p:nvSpPr>
        <p:spPr>
          <a:xfrm>
            <a:off x="3444139" y="4912668"/>
            <a:ext cx="2255747" cy="230832"/>
          </a:xfrm>
          <a:prstGeom prst="rect">
            <a:avLst/>
          </a:prstGeom>
          <a:noFill/>
        </p:spPr>
        <p:txBody>
          <a:bodyPr wrap="none" rtlCol="0">
            <a:spAutoFit/>
          </a:bodyPr>
          <a:lstStyle/>
          <a:p>
            <a:pPr algn="ctr"/>
            <a:r>
              <a:rPr lang="en-GB" sz="900" dirty="0" smtClean="0">
                <a:latin typeface="Arial" pitchFamily="34" charset="0"/>
                <a:ea typeface="Segoe UI" pitchFamily="34" charset="0"/>
                <a:cs typeface="Arial" pitchFamily="34" charset="0"/>
              </a:rPr>
              <a:t>Click the up arrow to return to the lesson</a:t>
            </a:r>
            <a:endParaRPr lang="en-GB" sz="900" dirty="0">
              <a:latin typeface="Arial" pitchFamily="34" charset="0"/>
              <a:ea typeface="Segoe UI" pitchFamily="34" charset="0"/>
              <a:cs typeface="Arial" pitchFamily="34" charset="0"/>
            </a:endParaRPr>
          </a:p>
        </p:txBody>
      </p:sp>
      <p:sp>
        <p:nvSpPr>
          <p:cNvPr id="13" name="TextBox: Worksheet Indication"/>
          <p:cNvSpPr txBox="1"/>
          <p:nvPr/>
        </p:nvSpPr>
        <p:spPr>
          <a:xfrm>
            <a:off x="0" y="4783500"/>
            <a:ext cx="1260000" cy="360000"/>
          </a:xfrm>
          <a:prstGeom prst="rect">
            <a:avLst/>
          </a:prstGeom>
          <a:noFill/>
          <a:ln w="0">
            <a:noFill/>
          </a:ln>
        </p:spPr>
        <p:txBody>
          <a:bodyPr wrap="square" rtlCol="0">
            <a:noAutofit/>
          </a:bodyPr>
          <a:lstStyle/>
          <a:p>
            <a:r>
              <a:rPr lang="en-GB" sz="1600" b="1" dirty="0" smtClean="0">
                <a:latin typeface="Arial" pitchFamily="34" charset="0"/>
                <a:cs typeface="Arial" pitchFamily="34" charset="0"/>
              </a:rPr>
              <a:t>Worksheet</a:t>
            </a:r>
            <a:endParaRPr lang="en-GB" sz="1600" b="1" dirty="0">
              <a:latin typeface="Arial" pitchFamily="34" charset="0"/>
              <a:cs typeface="Arial" pitchFamily="34" charset="0"/>
            </a:endParaRPr>
          </a:p>
        </p:txBody>
      </p:sp>
    </p:spTree>
    <p:extLst>
      <p:ext uri="{BB962C8B-B14F-4D97-AF65-F5344CB8AC3E}">
        <p14:creationId xmlns:p14="http://schemas.microsoft.com/office/powerpoint/2010/main" val="2621711992"/>
      </p:ext>
    </p:extLst>
  </p:cSld>
  <p:clrMapOvr>
    <a:masterClrMapping/>
  </p:clrMapOvr>
  <p:transition spd="med" advClick="0">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18" name="Textbox: Line 5"/>
          <p:cNvSpPr txBox="1"/>
          <p:nvPr/>
        </p:nvSpPr>
        <p:spPr>
          <a:xfrm>
            <a:off x="841181" y="4072292"/>
            <a:ext cx="7776864" cy="369332"/>
          </a:xfrm>
          <a:prstGeom prst="rect">
            <a:avLst/>
          </a:prstGeom>
          <a:noFill/>
        </p:spPr>
        <p:txBody>
          <a:bodyPr wrap="square" rtlCol="0">
            <a:spAutoFit/>
          </a:bodyPr>
          <a:lstStyle/>
          <a:p>
            <a:pPr lvl="0">
              <a:spcAft>
                <a:spcPts val="1800"/>
              </a:spcAft>
            </a:pPr>
            <a:r>
              <a:rPr lang="en-US" b="1" dirty="0" smtClean="0">
                <a:latin typeface="Adobe Heiti Std R" pitchFamily="34" charset="-128"/>
                <a:ea typeface="Adobe Heiti Std R" pitchFamily="34" charset="-128"/>
                <a:cs typeface="Segoe UI" pitchFamily="34" charset="0"/>
              </a:rPr>
              <a:t>Questions </a:t>
            </a:r>
            <a:r>
              <a:rPr lang="en-US" b="1" dirty="0">
                <a:latin typeface="Adobe Heiti Std R" pitchFamily="34" charset="-128"/>
                <a:ea typeface="Adobe Heiti Std R" pitchFamily="34" charset="-128"/>
                <a:cs typeface="Segoe UI" pitchFamily="34" charset="0"/>
              </a:rPr>
              <a:t>I would like to ask about the topics in this lesson are …</a:t>
            </a:r>
            <a:endParaRPr lang="en-GB" b="1" dirty="0">
              <a:latin typeface="Adobe Heiti Std R" pitchFamily="34" charset="-128"/>
              <a:ea typeface="Adobe Heiti Std R" pitchFamily="34" charset="-128"/>
              <a:cs typeface="Segoe UI" pitchFamily="34" charset="0"/>
            </a:endParaRPr>
          </a:p>
        </p:txBody>
      </p:sp>
      <p:sp>
        <p:nvSpPr>
          <p:cNvPr id="20" name="Textbox: Line 4"/>
          <p:cNvSpPr txBox="1"/>
          <p:nvPr/>
        </p:nvSpPr>
        <p:spPr>
          <a:xfrm>
            <a:off x="850343" y="3633470"/>
            <a:ext cx="7767702" cy="369332"/>
          </a:xfrm>
          <a:prstGeom prst="rect">
            <a:avLst/>
          </a:prstGeom>
          <a:noFill/>
        </p:spPr>
        <p:txBody>
          <a:bodyPr wrap="square" rtlCol="0">
            <a:spAutoFit/>
          </a:bodyPr>
          <a:lstStyle/>
          <a:p>
            <a:pPr lvl="0">
              <a:spcAft>
                <a:spcPts val="1800"/>
              </a:spcAft>
            </a:pPr>
            <a:r>
              <a:rPr lang="en-US" b="1" dirty="0" smtClean="0">
                <a:latin typeface="Adobe Heiti Std R" pitchFamily="34" charset="-128"/>
                <a:ea typeface="Adobe Heiti Std R" pitchFamily="34" charset="-128"/>
                <a:cs typeface="Segoe UI" pitchFamily="34" charset="0"/>
              </a:rPr>
              <a:t>Which </a:t>
            </a:r>
            <a:r>
              <a:rPr lang="en-US" b="1" dirty="0">
                <a:latin typeface="Adobe Heiti Std R" pitchFamily="34" charset="-128"/>
                <a:ea typeface="Adobe Heiti Std R" pitchFamily="34" charset="-128"/>
                <a:cs typeface="Segoe UI" pitchFamily="34" charset="0"/>
              </a:rPr>
              <a:t>activity do you think helped you to learn best in this lesson?</a:t>
            </a:r>
            <a:endParaRPr lang="en-GB" b="1" dirty="0">
              <a:latin typeface="Adobe Heiti Std R" pitchFamily="34" charset="-128"/>
              <a:ea typeface="Adobe Heiti Std R" pitchFamily="34" charset="-128"/>
              <a:cs typeface="Segoe UI" pitchFamily="34" charset="0"/>
            </a:endParaRPr>
          </a:p>
        </p:txBody>
      </p:sp>
      <p:sp>
        <p:nvSpPr>
          <p:cNvPr id="21" name="Textbox: Line 3"/>
          <p:cNvSpPr txBox="1"/>
          <p:nvPr/>
        </p:nvSpPr>
        <p:spPr>
          <a:xfrm>
            <a:off x="850342" y="2640649"/>
            <a:ext cx="7826114" cy="923330"/>
          </a:xfrm>
          <a:prstGeom prst="rect">
            <a:avLst/>
          </a:prstGeom>
          <a:noFill/>
        </p:spPr>
        <p:txBody>
          <a:bodyPr wrap="square" rtlCol="0">
            <a:spAutoFit/>
          </a:bodyPr>
          <a:lstStyle/>
          <a:p>
            <a:pPr lvl="0">
              <a:spcAft>
                <a:spcPts val="1800"/>
              </a:spcAft>
            </a:pPr>
            <a:r>
              <a:rPr lang="en-US" b="1" dirty="0" smtClean="0">
                <a:latin typeface="Adobe Heiti Std R" pitchFamily="34" charset="-128"/>
                <a:ea typeface="Adobe Heiti Std R" pitchFamily="34" charset="-128"/>
                <a:cs typeface="Segoe UI" pitchFamily="34" charset="0"/>
              </a:rPr>
              <a:t>Write </a:t>
            </a:r>
            <a:r>
              <a:rPr lang="en-US" b="1" dirty="0">
                <a:latin typeface="Adobe Heiti Std R" pitchFamily="34" charset="-128"/>
                <a:ea typeface="Adobe Heiti Std R" pitchFamily="34" charset="-128"/>
                <a:cs typeface="Segoe UI" pitchFamily="34" charset="0"/>
              </a:rPr>
              <a:t>one tip to share that will help people to keep their minds and hearts </a:t>
            </a:r>
            <a:r>
              <a:rPr lang="en-US" b="1" dirty="0" err="1" smtClean="0">
                <a:latin typeface="Adobe Heiti Std R" pitchFamily="34" charset="-128"/>
                <a:ea typeface="Adobe Heiti Std R" pitchFamily="34" charset="-128"/>
                <a:cs typeface="Segoe UI" pitchFamily="34" charset="0"/>
              </a:rPr>
              <a:t>focussed</a:t>
            </a:r>
            <a:r>
              <a:rPr lang="en-US" b="1" dirty="0" smtClean="0">
                <a:latin typeface="Adobe Heiti Std R" pitchFamily="34" charset="-128"/>
                <a:ea typeface="Adobe Heiti Std R" pitchFamily="34" charset="-128"/>
                <a:cs typeface="Segoe UI" pitchFamily="34" charset="0"/>
              </a:rPr>
              <a:t> </a:t>
            </a:r>
            <a:r>
              <a:rPr lang="en-US" b="1" dirty="0">
                <a:latin typeface="Adobe Heiti Std R" pitchFamily="34" charset="-128"/>
                <a:ea typeface="Adobe Heiti Std R" pitchFamily="34" charset="-128"/>
                <a:cs typeface="Segoe UI" pitchFamily="34" charset="0"/>
              </a:rPr>
              <a:t>on preparing for Jesus to </a:t>
            </a:r>
            <a:r>
              <a:rPr lang="en-US" b="1" dirty="0" smtClean="0">
                <a:latin typeface="Adobe Heiti Std R" pitchFamily="34" charset="-128"/>
                <a:ea typeface="Adobe Heiti Std R" pitchFamily="34" charset="-128"/>
                <a:cs typeface="Segoe UI" pitchFamily="34" charset="0"/>
              </a:rPr>
              <a:t>be born </a:t>
            </a:r>
            <a:r>
              <a:rPr lang="en-US" b="1" dirty="0">
                <a:latin typeface="Adobe Heiti Std R" pitchFamily="34" charset="-128"/>
                <a:ea typeface="Adobe Heiti Std R" pitchFamily="34" charset="-128"/>
                <a:cs typeface="Segoe UI" pitchFamily="34" charset="0"/>
              </a:rPr>
              <a:t>in a new </a:t>
            </a:r>
            <a:r>
              <a:rPr lang="en-US" b="1" dirty="0" smtClean="0">
                <a:latin typeface="Adobe Heiti Std R" pitchFamily="34" charset="-128"/>
                <a:ea typeface="Adobe Heiti Std R" pitchFamily="34" charset="-128"/>
                <a:cs typeface="Segoe UI" pitchFamily="34" charset="0"/>
              </a:rPr>
              <a:t>way</a:t>
            </a:r>
            <a:br>
              <a:rPr lang="en-US" b="1" dirty="0" smtClean="0">
                <a:latin typeface="Adobe Heiti Std R" pitchFamily="34" charset="-128"/>
                <a:ea typeface="Adobe Heiti Std R" pitchFamily="34" charset="-128"/>
                <a:cs typeface="Segoe UI" pitchFamily="34" charset="0"/>
              </a:rPr>
            </a:br>
            <a:r>
              <a:rPr lang="en-US" b="1" dirty="0" smtClean="0">
                <a:latin typeface="Adobe Heiti Std R" pitchFamily="34" charset="-128"/>
                <a:ea typeface="Adobe Heiti Std R" pitchFamily="34" charset="-128"/>
                <a:cs typeface="Segoe UI" pitchFamily="34" charset="0"/>
              </a:rPr>
              <a:t>into </a:t>
            </a:r>
            <a:r>
              <a:rPr lang="en-US" b="1" dirty="0">
                <a:latin typeface="Adobe Heiti Std R" pitchFamily="34" charset="-128"/>
                <a:ea typeface="Adobe Heiti Std R" pitchFamily="34" charset="-128"/>
                <a:cs typeface="Segoe UI" pitchFamily="34" charset="0"/>
              </a:rPr>
              <a:t>their lives.</a:t>
            </a:r>
            <a:endParaRPr lang="en-GB" b="1" dirty="0">
              <a:latin typeface="Adobe Heiti Std R" pitchFamily="34" charset="-128"/>
              <a:ea typeface="Adobe Heiti Std R" pitchFamily="34" charset="-128"/>
              <a:cs typeface="Segoe UI" pitchFamily="34" charset="0"/>
            </a:endParaRPr>
          </a:p>
        </p:txBody>
      </p:sp>
      <p:sp>
        <p:nvSpPr>
          <p:cNvPr id="22" name="Textbox: Line 2"/>
          <p:cNvSpPr txBox="1"/>
          <p:nvPr/>
        </p:nvSpPr>
        <p:spPr>
          <a:xfrm>
            <a:off x="850345" y="1940930"/>
            <a:ext cx="7826110" cy="646331"/>
          </a:xfrm>
          <a:prstGeom prst="rect">
            <a:avLst/>
          </a:prstGeom>
          <a:noFill/>
        </p:spPr>
        <p:txBody>
          <a:bodyPr wrap="square" rtlCol="0">
            <a:spAutoFit/>
          </a:bodyPr>
          <a:lstStyle/>
          <a:p>
            <a:pPr lvl="0">
              <a:spcAft>
                <a:spcPts val="1800"/>
              </a:spcAft>
            </a:pPr>
            <a:r>
              <a:rPr lang="en-US" b="1" dirty="0" smtClean="0">
                <a:latin typeface="Adobe Heiti Std R" pitchFamily="34" charset="-128"/>
                <a:ea typeface="Adobe Heiti Std R" pitchFamily="34" charset="-128"/>
                <a:cs typeface="Segoe UI" pitchFamily="34" charset="0"/>
              </a:rPr>
              <a:t>Name </a:t>
            </a:r>
            <a:r>
              <a:rPr lang="en-US" b="1" dirty="0">
                <a:latin typeface="Adobe Heiti Std R" pitchFamily="34" charset="-128"/>
                <a:ea typeface="Adobe Heiti Std R" pitchFamily="34" charset="-128"/>
                <a:cs typeface="Segoe UI" pitchFamily="34" charset="0"/>
              </a:rPr>
              <a:t>some </a:t>
            </a:r>
            <a:r>
              <a:rPr lang="en-US" b="1" dirty="0" err="1">
                <a:latin typeface="Adobe Heiti Std R" pitchFamily="34" charset="-128"/>
                <a:ea typeface="Adobe Heiti Std R" pitchFamily="34" charset="-128"/>
                <a:cs typeface="Segoe UI" pitchFamily="34" charset="0"/>
              </a:rPr>
              <a:t>Aotearoa</a:t>
            </a:r>
            <a:r>
              <a:rPr lang="en-US" b="1" dirty="0">
                <a:latin typeface="Adobe Heiti Std R" pitchFamily="34" charset="-128"/>
                <a:ea typeface="Adobe Heiti Std R" pitchFamily="34" charset="-128"/>
                <a:cs typeface="Segoe UI" pitchFamily="34" charset="0"/>
              </a:rPr>
              <a:t> New Zealand Advent symbols that make the season of Advent meaningful and holy.</a:t>
            </a:r>
          </a:p>
        </p:txBody>
      </p:sp>
      <p:sp>
        <p:nvSpPr>
          <p:cNvPr id="27" name="Textbox: Line 1"/>
          <p:cNvSpPr txBox="1"/>
          <p:nvPr/>
        </p:nvSpPr>
        <p:spPr>
          <a:xfrm>
            <a:off x="850344" y="1491630"/>
            <a:ext cx="7826111" cy="369332"/>
          </a:xfrm>
          <a:prstGeom prst="rect">
            <a:avLst/>
          </a:prstGeom>
          <a:noFill/>
        </p:spPr>
        <p:txBody>
          <a:bodyPr wrap="square" rtlCol="0">
            <a:spAutoFit/>
          </a:bodyPr>
          <a:lstStyle/>
          <a:p>
            <a:pPr lvl="0">
              <a:spcAft>
                <a:spcPts val="1800"/>
              </a:spcAft>
            </a:pPr>
            <a:r>
              <a:rPr lang="en-US" b="1" dirty="0" smtClean="0">
                <a:latin typeface="Adobe Heiti Std R" pitchFamily="34" charset="-128"/>
                <a:ea typeface="Adobe Heiti Std R" pitchFamily="34" charset="-128"/>
                <a:cs typeface="Segoe UI" pitchFamily="34" charset="0"/>
              </a:rPr>
              <a:t>Advent </a:t>
            </a:r>
            <a:r>
              <a:rPr lang="en-US" b="1" dirty="0">
                <a:latin typeface="Adobe Heiti Std R" pitchFamily="34" charset="-128"/>
                <a:ea typeface="Adobe Heiti Std R" pitchFamily="34" charset="-128"/>
                <a:cs typeface="Segoe UI" pitchFamily="34" charset="0"/>
              </a:rPr>
              <a:t>is a season that is sometimes not celebrated well because …</a:t>
            </a:r>
            <a:endParaRPr lang="en-GB" b="1" dirty="0">
              <a:latin typeface="Adobe Heiti Std R" pitchFamily="34" charset="-128"/>
              <a:ea typeface="Adobe Heiti Std R" pitchFamily="34" charset="-128"/>
              <a:cs typeface="Segoe UI" pitchFamily="34" charset="0"/>
            </a:endParaRPr>
          </a:p>
        </p:txBody>
      </p:sp>
      <p:sp>
        <p:nvSpPr>
          <p:cNvPr id="30" name="Shape: Border 5" hidden="1"/>
          <p:cNvSpPr/>
          <p:nvPr/>
        </p:nvSpPr>
        <p:spPr>
          <a:xfrm>
            <a:off x="880486" y="4065958"/>
            <a:ext cx="7704000" cy="378000"/>
          </a:xfrm>
          <a:prstGeom prst="rect">
            <a:avLst/>
          </a:prstGeom>
          <a:solidFill>
            <a:srgbClr val="CC66FF">
              <a:alpha val="0"/>
            </a:srgbClr>
          </a:solidFill>
          <a:ln>
            <a:solidFill>
              <a:srgbClr val="CC66FF">
                <a:alpha val="25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latin typeface="Adobe Heiti Std R" pitchFamily="34" charset="-128"/>
              <a:ea typeface="Adobe Heiti Std R" pitchFamily="34" charset="-128"/>
            </a:endParaRPr>
          </a:p>
        </p:txBody>
      </p:sp>
      <p:sp>
        <p:nvSpPr>
          <p:cNvPr id="31" name="Shape: Border 4" hidden="1"/>
          <p:cNvSpPr/>
          <p:nvPr/>
        </p:nvSpPr>
        <p:spPr>
          <a:xfrm>
            <a:off x="880486" y="3618580"/>
            <a:ext cx="7704000" cy="378000"/>
          </a:xfrm>
          <a:prstGeom prst="rect">
            <a:avLst/>
          </a:prstGeom>
          <a:solidFill>
            <a:srgbClr val="CC66FF">
              <a:alpha val="0"/>
            </a:srgbClr>
          </a:solidFill>
          <a:ln>
            <a:solidFill>
              <a:srgbClr val="CC66FF">
                <a:alpha val="25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latin typeface="Adobe Heiti Std R" pitchFamily="34" charset="-128"/>
              <a:ea typeface="Adobe Heiti Std R" pitchFamily="34" charset="-128"/>
            </a:endParaRPr>
          </a:p>
        </p:txBody>
      </p:sp>
      <p:sp>
        <p:nvSpPr>
          <p:cNvPr id="32" name="Shape: Border 3" hidden="1"/>
          <p:cNvSpPr/>
          <p:nvPr/>
        </p:nvSpPr>
        <p:spPr>
          <a:xfrm>
            <a:off x="880486" y="2639405"/>
            <a:ext cx="7704000" cy="909797"/>
          </a:xfrm>
          <a:prstGeom prst="rect">
            <a:avLst/>
          </a:prstGeom>
          <a:solidFill>
            <a:srgbClr val="CC66FF">
              <a:alpha val="0"/>
            </a:srgbClr>
          </a:solidFill>
          <a:ln>
            <a:solidFill>
              <a:srgbClr val="CC66FF">
                <a:alpha val="25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latin typeface="Adobe Heiti Std R" pitchFamily="34" charset="-128"/>
              <a:ea typeface="Adobe Heiti Std R" pitchFamily="34" charset="-128"/>
            </a:endParaRPr>
          </a:p>
        </p:txBody>
      </p:sp>
      <p:sp>
        <p:nvSpPr>
          <p:cNvPr id="33" name="Shape: Border 2" hidden="1"/>
          <p:cNvSpPr/>
          <p:nvPr/>
        </p:nvSpPr>
        <p:spPr>
          <a:xfrm>
            <a:off x="880486" y="1943040"/>
            <a:ext cx="7704000" cy="626987"/>
          </a:xfrm>
          <a:prstGeom prst="rect">
            <a:avLst/>
          </a:prstGeom>
          <a:solidFill>
            <a:srgbClr val="CC66FF">
              <a:alpha val="0"/>
            </a:srgbClr>
          </a:solidFill>
          <a:ln>
            <a:solidFill>
              <a:srgbClr val="CC66FF">
                <a:alpha val="25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latin typeface="Adobe Heiti Std R" pitchFamily="34" charset="-128"/>
              <a:ea typeface="Adobe Heiti Std R" pitchFamily="34" charset="-128"/>
            </a:endParaRPr>
          </a:p>
        </p:txBody>
      </p:sp>
      <p:sp>
        <p:nvSpPr>
          <p:cNvPr id="34" name="Shape: Border 1" hidden="1"/>
          <p:cNvSpPr/>
          <p:nvPr/>
        </p:nvSpPr>
        <p:spPr>
          <a:xfrm>
            <a:off x="880486" y="1491630"/>
            <a:ext cx="7704912" cy="382032"/>
          </a:xfrm>
          <a:prstGeom prst="rect">
            <a:avLst/>
          </a:prstGeom>
          <a:solidFill>
            <a:srgbClr val="CC66FF">
              <a:alpha val="0"/>
            </a:srgbClr>
          </a:solidFill>
          <a:ln>
            <a:solidFill>
              <a:srgbClr val="CC66FF">
                <a:alpha val="25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latin typeface="Adobe Heiti Std R" pitchFamily="34" charset="-128"/>
              <a:ea typeface="Adobe Heiti Std R" pitchFamily="34" charset="-128"/>
            </a:endParaRPr>
          </a:p>
        </p:txBody>
      </p:sp>
      <p:sp>
        <p:nvSpPr>
          <p:cNvPr id="37" name="Shape: Number 5"/>
          <p:cNvSpPr txBox="1"/>
          <p:nvPr/>
        </p:nvSpPr>
        <p:spPr>
          <a:xfrm>
            <a:off x="395536" y="4055040"/>
            <a:ext cx="504000" cy="370800"/>
          </a:xfrm>
          <a:prstGeom prst="rect">
            <a:avLst/>
          </a:prstGeom>
          <a:noFill/>
        </p:spPr>
        <p:txBody>
          <a:bodyPr wrap="square" rtlCol="0">
            <a:spAutoFit/>
          </a:bodyPr>
          <a:lstStyle/>
          <a:p>
            <a:r>
              <a:rPr lang="en-GB" b="1" dirty="0">
                <a:latin typeface="Adobe Heiti Std R" pitchFamily="34" charset="-128"/>
                <a:ea typeface="Adobe Heiti Std R" pitchFamily="34" charset="-128"/>
                <a:cs typeface="Segoe UI" pitchFamily="34" charset="0"/>
              </a:rPr>
              <a:t>5</a:t>
            </a:r>
            <a:r>
              <a:rPr lang="en-GB" b="1" dirty="0" smtClean="0">
                <a:latin typeface="Adobe Heiti Std R" pitchFamily="34" charset="-128"/>
                <a:ea typeface="Adobe Heiti Std R" pitchFamily="34" charset="-128"/>
                <a:cs typeface="Segoe UI" pitchFamily="34" charset="0"/>
              </a:rPr>
              <a:t>)</a:t>
            </a:r>
            <a:endParaRPr lang="en-GB" b="1" dirty="0">
              <a:latin typeface="Adobe Heiti Std R" pitchFamily="34" charset="-128"/>
              <a:ea typeface="Adobe Heiti Std R" pitchFamily="34" charset="-128"/>
              <a:cs typeface="Segoe UI" pitchFamily="34" charset="0"/>
            </a:endParaRPr>
          </a:p>
        </p:txBody>
      </p:sp>
      <p:sp>
        <p:nvSpPr>
          <p:cNvPr id="38" name="Shape: Number 4"/>
          <p:cNvSpPr txBox="1"/>
          <p:nvPr/>
        </p:nvSpPr>
        <p:spPr>
          <a:xfrm>
            <a:off x="395536" y="3613888"/>
            <a:ext cx="504000" cy="370800"/>
          </a:xfrm>
          <a:prstGeom prst="rect">
            <a:avLst/>
          </a:prstGeom>
          <a:noFill/>
        </p:spPr>
        <p:txBody>
          <a:bodyPr wrap="square" rtlCol="0">
            <a:spAutoFit/>
          </a:bodyPr>
          <a:lstStyle/>
          <a:p>
            <a:r>
              <a:rPr lang="en-GB" b="1" smtClean="0">
                <a:latin typeface="Adobe Heiti Std R" pitchFamily="34" charset="-128"/>
                <a:ea typeface="Adobe Heiti Std R" pitchFamily="34" charset="-128"/>
                <a:cs typeface="Segoe UI" pitchFamily="34" charset="0"/>
              </a:rPr>
              <a:t>4)</a:t>
            </a:r>
            <a:endParaRPr lang="en-GB" b="1">
              <a:latin typeface="Adobe Heiti Std R" pitchFamily="34" charset="-128"/>
              <a:ea typeface="Adobe Heiti Std R" pitchFamily="34" charset="-128"/>
              <a:cs typeface="Segoe UI" pitchFamily="34" charset="0"/>
            </a:endParaRPr>
          </a:p>
        </p:txBody>
      </p:sp>
      <p:sp>
        <p:nvSpPr>
          <p:cNvPr id="39" name="Shape: Number 3"/>
          <p:cNvSpPr txBox="1"/>
          <p:nvPr/>
        </p:nvSpPr>
        <p:spPr>
          <a:xfrm>
            <a:off x="395536" y="2623506"/>
            <a:ext cx="504000" cy="370800"/>
          </a:xfrm>
          <a:prstGeom prst="rect">
            <a:avLst/>
          </a:prstGeom>
          <a:noFill/>
        </p:spPr>
        <p:txBody>
          <a:bodyPr wrap="square" rtlCol="0">
            <a:spAutoFit/>
          </a:bodyPr>
          <a:lstStyle/>
          <a:p>
            <a:r>
              <a:rPr lang="en-GB" b="1" smtClean="0">
                <a:latin typeface="Adobe Heiti Std R" pitchFamily="34" charset="-128"/>
                <a:ea typeface="Adobe Heiti Std R" pitchFamily="34" charset="-128"/>
                <a:cs typeface="Segoe UI" pitchFamily="34" charset="0"/>
              </a:rPr>
              <a:t>3)</a:t>
            </a:r>
            <a:endParaRPr lang="en-GB" b="1">
              <a:latin typeface="Adobe Heiti Std R" pitchFamily="34" charset="-128"/>
              <a:ea typeface="Adobe Heiti Std R" pitchFamily="34" charset="-128"/>
              <a:cs typeface="Segoe UI" pitchFamily="34" charset="0"/>
            </a:endParaRPr>
          </a:p>
        </p:txBody>
      </p:sp>
      <p:sp>
        <p:nvSpPr>
          <p:cNvPr id="40" name="Shape: Number 2"/>
          <p:cNvSpPr txBox="1"/>
          <p:nvPr/>
        </p:nvSpPr>
        <p:spPr>
          <a:xfrm>
            <a:off x="395536" y="1961778"/>
            <a:ext cx="504000" cy="370800"/>
          </a:xfrm>
          <a:prstGeom prst="rect">
            <a:avLst/>
          </a:prstGeom>
          <a:noFill/>
        </p:spPr>
        <p:txBody>
          <a:bodyPr wrap="square" rtlCol="0">
            <a:spAutoFit/>
          </a:bodyPr>
          <a:lstStyle/>
          <a:p>
            <a:r>
              <a:rPr lang="en-GB" b="1" smtClean="0">
                <a:latin typeface="Adobe Heiti Std R" pitchFamily="34" charset="-128"/>
                <a:ea typeface="Adobe Heiti Std R" pitchFamily="34" charset="-128"/>
                <a:cs typeface="Segoe UI" pitchFamily="34" charset="0"/>
              </a:rPr>
              <a:t>2)</a:t>
            </a:r>
            <a:endParaRPr lang="en-GB" b="1">
              <a:latin typeface="Adobe Heiti Std R" pitchFamily="34" charset="-128"/>
              <a:ea typeface="Adobe Heiti Std R" pitchFamily="34" charset="-128"/>
              <a:cs typeface="Segoe UI" pitchFamily="34" charset="0"/>
            </a:endParaRPr>
          </a:p>
        </p:txBody>
      </p:sp>
      <p:sp>
        <p:nvSpPr>
          <p:cNvPr id="41" name="Shape: Number 1"/>
          <p:cNvSpPr txBox="1"/>
          <p:nvPr/>
        </p:nvSpPr>
        <p:spPr>
          <a:xfrm>
            <a:off x="395536" y="1491630"/>
            <a:ext cx="504000" cy="369332"/>
          </a:xfrm>
          <a:prstGeom prst="rect">
            <a:avLst/>
          </a:prstGeom>
          <a:noFill/>
        </p:spPr>
        <p:txBody>
          <a:bodyPr wrap="square" rtlCol="0">
            <a:spAutoFit/>
          </a:bodyPr>
          <a:lstStyle/>
          <a:p>
            <a:r>
              <a:rPr lang="en-GB" b="1" dirty="0" smtClean="0">
                <a:latin typeface="Adobe Heiti Std R" pitchFamily="34" charset="-128"/>
                <a:ea typeface="Adobe Heiti Std R" pitchFamily="34" charset="-128"/>
                <a:cs typeface="Segoe UI" pitchFamily="34" charset="0"/>
              </a:rPr>
              <a:t>1)</a:t>
            </a:r>
            <a:endParaRPr lang="en-GB" b="1" dirty="0">
              <a:latin typeface="Adobe Heiti Std R" pitchFamily="34" charset="-128"/>
              <a:ea typeface="Adobe Heiti Std R" pitchFamily="34" charset="-128"/>
              <a:cs typeface="Segoe UI" pitchFamily="34" charset="0"/>
            </a:endParaRPr>
          </a:p>
        </p:txBody>
      </p:sp>
      <p:sp>
        <p:nvSpPr>
          <p:cNvPr id="36" name="TextBox: date"/>
          <p:cNvSpPr txBox="1"/>
          <p:nvPr/>
        </p:nvSpPr>
        <p:spPr>
          <a:xfrm>
            <a:off x="2582119" y="997863"/>
            <a:ext cx="1382110" cy="276999"/>
          </a:xfrm>
          <a:prstGeom prst="rect">
            <a:avLst/>
          </a:prstGeom>
          <a:noFill/>
        </p:spPr>
        <p:txBody>
          <a:bodyPr wrap="none" rtlCol="0">
            <a:spAutoFit/>
          </a:bodyPr>
          <a:lstStyle/>
          <a:p>
            <a:r>
              <a:rPr lang="en-NZ" sz="1200" dirty="0" smtClean="0">
                <a:latin typeface="Adobe Heiti Std R" pitchFamily="34" charset="-128"/>
                <a:ea typeface="Adobe Heiti Std R" pitchFamily="34" charset="-128"/>
              </a:rPr>
              <a:t>Date: _________</a:t>
            </a:r>
            <a:endParaRPr lang="en-GB" sz="1200" dirty="0">
              <a:latin typeface="Adobe Heiti Std R" pitchFamily="34" charset="-128"/>
              <a:ea typeface="Adobe Heiti Std R" pitchFamily="34" charset="-128"/>
            </a:endParaRPr>
          </a:p>
        </p:txBody>
      </p:sp>
      <p:sp>
        <p:nvSpPr>
          <p:cNvPr id="28" name="TextBox: name"/>
          <p:cNvSpPr txBox="1"/>
          <p:nvPr/>
        </p:nvSpPr>
        <p:spPr>
          <a:xfrm>
            <a:off x="539552" y="997863"/>
            <a:ext cx="1992853" cy="276999"/>
          </a:xfrm>
          <a:prstGeom prst="rect">
            <a:avLst/>
          </a:prstGeom>
          <a:noFill/>
        </p:spPr>
        <p:txBody>
          <a:bodyPr wrap="none" rtlCol="0">
            <a:spAutoFit/>
          </a:bodyPr>
          <a:lstStyle/>
          <a:p>
            <a:r>
              <a:rPr lang="en-NZ" sz="1200" dirty="0" smtClean="0">
                <a:latin typeface="Adobe Heiti Std R" pitchFamily="34" charset="-128"/>
                <a:ea typeface="Adobe Heiti Std R" pitchFamily="34" charset="-128"/>
              </a:rPr>
              <a:t>Name: _______________</a:t>
            </a:r>
            <a:endParaRPr lang="en-GB" sz="1200" dirty="0">
              <a:latin typeface="Adobe Heiti Std R" pitchFamily="34" charset="-128"/>
              <a:ea typeface="Adobe Heiti Std R" pitchFamily="34" charset="-128"/>
            </a:endParaRPr>
          </a:p>
        </p:txBody>
      </p:sp>
      <p:pic>
        <p:nvPicPr>
          <p:cNvPr id="10242" name="Picture"/>
          <p:cNvPicPr>
            <a:picLocks noChangeAspect="1" noChangeArrowheads="1"/>
          </p:cNvPicPr>
          <p:nvPr/>
        </p:nvPicPr>
        <p:blipFill>
          <a:blip r:embed="rId3" cstate="print">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7452000" y="160193"/>
            <a:ext cx="1548000" cy="10953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p:cNvSpPr>
            <a:spLocks noGrp="1"/>
          </p:cNvSpPr>
          <p:nvPr>
            <p:ph type="ctrTitle"/>
          </p:nvPr>
        </p:nvSpPr>
        <p:spPr>
          <a:xfrm>
            <a:off x="0" y="0"/>
            <a:ext cx="9144000" cy="900000"/>
          </a:xfrm>
        </p:spPr>
        <p:txBody>
          <a:bodyPr>
            <a:normAutofit/>
          </a:bodyPr>
          <a:lstStyle/>
          <a:p>
            <a:r>
              <a:rPr lang="en-US" sz="3200" dirty="0" smtClean="0">
                <a:latin typeface="Adobe Heiti Std R" pitchFamily="34" charset="-128"/>
                <a:ea typeface="Adobe Heiti Std R" pitchFamily="34" charset="-128"/>
              </a:rPr>
              <a:t>Check up</a:t>
            </a:r>
            <a:endParaRPr lang="en-GB" sz="3600" dirty="0">
              <a:latin typeface="Adobe Heiti Std R" pitchFamily="34" charset="-128"/>
              <a:ea typeface="Adobe Heiti Std R" pitchFamily="34" charset="-128"/>
            </a:endParaRPr>
          </a:p>
        </p:txBody>
      </p:sp>
      <p:sp>
        <p:nvSpPr>
          <p:cNvPr id="4" name="TextBox: PageNumber"/>
          <p:cNvSpPr txBox="1">
            <a:spLocks/>
          </p:cNvSpPr>
          <p:nvPr/>
        </p:nvSpPr>
        <p:spPr>
          <a:xfrm>
            <a:off x="8640000" y="4680000"/>
            <a:ext cx="360000" cy="360000"/>
          </a:xfrm>
          <a:prstGeom prst="rect">
            <a:avLst/>
          </a:prstGeom>
          <a:solidFill>
            <a:schemeClr val="bg1">
              <a:lumMod val="95000"/>
            </a:schemeClr>
          </a:solidFill>
          <a:ln w="25400">
            <a:solidFill>
              <a:schemeClr val="tx1"/>
            </a:solidFill>
          </a:ln>
        </p:spPr>
        <p:txBody>
          <a:bodyPr wrap="none" rtlCol="0" anchor="ctr" anchorCtr="1">
            <a:noAutofit/>
          </a:bodyPr>
          <a:lstStyle/>
          <a:p>
            <a:pPr algn="ctr"/>
            <a:r>
              <a:rPr lang="en-GB" sz="900" b="1" dirty="0" smtClean="0">
                <a:latin typeface="Arial" pitchFamily="34" charset="0"/>
                <a:cs typeface="Arial" pitchFamily="34" charset="0"/>
              </a:rPr>
              <a:t>L-2</a:t>
            </a:r>
          </a:p>
          <a:p>
            <a:pPr algn="ctr"/>
            <a:r>
              <a:rPr lang="en-GB" sz="900" b="1" dirty="0" smtClean="0">
                <a:latin typeface="Arial" pitchFamily="34" charset="0"/>
                <a:cs typeface="Arial" pitchFamily="34" charset="0"/>
              </a:rPr>
              <a:t>S-08</a:t>
            </a:r>
            <a:endParaRPr lang="en-GB" sz="900" b="1" dirty="0">
              <a:latin typeface="Arial" pitchFamily="34" charset="0"/>
              <a:cs typeface="Arial" pitchFamily="34" charset="0"/>
            </a:endParaRPr>
          </a:p>
        </p:txBody>
      </p:sp>
      <p:sp>
        <p:nvSpPr>
          <p:cNvPr id="35" name="Textbox: Tool instructions"/>
          <p:cNvSpPr txBox="1"/>
          <p:nvPr/>
        </p:nvSpPr>
        <p:spPr>
          <a:xfrm>
            <a:off x="3073861" y="4774168"/>
            <a:ext cx="2996333" cy="369332"/>
          </a:xfrm>
          <a:prstGeom prst="rect">
            <a:avLst/>
          </a:prstGeom>
          <a:noFill/>
        </p:spPr>
        <p:txBody>
          <a:bodyPr wrap="none" rtlCol="0">
            <a:spAutoFit/>
          </a:bodyPr>
          <a:lstStyle/>
          <a:p>
            <a:pPr algn="ctr"/>
            <a:r>
              <a:rPr lang="en-GB" sz="900" dirty="0">
                <a:solidFill>
                  <a:schemeClr val="bg1"/>
                </a:solidFill>
                <a:latin typeface="Adobe Heiti Std R" pitchFamily="34" charset="-128"/>
                <a:ea typeface="Adobe Heiti Std R" pitchFamily="34" charset="-128"/>
                <a:cs typeface="Arial" pitchFamily="34" charset="0"/>
              </a:rPr>
              <a:t>Click in each caption space to reveal text</a:t>
            </a:r>
          </a:p>
          <a:p>
            <a:pPr algn="ctr"/>
            <a:r>
              <a:rPr lang="en-NZ" sz="900" dirty="0" smtClean="0">
                <a:solidFill>
                  <a:schemeClr val="bg1"/>
                </a:solidFill>
                <a:latin typeface="Adobe Heiti Std R" pitchFamily="34" charset="-128"/>
                <a:ea typeface="Adobe Heiti Std R" pitchFamily="34" charset="-128"/>
                <a:cs typeface="Arial" pitchFamily="34" charset="0"/>
              </a:rPr>
              <a:t>Click on the worksheet button to go to the worksheet.</a:t>
            </a:r>
            <a:endParaRPr lang="en-GB" sz="900" dirty="0">
              <a:solidFill>
                <a:schemeClr val="bg1"/>
              </a:solidFill>
              <a:latin typeface="Adobe Heiti Std R" pitchFamily="34" charset="-128"/>
              <a:ea typeface="Adobe Heiti Std R" pitchFamily="34" charset="-128"/>
              <a:cs typeface="Arial" pitchFamily="34" charset="0"/>
            </a:endParaRPr>
          </a:p>
        </p:txBody>
      </p:sp>
      <p:sp>
        <p:nvSpPr>
          <p:cNvPr id="24" name="Textbox: Tool instructions"/>
          <p:cNvSpPr txBox="1"/>
          <p:nvPr/>
        </p:nvSpPr>
        <p:spPr>
          <a:xfrm>
            <a:off x="3088288" y="4912668"/>
            <a:ext cx="2967479" cy="230832"/>
          </a:xfrm>
          <a:prstGeom prst="rect">
            <a:avLst/>
          </a:prstGeom>
          <a:noFill/>
        </p:spPr>
        <p:txBody>
          <a:bodyPr wrap="none" rtlCol="0">
            <a:spAutoFit/>
          </a:bodyPr>
          <a:lstStyle/>
          <a:p>
            <a:pPr algn="ctr"/>
            <a:r>
              <a:rPr lang="en-NZ" sz="900" dirty="0" smtClean="0">
                <a:solidFill>
                  <a:schemeClr val="bg1"/>
                </a:solidFill>
                <a:latin typeface="Adobe Heiti Std R" pitchFamily="34" charset="-128"/>
                <a:ea typeface="Adobe Heiti Std R" pitchFamily="34" charset="-128"/>
                <a:cs typeface="Arial" pitchFamily="34" charset="0"/>
              </a:rPr>
              <a:t>Click on the worksheet button to go to the worksheet</a:t>
            </a:r>
            <a:endParaRPr lang="en-GB" sz="900" dirty="0">
              <a:solidFill>
                <a:schemeClr val="bg1"/>
              </a:solidFill>
              <a:latin typeface="Adobe Heiti Std R" pitchFamily="34" charset="-128"/>
              <a:ea typeface="Adobe Heiti Std R" pitchFamily="34" charset="-128"/>
              <a:cs typeface="Arial" pitchFamily="34" charset="0"/>
            </a:endParaRPr>
          </a:p>
        </p:txBody>
      </p:sp>
      <p:sp>
        <p:nvSpPr>
          <p:cNvPr id="25" name="Action Button: Up">
            <a:hlinkClick r:id="rId5" action="ppaction://hlinksldjump" highlightClick="1"/>
          </p:cNvPr>
          <p:cNvSpPr/>
          <p:nvPr/>
        </p:nvSpPr>
        <p:spPr>
          <a:xfrm rot="16200000">
            <a:off x="8100000" y="4680000"/>
            <a:ext cx="360000"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Textbox: Tool instructions"/>
          <p:cNvSpPr txBox="1"/>
          <p:nvPr/>
        </p:nvSpPr>
        <p:spPr>
          <a:xfrm>
            <a:off x="3444139" y="4912668"/>
            <a:ext cx="2255747" cy="230832"/>
          </a:xfrm>
          <a:prstGeom prst="rect">
            <a:avLst/>
          </a:prstGeom>
          <a:noFill/>
        </p:spPr>
        <p:txBody>
          <a:bodyPr wrap="none" rtlCol="0">
            <a:spAutoFit/>
          </a:bodyPr>
          <a:lstStyle/>
          <a:p>
            <a:pPr algn="ctr"/>
            <a:r>
              <a:rPr lang="en-GB" sz="900" dirty="0" smtClean="0">
                <a:latin typeface="Arial" pitchFamily="34" charset="0"/>
                <a:ea typeface="Segoe UI" pitchFamily="34" charset="0"/>
                <a:cs typeface="Arial" pitchFamily="34" charset="0"/>
              </a:rPr>
              <a:t>Click the up arrow to return to the lesson</a:t>
            </a:r>
            <a:endParaRPr lang="en-GB" sz="900" dirty="0">
              <a:latin typeface="Arial" pitchFamily="34" charset="0"/>
              <a:ea typeface="Segoe UI" pitchFamily="34" charset="0"/>
              <a:cs typeface="Arial" pitchFamily="34" charset="0"/>
            </a:endParaRPr>
          </a:p>
        </p:txBody>
      </p:sp>
      <p:sp>
        <p:nvSpPr>
          <p:cNvPr id="29" name="TextBox: Worksheet Indication"/>
          <p:cNvSpPr txBox="1"/>
          <p:nvPr/>
        </p:nvSpPr>
        <p:spPr>
          <a:xfrm>
            <a:off x="0" y="4783500"/>
            <a:ext cx="1260000" cy="360000"/>
          </a:xfrm>
          <a:prstGeom prst="rect">
            <a:avLst/>
          </a:prstGeom>
          <a:noFill/>
          <a:ln w="0">
            <a:noFill/>
          </a:ln>
        </p:spPr>
        <p:txBody>
          <a:bodyPr wrap="square" rtlCol="0">
            <a:noAutofit/>
          </a:bodyPr>
          <a:lstStyle/>
          <a:p>
            <a:r>
              <a:rPr lang="en-GB" sz="1600" b="1" dirty="0" smtClean="0">
                <a:latin typeface="Arial" pitchFamily="34" charset="0"/>
                <a:cs typeface="Arial" pitchFamily="34" charset="0"/>
              </a:rPr>
              <a:t>Worksheet</a:t>
            </a:r>
            <a:endParaRPr lang="en-GB" sz="1600" b="1" dirty="0">
              <a:latin typeface="Arial" pitchFamily="34" charset="0"/>
              <a:cs typeface="Arial" pitchFamily="34" charset="0"/>
            </a:endParaRPr>
          </a:p>
        </p:txBody>
      </p:sp>
    </p:spTree>
    <p:extLst>
      <p:ext uri="{BB962C8B-B14F-4D97-AF65-F5344CB8AC3E}">
        <p14:creationId xmlns:p14="http://schemas.microsoft.com/office/powerpoint/2010/main" val="3891535032"/>
      </p:ext>
    </p:extLst>
  </p:cSld>
  <p:clrMapOvr>
    <a:masterClrMapping/>
  </p:clrMapOvr>
  <p:transition spd="med"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grpId="2" nodeType="clickEffect">
                                  <p:stCondLst>
                                    <p:cond delay="0"/>
                                  </p:stCondLst>
                                  <p:childTnLst>
                                    <p:animClr clrSpc="rgb" dir="cw">
                                      <p:cBhvr override="childStyle">
                                        <p:cTn id="6" dur="500" fill="hold"/>
                                        <p:tgtEl>
                                          <p:spTgt spid="27"/>
                                        </p:tgtEl>
                                        <p:attrNameLst>
                                          <p:attrName>style.color</p:attrName>
                                        </p:attrNameLst>
                                      </p:cBhvr>
                                      <p:to>
                                        <a:schemeClr val="bg1"/>
                                      </p:to>
                                    </p:animClr>
                                  </p:childTnLst>
                                </p:cTn>
                              </p:par>
                              <p:par>
                                <p:cTn id="7" presetID="3" presetClass="emph" presetSubtype="2" fill="hold" grpId="4" nodeType="withEffect">
                                  <p:stCondLst>
                                    <p:cond delay="0"/>
                                  </p:stCondLst>
                                  <p:childTnLst>
                                    <p:animClr clrSpc="rgb" dir="cw">
                                      <p:cBhvr override="childStyle">
                                        <p:cTn id="8" dur="500" fill="hold"/>
                                        <p:tgtEl>
                                          <p:spTgt spid="22"/>
                                        </p:tgtEl>
                                        <p:attrNameLst>
                                          <p:attrName>style.color</p:attrName>
                                        </p:attrNameLst>
                                      </p:cBhvr>
                                      <p:to>
                                        <a:schemeClr val="bg1"/>
                                      </p:to>
                                    </p:animClr>
                                  </p:childTnLst>
                                </p:cTn>
                              </p:par>
                              <p:par>
                                <p:cTn id="9" presetID="3" presetClass="emph" presetSubtype="2" fill="hold" grpId="4" nodeType="withEffect">
                                  <p:stCondLst>
                                    <p:cond delay="0"/>
                                  </p:stCondLst>
                                  <p:childTnLst>
                                    <p:animClr clrSpc="rgb" dir="cw">
                                      <p:cBhvr override="childStyle">
                                        <p:cTn id="10" dur="500" fill="hold"/>
                                        <p:tgtEl>
                                          <p:spTgt spid="21"/>
                                        </p:tgtEl>
                                        <p:attrNameLst>
                                          <p:attrName>style.color</p:attrName>
                                        </p:attrNameLst>
                                      </p:cBhvr>
                                      <p:to>
                                        <a:schemeClr val="bg1"/>
                                      </p:to>
                                    </p:animClr>
                                  </p:childTnLst>
                                </p:cTn>
                              </p:par>
                              <p:par>
                                <p:cTn id="11" presetID="3" presetClass="emph" presetSubtype="2" fill="hold" grpId="4" nodeType="withEffect">
                                  <p:stCondLst>
                                    <p:cond delay="0"/>
                                  </p:stCondLst>
                                  <p:childTnLst>
                                    <p:animClr clrSpc="rgb" dir="cw">
                                      <p:cBhvr override="childStyle">
                                        <p:cTn id="12" dur="500" fill="hold"/>
                                        <p:tgtEl>
                                          <p:spTgt spid="20"/>
                                        </p:tgtEl>
                                        <p:attrNameLst>
                                          <p:attrName>style.color</p:attrName>
                                        </p:attrNameLst>
                                      </p:cBhvr>
                                      <p:to>
                                        <a:schemeClr val="bg1"/>
                                      </p:to>
                                    </p:animClr>
                                  </p:childTnLst>
                                </p:cTn>
                              </p:par>
                              <p:par>
                                <p:cTn id="13" presetID="3" presetClass="emph" presetSubtype="2" fill="hold" grpId="3" nodeType="withEffect">
                                  <p:stCondLst>
                                    <p:cond delay="0"/>
                                  </p:stCondLst>
                                  <p:childTnLst>
                                    <p:animClr clrSpc="rgb" dir="cw">
                                      <p:cBhvr override="childStyle">
                                        <p:cTn id="14" dur="500" fill="hold"/>
                                        <p:tgtEl>
                                          <p:spTgt spid="18"/>
                                        </p:tgtEl>
                                        <p:attrNameLst>
                                          <p:attrName>style.color</p:attrName>
                                        </p:attrNameLst>
                                      </p:cBhvr>
                                      <p:to>
                                        <a:schemeClr val="bg1"/>
                                      </p:to>
                                    </p:animClr>
                                  </p:childTnLst>
                                </p:cTn>
                              </p:par>
                              <p:par>
                                <p:cTn id="15" presetID="1" presetClass="exit" presetSubtype="0" fill="hold" grpId="5" nodeType="withEffect">
                                  <p:stCondLst>
                                    <p:cond delay="0"/>
                                  </p:stCondLst>
                                  <p:childTnLst>
                                    <p:set>
                                      <p:cBhvr>
                                        <p:cTn id="16" dur="1" fill="hold">
                                          <p:stCondLst>
                                            <p:cond delay="0"/>
                                          </p:stCondLst>
                                        </p:cTn>
                                        <p:tgtEl>
                                          <p:spTgt spid="22"/>
                                        </p:tgtEl>
                                        <p:attrNameLst>
                                          <p:attrName>style.visibility</p:attrName>
                                        </p:attrNameLst>
                                      </p:cBhvr>
                                      <p:to>
                                        <p:strVal val="hidden"/>
                                      </p:to>
                                    </p:set>
                                  </p:childTnLst>
                                </p:cTn>
                              </p:par>
                              <p:par>
                                <p:cTn id="17" presetID="1" presetClass="exit" presetSubtype="0" fill="hold" grpId="5" nodeType="withEffect">
                                  <p:stCondLst>
                                    <p:cond delay="0"/>
                                  </p:stCondLst>
                                  <p:childTnLst>
                                    <p:set>
                                      <p:cBhvr>
                                        <p:cTn id="18" dur="1" fill="hold">
                                          <p:stCondLst>
                                            <p:cond delay="0"/>
                                          </p:stCondLst>
                                        </p:cTn>
                                        <p:tgtEl>
                                          <p:spTgt spid="21"/>
                                        </p:tgtEl>
                                        <p:attrNameLst>
                                          <p:attrName>style.visibility</p:attrName>
                                        </p:attrNameLst>
                                      </p:cBhvr>
                                      <p:to>
                                        <p:strVal val="hidden"/>
                                      </p:to>
                                    </p:set>
                                  </p:childTnLst>
                                </p:cTn>
                              </p:par>
                              <p:par>
                                <p:cTn id="19" presetID="1" presetClass="exit" presetSubtype="0" fill="hold" grpId="5" nodeType="withEffect">
                                  <p:stCondLst>
                                    <p:cond delay="0"/>
                                  </p:stCondLst>
                                  <p:childTnLst>
                                    <p:set>
                                      <p:cBhvr>
                                        <p:cTn id="20" dur="1" fill="hold">
                                          <p:stCondLst>
                                            <p:cond delay="0"/>
                                          </p:stCondLst>
                                        </p:cTn>
                                        <p:tgtEl>
                                          <p:spTgt spid="20"/>
                                        </p:tgtEl>
                                        <p:attrNameLst>
                                          <p:attrName>style.visibility</p:attrName>
                                        </p:attrNameLst>
                                      </p:cBhvr>
                                      <p:to>
                                        <p:strVal val="hidden"/>
                                      </p:to>
                                    </p:set>
                                  </p:childTnLst>
                                </p:cTn>
                              </p:par>
                              <p:par>
                                <p:cTn id="21" presetID="1" presetClass="exit" presetSubtype="0" fill="hold" grpId="4" nodeType="withEffect">
                                  <p:stCondLst>
                                    <p:cond delay="0"/>
                                  </p:stCondLst>
                                  <p:childTnLst>
                                    <p:set>
                                      <p:cBhvr>
                                        <p:cTn id="22" dur="1" fill="hold">
                                          <p:stCondLst>
                                            <p:cond delay="0"/>
                                          </p:stCondLst>
                                        </p:cTn>
                                        <p:tgtEl>
                                          <p:spTgt spid="18"/>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3" presetClass="emph" presetSubtype="2" fill="hold" grpId="1" nodeType="clickEffect">
                                  <p:stCondLst>
                                    <p:cond delay="0"/>
                                  </p:stCondLst>
                                  <p:childTnLst>
                                    <p:animClr clrSpc="rgb" dir="cw">
                                      <p:cBhvr override="childStyle">
                                        <p:cTn id="26" dur="500" fill="hold"/>
                                        <p:tgtEl>
                                          <p:spTgt spid="27"/>
                                        </p:tgtEl>
                                        <p:attrNameLst>
                                          <p:attrName>style.color</p:attrName>
                                        </p:attrNameLst>
                                      </p:cBhvr>
                                      <p:to>
                                        <a:schemeClr val="bg1"/>
                                      </p:to>
                                    </p:animClr>
                                  </p:childTnLst>
                                </p:cTn>
                              </p:par>
                              <p:par>
                                <p:cTn id="27" presetID="3" presetClass="emph" presetSubtype="2" fill="hold" grpId="2" nodeType="withEffect">
                                  <p:stCondLst>
                                    <p:cond delay="0"/>
                                  </p:stCondLst>
                                  <p:childTnLst>
                                    <p:animClr clrSpc="rgb" dir="cw">
                                      <p:cBhvr override="childStyle">
                                        <p:cTn id="28" dur="500" fill="hold"/>
                                        <p:tgtEl>
                                          <p:spTgt spid="22"/>
                                        </p:tgtEl>
                                        <p:attrNameLst>
                                          <p:attrName>style.color</p:attrName>
                                        </p:attrNameLst>
                                      </p:cBhvr>
                                      <p:to>
                                        <a:schemeClr val="bg1"/>
                                      </p:to>
                                    </p:animClr>
                                  </p:childTnLst>
                                </p:cTn>
                              </p:par>
                              <p:par>
                                <p:cTn id="29" presetID="3" presetClass="emph" presetSubtype="2" fill="hold" grpId="2" nodeType="withEffect">
                                  <p:stCondLst>
                                    <p:cond delay="0"/>
                                  </p:stCondLst>
                                  <p:childTnLst>
                                    <p:animClr clrSpc="rgb" dir="cw">
                                      <p:cBhvr override="childStyle">
                                        <p:cTn id="30" dur="500" fill="hold"/>
                                        <p:tgtEl>
                                          <p:spTgt spid="21"/>
                                        </p:tgtEl>
                                        <p:attrNameLst>
                                          <p:attrName>style.color</p:attrName>
                                        </p:attrNameLst>
                                      </p:cBhvr>
                                      <p:to>
                                        <a:schemeClr val="bg1"/>
                                      </p:to>
                                    </p:animClr>
                                  </p:childTnLst>
                                </p:cTn>
                              </p:par>
                              <p:par>
                                <p:cTn id="31" presetID="3" presetClass="emph" presetSubtype="2" fill="hold" grpId="2" nodeType="withEffect">
                                  <p:stCondLst>
                                    <p:cond delay="0"/>
                                  </p:stCondLst>
                                  <p:childTnLst>
                                    <p:animClr clrSpc="rgb" dir="cw">
                                      <p:cBhvr override="childStyle">
                                        <p:cTn id="32" dur="500" fill="hold"/>
                                        <p:tgtEl>
                                          <p:spTgt spid="20"/>
                                        </p:tgtEl>
                                        <p:attrNameLst>
                                          <p:attrName>style.color</p:attrName>
                                        </p:attrNameLst>
                                      </p:cBhvr>
                                      <p:to>
                                        <a:schemeClr val="bg1"/>
                                      </p:to>
                                    </p:animClr>
                                  </p:childTnLst>
                                </p:cTn>
                              </p:par>
                              <p:par>
                                <p:cTn id="33" presetID="3" presetClass="emph" presetSubtype="2" fill="hold" grpId="1" nodeType="withEffect">
                                  <p:stCondLst>
                                    <p:cond delay="0"/>
                                  </p:stCondLst>
                                  <p:childTnLst>
                                    <p:animClr clrSpc="rgb" dir="cw">
                                      <p:cBhvr override="childStyle">
                                        <p:cTn id="34" dur="500" fill="hold"/>
                                        <p:tgtEl>
                                          <p:spTgt spid="18"/>
                                        </p:tgtEl>
                                        <p:attrNameLst>
                                          <p:attrName>style.color</p:attrName>
                                        </p:attrNameLst>
                                      </p:cBhvr>
                                      <p:to>
                                        <a:schemeClr val="bg1"/>
                                      </p:to>
                                    </p:animClr>
                                  </p:childTnLst>
                                </p:cTn>
                              </p:par>
                              <p:par>
                                <p:cTn id="35" presetID="1" presetClass="exit" presetSubtype="0" fill="hold" grpId="3" nodeType="withEffect">
                                  <p:stCondLst>
                                    <p:cond delay="0"/>
                                  </p:stCondLst>
                                  <p:childTnLst>
                                    <p:set>
                                      <p:cBhvr>
                                        <p:cTn id="36" dur="1" fill="hold">
                                          <p:stCondLst>
                                            <p:cond delay="0"/>
                                          </p:stCondLst>
                                        </p:cTn>
                                        <p:tgtEl>
                                          <p:spTgt spid="22"/>
                                        </p:tgtEl>
                                        <p:attrNameLst>
                                          <p:attrName>style.visibility</p:attrName>
                                        </p:attrNameLst>
                                      </p:cBhvr>
                                      <p:to>
                                        <p:strVal val="hidden"/>
                                      </p:to>
                                    </p:set>
                                  </p:childTnLst>
                                </p:cTn>
                              </p:par>
                              <p:par>
                                <p:cTn id="37" presetID="1" presetClass="exit" presetSubtype="0" fill="hold" grpId="3" nodeType="withEffect">
                                  <p:stCondLst>
                                    <p:cond delay="0"/>
                                  </p:stCondLst>
                                  <p:childTnLst>
                                    <p:set>
                                      <p:cBhvr>
                                        <p:cTn id="38" dur="1" fill="hold">
                                          <p:stCondLst>
                                            <p:cond delay="0"/>
                                          </p:stCondLst>
                                        </p:cTn>
                                        <p:tgtEl>
                                          <p:spTgt spid="21"/>
                                        </p:tgtEl>
                                        <p:attrNameLst>
                                          <p:attrName>style.visibility</p:attrName>
                                        </p:attrNameLst>
                                      </p:cBhvr>
                                      <p:to>
                                        <p:strVal val="hidden"/>
                                      </p:to>
                                    </p:set>
                                  </p:childTnLst>
                                </p:cTn>
                              </p:par>
                              <p:par>
                                <p:cTn id="39" presetID="1" presetClass="exit" presetSubtype="0" fill="hold" grpId="3" nodeType="withEffect">
                                  <p:stCondLst>
                                    <p:cond delay="0"/>
                                  </p:stCondLst>
                                  <p:childTnLst>
                                    <p:set>
                                      <p:cBhvr>
                                        <p:cTn id="40" dur="1" fill="hold">
                                          <p:stCondLst>
                                            <p:cond delay="0"/>
                                          </p:stCondLst>
                                        </p:cTn>
                                        <p:tgtEl>
                                          <p:spTgt spid="20"/>
                                        </p:tgtEl>
                                        <p:attrNameLst>
                                          <p:attrName>style.visibility</p:attrName>
                                        </p:attrNameLst>
                                      </p:cBhvr>
                                      <p:to>
                                        <p:strVal val="hidden"/>
                                      </p:to>
                                    </p:set>
                                  </p:childTnLst>
                                </p:cTn>
                              </p:par>
                              <p:par>
                                <p:cTn id="41" presetID="1" presetClass="exit" presetSubtype="0" fill="hold" grpId="2" nodeType="withEffect">
                                  <p:stCondLst>
                                    <p:cond delay="0"/>
                                  </p:stCondLst>
                                  <p:childTnLst>
                                    <p:set>
                                      <p:cBhvr>
                                        <p:cTn id="42" dur="1" fill="hold">
                                          <p:stCondLst>
                                            <p:cond delay="0"/>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3" restart="whenNotActive" fill="hold" evtFilter="cancelBubble" nodeType="interactiveSeq">
                <p:stCondLst>
                  <p:cond evt="onClick" delay="0">
                    <p:tgtEl>
                      <p:spTgt spid="33"/>
                    </p:tgtEl>
                  </p:cond>
                </p:stCondLst>
                <p:endSync evt="end" delay="0">
                  <p:rtn val="all"/>
                </p:endSync>
                <p:childTnLst>
                  <p:par>
                    <p:cTn id="44" fill="hold">
                      <p:stCondLst>
                        <p:cond delay="0"/>
                      </p:stCondLst>
                      <p:childTnLst>
                        <p:par>
                          <p:cTn id="45" fill="hold">
                            <p:stCondLst>
                              <p:cond delay="0"/>
                            </p:stCondLst>
                            <p:childTnLst>
                              <p:par>
                                <p:cTn id="46" presetID="3" presetClass="emph" presetSubtype="2" fill="hold" grpId="0" nodeType="clickEffect">
                                  <p:stCondLst>
                                    <p:cond delay="0"/>
                                  </p:stCondLst>
                                  <p:childTnLst>
                                    <p:animClr clrSpc="rgb" dir="cw">
                                      <p:cBhvr override="childStyle">
                                        <p:cTn id="47" dur="1000" fill="hold"/>
                                        <p:tgtEl>
                                          <p:spTgt spid="27"/>
                                        </p:tgtEl>
                                        <p:attrNameLst>
                                          <p:attrName>style.color</p:attrName>
                                        </p:attrNameLst>
                                      </p:cBhvr>
                                      <p:to>
                                        <a:srgbClr val="9966FF"/>
                                      </p:to>
                                    </p:animClr>
                                  </p:childTnLst>
                                </p:cTn>
                              </p:par>
                              <p:par>
                                <p:cTn id="48" presetID="10" presetClass="entr" presetSubtype="0" fill="hold" grpId="1" nodeType="withEffect">
                                  <p:stCondLst>
                                    <p:cond delay="0"/>
                                  </p:stCondLst>
                                  <p:childTnLst>
                                    <p:set>
                                      <p:cBhvr>
                                        <p:cTn id="49" dur="1" fill="hold">
                                          <p:stCondLst>
                                            <p:cond delay="0"/>
                                          </p:stCondLst>
                                        </p:cTn>
                                        <p:tgtEl>
                                          <p:spTgt spid="22"/>
                                        </p:tgtEl>
                                        <p:attrNameLst>
                                          <p:attrName>style.visibility</p:attrName>
                                        </p:attrNameLst>
                                      </p:cBhvr>
                                      <p:to>
                                        <p:strVal val="visible"/>
                                      </p:to>
                                    </p:set>
                                    <p:animEffect transition="in" filter="fade">
                                      <p:cBhvr>
                                        <p:cTn id="50" dur="500"/>
                                        <p:tgtEl>
                                          <p:spTgt spid="22"/>
                                        </p:tgtEl>
                                      </p:cBhvr>
                                    </p:animEffect>
                                  </p:childTnLst>
                                </p:cTn>
                              </p:par>
                            </p:childTnLst>
                          </p:cTn>
                        </p:par>
                      </p:childTnLst>
                    </p:cTn>
                  </p:par>
                </p:childTnLst>
              </p:cTn>
              <p:nextCondLst>
                <p:cond evt="onClick" delay="0">
                  <p:tgtEl>
                    <p:spTgt spid="33"/>
                  </p:tgtEl>
                </p:cond>
              </p:nextCondLst>
            </p:seq>
            <p:seq concurrent="1" nextAc="seek">
              <p:cTn id="51" restart="whenNotActive" fill="hold" evtFilter="cancelBubble" nodeType="interactiveSeq">
                <p:stCondLst>
                  <p:cond evt="onClick" delay="0">
                    <p:tgtEl>
                      <p:spTgt spid="32"/>
                    </p:tgtEl>
                  </p:cond>
                </p:stCondLst>
                <p:endSync evt="end" delay="0">
                  <p:rtn val="all"/>
                </p:endSync>
                <p:childTnLst>
                  <p:par>
                    <p:cTn id="52" fill="hold">
                      <p:stCondLst>
                        <p:cond delay="0"/>
                      </p:stCondLst>
                      <p:childTnLst>
                        <p:par>
                          <p:cTn id="53" fill="hold">
                            <p:stCondLst>
                              <p:cond delay="0"/>
                            </p:stCondLst>
                            <p:childTnLst>
                              <p:par>
                                <p:cTn id="54" presetID="3" presetClass="emph" presetSubtype="2" fill="hold" grpId="0" nodeType="clickEffect">
                                  <p:stCondLst>
                                    <p:cond delay="0"/>
                                  </p:stCondLst>
                                  <p:childTnLst>
                                    <p:animClr clrSpc="rgb" dir="cw">
                                      <p:cBhvr override="childStyle">
                                        <p:cTn id="55" dur="1000" fill="hold"/>
                                        <p:tgtEl>
                                          <p:spTgt spid="22"/>
                                        </p:tgtEl>
                                        <p:attrNameLst>
                                          <p:attrName>style.color</p:attrName>
                                        </p:attrNameLst>
                                      </p:cBhvr>
                                      <p:to>
                                        <a:srgbClr val="9966FF"/>
                                      </p:to>
                                    </p:animClr>
                                  </p:childTnLst>
                                </p:cTn>
                              </p:par>
                              <p:par>
                                <p:cTn id="56" presetID="10" presetClass="entr" presetSubtype="0" fill="hold" grpId="1" nodeType="withEffect">
                                  <p:stCondLst>
                                    <p:cond delay="0"/>
                                  </p:stCondLst>
                                  <p:childTnLst>
                                    <p:set>
                                      <p:cBhvr>
                                        <p:cTn id="57" dur="1" fill="hold">
                                          <p:stCondLst>
                                            <p:cond delay="0"/>
                                          </p:stCondLst>
                                        </p:cTn>
                                        <p:tgtEl>
                                          <p:spTgt spid="21"/>
                                        </p:tgtEl>
                                        <p:attrNameLst>
                                          <p:attrName>style.visibility</p:attrName>
                                        </p:attrNameLst>
                                      </p:cBhvr>
                                      <p:to>
                                        <p:strVal val="visible"/>
                                      </p:to>
                                    </p:set>
                                    <p:animEffect transition="in" filter="fade">
                                      <p:cBhvr>
                                        <p:cTn id="58" dur="500"/>
                                        <p:tgtEl>
                                          <p:spTgt spid="21"/>
                                        </p:tgtEl>
                                      </p:cBhvr>
                                    </p:animEffect>
                                  </p:childTnLst>
                                </p:cTn>
                              </p:par>
                            </p:childTnLst>
                          </p:cTn>
                        </p:par>
                      </p:childTnLst>
                    </p:cTn>
                  </p:par>
                </p:childTnLst>
              </p:cTn>
              <p:nextCondLst>
                <p:cond evt="onClick" delay="0">
                  <p:tgtEl>
                    <p:spTgt spid="32"/>
                  </p:tgtEl>
                </p:cond>
              </p:nextCondLst>
            </p:seq>
            <p:seq concurrent="1" nextAc="seek">
              <p:cTn id="59" restart="whenNotActive" fill="hold" evtFilter="cancelBubble" nodeType="interactiveSeq">
                <p:stCondLst>
                  <p:cond evt="onClick" delay="0">
                    <p:tgtEl>
                      <p:spTgt spid="31"/>
                    </p:tgtEl>
                  </p:cond>
                </p:stCondLst>
                <p:endSync evt="end" delay="0">
                  <p:rtn val="all"/>
                </p:endSync>
                <p:childTnLst>
                  <p:par>
                    <p:cTn id="60" fill="hold">
                      <p:stCondLst>
                        <p:cond delay="0"/>
                      </p:stCondLst>
                      <p:childTnLst>
                        <p:par>
                          <p:cTn id="61" fill="hold">
                            <p:stCondLst>
                              <p:cond delay="0"/>
                            </p:stCondLst>
                            <p:childTnLst>
                              <p:par>
                                <p:cTn id="62" presetID="3" presetClass="emph" presetSubtype="2" fill="hold" grpId="0" nodeType="clickEffect">
                                  <p:stCondLst>
                                    <p:cond delay="0"/>
                                  </p:stCondLst>
                                  <p:childTnLst>
                                    <p:animClr clrSpc="rgb" dir="cw">
                                      <p:cBhvr override="childStyle">
                                        <p:cTn id="63" dur="1000" fill="hold"/>
                                        <p:tgtEl>
                                          <p:spTgt spid="21"/>
                                        </p:tgtEl>
                                        <p:attrNameLst>
                                          <p:attrName>style.color</p:attrName>
                                        </p:attrNameLst>
                                      </p:cBhvr>
                                      <p:to>
                                        <a:srgbClr val="9966FF"/>
                                      </p:to>
                                    </p:animClr>
                                  </p:childTnLst>
                                </p:cTn>
                              </p:par>
                              <p:par>
                                <p:cTn id="64" presetID="10" presetClass="entr" presetSubtype="0" fill="hold" grpId="1" nodeType="withEffect">
                                  <p:stCondLst>
                                    <p:cond delay="0"/>
                                  </p:stCondLst>
                                  <p:childTnLst>
                                    <p:set>
                                      <p:cBhvr>
                                        <p:cTn id="65" dur="1" fill="hold">
                                          <p:stCondLst>
                                            <p:cond delay="0"/>
                                          </p:stCondLst>
                                        </p:cTn>
                                        <p:tgtEl>
                                          <p:spTgt spid="20"/>
                                        </p:tgtEl>
                                        <p:attrNameLst>
                                          <p:attrName>style.visibility</p:attrName>
                                        </p:attrNameLst>
                                      </p:cBhvr>
                                      <p:to>
                                        <p:strVal val="visible"/>
                                      </p:to>
                                    </p:set>
                                    <p:animEffect transition="in" filter="fade">
                                      <p:cBhvr>
                                        <p:cTn id="66" dur="500"/>
                                        <p:tgtEl>
                                          <p:spTgt spid="20"/>
                                        </p:tgtEl>
                                      </p:cBhvr>
                                    </p:animEffect>
                                  </p:childTnLst>
                                </p:cTn>
                              </p:par>
                            </p:childTnLst>
                          </p:cTn>
                        </p:par>
                      </p:childTnLst>
                    </p:cTn>
                  </p:par>
                </p:childTnLst>
              </p:cTn>
              <p:nextCondLst>
                <p:cond evt="onClick" delay="0">
                  <p:tgtEl>
                    <p:spTgt spid="31"/>
                  </p:tgtEl>
                </p:cond>
              </p:nextCondLst>
            </p:seq>
            <p:seq concurrent="1" nextAc="seek">
              <p:cTn id="67" restart="whenNotActive" fill="hold" evtFilter="cancelBubble" nodeType="interactiveSeq">
                <p:stCondLst>
                  <p:cond evt="onClick" delay="0">
                    <p:tgtEl>
                      <p:spTgt spid="30"/>
                    </p:tgtEl>
                  </p:cond>
                </p:stCondLst>
                <p:endSync evt="end" delay="0">
                  <p:rtn val="all"/>
                </p:endSync>
                <p:childTnLst>
                  <p:par>
                    <p:cTn id="68" fill="hold">
                      <p:stCondLst>
                        <p:cond delay="0"/>
                      </p:stCondLst>
                      <p:childTnLst>
                        <p:par>
                          <p:cTn id="69" fill="hold">
                            <p:stCondLst>
                              <p:cond delay="0"/>
                            </p:stCondLst>
                            <p:childTnLst>
                              <p:par>
                                <p:cTn id="70" presetID="3" presetClass="emph" presetSubtype="2" fill="hold" grpId="0" nodeType="clickEffect">
                                  <p:stCondLst>
                                    <p:cond delay="0"/>
                                  </p:stCondLst>
                                  <p:childTnLst>
                                    <p:animClr clrSpc="rgb" dir="cw">
                                      <p:cBhvr override="childStyle">
                                        <p:cTn id="71" dur="1000" fill="hold"/>
                                        <p:tgtEl>
                                          <p:spTgt spid="20"/>
                                        </p:tgtEl>
                                        <p:attrNameLst>
                                          <p:attrName>style.color</p:attrName>
                                        </p:attrNameLst>
                                      </p:cBhvr>
                                      <p:to>
                                        <a:srgbClr val="9966FF"/>
                                      </p:to>
                                    </p:animClr>
                                  </p:childTnLst>
                                </p:cTn>
                              </p:par>
                              <p:par>
                                <p:cTn id="72" presetID="10" presetClass="entr" presetSubtype="0" fill="hold" grpId="0" nodeType="withEffect">
                                  <p:stCondLst>
                                    <p:cond delay="0"/>
                                  </p:stCondLst>
                                  <p:childTnLst>
                                    <p:set>
                                      <p:cBhvr>
                                        <p:cTn id="73" dur="1" fill="hold">
                                          <p:stCondLst>
                                            <p:cond delay="0"/>
                                          </p:stCondLst>
                                        </p:cTn>
                                        <p:tgtEl>
                                          <p:spTgt spid="18"/>
                                        </p:tgtEl>
                                        <p:attrNameLst>
                                          <p:attrName>style.visibility</p:attrName>
                                        </p:attrNameLst>
                                      </p:cBhvr>
                                      <p:to>
                                        <p:strVal val="visible"/>
                                      </p:to>
                                    </p:set>
                                    <p:animEffect transition="in" filter="fade">
                                      <p:cBhvr>
                                        <p:cTn id="74" dur="500"/>
                                        <p:tgtEl>
                                          <p:spTgt spid="18"/>
                                        </p:tgtEl>
                                      </p:cBhvr>
                                    </p:animEffect>
                                  </p:childTnLst>
                                </p:cTn>
                              </p:par>
                            </p:childTnLst>
                          </p:cTn>
                        </p:par>
                      </p:childTnLst>
                    </p:cTn>
                  </p:par>
                </p:childTnLst>
              </p:cTn>
              <p:nextCondLst>
                <p:cond evt="onClick" delay="0">
                  <p:tgtEl>
                    <p:spTgt spid="30"/>
                  </p:tgtEl>
                </p:cond>
              </p:nextCondLst>
            </p:seq>
          </p:childTnLst>
        </p:cTn>
      </p:par>
    </p:tnLst>
    <p:bldLst>
      <p:bldP spid="18" grpId="0"/>
      <p:bldP spid="18" grpId="1"/>
      <p:bldP spid="18" grpId="2"/>
      <p:bldP spid="18" grpId="3"/>
      <p:bldP spid="18" grpId="4"/>
      <p:bldP spid="20" grpId="0"/>
      <p:bldP spid="20" grpId="1"/>
      <p:bldP spid="20" grpId="2"/>
      <p:bldP spid="20" grpId="3"/>
      <p:bldP spid="20" grpId="4"/>
      <p:bldP spid="20" grpId="5"/>
      <p:bldP spid="21" grpId="0"/>
      <p:bldP spid="21" grpId="1"/>
      <p:bldP spid="21" grpId="2"/>
      <p:bldP spid="21" grpId="3"/>
      <p:bldP spid="21" grpId="4"/>
      <p:bldP spid="21" grpId="5"/>
      <p:bldP spid="22" grpId="0"/>
      <p:bldP spid="22" grpId="1"/>
      <p:bldP spid="22" grpId="2"/>
      <p:bldP spid="22" grpId="3"/>
      <p:bldP spid="22" grpId="4"/>
      <p:bldP spid="22" grpId="5"/>
      <p:bldP spid="27" grpId="0"/>
      <p:bldP spid="27" grpId="1"/>
      <p:bldP spid="27" grpId="2"/>
    </p:bldLst>
  </p:timing>
</p:sld>
</file>

<file path=ppt/slides/slide14.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pic>
        <p:nvPicPr>
          <p:cNvPr id="11266" name="Picture: bottom right" descr="D:\03 Projects\TCI\10 Lessons\02 LITURGICAL YEAR\01 Advent\Advent Y7-L02\Clipart\21-advent-candle-clip-art-free-cliparts-that-you-can-download-to-you-dpTjyf-clipart.jpe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84168" y="4508972"/>
            <a:ext cx="1150444" cy="597795"/>
          </a:xfrm>
          <a:prstGeom prst="rect">
            <a:avLst/>
          </a:prstGeom>
          <a:noFill/>
          <a:extLst>
            <a:ext uri="{909E8E84-426E-40DD-AFC4-6F175D3DCCD1}">
              <a14:hiddenFill xmlns:a14="http://schemas.microsoft.com/office/drawing/2010/main">
                <a:solidFill>
                  <a:srgbClr val="FFFFFF"/>
                </a:solidFill>
              </a14:hiddenFill>
            </a:ext>
          </a:extLst>
        </p:spPr>
      </p:pic>
      <p:pic>
        <p:nvPicPr>
          <p:cNvPr id="11274" name="Picture: bottom middle" descr="D:\03 Projects\TCI\10 Lessons\02 LITURGICAL YEAR\01 Advent\Advent Y7-L02\Clipart\supercoloring-com-beautiful-advent-wreath-and-candles-to-color-zzP4uM-clipart.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9964" r="6036" b="9351"/>
          <a:stretch/>
        </p:blipFill>
        <p:spPr bwMode="auto">
          <a:xfrm>
            <a:off x="4246197" y="4419322"/>
            <a:ext cx="634453" cy="513506"/>
          </a:xfrm>
          <a:prstGeom prst="rect">
            <a:avLst/>
          </a:prstGeom>
          <a:noFill/>
          <a:extLst>
            <a:ext uri="{909E8E84-426E-40DD-AFC4-6F175D3DCCD1}">
              <a14:hiddenFill xmlns:a14="http://schemas.microsoft.com/office/drawing/2010/main">
                <a:solidFill>
                  <a:srgbClr val="FFFFFF"/>
                </a:solidFill>
              </a14:hiddenFill>
            </a:ext>
          </a:extLst>
        </p:spPr>
      </p:pic>
      <p:pic>
        <p:nvPicPr>
          <p:cNvPr id="11271" name="Picture: Bottom left" descr="D:\03 Projects\TCI\10 Lessons\02 LITURGICAL YEAR\01 Advent\Advent Y7-L02\Clipart\one-christmas-eve-pageant-will-be-held-this-year-at-5-30-pm-45r0Yq-clipart.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979711" y="4419323"/>
            <a:ext cx="937171" cy="724178"/>
          </a:xfrm>
          <a:prstGeom prst="rect">
            <a:avLst/>
          </a:prstGeom>
          <a:noFill/>
          <a:extLst>
            <a:ext uri="{909E8E84-426E-40DD-AFC4-6F175D3DCCD1}">
              <a14:hiddenFill xmlns:a14="http://schemas.microsoft.com/office/drawing/2010/main">
                <a:solidFill>
                  <a:srgbClr val="FFFFFF"/>
                </a:solidFill>
              </a14:hiddenFill>
            </a:ext>
          </a:extLst>
        </p:spPr>
      </p:pic>
      <p:pic>
        <p:nvPicPr>
          <p:cNvPr id="11273" name="Picture: right bottom" descr="D:\03 Projects\TCI\10 Lessons\02 LITURGICAL YEAR\01 Advent\Advent Y7-L02\Clipart\royalty-free-advent-candle-pic-new-calendar-template-site-Ume9bs-clipart.gif"/>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a:off x="7967440" y="3831903"/>
            <a:ext cx="1176560" cy="826393"/>
          </a:xfrm>
          <a:prstGeom prst="rect">
            <a:avLst/>
          </a:prstGeom>
          <a:noFill/>
          <a:extLst>
            <a:ext uri="{909E8E84-426E-40DD-AFC4-6F175D3DCCD1}">
              <a14:hiddenFill xmlns:a14="http://schemas.microsoft.com/office/drawing/2010/main">
                <a:solidFill>
                  <a:srgbClr val="FFFFFF"/>
                </a:solidFill>
              </a14:hiddenFill>
            </a:ext>
          </a:extLst>
        </p:spPr>
      </p:pic>
      <p:pic>
        <p:nvPicPr>
          <p:cNvPr id="11269" name="Picture: Left bottom" descr="D:\03 Projects\TCI\10 Lessons\02 LITURGICAL YEAR\01 Advent\Advent Y7-L02\Clipart\advent-clipart-clipart-panda-free-clipart-images-Ua7OzV-clipart.gif"/>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7659" y="3974824"/>
            <a:ext cx="1198006" cy="888996"/>
          </a:xfrm>
          <a:prstGeom prst="rect">
            <a:avLst/>
          </a:prstGeom>
          <a:noFill/>
          <a:extLst>
            <a:ext uri="{909E8E84-426E-40DD-AFC4-6F175D3DCCD1}">
              <a14:hiddenFill xmlns:a14="http://schemas.microsoft.com/office/drawing/2010/main">
                <a:solidFill>
                  <a:srgbClr val="FFFFFF"/>
                </a:solidFill>
              </a14:hiddenFill>
            </a:ext>
          </a:extLst>
        </p:spPr>
      </p:pic>
      <p:pic>
        <p:nvPicPr>
          <p:cNvPr id="11270" name="Picture: right" descr="D:\03 Projects\TCI\10 Lessons\02 LITURGICAL YEAR\01 Advent\Advent Y7-L02\Clipart\advent-lessons-and-carols-clipart-panda-free-clipart-images-CUSEFv-clipart.gif"/>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100000" y="2045738"/>
            <a:ext cx="1046657" cy="1227042"/>
          </a:xfrm>
          <a:prstGeom prst="rect">
            <a:avLst/>
          </a:prstGeom>
          <a:noFill/>
          <a:extLst>
            <a:ext uri="{909E8E84-426E-40DD-AFC4-6F175D3DCCD1}">
              <a14:hiddenFill xmlns:a14="http://schemas.microsoft.com/office/drawing/2010/main">
                <a:solidFill>
                  <a:srgbClr val="FFFFFF"/>
                </a:solidFill>
              </a14:hiddenFill>
            </a:ext>
          </a:extLst>
        </p:spPr>
      </p:pic>
      <p:pic>
        <p:nvPicPr>
          <p:cNvPr id="11272" name="Picture: left" descr="D:\03 Projects\TCI\10 Lessons\02 LITURGICAL YEAR\01 Advent\Advent Y7-L02\Clipart\recent-photos-the-commons-20under20-galleries-world-map-app-garden-yFntJE-clipart.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7637" y="2202954"/>
            <a:ext cx="749947" cy="1027765"/>
          </a:xfrm>
          <a:prstGeom prst="rect">
            <a:avLst/>
          </a:prstGeom>
          <a:noFill/>
          <a:extLst>
            <a:ext uri="{909E8E84-426E-40DD-AFC4-6F175D3DCCD1}">
              <a14:hiddenFill xmlns:a14="http://schemas.microsoft.com/office/drawing/2010/main">
                <a:solidFill>
                  <a:srgbClr val="FFFFFF"/>
                </a:solidFill>
              </a14:hiddenFill>
            </a:ext>
          </a:extLst>
        </p:spPr>
      </p:pic>
      <p:pic>
        <p:nvPicPr>
          <p:cNvPr id="11267" name="Picture: top right corner" descr="D:\03 Projects\TCI\10 Lessons\02 LITURGICAL YEAR\01 Advent\Advent Y7-L02\Clipart\about-the-symbolism-of-the-advent-wreath-candles-and-colors-here-lLxT9Y-clipart.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786811" y="0"/>
            <a:ext cx="1357189" cy="1022298"/>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top left corner" descr="D:\03 Projects\TCI\10 Lessons\02 LITURGICAL YEAR\01 Advent\Advent Y7-L02\Clipart\advent-20clipart-clipart-panda-free-clipart-images-G9CXr4-clipart.gif"/>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0" y="0"/>
            <a:ext cx="1037159" cy="1003205"/>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4"/>
          <p:cNvSpPr txBox="1"/>
          <p:nvPr/>
        </p:nvSpPr>
        <p:spPr>
          <a:xfrm>
            <a:off x="738424" y="3777883"/>
            <a:ext cx="7650000" cy="738664"/>
          </a:xfrm>
          <a:prstGeom prst="rect">
            <a:avLst/>
          </a:prstGeom>
          <a:noFill/>
        </p:spPr>
        <p:txBody>
          <a:bodyPr wrap="square" rtlCol="0">
            <a:spAutoFit/>
          </a:bodyPr>
          <a:lstStyle/>
          <a:p>
            <a:pPr marL="285750" lvl="0" indent="-285750">
              <a:buFont typeface="Wingdings" pitchFamily="2" charset="2"/>
              <a:buChar char="v"/>
            </a:pPr>
            <a:r>
              <a:rPr lang="en-NZ" sz="1400" b="1" i="1" dirty="0"/>
              <a:t>Demonstrate that what you have learned </a:t>
            </a:r>
            <a:r>
              <a:rPr lang="en-NZ" sz="1400" b="1" dirty="0"/>
              <a:t>about preparing for the coming of the Prince of Peace has inspired you to offer to do things </a:t>
            </a:r>
            <a:r>
              <a:rPr lang="en-NZ" sz="1400" b="1" dirty="0" smtClean="0"/>
              <a:t>e.g. </a:t>
            </a:r>
            <a:r>
              <a:rPr lang="en-NZ" sz="1400" b="1" dirty="0"/>
              <a:t>to help around the house and look after younger family members during Advent to make it easier for others to deal with what needs to be done. </a:t>
            </a:r>
            <a:endParaRPr lang="en-GB" sz="1400" b="1" dirty="0"/>
          </a:p>
        </p:txBody>
      </p:sp>
      <p:sp>
        <p:nvSpPr>
          <p:cNvPr id="9" name="TextBox 3"/>
          <p:cNvSpPr txBox="1"/>
          <p:nvPr/>
        </p:nvSpPr>
        <p:spPr>
          <a:xfrm>
            <a:off x="738424" y="3153276"/>
            <a:ext cx="7650000" cy="523220"/>
          </a:xfrm>
          <a:prstGeom prst="rect">
            <a:avLst/>
          </a:prstGeom>
          <a:noFill/>
        </p:spPr>
        <p:txBody>
          <a:bodyPr wrap="square" rtlCol="0">
            <a:spAutoFit/>
          </a:bodyPr>
          <a:lstStyle/>
          <a:p>
            <a:pPr marL="285750" lvl="0" indent="-285750">
              <a:buFont typeface="Wingdings" pitchFamily="2" charset="2"/>
              <a:buChar char="v"/>
            </a:pPr>
            <a:r>
              <a:rPr lang="en-NZ" sz="1400" b="1" i="1" dirty="0">
                <a:ea typeface="Adobe Fan Heiti Std B" pitchFamily="34" charset="-128"/>
              </a:rPr>
              <a:t>Take responsibility for </a:t>
            </a:r>
            <a:r>
              <a:rPr lang="en-NZ" sz="1400" b="1" dirty="0">
                <a:ea typeface="Adobe Fan Heiti Std B" pitchFamily="34" charset="-128"/>
              </a:rPr>
              <a:t>creating some Advent symbols for your family to use as a focus for family prayer and conversations in which you could explain what </a:t>
            </a:r>
            <a:r>
              <a:rPr lang="en-NZ" sz="1400" b="1" dirty="0" smtClean="0">
                <a:ea typeface="Adobe Fan Heiti Std B" pitchFamily="34" charset="-128"/>
              </a:rPr>
              <a:t>an ‘upside </a:t>
            </a:r>
            <a:r>
              <a:rPr lang="en-NZ" sz="1400" b="1" dirty="0">
                <a:ea typeface="Adobe Fan Heiti Std B" pitchFamily="34" charset="-128"/>
              </a:rPr>
              <a:t>down </a:t>
            </a:r>
            <a:r>
              <a:rPr lang="en-NZ" sz="1400" b="1" dirty="0" smtClean="0">
                <a:ea typeface="Adobe Fan Heiti Std B" pitchFamily="34" charset="-128"/>
              </a:rPr>
              <a:t>Christmas’ means.</a:t>
            </a:r>
            <a:endParaRPr lang="en-GB" sz="1400" b="1" dirty="0">
              <a:ea typeface="Adobe Fan Heiti Std B" pitchFamily="34" charset="-128"/>
            </a:endParaRPr>
          </a:p>
        </p:txBody>
      </p:sp>
      <p:sp>
        <p:nvSpPr>
          <p:cNvPr id="5" name="TextBox 2"/>
          <p:cNvSpPr txBox="1"/>
          <p:nvPr/>
        </p:nvSpPr>
        <p:spPr>
          <a:xfrm>
            <a:off x="738424" y="2039566"/>
            <a:ext cx="7650000" cy="1169551"/>
          </a:xfrm>
          <a:prstGeom prst="rect">
            <a:avLst/>
          </a:prstGeom>
          <a:noFill/>
        </p:spPr>
        <p:txBody>
          <a:bodyPr wrap="square" rtlCol="0">
            <a:spAutoFit/>
          </a:bodyPr>
          <a:lstStyle/>
          <a:p>
            <a:pPr marL="285750" lvl="0" indent="-285750">
              <a:buFont typeface="Wingdings" pitchFamily="2" charset="2"/>
              <a:buChar char="v"/>
            </a:pPr>
            <a:r>
              <a:rPr lang="en-NZ" sz="1400" b="1" i="1" dirty="0">
                <a:ea typeface="Adobe Fan Heiti Std B" pitchFamily="34" charset="-128"/>
              </a:rPr>
              <a:t>Have a conversation </a:t>
            </a:r>
            <a:r>
              <a:rPr lang="en-NZ" sz="1400" b="1" dirty="0">
                <a:ea typeface="Adobe Fan Heiti Std B" pitchFamily="34" charset="-128"/>
              </a:rPr>
              <a:t>with someone in your family </a:t>
            </a:r>
            <a:r>
              <a:rPr lang="en-NZ" sz="1400" b="1" dirty="0" err="1" smtClean="0">
                <a:ea typeface="Adobe Fan Heiti Std B" pitchFamily="34" charset="-128"/>
              </a:rPr>
              <a:t>wh</a:t>
            </a:r>
            <a:r>
              <a:rPr lang="en-NZ" sz="1400" b="1" dirty="0" err="1">
                <a:ea typeface="Adobe Fan Heiti Std B" pitchFamily="34" charset="-128"/>
              </a:rPr>
              <a:t>ā</a:t>
            </a:r>
            <a:r>
              <a:rPr lang="en-NZ" sz="1400" b="1" dirty="0" err="1" smtClean="0">
                <a:ea typeface="Adobe Fan Heiti Std B" pitchFamily="34" charset="-128"/>
              </a:rPr>
              <a:t>nau</a:t>
            </a:r>
            <a:r>
              <a:rPr lang="en-NZ" sz="1400" b="1" dirty="0" smtClean="0">
                <a:ea typeface="Adobe Fan Heiti Std B" pitchFamily="34" charset="-128"/>
              </a:rPr>
              <a:t> </a:t>
            </a:r>
            <a:r>
              <a:rPr lang="en-NZ" sz="1400" b="1" dirty="0">
                <a:ea typeface="Adobe Fan Heiti Std B" pitchFamily="34" charset="-128"/>
              </a:rPr>
              <a:t>about the reason we have a time of preparation for Christmas. Talk about how being prepared for something helps you to do it better and mean more. Share what you have learned about the season of Advent and what you and your family </a:t>
            </a:r>
            <a:r>
              <a:rPr lang="en-NZ" sz="1400" b="1" dirty="0" err="1">
                <a:ea typeface="Adobe Fan Heiti Std B" pitchFamily="34" charset="-128"/>
              </a:rPr>
              <a:t>whānau</a:t>
            </a:r>
            <a:r>
              <a:rPr lang="en-NZ" sz="1400" b="1" dirty="0">
                <a:ea typeface="Adobe Fan Heiti Std B" pitchFamily="34" charset="-128"/>
              </a:rPr>
              <a:t> could do to use the season of Advent to help Christmas have a deeper meaning</a:t>
            </a:r>
            <a:r>
              <a:rPr lang="en-NZ" sz="1400" b="1" dirty="0" smtClean="0">
                <a:ea typeface="Adobe Fan Heiti Std B" pitchFamily="34" charset="-128"/>
              </a:rPr>
              <a:t>.</a:t>
            </a:r>
            <a:endParaRPr lang="en-GB" sz="1400" b="1" dirty="0">
              <a:ea typeface="Adobe Fan Heiti Std B" pitchFamily="34" charset="-128"/>
            </a:endParaRPr>
          </a:p>
        </p:txBody>
      </p:sp>
      <p:sp>
        <p:nvSpPr>
          <p:cNvPr id="3" name="TextBox 1"/>
          <p:cNvSpPr txBox="1"/>
          <p:nvPr/>
        </p:nvSpPr>
        <p:spPr>
          <a:xfrm>
            <a:off x="738424" y="962348"/>
            <a:ext cx="7650000" cy="954107"/>
          </a:xfrm>
          <a:prstGeom prst="rect">
            <a:avLst/>
          </a:prstGeom>
          <a:noFill/>
        </p:spPr>
        <p:txBody>
          <a:bodyPr wrap="square" rtlCol="0">
            <a:spAutoFit/>
          </a:bodyPr>
          <a:lstStyle/>
          <a:p>
            <a:pPr marL="285750" lvl="0" indent="-285750">
              <a:buFont typeface="Wingdings" pitchFamily="2" charset="2"/>
              <a:buChar char="v"/>
            </a:pPr>
            <a:r>
              <a:rPr lang="en-NZ" sz="1400" b="1" i="1" dirty="0">
                <a:ea typeface="Adobe Fan Heiti Std B" pitchFamily="34" charset="-128"/>
              </a:rPr>
              <a:t>Make a poster or a power point </a:t>
            </a:r>
            <a:r>
              <a:rPr lang="en-NZ" sz="1400" b="1" i="1" dirty="0" smtClean="0">
                <a:ea typeface="Adobe Fan Heiti Std B" pitchFamily="34" charset="-128"/>
              </a:rPr>
              <a:t> </a:t>
            </a:r>
            <a:r>
              <a:rPr lang="en-NZ" sz="1400" b="1" dirty="0" smtClean="0">
                <a:ea typeface="Adobe Fan Heiti Std B" pitchFamily="34" charset="-128"/>
              </a:rPr>
              <a:t>to </a:t>
            </a:r>
            <a:r>
              <a:rPr lang="en-NZ" sz="1400" b="1" dirty="0">
                <a:ea typeface="Adobe Fan Heiti Std B" pitchFamily="34" charset="-128"/>
              </a:rPr>
              <a:t>explain what Christians are preparing for during </a:t>
            </a:r>
            <a:r>
              <a:rPr lang="en-NZ" sz="1400" b="1" dirty="0" smtClean="0">
                <a:ea typeface="Adobe Fan Heiti Std B" pitchFamily="34" charset="-128"/>
              </a:rPr>
              <a:t>Advent. Include </a:t>
            </a:r>
            <a:r>
              <a:rPr lang="en-NZ" sz="1400" b="1" dirty="0">
                <a:ea typeface="Adobe Fan Heiti Std B" pitchFamily="34" charset="-128"/>
              </a:rPr>
              <a:t>an explanation of the Liturgical Calendar, the significance of the colours and symbols and things that people can do to prepare their hearts to be open to encountering Jesus in a new way at Christmas. Share this with a younger class or at Children</a:t>
            </a:r>
            <a:r>
              <a:rPr lang="en-NZ" sz="1400" b="1" spc="-1200" dirty="0">
                <a:ea typeface="Adobe Fan Heiti Std B" pitchFamily="34" charset="-128"/>
              </a:rPr>
              <a:t>’</a:t>
            </a:r>
            <a:r>
              <a:rPr lang="en-NZ" sz="1400" b="1" dirty="0">
                <a:ea typeface="Adobe Fan Heiti Std B" pitchFamily="34" charset="-128"/>
              </a:rPr>
              <a:t>s Liturgy in your parish</a:t>
            </a:r>
            <a:r>
              <a:rPr lang="en-NZ" sz="1400" b="1" dirty="0" smtClean="0">
                <a:ea typeface="Adobe Fan Heiti Std B" pitchFamily="34" charset="-128"/>
              </a:rPr>
              <a:t>.</a:t>
            </a:r>
            <a:endParaRPr lang="en-GB" sz="1400" b="1" dirty="0"/>
          </a:p>
        </p:txBody>
      </p:sp>
      <p:sp>
        <p:nvSpPr>
          <p:cNvPr id="21" name="TextBox: date"/>
          <p:cNvSpPr txBox="1"/>
          <p:nvPr/>
        </p:nvSpPr>
        <p:spPr>
          <a:xfrm>
            <a:off x="3117882" y="709067"/>
            <a:ext cx="1382110" cy="276999"/>
          </a:xfrm>
          <a:prstGeom prst="rect">
            <a:avLst/>
          </a:prstGeom>
          <a:noFill/>
        </p:spPr>
        <p:txBody>
          <a:bodyPr wrap="none" rtlCol="0">
            <a:spAutoFit/>
          </a:bodyPr>
          <a:lstStyle/>
          <a:p>
            <a:r>
              <a:rPr lang="en-NZ" sz="1200" dirty="0" smtClean="0">
                <a:latin typeface="Adobe Heiti Std R" pitchFamily="34" charset="-128"/>
                <a:ea typeface="Adobe Heiti Std R" pitchFamily="34" charset="-128"/>
              </a:rPr>
              <a:t>Date: _________</a:t>
            </a:r>
            <a:endParaRPr lang="en-GB" sz="1200" dirty="0">
              <a:latin typeface="Adobe Heiti Std R" pitchFamily="34" charset="-128"/>
              <a:ea typeface="Adobe Heiti Std R" pitchFamily="34" charset="-128"/>
            </a:endParaRPr>
          </a:p>
        </p:txBody>
      </p:sp>
      <p:sp>
        <p:nvSpPr>
          <p:cNvPr id="20" name="TextBox: name"/>
          <p:cNvSpPr txBox="1"/>
          <p:nvPr/>
        </p:nvSpPr>
        <p:spPr>
          <a:xfrm>
            <a:off x="1075315" y="709067"/>
            <a:ext cx="1992853" cy="276999"/>
          </a:xfrm>
          <a:prstGeom prst="rect">
            <a:avLst/>
          </a:prstGeom>
          <a:noFill/>
        </p:spPr>
        <p:txBody>
          <a:bodyPr wrap="none" rtlCol="0">
            <a:spAutoFit/>
          </a:bodyPr>
          <a:lstStyle/>
          <a:p>
            <a:r>
              <a:rPr lang="en-NZ" sz="1200" dirty="0" smtClean="0">
                <a:latin typeface="Adobe Heiti Std R" pitchFamily="34" charset="-128"/>
                <a:ea typeface="Adobe Heiti Std R" pitchFamily="34" charset="-128"/>
              </a:rPr>
              <a:t>Name: _______________</a:t>
            </a:r>
            <a:endParaRPr lang="en-GB" sz="1200" dirty="0">
              <a:latin typeface="Adobe Heiti Std R" pitchFamily="34" charset="-128"/>
              <a:ea typeface="Adobe Heiti Std R" pitchFamily="34" charset="-128"/>
            </a:endParaRPr>
          </a:p>
        </p:txBody>
      </p:sp>
      <p:sp>
        <p:nvSpPr>
          <p:cNvPr id="2" name="Title"/>
          <p:cNvSpPr>
            <a:spLocks noGrp="1"/>
          </p:cNvSpPr>
          <p:nvPr>
            <p:ph type="ctrTitle"/>
          </p:nvPr>
        </p:nvSpPr>
        <p:spPr>
          <a:xfrm>
            <a:off x="0" y="0"/>
            <a:ext cx="9144000" cy="900000"/>
          </a:xfrm>
        </p:spPr>
        <p:txBody>
          <a:bodyPr>
            <a:normAutofit/>
          </a:bodyPr>
          <a:lstStyle/>
          <a:p>
            <a:r>
              <a:rPr lang="en-US" sz="3200" dirty="0">
                <a:latin typeface="Adobe Heiti Std R" pitchFamily="34" charset="-128"/>
                <a:ea typeface="Adobe Heiti Std R" pitchFamily="34" charset="-128"/>
              </a:rPr>
              <a:t>Sharing our Learning about ADVENT </a:t>
            </a:r>
            <a:endParaRPr lang="en-GB" sz="3600" dirty="0">
              <a:latin typeface="Adobe Heiti Std R" pitchFamily="34" charset="-128"/>
              <a:ea typeface="Adobe Heiti Std R" pitchFamily="34" charset="-128"/>
            </a:endParaRPr>
          </a:p>
        </p:txBody>
      </p:sp>
      <p:sp>
        <p:nvSpPr>
          <p:cNvPr id="4" name="TextBox: PageNumber"/>
          <p:cNvSpPr txBox="1">
            <a:spLocks/>
          </p:cNvSpPr>
          <p:nvPr/>
        </p:nvSpPr>
        <p:spPr>
          <a:xfrm>
            <a:off x="8640000" y="4680000"/>
            <a:ext cx="360000" cy="360000"/>
          </a:xfrm>
          <a:prstGeom prst="rect">
            <a:avLst/>
          </a:prstGeom>
          <a:solidFill>
            <a:schemeClr val="bg1">
              <a:lumMod val="95000"/>
            </a:schemeClr>
          </a:solidFill>
          <a:ln w="25400">
            <a:solidFill>
              <a:schemeClr val="tx1"/>
            </a:solidFill>
          </a:ln>
        </p:spPr>
        <p:txBody>
          <a:bodyPr wrap="none" rtlCol="0" anchor="ctr" anchorCtr="1">
            <a:noAutofit/>
          </a:bodyPr>
          <a:lstStyle/>
          <a:p>
            <a:pPr algn="ctr"/>
            <a:r>
              <a:rPr lang="en-GB" sz="900" b="1" dirty="0" smtClean="0">
                <a:latin typeface="Arial" pitchFamily="34" charset="0"/>
                <a:cs typeface="Arial" pitchFamily="34" charset="0"/>
              </a:rPr>
              <a:t>L-2</a:t>
            </a:r>
          </a:p>
          <a:p>
            <a:pPr algn="ctr"/>
            <a:r>
              <a:rPr lang="en-GB" sz="900" b="1" dirty="0" smtClean="0">
                <a:latin typeface="Arial" pitchFamily="34" charset="0"/>
                <a:cs typeface="Arial" pitchFamily="34" charset="0"/>
              </a:rPr>
              <a:t>S-10</a:t>
            </a:r>
            <a:endParaRPr lang="en-GB" sz="900" b="1" dirty="0">
              <a:latin typeface="Arial" pitchFamily="34" charset="0"/>
              <a:cs typeface="Arial" pitchFamily="34" charset="0"/>
            </a:endParaRPr>
          </a:p>
        </p:txBody>
      </p:sp>
      <p:sp>
        <p:nvSpPr>
          <p:cNvPr id="12" name="Action Button: Up">
            <a:hlinkClick r:id="rId12" action="ppaction://hlinksldjump" highlightClick="1"/>
          </p:cNvPr>
          <p:cNvSpPr/>
          <p:nvPr/>
        </p:nvSpPr>
        <p:spPr>
          <a:xfrm rot="16200000">
            <a:off x="8100000" y="4680000"/>
            <a:ext cx="360000"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box: Tool instructions"/>
          <p:cNvSpPr txBox="1"/>
          <p:nvPr/>
        </p:nvSpPr>
        <p:spPr>
          <a:xfrm>
            <a:off x="3444139" y="4912668"/>
            <a:ext cx="2255747" cy="230832"/>
          </a:xfrm>
          <a:prstGeom prst="rect">
            <a:avLst/>
          </a:prstGeom>
          <a:noFill/>
        </p:spPr>
        <p:txBody>
          <a:bodyPr wrap="none" rtlCol="0">
            <a:spAutoFit/>
          </a:bodyPr>
          <a:lstStyle/>
          <a:p>
            <a:pPr algn="ctr"/>
            <a:r>
              <a:rPr lang="en-GB" sz="900" dirty="0" smtClean="0">
                <a:latin typeface="Arial" pitchFamily="34" charset="0"/>
                <a:ea typeface="Segoe UI" pitchFamily="34" charset="0"/>
                <a:cs typeface="Arial" pitchFamily="34" charset="0"/>
              </a:rPr>
              <a:t>Click the up arrow to return to the lesson</a:t>
            </a:r>
            <a:endParaRPr lang="en-GB" sz="900" dirty="0">
              <a:latin typeface="Arial" pitchFamily="34" charset="0"/>
              <a:ea typeface="Segoe UI" pitchFamily="34" charset="0"/>
              <a:cs typeface="Arial" pitchFamily="34" charset="0"/>
            </a:endParaRPr>
          </a:p>
        </p:txBody>
      </p:sp>
      <p:sp>
        <p:nvSpPr>
          <p:cNvPr id="16" name="TextBox: Worksheet Indication"/>
          <p:cNvSpPr txBox="1"/>
          <p:nvPr/>
        </p:nvSpPr>
        <p:spPr>
          <a:xfrm>
            <a:off x="0" y="4783500"/>
            <a:ext cx="1260000" cy="360000"/>
          </a:xfrm>
          <a:prstGeom prst="rect">
            <a:avLst/>
          </a:prstGeom>
          <a:noFill/>
          <a:ln w="0">
            <a:noFill/>
          </a:ln>
        </p:spPr>
        <p:txBody>
          <a:bodyPr wrap="square" rtlCol="0">
            <a:noAutofit/>
          </a:bodyPr>
          <a:lstStyle/>
          <a:p>
            <a:r>
              <a:rPr lang="en-GB" sz="1600" b="1" dirty="0" smtClean="0">
                <a:latin typeface="Arial" pitchFamily="34" charset="0"/>
                <a:cs typeface="Arial" pitchFamily="34" charset="0"/>
              </a:rPr>
              <a:t>Worksheet</a:t>
            </a:r>
            <a:endParaRPr lang="en-GB" sz="1600" b="1" dirty="0">
              <a:latin typeface="Arial" pitchFamily="34" charset="0"/>
              <a:cs typeface="Arial" pitchFamily="34" charset="0"/>
            </a:endParaRPr>
          </a:p>
        </p:txBody>
      </p:sp>
    </p:spTree>
    <p:extLst>
      <p:ext uri="{BB962C8B-B14F-4D97-AF65-F5344CB8AC3E}">
        <p14:creationId xmlns:p14="http://schemas.microsoft.com/office/powerpoint/2010/main" val="2426811675"/>
      </p:ext>
    </p:extLst>
  </p:cSld>
  <p:clrMapOvr>
    <a:masterClrMapping/>
  </p:clrMapOvr>
  <p:transition spd="med" advClick="0">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Line 2"/>
          <p:cNvSpPr txBox="1"/>
          <p:nvPr/>
        </p:nvSpPr>
        <p:spPr>
          <a:xfrm>
            <a:off x="859997" y="3459781"/>
            <a:ext cx="7744315" cy="830997"/>
          </a:xfrm>
          <a:prstGeom prst="rect">
            <a:avLst/>
          </a:prstGeom>
          <a:noFill/>
        </p:spPr>
        <p:txBody>
          <a:bodyPr wrap="square" rtlCol="0">
            <a:spAutoFit/>
          </a:bodyPr>
          <a:lstStyle/>
          <a:p>
            <a:pPr marL="0" lvl="1">
              <a:spcAft>
                <a:spcPts val="1800"/>
              </a:spcAft>
            </a:pPr>
            <a:r>
              <a:rPr lang="en-US" sz="2400" i="1" dirty="0" smtClean="0">
                <a:solidFill>
                  <a:schemeClr val="bg1"/>
                </a:solidFill>
                <a:latin typeface="Adobe Heiti Std R" pitchFamily="34" charset="-128"/>
                <a:ea typeface="Adobe Heiti Std R" pitchFamily="34" charset="-128"/>
                <a:cs typeface="Segoe UI" pitchFamily="34" charset="0"/>
              </a:rPr>
              <a:t>explain </a:t>
            </a:r>
            <a:r>
              <a:rPr lang="en-US" sz="2400" i="1" dirty="0">
                <a:solidFill>
                  <a:schemeClr val="bg1"/>
                </a:solidFill>
                <a:latin typeface="Adobe Heiti Std R" pitchFamily="34" charset="-128"/>
                <a:ea typeface="Adobe Heiti Std R" pitchFamily="34" charset="-128"/>
                <a:cs typeface="Segoe UI" pitchFamily="34" charset="0"/>
              </a:rPr>
              <a:t>how these symbols could remind Christians about the meaning of Advent</a:t>
            </a:r>
            <a:endParaRPr lang="en-GB" sz="2400" i="1" dirty="0">
              <a:solidFill>
                <a:schemeClr val="bg1"/>
              </a:solidFill>
              <a:latin typeface="Adobe Heiti Std R" pitchFamily="34" charset="-128"/>
              <a:ea typeface="Adobe Heiti Std R" pitchFamily="34" charset="-128"/>
              <a:cs typeface="Segoe UI" pitchFamily="34" charset="0"/>
            </a:endParaRPr>
          </a:p>
        </p:txBody>
      </p:sp>
      <p:sp>
        <p:nvSpPr>
          <p:cNvPr id="9" name="Textbox: Line 1"/>
          <p:cNvSpPr txBox="1"/>
          <p:nvPr/>
        </p:nvSpPr>
        <p:spPr>
          <a:xfrm>
            <a:off x="865802" y="2067695"/>
            <a:ext cx="7744315" cy="1200329"/>
          </a:xfrm>
          <a:prstGeom prst="rect">
            <a:avLst/>
          </a:prstGeom>
          <a:noFill/>
        </p:spPr>
        <p:txBody>
          <a:bodyPr wrap="square" rtlCol="0">
            <a:spAutoFit/>
          </a:bodyPr>
          <a:lstStyle/>
          <a:p>
            <a:pPr marL="0" lvl="1">
              <a:spcAft>
                <a:spcPts val="1800"/>
              </a:spcAft>
            </a:pPr>
            <a:r>
              <a:rPr lang="en-US" sz="2400" i="1" dirty="0" smtClean="0">
                <a:solidFill>
                  <a:schemeClr val="bg1"/>
                </a:solidFill>
                <a:latin typeface="Adobe Heiti Std R" pitchFamily="34" charset="-128"/>
                <a:ea typeface="Adobe Heiti Std R" pitchFamily="34" charset="-128"/>
                <a:cs typeface="Segoe UI" pitchFamily="34" charset="0"/>
              </a:rPr>
              <a:t>identify </a:t>
            </a:r>
            <a:r>
              <a:rPr lang="en-US" sz="2400" i="1" dirty="0">
                <a:solidFill>
                  <a:schemeClr val="bg1"/>
                </a:solidFill>
                <a:latin typeface="Adobe Heiti Std R" pitchFamily="34" charset="-128"/>
                <a:ea typeface="Adobe Heiti Std R" pitchFamily="34" charset="-128"/>
                <a:cs typeface="Segoe UI" pitchFamily="34" charset="0"/>
              </a:rPr>
              <a:t>what is happening in nature and life in </a:t>
            </a:r>
            <a:r>
              <a:rPr lang="en-US" sz="2400" i="1" dirty="0" err="1">
                <a:solidFill>
                  <a:schemeClr val="bg1"/>
                </a:solidFill>
                <a:latin typeface="Adobe Heiti Std R" pitchFamily="34" charset="-128"/>
                <a:ea typeface="Adobe Heiti Std R" pitchFamily="34" charset="-128"/>
                <a:cs typeface="Segoe UI" pitchFamily="34" charset="0"/>
              </a:rPr>
              <a:t>Aotearoa</a:t>
            </a:r>
            <a:r>
              <a:rPr lang="en-US" sz="2400" i="1" dirty="0">
                <a:solidFill>
                  <a:schemeClr val="bg1"/>
                </a:solidFill>
                <a:latin typeface="Adobe Heiti Std R" pitchFamily="34" charset="-128"/>
                <a:ea typeface="Adobe Heiti Std R" pitchFamily="34" charset="-128"/>
                <a:cs typeface="Segoe UI" pitchFamily="34" charset="0"/>
              </a:rPr>
              <a:t> New Zealand during December </a:t>
            </a:r>
            <a:r>
              <a:rPr lang="en-US" sz="2400" i="1" dirty="0" smtClean="0">
                <a:solidFill>
                  <a:schemeClr val="bg1"/>
                </a:solidFill>
                <a:latin typeface="Adobe Heiti Std R" pitchFamily="34" charset="-128"/>
                <a:ea typeface="Adobe Heiti Std R" pitchFamily="34" charset="-128"/>
                <a:cs typeface="Segoe UI" pitchFamily="34" charset="0"/>
              </a:rPr>
              <a:t>when</a:t>
            </a:r>
            <a:br>
              <a:rPr lang="en-US" sz="2400" i="1" dirty="0" smtClean="0">
                <a:solidFill>
                  <a:schemeClr val="bg1"/>
                </a:solidFill>
                <a:latin typeface="Adobe Heiti Std R" pitchFamily="34" charset="-128"/>
                <a:ea typeface="Adobe Heiti Std R" pitchFamily="34" charset="-128"/>
                <a:cs typeface="Segoe UI" pitchFamily="34" charset="0"/>
              </a:rPr>
            </a:br>
            <a:r>
              <a:rPr lang="en-US" sz="2400" i="1" dirty="0" smtClean="0">
                <a:solidFill>
                  <a:schemeClr val="bg1"/>
                </a:solidFill>
                <a:latin typeface="Adobe Heiti Std R" pitchFamily="34" charset="-128"/>
                <a:ea typeface="Adobe Heiti Std R" pitchFamily="34" charset="-128"/>
                <a:cs typeface="Segoe UI" pitchFamily="34" charset="0"/>
              </a:rPr>
              <a:t>the </a:t>
            </a:r>
            <a:r>
              <a:rPr lang="en-US" sz="2400" i="1" dirty="0">
                <a:solidFill>
                  <a:schemeClr val="bg1"/>
                </a:solidFill>
                <a:latin typeface="Adobe Heiti Std R" pitchFamily="34" charset="-128"/>
                <a:ea typeface="Adobe Heiti Std R" pitchFamily="34" charset="-128"/>
                <a:cs typeface="Segoe UI" pitchFamily="34" charset="0"/>
              </a:rPr>
              <a:t>Church celebrates Advent</a:t>
            </a:r>
            <a:endParaRPr lang="en-GB" sz="2400" i="1" dirty="0">
              <a:solidFill>
                <a:schemeClr val="bg1"/>
              </a:solidFill>
              <a:latin typeface="Adobe Heiti Std R" pitchFamily="34" charset="-128"/>
              <a:ea typeface="Adobe Heiti Std R" pitchFamily="34" charset="-128"/>
              <a:cs typeface="Segoe UI" pitchFamily="34" charset="0"/>
            </a:endParaRPr>
          </a:p>
        </p:txBody>
      </p:sp>
      <p:sp>
        <p:nvSpPr>
          <p:cNvPr id="11" name="Shape: Border 2"/>
          <p:cNvSpPr/>
          <p:nvPr/>
        </p:nvSpPr>
        <p:spPr>
          <a:xfrm>
            <a:off x="859997" y="3459780"/>
            <a:ext cx="7744315" cy="830997"/>
          </a:xfrm>
          <a:prstGeom prst="rect">
            <a:avLst/>
          </a:prstGeom>
          <a:solidFill>
            <a:srgbClr val="33CC33">
              <a:alpha val="0"/>
            </a:srgbClr>
          </a:solidFill>
          <a:ln>
            <a:solidFill>
              <a:schemeClr val="bg1">
                <a:lumMod val="95000"/>
                <a:alpha val="49804"/>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bg1"/>
              </a:solidFill>
              <a:latin typeface="Adobe Heiti Std R" pitchFamily="34" charset="-128"/>
              <a:ea typeface="Adobe Heiti Std R" pitchFamily="34" charset="-128"/>
            </a:endParaRPr>
          </a:p>
        </p:txBody>
      </p:sp>
      <p:sp>
        <p:nvSpPr>
          <p:cNvPr id="12" name="Shape: Border 1"/>
          <p:cNvSpPr/>
          <p:nvPr/>
        </p:nvSpPr>
        <p:spPr>
          <a:xfrm>
            <a:off x="859997" y="2067694"/>
            <a:ext cx="7744315" cy="1200330"/>
          </a:xfrm>
          <a:prstGeom prst="rect">
            <a:avLst/>
          </a:prstGeom>
          <a:solidFill>
            <a:srgbClr val="33CC33">
              <a:alpha val="0"/>
            </a:srgbClr>
          </a:solidFill>
          <a:ln>
            <a:solidFill>
              <a:schemeClr val="bg1">
                <a:lumMod val="95000"/>
                <a:alpha val="49804"/>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latin typeface="Adobe Heiti Std R" pitchFamily="34" charset="-128"/>
              <a:ea typeface="Adobe Heiti Std R" pitchFamily="34" charset="-128"/>
            </a:endParaRPr>
          </a:p>
        </p:txBody>
      </p:sp>
      <p:sp>
        <p:nvSpPr>
          <p:cNvPr id="14" name="Shape: Number 2"/>
          <p:cNvSpPr txBox="1"/>
          <p:nvPr/>
        </p:nvSpPr>
        <p:spPr>
          <a:xfrm>
            <a:off x="395536" y="3435846"/>
            <a:ext cx="457176" cy="461665"/>
          </a:xfrm>
          <a:prstGeom prst="rect">
            <a:avLst/>
          </a:prstGeom>
          <a:noFill/>
        </p:spPr>
        <p:txBody>
          <a:bodyPr wrap="none" rtlCol="0">
            <a:spAutoFit/>
          </a:bodyPr>
          <a:lstStyle/>
          <a:p>
            <a:r>
              <a:rPr lang="en-US" sz="2400" i="1" dirty="0">
                <a:solidFill>
                  <a:schemeClr val="bg1"/>
                </a:solidFill>
                <a:latin typeface="Adobe Heiti Std R" pitchFamily="34" charset="-128"/>
                <a:ea typeface="Adobe Heiti Std R" pitchFamily="34" charset="-128"/>
                <a:cs typeface="Segoe UI" pitchFamily="34" charset="0"/>
              </a:rPr>
              <a:t>2</a:t>
            </a:r>
            <a:r>
              <a:rPr lang="en-US" sz="2400" i="1" dirty="0" smtClean="0">
                <a:solidFill>
                  <a:schemeClr val="bg1"/>
                </a:solidFill>
                <a:latin typeface="Adobe Heiti Std R" pitchFamily="34" charset="-128"/>
                <a:ea typeface="Adobe Heiti Std R" pitchFamily="34" charset="-128"/>
                <a:cs typeface="Segoe UI" pitchFamily="34" charset="0"/>
              </a:rPr>
              <a:t>)</a:t>
            </a:r>
            <a:endParaRPr lang="en-GB" sz="2400" i="1" dirty="0">
              <a:solidFill>
                <a:schemeClr val="bg1"/>
              </a:solidFill>
              <a:latin typeface="Adobe Heiti Std R" pitchFamily="34" charset="-128"/>
              <a:ea typeface="Adobe Heiti Std R" pitchFamily="34" charset="-128"/>
              <a:cs typeface="Segoe UI" pitchFamily="34" charset="0"/>
            </a:endParaRPr>
          </a:p>
        </p:txBody>
      </p:sp>
      <p:sp>
        <p:nvSpPr>
          <p:cNvPr id="15" name="Shape: Number 1"/>
          <p:cNvSpPr txBox="1"/>
          <p:nvPr/>
        </p:nvSpPr>
        <p:spPr>
          <a:xfrm>
            <a:off x="395536" y="2071509"/>
            <a:ext cx="457176" cy="461665"/>
          </a:xfrm>
          <a:prstGeom prst="rect">
            <a:avLst/>
          </a:prstGeom>
          <a:noFill/>
        </p:spPr>
        <p:txBody>
          <a:bodyPr wrap="none" rtlCol="0">
            <a:spAutoFit/>
          </a:bodyPr>
          <a:lstStyle/>
          <a:p>
            <a:r>
              <a:rPr lang="en-US" sz="2400" i="1" dirty="0" smtClean="0">
                <a:solidFill>
                  <a:schemeClr val="bg1"/>
                </a:solidFill>
                <a:latin typeface="Adobe Heiti Std R" pitchFamily="34" charset="-128"/>
                <a:ea typeface="Adobe Heiti Std R" pitchFamily="34" charset="-128"/>
                <a:cs typeface="Segoe UI" pitchFamily="34" charset="0"/>
              </a:rPr>
              <a:t>1)</a:t>
            </a:r>
            <a:endParaRPr lang="en-GB" sz="2400" i="1" dirty="0">
              <a:solidFill>
                <a:schemeClr val="bg1"/>
              </a:solidFill>
              <a:latin typeface="Adobe Heiti Std R" pitchFamily="34" charset="-128"/>
              <a:ea typeface="Adobe Heiti Std R" pitchFamily="34" charset="-128"/>
              <a:cs typeface="Segoe UI" pitchFamily="34" charset="0"/>
            </a:endParaRPr>
          </a:p>
        </p:txBody>
      </p:sp>
      <p:sp>
        <p:nvSpPr>
          <p:cNvPr id="3" name="Subtile"/>
          <p:cNvSpPr txBox="1"/>
          <p:nvPr/>
        </p:nvSpPr>
        <p:spPr>
          <a:xfrm>
            <a:off x="539552" y="1491630"/>
            <a:ext cx="2304256" cy="369332"/>
          </a:xfrm>
          <a:prstGeom prst="rect">
            <a:avLst/>
          </a:prstGeom>
          <a:noFill/>
        </p:spPr>
        <p:txBody>
          <a:bodyPr wrap="square" rtlCol="0">
            <a:spAutoFit/>
          </a:bodyPr>
          <a:lstStyle/>
          <a:p>
            <a:r>
              <a:rPr lang="en-NZ" dirty="0" smtClean="0">
                <a:solidFill>
                  <a:schemeClr val="bg1"/>
                </a:solidFill>
                <a:latin typeface="Adobe Heiti Std R" pitchFamily="34" charset="-128"/>
                <a:ea typeface="Adobe Heiti Std R" pitchFamily="34" charset="-128"/>
              </a:rPr>
              <a:t>The Students will:</a:t>
            </a:r>
            <a:endParaRPr lang="en-GB" dirty="0">
              <a:solidFill>
                <a:schemeClr val="bg1"/>
              </a:solidFill>
              <a:latin typeface="Adobe Heiti Std R" pitchFamily="34" charset="-128"/>
              <a:ea typeface="Adobe Heiti Std R" pitchFamily="34" charset="-128"/>
            </a:endParaRPr>
          </a:p>
        </p:txBody>
      </p:sp>
      <p:pic>
        <p:nvPicPr>
          <p:cNvPr id="2050" name="Pictur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02454" y="93812"/>
            <a:ext cx="2051188" cy="1451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p:cNvSpPr>
            <a:spLocks noGrp="1"/>
          </p:cNvSpPr>
          <p:nvPr>
            <p:ph type="ctrTitle"/>
          </p:nvPr>
        </p:nvSpPr>
        <p:spPr>
          <a:xfrm>
            <a:off x="539552" y="0"/>
            <a:ext cx="7772400" cy="900000"/>
          </a:xfrm>
        </p:spPr>
        <p:txBody>
          <a:bodyPr>
            <a:normAutofit/>
          </a:bodyPr>
          <a:lstStyle/>
          <a:p>
            <a:r>
              <a:rPr lang="en-NZ" sz="4000" dirty="0">
                <a:solidFill>
                  <a:schemeClr val="bg1"/>
                </a:solidFill>
                <a:latin typeface="Adobe Heiti Std R" pitchFamily="34" charset="-128"/>
                <a:ea typeface="Adobe Heiti Std R" pitchFamily="34" charset="-128"/>
              </a:rPr>
              <a:t>Learning Outcomes</a:t>
            </a:r>
            <a:endParaRPr lang="en-GB" sz="4000" dirty="0">
              <a:solidFill>
                <a:schemeClr val="bg1"/>
              </a:solidFill>
              <a:latin typeface="Adobe Heiti Std R" pitchFamily="34" charset="-128"/>
              <a:ea typeface="Adobe Heiti Std R" pitchFamily="34" charset="-128"/>
            </a:endParaRPr>
          </a:p>
        </p:txBody>
      </p:sp>
      <p:sp>
        <p:nvSpPr>
          <p:cNvPr id="4"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smtClean="0">
                <a:solidFill>
                  <a:srgbClr val="002060"/>
                </a:solidFill>
                <a:latin typeface="Arial" pitchFamily="34" charset="0"/>
                <a:cs typeface="Arial" pitchFamily="34" charset="0"/>
              </a:rPr>
              <a:t>L-2</a:t>
            </a:r>
          </a:p>
          <a:p>
            <a:pPr algn="ctr"/>
            <a:r>
              <a:rPr lang="en-GB" sz="900" b="1" dirty="0" smtClean="0">
                <a:solidFill>
                  <a:srgbClr val="002060"/>
                </a:solidFill>
                <a:latin typeface="Arial" pitchFamily="34" charset="0"/>
                <a:cs typeface="Arial" pitchFamily="34" charset="0"/>
              </a:rPr>
              <a:t>S-02</a:t>
            </a:r>
            <a:endParaRPr lang="en-GB" sz="900" b="1" dirty="0">
              <a:solidFill>
                <a:srgbClr val="002060"/>
              </a:solidFill>
              <a:latin typeface="Arial" pitchFamily="34" charset="0"/>
              <a:cs typeface="Arial" pitchFamily="34" charset="0"/>
            </a:endParaRPr>
          </a:p>
        </p:txBody>
      </p:sp>
      <p:sp>
        <p:nvSpPr>
          <p:cNvPr id="5"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Textbox: Tool instructions"/>
          <p:cNvSpPr txBox="1"/>
          <p:nvPr/>
        </p:nvSpPr>
        <p:spPr>
          <a:xfrm>
            <a:off x="3683777" y="4912668"/>
            <a:ext cx="1776447" cy="230832"/>
          </a:xfrm>
          <a:prstGeom prst="rect">
            <a:avLst/>
          </a:prstGeom>
          <a:noFill/>
        </p:spPr>
        <p:txBody>
          <a:bodyPr wrap="none" rtlCol="0">
            <a:spAutoFit/>
          </a:bodyPr>
          <a:lstStyle/>
          <a:p>
            <a:pPr algn="ctr"/>
            <a:r>
              <a:rPr lang="en-GB" sz="900" dirty="0" smtClean="0">
                <a:solidFill>
                  <a:schemeClr val="bg1"/>
                </a:solidFill>
                <a:latin typeface="Adobe Heiti Std R" pitchFamily="34" charset="-128"/>
                <a:ea typeface="Adobe Heiti Std R" pitchFamily="34" charset="-128"/>
                <a:cs typeface="Arial" pitchFamily="34" charset="0"/>
              </a:rPr>
              <a:t>Click the borders to reveal text</a:t>
            </a:r>
            <a:endParaRPr lang="en-GB" sz="900" dirty="0">
              <a:solidFill>
                <a:schemeClr val="bg1"/>
              </a:solidFill>
              <a:latin typeface="Adobe Heiti Std R" pitchFamily="34" charset="-128"/>
              <a:ea typeface="Adobe Heiti Std R" pitchFamily="34" charset="-128"/>
              <a:cs typeface="Arial" pitchFamily="34" charset="0"/>
            </a:endParaRPr>
          </a:p>
        </p:txBody>
      </p:sp>
    </p:spTree>
    <p:extLst>
      <p:ext uri="{BB962C8B-B14F-4D97-AF65-F5344CB8AC3E}">
        <p14:creationId xmlns:p14="http://schemas.microsoft.com/office/powerpoint/2010/main" val="1393059819"/>
      </p:ext>
    </p:extLst>
  </p:cSld>
  <p:clrMapOvr>
    <a:masterClrMapping/>
  </p:clrMapOvr>
  <p:transition spd="med" advClick="0">
    <p:fade/>
  </p:transition>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3" presetClass="emph" presetSubtype="2" fill="hold" grpId="0" nodeType="afterEffect">
                                  <p:stCondLst>
                                    <p:cond delay="0"/>
                                  </p:stCondLst>
                                  <p:childTnLst>
                                    <p:animClr clrSpc="rgb" dir="cw">
                                      <p:cBhvr override="childStyle">
                                        <p:cTn id="6" dur="2000" fill="hold"/>
                                        <p:tgtEl>
                                          <p:spTgt spid="9"/>
                                        </p:tgtEl>
                                        <p:attrNameLst>
                                          <p:attrName>style.color</p:attrName>
                                        </p:attrNameLst>
                                      </p:cBhvr>
                                      <p:to>
                                        <a:srgbClr val="CC99FF"/>
                                      </p:to>
                                    </p:animClr>
                                  </p:childTnLst>
                                </p:cTn>
                              </p:par>
                              <p:par>
                                <p:cTn id="7" presetID="10"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animEffect transition="in" filter="fade">
                                      <p:cBhvr>
                                        <p:cTn id="9" dur="500"/>
                                        <p:tgtEl>
                                          <p:spTgt spid="8"/>
                                        </p:tgtEl>
                                      </p:cBhvr>
                                    </p:animEffect>
                                  </p:childTnLst>
                                </p:cTn>
                              </p:par>
                            </p:childTnLst>
                          </p:cTn>
                        </p:par>
                      </p:childTnLst>
                    </p:cTn>
                  </p:par>
                </p:childTnLst>
              </p:cTn>
              <p:nextCondLst>
                <p:cond evt="onClick" delay="0">
                  <p:tgtEl>
                    <p:spTgt spid="11"/>
                  </p:tgtEl>
                </p:cond>
              </p:nextCondLst>
            </p:seq>
            <p:seq concurrent="1" nextAc="seek">
              <p:cTn id="10" restart="whenNotActive" fill="hold" evtFilter="cancelBubble" nodeType="interactiveSeq">
                <p:stCondLst>
                  <p:cond evt="onClick" delay="0">
                    <p:tgtEl>
                      <p:spTgt spid="5"/>
                    </p:tgtEl>
                  </p:cond>
                </p:stCondLst>
                <p:endSync evt="end" delay="0">
                  <p:rtn val="all"/>
                </p:endSync>
                <p:childTnLst>
                  <p:par>
                    <p:cTn id="11" fill="hold">
                      <p:stCondLst>
                        <p:cond delay="0"/>
                      </p:stCondLst>
                      <p:childTnLst>
                        <p:par>
                          <p:cTn id="12" fill="hold">
                            <p:stCondLst>
                              <p:cond delay="0"/>
                            </p:stCondLst>
                            <p:childTnLst>
                              <p:par>
                                <p:cTn id="13" presetID="3" presetClass="emph" presetSubtype="2" fill="hold" grpId="1" nodeType="withEffect">
                                  <p:stCondLst>
                                    <p:cond delay="0"/>
                                  </p:stCondLst>
                                  <p:childTnLst>
                                    <p:animClr clrSpc="rgb" dir="cw">
                                      <p:cBhvr override="childStyle">
                                        <p:cTn id="14" dur="500" fill="hold"/>
                                        <p:tgtEl>
                                          <p:spTgt spid="9"/>
                                        </p:tgtEl>
                                        <p:attrNameLst>
                                          <p:attrName>style.color</p:attrName>
                                        </p:attrNameLst>
                                      </p:cBhvr>
                                      <p:to>
                                        <a:schemeClr val="bg1"/>
                                      </p:to>
                                    </p:animClr>
                                  </p:childTnLst>
                                </p:cTn>
                              </p:par>
                              <p:par>
                                <p:cTn id="15" presetID="1" presetClass="exit" presetSubtype="0" fill="hold" grpId="1" nodeType="withEffect">
                                  <p:stCondLst>
                                    <p:cond delay="0"/>
                                  </p:stCondLst>
                                  <p:childTnLst>
                                    <p:set>
                                      <p:cBhvr>
                                        <p:cTn id="16" dur="1" fill="hold">
                                          <p:stCondLst>
                                            <p:cond delay="0"/>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17" restart="whenNotActive" fill="hold" evtFilter="cancelBubble" nodeType="interactiveSeq">
                <p:stCondLst>
                  <p:cond evt="onClick" delay="0">
                    <p:tgtEl>
                      <p:spTgt spid="6"/>
                    </p:tgtEl>
                  </p:cond>
                </p:stCondLst>
                <p:endSync evt="end" delay="0">
                  <p:rtn val="all"/>
                </p:endSync>
                <p:childTnLst>
                  <p:par>
                    <p:cTn id="18" fill="hold">
                      <p:stCondLst>
                        <p:cond delay="0"/>
                      </p:stCondLst>
                      <p:childTnLst>
                        <p:par>
                          <p:cTn id="19" fill="hold">
                            <p:stCondLst>
                              <p:cond delay="0"/>
                            </p:stCondLst>
                            <p:childTnLst>
                              <p:par>
                                <p:cTn id="20" presetID="3" presetClass="emph" presetSubtype="2" fill="hold" grpId="2" nodeType="withEffect">
                                  <p:stCondLst>
                                    <p:cond delay="0"/>
                                  </p:stCondLst>
                                  <p:childTnLst>
                                    <p:animClr clrSpc="rgb" dir="cw">
                                      <p:cBhvr override="childStyle">
                                        <p:cTn id="21" dur="500" fill="hold"/>
                                        <p:tgtEl>
                                          <p:spTgt spid="9"/>
                                        </p:tgtEl>
                                        <p:attrNameLst>
                                          <p:attrName>style.color</p:attrName>
                                        </p:attrNameLst>
                                      </p:cBhvr>
                                      <p:to>
                                        <a:schemeClr val="bg1"/>
                                      </p:to>
                                    </p:animClr>
                                  </p:childTnLst>
                                </p:cTn>
                              </p:par>
                              <p:par>
                                <p:cTn id="22" presetID="1" presetClass="exit" presetSubtype="0" fill="hold" grpId="2" nodeType="withEffect">
                                  <p:stCondLst>
                                    <p:cond delay="0"/>
                                  </p:stCondLst>
                                  <p:childTnLst>
                                    <p:set>
                                      <p:cBhvr>
                                        <p:cTn id="23" dur="1" fill="hold">
                                          <p:stCondLst>
                                            <p:cond delay="0"/>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bldLst>
      <p:bldP spid="8" grpId="0"/>
      <p:bldP spid="8" grpId="1"/>
      <p:bldP spid="8" grpId="2"/>
      <p:bldP spid="9" grpId="0"/>
      <p:bldP spid="9" grpId="1"/>
      <p:bldP spid="9" grpId="2"/>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53852" y="0"/>
            <a:ext cx="7236296" cy="900000"/>
          </a:xfrm>
        </p:spPr>
        <p:txBody>
          <a:bodyPr lIns="0" rIns="0">
            <a:normAutofit/>
          </a:bodyPr>
          <a:lstStyle/>
          <a:p>
            <a:r>
              <a:rPr lang="en-US" sz="4000" dirty="0">
                <a:solidFill>
                  <a:schemeClr val="bg1"/>
                </a:solidFill>
                <a:latin typeface="Adobe Heiti Std R" pitchFamily="34" charset="-128"/>
                <a:ea typeface="Adobe Heiti Std R" pitchFamily="34" charset="-128"/>
              </a:rPr>
              <a:t>Rapid recap of what Advent is </a:t>
            </a:r>
            <a:endParaRPr lang="en-GB" sz="4000" dirty="0">
              <a:solidFill>
                <a:schemeClr val="bg1"/>
              </a:solidFill>
              <a:latin typeface="Adobe Heiti Std R" pitchFamily="34" charset="-128"/>
              <a:ea typeface="Adobe Heiti Std R" pitchFamily="34" charset="-128"/>
            </a:endParaRPr>
          </a:p>
        </p:txBody>
      </p:sp>
      <p:sp>
        <p:nvSpPr>
          <p:cNvPr id="4"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smtClean="0">
                <a:solidFill>
                  <a:srgbClr val="002060"/>
                </a:solidFill>
                <a:latin typeface="Arial" pitchFamily="34" charset="0"/>
                <a:cs typeface="Arial" pitchFamily="34" charset="0"/>
              </a:rPr>
              <a:t>L-2</a:t>
            </a:r>
          </a:p>
          <a:p>
            <a:pPr algn="ctr"/>
            <a:r>
              <a:rPr lang="en-GB" sz="900" b="1" dirty="0" smtClean="0">
                <a:solidFill>
                  <a:srgbClr val="002060"/>
                </a:solidFill>
                <a:latin typeface="Arial" pitchFamily="34" charset="0"/>
                <a:cs typeface="Arial" pitchFamily="34" charset="0"/>
              </a:rPr>
              <a:t>S-03</a:t>
            </a:r>
            <a:endParaRPr lang="en-GB" sz="900" b="1" dirty="0">
              <a:solidFill>
                <a:srgbClr val="002060"/>
              </a:solidFill>
              <a:latin typeface="Arial" pitchFamily="34" charset="0"/>
              <a:cs typeface="Arial" pitchFamily="34" charset="0"/>
            </a:endParaRPr>
          </a:p>
        </p:txBody>
      </p:sp>
      <p:sp>
        <p:nvSpPr>
          <p:cNvPr id="5"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Excercise"/>
          <p:cNvSpPr txBox="1"/>
          <p:nvPr/>
        </p:nvSpPr>
        <p:spPr>
          <a:xfrm>
            <a:off x="3203848" y="987574"/>
            <a:ext cx="2772628" cy="369332"/>
          </a:xfrm>
          <a:prstGeom prst="rect">
            <a:avLst/>
          </a:prstGeom>
          <a:noFill/>
        </p:spPr>
        <p:txBody>
          <a:bodyPr wrap="square" rtlCol="0">
            <a:spAutoFit/>
          </a:bodyPr>
          <a:lstStyle/>
          <a:p>
            <a:r>
              <a:rPr lang="en-NZ" dirty="0">
                <a:solidFill>
                  <a:schemeClr val="bg1"/>
                </a:solidFill>
                <a:latin typeface="Adobe Fan Heiti Std B" pitchFamily="34" charset="-128"/>
                <a:ea typeface="Adobe Fan Heiti Std B" pitchFamily="34" charset="-128"/>
              </a:rPr>
              <a:t>Complete the </a:t>
            </a:r>
            <a:r>
              <a:rPr lang="en-NZ" dirty="0" smtClean="0">
                <a:solidFill>
                  <a:schemeClr val="bg1"/>
                </a:solidFill>
                <a:latin typeface="Adobe Fan Heiti Std B" pitchFamily="34" charset="-128"/>
                <a:ea typeface="Adobe Fan Heiti Std B" pitchFamily="34" charset="-128"/>
              </a:rPr>
              <a:t>sentences</a:t>
            </a:r>
            <a:endParaRPr lang="en-GB" dirty="0">
              <a:solidFill>
                <a:schemeClr val="bg1"/>
              </a:solidFill>
              <a:latin typeface="Adobe Fan Heiti Std B" pitchFamily="34" charset="-128"/>
              <a:ea typeface="Adobe Fan Heiti Std B" pitchFamily="34" charset="-128"/>
            </a:endParaRPr>
          </a:p>
        </p:txBody>
      </p:sp>
      <p:pic>
        <p:nvPicPr>
          <p:cNvPr id="3089" name="Picture 17"/>
          <p:cNvPicPr>
            <a:picLocks noChangeAspect="1" noChangeArrowheads="1"/>
          </p:cNvPicPr>
          <p:nvPr/>
        </p:nvPicPr>
        <p:blipFill rotWithShape="1">
          <a:blip r:embed="rId8">
            <a:extLst>
              <a:ext uri="{28A0092B-C50C-407E-A947-70E740481C1C}">
                <a14:useLocalDpi xmlns:a14="http://schemas.microsoft.com/office/drawing/2010/main" val="0"/>
              </a:ext>
            </a:extLst>
          </a:blip>
          <a:srcRect r="6008" b="5637"/>
          <a:stretch/>
        </p:blipFill>
        <p:spPr bwMode="auto">
          <a:xfrm>
            <a:off x="3350960" y="1491630"/>
            <a:ext cx="2442081" cy="1840979"/>
          </a:xfrm>
          <a:prstGeom prst="rect">
            <a:avLst/>
          </a:prstGeom>
          <a:noFill/>
          <a:ln>
            <a:noFill/>
          </a:ln>
          <a:effectLst>
            <a:reflection stA="54000" endPos="71000" dist="25400" dir="5400000" sy="-100000" algn="bl" rotWithShape="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Tool instructions"/>
          <p:cNvSpPr txBox="1"/>
          <p:nvPr/>
        </p:nvSpPr>
        <p:spPr>
          <a:xfrm>
            <a:off x="3410464" y="4912668"/>
            <a:ext cx="2323072" cy="230832"/>
          </a:xfrm>
          <a:prstGeom prst="rect">
            <a:avLst/>
          </a:prstGeom>
          <a:noFill/>
        </p:spPr>
        <p:txBody>
          <a:bodyPr wrap="none" rtlCol="0">
            <a:spAutoFit/>
          </a:bodyPr>
          <a:lstStyle/>
          <a:p>
            <a:pPr algn="ctr"/>
            <a:r>
              <a:rPr lang="en-GB" sz="900" dirty="0" smtClean="0">
                <a:solidFill>
                  <a:schemeClr val="bg1"/>
                </a:solidFill>
                <a:latin typeface="Adobe Fan Heiti Std B" pitchFamily="34" charset="-128"/>
                <a:ea typeface="Adobe Fan Heiti Std B" pitchFamily="34" charset="-128"/>
                <a:cs typeface="Arial" pitchFamily="34" charset="0"/>
              </a:rPr>
              <a:t>Click in the white box and write your text</a:t>
            </a:r>
            <a:endParaRPr lang="en-GB" sz="900" dirty="0">
              <a:solidFill>
                <a:schemeClr val="bg1"/>
              </a:solidFill>
              <a:latin typeface="Adobe Fan Heiti Std B" pitchFamily="34" charset="-128"/>
              <a:ea typeface="Adobe Fan Heiti Std B" pitchFamily="34" charset="-128"/>
              <a:cs typeface="Arial" pitchFamily="34" charset="0"/>
            </a:endParaRPr>
          </a:p>
        </p:txBody>
      </p:sp>
    </p:spTree>
    <p:controls>
      <mc:AlternateContent xmlns:mc="http://schemas.openxmlformats.org/markup-compatibility/2006">
        <mc:Choice xmlns:v="urn:schemas-microsoft-com:vml" Requires="v">
          <p:control spid="4154" name="TextBox4" r:id="rId2" imgW="3019320" imgH="1724040"/>
        </mc:Choice>
        <mc:Fallback>
          <p:control name="TextBox4" r:id="rId2" imgW="3019320" imgH="1724040">
            <p:pic>
              <p:nvPicPr>
                <p:cNvPr id="0" name="TextBox4"/>
                <p:cNvPicPr preferRelativeResize="0">
                  <a:picLocks noChangeArrowheads="1" noChangeShapeType="1"/>
                </p:cNvPicPr>
                <p:nvPr/>
              </p:nvPicPr>
              <p:blipFill>
                <a:blip r:embed="rId9">
                  <a:extLst>
                    <a:ext uri="{28A0092B-C50C-407E-A947-70E740481C1C}">
                      <a14:useLocalDpi xmlns:a14="http://schemas.microsoft.com/office/drawing/2010/main" val="0"/>
                    </a:ext>
                  </a:extLst>
                </a:blip>
                <a:srcRect/>
                <a:stretch>
                  <a:fillRect/>
                </a:stretch>
              </p:blipFill>
              <p:spPr bwMode="auto">
                <a:xfrm>
                  <a:off x="6011863" y="2859088"/>
                  <a:ext cx="3022600" cy="1727200"/>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ontrol>
        </mc:Fallback>
      </mc:AlternateContent>
      <mc:AlternateContent xmlns:mc="http://schemas.openxmlformats.org/markup-compatibility/2006">
        <mc:Choice xmlns:v="urn:schemas-microsoft-com:vml" Requires="v">
          <p:control spid="4155" name="TextBox3" r:id="rId3" imgW="3019320" imgH="1724040"/>
        </mc:Choice>
        <mc:Fallback>
          <p:control name="TextBox3" r:id="rId3" imgW="3019320" imgH="1724040">
            <p:pic>
              <p:nvPicPr>
                <p:cNvPr id="0" name="TextBox3"/>
                <p:cNvPicPr preferRelativeResize="0">
                  <a:picLocks noChangeArrowheads="1" noChangeShapeType="1"/>
                </p:cNvPicPr>
                <p:nvPr/>
              </p:nvPicPr>
              <p:blipFill>
                <a:blip r:embed="rId10">
                  <a:extLst>
                    <a:ext uri="{28A0092B-C50C-407E-A947-70E740481C1C}">
                      <a14:useLocalDpi xmlns:a14="http://schemas.microsoft.com/office/drawing/2010/main" val="0"/>
                    </a:ext>
                  </a:extLst>
                </a:blip>
                <a:srcRect/>
                <a:stretch>
                  <a:fillRect/>
                </a:stretch>
              </p:blipFill>
              <p:spPr bwMode="auto">
                <a:xfrm>
                  <a:off x="6011863" y="987425"/>
                  <a:ext cx="3022600" cy="1728788"/>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ontrol>
        </mc:Fallback>
      </mc:AlternateContent>
      <mc:AlternateContent xmlns:mc="http://schemas.openxmlformats.org/markup-compatibility/2006">
        <mc:Choice xmlns:v="urn:schemas-microsoft-com:vml" Requires="v">
          <p:control spid="4156" name="TextBox2" r:id="rId4" imgW="3019320" imgH="1724040"/>
        </mc:Choice>
        <mc:Fallback>
          <p:control name="TextBox2" r:id="rId4" imgW="3019320" imgH="1724040">
            <p:pic>
              <p:nvPicPr>
                <p:cNvPr id="0" name="TextBox2"/>
                <p:cNvPicPr preferRelativeResize="0">
                  <a:picLocks noChangeArrowheads="1" noChangeShapeType="1"/>
                </p:cNvPicPr>
                <p:nvPr/>
              </p:nvPicPr>
              <p:blipFill>
                <a:blip r:embed="rId11">
                  <a:extLst>
                    <a:ext uri="{28A0092B-C50C-407E-A947-70E740481C1C}">
                      <a14:useLocalDpi xmlns:a14="http://schemas.microsoft.com/office/drawing/2010/main" val="0"/>
                    </a:ext>
                  </a:extLst>
                </a:blip>
                <a:srcRect/>
                <a:stretch>
                  <a:fillRect/>
                </a:stretch>
              </p:blipFill>
              <p:spPr bwMode="auto">
                <a:xfrm>
                  <a:off x="107950" y="2859088"/>
                  <a:ext cx="3022600" cy="1727200"/>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ontrol>
        </mc:Fallback>
      </mc:AlternateContent>
      <mc:AlternateContent xmlns:mc="http://schemas.openxmlformats.org/markup-compatibility/2006">
        <mc:Choice xmlns:v="urn:schemas-microsoft-com:vml" Requires="v">
          <p:control spid="4157" name="TextBox1" r:id="rId5" imgW="3029040" imgH="1724040"/>
        </mc:Choice>
        <mc:Fallback>
          <p:control name="TextBox1" r:id="rId5" imgW="3029040" imgH="1724040">
            <p:pic>
              <p:nvPicPr>
                <p:cNvPr id="0" name="TextBox1"/>
                <p:cNvPicPr preferRelativeResize="0">
                  <a:picLocks noChangeArrowheads="1" noChangeShapeType="1"/>
                </p:cNvPicPr>
                <p:nvPr/>
              </p:nvPicPr>
              <p:blipFill>
                <a:blip r:embed="rId12">
                  <a:extLst>
                    <a:ext uri="{28A0092B-C50C-407E-A947-70E740481C1C}">
                      <a14:useLocalDpi xmlns:a14="http://schemas.microsoft.com/office/drawing/2010/main" val="0"/>
                    </a:ext>
                  </a:extLst>
                </a:blip>
                <a:srcRect/>
                <a:stretch>
                  <a:fillRect/>
                </a:stretch>
              </p:blipFill>
              <p:spPr bwMode="auto">
                <a:xfrm>
                  <a:off x="107950" y="987425"/>
                  <a:ext cx="3024188" cy="1727200"/>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ontrol>
        </mc:Fallback>
      </mc:AlternateContent>
    </p:controls>
    <p:extLst>
      <p:ext uri="{BB962C8B-B14F-4D97-AF65-F5344CB8AC3E}">
        <p14:creationId xmlns:p14="http://schemas.microsoft.com/office/powerpoint/2010/main" val="4138059892"/>
      </p:ext>
    </p:extLst>
  </p:cSld>
  <p:clrMapOvr>
    <a:masterClrMapping/>
  </p:clrMapOvr>
  <p:transition spd="med" advClick="0">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6"/>
          <p:cNvSpPr txBox="1"/>
          <p:nvPr/>
        </p:nvSpPr>
        <p:spPr>
          <a:xfrm>
            <a:off x="6516216" y="2684410"/>
            <a:ext cx="2376264" cy="861774"/>
          </a:xfrm>
          <a:prstGeom prst="rect">
            <a:avLst/>
          </a:prstGeom>
          <a:noFill/>
        </p:spPr>
        <p:txBody>
          <a:bodyPr wrap="square" lIns="0" tIns="0" rIns="0" bIns="0" rtlCol="0">
            <a:spAutoFit/>
          </a:bodyPr>
          <a:lstStyle/>
          <a:p>
            <a:r>
              <a:rPr lang="en-GB" sz="1400" dirty="0">
                <a:solidFill>
                  <a:schemeClr val="bg1"/>
                </a:solidFill>
                <a:latin typeface="+mj-lt"/>
                <a:ea typeface="Adobe Fan Heiti Std B" pitchFamily="34" charset="-128"/>
              </a:rPr>
              <a:t>Jesus’ coming lights the way for people to welcome him and renew their friendship with God and each other</a:t>
            </a:r>
          </a:p>
        </p:txBody>
      </p:sp>
      <p:pic>
        <p:nvPicPr>
          <p:cNvPr id="5126"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82788" y="3576424"/>
            <a:ext cx="2057212" cy="9778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extBox 5"/>
          <p:cNvSpPr txBox="1"/>
          <p:nvPr/>
        </p:nvSpPr>
        <p:spPr>
          <a:xfrm>
            <a:off x="323528" y="2684410"/>
            <a:ext cx="1537270" cy="861774"/>
          </a:xfrm>
          <a:prstGeom prst="rect">
            <a:avLst/>
          </a:prstGeom>
          <a:noFill/>
        </p:spPr>
        <p:txBody>
          <a:bodyPr wrap="square" lIns="0" tIns="0" rIns="0" bIns="0" rtlCol="0">
            <a:spAutoFit/>
          </a:bodyPr>
          <a:lstStyle/>
          <a:p>
            <a:pPr algn="r"/>
            <a:r>
              <a:rPr lang="en-NZ" sz="1400" dirty="0">
                <a:solidFill>
                  <a:schemeClr val="bg1"/>
                </a:solidFill>
                <a:latin typeface="+mj-lt"/>
                <a:ea typeface="Adobe Fan Heiti Std B" pitchFamily="34" charset="-128"/>
              </a:rPr>
              <a:t>The colour purple reminds us Advent is a time to prepare for Jesus’ birth</a:t>
            </a:r>
            <a:endParaRPr lang="en-GB" sz="1400" dirty="0">
              <a:solidFill>
                <a:schemeClr val="bg1"/>
              </a:solidFill>
              <a:latin typeface="+mj-lt"/>
              <a:ea typeface="Adobe Fan Heiti Std B" pitchFamily="34" charset="-128"/>
            </a:endParaRPr>
          </a:p>
        </p:txBody>
      </p:sp>
      <p:pic>
        <p:nvPicPr>
          <p:cNvPr id="512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79712" y="2283718"/>
            <a:ext cx="1107976" cy="16674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TextBox 4"/>
          <p:cNvSpPr txBox="1"/>
          <p:nvPr/>
        </p:nvSpPr>
        <p:spPr>
          <a:xfrm>
            <a:off x="1907704" y="4065334"/>
            <a:ext cx="4392488" cy="646331"/>
          </a:xfrm>
          <a:prstGeom prst="rect">
            <a:avLst/>
          </a:prstGeom>
          <a:noFill/>
        </p:spPr>
        <p:txBody>
          <a:bodyPr wrap="square" lIns="0" tIns="0" rIns="0" bIns="0" rtlCol="0">
            <a:spAutoFit/>
          </a:bodyPr>
          <a:lstStyle/>
          <a:p>
            <a:r>
              <a:rPr lang="en-GB" sz="1400" dirty="0">
                <a:solidFill>
                  <a:schemeClr val="bg1"/>
                </a:solidFill>
                <a:latin typeface="+mj-lt"/>
                <a:ea typeface="Adobe Fan Heiti Std B" pitchFamily="34" charset="-128"/>
              </a:rPr>
              <a:t>The end of the working year brings the joy of the coming holidays with time for families to get together and share good times and build and renew their relationships.</a:t>
            </a:r>
          </a:p>
        </p:txBody>
      </p:sp>
      <p:pic>
        <p:nvPicPr>
          <p:cNvPr id="5124"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9124" y="3704881"/>
            <a:ext cx="1676572" cy="12539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Box 3"/>
          <p:cNvSpPr txBox="1"/>
          <p:nvPr/>
        </p:nvSpPr>
        <p:spPr>
          <a:xfrm>
            <a:off x="6300192" y="1126125"/>
            <a:ext cx="1390316" cy="1077218"/>
          </a:xfrm>
          <a:prstGeom prst="rect">
            <a:avLst/>
          </a:prstGeom>
          <a:noFill/>
        </p:spPr>
        <p:txBody>
          <a:bodyPr wrap="square" lIns="0" tIns="0" rIns="0" bIns="0" rtlCol="0">
            <a:spAutoFit/>
          </a:bodyPr>
          <a:lstStyle/>
          <a:p>
            <a:pPr algn="r"/>
            <a:r>
              <a:rPr lang="en-NZ" sz="1400" dirty="0">
                <a:solidFill>
                  <a:schemeClr val="bg1"/>
                </a:solidFill>
                <a:latin typeface="+mj-lt"/>
                <a:ea typeface="Adobe Fan Heiti Std B" pitchFamily="34" charset="-128"/>
              </a:rPr>
              <a:t>The brightness of the sun brings forth growth and beauty as Jesus does</a:t>
            </a:r>
            <a:endParaRPr lang="en-GB" sz="1400" dirty="0">
              <a:solidFill>
                <a:schemeClr val="bg1"/>
              </a:solidFill>
              <a:latin typeface="+mj-lt"/>
              <a:ea typeface="Adobe Fan Heiti Std B" pitchFamily="34" charset="-128"/>
            </a:endParaRPr>
          </a:p>
        </p:txBody>
      </p:sp>
      <p:pic>
        <p:nvPicPr>
          <p:cNvPr id="5123"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732438" y="818734"/>
            <a:ext cx="1267562" cy="169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2"/>
          <p:cNvSpPr txBox="1"/>
          <p:nvPr/>
        </p:nvSpPr>
        <p:spPr>
          <a:xfrm>
            <a:off x="3275856" y="2643758"/>
            <a:ext cx="2958028" cy="1292662"/>
          </a:xfrm>
          <a:prstGeom prst="rect">
            <a:avLst/>
          </a:prstGeom>
          <a:noFill/>
        </p:spPr>
        <p:txBody>
          <a:bodyPr wrap="square" lIns="0" tIns="0" rIns="0" bIns="0" rtlCol="0">
            <a:spAutoFit/>
          </a:bodyPr>
          <a:lstStyle/>
          <a:p>
            <a:r>
              <a:rPr lang="en-GB" sz="1400" dirty="0">
                <a:solidFill>
                  <a:schemeClr val="bg1"/>
                </a:solidFill>
                <a:latin typeface="+mj-lt"/>
                <a:ea typeface="Adobe Fan Heiti Std B" pitchFamily="34" charset="-128"/>
              </a:rPr>
              <a:t>Daylight saving and Advent </a:t>
            </a:r>
            <a:r>
              <a:rPr lang="en-GB" sz="1400" dirty="0" smtClean="0">
                <a:solidFill>
                  <a:schemeClr val="bg1"/>
                </a:solidFill>
                <a:latin typeface="+mj-lt"/>
                <a:ea typeface="Adobe Fan Heiti Std B" pitchFamily="34" charset="-128"/>
              </a:rPr>
              <a:t>are not too far apart and </a:t>
            </a:r>
            <a:r>
              <a:rPr lang="en-GB" sz="1400" dirty="0">
                <a:solidFill>
                  <a:schemeClr val="bg1"/>
                </a:solidFill>
                <a:latin typeface="+mj-lt"/>
                <a:ea typeface="Adobe Fan Heiti Std B" pitchFamily="34" charset="-128"/>
              </a:rPr>
              <a:t>people look forward to the coming of Christ, the Sun of </a:t>
            </a:r>
            <a:r>
              <a:rPr lang="en-GB" sz="1400" dirty="0" smtClean="0">
                <a:solidFill>
                  <a:schemeClr val="bg1"/>
                </a:solidFill>
                <a:latin typeface="+mj-lt"/>
                <a:ea typeface="Adobe Fan Heiti Std B" pitchFamily="34" charset="-128"/>
              </a:rPr>
              <a:t>Justice, </a:t>
            </a:r>
            <a:r>
              <a:rPr lang="en-GB" sz="1400" dirty="0">
                <a:solidFill>
                  <a:schemeClr val="bg1"/>
                </a:solidFill>
                <a:latin typeface="+mj-lt"/>
                <a:ea typeface="Adobe Fan Heiti Std B" pitchFamily="34" charset="-128"/>
              </a:rPr>
              <a:t>coming to save people from their weakness and lack of love aroha and peace </a:t>
            </a:r>
            <a:r>
              <a:rPr lang="en-GB" sz="1400" dirty="0" err="1">
                <a:solidFill>
                  <a:schemeClr val="bg1"/>
                </a:solidFill>
                <a:latin typeface="+mj-lt"/>
                <a:ea typeface="Adobe Fan Heiti Std B" pitchFamily="34" charset="-128"/>
              </a:rPr>
              <a:t>rangimarie</a:t>
            </a:r>
            <a:r>
              <a:rPr lang="en-GB" sz="1400" dirty="0">
                <a:solidFill>
                  <a:schemeClr val="bg1"/>
                </a:solidFill>
                <a:latin typeface="+mj-lt"/>
                <a:ea typeface="Adobe Fan Heiti Std B" pitchFamily="34" charset="-128"/>
              </a:rPr>
              <a:t>. </a:t>
            </a:r>
          </a:p>
        </p:txBody>
      </p:sp>
      <p:pic>
        <p:nvPicPr>
          <p:cNvPr id="5122"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392010" y="630650"/>
            <a:ext cx="2663761" cy="19992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1"/>
          <p:cNvSpPr txBox="1"/>
          <p:nvPr/>
        </p:nvSpPr>
        <p:spPr>
          <a:xfrm>
            <a:off x="1475656" y="1005918"/>
            <a:ext cx="1482794" cy="1077218"/>
          </a:xfrm>
          <a:prstGeom prst="rect">
            <a:avLst/>
          </a:prstGeom>
          <a:noFill/>
        </p:spPr>
        <p:txBody>
          <a:bodyPr wrap="square" lIns="0" tIns="0" rIns="0" bIns="0" rtlCol="0">
            <a:spAutoFit/>
          </a:bodyPr>
          <a:lstStyle/>
          <a:p>
            <a:r>
              <a:rPr lang="en-US" sz="1400" dirty="0">
                <a:solidFill>
                  <a:schemeClr val="bg1"/>
                </a:solidFill>
                <a:latin typeface="+mj-lt"/>
                <a:ea typeface="Adobe Fan Heiti Std B" pitchFamily="34" charset="-128"/>
              </a:rPr>
              <a:t>Jesus brings hope </a:t>
            </a:r>
            <a:r>
              <a:rPr lang="en-US" sz="1400" dirty="0" err="1">
                <a:solidFill>
                  <a:schemeClr val="bg1"/>
                </a:solidFill>
                <a:latin typeface="+mj-lt"/>
                <a:ea typeface="Adobe Fan Heiti Std B" pitchFamily="34" charset="-128"/>
              </a:rPr>
              <a:t>tūmanako</a:t>
            </a:r>
            <a:r>
              <a:rPr lang="en-US" sz="1400" dirty="0">
                <a:solidFill>
                  <a:schemeClr val="bg1"/>
                </a:solidFill>
                <a:latin typeface="+mj-lt"/>
                <a:ea typeface="Adobe Fan Heiti Std B" pitchFamily="34" charset="-128"/>
              </a:rPr>
              <a:t> and opportunities that unfold in people’s lives</a:t>
            </a:r>
            <a:endParaRPr lang="en-GB" sz="1400" dirty="0">
              <a:solidFill>
                <a:schemeClr val="bg1"/>
              </a:solidFill>
              <a:latin typeface="+mj-lt"/>
              <a:ea typeface="Adobe Fan Heiti Std B" pitchFamily="34" charset="-128"/>
            </a:endParaRPr>
          </a:p>
        </p:txBody>
      </p:sp>
      <p:pic>
        <p:nvPicPr>
          <p:cNvPr id="12" name="Picture 1" descr="Image result for koru plants"/>
          <p:cNvPicPr>
            <a:picLocks noChangeAspect="1"/>
          </p:cNvPicPr>
          <p:nvPr/>
        </p:nvPicPr>
        <p:blipFill rotWithShape="1">
          <a:blip r:embed="rId8" cstate="print">
            <a:extLst>
              <a:ext uri="{28A0092B-C50C-407E-A947-70E740481C1C}">
                <a14:useLocalDpi xmlns:a14="http://schemas.microsoft.com/office/drawing/2010/main" val="0"/>
              </a:ext>
            </a:extLst>
          </a:blip>
          <a:srcRect t="9214"/>
          <a:stretch/>
        </p:blipFill>
        <p:spPr bwMode="auto">
          <a:xfrm>
            <a:off x="159124" y="699542"/>
            <a:ext cx="1244524" cy="1689970"/>
          </a:xfrm>
          <a:prstGeom prst="rect">
            <a:avLst/>
          </a:prstGeom>
          <a:noFill/>
          <a:ln>
            <a:noFill/>
          </a:ln>
          <a:extLst>
            <a:ext uri="{53640926-AAD7-44D8-BBD7-CCE9431645EC}">
              <a14:shadowObscured xmlns:a14="http://schemas.microsoft.com/office/drawing/2010/main"/>
            </a:ext>
          </a:extLst>
        </p:spPr>
      </p:pic>
      <p:sp>
        <p:nvSpPr>
          <p:cNvPr id="2" name="Title"/>
          <p:cNvSpPr>
            <a:spLocks noGrp="1"/>
          </p:cNvSpPr>
          <p:nvPr>
            <p:ph type="ctrTitle"/>
          </p:nvPr>
        </p:nvSpPr>
        <p:spPr>
          <a:xfrm>
            <a:off x="0" y="0"/>
            <a:ext cx="9144000" cy="627534"/>
          </a:xfrm>
        </p:spPr>
        <p:txBody>
          <a:bodyPr>
            <a:normAutofit/>
          </a:bodyPr>
          <a:lstStyle/>
          <a:p>
            <a:r>
              <a:rPr lang="en-US" sz="2800" dirty="0">
                <a:solidFill>
                  <a:schemeClr val="bg1"/>
                </a:solidFill>
                <a:latin typeface="Adobe Heiti Std R" pitchFamily="34" charset="-128"/>
                <a:ea typeface="Adobe Heiti Std R" pitchFamily="34" charset="-128"/>
              </a:rPr>
              <a:t>Making meaning of the Advent symbols in the summer</a:t>
            </a:r>
            <a:endParaRPr lang="en-GB" sz="3200" dirty="0">
              <a:solidFill>
                <a:schemeClr val="bg1"/>
              </a:solidFill>
              <a:latin typeface="Adobe Heiti Std R" pitchFamily="34" charset="-128"/>
              <a:ea typeface="Adobe Heiti Std R" pitchFamily="34" charset="-128"/>
            </a:endParaRPr>
          </a:p>
        </p:txBody>
      </p:sp>
      <p:sp>
        <p:nvSpPr>
          <p:cNvPr id="4"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smtClean="0">
                <a:solidFill>
                  <a:srgbClr val="002060"/>
                </a:solidFill>
                <a:latin typeface="Arial" pitchFamily="34" charset="0"/>
                <a:cs typeface="Arial" pitchFamily="34" charset="0"/>
              </a:rPr>
              <a:t>L-2</a:t>
            </a:r>
          </a:p>
          <a:p>
            <a:pPr algn="ctr"/>
            <a:r>
              <a:rPr lang="en-GB" sz="900" b="1" dirty="0" smtClean="0">
                <a:solidFill>
                  <a:srgbClr val="002060"/>
                </a:solidFill>
                <a:latin typeface="Arial" pitchFamily="34" charset="0"/>
                <a:cs typeface="Arial" pitchFamily="34" charset="0"/>
              </a:rPr>
              <a:t>S-04</a:t>
            </a:r>
            <a:endParaRPr lang="en-GB" sz="900" b="1" dirty="0">
              <a:solidFill>
                <a:srgbClr val="002060"/>
              </a:solidFill>
              <a:latin typeface="Arial" pitchFamily="34" charset="0"/>
              <a:cs typeface="Arial" pitchFamily="34" charset="0"/>
            </a:endParaRPr>
          </a:p>
        </p:txBody>
      </p:sp>
      <p:sp>
        <p:nvSpPr>
          <p:cNvPr id="5"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Textbox: Tool instructions"/>
          <p:cNvSpPr txBox="1"/>
          <p:nvPr/>
        </p:nvSpPr>
        <p:spPr>
          <a:xfrm>
            <a:off x="3088293" y="4774168"/>
            <a:ext cx="2967479" cy="369332"/>
          </a:xfrm>
          <a:prstGeom prst="rect">
            <a:avLst/>
          </a:prstGeom>
          <a:noFill/>
        </p:spPr>
        <p:txBody>
          <a:bodyPr wrap="none" rtlCol="0">
            <a:spAutoFit/>
          </a:bodyPr>
          <a:lstStyle/>
          <a:p>
            <a:pPr algn="ctr"/>
            <a:r>
              <a:rPr lang="en-NZ" sz="900" dirty="0" smtClean="0">
                <a:solidFill>
                  <a:schemeClr val="bg1"/>
                </a:solidFill>
                <a:latin typeface="Adobe Heiti Std R" pitchFamily="34" charset="-128"/>
                <a:ea typeface="Adobe Heiti Std R" pitchFamily="34" charset="-128"/>
                <a:cs typeface="Arial" pitchFamily="34" charset="0"/>
              </a:rPr>
              <a:t>Click the images to reveal text.</a:t>
            </a:r>
          </a:p>
          <a:p>
            <a:pPr algn="ctr"/>
            <a:r>
              <a:rPr lang="en-NZ" sz="900" dirty="0" smtClean="0">
                <a:solidFill>
                  <a:schemeClr val="bg1"/>
                </a:solidFill>
                <a:latin typeface="Adobe Heiti Std R" pitchFamily="34" charset="-128"/>
                <a:ea typeface="Adobe Heiti Std R" pitchFamily="34" charset="-128"/>
                <a:cs typeface="Arial" pitchFamily="34" charset="0"/>
              </a:rPr>
              <a:t>Click on the worksheet button to go to the worksheet</a:t>
            </a:r>
            <a:endParaRPr lang="en-GB" sz="900" dirty="0">
              <a:solidFill>
                <a:schemeClr val="bg1"/>
              </a:solidFill>
              <a:latin typeface="Adobe Heiti Std R" pitchFamily="34" charset="-128"/>
              <a:ea typeface="Adobe Heiti Std R" pitchFamily="34" charset="-128"/>
              <a:cs typeface="Arial" pitchFamily="34" charset="0"/>
            </a:endParaRPr>
          </a:p>
        </p:txBody>
      </p:sp>
      <p:sp>
        <p:nvSpPr>
          <p:cNvPr id="25" name="Action Button: Worksheet">
            <a:hlinkClick r:id="rId9" action="ppaction://hlinksldjump" highlightClick="1"/>
          </p:cNvPr>
          <p:cNvSpPr/>
          <p:nvPr/>
        </p:nvSpPr>
        <p:spPr>
          <a:xfrm>
            <a:off x="7092000" y="4680000"/>
            <a:ext cx="360000" cy="360000"/>
          </a:xfrm>
          <a:prstGeom prst="actionButtonDocumen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18241606"/>
      </p:ext>
    </p:extLst>
  </p:cSld>
  <p:clrMapOvr>
    <a:masterClrMapping/>
  </p:clrMapOvr>
  <p:transition spd="med" advClick="0">
    <p:fade/>
  </p:transition>
  <p:timing>
    <p:tnLst>
      <p:par>
        <p:cTn id="1" dur="indefinite" restart="never" nodeType="tmRoot">
          <p:childTnLst>
            <p:seq concurrent="1" nextAc="seek">
              <p:cTn id="2" restart="whenNotActive" fill="hold" evtFilter="cancelBubble" nodeType="interactiveSeq">
                <p:stCondLst>
                  <p:cond evt="onClick" delay="0">
                    <p:tgtEl>
                      <p:spTgt spid="12"/>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nextCondLst>
                <p:cond evt="onClick" delay="0">
                  <p:tgtEl>
                    <p:spTgt spid="12"/>
                  </p:tgtEl>
                </p:cond>
              </p:nextCondLst>
            </p:seq>
            <p:seq concurrent="1" nextAc="seek">
              <p:cTn id="8" restart="whenNotActive" fill="hold" evtFilter="cancelBubble" nodeType="interactiveSeq">
                <p:stCondLst>
                  <p:cond evt="onClick" delay="0">
                    <p:tgtEl>
                      <p:spTgt spid="5122"/>
                    </p:tgtEl>
                  </p:cond>
                </p:stCondLst>
                <p:endSync evt="end" delay="0">
                  <p:rtn val="all"/>
                </p:endSync>
                <p:childTnLst>
                  <p:par>
                    <p:cTn id="9" fill="hold">
                      <p:stCondLst>
                        <p:cond delay="0"/>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childTnLst>
                    </p:cTn>
                  </p:par>
                </p:childTnLst>
              </p:cTn>
              <p:nextCondLst>
                <p:cond evt="onClick" delay="0">
                  <p:tgtEl>
                    <p:spTgt spid="5122"/>
                  </p:tgtEl>
                </p:cond>
              </p:nextCondLst>
            </p:seq>
            <p:seq concurrent="1" nextAc="seek">
              <p:cTn id="14" restart="whenNotActive" fill="hold" evtFilter="cancelBubble" nodeType="interactiveSeq">
                <p:stCondLst>
                  <p:cond evt="onClick" delay="0">
                    <p:tgtEl>
                      <p:spTgt spid="5123"/>
                    </p:tgtEl>
                  </p:cond>
                </p:stCondLst>
                <p:endSync evt="end" delay="0">
                  <p:rtn val="all"/>
                </p:endSync>
                <p:childTnLst>
                  <p:par>
                    <p:cTn id="15" fill="hold">
                      <p:stCondLst>
                        <p:cond delay="0"/>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childTnLst>
                          </p:cTn>
                        </p:par>
                      </p:childTnLst>
                    </p:cTn>
                  </p:par>
                </p:childTnLst>
              </p:cTn>
              <p:nextCondLst>
                <p:cond evt="onClick" delay="0">
                  <p:tgtEl>
                    <p:spTgt spid="5123"/>
                  </p:tgtEl>
                </p:cond>
              </p:nextCondLst>
            </p:seq>
            <p:seq concurrent="1" nextAc="seek">
              <p:cTn id="20" restart="whenNotActive" fill="hold" evtFilter="cancelBubble" nodeType="interactiveSeq">
                <p:stCondLst>
                  <p:cond evt="onClick" delay="0">
                    <p:tgtEl>
                      <p:spTgt spid="5124"/>
                    </p:tgtEl>
                  </p:cond>
                </p:stCondLst>
                <p:endSync evt="end" delay="0">
                  <p:rtn val="all"/>
                </p:endSync>
                <p:childTnLst>
                  <p:par>
                    <p:cTn id="21" fill="hold">
                      <p:stCondLst>
                        <p:cond delay="0"/>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500"/>
                                        <p:tgtEl>
                                          <p:spTgt spid="13"/>
                                        </p:tgtEl>
                                      </p:cBhvr>
                                    </p:animEffect>
                                  </p:childTnLst>
                                </p:cTn>
                              </p:par>
                            </p:childTnLst>
                          </p:cTn>
                        </p:par>
                      </p:childTnLst>
                    </p:cTn>
                  </p:par>
                </p:childTnLst>
              </p:cTn>
              <p:nextCondLst>
                <p:cond evt="onClick" delay="0">
                  <p:tgtEl>
                    <p:spTgt spid="5124"/>
                  </p:tgtEl>
                </p:cond>
              </p:nextCondLst>
            </p:seq>
            <p:seq concurrent="1" nextAc="seek">
              <p:cTn id="26" restart="whenNotActive" fill="hold" evtFilter="cancelBubble" nodeType="interactiveSeq">
                <p:stCondLst>
                  <p:cond evt="onClick" delay="0">
                    <p:tgtEl>
                      <p:spTgt spid="5125"/>
                    </p:tgtEl>
                  </p:cond>
                </p:stCondLst>
                <p:endSync evt="end" delay="0">
                  <p:rtn val="all"/>
                </p:endSync>
                <p:childTnLst>
                  <p:par>
                    <p:cTn id="27" fill="hold">
                      <p:stCondLst>
                        <p:cond delay="0"/>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500"/>
                                        <p:tgtEl>
                                          <p:spTgt spid="14"/>
                                        </p:tgtEl>
                                      </p:cBhvr>
                                    </p:animEffect>
                                  </p:childTnLst>
                                </p:cTn>
                              </p:par>
                            </p:childTnLst>
                          </p:cTn>
                        </p:par>
                      </p:childTnLst>
                    </p:cTn>
                  </p:par>
                </p:childTnLst>
              </p:cTn>
              <p:nextCondLst>
                <p:cond evt="onClick" delay="0">
                  <p:tgtEl>
                    <p:spTgt spid="5125"/>
                  </p:tgtEl>
                </p:cond>
              </p:nextCondLst>
            </p:seq>
            <p:seq concurrent="1" nextAc="seek">
              <p:cTn id="32" restart="whenNotActive" fill="hold" evtFilter="cancelBubble" nodeType="interactiveSeq">
                <p:stCondLst>
                  <p:cond evt="onClick" delay="0">
                    <p:tgtEl>
                      <p:spTgt spid="5126"/>
                    </p:tgtEl>
                  </p:cond>
                </p:stCondLst>
                <p:endSync evt="end" delay="0">
                  <p:rtn val="all"/>
                </p:endSync>
                <p:childTnLst>
                  <p:par>
                    <p:cTn id="33" fill="hold">
                      <p:stCondLst>
                        <p:cond delay="0"/>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fade">
                                      <p:cBhvr>
                                        <p:cTn id="37" dur="500"/>
                                        <p:tgtEl>
                                          <p:spTgt spid="15"/>
                                        </p:tgtEl>
                                      </p:cBhvr>
                                    </p:animEffect>
                                  </p:childTnLst>
                                </p:cTn>
                              </p:par>
                            </p:childTnLst>
                          </p:cTn>
                        </p:par>
                      </p:childTnLst>
                    </p:cTn>
                  </p:par>
                </p:childTnLst>
              </p:cTn>
              <p:nextCondLst>
                <p:cond evt="onClick" delay="0">
                  <p:tgtEl>
                    <p:spTgt spid="5126"/>
                  </p:tgtEl>
                </p:cond>
              </p:nextCondLst>
            </p:seq>
            <p:seq concurrent="1" nextAc="seek">
              <p:cTn id="38" restart="whenNotActive" fill="hold" evtFilter="cancelBubble" nodeType="interactiveSeq">
                <p:stCondLst>
                  <p:cond evt="onClick" delay="0">
                    <p:tgtEl>
                      <p:spTgt spid="5"/>
                    </p:tgtEl>
                  </p:cond>
                </p:stCondLst>
                <p:endSync evt="end" delay="0">
                  <p:rtn val="all"/>
                </p:endSync>
                <p:childTnLst>
                  <p:par>
                    <p:cTn id="39" fill="hold">
                      <p:stCondLst>
                        <p:cond delay="0"/>
                      </p:stCondLst>
                      <p:childTnLst>
                        <p:par>
                          <p:cTn id="40" fill="hold">
                            <p:stCondLst>
                              <p:cond delay="0"/>
                            </p:stCondLst>
                            <p:childTnLst>
                              <p:par>
                                <p:cTn id="41" presetID="1" presetClass="exit" presetSubtype="0" fill="hold" grpId="1" nodeType="withEffect">
                                  <p:stCondLst>
                                    <p:cond delay="0"/>
                                  </p:stCondLst>
                                  <p:childTnLst>
                                    <p:set>
                                      <p:cBhvr>
                                        <p:cTn id="42" dur="1" fill="hold">
                                          <p:stCondLst>
                                            <p:cond delay="0"/>
                                          </p:stCondLst>
                                        </p:cTn>
                                        <p:tgtEl>
                                          <p:spTgt spid="9"/>
                                        </p:tgtEl>
                                        <p:attrNameLst>
                                          <p:attrName>style.visibility</p:attrName>
                                        </p:attrNameLst>
                                      </p:cBhvr>
                                      <p:to>
                                        <p:strVal val="hidden"/>
                                      </p:to>
                                    </p:set>
                                  </p:childTnLst>
                                </p:cTn>
                              </p:par>
                              <p:par>
                                <p:cTn id="43" presetID="1" presetClass="exit" presetSubtype="0" fill="hold" grpId="1" nodeType="withEffect">
                                  <p:stCondLst>
                                    <p:cond delay="0"/>
                                  </p:stCondLst>
                                  <p:childTnLst>
                                    <p:set>
                                      <p:cBhvr>
                                        <p:cTn id="44" dur="1" fill="hold">
                                          <p:stCondLst>
                                            <p:cond delay="0"/>
                                          </p:stCondLst>
                                        </p:cTn>
                                        <p:tgtEl>
                                          <p:spTgt spid="10"/>
                                        </p:tgtEl>
                                        <p:attrNameLst>
                                          <p:attrName>style.visibility</p:attrName>
                                        </p:attrNameLst>
                                      </p:cBhvr>
                                      <p:to>
                                        <p:strVal val="hidden"/>
                                      </p:to>
                                    </p:set>
                                  </p:childTnLst>
                                </p:cTn>
                              </p:par>
                              <p:par>
                                <p:cTn id="45" presetID="1" presetClass="exit" presetSubtype="0" fill="hold" grpId="1" nodeType="withEffect">
                                  <p:stCondLst>
                                    <p:cond delay="0"/>
                                  </p:stCondLst>
                                  <p:childTnLst>
                                    <p:set>
                                      <p:cBhvr>
                                        <p:cTn id="46" dur="1" fill="hold">
                                          <p:stCondLst>
                                            <p:cond delay="0"/>
                                          </p:stCondLst>
                                        </p:cTn>
                                        <p:tgtEl>
                                          <p:spTgt spid="11"/>
                                        </p:tgtEl>
                                        <p:attrNameLst>
                                          <p:attrName>style.visibility</p:attrName>
                                        </p:attrNameLst>
                                      </p:cBhvr>
                                      <p:to>
                                        <p:strVal val="hidden"/>
                                      </p:to>
                                    </p:set>
                                  </p:childTnLst>
                                </p:cTn>
                              </p:par>
                              <p:par>
                                <p:cTn id="47" presetID="1" presetClass="exit" presetSubtype="0" fill="hold" grpId="1" nodeType="withEffect">
                                  <p:stCondLst>
                                    <p:cond delay="0"/>
                                  </p:stCondLst>
                                  <p:childTnLst>
                                    <p:set>
                                      <p:cBhvr>
                                        <p:cTn id="48" dur="1" fill="hold">
                                          <p:stCondLst>
                                            <p:cond delay="0"/>
                                          </p:stCondLst>
                                        </p:cTn>
                                        <p:tgtEl>
                                          <p:spTgt spid="13"/>
                                        </p:tgtEl>
                                        <p:attrNameLst>
                                          <p:attrName>style.visibility</p:attrName>
                                        </p:attrNameLst>
                                      </p:cBhvr>
                                      <p:to>
                                        <p:strVal val="hidden"/>
                                      </p:to>
                                    </p:set>
                                  </p:childTnLst>
                                </p:cTn>
                              </p:par>
                              <p:par>
                                <p:cTn id="49" presetID="1" presetClass="exit" presetSubtype="0" fill="hold" grpId="1" nodeType="withEffect">
                                  <p:stCondLst>
                                    <p:cond delay="0"/>
                                  </p:stCondLst>
                                  <p:childTnLst>
                                    <p:set>
                                      <p:cBhvr>
                                        <p:cTn id="50" dur="1" fill="hold">
                                          <p:stCondLst>
                                            <p:cond delay="0"/>
                                          </p:stCondLst>
                                        </p:cTn>
                                        <p:tgtEl>
                                          <p:spTgt spid="14"/>
                                        </p:tgtEl>
                                        <p:attrNameLst>
                                          <p:attrName>style.visibility</p:attrName>
                                        </p:attrNameLst>
                                      </p:cBhvr>
                                      <p:to>
                                        <p:strVal val="hidden"/>
                                      </p:to>
                                    </p:set>
                                  </p:childTnLst>
                                </p:cTn>
                              </p:par>
                              <p:par>
                                <p:cTn id="51" presetID="1" presetClass="exit" presetSubtype="0" fill="hold" grpId="1" nodeType="withEffect">
                                  <p:stCondLst>
                                    <p:cond delay="0"/>
                                  </p:stCondLst>
                                  <p:childTnLst>
                                    <p:set>
                                      <p:cBhvr>
                                        <p:cTn id="52" dur="1" fill="hold">
                                          <p:stCondLst>
                                            <p:cond delay="0"/>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53" restart="whenNotActive" fill="hold" evtFilter="cancelBubble" nodeType="interactiveSeq">
                <p:stCondLst>
                  <p:cond evt="onClick" delay="0">
                    <p:tgtEl>
                      <p:spTgt spid="6"/>
                    </p:tgtEl>
                  </p:cond>
                </p:stCondLst>
                <p:endSync evt="end" delay="0">
                  <p:rtn val="all"/>
                </p:endSync>
                <p:childTnLst>
                  <p:par>
                    <p:cTn id="54" fill="hold">
                      <p:stCondLst>
                        <p:cond delay="0"/>
                      </p:stCondLst>
                      <p:childTnLst>
                        <p:par>
                          <p:cTn id="55" fill="hold">
                            <p:stCondLst>
                              <p:cond delay="0"/>
                            </p:stCondLst>
                            <p:childTnLst>
                              <p:par>
                                <p:cTn id="56" presetID="1" presetClass="exit" presetSubtype="0" fill="hold" grpId="2" nodeType="clickEffect">
                                  <p:stCondLst>
                                    <p:cond delay="0"/>
                                  </p:stCondLst>
                                  <p:childTnLst>
                                    <p:set>
                                      <p:cBhvr>
                                        <p:cTn id="57" dur="1" fill="hold">
                                          <p:stCondLst>
                                            <p:cond delay="0"/>
                                          </p:stCondLst>
                                        </p:cTn>
                                        <p:tgtEl>
                                          <p:spTgt spid="9"/>
                                        </p:tgtEl>
                                        <p:attrNameLst>
                                          <p:attrName>style.visibility</p:attrName>
                                        </p:attrNameLst>
                                      </p:cBhvr>
                                      <p:to>
                                        <p:strVal val="hidden"/>
                                      </p:to>
                                    </p:set>
                                  </p:childTnLst>
                                </p:cTn>
                              </p:par>
                              <p:par>
                                <p:cTn id="58" presetID="1" presetClass="exit" presetSubtype="0" fill="hold" grpId="2" nodeType="withEffect">
                                  <p:stCondLst>
                                    <p:cond delay="0"/>
                                  </p:stCondLst>
                                  <p:childTnLst>
                                    <p:set>
                                      <p:cBhvr>
                                        <p:cTn id="59" dur="1" fill="hold">
                                          <p:stCondLst>
                                            <p:cond delay="0"/>
                                          </p:stCondLst>
                                        </p:cTn>
                                        <p:tgtEl>
                                          <p:spTgt spid="10"/>
                                        </p:tgtEl>
                                        <p:attrNameLst>
                                          <p:attrName>style.visibility</p:attrName>
                                        </p:attrNameLst>
                                      </p:cBhvr>
                                      <p:to>
                                        <p:strVal val="hidden"/>
                                      </p:to>
                                    </p:set>
                                  </p:childTnLst>
                                </p:cTn>
                              </p:par>
                              <p:par>
                                <p:cTn id="60" presetID="1" presetClass="exit" presetSubtype="0" fill="hold" grpId="2" nodeType="withEffect">
                                  <p:stCondLst>
                                    <p:cond delay="0"/>
                                  </p:stCondLst>
                                  <p:childTnLst>
                                    <p:set>
                                      <p:cBhvr>
                                        <p:cTn id="61" dur="1" fill="hold">
                                          <p:stCondLst>
                                            <p:cond delay="0"/>
                                          </p:stCondLst>
                                        </p:cTn>
                                        <p:tgtEl>
                                          <p:spTgt spid="11"/>
                                        </p:tgtEl>
                                        <p:attrNameLst>
                                          <p:attrName>style.visibility</p:attrName>
                                        </p:attrNameLst>
                                      </p:cBhvr>
                                      <p:to>
                                        <p:strVal val="hidden"/>
                                      </p:to>
                                    </p:set>
                                  </p:childTnLst>
                                </p:cTn>
                              </p:par>
                              <p:par>
                                <p:cTn id="62" presetID="1" presetClass="exit" presetSubtype="0" fill="hold" grpId="2" nodeType="withEffect">
                                  <p:stCondLst>
                                    <p:cond delay="0"/>
                                  </p:stCondLst>
                                  <p:childTnLst>
                                    <p:set>
                                      <p:cBhvr>
                                        <p:cTn id="63" dur="1" fill="hold">
                                          <p:stCondLst>
                                            <p:cond delay="0"/>
                                          </p:stCondLst>
                                        </p:cTn>
                                        <p:tgtEl>
                                          <p:spTgt spid="13"/>
                                        </p:tgtEl>
                                        <p:attrNameLst>
                                          <p:attrName>style.visibility</p:attrName>
                                        </p:attrNameLst>
                                      </p:cBhvr>
                                      <p:to>
                                        <p:strVal val="hidden"/>
                                      </p:to>
                                    </p:set>
                                  </p:childTnLst>
                                </p:cTn>
                              </p:par>
                              <p:par>
                                <p:cTn id="64" presetID="1" presetClass="exit" presetSubtype="0" fill="hold" grpId="2" nodeType="withEffect">
                                  <p:stCondLst>
                                    <p:cond delay="0"/>
                                  </p:stCondLst>
                                  <p:childTnLst>
                                    <p:set>
                                      <p:cBhvr>
                                        <p:cTn id="65" dur="1" fill="hold">
                                          <p:stCondLst>
                                            <p:cond delay="0"/>
                                          </p:stCondLst>
                                        </p:cTn>
                                        <p:tgtEl>
                                          <p:spTgt spid="14"/>
                                        </p:tgtEl>
                                        <p:attrNameLst>
                                          <p:attrName>style.visibility</p:attrName>
                                        </p:attrNameLst>
                                      </p:cBhvr>
                                      <p:to>
                                        <p:strVal val="hidden"/>
                                      </p:to>
                                    </p:set>
                                  </p:childTnLst>
                                </p:cTn>
                              </p:par>
                              <p:par>
                                <p:cTn id="66" presetID="1" presetClass="exit" presetSubtype="0" fill="hold" grpId="2" nodeType="withEffect">
                                  <p:stCondLst>
                                    <p:cond delay="0"/>
                                  </p:stCondLst>
                                  <p:childTnLst>
                                    <p:set>
                                      <p:cBhvr>
                                        <p:cTn id="67" dur="1" fill="hold">
                                          <p:stCondLst>
                                            <p:cond delay="0"/>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bldLst>
      <p:bldP spid="15" grpId="0"/>
      <p:bldP spid="15" grpId="1"/>
      <p:bldP spid="15" grpId="2"/>
      <p:bldP spid="14" grpId="0"/>
      <p:bldP spid="14" grpId="1"/>
      <p:bldP spid="14" grpId="2"/>
      <p:bldP spid="13" grpId="0"/>
      <p:bldP spid="13" grpId="1"/>
      <p:bldP spid="13" grpId="2"/>
      <p:bldP spid="11" grpId="0"/>
      <p:bldP spid="11" grpId="1"/>
      <p:bldP spid="11" grpId="2"/>
      <p:bldP spid="10" grpId="0"/>
      <p:bldP spid="10" grpId="1"/>
      <p:bldP spid="10" grpId="2"/>
      <p:bldP spid="9" grpId="0"/>
      <p:bldP spid="9" grpId="1"/>
      <p:bldP spid="9" grpId="2"/>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Y7-L02-S05 - New Zealand Carol.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356659" y="-22528"/>
            <a:ext cx="609600" cy="609600"/>
          </a:xfrm>
          <a:prstGeom prst="rect">
            <a:avLst/>
          </a:prstGeom>
        </p:spPr>
      </p:pic>
      <p:pic>
        <p:nvPicPr>
          <p:cNvPr id="7171" name="Picture: righ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66630" y="921988"/>
            <a:ext cx="3549786" cy="34435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0" name="Picture: left"/>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1560" y="915566"/>
            <a:ext cx="3456411" cy="34564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p:cNvSpPr>
            <a:spLocks noGrp="1"/>
          </p:cNvSpPr>
          <p:nvPr>
            <p:ph type="ctrTitle"/>
          </p:nvPr>
        </p:nvSpPr>
        <p:spPr>
          <a:xfrm>
            <a:off x="0" y="0"/>
            <a:ext cx="9144000" cy="900000"/>
          </a:xfrm>
        </p:spPr>
        <p:txBody>
          <a:bodyPr>
            <a:normAutofit/>
          </a:bodyPr>
          <a:lstStyle/>
          <a:p>
            <a:r>
              <a:rPr lang="en-NZ" sz="4000" dirty="0">
                <a:solidFill>
                  <a:schemeClr val="bg1"/>
                </a:solidFill>
                <a:latin typeface="Adobe Heiti Std R" pitchFamily="34" charset="-128"/>
                <a:ea typeface="Adobe Heiti Std R" pitchFamily="34" charset="-128"/>
              </a:rPr>
              <a:t>An upside down Christmas </a:t>
            </a:r>
            <a:endParaRPr lang="en-GB" dirty="0">
              <a:solidFill>
                <a:schemeClr val="bg1"/>
              </a:solidFill>
              <a:latin typeface="Adobe Heiti Std R" pitchFamily="34" charset="-128"/>
              <a:ea typeface="Adobe Heiti Std R" pitchFamily="34" charset="-128"/>
            </a:endParaRPr>
          </a:p>
        </p:txBody>
      </p:sp>
      <p:sp>
        <p:nvSpPr>
          <p:cNvPr id="4"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smtClean="0">
                <a:solidFill>
                  <a:srgbClr val="002060"/>
                </a:solidFill>
                <a:latin typeface="Arial" pitchFamily="34" charset="0"/>
                <a:cs typeface="Arial" pitchFamily="34" charset="0"/>
              </a:rPr>
              <a:t>L-2</a:t>
            </a:r>
          </a:p>
          <a:p>
            <a:pPr algn="ctr"/>
            <a:r>
              <a:rPr lang="en-GB" sz="900" b="1" dirty="0" smtClean="0">
                <a:solidFill>
                  <a:srgbClr val="002060"/>
                </a:solidFill>
                <a:latin typeface="Arial" pitchFamily="34" charset="0"/>
                <a:cs typeface="Arial" pitchFamily="34" charset="0"/>
              </a:rPr>
              <a:t>S-05</a:t>
            </a:r>
            <a:endParaRPr lang="en-GB" sz="900" b="1" dirty="0">
              <a:solidFill>
                <a:srgbClr val="002060"/>
              </a:solidFill>
              <a:latin typeface="Arial" pitchFamily="34" charset="0"/>
              <a:cs typeface="Arial" pitchFamily="34" charset="0"/>
            </a:endParaRPr>
          </a:p>
        </p:txBody>
      </p:sp>
      <p:sp>
        <p:nvSpPr>
          <p:cNvPr id="5"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Action Button: Audio">
            <a:hlinkClick r:id="" action="ppaction://noaction" highlightClick="1"/>
          </p:cNvPr>
          <p:cNvSpPr/>
          <p:nvPr/>
        </p:nvSpPr>
        <p:spPr>
          <a:xfrm>
            <a:off x="7092000" y="4680000"/>
            <a:ext cx="360000" cy="360000"/>
          </a:xfrm>
          <a:prstGeom prst="actionButtonSound">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TextBox: Tool instructions stop"/>
          <p:cNvSpPr txBox="1"/>
          <p:nvPr/>
        </p:nvSpPr>
        <p:spPr>
          <a:xfrm>
            <a:off x="3278285" y="4909873"/>
            <a:ext cx="2739854" cy="230832"/>
          </a:xfrm>
          <a:prstGeom prst="rect">
            <a:avLst/>
          </a:prstGeom>
          <a:noFill/>
        </p:spPr>
        <p:txBody>
          <a:bodyPr wrap="none" rtlCol="0">
            <a:spAutoFit/>
          </a:bodyPr>
          <a:lstStyle/>
          <a:p>
            <a:pPr algn="ctr"/>
            <a:r>
              <a:rPr lang="en-GB" sz="900" dirty="0">
                <a:solidFill>
                  <a:schemeClr val="bg1"/>
                </a:solidFill>
                <a:latin typeface="Arial" panose="020B0604020202020204" pitchFamily="34" charset="0"/>
                <a:cs typeface="Arial" panose="020B0604020202020204" pitchFamily="34" charset="0"/>
              </a:rPr>
              <a:t>Click the audio button to stop </a:t>
            </a:r>
            <a:r>
              <a:rPr lang="en-GB" sz="900" dirty="0" smtClean="0">
                <a:solidFill>
                  <a:schemeClr val="bg1"/>
                </a:solidFill>
                <a:latin typeface="Arial" panose="020B0604020202020204" pitchFamily="34" charset="0"/>
                <a:cs typeface="Arial" panose="020B0604020202020204" pitchFamily="34" charset="0"/>
              </a:rPr>
              <a:t>‘New Zealand Carol’</a:t>
            </a:r>
            <a:endParaRPr lang="en-GB" sz="900" dirty="0">
              <a:solidFill>
                <a:schemeClr val="bg1"/>
              </a:solidFill>
              <a:latin typeface="Arial" panose="020B0604020202020204" pitchFamily="34" charset="0"/>
              <a:cs typeface="Arial" panose="020B0604020202020204" pitchFamily="34" charset="0"/>
            </a:endParaRPr>
          </a:p>
        </p:txBody>
      </p:sp>
      <p:sp>
        <p:nvSpPr>
          <p:cNvPr id="13" name="TextBox: Tool instructions start"/>
          <p:cNvSpPr txBox="1"/>
          <p:nvPr/>
        </p:nvSpPr>
        <p:spPr>
          <a:xfrm>
            <a:off x="3278284" y="4909873"/>
            <a:ext cx="2733442" cy="230832"/>
          </a:xfrm>
          <a:prstGeom prst="rect">
            <a:avLst/>
          </a:prstGeom>
          <a:noFill/>
        </p:spPr>
        <p:txBody>
          <a:bodyPr wrap="none" rtlCol="0">
            <a:spAutoFit/>
          </a:bodyPr>
          <a:lstStyle/>
          <a:p>
            <a:pPr algn="ctr"/>
            <a:r>
              <a:rPr lang="en-GB" sz="900" dirty="0">
                <a:solidFill>
                  <a:schemeClr val="bg1"/>
                </a:solidFill>
                <a:latin typeface="Arial" panose="020B0604020202020204" pitchFamily="34" charset="0"/>
                <a:cs typeface="Arial" panose="020B0604020202020204" pitchFamily="34" charset="0"/>
              </a:rPr>
              <a:t>Click the audio button to play </a:t>
            </a:r>
            <a:r>
              <a:rPr lang="en-GB" sz="900" dirty="0" smtClean="0">
                <a:solidFill>
                  <a:schemeClr val="bg1"/>
                </a:solidFill>
                <a:latin typeface="Arial" panose="020B0604020202020204" pitchFamily="34" charset="0"/>
                <a:cs typeface="Arial" panose="020B0604020202020204" pitchFamily="34" charset="0"/>
              </a:rPr>
              <a:t>‘New Zealand Carol’</a:t>
            </a:r>
            <a:endParaRPr lang="en-GB" sz="9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63250686"/>
      </p:ext>
    </p:extLst>
  </p:cSld>
  <p:clrMapOvr>
    <a:masterClrMapping/>
  </p:clrMapOvr>
  <p:transition spd="med"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7170"/>
                                        </p:tgtEl>
                                        <p:attrNameLst>
                                          <p:attrName>style.visibility</p:attrName>
                                        </p:attrNameLst>
                                      </p:cBhvr>
                                      <p:to>
                                        <p:strVal val="visible"/>
                                      </p:to>
                                    </p:set>
                                    <p:animEffect transition="in" filter="wipe(left)">
                                      <p:cBhvr>
                                        <p:cTn id="7" dur="1000"/>
                                        <p:tgtEl>
                                          <p:spTgt spid="7170"/>
                                        </p:tgtEl>
                                      </p:cBhvr>
                                    </p:animEffect>
                                  </p:childTnLst>
                                </p:cTn>
                              </p:par>
                            </p:childTnLst>
                          </p:cTn>
                        </p:par>
                        <p:par>
                          <p:cTn id="8" fill="hold">
                            <p:stCondLst>
                              <p:cond delay="1000"/>
                            </p:stCondLst>
                            <p:childTnLst>
                              <p:par>
                                <p:cTn id="9" presetID="22" presetClass="entr" presetSubtype="8" fill="hold" nodeType="afterEffect">
                                  <p:stCondLst>
                                    <p:cond delay="0"/>
                                  </p:stCondLst>
                                  <p:childTnLst>
                                    <p:set>
                                      <p:cBhvr>
                                        <p:cTn id="10" dur="1" fill="hold">
                                          <p:stCondLst>
                                            <p:cond delay="0"/>
                                          </p:stCondLst>
                                        </p:cTn>
                                        <p:tgtEl>
                                          <p:spTgt spid="7171"/>
                                        </p:tgtEl>
                                        <p:attrNameLst>
                                          <p:attrName>style.visibility</p:attrName>
                                        </p:attrNameLst>
                                      </p:cBhvr>
                                      <p:to>
                                        <p:strVal val="visible"/>
                                      </p:to>
                                    </p:set>
                                    <p:animEffect transition="in" filter="wipe(left)">
                                      <p:cBhvr>
                                        <p:cTn id="11" dur="1000"/>
                                        <p:tgtEl>
                                          <p:spTgt spid="7171"/>
                                        </p:tgtEl>
                                      </p:cBhvr>
                                    </p:animEffect>
                                  </p:childTnLst>
                                </p:cTn>
                              </p:par>
                              <p:par>
                                <p:cTn id="12" presetID="1" presetClass="entr" presetSubtype="0" fill="hold" grpId="0" nodeType="withEffect">
                                  <p:stCondLst>
                                    <p:cond delay="0"/>
                                  </p:stCondLst>
                                  <p:childTnLst>
                                    <p:set>
                                      <p:cBhvr>
                                        <p:cTn id="13"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 restart="whenNotActive" fill="hold" evtFilter="cancelBubble" nodeType="interactiveSeq">
                <p:stCondLst>
                  <p:cond evt="onClick" delay="0">
                    <p:tgtEl>
                      <p:spTgt spid="11"/>
                    </p:tgtEl>
                  </p:cond>
                </p:stCondLst>
                <p:endSync evt="end" delay="0">
                  <p:rtn val="all"/>
                </p:endSync>
                <p:childTnLst>
                  <p:par>
                    <p:cTn id="15" fill="hold">
                      <p:stCondLst>
                        <p:cond delay="0"/>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par>
                                <p:cTn id="20" presetID="10" presetClass="exit" presetSubtype="0" fill="hold" grpId="1" nodeType="withEffect">
                                  <p:stCondLst>
                                    <p:cond delay="0"/>
                                  </p:stCondLst>
                                  <p:childTnLst>
                                    <p:animEffect transition="out" filter="fade">
                                      <p:cBhvr>
                                        <p:cTn id="21" dur="500"/>
                                        <p:tgtEl>
                                          <p:spTgt spid="13"/>
                                        </p:tgtEl>
                                      </p:cBhvr>
                                    </p:animEffect>
                                    <p:set>
                                      <p:cBhvr>
                                        <p:cTn id="22" dur="1" fill="hold">
                                          <p:stCondLst>
                                            <p:cond delay="499"/>
                                          </p:stCondLst>
                                        </p:cTn>
                                        <p:tgtEl>
                                          <p:spTgt spid="13"/>
                                        </p:tgtEl>
                                        <p:attrNameLst>
                                          <p:attrName>style.visibility</p:attrName>
                                        </p:attrNameLst>
                                      </p:cBhvr>
                                      <p:to>
                                        <p:strVal val="hidden"/>
                                      </p:to>
                                    </p:set>
                                  </p:childTnLst>
                                </p:cTn>
                              </p:par>
                            </p:childTnLst>
                          </p:cTn>
                        </p:par>
                        <p:par>
                          <p:cTn id="23" fill="hold">
                            <p:stCondLst>
                              <p:cond delay="500"/>
                            </p:stCondLst>
                            <p:childTnLst>
                              <p:par>
                                <p:cTn id="24" presetID="1" presetClass="mediacall" presetSubtype="0" fill="hold" nodeType="afterEffect">
                                  <p:stCondLst>
                                    <p:cond delay="0"/>
                                  </p:stCondLst>
                                  <p:childTnLst>
                                    <p:cmd type="call" cmd="playFrom(0.0)">
                                      <p:cBhvr>
                                        <p:cTn id="25" dur="161372" fill="hold"/>
                                        <p:tgtEl>
                                          <p:spTgt spid="3"/>
                                        </p:tgtEl>
                                      </p:cBhvr>
                                    </p:cmd>
                                  </p:childTnLst>
                                </p:cTn>
                              </p:par>
                              <p:par>
                                <p:cTn id="26" presetID="1" presetClass="emph" presetSubtype="2" fill="hold" nodeType="withEffect">
                                  <p:stCondLst>
                                    <p:cond delay="0"/>
                                  </p:stCondLst>
                                  <p:childTnLst>
                                    <p:animClr clrSpc="rgb" dir="cw">
                                      <p:cBhvr>
                                        <p:cTn id="27" dur="1000" fill="hold"/>
                                        <p:tgtEl>
                                          <p:spTgt spid="11"/>
                                        </p:tgtEl>
                                        <p:attrNameLst>
                                          <p:attrName>fillcolor</p:attrName>
                                        </p:attrNameLst>
                                      </p:cBhvr>
                                      <p:to>
                                        <a:schemeClr val="accent2"/>
                                      </p:to>
                                    </p:animClr>
                                    <p:set>
                                      <p:cBhvr>
                                        <p:cTn id="28" dur="1000" fill="hold"/>
                                        <p:tgtEl>
                                          <p:spTgt spid="11"/>
                                        </p:tgtEl>
                                        <p:attrNameLst>
                                          <p:attrName>fill.type</p:attrName>
                                        </p:attrNameLst>
                                      </p:cBhvr>
                                      <p:to>
                                        <p:strVal val="solid"/>
                                      </p:to>
                                    </p:set>
                                    <p:set>
                                      <p:cBhvr>
                                        <p:cTn id="29" dur="1000" fill="hold"/>
                                        <p:tgtEl>
                                          <p:spTgt spid="11"/>
                                        </p:tgtEl>
                                        <p:attrNameLst>
                                          <p:attrName>fill.on</p:attrName>
                                        </p:attrNameLst>
                                      </p:cBhvr>
                                      <p:to>
                                        <p:strVal val="true"/>
                                      </p:to>
                                    </p:set>
                                  </p:childTnLst>
                                </p:cTn>
                              </p:par>
                            </p:childTnLst>
                          </p:cTn>
                        </p:par>
                      </p:childTnLst>
                    </p:cTn>
                  </p:par>
                  <p:par>
                    <p:cTn id="30" fill="hold">
                      <p:stCondLst>
                        <p:cond delay="indefinite"/>
                      </p:stCondLst>
                      <p:childTnLst>
                        <p:par>
                          <p:cTn id="31" fill="hold">
                            <p:stCondLst>
                              <p:cond delay="0"/>
                            </p:stCondLst>
                            <p:childTnLst>
                              <p:par>
                                <p:cTn id="32" presetID="3" presetClass="mediacall" presetSubtype="0" fill="hold" nodeType="clickEffect">
                                  <p:stCondLst>
                                    <p:cond delay="0"/>
                                  </p:stCondLst>
                                  <p:childTnLst>
                                    <p:cmd type="call" cmd="stop">
                                      <p:cBhvr>
                                        <p:cTn id="33" dur="1" fill="hold"/>
                                        <p:tgtEl>
                                          <p:spTgt spid="3"/>
                                        </p:tgtEl>
                                      </p:cBhvr>
                                    </p:cmd>
                                  </p:childTnLst>
                                </p:cTn>
                              </p:par>
                              <p:par>
                                <p:cTn id="34" presetID="10" presetClass="exit" presetSubtype="0" fill="hold" grpId="1" nodeType="withEffect">
                                  <p:stCondLst>
                                    <p:cond delay="0"/>
                                  </p:stCondLst>
                                  <p:childTnLst>
                                    <p:animEffect transition="out" filter="fade">
                                      <p:cBhvr>
                                        <p:cTn id="35" dur="500"/>
                                        <p:tgtEl>
                                          <p:spTgt spid="12"/>
                                        </p:tgtEl>
                                      </p:cBhvr>
                                    </p:animEffect>
                                    <p:set>
                                      <p:cBhvr>
                                        <p:cTn id="36" dur="1" fill="hold">
                                          <p:stCondLst>
                                            <p:cond delay="499"/>
                                          </p:stCondLst>
                                        </p:cTn>
                                        <p:tgtEl>
                                          <p:spTgt spid="12"/>
                                        </p:tgtEl>
                                        <p:attrNameLst>
                                          <p:attrName>style.visibility</p:attrName>
                                        </p:attrNameLst>
                                      </p:cBhvr>
                                      <p:to>
                                        <p:strVal val="hidden"/>
                                      </p:to>
                                    </p:set>
                                  </p:childTnLst>
                                </p:cTn>
                              </p:par>
                              <p:par>
                                <p:cTn id="37" presetID="10" presetClass="entr" presetSubtype="0" fill="hold" grpId="2" nodeType="with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fade">
                                      <p:cBhvr>
                                        <p:cTn id="39" dur="500"/>
                                        <p:tgtEl>
                                          <p:spTgt spid="13"/>
                                        </p:tgtEl>
                                      </p:cBhvr>
                                    </p:animEffect>
                                  </p:childTnLst>
                                </p:cTn>
                              </p:par>
                              <p:par>
                                <p:cTn id="40" presetID="1" presetClass="emph" presetSubtype="2" fill="hold" nodeType="withEffect">
                                  <p:stCondLst>
                                    <p:cond delay="0"/>
                                  </p:stCondLst>
                                  <p:childTnLst>
                                    <p:animClr clrSpc="rgb" dir="cw">
                                      <p:cBhvr>
                                        <p:cTn id="41" dur="2000" fill="hold"/>
                                        <p:tgtEl>
                                          <p:spTgt spid="11"/>
                                        </p:tgtEl>
                                        <p:attrNameLst>
                                          <p:attrName>fillcolor</p:attrName>
                                        </p:attrNameLst>
                                      </p:cBhvr>
                                      <p:to>
                                        <a:schemeClr val="bg1"/>
                                      </p:to>
                                    </p:animClr>
                                    <p:set>
                                      <p:cBhvr>
                                        <p:cTn id="42" dur="2000" fill="hold"/>
                                        <p:tgtEl>
                                          <p:spTgt spid="11"/>
                                        </p:tgtEl>
                                        <p:attrNameLst>
                                          <p:attrName>fill.type</p:attrName>
                                        </p:attrNameLst>
                                      </p:cBhvr>
                                      <p:to>
                                        <p:strVal val="solid"/>
                                      </p:to>
                                    </p:set>
                                    <p:set>
                                      <p:cBhvr>
                                        <p:cTn id="43" dur="2000" fill="hold"/>
                                        <p:tgtEl>
                                          <p:spTgt spid="11"/>
                                        </p:tgtEl>
                                        <p:attrNameLst>
                                          <p:attrName>fill.on</p:attrName>
                                        </p:attrNameLst>
                                      </p:cBhvr>
                                      <p:to>
                                        <p:strVal val="true"/>
                                      </p:to>
                                    </p:set>
                                  </p:childTnLst>
                                </p:cTn>
                              </p:par>
                            </p:childTnLst>
                          </p:cTn>
                        </p:par>
                      </p:childTnLst>
                    </p:cTn>
                  </p:par>
                </p:childTnLst>
              </p:cTn>
              <p:nextCondLst>
                <p:cond evt="onClick" delay="0">
                  <p:tgtEl>
                    <p:spTgt spid="11"/>
                  </p:tgtEl>
                </p:cond>
              </p:nextCondLst>
            </p:seq>
            <p:audio>
              <p:cMediaNode vol="80000">
                <p:cTn id="44" fill="hold" display="0">
                  <p:stCondLst>
                    <p:cond delay="indefinite"/>
                  </p:stCondLst>
                  <p:endCondLst>
                    <p:cond evt="onStopAudio" delay="0">
                      <p:tgtEl>
                        <p:sldTgt/>
                      </p:tgtEl>
                    </p:cond>
                  </p:endCondLst>
                </p:cTn>
                <p:tgtEl>
                  <p:spTgt spid="3"/>
                </p:tgtEl>
              </p:cMediaNode>
            </p:audio>
          </p:childTnLst>
        </p:cTn>
      </p:par>
    </p:tnLst>
    <p:bldLst>
      <p:bldP spid="12" grpId="0"/>
      <p:bldP spid="12" grpId="1"/>
      <p:bldP spid="13" grpId="0"/>
      <p:bldP spid="13" grpId="1"/>
      <p:bldP spid="13" grpId="2"/>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lock"/>
          <p:cNvSpPr/>
          <p:nvPr/>
        </p:nvSpPr>
        <p:spPr>
          <a:xfrm>
            <a:off x="288032" y="1004055"/>
            <a:ext cx="7307968" cy="3754874"/>
          </a:xfrm>
          <a:prstGeom prst="rect">
            <a:avLst/>
          </a:prstGeom>
        </p:spPr>
        <p:txBody>
          <a:bodyPr wrap="square">
            <a:spAutoFit/>
          </a:bodyPr>
          <a:lstStyle/>
          <a:p>
            <a:pPr>
              <a:spcAft>
                <a:spcPts val="1200"/>
              </a:spcAft>
            </a:pPr>
            <a:r>
              <a:rPr lang="en-US" dirty="0">
                <a:solidFill>
                  <a:schemeClr val="bg1"/>
                </a:solidFill>
                <a:latin typeface="Adobe Fan Heiti Std B" pitchFamily="34" charset="-128"/>
                <a:ea typeface="Adobe Fan Heiti Std B" pitchFamily="34" charset="-128"/>
              </a:rPr>
              <a:t>Look at this example of an </a:t>
            </a:r>
            <a:r>
              <a:rPr lang="en-US" dirty="0" err="1">
                <a:solidFill>
                  <a:schemeClr val="bg1"/>
                </a:solidFill>
                <a:latin typeface="Adobe Fan Heiti Std B" pitchFamily="34" charset="-128"/>
                <a:ea typeface="Adobe Fan Heiti Std B" pitchFamily="34" charset="-128"/>
              </a:rPr>
              <a:t>Aotearoa</a:t>
            </a:r>
            <a:r>
              <a:rPr lang="en-US" dirty="0">
                <a:solidFill>
                  <a:schemeClr val="bg1"/>
                </a:solidFill>
                <a:latin typeface="Adobe Fan Heiti Std B" pitchFamily="34" charset="-128"/>
                <a:ea typeface="Adobe Fan Heiti Std B" pitchFamily="34" charset="-128"/>
              </a:rPr>
              <a:t> New Zealand Advent Calendar</a:t>
            </a:r>
          </a:p>
          <a:p>
            <a:pPr>
              <a:spcAft>
                <a:spcPts val="1200"/>
              </a:spcAft>
            </a:pPr>
            <a:r>
              <a:rPr lang="en-US" dirty="0">
                <a:solidFill>
                  <a:schemeClr val="bg1"/>
                </a:solidFill>
                <a:latin typeface="Adobe Fan Heiti Std B" pitchFamily="34" charset="-128"/>
                <a:ea typeface="Adobe Fan Heiti Std B" pitchFamily="34" charset="-128"/>
              </a:rPr>
              <a:t>Share your experiences of Advent </a:t>
            </a:r>
            <a:r>
              <a:rPr lang="en-US" dirty="0" smtClean="0">
                <a:solidFill>
                  <a:schemeClr val="bg1"/>
                </a:solidFill>
                <a:latin typeface="Adobe Fan Heiti Std B" pitchFamily="34" charset="-128"/>
                <a:ea typeface="Adobe Fan Heiti Std B" pitchFamily="34" charset="-128"/>
              </a:rPr>
              <a:t>and</a:t>
            </a:r>
            <a:br>
              <a:rPr lang="en-US" dirty="0" smtClean="0">
                <a:solidFill>
                  <a:schemeClr val="bg1"/>
                </a:solidFill>
                <a:latin typeface="Adobe Fan Heiti Std B" pitchFamily="34" charset="-128"/>
                <a:ea typeface="Adobe Fan Heiti Std B" pitchFamily="34" charset="-128"/>
              </a:rPr>
            </a:br>
            <a:r>
              <a:rPr lang="en-US" dirty="0" smtClean="0">
                <a:solidFill>
                  <a:schemeClr val="bg1"/>
                </a:solidFill>
                <a:latin typeface="Adobe Fan Heiti Std B" pitchFamily="34" charset="-128"/>
                <a:ea typeface="Adobe Fan Heiti Std B" pitchFamily="34" charset="-128"/>
              </a:rPr>
              <a:t>share </a:t>
            </a:r>
            <a:r>
              <a:rPr lang="en-US" dirty="0">
                <a:solidFill>
                  <a:schemeClr val="bg1"/>
                </a:solidFill>
                <a:latin typeface="Adobe Fan Heiti Std B" pitchFamily="34" charset="-128"/>
                <a:ea typeface="Adobe Fan Heiti Std B" pitchFamily="34" charset="-128"/>
              </a:rPr>
              <a:t>an example of what might </a:t>
            </a:r>
            <a:r>
              <a:rPr lang="en-US" dirty="0" smtClean="0">
                <a:solidFill>
                  <a:schemeClr val="bg1"/>
                </a:solidFill>
                <a:latin typeface="Adobe Fan Heiti Std B" pitchFamily="34" charset="-128"/>
                <a:ea typeface="Adobe Fan Heiti Std B" pitchFamily="34" charset="-128"/>
              </a:rPr>
              <a:t>be</a:t>
            </a:r>
            <a:br>
              <a:rPr lang="en-US" dirty="0" smtClean="0">
                <a:solidFill>
                  <a:schemeClr val="bg1"/>
                </a:solidFill>
                <a:latin typeface="Adobe Fan Heiti Std B" pitchFamily="34" charset="-128"/>
                <a:ea typeface="Adobe Fan Heiti Std B" pitchFamily="34" charset="-128"/>
              </a:rPr>
            </a:br>
            <a:r>
              <a:rPr lang="en-US" dirty="0" smtClean="0">
                <a:solidFill>
                  <a:schemeClr val="bg1"/>
                </a:solidFill>
                <a:latin typeface="Adobe Fan Heiti Std B" pitchFamily="34" charset="-128"/>
                <a:ea typeface="Adobe Fan Heiti Std B" pitchFamily="34" charset="-128"/>
              </a:rPr>
              <a:t>behind the Advent doors</a:t>
            </a:r>
            <a:endParaRPr lang="en-US" dirty="0">
              <a:solidFill>
                <a:schemeClr val="bg1"/>
              </a:solidFill>
              <a:latin typeface="Adobe Fan Heiti Std B" pitchFamily="34" charset="-128"/>
              <a:ea typeface="Adobe Fan Heiti Std B" pitchFamily="34" charset="-128"/>
            </a:endParaRPr>
          </a:p>
          <a:p>
            <a:pPr>
              <a:spcAft>
                <a:spcPts val="1200"/>
              </a:spcAft>
            </a:pPr>
            <a:r>
              <a:rPr lang="en-US" dirty="0">
                <a:solidFill>
                  <a:schemeClr val="bg1"/>
                </a:solidFill>
                <a:latin typeface="Adobe Fan Heiti Std B" pitchFamily="34" charset="-128"/>
                <a:ea typeface="Adobe Fan Heiti Std B" pitchFamily="34" charset="-128"/>
              </a:rPr>
              <a:t>Identify a symbol of Advent </a:t>
            </a:r>
            <a:r>
              <a:rPr lang="en-US" dirty="0" smtClean="0">
                <a:solidFill>
                  <a:schemeClr val="bg1"/>
                </a:solidFill>
                <a:latin typeface="Adobe Fan Heiti Std B" pitchFamily="34" charset="-128"/>
                <a:ea typeface="Adobe Fan Heiti Std B" pitchFamily="34" charset="-128"/>
              </a:rPr>
              <a:t>and</a:t>
            </a:r>
            <a:br>
              <a:rPr lang="en-US" dirty="0" smtClean="0">
                <a:solidFill>
                  <a:schemeClr val="bg1"/>
                </a:solidFill>
                <a:latin typeface="Adobe Fan Heiti Std B" pitchFamily="34" charset="-128"/>
                <a:ea typeface="Adobe Fan Heiti Std B" pitchFamily="34" charset="-128"/>
              </a:rPr>
            </a:br>
            <a:r>
              <a:rPr lang="en-US" dirty="0" smtClean="0">
                <a:solidFill>
                  <a:schemeClr val="bg1"/>
                </a:solidFill>
                <a:latin typeface="Adobe Fan Heiti Std B" pitchFamily="34" charset="-128"/>
                <a:ea typeface="Adobe Fan Heiti Std B" pitchFamily="34" charset="-128"/>
              </a:rPr>
              <a:t>explain </a:t>
            </a:r>
            <a:r>
              <a:rPr lang="en-US" dirty="0">
                <a:solidFill>
                  <a:schemeClr val="bg1"/>
                </a:solidFill>
                <a:latin typeface="Adobe Fan Heiti Std B" pitchFamily="34" charset="-128"/>
                <a:ea typeface="Adobe Fan Heiti Std B" pitchFamily="34" charset="-128"/>
              </a:rPr>
              <a:t>what it </a:t>
            </a:r>
            <a:r>
              <a:rPr lang="en-US" dirty="0" err="1">
                <a:solidFill>
                  <a:schemeClr val="bg1"/>
                </a:solidFill>
                <a:latin typeface="Adobe Fan Heiti Std B" pitchFamily="34" charset="-128"/>
                <a:ea typeface="Adobe Fan Heiti Std B" pitchFamily="34" charset="-128"/>
              </a:rPr>
              <a:t>symbolises</a:t>
            </a:r>
            <a:endParaRPr lang="en-US" dirty="0">
              <a:solidFill>
                <a:schemeClr val="bg1"/>
              </a:solidFill>
              <a:latin typeface="Adobe Fan Heiti Std B" pitchFamily="34" charset="-128"/>
              <a:ea typeface="Adobe Fan Heiti Std B" pitchFamily="34" charset="-128"/>
            </a:endParaRPr>
          </a:p>
          <a:p>
            <a:pPr>
              <a:spcAft>
                <a:spcPts val="1200"/>
              </a:spcAft>
            </a:pPr>
            <a:r>
              <a:rPr lang="en-US" dirty="0">
                <a:solidFill>
                  <a:schemeClr val="bg1"/>
                </a:solidFill>
                <a:latin typeface="Adobe Fan Heiti Std B" pitchFamily="34" charset="-128"/>
                <a:ea typeface="Adobe Fan Heiti Std B" pitchFamily="34" charset="-128"/>
              </a:rPr>
              <a:t>Remember that Advent is a time </a:t>
            </a:r>
            <a:r>
              <a:rPr lang="en-US" dirty="0" smtClean="0">
                <a:solidFill>
                  <a:schemeClr val="bg1"/>
                </a:solidFill>
                <a:latin typeface="Adobe Fan Heiti Std B" pitchFamily="34" charset="-128"/>
                <a:ea typeface="Adobe Fan Heiti Std B" pitchFamily="34" charset="-128"/>
              </a:rPr>
              <a:t>for</a:t>
            </a:r>
            <a:br>
              <a:rPr lang="en-US" dirty="0" smtClean="0">
                <a:solidFill>
                  <a:schemeClr val="bg1"/>
                </a:solidFill>
                <a:latin typeface="Adobe Fan Heiti Std B" pitchFamily="34" charset="-128"/>
                <a:ea typeface="Adobe Fan Heiti Std B" pitchFamily="34" charset="-128"/>
              </a:rPr>
            </a:br>
            <a:r>
              <a:rPr lang="en-US" dirty="0" smtClean="0">
                <a:solidFill>
                  <a:schemeClr val="bg1"/>
                </a:solidFill>
                <a:latin typeface="Adobe Fan Heiti Std B" pitchFamily="34" charset="-128"/>
                <a:ea typeface="Adobe Fan Heiti Std B" pitchFamily="34" charset="-128"/>
              </a:rPr>
              <a:t>mucking </a:t>
            </a:r>
            <a:r>
              <a:rPr lang="en-US" dirty="0">
                <a:solidFill>
                  <a:schemeClr val="bg1"/>
                </a:solidFill>
                <a:latin typeface="Adobe Fan Heiti Std B" pitchFamily="34" charset="-128"/>
                <a:ea typeface="Adobe Fan Heiti Std B" pitchFamily="34" charset="-128"/>
              </a:rPr>
              <a:t>in and helping </a:t>
            </a:r>
            <a:r>
              <a:rPr lang="en-US" dirty="0" smtClean="0">
                <a:solidFill>
                  <a:schemeClr val="bg1"/>
                </a:solidFill>
                <a:latin typeface="Adobe Fan Heiti Std B" pitchFamily="34" charset="-128"/>
                <a:ea typeface="Adobe Fan Heiti Std B" pitchFamily="34" charset="-128"/>
              </a:rPr>
              <a:t>in</a:t>
            </a:r>
            <a:br>
              <a:rPr lang="en-US" dirty="0" smtClean="0">
                <a:solidFill>
                  <a:schemeClr val="bg1"/>
                </a:solidFill>
                <a:latin typeface="Adobe Fan Heiti Std B" pitchFamily="34" charset="-128"/>
                <a:ea typeface="Adobe Fan Heiti Std B" pitchFamily="34" charset="-128"/>
              </a:rPr>
            </a:br>
            <a:r>
              <a:rPr lang="en-US" dirty="0" smtClean="0">
                <a:solidFill>
                  <a:schemeClr val="bg1"/>
                </a:solidFill>
                <a:latin typeface="Adobe Fan Heiti Std B" pitchFamily="34" charset="-128"/>
                <a:ea typeface="Adobe Fan Heiti Std B" pitchFamily="34" charset="-128"/>
              </a:rPr>
              <a:t>the </a:t>
            </a:r>
            <a:r>
              <a:rPr lang="en-US" dirty="0">
                <a:solidFill>
                  <a:schemeClr val="bg1"/>
                </a:solidFill>
                <a:latin typeface="Adobe Fan Heiti Std B" pitchFamily="34" charset="-128"/>
                <a:ea typeface="Adobe Fan Heiti Std B" pitchFamily="34" charset="-128"/>
              </a:rPr>
              <a:t>Christmas preparations.</a:t>
            </a:r>
          </a:p>
          <a:p>
            <a:pPr>
              <a:spcAft>
                <a:spcPts val="1200"/>
              </a:spcAft>
            </a:pPr>
            <a:r>
              <a:rPr lang="en-US" dirty="0">
                <a:solidFill>
                  <a:schemeClr val="bg1"/>
                </a:solidFill>
                <a:latin typeface="Adobe Fan Heiti Std B" pitchFamily="34" charset="-128"/>
                <a:ea typeface="Adobe Fan Heiti Std B" pitchFamily="34" charset="-128"/>
              </a:rPr>
              <a:t>Write an Advent Psalm that </a:t>
            </a:r>
            <a:r>
              <a:rPr lang="en-US" dirty="0" smtClean="0">
                <a:solidFill>
                  <a:schemeClr val="bg1"/>
                </a:solidFill>
                <a:latin typeface="Adobe Fan Heiti Std B" pitchFamily="34" charset="-128"/>
                <a:ea typeface="Adobe Fan Heiti Std B" pitchFamily="34" charset="-128"/>
              </a:rPr>
              <a:t>looks</a:t>
            </a:r>
            <a:br>
              <a:rPr lang="en-US" dirty="0" smtClean="0">
                <a:solidFill>
                  <a:schemeClr val="bg1"/>
                </a:solidFill>
                <a:latin typeface="Adobe Fan Heiti Std B" pitchFamily="34" charset="-128"/>
                <a:ea typeface="Adobe Fan Heiti Std B" pitchFamily="34" charset="-128"/>
              </a:rPr>
            </a:br>
            <a:r>
              <a:rPr lang="en-US" dirty="0" smtClean="0">
                <a:solidFill>
                  <a:schemeClr val="bg1"/>
                </a:solidFill>
                <a:latin typeface="Adobe Fan Heiti Std B" pitchFamily="34" charset="-128"/>
                <a:ea typeface="Adobe Fan Heiti Std B" pitchFamily="34" charset="-128"/>
              </a:rPr>
              <a:t>forward </a:t>
            </a:r>
            <a:r>
              <a:rPr lang="en-US" dirty="0">
                <a:solidFill>
                  <a:schemeClr val="bg1"/>
                </a:solidFill>
                <a:latin typeface="Adobe Fan Heiti Std B" pitchFamily="34" charset="-128"/>
                <a:ea typeface="Adobe Fan Heiti Std B" pitchFamily="34" charset="-128"/>
              </a:rPr>
              <a:t>to Christ</a:t>
            </a:r>
            <a:r>
              <a:rPr lang="en-US" spc="-1200" dirty="0">
                <a:solidFill>
                  <a:schemeClr val="bg1"/>
                </a:solidFill>
                <a:latin typeface="Adobe Fan Heiti Std B" pitchFamily="34" charset="-128"/>
                <a:ea typeface="Adobe Fan Heiti Std B" pitchFamily="34" charset="-128"/>
              </a:rPr>
              <a:t>’</a:t>
            </a:r>
            <a:r>
              <a:rPr lang="en-US" dirty="0">
                <a:solidFill>
                  <a:schemeClr val="bg1"/>
                </a:solidFill>
                <a:latin typeface="Adobe Fan Heiti Std B" pitchFamily="34" charset="-128"/>
                <a:ea typeface="Adobe Fan Heiti Std B" pitchFamily="34" charset="-128"/>
              </a:rPr>
              <a:t>s coming in </a:t>
            </a:r>
            <a:r>
              <a:rPr lang="en-US" dirty="0" err="1">
                <a:solidFill>
                  <a:schemeClr val="bg1"/>
                </a:solidFill>
                <a:latin typeface="Adobe Fan Heiti Std B" pitchFamily="34" charset="-128"/>
                <a:ea typeface="Adobe Fan Heiti Std B" pitchFamily="34" charset="-128"/>
              </a:rPr>
              <a:t>Aotearoa</a:t>
            </a:r>
            <a:r>
              <a:rPr lang="en-US" dirty="0">
                <a:solidFill>
                  <a:schemeClr val="bg1"/>
                </a:solidFill>
                <a:latin typeface="Adobe Fan Heiti Std B" pitchFamily="34" charset="-128"/>
                <a:ea typeface="Adobe Fan Heiti Std B" pitchFamily="34" charset="-128"/>
              </a:rPr>
              <a:t> New Zealand</a:t>
            </a:r>
          </a:p>
        </p:txBody>
      </p:sp>
      <p:pic>
        <p:nvPicPr>
          <p:cNvPr id="8194" name="Pictur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03578" y="1347614"/>
            <a:ext cx="4267479" cy="30243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p:cNvSpPr>
            <a:spLocks noGrp="1"/>
          </p:cNvSpPr>
          <p:nvPr>
            <p:ph type="ctrTitle"/>
          </p:nvPr>
        </p:nvSpPr>
        <p:spPr>
          <a:xfrm>
            <a:off x="0" y="0"/>
            <a:ext cx="9144000" cy="900000"/>
          </a:xfrm>
        </p:spPr>
        <p:txBody>
          <a:bodyPr>
            <a:normAutofit fontScale="90000"/>
          </a:bodyPr>
          <a:lstStyle/>
          <a:p>
            <a:r>
              <a:rPr lang="en-US" sz="4000" dirty="0" err="1">
                <a:solidFill>
                  <a:schemeClr val="bg1"/>
                </a:solidFill>
                <a:latin typeface="Adobe Heiti Std R" pitchFamily="34" charset="-128"/>
                <a:ea typeface="Adobe Heiti Std R" pitchFamily="34" charset="-128"/>
              </a:rPr>
              <a:t>Aotearoa</a:t>
            </a:r>
            <a:r>
              <a:rPr lang="en-US" sz="4000" dirty="0">
                <a:solidFill>
                  <a:schemeClr val="bg1"/>
                </a:solidFill>
                <a:latin typeface="Adobe Heiti Std R" pitchFamily="34" charset="-128"/>
                <a:ea typeface="Adobe Heiti Std R" pitchFamily="34" charset="-128"/>
              </a:rPr>
              <a:t> New Zealand Advent Calendar</a:t>
            </a:r>
            <a:endParaRPr lang="en-GB" dirty="0">
              <a:solidFill>
                <a:schemeClr val="bg1"/>
              </a:solidFill>
              <a:latin typeface="Adobe Heiti Std R" pitchFamily="34" charset="-128"/>
              <a:ea typeface="Adobe Heiti Std R" pitchFamily="34" charset="-128"/>
            </a:endParaRPr>
          </a:p>
        </p:txBody>
      </p:sp>
      <p:sp>
        <p:nvSpPr>
          <p:cNvPr id="4"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smtClean="0">
                <a:solidFill>
                  <a:srgbClr val="002060"/>
                </a:solidFill>
                <a:latin typeface="Arial" pitchFamily="34" charset="0"/>
                <a:cs typeface="Arial" pitchFamily="34" charset="0"/>
              </a:rPr>
              <a:t>L-2</a:t>
            </a:r>
          </a:p>
          <a:p>
            <a:pPr algn="ctr"/>
            <a:r>
              <a:rPr lang="en-GB" sz="900" b="1" dirty="0" smtClean="0">
                <a:solidFill>
                  <a:srgbClr val="002060"/>
                </a:solidFill>
                <a:latin typeface="Arial" pitchFamily="34" charset="0"/>
                <a:cs typeface="Arial" pitchFamily="34" charset="0"/>
              </a:rPr>
              <a:t>S-06</a:t>
            </a:r>
            <a:endParaRPr lang="en-GB" sz="900" b="1" dirty="0">
              <a:solidFill>
                <a:srgbClr val="002060"/>
              </a:solidFill>
              <a:latin typeface="Arial" pitchFamily="34" charset="0"/>
              <a:cs typeface="Arial" pitchFamily="34" charset="0"/>
            </a:endParaRPr>
          </a:p>
        </p:txBody>
      </p:sp>
      <p:sp>
        <p:nvSpPr>
          <p:cNvPr id="5"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Y7-L02-S06 - New Zealand Carol.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356659" y="-22528"/>
            <a:ext cx="609600" cy="609600"/>
          </a:xfrm>
          <a:prstGeom prst="rect">
            <a:avLst/>
          </a:prstGeom>
        </p:spPr>
      </p:pic>
      <p:sp>
        <p:nvSpPr>
          <p:cNvPr id="11" name="Action Button: Audio">
            <a:hlinkClick r:id="" action="ppaction://noaction" highlightClick="1"/>
          </p:cNvPr>
          <p:cNvSpPr/>
          <p:nvPr/>
        </p:nvSpPr>
        <p:spPr>
          <a:xfrm>
            <a:off x="7092000" y="4680000"/>
            <a:ext cx="360000" cy="360000"/>
          </a:xfrm>
          <a:prstGeom prst="actionButtonSound">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TextBox: Tool instructions stop"/>
          <p:cNvSpPr txBox="1"/>
          <p:nvPr/>
        </p:nvSpPr>
        <p:spPr>
          <a:xfrm>
            <a:off x="3278285" y="4909873"/>
            <a:ext cx="2739854" cy="230832"/>
          </a:xfrm>
          <a:prstGeom prst="rect">
            <a:avLst/>
          </a:prstGeom>
          <a:noFill/>
        </p:spPr>
        <p:txBody>
          <a:bodyPr wrap="none" rtlCol="0">
            <a:spAutoFit/>
          </a:bodyPr>
          <a:lstStyle/>
          <a:p>
            <a:pPr algn="ctr"/>
            <a:r>
              <a:rPr lang="en-GB" sz="900" dirty="0">
                <a:solidFill>
                  <a:schemeClr val="bg1"/>
                </a:solidFill>
                <a:latin typeface="Arial" panose="020B0604020202020204" pitchFamily="34" charset="0"/>
                <a:cs typeface="Arial" panose="020B0604020202020204" pitchFamily="34" charset="0"/>
              </a:rPr>
              <a:t>Click the audio button to stop </a:t>
            </a:r>
            <a:r>
              <a:rPr lang="en-GB" sz="900" dirty="0" smtClean="0">
                <a:solidFill>
                  <a:schemeClr val="bg1"/>
                </a:solidFill>
                <a:latin typeface="Arial" panose="020B0604020202020204" pitchFamily="34" charset="0"/>
                <a:cs typeface="Arial" panose="020B0604020202020204" pitchFamily="34" charset="0"/>
              </a:rPr>
              <a:t>‘New Zealand Carol’</a:t>
            </a:r>
            <a:endParaRPr lang="en-GB" sz="900" dirty="0">
              <a:solidFill>
                <a:schemeClr val="bg1"/>
              </a:solidFill>
              <a:latin typeface="Arial" panose="020B0604020202020204" pitchFamily="34" charset="0"/>
              <a:cs typeface="Arial" panose="020B0604020202020204" pitchFamily="34" charset="0"/>
            </a:endParaRPr>
          </a:p>
        </p:txBody>
      </p:sp>
      <p:sp>
        <p:nvSpPr>
          <p:cNvPr id="13" name="TextBox: Tool instructions start"/>
          <p:cNvSpPr txBox="1"/>
          <p:nvPr/>
        </p:nvSpPr>
        <p:spPr>
          <a:xfrm>
            <a:off x="3278284" y="4909873"/>
            <a:ext cx="2733442" cy="230832"/>
          </a:xfrm>
          <a:prstGeom prst="rect">
            <a:avLst/>
          </a:prstGeom>
          <a:noFill/>
        </p:spPr>
        <p:txBody>
          <a:bodyPr wrap="none" rtlCol="0">
            <a:spAutoFit/>
          </a:bodyPr>
          <a:lstStyle/>
          <a:p>
            <a:pPr algn="ctr"/>
            <a:r>
              <a:rPr lang="en-GB" sz="900" dirty="0">
                <a:solidFill>
                  <a:schemeClr val="bg1"/>
                </a:solidFill>
                <a:latin typeface="Arial" panose="020B0604020202020204" pitchFamily="34" charset="0"/>
                <a:cs typeface="Arial" panose="020B0604020202020204" pitchFamily="34" charset="0"/>
              </a:rPr>
              <a:t>Click the audio button to play </a:t>
            </a:r>
            <a:r>
              <a:rPr lang="en-GB" sz="900" dirty="0" smtClean="0">
                <a:solidFill>
                  <a:schemeClr val="bg1"/>
                </a:solidFill>
                <a:latin typeface="Arial" panose="020B0604020202020204" pitchFamily="34" charset="0"/>
                <a:cs typeface="Arial" panose="020B0604020202020204" pitchFamily="34" charset="0"/>
              </a:rPr>
              <a:t>‘New Zealand Carol’</a:t>
            </a:r>
            <a:endParaRPr lang="en-GB" sz="9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80521350"/>
      </p:ext>
    </p:extLst>
  </p:cSld>
  <p:clrMapOvr>
    <a:masterClrMapping/>
  </p:clrMapOvr>
  <p:transition spd="med"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8194"/>
                                        </p:tgtEl>
                                        <p:attrNameLst>
                                          <p:attrName>style.visibility</p:attrName>
                                        </p:attrNameLst>
                                      </p:cBhvr>
                                      <p:to>
                                        <p:strVal val="visible"/>
                                      </p:to>
                                    </p:set>
                                    <p:animEffect transition="in" filter="wipe(up)">
                                      <p:cBhvr>
                                        <p:cTn id="7" dur="2500"/>
                                        <p:tgtEl>
                                          <p:spTgt spid="819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500"/>
                                        <p:tgtEl>
                                          <p:spTgt spid="3">
                                            <p:txEl>
                                              <p:pRg st="0" end="0"/>
                                            </p:txEl>
                                          </p:spTgt>
                                        </p:tgtEl>
                                      </p:cBhvr>
                                    </p:animEffect>
                                  </p:childTnLst>
                                </p:cTn>
                              </p:par>
                              <p:par>
                                <p:cTn id="11" presetID="10" presetClass="entr" presetSubtype="0" fill="hold" grpId="0" nodeType="withEffect">
                                  <p:stCondLst>
                                    <p:cond delay="50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500"/>
                                        <p:tgtEl>
                                          <p:spTgt spid="3">
                                            <p:txEl>
                                              <p:pRg st="1" end="1"/>
                                            </p:txEl>
                                          </p:spTgt>
                                        </p:tgtEl>
                                      </p:cBhvr>
                                    </p:animEffect>
                                  </p:childTnLst>
                                </p:cTn>
                              </p:par>
                              <p:par>
                                <p:cTn id="14" presetID="10" presetClass="entr" presetSubtype="0" fill="hold" grpId="0" nodeType="withEffect">
                                  <p:stCondLst>
                                    <p:cond delay="1000"/>
                                  </p:stCondLst>
                                  <p:childTnLst>
                                    <p:set>
                                      <p:cBhvr>
                                        <p:cTn id="15" dur="1" fill="hold">
                                          <p:stCondLst>
                                            <p:cond delay="0"/>
                                          </p:stCondLst>
                                        </p:cTn>
                                        <p:tgtEl>
                                          <p:spTgt spid="3">
                                            <p:txEl>
                                              <p:pRg st="2" end="2"/>
                                            </p:txEl>
                                          </p:spTgt>
                                        </p:tgtEl>
                                        <p:attrNameLst>
                                          <p:attrName>style.visibility</p:attrName>
                                        </p:attrNameLst>
                                      </p:cBhvr>
                                      <p:to>
                                        <p:strVal val="visible"/>
                                      </p:to>
                                    </p:set>
                                    <p:animEffect transition="in" filter="fade">
                                      <p:cBhvr>
                                        <p:cTn id="16" dur="500"/>
                                        <p:tgtEl>
                                          <p:spTgt spid="3">
                                            <p:txEl>
                                              <p:pRg st="2" end="2"/>
                                            </p:txEl>
                                          </p:spTgt>
                                        </p:tgtEl>
                                      </p:cBhvr>
                                    </p:animEffect>
                                  </p:childTnLst>
                                </p:cTn>
                              </p:par>
                              <p:par>
                                <p:cTn id="17" presetID="10" presetClass="entr" presetSubtype="0" fill="hold" grpId="0" nodeType="withEffect">
                                  <p:stCondLst>
                                    <p:cond delay="150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fade">
                                      <p:cBhvr>
                                        <p:cTn id="19" dur="500"/>
                                        <p:tgtEl>
                                          <p:spTgt spid="3">
                                            <p:txEl>
                                              <p:pRg st="3" end="3"/>
                                            </p:txEl>
                                          </p:spTgt>
                                        </p:tgtEl>
                                      </p:cBhvr>
                                    </p:animEffect>
                                  </p:childTnLst>
                                </p:cTn>
                              </p:par>
                              <p:par>
                                <p:cTn id="20" presetID="10" presetClass="entr" presetSubtype="0" fill="hold" grpId="0" nodeType="withEffect">
                                  <p:stCondLst>
                                    <p:cond delay="200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par>
                                <p:cTn id="23" presetID="1" presetClass="entr" presetSubtype="0"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11"/>
                    </p:tgtEl>
                  </p:cond>
                </p:stCondLst>
                <p:endSync evt="end" delay="0">
                  <p:rtn val="all"/>
                </p:endSync>
                <p:childTnLst>
                  <p:par>
                    <p:cTn id="26" fill="hold">
                      <p:stCondLst>
                        <p:cond delay="0"/>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500"/>
                                        <p:tgtEl>
                                          <p:spTgt spid="12"/>
                                        </p:tgtEl>
                                      </p:cBhvr>
                                    </p:animEffect>
                                  </p:childTnLst>
                                </p:cTn>
                              </p:par>
                              <p:par>
                                <p:cTn id="31" presetID="10" presetClass="exit" presetSubtype="0" fill="hold" grpId="1" nodeType="withEffect">
                                  <p:stCondLst>
                                    <p:cond delay="0"/>
                                  </p:stCondLst>
                                  <p:childTnLst>
                                    <p:animEffect transition="out" filter="fade">
                                      <p:cBhvr>
                                        <p:cTn id="32" dur="500"/>
                                        <p:tgtEl>
                                          <p:spTgt spid="13"/>
                                        </p:tgtEl>
                                      </p:cBhvr>
                                    </p:animEffect>
                                    <p:set>
                                      <p:cBhvr>
                                        <p:cTn id="33" dur="1" fill="hold">
                                          <p:stCondLst>
                                            <p:cond delay="499"/>
                                          </p:stCondLst>
                                        </p:cTn>
                                        <p:tgtEl>
                                          <p:spTgt spid="13"/>
                                        </p:tgtEl>
                                        <p:attrNameLst>
                                          <p:attrName>style.visibility</p:attrName>
                                        </p:attrNameLst>
                                      </p:cBhvr>
                                      <p:to>
                                        <p:strVal val="hidden"/>
                                      </p:to>
                                    </p:set>
                                  </p:childTnLst>
                                </p:cTn>
                              </p:par>
                            </p:childTnLst>
                          </p:cTn>
                        </p:par>
                        <p:par>
                          <p:cTn id="34" fill="hold">
                            <p:stCondLst>
                              <p:cond delay="500"/>
                            </p:stCondLst>
                            <p:childTnLst>
                              <p:par>
                                <p:cTn id="35" presetID="1" presetClass="mediacall" presetSubtype="0" fill="hold" nodeType="afterEffect">
                                  <p:stCondLst>
                                    <p:cond delay="0"/>
                                  </p:stCondLst>
                                  <p:childTnLst>
                                    <p:cmd type="call" cmd="playFrom(0.0)">
                                      <p:cBhvr>
                                        <p:cTn id="36" dur="161372" fill="hold"/>
                                        <p:tgtEl>
                                          <p:spTgt spid="10"/>
                                        </p:tgtEl>
                                      </p:cBhvr>
                                    </p:cmd>
                                  </p:childTnLst>
                                </p:cTn>
                              </p:par>
                              <p:par>
                                <p:cTn id="37" presetID="1" presetClass="emph" presetSubtype="2" fill="hold" nodeType="withEffect">
                                  <p:stCondLst>
                                    <p:cond delay="0"/>
                                  </p:stCondLst>
                                  <p:childTnLst>
                                    <p:animClr clrSpc="rgb" dir="cw">
                                      <p:cBhvr>
                                        <p:cTn id="38" dur="1000" fill="hold"/>
                                        <p:tgtEl>
                                          <p:spTgt spid="11"/>
                                        </p:tgtEl>
                                        <p:attrNameLst>
                                          <p:attrName>fillcolor</p:attrName>
                                        </p:attrNameLst>
                                      </p:cBhvr>
                                      <p:to>
                                        <a:schemeClr val="accent2"/>
                                      </p:to>
                                    </p:animClr>
                                    <p:set>
                                      <p:cBhvr>
                                        <p:cTn id="39" dur="1000" fill="hold"/>
                                        <p:tgtEl>
                                          <p:spTgt spid="11"/>
                                        </p:tgtEl>
                                        <p:attrNameLst>
                                          <p:attrName>fill.type</p:attrName>
                                        </p:attrNameLst>
                                      </p:cBhvr>
                                      <p:to>
                                        <p:strVal val="solid"/>
                                      </p:to>
                                    </p:set>
                                    <p:set>
                                      <p:cBhvr>
                                        <p:cTn id="40" dur="1000" fill="hold"/>
                                        <p:tgtEl>
                                          <p:spTgt spid="11"/>
                                        </p:tgtEl>
                                        <p:attrNameLst>
                                          <p:attrName>fill.on</p:attrName>
                                        </p:attrNameLst>
                                      </p:cBhvr>
                                      <p:to>
                                        <p:strVal val="true"/>
                                      </p:to>
                                    </p:set>
                                  </p:childTnLst>
                                </p:cTn>
                              </p:par>
                            </p:childTnLst>
                          </p:cTn>
                        </p:par>
                      </p:childTnLst>
                    </p:cTn>
                  </p:par>
                  <p:par>
                    <p:cTn id="41" fill="hold">
                      <p:stCondLst>
                        <p:cond delay="indefinite"/>
                      </p:stCondLst>
                      <p:childTnLst>
                        <p:par>
                          <p:cTn id="42" fill="hold">
                            <p:stCondLst>
                              <p:cond delay="0"/>
                            </p:stCondLst>
                            <p:childTnLst>
                              <p:par>
                                <p:cTn id="43" presetID="3" presetClass="mediacall" presetSubtype="0" fill="hold" nodeType="clickEffect">
                                  <p:stCondLst>
                                    <p:cond delay="0"/>
                                  </p:stCondLst>
                                  <p:childTnLst>
                                    <p:cmd type="call" cmd="stop">
                                      <p:cBhvr>
                                        <p:cTn id="44" dur="1" fill="hold"/>
                                        <p:tgtEl>
                                          <p:spTgt spid="10"/>
                                        </p:tgtEl>
                                      </p:cBhvr>
                                    </p:cmd>
                                  </p:childTnLst>
                                </p:cTn>
                              </p:par>
                              <p:par>
                                <p:cTn id="45" presetID="10" presetClass="exit" presetSubtype="0" fill="hold" grpId="1" nodeType="withEffect">
                                  <p:stCondLst>
                                    <p:cond delay="0"/>
                                  </p:stCondLst>
                                  <p:childTnLst>
                                    <p:animEffect transition="out" filter="fade">
                                      <p:cBhvr>
                                        <p:cTn id="46" dur="500"/>
                                        <p:tgtEl>
                                          <p:spTgt spid="12"/>
                                        </p:tgtEl>
                                      </p:cBhvr>
                                    </p:animEffect>
                                    <p:set>
                                      <p:cBhvr>
                                        <p:cTn id="47" dur="1" fill="hold">
                                          <p:stCondLst>
                                            <p:cond delay="499"/>
                                          </p:stCondLst>
                                        </p:cTn>
                                        <p:tgtEl>
                                          <p:spTgt spid="12"/>
                                        </p:tgtEl>
                                        <p:attrNameLst>
                                          <p:attrName>style.visibility</p:attrName>
                                        </p:attrNameLst>
                                      </p:cBhvr>
                                      <p:to>
                                        <p:strVal val="hidden"/>
                                      </p:to>
                                    </p:set>
                                  </p:childTnLst>
                                </p:cTn>
                              </p:par>
                              <p:par>
                                <p:cTn id="48" presetID="10" presetClass="entr" presetSubtype="0" fill="hold" grpId="2" nodeType="withEffect">
                                  <p:stCondLst>
                                    <p:cond delay="0"/>
                                  </p:stCondLst>
                                  <p:childTnLst>
                                    <p:set>
                                      <p:cBhvr>
                                        <p:cTn id="49" dur="1" fill="hold">
                                          <p:stCondLst>
                                            <p:cond delay="0"/>
                                          </p:stCondLst>
                                        </p:cTn>
                                        <p:tgtEl>
                                          <p:spTgt spid="13"/>
                                        </p:tgtEl>
                                        <p:attrNameLst>
                                          <p:attrName>style.visibility</p:attrName>
                                        </p:attrNameLst>
                                      </p:cBhvr>
                                      <p:to>
                                        <p:strVal val="visible"/>
                                      </p:to>
                                    </p:set>
                                    <p:animEffect transition="in" filter="fade">
                                      <p:cBhvr>
                                        <p:cTn id="50" dur="500"/>
                                        <p:tgtEl>
                                          <p:spTgt spid="13"/>
                                        </p:tgtEl>
                                      </p:cBhvr>
                                    </p:animEffect>
                                  </p:childTnLst>
                                </p:cTn>
                              </p:par>
                              <p:par>
                                <p:cTn id="51" presetID="1" presetClass="emph" presetSubtype="2" fill="hold" nodeType="withEffect">
                                  <p:stCondLst>
                                    <p:cond delay="0"/>
                                  </p:stCondLst>
                                  <p:childTnLst>
                                    <p:animClr clrSpc="rgb" dir="cw">
                                      <p:cBhvr>
                                        <p:cTn id="52" dur="2000" fill="hold"/>
                                        <p:tgtEl>
                                          <p:spTgt spid="11"/>
                                        </p:tgtEl>
                                        <p:attrNameLst>
                                          <p:attrName>fillcolor</p:attrName>
                                        </p:attrNameLst>
                                      </p:cBhvr>
                                      <p:to>
                                        <a:schemeClr val="bg1"/>
                                      </p:to>
                                    </p:animClr>
                                    <p:set>
                                      <p:cBhvr>
                                        <p:cTn id="53" dur="2000" fill="hold"/>
                                        <p:tgtEl>
                                          <p:spTgt spid="11"/>
                                        </p:tgtEl>
                                        <p:attrNameLst>
                                          <p:attrName>fill.type</p:attrName>
                                        </p:attrNameLst>
                                      </p:cBhvr>
                                      <p:to>
                                        <p:strVal val="solid"/>
                                      </p:to>
                                    </p:set>
                                    <p:set>
                                      <p:cBhvr>
                                        <p:cTn id="54" dur="2000" fill="hold"/>
                                        <p:tgtEl>
                                          <p:spTgt spid="11"/>
                                        </p:tgtEl>
                                        <p:attrNameLst>
                                          <p:attrName>fill.on</p:attrName>
                                        </p:attrNameLst>
                                      </p:cBhvr>
                                      <p:to>
                                        <p:strVal val="true"/>
                                      </p:to>
                                    </p:set>
                                  </p:childTnLst>
                                </p:cTn>
                              </p:par>
                            </p:childTnLst>
                          </p:cTn>
                        </p:par>
                      </p:childTnLst>
                    </p:cTn>
                  </p:par>
                </p:childTnLst>
              </p:cTn>
              <p:nextCondLst>
                <p:cond evt="onClick" delay="0">
                  <p:tgtEl>
                    <p:spTgt spid="11"/>
                  </p:tgtEl>
                </p:cond>
              </p:nextCondLst>
            </p:seq>
            <p:audio>
              <p:cMediaNode vol="80000">
                <p:cTn id="55" fill="hold" display="0">
                  <p:stCondLst>
                    <p:cond delay="indefinite"/>
                  </p:stCondLst>
                  <p:endCondLst>
                    <p:cond evt="onStopAudio" delay="0">
                      <p:tgtEl>
                        <p:sldTgt/>
                      </p:tgtEl>
                    </p:cond>
                  </p:endCondLst>
                </p:cTn>
                <p:tgtEl>
                  <p:spTgt spid="10"/>
                </p:tgtEl>
              </p:cMediaNode>
            </p:audio>
          </p:childTnLst>
        </p:cTn>
      </p:par>
    </p:tnLst>
    <p:bldLst>
      <p:bldP spid="3" grpId="0" uiExpand="1" build="p"/>
      <p:bldP spid="12" grpId="0"/>
      <p:bldP spid="12" grpId="1"/>
      <p:bldP spid="13" grpId="0"/>
      <p:bldP spid="13" grpId="1"/>
      <p:bldP spid="13" grpId="2"/>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Reveal 3"/>
          <p:cNvSpPr/>
          <p:nvPr/>
        </p:nvSpPr>
        <p:spPr>
          <a:xfrm>
            <a:off x="1072609" y="4473998"/>
            <a:ext cx="3355375" cy="288032"/>
          </a:xfrm>
          <a:prstGeom prst="roundRect">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a:solidFill>
                  <a:srgbClr val="7030A0"/>
                </a:solidFill>
              </a:rPr>
              <a:t>With an attitude of willingness</a:t>
            </a:r>
            <a:endParaRPr lang="en-GB" dirty="0">
              <a:solidFill>
                <a:srgbClr val="7030A0"/>
              </a:solidFill>
            </a:endParaRPr>
          </a:p>
        </p:txBody>
      </p:sp>
      <p:sp>
        <p:nvSpPr>
          <p:cNvPr id="40" name="TextBox 3"/>
          <p:cNvSpPr txBox="1"/>
          <p:nvPr/>
        </p:nvSpPr>
        <p:spPr>
          <a:xfrm>
            <a:off x="1072607" y="3889960"/>
            <a:ext cx="6307705" cy="553998"/>
          </a:xfrm>
          <a:prstGeom prst="rect">
            <a:avLst/>
          </a:prstGeom>
          <a:noFill/>
        </p:spPr>
        <p:txBody>
          <a:bodyPr wrap="square" lIns="0" tIns="0" rIns="0" bIns="0" rtlCol="0">
            <a:spAutoFit/>
          </a:bodyPr>
          <a:lstStyle/>
          <a:p>
            <a:r>
              <a:rPr lang="en-US" dirty="0">
                <a:solidFill>
                  <a:schemeClr val="bg1"/>
                </a:solidFill>
                <a:latin typeface="Adobe Fan Heiti Std B" pitchFamily="34" charset="-128"/>
                <a:ea typeface="Adobe Fan Heiti Std B" pitchFamily="34" charset="-128"/>
              </a:rPr>
              <a:t>We could offer to help at home to care for others and notice what needs to be done and do it.</a:t>
            </a:r>
            <a:endParaRPr lang="en-GB" dirty="0">
              <a:solidFill>
                <a:schemeClr val="bg1"/>
              </a:solidFill>
              <a:latin typeface="Adobe Fan Heiti Std B" pitchFamily="34" charset="-128"/>
              <a:ea typeface="Adobe Fan Heiti Std B" pitchFamily="34" charset="-128"/>
            </a:endParaRPr>
          </a:p>
        </p:txBody>
      </p:sp>
      <p:pic>
        <p:nvPicPr>
          <p:cNvPr id="41" name="Icon 3" descr="D:\03 Projects\TCI\10 Lessons\02 LITURGICAL YEAR\01 Advent\Advent Y7-L02\Icon - Slide 7 transparent.t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1126" y="4011910"/>
            <a:ext cx="869473" cy="663252"/>
          </a:xfrm>
          <a:prstGeom prst="rect">
            <a:avLst/>
          </a:prstGeom>
          <a:noFill/>
          <a:extLst>
            <a:ext uri="{909E8E84-426E-40DD-AFC4-6F175D3DCCD1}">
              <a14:hiddenFill xmlns:a14="http://schemas.microsoft.com/office/drawing/2010/main">
                <a:solidFill>
                  <a:srgbClr val="FFFFFF"/>
                </a:solidFill>
              </a14:hiddenFill>
            </a:ext>
          </a:extLst>
        </p:spPr>
      </p:pic>
      <p:sp>
        <p:nvSpPr>
          <p:cNvPr id="36" name="Reveal 2"/>
          <p:cNvSpPr/>
          <p:nvPr/>
        </p:nvSpPr>
        <p:spPr>
          <a:xfrm>
            <a:off x="3049908" y="3219822"/>
            <a:ext cx="3044181" cy="288032"/>
          </a:xfrm>
          <a:prstGeom prst="roundRect">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a:solidFill>
                  <a:srgbClr val="7030A0"/>
                </a:solidFill>
              </a:rPr>
              <a:t>With an attitude of helpfulness</a:t>
            </a:r>
            <a:endParaRPr lang="en-GB" dirty="0">
              <a:solidFill>
                <a:srgbClr val="7030A0"/>
              </a:solidFill>
            </a:endParaRPr>
          </a:p>
        </p:txBody>
      </p:sp>
      <p:sp>
        <p:nvSpPr>
          <p:cNvPr id="37" name="TextBox 2"/>
          <p:cNvSpPr txBox="1"/>
          <p:nvPr/>
        </p:nvSpPr>
        <p:spPr>
          <a:xfrm>
            <a:off x="3059832" y="2627495"/>
            <a:ext cx="5760168" cy="553998"/>
          </a:xfrm>
          <a:prstGeom prst="rect">
            <a:avLst/>
          </a:prstGeom>
          <a:noFill/>
        </p:spPr>
        <p:txBody>
          <a:bodyPr wrap="square" lIns="0" tIns="0" rIns="0" bIns="0" rtlCol="0">
            <a:spAutoFit/>
          </a:bodyPr>
          <a:lstStyle/>
          <a:p>
            <a:r>
              <a:rPr lang="en-US" dirty="0">
                <a:solidFill>
                  <a:schemeClr val="bg1"/>
                </a:solidFill>
                <a:latin typeface="Adobe Fan Heiti Std B" pitchFamily="34" charset="-128"/>
                <a:ea typeface="Adobe Fan Heiti Std B" pitchFamily="34" charset="-128"/>
              </a:rPr>
              <a:t>We will be aware of the particular busyness of others as they bring the school and working year to a close. </a:t>
            </a:r>
            <a:endParaRPr lang="en-GB" dirty="0">
              <a:solidFill>
                <a:schemeClr val="bg1"/>
              </a:solidFill>
              <a:latin typeface="Adobe Fan Heiti Std B" pitchFamily="34" charset="-128"/>
              <a:ea typeface="Adobe Fan Heiti Std B" pitchFamily="34" charset="-128"/>
            </a:endParaRPr>
          </a:p>
        </p:txBody>
      </p:sp>
      <p:pic>
        <p:nvPicPr>
          <p:cNvPr id="38" name="Icon 2" descr="D:\03 Projects\TCI\10 Lessons\02 LITURGICAL YEAR\01 Advent\Advent Y7-L02\Icon - Slide 7 transparent.t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46343" y="2787774"/>
            <a:ext cx="869473" cy="663252"/>
          </a:xfrm>
          <a:prstGeom prst="rect">
            <a:avLst/>
          </a:prstGeom>
          <a:noFill/>
          <a:extLst>
            <a:ext uri="{909E8E84-426E-40DD-AFC4-6F175D3DCCD1}">
              <a14:hiddenFill xmlns:a14="http://schemas.microsoft.com/office/drawing/2010/main">
                <a:solidFill>
                  <a:srgbClr val="FFFFFF"/>
                </a:solidFill>
              </a14:hiddenFill>
            </a:ext>
          </a:extLst>
        </p:spPr>
      </p:pic>
      <p:sp>
        <p:nvSpPr>
          <p:cNvPr id="8" name="Reveal 1"/>
          <p:cNvSpPr/>
          <p:nvPr/>
        </p:nvSpPr>
        <p:spPr>
          <a:xfrm>
            <a:off x="1216624" y="2014955"/>
            <a:ext cx="3355375" cy="288032"/>
          </a:xfrm>
          <a:prstGeom prst="roundRect">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NZ" dirty="0">
                <a:solidFill>
                  <a:srgbClr val="7030A0"/>
                </a:solidFill>
              </a:rPr>
              <a:t>With an attitude of </a:t>
            </a:r>
            <a:r>
              <a:rPr lang="en-NZ" dirty="0" smtClean="0">
                <a:solidFill>
                  <a:srgbClr val="7030A0"/>
                </a:solidFill>
              </a:rPr>
              <a:t>awareness</a:t>
            </a:r>
            <a:endParaRPr lang="en-GB" dirty="0">
              <a:solidFill>
                <a:srgbClr val="7030A0"/>
              </a:solidFill>
            </a:endParaRPr>
          </a:p>
        </p:txBody>
      </p:sp>
      <p:sp>
        <p:nvSpPr>
          <p:cNvPr id="7" name="TextBox 1"/>
          <p:cNvSpPr txBox="1"/>
          <p:nvPr/>
        </p:nvSpPr>
        <p:spPr>
          <a:xfrm>
            <a:off x="1216623" y="1148711"/>
            <a:ext cx="6307705" cy="830997"/>
          </a:xfrm>
          <a:prstGeom prst="rect">
            <a:avLst/>
          </a:prstGeom>
          <a:noFill/>
        </p:spPr>
        <p:txBody>
          <a:bodyPr wrap="square" lIns="0" tIns="0" rIns="0" bIns="0" rtlCol="0">
            <a:spAutoFit/>
          </a:bodyPr>
          <a:lstStyle/>
          <a:p>
            <a:r>
              <a:rPr lang="en-NZ" dirty="0" smtClean="0">
                <a:solidFill>
                  <a:schemeClr val="bg1"/>
                </a:solidFill>
                <a:latin typeface="Adobe Fan Heiti Std B" pitchFamily="34" charset="-128"/>
                <a:ea typeface="Adobe Fan Heiti Std B" pitchFamily="34" charset="-128"/>
              </a:rPr>
              <a:t>Our hearts and minds will be open and happy to receive the love and peace of Jesus as we recognise the signs of his coming in the beauty of summer around us.</a:t>
            </a:r>
            <a:endParaRPr lang="en-GB" dirty="0">
              <a:solidFill>
                <a:schemeClr val="bg1"/>
              </a:solidFill>
              <a:latin typeface="Adobe Fan Heiti Std B" pitchFamily="34" charset="-128"/>
              <a:ea typeface="Adobe Fan Heiti Std B" pitchFamily="34" charset="-128"/>
            </a:endParaRPr>
          </a:p>
        </p:txBody>
      </p:sp>
      <p:pic>
        <p:nvPicPr>
          <p:cNvPr id="34" name="Icon 1" descr="D:\03 Projects\TCI\10 Lessons\02 LITURGICAL YEAR\01 Advent\Advent Y7-L02\Icon - Slide 7 transparent.t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7528" y="1548458"/>
            <a:ext cx="869473" cy="66325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cNvSpPr>
            <a:spLocks noGrp="1"/>
          </p:cNvSpPr>
          <p:nvPr>
            <p:ph type="ctrTitle"/>
          </p:nvPr>
        </p:nvSpPr>
        <p:spPr>
          <a:xfrm>
            <a:off x="0" y="0"/>
            <a:ext cx="9144000" cy="900000"/>
          </a:xfrm>
        </p:spPr>
        <p:txBody>
          <a:bodyPr>
            <a:noAutofit/>
          </a:bodyPr>
          <a:lstStyle/>
          <a:p>
            <a:r>
              <a:rPr lang="en-US" sz="2800" dirty="0">
                <a:solidFill>
                  <a:schemeClr val="bg1"/>
                </a:solidFill>
                <a:latin typeface="Adobe Heiti Std R" pitchFamily="34" charset="-128"/>
                <a:ea typeface="Adobe Heiti Std R" pitchFamily="34" charset="-128"/>
              </a:rPr>
              <a:t>Advent is a time to </a:t>
            </a:r>
            <a:r>
              <a:rPr lang="en-US" sz="2800" dirty="0" err="1">
                <a:solidFill>
                  <a:schemeClr val="bg1"/>
                </a:solidFill>
                <a:latin typeface="Adobe Heiti Std R" pitchFamily="34" charset="-128"/>
                <a:ea typeface="Adobe Heiti Std R" pitchFamily="34" charset="-128"/>
              </a:rPr>
              <a:t>recognise</a:t>
            </a:r>
            <a:r>
              <a:rPr lang="en-US" sz="2800" dirty="0">
                <a:solidFill>
                  <a:schemeClr val="bg1"/>
                </a:solidFill>
                <a:latin typeface="Adobe Heiti Std R" pitchFamily="34" charset="-128"/>
                <a:ea typeface="Adobe Heiti Std R" pitchFamily="34" charset="-128"/>
              </a:rPr>
              <a:t> the attitudes we need to have as we prepare for Christmas so that ..</a:t>
            </a:r>
            <a:endParaRPr lang="en-GB" sz="3200" dirty="0">
              <a:solidFill>
                <a:schemeClr val="bg1"/>
              </a:solidFill>
              <a:latin typeface="Adobe Heiti Std R" pitchFamily="34" charset="-128"/>
              <a:ea typeface="Adobe Heiti Std R" pitchFamily="34" charset="-128"/>
            </a:endParaRPr>
          </a:p>
        </p:txBody>
      </p:sp>
      <p:sp>
        <p:nvSpPr>
          <p:cNvPr id="4"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smtClean="0">
                <a:solidFill>
                  <a:srgbClr val="002060"/>
                </a:solidFill>
                <a:latin typeface="Arial" pitchFamily="34" charset="0"/>
                <a:cs typeface="Arial" pitchFamily="34" charset="0"/>
              </a:rPr>
              <a:t>L-2</a:t>
            </a:r>
          </a:p>
          <a:p>
            <a:pPr algn="ctr"/>
            <a:r>
              <a:rPr lang="en-GB" sz="900" b="1" dirty="0" smtClean="0">
                <a:solidFill>
                  <a:srgbClr val="002060"/>
                </a:solidFill>
                <a:latin typeface="Arial" pitchFamily="34" charset="0"/>
                <a:cs typeface="Arial" pitchFamily="34" charset="0"/>
              </a:rPr>
              <a:t>S-07A</a:t>
            </a:r>
            <a:endParaRPr lang="en-GB" sz="900" b="1" dirty="0">
              <a:solidFill>
                <a:srgbClr val="002060"/>
              </a:solidFill>
              <a:latin typeface="Arial" pitchFamily="34" charset="0"/>
              <a:cs typeface="Arial" pitchFamily="34" charset="0"/>
            </a:endParaRPr>
          </a:p>
        </p:txBody>
      </p:sp>
      <p:sp>
        <p:nvSpPr>
          <p:cNvPr id="5"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Textbox: Tool instructions"/>
          <p:cNvSpPr txBox="1"/>
          <p:nvPr/>
        </p:nvSpPr>
        <p:spPr>
          <a:xfrm>
            <a:off x="3598015" y="4912668"/>
            <a:ext cx="1947969" cy="230832"/>
          </a:xfrm>
          <a:prstGeom prst="rect">
            <a:avLst/>
          </a:prstGeom>
          <a:noFill/>
        </p:spPr>
        <p:txBody>
          <a:bodyPr wrap="none" rtlCol="0">
            <a:spAutoFit/>
          </a:bodyPr>
          <a:lstStyle/>
          <a:p>
            <a:pPr algn="ctr"/>
            <a:r>
              <a:rPr lang="en-GB" sz="900" dirty="0" smtClean="0">
                <a:solidFill>
                  <a:schemeClr val="bg1"/>
                </a:solidFill>
                <a:latin typeface="Adobe Heiti Std R" pitchFamily="34" charset="-128"/>
                <a:ea typeface="Adobe Heiti Std R" pitchFamily="34" charset="-128"/>
                <a:cs typeface="Arial" pitchFamily="34" charset="0"/>
              </a:rPr>
              <a:t>Click the icons to reveal </a:t>
            </a:r>
            <a:r>
              <a:rPr lang="en-GB" sz="900" dirty="0">
                <a:solidFill>
                  <a:schemeClr val="bg1"/>
                </a:solidFill>
                <a:latin typeface="Adobe Heiti Std R" pitchFamily="34" charset="-128"/>
                <a:ea typeface="Adobe Heiti Std R" pitchFamily="34" charset="-128"/>
                <a:cs typeface="Arial" pitchFamily="34" charset="0"/>
              </a:rPr>
              <a:t>a</a:t>
            </a:r>
            <a:r>
              <a:rPr lang="en-GB" sz="900" dirty="0" smtClean="0">
                <a:solidFill>
                  <a:schemeClr val="bg1"/>
                </a:solidFill>
                <a:latin typeface="Adobe Heiti Std R" pitchFamily="34" charset="-128"/>
                <a:ea typeface="Adobe Heiti Std R" pitchFamily="34" charset="-128"/>
                <a:cs typeface="Arial" pitchFamily="34" charset="0"/>
              </a:rPr>
              <a:t> text line</a:t>
            </a:r>
            <a:endParaRPr lang="en-GB" sz="900" dirty="0">
              <a:solidFill>
                <a:schemeClr val="bg1"/>
              </a:solidFill>
              <a:latin typeface="Adobe Heiti Std R" pitchFamily="34" charset="-128"/>
              <a:ea typeface="Adobe Heiti Std R" pitchFamily="34" charset="-128"/>
              <a:cs typeface="Arial" pitchFamily="34" charset="0"/>
            </a:endParaRPr>
          </a:p>
        </p:txBody>
      </p:sp>
    </p:spTree>
    <p:extLst>
      <p:ext uri="{BB962C8B-B14F-4D97-AF65-F5344CB8AC3E}">
        <p14:creationId xmlns:p14="http://schemas.microsoft.com/office/powerpoint/2010/main" val="398653138"/>
      </p:ext>
    </p:extLst>
  </p:cSld>
  <p:clrMapOvr>
    <a:masterClrMapping/>
  </p:clrMapOvr>
  <p:transition spd="med"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8"/>
                                        </p:tgtEl>
                                        <p:attrNameLst>
                                          <p:attrName>style.visibility</p:attrName>
                                        </p:attrNameLst>
                                      </p:cBhvr>
                                      <p:to>
                                        <p:strVal val="visible"/>
                                      </p:to>
                                    </p:set>
                                    <p:animEffect transition="in" filter="fade">
                                      <p:cBhvr>
                                        <p:cTn id="11" dur="500"/>
                                        <p:tgtEl>
                                          <p:spTgt spid="38"/>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1"/>
                                        </p:tgtEl>
                                        <p:attrNameLst>
                                          <p:attrName>style.visibility</p:attrName>
                                        </p:attrNameLst>
                                      </p:cBhvr>
                                      <p:to>
                                        <p:strVal val="visible"/>
                                      </p:to>
                                    </p:set>
                                    <p:animEffect transition="in" filter="fade">
                                      <p:cBhvr>
                                        <p:cTn id="15"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6" restart="whenNotActive" fill="hold" evtFilter="cancelBubble" nodeType="interactiveSeq">
                <p:stCondLst>
                  <p:cond evt="onClick" delay="0">
                    <p:tgtEl>
                      <p:spTgt spid="34"/>
                    </p:tgtEl>
                  </p:cond>
                </p:stCondLst>
                <p:endSync evt="end" delay="0">
                  <p:rtn val="all"/>
                </p:endSync>
                <p:childTnLst>
                  <p:par>
                    <p:cTn id="17" fill="hold">
                      <p:stCondLst>
                        <p:cond delay="0"/>
                      </p:stCondLst>
                      <p:childTnLst>
                        <p:par>
                          <p:cTn id="18" fill="hold">
                            <p:stCondLst>
                              <p:cond delay="0"/>
                            </p:stCondLst>
                            <p:childTnLst>
                              <p:par>
                                <p:cTn id="19" presetID="22" presetClass="entr" presetSubtype="8" fill="hold" grpId="0" nodeType="after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left)">
                                      <p:cBhvr>
                                        <p:cTn id="21" dur="1000"/>
                                        <p:tgtEl>
                                          <p:spTgt spid="7"/>
                                        </p:tgtEl>
                                      </p:cBhvr>
                                    </p:animEffect>
                                  </p:childTnLst>
                                </p:cTn>
                              </p:par>
                            </p:childTnLst>
                          </p:cTn>
                        </p:par>
                        <p:par>
                          <p:cTn id="22" fill="hold">
                            <p:stCondLst>
                              <p:cond delay="1000"/>
                            </p:stCondLst>
                            <p:childTnLst>
                              <p:par>
                                <p:cTn id="23" presetID="53" presetClass="entr" presetSubtype="16" fill="hold" grpId="0" nodeType="after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p:cTn id="25" dur="500" fill="hold"/>
                                        <p:tgtEl>
                                          <p:spTgt spid="8"/>
                                        </p:tgtEl>
                                        <p:attrNameLst>
                                          <p:attrName>ppt_w</p:attrName>
                                        </p:attrNameLst>
                                      </p:cBhvr>
                                      <p:tavLst>
                                        <p:tav tm="0">
                                          <p:val>
                                            <p:fltVal val="0"/>
                                          </p:val>
                                        </p:tav>
                                        <p:tav tm="100000">
                                          <p:val>
                                            <p:strVal val="#ppt_w"/>
                                          </p:val>
                                        </p:tav>
                                      </p:tavLst>
                                    </p:anim>
                                    <p:anim calcmode="lin" valueType="num">
                                      <p:cBhvr>
                                        <p:cTn id="26" dur="500" fill="hold"/>
                                        <p:tgtEl>
                                          <p:spTgt spid="8"/>
                                        </p:tgtEl>
                                        <p:attrNameLst>
                                          <p:attrName>ppt_h</p:attrName>
                                        </p:attrNameLst>
                                      </p:cBhvr>
                                      <p:tavLst>
                                        <p:tav tm="0">
                                          <p:val>
                                            <p:fltVal val="0"/>
                                          </p:val>
                                        </p:tav>
                                        <p:tav tm="100000">
                                          <p:val>
                                            <p:strVal val="#ppt_h"/>
                                          </p:val>
                                        </p:tav>
                                      </p:tavLst>
                                    </p:anim>
                                    <p:animEffect transition="in" filter="fade">
                                      <p:cBhvr>
                                        <p:cTn id="27" dur="500"/>
                                        <p:tgtEl>
                                          <p:spTgt spid="8"/>
                                        </p:tgtEl>
                                      </p:cBhvr>
                                    </p:animEffect>
                                  </p:childTnLst>
                                </p:cTn>
                              </p:par>
                            </p:childTnLst>
                          </p:cTn>
                        </p:par>
                      </p:childTnLst>
                    </p:cTn>
                  </p:par>
                </p:childTnLst>
              </p:cTn>
              <p:nextCondLst>
                <p:cond evt="onClick" delay="0">
                  <p:tgtEl>
                    <p:spTgt spid="34"/>
                  </p:tgtEl>
                </p:cond>
              </p:nextCondLst>
            </p:seq>
            <p:seq concurrent="1" nextAc="seek">
              <p:cTn id="28" restart="whenNotActive" fill="hold" evtFilter="cancelBubble" nodeType="interactiveSeq">
                <p:stCondLst>
                  <p:cond evt="onClick" delay="0">
                    <p:tgtEl>
                      <p:spTgt spid="38"/>
                    </p:tgtEl>
                  </p:cond>
                </p:stCondLst>
                <p:endSync evt="end" delay="0">
                  <p:rtn val="all"/>
                </p:endSync>
                <p:childTnLst>
                  <p:par>
                    <p:cTn id="29" fill="hold">
                      <p:stCondLst>
                        <p:cond delay="0"/>
                      </p:stCondLst>
                      <p:childTnLst>
                        <p:par>
                          <p:cTn id="30" fill="hold">
                            <p:stCondLst>
                              <p:cond delay="0"/>
                            </p:stCondLst>
                            <p:childTnLst>
                              <p:par>
                                <p:cTn id="31" presetID="22" presetClass="entr" presetSubtype="8" fill="hold" grpId="0" nodeType="afterEffect">
                                  <p:stCondLst>
                                    <p:cond delay="0"/>
                                  </p:stCondLst>
                                  <p:childTnLst>
                                    <p:set>
                                      <p:cBhvr>
                                        <p:cTn id="32" dur="1" fill="hold">
                                          <p:stCondLst>
                                            <p:cond delay="0"/>
                                          </p:stCondLst>
                                        </p:cTn>
                                        <p:tgtEl>
                                          <p:spTgt spid="37"/>
                                        </p:tgtEl>
                                        <p:attrNameLst>
                                          <p:attrName>style.visibility</p:attrName>
                                        </p:attrNameLst>
                                      </p:cBhvr>
                                      <p:to>
                                        <p:strVal val="visible"/>
                                      </p:to>
                                    </p:set>
                                    <p:animEffect transition="in" filter="wipe(left)">
                                      <p:cBhvr>
                                        <p:cTn id="33" dur="1000"/>
                                        <p:tgtEl>
                                          <p:spTgt spid="37"/>
                                        </p:tgtEl>
                                      </p:cBhvr>
                                    </p:animEffect>
                                  </p:childTnLst>
                                </p:cTn>
                              </p:par>
                            </p:childTnLst>
                          </p:cTn>
                        </p:par>
                        <p:par>
                          <p:cTn id="34" fill="hold">
                            <p:stCondLst>
                              <p:cond delay="1000"/>
                            </p:stCondLst>
                            <p:childTnLst>
                              <p:par>
                                <p:cTn id="35" presetID="53" presetClass="entr" presetSubtype="16" fill="hold" grpId="0" nodeType="afterEffect">
                                  <p:stCondLst>
                                    <p:cond delay="0"/>
                                  </p:stCondLst>
                                  <p:childTnLst>
                                    <p:set>
                                      <p:cBhvr>
                                        <p:cTn id="36" dur="1" fill="hold">
                                          <p:stCondLst>
                                            <p:cond delay="0"/>
                                          </p:stCondLst>
                                        </p:cTn>
                                        <p:tgtEl>
                                          <p:spTgt spid="36"/>
                                        </p:tgtEl>
                                        <p:attrNameLst>
                                          <p:attrName>style.visibility</p:attrName>
                                        </p:attrNameLst>
                                      </p:cBhvr>
                                      <p:to>
                                        <p:strVal val="visible"/>
                                      </p:to>
                                    </p:set>
                                    <p:anim calcmode="lin" valueType="num">
                                      <p:cBhvr>
                                        <p:cTn id="37" dur="500" fill="hold"/>
                                        <p:tgtEl>
                                          <p:spTgt spid="36"/>
                                        </p:tgtEl>
                                        <p:attrNameLst>
                                          <p:attrName>ppt_w</p:attrName>
                                        </p:attrNameLst>
                                      </p:cBhvr>
                                      <p:tavLst>
                                        <p:tav tm="0">
                                          <p:val>
                                            <p:fltVal val="0"/>
                                          </p:val>
                                        </p:tav>
                                        <p:tav tm="100000">
                                          <p:val>
                                            <p:strVal val="#ppt_w"/>
                                          </p:val>
                                        </p:tav>
                                      </p:tavLst>
                                    </p:anim>
                                    <p:anim calcmode="lin" valueType="num">
                                      <p:cBhvr>
                                        <p:cTn id="38" dur="500" fill="hold"/>
                                        <p:tgtEl>
                                          <p:spTgt spid="36"/>
                                        </p:tgtEl>
                                        <p:attrNameLst>
                                          <p:attrName>ppt_h</p:attrName>
                                        </p:attrNameLst>
                                      </p:cBhvr>
                                      <p:tavLst>
                                        <p:tav tm="0">
                                          <p:val>
                                            <p:fltVal val="0"/>
                                          </p:val>
                                        </p:tav>
                                        <p:tav tm="100000">
                                          <p:val>
                                            <p:strVal val="#ppt_h"/>
                                          </p:val>
                                        </p:tav>
                                      </p:tavLst>
                                    </p:anim>
                                    <p:animEffect transition="in" filter="fade">
                                      <p:cBhvr>
                                        <p:cTn id="39" dur="500"/>
                                        <p:tgtEl>
                                          <p:spTgt spid="36"/>
                                        </p:tgtEl>
                                      </p:cBhvr>
                                    </p:animEffect>
                                  </p:childTnLst>
                                </p:cTn>
                              </p:par>
                            </p:childTnLst>
                          </p:cTn>
                        </p:par>
                      </p:childTnLst>
                    </p:cTn>
                  </p:par>
                </p:childTnLst>
              </p:cTn>
              <p:nextCondLst>
                <p:cond evt="onClick" delay="0">
                  <p:tgtEl>
                    <p:spTgt spid="38"/>
                  </p:tgtEl>
                </p:cond>
              </p:nextCondLst>
            </p:seq>
            <p:seq concurrent="1" nextAc="seek">
              <p:cTn id="40" restart="whenNotActive" fill="hold" evtFilter="cancelBubble" nodeType="interactiveSeq">
                <p:stCondLst>
                  <p:cond evt="onClick" delay="0">
                    <p:tgtEl>
                      <p:spTgt spid="41"/>
                    </p:tgtEl>
                  </p:cond>
                </p:stCondLst>
                <p:endSync evt="end" delay="0">
                  <p:rtn val="all"/>
                </p:endSync>
                <p:childTnLst>
                  <p:par>
                    <p:cTn id="41" fill="hold">
                      <p:stCondLst>
                        <p:cond delay="0"/>
                      </p:stCondLst>
                      <p:childTnLst>
                        <p:par>
                          <p:cTn id="42" fill="hold">
                            <p:stCondLst>
                              <p:cond delay="0"/>
                            </p:stCondLst>
                            <p:childTnLst>
                              <p:par>
                                <p:cTn id="43" presetID="22" presetClass="entr" presetSubtype="8" fill="hold" grpId="0" nodeType="afterEffect">
                                  <p:stCondLst>
                                    <p:cond delay="0"/>
                                  </p:stCondLst>
                                  <p:childTnLst>
                                    <p:set>
                                      <p:cBhvr>
                                        <p:cTn id="44" dur="1" fill="hold">
                                          <p:stCondLst>
                                            <p:cond delay="0"/>
                                          </p:stCondLst>
                                        </p:cTn>
                                        <p:tgtEl>
                                          <p:spTgt spid="40"/>
                                        </p:tgtEl>
                                        <p:attrNameLst>
                                          <p:attrName>style.visibility</p:attrName>
                                        </p:attrNameLst>
                                      </p:cBhvr>
                                      <p:to>
                                        <p:strVal val="visible"/>
                                      </p:to>
                                    </p:set>
                                    <p:animEffect transition="in" filter="wipe(left)">
                                      <p:cBhvr>
                                        <p:cTn id="45" dur="1000"/>
                                        <p:tgtEl>
                                          <p:spTgt spid="40"/>
                                        </p:tgtEl>
                                      </p:cBhvr>
                                    </p:animEffect>
                                  </p:childTnLst>
                                </p:cTn>
                              </p:par>
                            </p:childTnLst>
                          </p:cTn>
                        </p:par>
                        <p:par>
                          <p:cTn id="46" fill="hold">
                            <p:stCondLst>
                              <p:cond delay="1000"/>
                            </p:stCondLst>
                            <p:childTnLst>
                              <p:par>
                                <p:cTn id="47" presetID="53" presetClass="entr" presetSubtype="16" fill="hold" grpId="0" nodeType="afterEffect">
                                  <p:stCondLst>
                                    <p:cond delay="0"/>
                                  </p:stCondLst>
                                  <p:childTnLst>
                                    <p:set>
                                      <p:cBhvr>
                                        <p:cTn id="48" dur="1" fill="hold">
                                          <p:stCondLst>
                                            <p:cond delay="0"/>
                                          </p:stCondLst>
                                        </p:cTn>
                                        <p:tgtEl>
                                          <p:spTgt spid="39"/>
                                        </p:tgtEl>
                                        <p:attrNameLst>
                                          <p:attrName>style.visibility</p:attrName>
                                        </p:attrNameLst>
                                      </p:cBhvr>
                                      <p:to>
                                        <p:strVal val="visible"/>
                                      </p:to>
                                    </p:set>
                                    <p:anim calcmode="lin" valueType="num">
                                      <p:cBhvr>
                                        <p:cTn id="49" dur="500" fill="hold"/>
                                        <p:tgtEl>
                                          <p:spTgt spid="39"/>
                                        </p:tgtEl>
                                        <p:attrNameLst>
                                          <p:attrName>ppt_w</p:attrName>
                                        </p:attrNameLst>
                                      </p:cBhvr>
                                      <p:tavLst>
                                        <p:tav tm="0">
                                          <p:val>
                                            <p:fltVal val="0"/>
                                          </p:val>
                                        </p:tav>
                                        <p:tav tm="100000">
                                          <p:val>
                                            <p:strVal val="#ppt_w"/>
                                          </p:val>
                                        </p:tav>
                                      </p:tavLst>
                                    </p:anim>
                                    <p:anim calcmode="lin" valueType="num">
                                      <p:cBhvr>
                                        <p:cTn id="50" dur="500" fill="hold"/>
                                        <p:tgtEl>
                                          <p:spTgt spid="39"/>
                                        </p:tgtEl>
                                        <p:attrNameLst>
                                          <p:attrName>ppt_h</p:attrName>
                                        </p:attrNameLst>
                                      </p:cBhvr>
                                      <p:tavLst>
                                        <p:tav tm="0">
                                          <p:val>
                                            <p:fltVal val="0"/>
                                          </p:val>
                                        </p:tav>
                                        <p:tav tm="100000">
                                          <p:val>
                                            <p:strVal val="#ppt_h"/>
                                          </p:val>
                                        </p:tav>
                                      </p:tavLst>
                                    </p:anim>
                                    <p:animEffect transition="in" filter="fade">
                                      <p:cBhvr>
                                        <p:cTn id="51" dur="500"/>
                                        <p:tgtEl>
                                          <p:spTgt spid="39"/>
                                        </p:tgtEl>
                                      </p:cBhvr>
                                    </p:animEffect>
                                  </p:childTnLst>
                                </p:cTn>
                              </p:par>
                            </p:childTnLst>
                          </p:cTn>
                        </p:par>
                      </p:childTnLst>
                    </p:cTn>
                  </p:par>
                </p:childTnLst>
              </p:cTn>
              <p:nextCondLst>
                <p:cond evt="onClick" delay="0">
                  <p:tgtEl>
                    <p:spTgt spid="41"/>
                  </p:tgtEl>
                </p:cond>
              </p:nextCondLst>
            </p:seq>
            <p:seq concurrent="1" nextAc="seek">
              <p:cTn id="52" restart="whenNotActive" fill="hold" evtFilter="cancelBubble" nodeType="interactiveSeq">
                <p:stCondLst>
                  <p:cond evt="onClick" delay="0">
                    <p:tgtEl>
                      <p:spTgt spid="5"/>
                    </p:tgtEl>
                  </p:cond>
                </p:stCondLst>
                <p:endSync evt="end" delay="0">
                  <p:rtn val="all"/>
                </p:endSync>
                <p:childTnLst>
                  <p:par>
                    <p:cTn id="53" fill="hold">
                      <p:stCondLst>
                        <p:cond delay="0"/>
                      </p:stCondLst>
                      <p:childTnLst>
                        <p:par>
                          <p:cTn id="54" fill="hold">
                            <p:stCondLst>
                              <p:cond delay="0"/>
                            </p:stCondLst>
                            <p:childTnLst>
                              <p:par>
                                <p:cTn id="55" presetID="1" presetClass="exit" presetSubtype="0" fill="hold" grpId="1" nodeType="clickEffect">
                                  <p:stCondLst>
                                    <p:cond delay="0"/>
                                  </p:stCondLst>
                                  <p:childTnLst>
                                    <p:set>
                                      <p:cBhvr>
                                        <p:cTn id="56" dur="1" fill="hold">
                                          <p:stCondLst>
                                            <p:cond delay="0"/>
                                          </p:stCondLst>
                                        </p:cTn>
                                        <p:tgtEl>
                                          <p:spTgt spid="8"/>
                                        </p:tgtEl>
                                        <p:attrNameLst>
                                          <p:attrName>style.visibility</p:attrName>
                                        </p:attrNameLst>
                                      </p:cBhvr>
                                      <p:to>
                                        <p:strVal val="hidden"/>
                                      </p:to>
                                    </p:set>
                                  </p:childTnLst>
                                </p:cTn>
                              </p:par>
                              <p:par>
                                <p:cTn id="57" presetID="1" presetClass="exit" presetSubtype="0" fill="hold" grpId="1" nodeType="withEffect">
                                  <p:stCondLst>
                                    <p:cond delay="0"/>
                                  </p:stCondLst>
                                  <p:childTnLst>
                                    <p:set>
                                      <p:cBhvr>
                                        <p:cTn id="58" dur="1" fill="hold">
                                          <p:stCondLst>
                                            <p:cond delay="0"/>
                                          </p:stCondLst>
                                        </p:cTn>
                                        <p:tgtEl>
                                          <p:spTgt spid="36"/>
                                        </p:tgtEl>
                                        <p:attrNameLst>
                                          <p:attrName>style.visibility</p:attrName>
                                        </p:attrNameLst>
                                      </p:cBhvr>
                                      <p:to>
                                        <p:strVal val="hidden"/>
                                      </p:to>
                                    </p:set>
                                  </p:childTnLst>
                                </p:cTn>
                              </p:par>
                              <p:par>
                                <p:cTn id="59" presetID="1" presetClass="exit" presetSubtype="0" fill="hold" grpId="1" nodeType="withEffect">
                                  <p:stCondLst>
                                    <p:cond delay="0"/>
                                  </p:stCondLst>
                                  <p:childTnLst>
                                    <p:set>
                                      <p:cBhvr>
                                        <p:cTn id="60" dur="1" fill="hold">
                                          <p:stCondLst>
                                            <p:cond delay="0"/>
                                          </p:stCondLst>
                                        </p:cTn>
                                        <p:tgtEl>
                                          <p:spTgt spid="39"/>
                                        </p:tgtEl>
                                        <p:attrNameLst>
                                          <p:attrName>style.visibility</p:attrName>
                                        </p:attrNameLst>
                                      </p:cBhvr>
                                      <p:to>
                                        <p:strVal val="hidden"/>
                                      </p:to>
                                    </p:set>
                                  </p:childTnLst>
                                </p:cTn>
                              </p:par>
                              <p:par>
                                <p:cTn id="61" presetID="1" presetClass="exit" presetSubtype="0" fill="hold" grpId="1" nodeType="withEffect">
                                  <p:stCondLst>
                                    <p:cond delay="0"/>
                                  </p:stCondLst>
                                  <p:childTnLst>
                                    <p:set>
                                      <p:cBhvr>
                                        <p:cTn id="62" dur="1" fill="hold">
                                          <p:stCondLst>
                                            <p:cond delay="0"/>
                                          </p:stCondLst>
                                        </p:cTn>
                                        <p:tgtEl>
                                          <p:spTgt spid="7"/>
                                        </p:tgtEl>
                                        <p:attrNameLst>
                                          <p:attrName>style.visibility</p:attrName>
                                        </p:attrNameLst>
                                      </p:cBhvr>
                                      <p:to>
                                        <p:strVal val="hidden"/>
                                      </p:to>
                                    </p:set>
                                  </p:childTnLst>
                                </p:cTn>
                              </p:par>
                              <p:par>
                                <p:cTn id="63" presetID="1" presetClass="exit" presetSubtype="0" fill="hold" grpId="1" nodeType="withEffect">
                                  <p:stCondLst>
                                    <p:cond delay="0"/>
                                  </p:stCondLst>
                                  <p:childTnLst>
                                    <p:set>
                                      <p:cBhvr>
                                        <p:cTn id="64" dur="1" fill="hold">
                                          <p:stCondLst>
                                            <p:cond delay="0"/>
                                          </p:stCondLst>
                                        </p:cTn>
                                        <p:tgtEl>
                                          <p:spTgt spid="37"/>
                                        </p:tgtEl>
                                        <p:attrNameLst>
                                          <p:attrName>style.visibility</p:attrName>
                                        </p:attrNameLst>
                                      </p:cBhvr>
                                      <p:to>
                                        <p:strVal val="hidden"/>
                                      </p:to>
                                    </p:set>
                                  </p:childTnLst>
                                </p:cTn>
                              </p:par>
                              <p:par>
                                <p:cTn id="65" presetID="1" presetClass="exit" presetSubtype="0" fill="hold" grpId="1" nodeType="withEffect">
                                  <p:stCondLst>
                                    <p:cond delay="0"/>
                                  </p:stCondLst>
                                  <p:childTnLst>
                                    <p:set>
                                      <p:cBhvr>
                                        <p:cTn id="66" dur="1" fill="hold">
                                          <p:stCondLst>
                                            <p:cond delay="0"/>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67" restart="whenNotActive" fill="hold" evtFilter="cancelBubble" nodeType="interactiveSeq">
                <p:stCondLst>
                  <p:cond evt="onClick" delay="0">
                    <p:tgtEl>
                      <p:spTgt spid="6"/>
                    </p:tgtEl>
                  </p:cond>
                </p:stCondLst>
                <p:endSync evt="end" delay="0">
                  <p:rtn val="all"/>
                </p:endSync>
                <p:childTnLst>
                  <p:par>
                    <p:cTn id="68" fill="hold">
                      <p:stCondLst>
                        <p:cond delay="0"/>
                      </p:stCondLst>
                      <p:childTnLst>
                        <p:par>
                          <p:cTn id="69" fill="hold">
                            <p:stCondLst>
                              <p:cond delay="0"/>
                            </p:stCondLst>
                            <p:childTnLst>
                              <p:par>
                                <p:cTn id="70" presetID="1" presetClass="exit" presetSubtype="0" fill="hold" grpId="2" nodeType="clickEffect">
                                  <p:stCondLst>
                                    <p:cond delay="0"/>
                                  </p:stCondLst>
                                  <p:childTnLst>
                                    <p:set>
                                      <p:cBhvr>
                                        <p:cTn id="71" dur="1" fill="hold">
                                          <p:stCondLst>
                                            <p:cond delay="0"/>
                                          </p:stCondLst>
                                        </p:cTn>
                                        <p:tgtEl>
                                          <p:spTgt spid="8"/>
                                        </p:tgtEl>
                                        <p:attrNameLst>
                                          <p:attrName>style.visibility</p:attrName>
                                        </p:attrNameLst>
                                      </p:cBhvr>
                                      <p:to>
                                        <p:strVal val="hidden"/>
                                      </p:to>
                                    </p:set>
                                  </p:childTnLst>
                                </p:cTn>
                              </p:par>
                              <p:par>
                                <p:cTn id="72" presetID="1" presetClass="exit" presetSubtype="0" fill="hold" grpId="2" nodeType="withEffect">
                                  <p:stCondLst>
                                    <p:cond delay="0"/>
                                  </p:stCondLst>
                                  <p:childTnLst>
                                    <p:set>
                                      <p:cBhvr>
                                        <p:cTn id="73" dur="1" fill="hold">
                                          <p:stCondLst>
                                            <p:cond delay="0"/>
                                          </p:stCondLst>
                                        </p:cTn>
                                        <p:tgtEl>
                                          <p:spTgt spid="36"/>
                                        </p:tgtEl>
                                        <p:attrNameLst>
                                          <p:attrName>style.visibility</p:attrName>
                                        </p:attrNameLst>
                                      </p:cBhvr>
                                      <p:to>
                                        <p:strVal val="hidden"/>
                                      </p:to>
                                    </p:set>
                                  </p:childTnLst>
                                </p:cTn>
                              </p:par>
                              <p:par>
                                <p:cTn id="74" presetID="1" presetClass="exit" presetSubtype="0" fill="hold" grpId="2" nodeType="withEffect">
                                  <p:stCondLst>
                                    <p:cond delay="0"/>
                                  </p:stCondLst>
                                  <p:childTnLst>
                                    <p:set>
                                      <p:cBhvr>
                                        <p:cTn id="75" dur="1" fill="hold">
                                          <p:stCondLst>
                                            <p:cond delay="0"/>
                                          </p:stCondLst>
                                        </p:cTn>
                                        <p:tgtEl>
                                          <p:spTgt spid="39"/>
                                        </p:tgtEl>
                                        <p:attrNameLst>
                                          <p:attrName>style.visibility</p:attrName>
                                        </p:attrNameLst>
                                      </p:cBhvr>
                                      <p:to>
                                        <p:strVal val="hidden"/>
                                      </p:to>
                                    </p:set>
                                  </p:childTnLst>
                                </p:cTn>
                              </p:par>
                              <p:par>
                                <p:cTn id="76" presetID="1" presetClass="exit" presetSubtype="0" fill="hold" grpId="2" nodeType="withEffect">
                                  <p:stCondLst>
                                    <p:cond delay="0"/>
                                  </p:stCondLst>
                                  <p:childTnLst>
                                    <p:set>
                                      <p:cBhvr>
                                        <p:cTn id="77" dur="1" fill="hold">
                                          <p:stCondLst>
                                            <p:cond delay="0"/>
                                          </p:stCondLst>
                                        </p:cTn>
                                        <p:tgtEl>
                                          <p:spTgt spid="7"/>
                                        </p:tgtEl>
                                        <p:attrNameLst>
                                          <p:attrName>style.visibility</p:attrName>
                                        </p:attrNameLst>
                                      </p:cBhvr>
                                      <p:to>
                                        <p:strVal val="hidden"/>
                                      </p:to>
                                    </p:set>
                                  </p:childTnLst>
                                </p:cTn>
                              </p:par>
                              <p:par>
                                <p:cTn id="78" presetID="1" presetClass="exit" presetSubtype="0" fill="hold" grpId="2" nodeType="withEffect">
                                  <p:stCondLst>
                                    <p:cond delay="0"/>
                                  </p:stCondLst>
                                  <p:childTnLst>
                                    <p:set>
                                      <p:cBhvr>
                                        <p:cTn id="79" dur="1" fill="hold">
                                          <p:stCondLst>
                                            <p:cond delay="0"/>
                                          </p:stCondLst>
                                        </p:cTn>
                                        <p:tgtEl>
                                          <p:spTgt spid="37"/>
                                        </p:tgtEl>
                                        <p:attrNameLst>
                                          <p:attrName>style.visibility</p:attrName>
                                        </p:attrNameLst>
                                      </p:cBhvr>
                                      <p:to>
                                        <p:strVal val="hidden"/>
                                      </p:to>
                                    </p:set>
                                  </p:childTnLst>
                                </p:cTn>
                              </p:par>
                              <p:par>
                                <p:cTn id="80" presetID="1" presetClass="exit" presetSubtype="0" fill="hold" grpId="2" nodeType="withEffect">
                                  <p:stCondLst>
                                    <p:cond delay="0"/>
                                  </p:stCondLst>
                                  <p:childTnLst>
                                    <p:set>
                                      <p:cBhvr>
                                        <p:cTn id="81" dur="1" fill="hold">
                                          <p:stCondLst>
                                            <p:cond delay="0"/>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bldLst>
      <p:bldP spid="39" grpId="0" animBg="1"/>
      <p:bldP spid="39" grpId="1" animBg="1"/>
      <p:bldP spid="39" grpId="2" animBg="1"/>
      <p:bldP spid="40" grpId="0"/>
      <p:bldP spid="40" grpId="1"/>
      <p:bldP spid="40" grpId="2"/>
      <p:bldP spid="36" grpId="0" animBg="1"/>
      <p:bldP spid="36" grpId="1" animBg="1"/>
      <p:bldP spid="36" grpId="2" animBg="1"/>
      <p:bldP spid="37" grpId="0"/>
      <p:bldP spid="37" grpId="1"/>
      <p:bldP spid="37" grpId="2"/>
      <p:bldP spid="8" grpId="0" animBg="1"/>
      <p:bldP spid="8" grpId="1" animBg="1"/>
      <p:bldP spid="8" grpId="2" animBg="1"/>
      <p:bldP spid="7" grpId="0"/>
      <p:bldP spid="7" grpId="1"/>
      <p:bldP spid="7" grpId="2"/>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Reveal 3"/>
          <p:cNvSpPr/>
          <p:nvPr/>
        </p:nvSpPr>
        <p:spPr>
          <a:xfrm>
            <a:off x="179512" y="4443259"/>
            <a:ext cx="6984776" cy="288032"/>
          </a:xfrm>
          <a:prstGeom prst="roundRect">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a:solidFill>
                  <a:srgbClr val="7030A0"/>
                </a:solidFill>
              </a:rPr>
              <a:t>With an attitude of unselfish sharing of the peace and love of the season.</a:t>
            </a:r>
            <a:endParaRPr lang="en-GB" dirty="0">
              <a:solidFill>
                <a:srgbClr val="7030A0"/>
              </a:solidFill>
            </a:endParaRPr>
          </a:p>
        </p:txBody>
      </p:sp>
      <p:sp>
        <p:nvSpPr>
          <p:cNvPr id="40" name="TextBox 3"/>
          <p:cNvSpPr txBox="1"/>
          <p:nvPr/>
        </p:nvSpPr>
        <p:spPr>
          <a:xfrm>
            <a:off x="179513" y="3291830"/>
            <a:ext cx="7848536" cy="830997"/>
          </a:xfrm>
          <a:prstGeom prst="rect">
            <a:avLst/>
          </a:prstGeom>
          <a:noFill/>
        </p:spPr>
        <p:txBody>
          <a:bodyPr wrap="square" lIns="0" tIns="0" rIns="0" bIns="0" rtlCol="0">
            <a:spAutoFit/>
          </a:bodyPr>
          <a:lstStyle/>
          <a:p>
            <a:r>
              <a:rPr lang="en-US" dirty="0">
                <a:solidFill>
                  <a:schemeClr val="bg1"/>
                </a:solidFill>
                <a:latin typeface="Adobe Fan Heiti Std B" pitchFamily="34" charset="-128"/>
                <a:ea typeface="Adobe Fan Heiti Std B" pitchFamily="34" charset="-128"/>
              </a:rPr>
              <a:t>We will enjoy the excitement and hype that is part of the lead up to Christmas while keeping in mind what we can do to share the peace and love of Jesus with the people around </a:t>
            </a:r>
            <a:r>
              <a:rPr lang="en-US" dirty="0" smtClean="0">
                <a:solidFill>
                  <a:schemeClr val="bg1"/>
                </a:solidFill>
                <a:latin typeface="Adobe Fan Heiti Std B" pitchFamily="34" charset="-128"/>
                <a:ea typeface="Adobe Fan Heiti Std B" pitchFamily="34" charset="-128"/>
              </a:rPr>
              <a:t>us, </a:t>
            </a:r>
            <a:r>
              <a:rPr lang="en-US" dirty="0">
                <a:solidFill>
                  <a:schemeClr val="bg1"/>
                </a:solidFill>
                <a:latin typeface="Adobe Fan Heiti Std B" pitchFamily="34" charset="-128"/>
                <a:ea typeface="Adobe Fan Heiti Std B" pitchFamily="34" charset="-128"/>
              </a:rPr>
              <a:t>so they encounter his presence more clearly in their lives.</a:t>
            </a:r>
            <a:endParaRPr lang="en-GB" dirty="0">
              <a:solidFill>
                <a:schemeClr val="bg1"/>
              </a:solidFill>
              <a:latin typeface="Adobe Fan Heiti Std B" pitchFamily="34" charset="-128"/>
              <a:ea typeface="Adobe Fan Heiti Std B" pitchFamily="34" charset="-128"/>
            </a:endParaRPr>
          </a:p>
        </p:txBody>
      </p:sp>
      <p:pic>
        <p:nvPicPr>
          <p:cNvPr id="41" name="Icon 3" descr="D:\03 Projects\TCI\10 Lessons\02 LITURGICAL YEAR\01 Advent\Advent Y7-L02\Icon - Slide 7 transparent.t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81679" y="3586210"/>
            <a:ext cx="869473" cy="663252"/>
          </a:xfrm>
          <a:prstGeom prst="rect">
            <a:avLst/>
          </a:prstGeom>
          <a:noFill/>
          <a:extLst>
            <a:ext uri="{909E8E84-426E-40DD-AFC4-6F175D3DCCD1}">
              <a14:hiddenFill xmlns:a14="http://schemas.microsoft.com/office/drawing/2010/main">
                <a:solidFill>
                  <a:srgbClr val="FFFFFF"/>
                </a:solidFill>
              </a14:hiddenFill>
            </a:ext>
          </a:extLst>
        </p:spPr>
      </p:pic>
      <p:sp>
        <p:nvSpPr>
          <p:cNvPr id="36" name="Reveal 2"/>
          <p:cNvSpPr/>
          <p:nvPr/>
        </p:nvSpPr>
        <p:spPr>
          <a:xfrm>
            <a:off x="713037" y="2903215"/>
            <a:ext cx="7819403" cy="288032"/>
          </a:xfrm>
          <a:prstGeom prst="roundRect">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a:solidFill>
                  <a:srgbClr val="7030A0"/>
                </a:solidFill>
              </a:rPr>
              <a:t>With an attitude of prayerfulness and openness to encountering God in the world</a:t>
            </a:r>
            <a:endParaRPr lang="en-GB" dirty="0">
              <a:solidFill>
                <a:srgbClr val="7030A0"/>
              </a:solidFill>
            </a:endParaRPr>
          </a:p>
        </p:txBody>
      </p:sp>
      <p:sp>
        <p:nvSpPr>
          <p:cNvPr id="37" name="TextBox 2"/>
          <p:cNvSpPr txBox="1"/>
          <p:nvPr/>
        </p:nvSpPr>
        <p:spPr>
          <a:xfrm>
            <a:off x="717931" y="2040456"/>
            <a:ext cx="5760168" cy="830997"/>
          </a:xfrm>
          <a:prstGeom prst="rect">
            <a:avLst/>
          </a:prstGeom>
          <a:noFill/>
        </p:spPr>
        <p:txBody>
          <a:bodyPr wrap="square" lIns="0" tIns="0" rIns="0" bIns="0" rtlCol="0">
            <a:spAutoFit/>
          </a:bodyPr>
          <a:lstStyle/>
          <a:p>
            <a:r>
              <a:rPr lang="en-US" dirty="0">
                <a:solidFill>
                  <a:schemeClr val="bg1"/>
                </a:solidFill>
                <a:latin typeface="Adobe Fan Heiti Std B" pitchFamily="34" charset="-128"/>
                <a:ea typeface="Adobe Fan Heiti Std B" pitchFamily="34" charset="-128"/>
              </a:rPr>
              <a:t>We could remind ourselves each day to notice something that helps us to be conscious of the gifts God has given </a:t>
            </a:r>
            <a:r>
              <a:rPr lang="en-US" dirty="0" smtClean="0">
                <a:solidFill>
                  <a:schemeClr val="bg1"/>
                </a:solidFill>
                <a:latin typeface="Adobe Fan Heiti Std B" pitchFamily="34" charset="-128"/>
                <a:ea typeface="Adobe Fan Heiti Std B" pitchFamily="34" charset="-128"/>
              </a:rPr>
              <a:t>us, </a:t>
            </a:r>
            <a:r>
              <a:rPr lang="en-US" dirty="0">
                <a:solidFill>
                  <a:schemeClr val="bg1"/>
                </a:solidFill>
                <a:latin typeface="Adobe Fan Heiti Std B" pitchFamily="34" charset="-128"/>
                <a:ea typeface="Adobe Fan Heiti Std B" pitchFamily="34" charset="-128"/>
              </a:rPr>
              <a:t>especially Jesus.</a:t>
            </a:r>
            <a:endParaRPr lang="en-GB" dirty="0">
              <a:solidFill>
                <a:schemeClr val="bg1"/>
              </a:solidFill>
              <a:latin typeface="Adobe Fan Heiti Std B" pitchFamily="34" charset="-128"/>
              <a:ea typeface="Adobe Fan Heiti Std B" pitchFamily="34" charset="-128"/>
            </a:endParaRPr>
          </a:p>
        </p:txBody>
      </p:sp>
      <p:pic>
        <p:nvPicPr>
          <p:cNvPr id="38" name="Icon 2" descr="D:\03 Projects\TCI\10 Lessons\02 LITURGICAL YEAR\01 Advent\Advent Y7-L02\Icon - Slide 7 transparent.t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28184" y="2119614"/>
            <a:ext cx="869473" cy="663252"/>
          </a:xfrm>
          <a:prstGeom prst="rect">
            <a:avLst/>
          </a:prstGeom>
          <a:noFill/>
          <a:extLst>
            <a:ext uri="{909E8E84-426E-40DD-AFC4-6F175D3DCCD1}">
              <a14:hiddenFill xmlns:a14="http://schemas.microsoft.com/office/drawing/2010/main">
                <a:solidFill>
                  <a:srgbClr val="FFFFFF"/>
                </a:solidFill>
              </a14:hiddenFill>
            </a:ext>
          </a:extLst>
        </p:spPr>
      </p:pic>
      <p:sp>
        <p:nvSpPr>
          <p:cNvPr id="8" name="Reveal 1"/>
          <p:cNvSpPr/>
          <p:nvPr/>
        </p:nvSpPr>
        <p:spPr>
          <a:xfrm>
            <a:off x="208748" y="1574165"/>
            <a:ext cx="4723292" cy="288032"/>
          </a:xfrm>
          <a:prstGeom prst="roundRect">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a:solidFill>
                  <a:srgbClr val="7030A0"/>
                </a:solidFill>
              </a:rPr>
              <a:t>With an attitude of being a true follower of Jesus</a:t>
            </a:r>
            <a:endParaRPr lang="en-GB" dirty="0">
              <a:solidFill>
                <a:srgbClr val="7030A0"/>
              </a:solidFill>
            </a:endParaRPr>
          </a:p>
        </p:txBody>
      </p:sp>
      <p:sp>
        <p:nvSpPr>
          <p:cNvPr id="7" name="TextBox 1"/>
          <p:cNvSpPr txBox="1"/>
          <p:nvPr/>
        </p:nvSpPr>
        <p:spPr>
          <a:xfrm>
            <a:off x="179512" y="994073"/>
            <a:ext cx="6773657" cy="553998"/>
          </a:xfrm>
          <a:prstGeom prst="rect">
            <a:avLst/>
          </a:prstGeom>
          <a:noFill/>
        </p:spPr>
        <p:txBody>
          <a:bodyPr wrap="square" lIns="0" tIns="0" rIns="0" bIns="0" rtlCol="0">
            <a:spAutoFit/>
          </a:bodyPr>
          <a:lstStyle/>
          <a:p>
            <a:r>
              <a:rPr lang="en-US" dirty="0">
                <a:solidFill>
                  <a:schemeClr val="bg1"/>
                </a:solidFill>
                <a:latin typeface="Adobe Fan Heiti Std B" pitchFamily="34" charset="-128"/>
                <a:ea typeface="Adobe Fan Heiti Std B" pitchFamily="34" charset="-128"/>
              </a:rPr>
              <a:t>We will take time to reflect on the true meaning of Christmas and the impact of the life of the baby who was born on our own lives.</a:t>
            </a:r>
            <a:endParaRPr lang="en-GB" dirty="0">
              <a:solidFill>
                <a:schemeClr val="bg1"/>
              </a:solidFill>
              <a:latin typeface="Adobe Fan Heiti Std B" pitchFamily="34" charset="-128"/>
              <a:ea typeface="Adobe Fan Heiti Std B" pitchFamily="34" charset="-128"/>
            </a:endParaRPr>
          </a:p>
        </p:txBody>
      </p:sp>
      <p:pic>
        <p:nvPicPr>
          <p:cNvPr id="34" name="Icon 1" descr="D:\03 Projects\TCI\10 Lessons\02 LITURGICAL YEAR\01 Advent\Advent Y7-L02\Icon - Slide 7 transparent.t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53169" y="977702"/>
            <a:ext cx="869473" cy="66325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cNvSpPr>
            <a:spLocks noGrp="1"/>
          </p:cNvSpPr>
          <p:nvPr>
            <p:ph type="ctrTitle"/>
          </p:nvPr>
        </p:nvSpPr>
        <p:spPr>
          <a:xfrm>
            <a:off x="0" y="0"/>
            <a:ext cx="9144000" cy="900000"/>
          </a:xfrm>
        </p:spPr>
        <p:txBody>
          <a:bodyPr>
            <a:noAutofit/>
          </a:bodyPr>
          <a:lstStyle/>
          <a:p>
            <a:r>
              <a:rPr lang="en-US" sz="2800" dirty="0">
                <a:solidFill>
                  <a:schemeClr val="bg1"/>
                </a:solidFill>
                <a:latin typeface="Adobe Heiti Std R" pitchFamily="34" charset="-128"/>
                <a:ea typeface="Adobe Heiti Std R" pitchFamily="34" charset="-128"/>
              </a:rPr>
              <a:t>Advent is a time to </a:t>
            </a:r>
            <a:r>
              <a:rPr lang="en-US" sz="2800" dirty="0" err="1">
                <a:solidFill>
                  <a:schemeClr val="bg1"/>
                </a:solidFill>
                <a:latin typeface="Adobe Heiti Std R" pitchFamily="34" charset="-128"/>
                <a:ea typeface="Adobe Heiti Std R" pitchFamily="34" charset="-128"/>
              </a:rPr>
              <a:t>recognise</a:t>
            </a:r>
            <a:r>
              <a:rPr lang="en-US" sz="2800" dirty="0">
                <a:solidFill>
                  <a:schemeClr val="bg1"/>
                </a:solidFill>
                <a:latin typeface="Adobe Heiti Std R" pitchFamily="34" charset="-128"/>
                <a:ea typeface="Adobe Heiti Std R" pitchFamily="34" charset="-128"/>
              </a:rPr>
              <a:t> the attitudes we need to have as we prepare for Christmas so that ..</a:t>
            </a:r>
            <a:endParaRPr lang="en-GB" sz="3200" dirty="0">
              <a:solidFill>
                <a:schemeClr val="bg1"/>
              </a:solidFill>
              <a:latin typeface="Adobe Heiti Std R" pitchFamily="34" charset="-128"/>
              <a:ea typeface="Adobe Heiti Std R" pitchFamily="34" charset="-128"/>
            </a:endParaRPr>
          </a:p>
        </p:txBody>
      </p:sp>
      <p:sp>
        <p:nvSpPr>
          <p:cNvPr id="4"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smtClean="0">
                <a:solidFill>
                  <a:srgbClr val="002060"/>
                </a:solidFill>
                <a:latin typeface="Arial" pitchFamily="34" charset="0"/>
                <a:cs typeface="Arial" pitchFamily="34" charset="0"/>
              </a:rPr>
              <a:t>L-2</a:t>
            </a:r>
          </a:p>
          <a:p>
            <a:pPr algn="ctr"/>
            <a:r>
              <a:rPr lang="en-GB" sz="900" b="1" dirty="0" smtClean="0">
                <a:solidFill>
                  <a:srgbClr val="002060"/>
                </a:solidFill>
                <a:latin typeface="Arial" pitchFamily="34" charset="0"/>
                <a:cs typeface="Arial" pitchFamily="34" charset="0"/>
              </a:rPr>
              <a:t>S-07B</a:t>
            </a:r>
            <a:endParaRPr lang="en-GB" sz="900" b="1" dirty="0">
              <a:solidFill>
                <a:srgbClr val="002060"/>
              </a:solidFill>
              <a:latin typeface="Arial" pitchFamily="34" charset="0"/>
              <a:cs typeface="Arial" pitchFamily="34" charset="0"/>
            </a:endParaRPr>
          </a:p>
        </p:txBody>
      </p:sp>
      <p:sp>
        <p:nvSpPr>
          <p:cNvPr id="5"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Textbox: Tool instructions"/>
          <p:cNvSpPr txBox="1"/>
          <p:nvPr/>
        </p:nvSpPr>
        <p:spPr>
          <a:xfrm>
            <a:off x="3598015" y="4912668"/>
            <a:ext cx="1947969" cy="230832"/>
          </a:xfrm>
          <a:prstGeom prst="rect">
            <a:avLst/>
          </a:prstGeom>
          <a:noFill/>
        </p:spPr>
        <p:txBody>
          <a:bodyPr wrap="none" rtlCol="0">
            <a:spAutoFit/>
          </a:bodyPr>
          <a:lstStyle/>
          <a:p>
            <a:pPr algn="ctr"/>
            <a:r>
              <a:rPr lang="en-GB" sz="900" dirty="0" smtClean="0">
                <a:solidFill>
                  <a:schemeClr val="bg1"/>
                </a:solidFill>
                <a:latin typeface="Adobe Heiti Std R" pitchFamily="34" charset="-128"/>
                <a:ea typeface="Adobe Heiti Std R" pitchFamily="34" charset="-128"/>
                <a:cs typeface="Arial" pitchFamily="34" charset="0"/>
              </a:rPr>
              <a:t>Click the icons to reveal </a:t>
            </a:r>
            <a:r>
              <a:rPr lang="en-GB" sz="900" dirty="0">
                <a:solidFill>
                  <a:schemeClr val="bg1"/>
                </a:solidFill>
                <a:latin typeface="Adobe Heiti Std R" pitchFamily="34" charset="-128"/>
                <a:ea typeface="Adobe Heiti Std R" pitchFamily="34" charset="-128"/>
                <a:cs typeface="Arial" pitchFamily="34" charset="0"/>
              </a:rPr>
              <a:t>a</a:t>
            </a:r>
            <a:r>
              <a:rPr lang="en-GB" sz="900" dirty="0" smtClean="0">
                <a:solidFill>
                  <a:schemeClr val="bg1"/>
                </a:solidFill>
                <a:latin typeface="Adobe Heiti Std R" pitchFamily="34" charset="-128"/>
                <a:ea typeface="Adobe Heiti Std R" pitchFamily="34" charset="-128"/>
                <a:cs typeface="Arial" pitchFamily="34" charset="0"/>
              </a:rPr>
              <a:t> text line</a:t>
            </a:r>
            <a:endParaRPr lang="en-GB" sz="900" dirty="0">
              <a:solidFill>
                <a:schemeClr val="bg1"/>
              </a:solidFill>
              <a:latin typeface="Adobe Heiti Std R" pitchFamily="34" charset="-128"/>
              <a:ea typeface="Adobe Heiti Std R" pitchFamily="34" charset="-128"/>
              <a:cs typeface="Arial" pitchFamily="34" charset="0"/>
            </a:endParaRPr>
          </a:p>
        </p:txBody>
      </p:sp>
    </p:spTree>
    <p:extLst>
      <p:ext uri="{BB962C8B-B14F-4D97-AF65-F5344CB8AC3E}">
        <p14:creationId xmlns:p14="http://schemas.microsoft.com/office/powerpoint/2010/main" val="408041146"/>
      </p:ext>
    </p:extLst>
  </p:cSld>
  <p:clrMapOvr>
    <a:masterClrMapping/>
  </p:clrMapOvr>
  <p:transition spd="med"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8"/>
                                        </p:tgtEl>
                                        <p:attrNameLst>
                                          <p:attrName>style.visibility</p:attrName>
                                        </p:attrNameLst>
                                      </p:cBhvr>
                                      <p:to>
                                        <p:strVal val="visible"/>
                                      </p:to>
                                    </p:set>
                                    <p:animEffect transition="in" filter="fade">
                                      <p:cBhvr>
                                        <p:cTn id="11" dur="500"/>
                                        <p:tgtEl>
                                          <p:spTgt spid="38"/>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1"/>
                                        </p:tgtEl>
                                        <p:attrNameLst>
                                          <p:attrName>style.visibility</p:attrName>
                                        </p:attrNameLst>
                                      </p:cBhvr>
                                      <p:to>
                                        <p:strVal val="visible"/>
                                      </p:to>
                                    </p:set>
                                    <p:animEffect transition="in" filter="fade">
                                      <p:cBhvr>
                                        <p:cTn id="15"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6" restart="whenNotActive" fill="hold" evtFilter="cancelBubble" nodeType="interactiveSeq">
                <p:stCondLst>
                  <p:cond evt="onClick" delay="0">
                    <p:tgtEl>
                      <p:spTgt spid="34"/>
                    </p:tgtEl>
                  </p:cond>
                </p:stCondLst>
                <p:endSync evt="end" delay="0">
                  <p:rtn val="all"/>
                </p:endSync>
                <p:childTnLst>
                  <p:par>
                    <p:cTn id="17" fill="hold">
                      <p:stCondLst>
                        <p:cond delay="0"/>
                      </p:stCondLst>
                      <p:childTnLst>
                        <p:par>
                          <p:cTn id="18" fill="hold">
                            <p:stCondLst>
                              <p:cond delay="0"/>
                            </p:stCondLst>
                            <p:childTnLst>
                              <p:par>
                                <p:cTn id="19" presetID="22" presetClass="entr" presetSubtype="2" fill="hold" grpId="0" nodeType="after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right)">
                                      <p:cBhvr>
                                        <p:cTn id="21" dur="1000"/>
                                        <p:tgtEl>
                                          <p:spTgt spid="7"/>
                                        </p:tgtEl>
                                      </p:cBhvr>
                                    </p:animEffect>
                                  </p:childTnLst>
                                </p:cTn>
                              </p:par>
                            </p:childTnLst>
                          </p:cTn>
                        </p:par>
                        <p:par>
                          <p:cTn id="22" fill="hold">
                            <p:stCondLst>
                              <p:cond delay="1000"/>
                            </p:stCondLst>
                            <p:childTnLst>
                              <p:par>
                                <p:cTn id="23" presetID="53" presetClass="entr" presetSubtype="16" fill="hold" grpId="0" nodeType="after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p:cTn id="25" dur="500" fill="hold"/>
                                        <p:tgtEl>
                                          <p:spTgt spid="8"/>
                                        </p:tgtEl>
                                        <p:attrNameLst>
                                          <p:attrName>ppt_w</p:attrName>
                                        </p:attrNameLst>
                                      </p:cBhvr>
                                      <p:tavLst>
                                        <p:tav tm="0">
                                          <p:val>
                                            <p:fltVal val="0"/>
                                          </p:val>
                                        </p:tav>
                                        <p:tav tm="100000">
                                          <p:val>
                                            <p:strVal val="#ppt_w"/>
                                          </p:val>
                                        </p:tav>
                                      </p:tavLst>
                                    </p:anim>
                                    <p:anim calcmode="lin" valueType="num">
                                      <p:cBhvr>
                                        <p:cTn id="26" dur="500" fill="hold"/>
                                        <p:tgtEl>
                                          <p:spTgt spid="8"/>
                                        </p:tgtEl>
                                        <p:attrNameLst>
                                          <p:attrName>ppt_h</p:attrName>
                                        </p:attrNameLst>
                                      </p:cBhvr>
                                      <p:tavLst>
                                        <p:tav tm="0">
                                          <p:val>
                                            <p:fltVal val="0"/>
                                          </p:val>
                                        </p:tav>
                                        <p:tav tm="100000">
                                          <p:val>
                                            <p:strVal val="#ppt_h"/>
                                          </p:val>
                                        </p:tav>
                                      </p:tavLst>
                                    </p:anim>
                                    <p:animEffect transition="in" filter="fade">
                                      <p:cBhvr>
                                        <p:cTn id="27" dur="500"/>
                                        <p:tgtEl>
                                          <p:spTgt spid="8"/>
                                        </p:tgtEl>
                                      </p:cBhvr>
                                    </p:animEffect>
                                  </p:childTnLst>
                                </p:cTn>
                              </p:par>
                            </p:childTnLst>
                          </p:cTn>
                        </p:par>
                      </p:childTnLst>
                    </p:cTn>
                  </p:par>
                </p:childTnLst>
              </p:cTn>
              <p:nextCondLst>
                <p:cond evt="onClick" delay="0">
                  <p:tgtEl>
                    <p:spTgt spid="34"/>
                  </p:tgtEl>
                </p:cond>
              </p:nextCondLst>
            </p:seq>
            <p:seq concurrent="1" nextAc="seek">
              <p:cTn id="28" restart="whenNotActive" fill="hold" evtFilter="cancelBubble" nodeType="interactiveSeq">
                <p:stCondLst>
                  <p:cond evt="onClick" delay="0">
                    <p:tgtEl>
                      <p:spTgt spid="38"/>
                    </p:tgtEl>
                  </p:cond>
                </p:stCondLst>
                <p:endSync evt="end" delay="0">
                  <p:rtn val="all"/>
                </p:endSync>
                <p:childTnLst>
                  <p:par>
                    <p:cTn id="29" fill="hold">
                      <p:stCondLst>
                        <p:cond delay="0"/>
                      </p:stCondLst>
                      <p:childTnLst>
                        <p:par>
                          <p:cTn id="30" fill="hold">
                            <p:stCondLst>
                              <p:cond delay="0"/>
                            </p:stCondLst>
                            <p:childTnLst>
                              <p:par>
                                <p:cTn id="31" presetID="22" presetClass="entr" presetSubtype="2" fill="hold" grpId="0" nodeType="afterEffect">
                                  <p:stCondLst>
                                    <p:cond delay="0"/>
                                  </p:stCondLst>
                                  <p:childTnLst>
                                    <p:set>
                                      <p:cBhvr>
                                        <p:cTn id="32" dur="1" fill="hold">
                                          <p:stCondLst>
                                            <p:cond delay="0"/>
                                          </p:stCondLst>
                                        </p:cTn>
                                        <p:tgtEl>
                                          <p:spTgt spid="37"/>
                                        </p:tgtEl>
                                        <p:attrNameLst>
                                          <p:attrName>style.visibility</p:attrName>
                                        </p:attrNameLst>
                                      </p:cBhvr>
                                      <p:to>
                                        <p:strVal val="visible"/>
                                      </p:to>
                                    </p:set>
                                    <p:animEffect transition="in" filter="wipe(right)">
                                      <p:cBhvr>
                                        <p:cTn id="33" dur="1000"/>
                                        <p:tgtEl>
                                          <p:spTgt spid="37"/>
                                        </p:tgtEl>
                                      </p:cBhvr>
                                    </p:animEffect>
                                  </p:childTnLst>
                                </p:cTn>
                              </p:par>
                            </p:childTnLst>
                          </p:cTn>
                        </p:par>
                        <p:par>
                          <p:cTn id="34" fill="hold">
                            <p:stCondLst>
                              <p:cond delay="1000"/>
                            </p:stCondLst>
                            <p:childTnLst>
                              <p:par>
                                <p:cTn id="35" presetID="53" presetClass="entr" presetSubtype="16" fill="hold" grpId="0" nodeType="afterEffect">
                                  <p:stCondLst>
                                    <p:cond delay="0"/>
                                  </p:stCondLst>
                                  <p:childTnLst>
                                    <p:set>
                                      <p:cBhvr>
                                        <p:cTn id="36" dur="1" fill="hold">
                                          <p:stCondLst>
                                            <p:cond delay="0"/>
                                          </p:stCondLst>
                                        </p:cTn>
                                        <p:tgtEl>
                                          <p:spTgt spid="36"/>
                                        </p:tgtEl>
                                        <p:attrNameLst>
                                          <p:attrName>style.visibility</p:attrName>
                                        </p:attrNameLst>
                                      </p:cBhvr>
                                      <p:to>
                                        <p:strVal val="visible"/>
                                      </p:to>
                                    </p:set>
                                    <p:anim calcmode="lin" valueType="num">
                                      <p:cBhvr>
                                        <p:cTn id="37" dur="500" fill="hold"/>
                                        <p:tgtEl>
                                          <p:spTgt spid="36"/>
                                        </p:tgtEl>
                                        <p:attrNameLst>
                                          <p:attrName>ppt_w</p:attrName>
                                        </p:attrNameLst>
                                      </p:cBhvr>
                                      <p:tavLst>
                                        <p:tav tm="0">
                                          <p:val>
                                            <p:fltVal val="0"/>
                                          </p:val>
                                        </p:tav>
                                        <p:tav tm="100000">
                                          <p:val>
                                            <p:strVal val="#ppt_w"/>
                                          </p:val>
                                        </p:tav>
                                      </p:tavLst>
                                    </p:anim>
                                    <p:anim calcmode="lin" valueType="num">
                                      <p:cBhvr>
                                        <p:cTn id="38" dur="500" fill="hold"/>
                                        <p:tgtEl>
                                          <p:spTgt spid="36"/>
                                        </p:tgtEl>
                                        <p:attrNameLst>
                                          <p:attrName>ppt_h</p:attrName>
                                        </p:attrNameLst>
                                      </p:cBhvr>
                                      <p:tavLst>
                                        <p:tav tm="0">
                                          <p:val>
                                            <p:fltVal val="0"/>
                                          </p:val>
                                        </p:tav>
                                        <p:tav tm="100000">
                                          <p:val>
                                            <p:strVal val="#ppt_h"/>
                                          </p:val>
                                        </p:tav>
                                      </p:tavLst>
                                    </p:anim>
                                    <p:animEffect transition="in" filter="fade">
                                      <p:cBhvr>
                                        <p:cTn id="39" dur="500"/>
                                        <p:tgtEl>
                                          <p:spTgt spid="36"/>
                                        </p:tgtEl>
                                      </p:cBhvr>
                                    </p:animEffect>
                                  </p:childTnLst>
                                </p:cTn>
                              </p:par>
                            </p:childTnLst>
                          </p:cTn>
                        </p:par>
                      </p:childTnLst>
                    </p:cTn>
                  </p:par>
                </p:childTnLst>
              </p:cTn>
              <p:nextCondLst>
                <p:cond evt="onClick" delay="0">
                  <p:tgtEl>
                    <p:spTgt spid="38"/>
                  </p:tgtEl>
                </p:cond>
              </p:nextCondLst>
            </p:seq>
            <p:seq concurrent="1" nextAc="seek">
              <p:cTn id="40" restart="whenNotActive" fill="hold" evtFilter="cancelBubble" nodeType="interactiveSeq">
                <p:stCondLst>
                  <p:cond evt="onClick" delay="0">
                    <p:tgtEl>
                      <p:spTgt spid="41"/>
                    </p:tgtEl>
                  </p:cond>
                </p:stCondLst>
                <p:endSync evt="end" delay="0">
                  <p:rtn val="all"/>
                </p:endSync>
                <p:childTnLst>
                  <p:par>
                    <p:cTn id="41" fill="hold">
                      <p:stCondLst>
                        <p:cond delay="0"/>
                      </p:stCondLst>
                      <p:childTnLst>
                        <p:par>
                          <p:cTn id="42" fill="hold">
                            <p:stCondLst>
                              <p:cond delay="0"/>
                            </p:stCondLst>
                            <p:childTnLst>
                              <p:par>
                                <p:cTn id="43" presetID="22" presetClass="entr" presetSubtype="2" fill="hold" grpId="0" nodeType="afterEffect">
                                  <p:stCondLst>
                                    <p:cond delay="0"/>
                                  </p:stCondLst>
                                  <p:childTnLst>
                                    <p:set>
                                      <p:cBhvr>
                                        <p:cTn id="44" dur="1" fill="hold">
                                          <p:stCondLst>
                                            <p:cond delay="0"/>
                                          </p:stCondLst>
                                        </p:cTn>
                                        <p:tgtEl>
                                          <p:spTgt spid="40"/>
                                        </p:tgtEl>
                                        <p:attrNameLst>
                                          <p:attrName>style.visibility</p:attrName>
                                        </p:attrNameLst>
                                      </p:cBhvr>
                                      <p:to>
                                        <p:strVal val="visible"/>
                                      </p:to>
                                    </p:set>
                                    <p:animEffect transition="in" filter="wipe(right)">
                                      <p:cBhvr>
                                        <p:cTn id="45" dur="1000"/>
                                        <p:tgtEl>
                                          <p:spTgt spid="40"/>
                                        </p:tgtEl>
                                      </p:cBhvr>
                                    </p:animEffect>
                                  </p:childTnLst>
                                </p:cTn>
                              </p:par>
                            </p:childTnLst>
                          </p:cTn>
                        </p:par>
                        <p:par>
                          <p:cTn id="46" fill="hold">
                            <p:stCondLst>
                              <p:cond delay="1000"/>
                            </p:stCondLst>
                            <p:childTnLst>
                              <p:par>
                                <p:cTn id="47" presetID="53" presetClass="entr" presetSubtype="16" fill="hold" grpId="0" nodeType="afterEffect">
                                  <p:stCondLst>
                                    <p:cond delay="0"/>
                                  </p:stCondLst>
                                  <p:childTnLst>
                                    <p:set>
                                      <p:cBhvr>
                                        <p:cTn id="48" dur="1" fill="hold">
                                          <p:stCondLst>
                                            <p:cond delay="0"/>
                                          </p:stCondLst>
                                        </p:cTn>
                                        <p:tgtEl>
                                          <p:spTgt spid="39"/>
                                        </p:tgtEl>
                                        <p:attrNameLst>
                                          <p:attrName>style.visibility</p:attrName>
                                        </p:attrNameLst>
                                      </p:cBhvr>
                                      <p:to>
                                        <p:strVal val="visible"/>
                                      </p:to>
                                    </p:set>
                                    <p:anim calcmode="lin" valueType="num">
                                      <p:cBhvr>
                                        <p:cTn id="49" dur="500" fill="hold"/>
                                        <p:tgtEl>
                                          <p:spTgt spid="39"/>
                                        </p:tgtEl>
                                        <p:attrNameLst>
                                          <p:attrName>ppt_w</p:attrName>
                                        </p:attrNameLst>
                                      </p:cBhvr>
                                      <p:tavLst>
                                        <p:tav tm="0">
                                          <p:val>
                                            <p:fltVal val="0"/>
                                          </p:val>
                                        </p:tav>
                                        <p:tav tm="100000">
                                          <p:val>
                                            <p:strVal val="#ppt_w"/>
                                          </p:val>
                                        </p:tav>
                                      </p:tavLst>
                                    </p:anim>
                                    <p:anim calcmode="lin" valueType="num">
                                      <p:cBhvr>
                                        <p:cTn id="50" dur="500" fill="hold"/>
                                        <p:tgtEl>
                                          <p:spTgt spid="39"/>
                                        </p:tgtEl>
                                        <p:attrNameLst>
                                          <p:attrName>ppt_h</p:attrName>
                                        </p:attrNameLst>
                                      </p:cBhvr>
                                      <p:tavLst>
                                        <p:tav tm="0">
                                          <p:val>
                                            <p:fltVal val="0"/>
                                          </p:val>
                                        </p:tav>
                                        <p:tav tm="100000">
                                          <p:val>
                                            <p:strVal val="#ppt_h"/>
                                          </p:val>
                                        </p:tav>
                                      </p:tavLst>
                                    </p:anim>
                                    <p:animEffect transition="in" filter="fade">
                                      <p:cBhvr>
                                        <p:cTn id="51" dur="500"/>
                                        <p:tgtEl>
                                          <p:spTgt spid="39"/>
                                        </p:tgtEl>
                                      </p:cBhvr>
                                    </p:animEffect>
                                  </p:childTnLst>
                                </p:cTn>
                              </p:par>
                            </p:childTnLst>
                          </p:cTn>
                        </p:par>
                      </p:childTnLst>
                    </p:cTn>
                  </p:par>
                </p:childTnLst>
              </p:cTn>
              <p:nextCondLst>
                <p:cond evt="onClick" delay="0">
                  <p:tgtEl>
                    <p:spTgt spid="41"/>
                  </p:tgtEl>
                </p:cond>
              </p:nextCondLst>
            </p:seq>
            <p:seq concurrent="1" nextAc="seek">
              <p:cTn id="52" restart="whenNotActive" fill="hold" evtFilter="cancelBubble" nodeType="interactiveSeq">
                <p:stCondLst>
                  <p:cond evt="onClick" delay="0">
                    <p:tgtEl>
                      <p:spTgt spid="5"/>
                    </p:tgtEl>
                  </p:cond>
                </p:stCondLst>
                <p:endSync evt="end" delay="0">
                  <p:rtn val="all"/>
                </p:endSync>
                <p:childTnLst>
                  <p:par>
                    <p:cTn id="53" fill="hold">
                      <p:stCondLst>
                        <p:cond delay="0"/>
                      </p:stCondLst>
                      <p:childTnLst>
                        <p:par>
                          <p:cTn id="54" fill="hold">
                            <p:stCondLst>
                              <p:cond delay="0"/>
                            </p:stCondLst>
                            <p:childTnLst>
                              <p:par>
                                <p:cTn id="55" presetID="1" presetClass="exit" presetSubtype="0" fill="hold" grpId="1" nodeType="clickEffect">
                                  <p:stCondLst>
                                    <p:cond delay="0"/>
                                  </p:stCondLst>
                                  <p:childTnLst>
                                    <p:set>
                                      <p:cBhvr>
                                        <p:cTn id="56" dur="1" fill="hold">
                                          <p:stCondLst>
                                            <p:cond delay="0"/>
                                          </p:stCondLst>
                                        </p:cTn>
                                        <p:tgtEl>
                                          <p:spTgt spid="8"/>
                                        </p:tgtEl>
                                        <p:attrNameLst>
                                          <p:attrName>style.visibility</p:attrName>
                                        </p:attrNameLst>
                                      </p:cBhvr>
                                      <p:to>
                                        <p:strVal val="hidden"/>
                                      </p:to>
                                    </p:set>
                                  </p:childTnLst>
                                </p:cTn>
                              </p:par>
                              <p:par>
                                <p:cTn id="57" presetID="1" presetClass="exit" presetSubtype="0" fill="hold" grpId="1" nodeType="withEffect">
                                  <p:stCondLst>
                                    <p:cond delay="0"/>
                                  </p:stCondLst>
                                  <p:childTnLst>
                                    <p:set>
                                      <p:cBhvr>
                                        <p:cTn id="58" dur="1" fill="hold">
                                          <p:stCondLst>
                                            <p:cond delay="0"/>
                                          </p:stCondLst>
                                        </p:cTn>
                                        <p:tgtEl>
                                          <p:spTgt spid="36"/>
                                        </p:tgtEl>
                                        <p:attrNameLst>
                                          <p:attrName>style.visibility</p:attrName>
                                        </p:attrNameLst>
                                      </p:cBhvr>
                                      <p:to>
                                        <p:strVal val="hidden"/>
                                      </p:to>
                                    </p:set>
                                  </p:childTnLst>
                                </p:cTn>
                              </p:par>
                              <p:par>
                                <p:cTn id="59" presetID="1" presetClass="exit" presetSubtype="0" fill="hold" grpId="1" nodeType="withEffect">
                                  <p:stCondLst>
                                    <p:cond delay="0"/>
                                  </p:stCondLst>
                                  <p:childTnLst>
                                    <p:set>
                                      <p:cBhvr>
                                        <p:cTn id="60" dur="1" fill="hold">
                                          <p:stCondLst>
                                            <p:cond delay="0"/>
                                          </p:stCondLst>
                                        </p:cTn>
                                        <p:tgtEl>
                                          <p:spTgt spid="39"/>
                                        </p:tgtEl>
                                        <p:attrNameLst>
                                          <p:attrName>style.visibility</p:attrName>
                                        </p:attrNameLst>
                                      </p:cBhvr>
                                      <p:to>
                                        <p:strVal val="hidden"/>
                                      </p:to>
                                    </p:set>
                                  </p:childTnLst>
                                </p:cTn>
                              </p:par>
                              <p:par>
                                <p:cTn id="61" presetID="1" presetClass="exit" presetSubtype="0" fill="hold" grpId="1" nodeType="withEffect">
                                  <p:stCondLst>
                                    <p:cond delay="0"/>
                                  </p:stCondLst>
                                  <p:childTnLst>
                                    <p:set>
                                      <p:cBhvr>
                                        <p:cTn id="62" dur="1" fill="hold">
                                          <p:stCondLst>
                                            <p:cond delay="0"/>
                                          </p:stCondLst>
                                        </p:cTn>
                                        <p:tgtEl>
                                          <p:spTgt spid="7"/>
                                        </p:tgtEl>
                                        <p:attrNameLst>
                                          <p:attrName>style.visibility</p:attrName>
                                        </p:attrNameLst>
                                      </p:cBhvr>
                                      <p:to>
                                        <p:strVal val="hidden"/>
                                      </p:to>
                                    </p:set>
                                  </p:childTnLst>
                                </p:cTn>
                              </p:par>
                              <p:par>
                                <p:cTn id="63" presetID="1" presetClass="exit" presetSubtype="0" fill="hold" grpId="1" nodeType="withEffect">
                                  <p:stCondLst>
                                    <p:cond delay="0"/>
                                  </p:stCondLst>
                                  <p:childTnLst>
                                    <p:set>
                                      <p:cBhvr>
                                        <p:cTn id="64" dur="1" fill="hold">
                                          <p:stCondLst>
                                            <p:cond delay="0"/>
                                          </p:stCondLst>
                                        </p:cTn>
                                        <p:tgtEl>
                                          <p:spTgt spid="37"/>
                                        </p:tgtEl>
                                        <p:attrNameLst>
                                          <p:attrName>style.visibility</p:attrName>
                                        </p:attrNameLst>
                                      </p:cBhvr>
                                      <p:to>
                                        <p:strVal val="hidden"/>
                                      </p:to>
                                    </p:set>
                                  </p:childTnLst>
                                </p:cTn>
                              </p:par>
                              <p:par>
                                <p:cTn id="65" presetID="1" presetClass="exit" presetSubtype="0" fill="hold" grpId="1" nodeType="withEffect">
                                  <p:stCondLst>
                                    <p:cond delay="0"/>
                                  </p:stCondLst>
                                  <p:childTnLst>
                                    <p:set>
                                      <p:cBhvr>
                                        <p:cTn id="66" dur="1" fill="hold">
                                          <p:stCondLst>
                                            <p:cond delay="0"/>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67" restart="whenNotActive" fill="hold" evtFilter="cancelBubble" nodeType="interactiveSeq">
                <p:stCondLst>
                  <p:cond evt="onClick" delay="0">
                    <p:tgtEl>
                      <p:spTgt spid="6"/>
                    </p:tgtEl>
                  </p:cond>
                </p:stCondLst>
                <p:endSync evt="end" delay="0">
                  <p:rtn val="all"/>
                </p:endSync>
                <p:childTnLst>
                  <p:par>
                    <p:cTn id="68" fill="hold">
                      <p:stCondLst>
                        <p:cond delay="0"/>
                      </p:stCondLst>
                      <p:childTnLst>
                        <p:par>
                          <p:cTn id="69" fill="hold">
                            <p:stCondLst>
                              <p:cond delay="0"/>
                            </p:stCondLst>
                            <p:childTnLst>
                              <p:par>
                                <p:cTn id="70" presetID="1" presetClass="exit" presetSubtype="0" fill="hold" grpId="2" nodeType="clickEffect">
                                  <p:stCondLst>
                                    <p:cond delay="0"/>
                                  </p:stCondLst>
                                  <p:childTnLst>
                                    <p:set>
                                      <p:cBhvr>
                                        <p:cTn id="71" dur="1" fill="hold">
                                          <p:stCondLst>
                                            <p:cond delay="0"/>
                                          </p:stCondLst>
                                        </p:cTn>
                                        <p:tgtEl>
                                          <p:spTgt spid="8"/>
                                        </p:tgtEl>
                                        <p:attrNameLst>
                                          <p:attrName>style.visibility</p:attrName>
                                        </p:attrNameLst>
                                      </p:cBhvr>
                                      <p:to>
                                        <p:strVal val="hidden"/>
                                      </p:to>
                                    </p:set>
                                  </p:childTnLst>
                                </p:cTn>
                              </p:par>
                              <p:par>
                                <p:cTn id="72" presetID="1" presetClass="exit" presetSubtype="0" fill="hold" grpId="2" nodeType="withEffect">
                                  <p:stCondLst>
                                    <p:cond delay="0"/>
                                  </p:stCondLst>
                                  <p:childTnLst>
                                    <p:set>
                                      <p:cBhvr>
                                        <p:cTn id="73" dur="1" fill="hold">
                                          <p:stCondLst>
                                            <p:cond delay="0"/>
                                          </p:stCondLst>
                                        </p:cTn>
                                        <p:tgtEl>
                                          <p:spTgt spid="36"/>
                                        </p:tgtEl>
                                        <p:attrNameLst>
                                          <p:attrName>style.visibility</p:attrName>
                                        </p:attrNameLst>
                                      </p:cBhvr>
                                      <p:to>
                                        <p:strVal val="hidden"/>
                                      </p:to>
                                    </p:set>
                                  </p:childTnLst>
                                </p:cTn>
                              </p:par>
                              <p:par>
                                <p:cTn id="74" presetID="1" presetClass="exit" presetSubtype="0" fill="hold" grpId="2" nodeType="withEffect">
                                  <p:stCondLst>
                                    <p:cond delay="0"/>
                                  </p:stCondLst>
                                  <p:childTnLst>
                                    <p:set>
                                      <p:cBhvr>
                                        <p:cTn id="75" dur="1" fill="hold">
                                          <p:stCondLst>
                                            <p:cond delay="0"/>
                                          </p:stCondLst>
                                        </p:cTn>
                                        <p:tgtEl>
                                          <p:spTgt spid="39"/>
                                        </p:tgtEl>
                                        <p:attrNameLst>
                                          <p:attrName>style.visibility</p:attrName>
                                        </p:attrNameLst>
                                      </p:cBhvr>
                                      <p:to>
                                        <p:strVal val="hidden"/>
                                      </p:to>
                                    </p:set>
                                  </p:childTnLst>
                                </p:cTn>
                              </p:par>
                              <p:par>
                                <p:cTn id="76" presetID="1" presetClass="exit" presetSubtype="0" fill="hold" grpId="2" nodeType="withEffect">
                                  <p:stCondLst>
                                    <p:cond delay="0"/>
                                  </p:stCondLst>
                                  <p:childTnLst>
                                    <p:set>
                                      <p:cBhvr>
                                        <p:cTn id="77" dur="1" fill="hold">
                                          <p:stCondLst>
                                            <p:cond delay="0"/>
                                          </p:stCondLst>
                                        </p:cTn>
                                        <p:tgtEl>
                                          <p:spTgt spid="7"/>
                                        </p:tgtEl>
                                        <p:attrNameLst>
                                          <p:attrName>style.visibility</p:attrName>
                                        </p:attrNameLst>
                                      </p:cBhvr>
                                      <p:to>
                                        <p:strVal val="hidden"/>
                                      </p:to>
                                    </p:set>
                                  </p:childTnLst>
                                </p:cTn>
                              </p:par>
                              <p:par>
                                <p:cTn id="78" presetID="1" presetClass="exit" presetSubtype="0" fill="hold" grpId="2" nodeType="withEffect">
                                  <p:stCondLst>
                                    <p:cond delay="0"/>
                                  </p:stCondLst>
                                  <p:childTnLst>
                                    <p:set>
                                      <p:cBhvr>
                                        <p:cTn id="79" dur="1" fill="hold">
                                          <p:stCondLst>
                                            <p:cond delay="0"/>
                                          </p:stCondLst>
                                        </p:cTn>
                                        <p:tgtEl>
                                          <p:spTgt spid="37"/>
                                        </p:tgtEl>
                                        <p:attrNameLst>
                                          <p:attrName>style.visibility</p:attrName>
                                        </p:attrNameLst>
                                      </p:cBhvr>
                                      <p:to>
                                        <p:strVal val="hidden"/>
                                      </p:to>
                                    </p:set>
                                  </p:childTnLst>
                                </p:cTn>
                              </p:par>
                              <p:par>
                                <p:cTn id="80" presetID="1" presetClass="exit" presetSubtype="0" fill="hold" grpId="2" nodeType="withEffect">
                                  <p:stCondLst>
                                    <p:cond delay="0"/>
                                  </p:stCondLst>
                                  <p:childTnLst>
                                    <p:set>
                                      <p:cBhvr>
                                        <p:cTn id="81" dur="1" fill="hold">
                                          <p:stCondLst>
                                            <p:cond delay="0"/>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bldLst>
      <p:bldP spid="39" grpId="0" animBg="1"/>
      <p:bldP spid="39" grpId="1" animBg="1"/>
      <p:bldP spid="39" grpId="2" animBg="1"/>
      <p:bldP spid="40" grpId="0"/>
      <p:bldP spid="40" grpId="1"/>
      <p:bldP spid="40" grpId="2"/>
      <p:bldP spid="36" grpId="0" animBg="1"/>
      <p:bldP spid="36" grpId="1" animBg="1"/>
      <p:bldP spid="36" grpId="2" animBg="1"/>
      <p:bldP spid="37" grpId="0"/>
      <p:bldP spid="37" grpId="1"/>
      <p:bldP spid="37" grpId="2"/>
      <p:bldP spid="8" grpId="0" animBg="1"/>
      <p:bldP spid="8" grpId="1" animBg="1"/>
      <p:bldP spid="8" grpId="2" animBg="1"/>
      <p:bldP spid="7" grpId="0"/>
      <p:bldP spid="7" grpId="1"/>
      <p:bldP spid="7" grpId="2"/>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Line 5"/>
          <p:cNvSpPr txBox="1"/>
          <p:nvPr/>
        </p:nvSpPr>
        <p:spPr>
          <a:xfrm>
            <a:off x="841181" y="4072292"/>
            <a:ext cx="7776864" cy="369332"/>
          </a:xfrm>
          <a:prstGeom prst="rect">
            <a:avLst/>
          </a:prstGeom>
          <a:noFill/>
        </p:spPr>
        <p:txBody>
          <a:bodyPr wrap="square" rtlCol="0">
            <a:spAutoFit/>
          </a:bodyPr>
          <a:lstStyle/>
          <a:p>
            <a:pPr lvl="0">
              <a:spcAft>
                <a:spcPts val="1800"/>
              </a:spcAft>
            </a:pPr>
            <a:r>
              <a:rPr lang="en-NZ" b="1" smtClean="0">
                <a:solidFill>
                  <a:schemeClr val="bg1"/>
                </a:solidFill>
                <a:latin typeface="Adobe Heiti Std R" pitchFamily="34" charset="-128"/>
                <a:ea typeface="Adobe Heiti Std R" pitchFamily="34" charset="-128"/>
                <a:cs typeface="Segoe UI" pitchFamily="34" charset="0"/>
              </a:rPr>
              <a:t>Questions I would like to ask about the topics in this lesson are …</a:t>
            </a:r>
            <a:endParaRPr lang="en-NZ" b="1">
              <a:solidFill>
                <a:schemeClr val="bg1"/>
              </a:solidFill>
              <a:latin typeface="Adobe Heiti Std R" pitchFamily="34" charset="-128"/>
              <a:ea typeface="Adobe Heiti Std R" pitchFamily="34" charset="-128"/>
              <a:cs typeface="Segoe UI" pitchFamily="34" charset="0"/>
            </a:endParaRPr>
          </a:p>
        </p:txBody>
      </p:sp>
      <p:sp>
        <p:nvSpPr>
          <p:cNvPr id="20" name="Textbox: Line 4"/>
          <p:cNvSpPr txBox="1"/>
          <p:nvPr/>
        </p:nvSpPr>
        <p:spPr>
          <a:xfrm>
            <a:off x="850343" y="3633470"/>
            <a:ext cx="7767702" cy="369332"/>
          </a:xfrm>
          <a:prstGeom prst="rect">
            <a:avLst/>
          </a:prstGeom>
          <a:noFill/>
        </p:spPr>
        <p:txBody>
          <a:bodyPr wrap="square" rtlCol="0">
            <a:spAutoFit/>
          </a:bodyPr>
          <a:lstStyle/>
          <a:p>
            <a:pPr lvl="0">
              <a:spcAft>
                <a:spcPts val="1800"/>
              </a:spcAft>
            </a:pPr>
            <a:r>
              <a:rPr lang="en-NZ" b="1" smtClean="0">
                <a:solidFill>
                  <a:schemeClr val="bg1"/>
                </a:solidFill>
                <a:latin typeface="Adobe Heiti Std R" pitchFamily="34" charset="-128"/>
                <a:ea typeface="Adobe Heiti Std R" pitchFamily="34" charset="-128"/>
                <a:cs typeface="Segoe UI" pitchFamily="34" charset="0"/>
              </a:rPr>
              <a:t>Which activity do you think helped you to learn best in this lesson?</a:t>
            </a:r>
            <a:endParaRPr lang="en-NZ" b="1">
              <a:solidFill>
                <a:schemeClr val="bg1"/>
              </a:solidFill>
              <a:latin typeface="Adobe Heiti Std R" pitchFamily="34" charset="-128"/>
              <a:ea typeface="Adobe Heiti Std R" pitchFamily="34" charset="-128"/>
              <a:cs typeface="Segoe UI" pitchFamily="34" charset="0"/>
            </a:endParaRPr>
          </a:p>
        </p:txBody>
      </p:sp>
      <p:sp>
        <p:nvSpPr>
          <p:cNvPr id="21" name="Textbox: Line 3"/>
          <p:cNvSpPr txBox="1"/>
          <p:nvPr/>
        </p:nvSpPr>
        <p:spPr>
          <a:xfrm>
            <a:off x="850342" y="2640649"/>
            <a:ext cx="7826114" cy="923330"/>
          </a:xfrm>
          <a:prstGeom prst="rect">
            <a:avLst/>
          </a:prstGeom>
          <a:noFill/>
        </p:spPr>
        <p:txBody>
          <a:bodyPr wrap="square" rtlCol="0">
            <a:spAutoFit/>
          </a:bodyPr>
          <a:lstStyle/>
          <a:p>
            <a:pPr lvl="0">
              <a:spcAft>
                <a:spcPts val="1800"/>
              </a:spcAft>
            </a:pPr>
            <a:r>
              <a:rPr lang="en-NZ" b="1" smtClean="0">
                <a:solidFill>
                  <a:schemeClr val="bg1"/>
                </a:solidFill>
                <a:latin typeface="Adobe Heiti Std R" pitchFamily="34" charset="-128"/>
                <a:ea typeface="Adobe Heiti Std R" pitchFamily="34" charset="-128"/>
                <a:cs typeface="Segoe UI" pitchFamily="34" charset="0"/>
              </a:rPr>
              <a:t>Write one tip to share that will help people to keep their minds and hearts focussed on preparing for Jesus to be born in a new way</a:t>
            </a:r>
            <a:br>
              <a:rPr lang="en-NZ" b="1" smtClean="0">
                <a:solidFill>
                  <a:schemeClr val="bg1"/>
                </a:solidFill>
                <a:latin typeface="Adobe Heiti Std R" pitchFamily="34" charset="-128"/>
                <a:ea typeface="Adobe Heiti Std R" pitchFamily="34" charset="-128"/>
                <a:cs typeface="Segoe UI" pitchFamily="34" charset="0"/>
              </a:rPr>
            </a:br>
            <a:r>
              <a:rPr lang="en-NZ" b="1" smtClean="0">
                <a:solidFill>
                  <a:schemeClr val="bg1"/>
                </a:solidFill>
                <a:latin typeface="Adobe Heiti Std R" pitchFamily="34" charset="-128"/>
                <a:ea typeface="Adobe Heiti Std R" pitchFamily="34" charset="-128"/>
                <a:cs typeface="Segoe UI" pitchFamily="34" charset="0"/>
              </a:rPr>
              <a:t>into their lives.</a:t>
            </a:r>
            <a:endParaRPr lang="en-NZ" b="1">
              <a:solidFill>
                <a:schemeClr val="bg1"/>
              </a:solidFill>
              <a:latin typeface="Adobe Heiti Std R" pitchFamily="34" charset="-128"/>
              <a:ea typeface="Adobe Heiti Std R" pitchFamily="34" charset="-128"/>
              <a:cs typeface="Segoe UI" pitchFamily="34" charset="0"/>
            </a:endParaRPr>
          </a:p>
        </p:txBody>
      </p:sp>
      <p:sp>
        <p:nvSpPr>
          <p:cNvPr id="22" name="Textbox: Line 2"/>
          <p:cNvSpPr txBox="1"/>
          <p:nvPr/>
        </p:nvSpPr>
        <p:spPr>
          <a:xfrm>
            <a:off x="850345" y="1940930"/>
            <a:ext cx="7826110" cy="646331"/>
          </a:xfrm>
          <a:prstGeom prst="rect">
            <a:avLst/>
          </a:prstGeom>
          <a:noFill/>
        </p:spPr>
        <p:txBody>
          <a:bodyPr wrap="square" rtlCol="0">
            <a:spAutoFit/>
          </a:bodyPr>
          <a:lstStyle/>
          <a:p>
            <a:pPr lvl="0">
              <a:spcAft>
                <a:spcPts val="1800"/>
              </a:spcAft>
            </a:pPr>
            <a:r>
              <a:rPr lang="en-NZ" b="1" smtClean="0">
                <a:solidFill>
                  <a:schemeClr val="bg1"/>
                </a:solidFill>
                <a:latin typeface="Adobe Heiti Std R" pitchFamily="34" charset="-128"/>
                <a:ea typeface="Adobe Heiti Std R" pitchFamily="34" charset="-128"/>
                <a:cs typeface="Segoe UI" pitchFamily="34" charset="0"/>
              </a:rPr>
              <a:t>Name some Aotearoa New Zealand Advent symbols that make the season of Advent meaningful and holy.</a:t>
            </a:r>
            <a:endParaRPr lang="en-NZ" b="1">
              <a:solidFill>
                <a:schemeClr val="bg1"/>
              </a:solidFill>
              <a:latin typeface="Adobe Heiti Std R" pitchFamily="34" charset="-128"/>
              <a:ea typeface="Adobe Heiti Std R" pitchFamily="34" charset="-128"/>
              <a:cs typeface="Segoe UI" pitchFamily="34" charset="0"/>
            </a:endParaRPr>
          </a:p>
        </p:txBody>
      </p:sp>
      <p:sp>
        <p:nvSpPr>
          <p:cNvPr id="27" name="Textbox: Line 1"/>
          <p:cNvSpPr txBox="1"/>
          <p:nvPr/>
        </p:nvSpPr>
        <p:spPr>
          <a:xfrm>
            <a:off x="850344" y="1491630"/>
            <a:ext cx="7826111" cy="369332"/>
          </a:xfrm>
          <a:prstGeom prst="rect">
            <a:avLst/>
          </a:prstGeom>
          <a:noFill/>
        </p:spPr>
        <p:txBody>
          <a:bodyPr wrap="square" rtlCol="0">
            <a:spAutoFit/>
          </a:bodyPr>
          <a:lstStyle/>
          <a:p>
            <a:pPr lvl="0">
              <a:spcAft>
                <a:spcPts val="1800"/>
              </a:spcAft>
            </a:pPr>
            <a:r>
              <a:rPr lang="en-NZ" b="1" smtClean="0">
                <a:solidFill>
                  <a:schemeClr val="bg1"/>
                </a:solidFill>
                <a:latin typeface="Adobe Heiti Std R" pitchFamily="34" charset="-128"/>
                <a:ea typeface="Adobe Heiti Std R" pitchFamily="34" charset="-128"/>
                <a:cs typeface="Segoe UI" pitchFamily="34" charset="0"/>
              </a:rPr>
              <a:t>Advent is a season that is sometimes not celebrated well because …</a:t>
            </a:r>
            <a:endParaRPr lang="en-NZ" b="1">
              <a:solidFill>
                <a:schemeClr val="bg1"/>
              </a:solidFill>
              <a:latin typeface="Adobe Heiti Std R" pitchFamily="34" charset="-128"/>
              <a:ea typeface="Adobe Heiti Std R" pitchFamily="34" charset="-128"/>
              <a:cs typeface="Segoe UI" pitchFamily="34" charset="0"/>
            </a:endParaRPr>
          </a:p>
        </p:txBody>
      </p:sp>
      <p:sp>
        <p:nvSpPr>
          <p:cNvPr id="30" name="Shape: Border 5"/>
          <p:cNvSpPr/>
          <p:nvPr/>
        </p:nvSpPr>
        <p:spPr>
          <a:xfrm>
            <a:off x="880486" y="4065958"/>
            <a:ext cx="7704000" cy="378000"/>
          </a:xfrm>
          <a:prstGeom prst="rect">
            <a:avLst/>
          </a:prstGeom>
          <a:solidFill>
            <a:srgbClr val="CC66FF">
              <a:alpha val="0"/>
            </a:srgbClr>
          </a:solidFill>
          <a:ln>
            <a:solidFill>
              <a:srgbClr val="CC66FF">
                <a:alpha val="25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600">
              <a:solidFill>
                <a:schemeClr val="bg1"/>
              </a:solidFill>
              <a:latin typeface="Adobe Heiti Std R" pitchFamily="34" charset="-128"/>
              <a:ea typeface="Adobe Heiti Std R" pitchFamily="34" charset="-128"/>
            </a:endParaRPr>
          </a:p>
        </p:txBody>
      </p:sp>
      <p:sp>
        <p:nvSpPr>
          <p:cNvPr id="31" name="Shape: Border 4"/>
          <p:cNvSpPr/>
          <p:nvPr/>
        </p:nvSpPr>
        <p:spPr>
          <a:xfrm>
            <a:off x="880486" y="3618580"/>
            <a:ext cx="7704000" cy="378000"/>
          </a:xfrm>
          <a:prstGeom prst="rect">
            <a:avLst/>
          </a:prstGeom>
          <a:solidFill>
            <a:srgbClr val="CC66FF">
              <a:alpha val="0"/>
            </a:srgbClr>
          </a:solidFill>
          <a:ln>
            <a:solidFill>
              <a:srgbClr val="CC66FF">
                <a:alpha val="25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600">
              <a:solidFill>
                <a:schemeClr val="bg1"/>
              </a:solidFill>
              <a:latin typeface="Adobe Heiti Std R" pitchFamily="34" charset="-128"/>
              <a:ea typeface="Adobe Heiti Std R" pitchFamily="34" charset="-128"/>
            </a:endParaRPr>
          </a:p>
        </p:txBody>
      </p:sp>
      <p:sp>
        <p:nvSpPr>
          <p:cNvPr id="32" name="Shape: Border 3"/>
          <p:cNvSpPr/>
          <p:nvPr/>
        </p:nvSpPr>
        <p:spPr>
          <a:xfrm>
            <a:off x="880486" y="2639405"/>
            <a:ext cx="7704000" cy="909797"/>
          </a:xfrm>
          <a:prstGeom prst="rect">
            <a:avLst/>
          </a:prstGeom>
          <a:solidFill>
            <a:srgbClr val="CC66FF">
              <a:alpha val="0"/>
            </a:srgbClr>
          </a:solidFill>
          <a:ln>
            <a:solidFill>
              <a:srgbClr val="CC66FF">
                <a:alpha val="25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600">
              <a:solidFill>
                <a:schemeClr val="bg1"/>
              </a:solidFill>
              <a:latin typeface="Adobe Heiti Std R" pitchFamily="34" charset="-128"/>
              <a:ea typeface="Adobe Heiti Std R" pitchFamily="34" charset="-128"/>
            </a:endParaRPr>
          </a:p>
        </p:txBody>
      </p:sp>
      <p:sp>
        <p:nvSpPr>
          <p:cNvPr id="33" name="Shape: Border 2"/>
          <p:cNvSpPr/>
          <p:nvPr/>
        </p:nvSpPr>
        <p:spPr>
          <a:xfrm>
            <a:off x="880486" y="1943040"/>
            <a:ext cx="7704000" cy="626987"/>
          </a:xfrm>
          <a:prstGeom prst="rect">
            <a:avLst/>
          </a:prstGeom>
          <a:solidFill>
            <a:srgbClr val="CC66FF">
              <a:alpha val="0"/>
            </a:srgbClr>
          </a:solidFill>
          <a:ln>
            <a:solidFill>
              <a:srgbClr val="CC66FF">
                <a:alpha val="25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600">
              <a:solidFill>
                <a:schemeClr val="bg1"/>
              </a:solidFill>
              <a:latin typeface="Adobe Heiti Std R" pitchFamily="34" charset="-128"/>
              <a:ea typeface="Adobe Heiti Std R" pitchFamily="34" charset="-128"/>
            </a:endParaRPr>
          </a:p>
        </p:txBody>
      </p:sp>
      <p:sp>
        <p:nvSpPr>
          <p:cNvPr id="34" name="Shape: Border 1"/>
          <p:cNvSpPr/>
          <p:nvPr/>
        </p:nvSpPr>
        <p:spPr>
          <a:xfrm>
            <a:off x="880486" y="1491630"/>
            <a:ext cx="7704912" cy="382032"/>
          </a:xfrm>
          <a:prstGeom prst="rect">
            <a:avLst/>
          </a:prstGeom>
          <a:solidFill>
            <a:srgbClr val="CC66FF">
              <a:alpha val="0"/>
            </a:srgbClr>
          </a:solidFill>
          <a:ln>
            <a:solidFill>
              <a:srgbClr val="CC66FF">
                <a:alpha val="25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600">
              <a:solidFill>
                <a:schemeClr val="bg1"/>
              </a:solidFill>
              <a:latin typeface="Adobe Heiti Std R" pitchFamily="34" charset="-128"/>
              <a:ea typeface="Adobe Heiti Std R" pitchFamily="34" charset="-128"/>
            </a:endParaRPr>
          </a:p>
        </p:txBody>
      </p:sp>
      <p:sp>
        <p:nvSpPr>
          <p:cNvPr id="37" name="Shape: Number 5"/>
          <p:cNvSpPr txBox="1"/>
          <p:nvPr/>
        </p:nvSpPr>
        <p:spPr>
          <a:xfrm>
            <a:off x="395536" y="4055040"/>
            <a:ext cx="504000" cy="370800"/>
          </a:xfrm>
          <a:prstGeom prst="rect">
            <a:avLst/>
          </a:prstGeom>
          <a:noFill/>
        </p:spPr>
        <p:txBody>
          <a:bodyPr wrap="square" rtlCol="0">
            <a:spAutoFit/>
          </a:bodyPr>
          <a:lstStyle/>
          <a:p>
            <a:r>
              <a:rPr lang="en-NZ" b="1" smtClean="0">
                <a:solidFill>
                  <a:schemeClr val="bg1"/>
                </a:solidFill>
                <a:latin typeface="Adobe Heiti Std R" pitchFamily="34" charset="-128"/>
                <a:ea typeface="Adobe Heiti Std R" pitchFamily="34" charset="-128"/>
                <a:cs typeface="Segoe UI" pitchFamily="34" charset="0"/>
              </a:rPr>
              <a:t>5)</a:t>
            </a:r>
            <a:endParaRPr lang="en-NZ" b="1">
              <a:solidFill>
                <a:schemeClr val="bg1"/>
              </a:solidFill>
              <a:latin typeface="Adobe Heiti Std R" pitchFamily="34" charset="-128"/>
              <a:ea typeface="Adobe Heiti Std R" pitchFamily="34" charset="-128"/>
              <a:cs typeface="Segoe UI" pitchFamily="34" charset="0"/>
            </a:endParaRPr>
          </a:p>
        </p:txBody>
      </p:sp>
      <p:sp>
        <p:nvSpPr>
          <p:cNvPr id="38" name="Shape: Number 4"/>
          <p:cNvSpPr txBox="1"/>
          <p:nvPr/>
        </p:nvSpPr>
        <p:spPr>
          <a:xfrm>
            <a:off x="395536" y="3613888"/>
            <a:ext cx="504000" cy="370800"/>
          </a:xfrm>
          <a:prstGeom prst="rect">
            <a:avLst/>
          </a:prstGeom>
          <a:noFill/>
        </p:spPr>
        <p:txBody>
          <a:bodyPr wrap="square" rtlCol="0">
            <a:spAutoFit/>
          </a:bodyPr>
          <a:lstStyle/>
          <a:p>
            <a:r>
              <a:rPr lang="en-NZ" b="1" smtClean="0">
                <a:solidFill>
                  <a:schemeClr val="bg1"/>
                </a:solidFill>
                <a:latin typeface="Adobe Heiti Std R" pitchFamily="34" charset="-128"/>
                <a:ea typeface="Adobe Heiti Std R" pitchFamily="34" charset="-128"/>
                <a:cs typeface="Segoe UI" pitchFamily="34" charset="0"/>
              </a:rPr>
              <a:t>4)</a:t>
            </a:r>
            <a:endParaRPr lang="en-NZ" b="1">
              <a:solidFill>
                <a:schemeClr val="bg1"/>
              </a:solidFill>
              <a:latin typeface="Adobe Heiti Std R" pitchFamily="34" charset="-128"/>
              <a:ea typeface="Adobe Heiti Std R" pitchFamily="34" charset="-128"/>
              <a:cs typeface="Segoe UI" pitchFamily="34" charset="0"/>
            </a:endParaRPr>
          </a:p>
        </p:txBody>
      </p:sp>
      <p:sp>
        <p:nvSpPr>
          <p:cNvPr id="39" name="Shape: Number 3"/>
          <p:cNvSpPr txBox="1"/>
          <p:nvPr/>
        </p:nvSpPr>
        <p:spPr>
          <a:xfrm>
            <a:off x="395536" y="2623506"/>
            <a:ext cx="504000" cy="370800"/>
          </a:xfrm>
          <a:prstGeom prst="rect">
            <a:avLst/>
          </a:prstGeom>
          <a:noFill/>
        </p:spPr>
        <p:txBody>
          <a:bodyPr wrap="square" rtlCol="0">
            <a:spAutoFit/>
          </a:bodyPr>
          <a:lstStyle/>
          <a:p>
            <a:r>
              <a:rPr lang="en-NZ" b="1" smtClean="0">
                <a:solidFill>
                  <a:schemeClr val="bg1"/>
                </a:solidFill>
                <a:latin typeface="Adobe Heiti Std R" pitchFamily="34" charset="-128"/>
                <a:ea typeface="Adobe Heiti Std R" pitchFamily="34" charset="-128"/>
                <a:cs typeface="Segoe UI" pitchFamily="34" charset="0"/>
              </a:rPr>
              <a:t>3)</a:t>
            </a:r>
            <a:endParaRPr lang="en-NZ" b="1">
              <a:solidFill>
                <a:schemeClr val="bg1"/>
              </a:solidFill>
              <a:latin typeface="Adobe Heiti Std R" pitchFamily="34" charset="-128"/>
              <a:ea typeface="Adobe Heiti Std R" pitchFamily="34" charset="-128"/>
              <a:cs typeface="Segoe UI" pitchFamily="34" charset="0"/>
            </a:endParaRPr>
          </a:p>
        </p:txBody>
      </p:sp>
      <p:sp>
        <p:nvSpPr>
          <p:cNvPr id="40" name="Shape: Number 2"/>
          <p:cNvSpPr txBox="1"/>
          <p:nvPr/>
        </p:nvSpPr>
        <p:spPr>
          <a:xfrm>
            <a:off x="395536" y="1961778"/>
            <a:ext cx="504000" cy="370800"/>
          </a:xfrm>
          <a:prstGeom prst="rect">
            <a:avLst/>
          </a:prstGeom>
          <a:noFill/>
        </p:spPr>
        <p:txBody>
          <a:bodyPr wrap="square" rtlCol="0">
            <a:spAutoFit/>
          </a:bodyPr>
          <a:lstStyle/>
          <a:p>
            <a:r>
              <a:rPr lang="en-NZ" b="1" smtClean="0">
                <a:solidFill>
                  <a:schemeClr val="bg1"/>
                </a:solidFill>
                <a:latin typeface="Adobe Heiti Std R" pitchFamily="34" charset="-128"/>
                <a:ea typeface="Adobe Heiti Std R" pitchFamily="34" charset="-128"/>
                <a:cs typeface="Segoe UI" pitchFamily="34" charset="0"/>
              </a:rPr>
              <a:t>2)</a:t>
            </a:r>
            <a:endParaRPr lang="en-NZ" b="1">
              <a:solidFill>
                <a:schemeClr val="bg1"/>
              </a:solidFill>
              <a:latin typeface="Adobe Heiti Std R" pitchFamily="34" charset="-128"/>
              <a:ea typeface="Adobe Heiti Std R" pitchFamily="34" charset="-128"/>
              <a:cs typeface="Segoe UI" pitchFamily="34" charset="0"/>
            </a:endParaRPr>
          </a:p>
        </p:txBody>
      </p:sp>
      <p:sp>
        <p:nvSpPr>
          <p:cNvPr id="41" name="Shape: Number 1"/>
          <p:cNvSpPr txBox="1"/>
          <p:nvPr/>
        </p:nvSpPr>
        <p:spPr>
          <a:xfrm>
            <a:off x="395536" y="1491630"/>
            <a:ext cx="504000" cy="369332"/>
          </a:xfrm>
          <a:prstGeom prst="rect">
            <a:avLst/>
          </a:prstGeom>
          <a:noFill/>
        </p:spPr>
        <p:txBody>
          <a:bodyPr wrap="square" rtlCol="0">
            <a:spAutoFit/>
          </a:bodyPr>
          <a:lstStyle/>
          <a:p>
            <a:r>
              <a:rPr lang="en-NZ" b="1" smtClean="0">
                <a:solidFill>
                  <a:schemeClr val="bg1"/>
                </a:solidFill>
                <a:latin typeface="Adobe Heiti Std R" pitchFamily="34" charset="-128"/>
                <a:ea typeface="Adobe Heiti Std R" pitchFamily="34" charset="-128"/>
                <a:cs typeface="Segoe UI" pitchFamily="34" charset="0"/>
              </a:rPr>
              <a:t>1)</a:t>
            </a:r>
            <a:endParaRPr lang="en-NZ" b="1">
              <a:solidFill>
                <a:schemeClr val="bg1"/>
              </a:solidFill>
              <a:latin typeface="Adobe Heiti Std R" pitchFamily="34" charset="-128"/>
              <a:ea typeface="Adobe Heiti Std R" pitchFamily="34" charset="-128"/>
              <a:cs typeface="Segoe UI" pitchFamily="34" charset="0"/>
            </a:endParaRPr>
          </a:p>
        </p:txBody>
      </p:sp>
      <p:sp>
        <p:nvSpPr>
          <p:cNvPr id="2" name="Title"/>
          <p:cNvSpPr>
            <a:spLocks noGrp="1"/>
          </p:cNvSpPr>
          <p:nvPr>
            <p:ph type="ctrTitle"/>
          </p:nvPr>
        </p:nvSpPr>
        <p:spPr>
          <a:xfrm>
            <a:off x="0" y="0"/>
            <a:ext cx="9144000" cy="900000"/>
          </a:xfrm>
        </p:spPr>
        <p:txBody>
          <a:bodyPr>
            <a:normAutofit/>
          </a:bodyPr>
          <a:lstStyle/>
          <a:p>
            <a:r>
              <a:rPr lang="en-NZ" sz="3200" smtClean="0">
                <a:solidFill>
                  <a:schemeClr val="bg1"/>
                </a:solidFill>
                <a:latin typeface="Adobe Heiti Std R" pitchFamily="34" charset="-128"/>
                <a:ea typeface="Adobe Heiti Std R" pitchFamily="34" charset="-128"/>
              </a:rPr>
              <a:t>Check up</a:t>
            </a:r>
            <a:endParaRPr lang="en-NZ" sz="3600">
              <a:solidFill>
                <a:schemeClr val="bg1"/>
              </a:solidFill>
              <a:latin typeface="Adobe Heiti Std R" pitchFamily="34" charset="-128"/>
              <a:ea typeface="Adobe Heiti Std R" pitchFamily="34" charset="-128"/>
            </a:endParaRPr>
          </a:p>
        </p:txBody>
      </p:sp>
      <p:sp>
        <p:nvSpPr>
          <p:cNvPr id="4"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NZ" sz="900" b="1" smtClean="0">
                <a:solidFill>
                  <a:srgbClr val="002060"/>
                </a:solidFill>
                <a:latin typeface="Arial" pitchFamily="34" charset="0"/>
                <a:cs typeface="Arial" pitchFamily="34" charset="0"/>
              </a:rPr>
              <a:t>L-2</a:t>
            </a:r>
          </a:p>
          <a:p>
            <a:pPr algn="ctr"/>
            <a:r>
              <a:rPr lang="en-NZ" sz="900" b="1" smtClean="0">
                <a:solidFill>
                  <a:srgbClr val="002060"/>
                </a:solidFill>
                <a:latin typeface="Arial" pitchFamily="34" charset="0"/>
                <a:cs typeface="Arial" pitchFamily="34" charset="0"/>
              </a:rPr>
              <a:t>S-08</a:t>
            </a:r>
            <a:endParaRPr lang="en-NZ" sz="900" b="1">
              <a:solidFill>
                <a:srgbClr val="002060"/>
              </a:solidFill>
              <a:latin typeface="Arial" pitchFamily="34" charset="0"/>
              <a:cs typeface="Arial" pitchFamily="34" charset="0"/>
            </a:endParaRPr>
          </a:p>
        </p:txBody>
      </p:sp>
      <p:sp>
        <p:nvSpPr>
          <p:cNvPr id="5"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6"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8" name="Action Button: Worksheet">
            <a:hlinkClick r:id="rId3" action="ppaction://hlinksldjump" highlightClick="1"/>
          </p:cNvPr>
          <p:cNvSpPr/>
          <p:nvPr/>
        </p:nvSpPr>
        <p:spPr>
          <a:xfrm>
            <a:off x="7092000" y="4680000"/>
            <a:ext cx="360000" cy="360000"/>
          </a:xfrm>
          <a:prstGeom prst="actionButtonDocumen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35" name="Textbox: Tool instructions"/>
          <p:cNvSpPr txBox="1"/>
          <p:nvPr/>
        </p:nvSpPr>
        <p:spPr>
          <a:xfrm>
            <a:off x="3073861" y="4774168"/>
            <a:ext cx="2996333" cy="369332"/>
          </a:xfrm>
          <a:prstGeom prst="rect">
            <a:avLst/>
          </a:prstGeom>
          <a:noFill/>
        </p:spPr>
        <p:txBody>
          <a:bodyPr wrap="none" rtlCol="0">
            <a:spAutoFit/>
          </a:bodyPr>
          <a:lstStyle/>
          <a:p>
            <a:pPr algn="ctr"/>
            <a:r>
              <a:rPr lang="en-NZ" sz="900" smtClean="0">
                <a:solidFill>
                  <a:schemeClr val="bg1"/>
                </a:solidFill>
                <a:latin typeface="Adobe Heiti Std R" pitchFamily="34" charset="-128"/>
                <a:ea typeface="Adobe Heiti Std R" pitchFamily="34" charset="-128"/>
                <a:cs typeface="Arial" pitchFamily="34" charset="0"/>
              </a:rPr>
              <a:t>Click in each caption space to reveal text</a:t>
            </a:r>
          </a:p>
          <a:p>
            <a:pPr algn="ctr"/>
            <a:r>
              <a:rPr lang="en-NZ" sz="900" smtClean="0">
                <a:solidFill>
                  <a:schemeClr val="bg1"/>
                </a:solidFill>
                <a:latin typeface="Adobe Heiti Std R" pitchFamily="34" charset="-128"/>
                <a:ea typeface="Adobe Heiti Std R" pitchFamily="34" charset="-128"/>
                <a:cs typeface="Arial" pitchFamily="34" charset="0"/>
              </a:rPr>
              <a:t>Click on the worksheet button to go to the worksheet.</a:t>
            </a:r>
            <a:endParaRPr lang="en-NZ" sz="900">
              <a:solidFill>
                <a:schemeClr val="bg1"/>
              </a:solidFill>
              <a:latin typeface="Adobe Heiti Std R" pitchFamily="34" charset="-128"/>
              <a:ea typeface="Adobe Heiti Std R" pitchFamily="34" charset="-128"/>
              <a:cs typeface="Arial" pitchFamily="34" charset="0"/>
            </a:endParaRPr>
          </a:p>
        </p:txBody>
      </p:sp>
      <p:pic>
        <p:nvPicPr>
          <p:cNvPr id="10242"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52000" y="160193"/>
            <a:ext cx="1548000" cy="10953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63645611"/>
      </p:ext>
    </p:extLst>
  </p:cSld>
  <p:clrMapOvr>
    <a:masterClrMapping/>
  </p:clrMapOvr>
  <p:transition spd="med" advClick="0">
    <p:fade/>
  </p:transition>
  <p:timing>
    <p:tnLst>
      <p:par>
        <p:cTn id="1" dur="indefinite" restart="never" nodeType="tmRoot">
          <p:childTnLst>
            <p:seq concurrent="1" nextAc="seek">
              <p:cTn id="2" restart="whenNotActive" fill="hold" evtFilter="cancelBubble" nodeType="interactiveSeq">
                <p:stCondLst>
                  <p:cond evt="onClick" delay="0">
                    <p:tgtEl>
                      <p:spTgt spid="33"/>
                    </p:tgtEl>
                  </p:cond>
                </p:stCondLst>
                <p:endSync evt="end" delay="0">
                  <p:rtn val="all"/>
                </p:endSync>
                <p:childTnLst>
                  <p:par>
                    <p:cTn id="3" fill="hold">
                      <p:stCondLst>
                        <p:cond delay="0"/>
                      </p:stCondLst>
                      <p:childTnLst>
                        <p:par>
                          <p:cTn id="4" fill="hold">
                            <p:stCondLst>
                              <p:cond delay="0"/>
                            </p:stCondLst>
                            <p:childTnLst>
                              <p:par>
                                <p:cTn id="5" presetID="3" presetClass="emph" presetSubtype="2" fill="hold" grpId="0" nodeType="clickEffect">
                                  <p:stCondLst>
                                    <p:cond delay="0"/>
                                  </p:stCondLst>
                                  <p:childTnLst>
                                    <p:animClr clrSpc="rgb" dir="cw">
                                      <p:cBhvr override="childStyle">
                                        <p:cTn id="6" dur="1000" fill="hold"/>
                                        <p:tgtEl>
                                          <p:spTgt spid="27"/>
                                        </p:tgtEl>
                                        <p:attrNameLst>
                                          <p:attrName>style.color</p:attrName>
                                        </p:attrNameLst>
                                      </p:cBhvr>
                                      <p:to>
                                        <a:srgbClr val="9966FF"/>
                                      </p:to>
                                    </p:animClr>
                                  </p:childTnLst>
                                </p:cTn>
                              </p:par>
                              <p:par>
                                <p:cTn id="7" presetID="10" presetClass="entr" presetSubtype="0" fill="hold" grpId="1" nodeType="withEffect">
                                  <p:stCondLst>
                                    <p:cond delay="0"/>
                                  </p:stCondLst>
                                  <p:childTnLst>
                                    <p:set>
                                      <p:cBhvr>
                                        <p:cTn id="8" dur="1" fill="hold">
                                          <p:stCondLst>
                                            <p:cond delay="0"/>
                                          </p:stCondLst>
                                        </p:cTn>
                                        <p:tgtEl>
                                          <p:spTgt spid="22"/>
                                        </p:tgtEl>
                                        <p:attrNameLst>
                                          <p:attrName>style.visibility</p:attrName>
                                        </p:attrNameLst>
                                      </p:cBhvr>
                                      <p:to>
                                        <p:strVal val="visible"/>
                                      </p:to>
                                    </p:set>
                                    <p:animEffect transition="in" filter="fade">
                                      <p:cBhvr>
                                        <p:cTn id="9" dur="500"/>
                                        <p:tgtEl>
                                          <p:spTgt spid="22"/>
                                        </p:tgtEl>
                                      </p:cBhvr>
                                    </p:animEffect>
                                  </p:childTnLst>
                                </p:cTn>
                              </p:par>
                            </p:childTnLst>
                          </p:cTn>
                        </p:par>
                      </p:childTnLst>
                    </p:cTn>
                  </p:par>
                </p:childTnLst>
              </p:cTn>
              <p:nextCondLst>
                <p:cond evt="onClick" delay="0">
                  <p:tgtEl>
                    <p:spTgt spid="33"/>
                  </p:tgtEl>
                </p:cond>
              </p:nextCondLst>
            </p:seq>
            <p:seq concurrent="1" nextAc="seek">
              <p:cTn id="10" restart="whenNotActive" fill="hold" evtFilter="cancelBubble" nodeType="interactiveSeq">
                <p:stCondLst>
                  <p:cond evt="onClick" delay="0">
                    <p:tgtEl>
                      <p:spTgt spid="32"/>
                    </p:tgtEl>
                  </p:cond>
                </p:stCondLst>
                <p:endSync evt="end" delay="0">
                  <p:rtn val="all"/>
                </p:endSync>
                <p:childTnLst>
                  <p:par>
                    <p:cTn id="11" fill="hold">
                      <p:stCondLst>
                        <p:cond delay="0"/>
                      </p:stCondLst>
                      <p:childTnLst>
                        <p:par>
                          <p:cTn id="12" fill="hold">
                            <p:stCondLst>
                              <p:cond delay="0"/>
                            </p:stCondLst>
                            <p:childTnLst>
                              <p:par>
                                <p:cTn id="13" presetID="3" presetClass="emph" presetSubtype="2" fill="hold" grpId="0" nodeType="clickEffect">
                                  <p:stCondLst>
                                    <p:cond delay="0"/>
                                  </p:stCondLst>
                                  <p:childTnLst>
                                    <p:animClr clrSpc="rgb" dir="cw">
                                      <p:cBhvr override="childStyle">
                                        <p:cTn id="14" dur="1000" fill="hold"/>
                                        <p:tgtEl>
                                          <p:spTgt spid="22"/>
                                        </p:tgtEl>
                                        <p:attrNameLst>
                                          <p:attrName>style.color</p:attrName>
                                        </p:attrNameLst>
                                      </p:cBhvr>
                                      <p:to>
                                        <a:srgbClr val="9966FF"/>
                                      </p:to>
                                    </p:animClr>
                                  </p:childTnLst>
                                </p:cTn>
                              </p:par>
                              <p:par>
                                <p:cTn id="15" presetID="10" presetClass="entr" presetSubtype="0" fill="hold" grpId="1" nodeType="with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childTnLst>
                                </p:cTn>
                              </p:par>
                            </p:childTnLst>
                          </p:cTn>
                        </p:par>
                      </p:childTnLst>
                    </p:cTn>
                  </p:par>
                </p:childTnLst>
              </p:cTn>
              <p:nextCondLst>
                <p:cond evt="onClick" delay="0">
                  <p:tgtEl>
                    <p:spTgt spid="32"/>
                  </p:tgtEl>
                </p:cond>
              </p:nextCondLst>
            </p:seq>
            <p:seq concurrent="1" nextAc="seek">
              <p:cTn id="18" restart="whenNotActive" fill="hold" evtFilter="cancelBubble" nodeType="interactiveSeq">
                <p:stCondLst>
                  <p:cond evt="onClick" delay="0">
                    <p:tgtEl>
                      <p:spTgt spid="31"/>
                    </p:tgtEl>
                  </p:cond>
                </p:stCondLst>
                <p:endSync evt="end" delay="0">
                  <p:rtn val="all"/>
                </p:endSync>
                <p:childTnLst>
                  <p:par>
                    <p:cTn id="19" fill="hold">
                      <p:stCondLst>
                        <p:cond delay="0"/>
                      </p:stCondLst>
                      <p:childTnLst>
                        <p:par>
                          <p:cTn id="20" fill="hold">
                            <p:stCondLst>
                              <p:cond delay="0"/>
                            </p:stCondLst>
                            <p:childTnLst>
                              <p:par>
                                <p:cTn id="21" presetID="3" presetClass="emph" presetSubtype="2" fill="hold" grpId="0" nodeType="clickEffect">
                                  <p:stCondLst>
                                    <p:cond delay="0"/>
                                  </p:stCondLst>
                                  <p:childTnLst>
                                    <p:animClr clrSpc="rgb" dir="cw">
                                      <p:cBhvr override="childStyle">
                                        <p:cTn id="22" dur="1000" fill="hold"/>
                                        <p:tgtEl>
                                          <p:spTgt spid="21"/>
                                        </p:tgtEl>
                                        <p:attrNameLst>
                                          <p:attrName>style.color</p:attrName>
                                        </p:attrNameLst>
                                      </p:cBhvr>
                                      <p:to>
                                        <a:srgbClr val="9966FF"/>
                                      </p:to>
                                    </p:animClr>
                                  </p:childTnLst>
                                </p:cTn>
                              </p:par>
                              <p:par>
                                <p:cTn id="23" presetID="10" presetClass="entr" presetSubtype="0" fill="hold" grpId="1" nodeType="with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fade">
                                      <p:cBhvr>
                                        <p:cTn id="25" dur="500"/>
                                        <p:tgtEl>
                                          <p:spTgt spid="20"/>
                                        </p:tgtEl>
                                      </p:cBhvr>
                                    </p:animEffect>
                                  </p:childTnLst>
                                </p:cTn>
                              </p:par>
                            </p:childTnLst>
                          </p:cTn>
                        </p:par>
                      </p:childTnLst>
                    </p:cTn>
                  </p:par>
                </p:childTnLst>
              </p:cTn>
              <p:nextCondLst>
                <p:cond evt="onClick" delay="0">
                  <p:tgtEl>
                    <p:spTgt spid="31"/>
                  </p:tgtEl>
                </p:cond>
              </p:nextCondLst>
            </p:seq>
            <p:seq concurrent="1" nextAc="seek">
              <p:cTn id="26" restart="whenNotActive" fill="hold" evtFilter="cancelBubble" nodeType="interactiveSeq">
                <p:stCondLst>
                  <p:cond evt="onClick" delay="0">
                    <p:tgtEl>
                      <p:spTgt spid="30"/>
                    </p:tgtEl>
                  </p:cond>
                </p:stCondLst>
                <p:endSync evt="end" delay="0">
                  <p:rtn val="all"/>
                </p:endSync>
                <p:childTnLst>
                  <p:par>
                    <p:cTn id="27" fill="hold">
                      <p:stCondLst>
                        <p:cond delay="0"/>
                      </p:stCondLst>
                      <p:childTnLst>
                        <p:par>
                          <p:cTn id="28" fill="hold">
                            <p:stCondLst>
                              <p:cond delay="0"/>
                            </p:stCondLst>
                            <p:childTnLst>
                              <p:par>
                                <p:cTn id="29" presetID="3" presetClass="emph" presetSubtype="2" fill="hold" grpId="0" nodeType="clickEffect">
                                  <p:stCondLst>
                                    <p:cond delay="0"/>
                                  </p:stCondLst>
                                  <p:childTnLst>
                                    <p:animClr clrSpc="rgb" dir="cw">
                                      <p:cBhvr override="childStyle">
                                        <p:cTn id="30" dur="1000" fill="hold"/>
                                        <p:tgtEl>
                                          <p:spTgt spid="20"/>
                                        </p:tgtEl>
                                        <p:attrNameLst>
                                          <p:attrName>style.color</p:attrName>
                                        </p:attrNameLst>
                                      </p:cBhvr>
                                      <p:to>
                                        <a:srgbClr val="9966FF"/>
                                      </p:to>
                                    </p:animClr>
                                  </p:childTnLst>
                                </p:cTn>
                              </p:par>
                              <p:par>
                                <p:cTn id="31" presetID="10" presetClass="entr" presetSubtype="0" fill="hold" grpId="0" nodeType="with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fade">
                                      <p:cBhvr>
                                        <p:cTn id="33" dur="500"/>
                                        <p:tgtEl>
                                          <p:spTgt spid="18"/>
                                        </p:tgtEl>
                                      </p:cBhvr>
                                    </p:animEffect>
                                  </p:childTnLst>
                                </p:cTn>
                              </p:par>
                            </p:childTnLst>
                          </p:cTn>
                        </p:par>
                      </p:childTnLst>
                    </p:cTn>
                  </p:par>
                </p:childTnLst>
              </p:cTn>
              <p:nextCondLst>
                <p:cond evt="onClick" delay="0">
                  <p:tgtEl>
                    <p:spTgt spid="30"/>
                  </p:tgtEl>
                </p:cond>
              </p:nextCondLst>
            </p:seq>
            <p:seq concurrent="1" nextAc="seek">
              <p:cTn id="34" restart="whenNotActive" fill="hold" evtFilter="cancelBubble" nodeType="interactiveSeq">
                <p:stCondLst>
                  <p:cond evt="onClick" delay="0">
                    <p:tgtEl>
                      <p:spTgt spid="5"/>
                    </p:tgtEl>
                  </p:cond>
                </p:stCondLst>
                <p:endSync evt="end" delay="0">
                  <p:rtn val="all"/>
                </p:endSync>
                <p:childTnLst>
                  <p:par>
                    <p:cTn id="35" fill="hold">
                      <p:stCondLst>
                        <p:cond delay="0"/>
                      </p:stCondLst>
                      <p:childTnLst>
                        <p:par>
                          <p:cTn id="36" fill="hold">
                            <p:stCondLst>
                              <p:cond delay="0"/>
                            </p:stCondLst>
                            <p:childTnLst>
                              <p:par>
                                <p:cTn id="37" presetID="3" presetClass="emph" presetSubtype="2" fill="hold" grpId="1" nodeType="clickEffect">
                                  <p:stCondLst>
                                    <p:cond delay="0"/>
                                  </p:stCondLst>
                                  <p:childTnLst>
                                    <p:animClr clrSpc="rgb" dir="cw">
                                      <p:cBhvr override="childStyle">
                                        <p:cTn id="38" dur="500" fill="hold"/>
                                        <p:tgtEl>
                                          <p:spTgt spid="27"/>
                                        </p:tgtEl>
                                        <p:attrNameLst>
                                          <p:attrName>style.color</p:attrName>
                                        </p:attrNameLst>
                                      </p:cBhvr>
                                      <p:to>
                                        <a:schemeClr val="bg1"/>
                                      </p:to>
                                    </p:animClr>
                                  </p:childTnLst>
                                </p:cTn>
                              </p:par>
                              <p:par>
                                <p:cTn id="39" presetID="3" presetClass="emph" presetSubtype="2" fill="hold" grpId="2" nodeType="withEffect">
                                  <p:stCondLst>
                                    <p:cond delay="0"/>
                                  </p:stCondLst>
                                  <p:childTnLst>
                                    <p:animClr clrSpc="rgb" dir="cw">
                                      <p:cBhvr override="childStyle">
                                        <p:cTn id="40" dur="500" fill="hold"/>
                                        <p:tgtEl>
                                          <p:spTgt spid="22"/>
                                        </p:tgtEl>
                                        <p:attrNameLst>
                                          <p:attrName>style.color</p:attrName>
                                        </p:attrNameLst>
                                      </p:cBhvr>
                                      <p:to>
                                        <a:schemeClr val="bg1"/>
                                      </p:to>
                                    </p:animClr>
                                  </p:childTnLst>
                                </p:cTn>
                              </p:par>
                              <p:par>
                                <p:cTn id="41" presetID="3" presetClass="emph" presetSubtype="2" fill="hold" grpId="2" nodeType="withEffect">
                                  <p:stCondLst>
                                    <p:cond delay="0"/>
                                  </p:stCondLst>
                                  <p:childTnLst>
                                    <p:animClr clrSpc="rgb" dir="cw">
                                      <p:cBhvr override="childStyle">
                                        <p:cTn id="42" dur="500" fill="hold"/>
                                        <p:tgtEl>
                                          <p:spTgt spid="21"/>
                                        </p:tgtEl>
                                        <p:attrNameLst>
                                          <p:attrName>style.color</p:attrName>
                                        </p:attrNameLst>
                                      </p:cBhvr>
                                      <p:to>
                                        <a:schemeClr val="bg1"/>
                                      </p:to>
                                    </p:animClr>
                                  </p:childTnLst>
                                </p:cTn>
                              </p:par>
                              <p:par>
                                <p:cTn id="43" presetID="3" presetClass="emph" presetSubtype="2" fill="hold" grpId="2" nodeType="withEffect">
                                  <p:stCondLst>
                                    <p:cond delay="0"/>
                                  </p:stCondLst>
                                  <p:childTnLst>
                                    <p:animClr clrSpc="rgb" dir="cw">
                                      <p:cBhvr override="childStyle">
                                        <p:cTn id="44" dur="500" fill="hold"/>
                                        <p:tgtEl>
                                          <p:spTgt spid="20"/>
                                        </p:tgtEl>
                                        <p:attrNameLst>
                                          <p:attrName>style.color</p:attrName>
                                        </p:attrNameLst>
                                      </p:cBhvr>
                                      <p:to>
                                        <a:schemeClr val="bg1"/>
                                      </p:to>
                                    </p:animClr>
                                  </p:childTnLst>
                                </p:cTn>
                              </p:par>
                              <p:par>
                                <p:cTn id="45" presetID="3" presetClass="emph" presetSubtype="2" fill="hold" grpId="1" nodeType="withEffect">
                                  <p:stCondLst>
                                    <p:cond delay="0"/>
                                  </p:stCondLst>
                                  <p:childTnLst>
                                    <p:animClr clrSpc="rgb" dir="cw">
                                      <p:cBhvr override="childStyle">
                                        <p:cTn id="46" dur="500" fill="hold"/>
                                        <p:tgtEl>
                                          <p:spTgt spid="18"/>
                                        </p:tgtEl>
                                        <p:attrNameLst>
                                          <p:attrName>style.color</p:attrName>
                                        </p:attrNameLst>
                                      </p:cBhvr>
                                      <p:to>
                                        <a:schemeClr val="bg1"/>
                                      </p:to>
                                    </p:animClr>
                                  </p:childTnLst>
                                </p:cTn>
                              </p:par>
                              <p:par>
                                <p:cTn id="47" presetID="1" presetClass="exit" presetSubtype="0" fill="hold" grpId="3" nodeType="withEffect">
                                  <p:stCondLst>
                                    <p:cond delay="0"/>
                                  </p:stCondLst>
                                  <p:childTnLst>
                                    <p:set>
                                      <p:cBhvr>
                                        <p:cTn id="48" dur="1" fill="hold">
                                          <p:stCondLst>
                                            <p:cond delay="0"/>
                                          </p:stCondLst>
                                        </p:cTn>
                                        <p:tgtEl>
                                          <p:spTgt spid="22"/>
                                        </p:tgtEl>
                                        <p:attrNameLst>
                                          <p:attrName>style.visibility</p:attrName>
                                        </p:attrNameLst>
                                      </p:cBhvr>
                                      <p:to>
                                        <p:strVal val="hidden"/>
                                      </p:to>
                                    </p:set>
                                  </p:childTnLst>
                                </p:cTn>
                              </p:par>
                              <p:par>
                                <p:cTn id="49" presetID="1" presetClass="exit" presetSubtype="0" fill="hold" grpId="3" nodeType="withEffect">
                                  <p:stCondLst>
                                    <p:cond delay="0"/>
                                  </p:stCondLst>
                                  <p:childTnLst>
                                    <p:set>
                                      <p:cBhvr>
                                        <p:cTn id="50" dur="1" fill="hold">
                                          <p:stCondLst>
                                            <p:cond delay="0"/>
                                          </p:stCondLst>
                                        </p:cTn>
                                        <p:tgtEl>
                                          <p:spTgt spid="21"/>
                                        </p:tgtEl>
                                        <p:attrNameLst>
                                          <p:attrName>style.visibility</p:attrName>
                                        </p:attrNameLst>
                                      </p:cBhvr>
                                      <p:to>
                                        <p:strVal val="hidden"/>
                                      </p:to>
                                    </p:set>
                                  </p:childTnLst>
                                </p:cTn>
                              </p:par>
                              <p:par>
                                <p:cTn id="51" presetID="1" presetClass="exit" presetSubtype="0" fill="hold" grpId="3" nodeType="withEffect">
                                  <p:stCondLst>
                                    <p:cond delay="0"/>
                                  </p:stCondLst>
                                  <p:childTnLst>
                                    <p:set>
                                      <p:cBhvr>
                                        <p:cTn id="52" dur="1" fill="hold">
                                          <p:stCondLst>
                                            <p:cond delay="0"/>
                                          </p:stCondLst>
                                        </p:cTn>
                                        <p:tgtEl>
                                          <p:spTgt spid="20"/>
                                        </p:tgtEl>
                                        <p:attrNameLst>
                                          <p:attrName>style.visibility</p:attrName>
                                        </p:attrNameLst>
                                      </p:cBhvr>
                                      <p:to>
                                        <p:strVal val="hidden"/>
                                      </p:to>
                                    </p:set>
                                  </p:childTnLst>
                                </p:cTn>
                              </p:par>
                              <p:par>
                                <p:cTn id="53" presetID="1" presetClass="exit" presetSubtype="0" fill="hold" grpId="2" nodeType="withEffect">
                                  <p:stCondLst>
                                    <p:cond delay="0"/>
                                  </p:stCondLst>
                                  <p:childTnLst>
                                    <p:set>
                                      <p:cBhvr>
                                        <p:cTn id="54" dur="1" fill="hold">
                                          <p:stCondLst>
                                            <p:cond delay="0"/>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55" restart="whenNotActive" fill="hold" evtFilter="cancelBubble" nodeType="interactiveSeq">
                <p:stCondLst>
                  <p:cond evt="onClick" delay="0">
                    <p:tgtEl>
                      <p:spTgt spid="6"/>
                    </p:tgtEl>
                  </p:cond>
                </p:stCondLst>
                <p:endSync evt="end" delay="0">
                  <p:rtn val="all"/>
                </p:endSync>
                <p:childTnLst>
                  <p:par>
                    <p:cTn id="56" fill="hold">
                      <p:stCondLst>
                        <p:cond delay="0"/>
                      </p:stCondLst>
                      <p:childTnLst>
                        <p:par>
                          <p:cTn id="57" fill="hold">
                            <p:stCondLst>
                              <p:cond delay="0"/>
                            </p:stCondLst>
                            <p:childTnLst>
                              <p:par>
                                <p:cTn id="58" presetID="3" presetClass="emph" presetSubtype="2" fill="hold" grpId="2" nodeType="clickEffect">
                                  <p:stCondLst>
                                    <p:cond delay="0"/>
                                  </p:stCondLst>
                                  <p:childTnLst>
                                    <p:animClr clrSpc="rgb" dir="cw">
                                      <p:cBhvr override="childStyle">
                                        <p:cTn id="59" dur="500" fill="hold"/>
                                        <p:tgtEl>
                                          <p:spTgt spid="27"/>
                                        </p:tgtEl>
                                        <p:attrNameLst>
                                          <p:attrName>style.color</p:attrName>
                                        </p:attrNameLst>
                                      </p:cBhvr>
                                      <p:to>
                                        <a:schemeClr val="bg1"/>
                                      </p:to>
                                    </p:animClr>
                                  </p:childTnLst>
                                </p:cTn>
                              </p:par>
                              <p:par>
                                <p:cTn id="60" presetID="3" presetClass="emph" presetSubtype="2" fill="hold" grpId="4" nodeType="withEffect">
                                  <p:stCondLst>
                                    <p:cond delay="0"/>
                                  </p:stCondLst>
                                  <p:childTnLst>
                                    <p:animClr clrSpc="rgb" dir="cw">
                                      <p:cBhvr override="childStyle">
                                        <p:cTn id="61" dur="500" fill="hold"/>
                                        <p:tgtEl>
                                          <p:spTgt spid="22"/>
                                        </p:tgtEl>
                                        <p:attrNameLst>
                                          <p:attrName>style.color</p:attrName>
                                        </p:attrNameLst>
                                      </p:cBhvr>
                                      <p:to>
                                        <a:schemeClr val="bg1"/>
                                      </p:to>
                                    </p:animClr>
                                  </p:childTnLst>
                                </p:cTn>
                              </p:par>
                              <p:par>
                                <p:cTn id="62" presetID="3" presetClass="emph" presetSubtype="2" fill="hold" grpId="4" nodeType="withEffect">
                                  <p:stCondLst>
                                    <p:cond delay="0"/>
                                  </p:stCondLst>
                                  <p:childTnLst>
                                    <p:animClr clrSpc="rgb" dir="cw">
                                      <p:cBhvr override="childStyle">
                                        <p:cTn id="63" dur="500" fill="hold"/>
                                        <p:tgtEl>
                                          <p:spTgt spid="21"/>
                                        </p:tgtEl>
                                        <p:attrNameLst>
                                          <p:attrName>style.color</p:attrName>
                                        </p:attrNameLst>
                                      </p:cBhvr>
                                      <p:to>
                                        <a:schemeClr val="bg1"/>
                                      </p:to>
                                    </p:animClr>
                                  </p:childTnLst>
                                </p:cTn>
                              </p:par>
                              <p:par>
                                <p:cTn id="64" presetID="3" presetClass="emph" presetSubtype="2" fill="hold" grpId="4" nodeType="withEffect">
                                  <p:stCondLst>
                                    <p:cond delay="0"/>
                                  </p:stCondLst>
                                  <p:childTnLst>
                                    <p:animClr clrSpc="rgb" dir="cw">
                                      <p:cBhvr override="childStyle">
                                        <p:cTn id="65" dur="500" fill="hold"/>
                                        <p:tgtEl>
                                          <p:spTgt spid="20"/>
                                        </p:tgtEl>
                                        <p:attrNameLst>
                                          <p:attrName>style.color</p:attrName>
                                        </p:attrNameLst>
                                      </p:cBhvr>
                                      <p:to>
                                        <a:schemeClr val="bg1"/>
                                      </p:to>
                                    </p:animClr>
                                  </p:childTnLst>
                                </p:cTn>
                              </p:par>
                              <p:par>
                                <p:cTn id="66" presetID="3" presetClass="emph" presetSubtype="2" fill="hold" grpId="3" nodeType="withEffect">
                                  <p:stCondLst>
                                    <p:cond delay="0"/>
                                  </p:stCondLst>
                                  <p:childTnLst>
                                    <p:animClr clrSpc="rgb" dir="cw">
                                      <p:cBhvr override="childStyle">
                                        <p:cTn id="67" dur="500" fill="hold"/>
                                        <p:tgtEl>
                                          <p:spTgt spid="18"/>
                                        </p:tgtEl>
                                        <p:attrNameLst>
                                          <p:attrName>style.color</p:attrName>
                                        </p:attrNameLst>
                                      </p:cBhvr>
                                      <p:to>
                                        <a:schemeClr val="bg1"/>
                                      </p:to>
                                    </p:animClr>
                                  </p:childTnLst>
                                </p:cTn>
                              </p:par>
                              <p:par>
                                <p:cTn id="68" presetID="1" presetClass="exit" presetSubtype="0" fill="hold" grpId="5" nodeType="withEffect">
                                  <p:stCondLst>
                                    <p:cond delay="0"/>
                                  </p:stCondLst>
                                  <p:childTnLst>
                                    <p:set>
                                      <p:cBhvr>
                                        <p:cTn id="69" dur="1" fill="hold">
                                          <p:stCondLst>
                                            <p:cond delay="0"/>
                                          </p:stCondLst>
                                        </p:cTn>
                                        <p:tgtEl>
                                          <p:spTgt spid="22"/>
                                        </p:tgtEl>
                                        <p:attrNameLst>
                                          <p:attrName>style.visibility</p:attrName>
                                        </p:attrNameLst>
                                      </p:cBhvr>
                                      <p:to>
                                        <p:strVal val="hidden"/>
                                      </p:to>
                                    </p:set>
                                  </p:childTnLst>
                                </p:cTn>
                              </p:par>
                              <p:par>
                                <p:cTn id="70" presetID="1" presetClass="exit" presetSubtype="0" fill="hold" grpId="5" nodeType="withEffect">
                                  <p:stCondLst>
                                    <p:cond delay="0"/>
                                  </p:stCondLst>
                                  <p:childTnLst>
                                    <p:set>
                                      <p:cBhvr>
                                        <p:cTn id="71" dur="1" fill="hold">
                                          <p:stCondLst>
                                            <p:cond delay="0"/>
                                          </p:stCondLst>
                                        </p:cTn>
                                        <p:tgtEl>
                                          <p:spTgt spid="21"/>
                                        </p:tgtEl>
                                        <p:attrNameLst>
                                          <p:attrName>style.visibility</p:attrName>
                                        </p:attrNameLst>
                                      </p:cBhvr>
                                      <p:to>
                                        <p:strVal val="hidden"/>
                                      </p:to>
                                    </p:set>
                                  </p:childTnLst>
                                </p:cTn>
                              </p:par>
                              <p:par>
                                <p:cTn id="72" presetID="1" presetClass="exit" presetSubtype="0" fill="hold" grpId="5" nodeType="withEffect">
                                  <p:stCondLst>
                                    <p:cond delay="0"/>
                                  </p:stCondLst>
                                  <p:childTnLst>
                                    <p:set>
                                      <p:cBhvr>
                                        <p:cTn id="73" dur="1" fill="hold">
                                          <p:stCondLst>
                                            <p:cond delay="0"/>
                                          </p:stCondLst>
                                        </p:cTn>
                                        <p:tgtEl>
                                          <p:spTgt spid="20"/>
                                        </p:tgtEl>
                                        <p:attrNameLst>
                                          <p:attrName>style.visibility</p:attrName>
                                        </p:attrNameLst>
                                      </p:cBhvr>
                                      <p:to>
                                        <p:strVal val="hidden"/>
                                      </p:to>
                                    </p:set>
                                  </p:childTnLst>
                                </p:cTn>
                              </p:par>
                              <p:par>
                                <p:cTn id="74" presetID="1" presetClass="exit" presetSubtype="0" fill="hold" grpId="4" nodeType="withEffect">
                                  <p:stCondLst>
                                    <p:cond delay="0"/>
                                  </p:stCondLst>
                                  <p:childTnLst>
                                    <p:set>
                                      <p:cBhvr>
                                        <p:cTn id="75" dur="1" fill="hold">
                                          <p:stCondLst>
                                            <p:cond delay="0"/>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bldLst>
      <p:bldP spid="18" grpId="0"/>
      <p:bldP spid="18" grpId="1"/>
      <p:bldP spid="18" grpId="2"/>
      <p:bldP spid="18" grpId="3"/>
      <p:bldP spid="18" grpId="4"/>
      <p:bldP spid="20" grpId="0"/>
      <p:bldP spid="20" grpId="1"/>
      <p:bldP spid="20" grpId="2"/>
      <p:bldP spid="20" grpId="3"/>
      <p:bldP spid="20" grpId="4"/>
      <p:bldP spid="20" grpId="5"/>
      <p:bldP spid="21" grpId="0"/>
      <p:bldP spid="21" grpId="1"/>
      <p:bldP spid="21" grpId="2"/>
      <p:bldP spid="21" grpId="3"/>
      <p:bldP spid="21" grpId="4"/>
      <p:bldP spid="21" grpId="5"/>
      <p:bldP spid="22" grpId="0"/>
      <p:bldP spid="22" grpId="1"/>
      <p:bldP spid="22" grpId="2"/>
      <p:bldP spid="22" grpId="3"/>
      <p:bldP spid="22" grpId="4"/>
      <p:bldP spid="22" grpId="5"/>
      <p:bldP spid="27" grpId="0"/>
      <p:bldP spid="27" grpId="1"/>
      <p:bldP spid="27" grpId="2"/>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3407</TotalTime>
  <Words>2389</Words>
  <Application>Microsoft Office PowerPoint</Application>
  <PresentationFormat>On-screen Show (16:9)</PresentationFormat>
  <Paragraphs>207</Paragraphs>
  <Slides>14</Slides>
  <Notes>14</Notes>
  <HiddenSlides>3</HiddenSlides>
  <MMClips>3</MMClips>
  <ScaleCrop>false</ScaleCrop>
  <HeadingPairs>
    <vt:vector size="4" baseType="variant">
      <vt:variant>
        <vt:lpstr>Theme</vt:lpstr>
      </vt:variant>
      <vt:variant>
        <vt:i4>2</vt:i4>
      </vt:variant>
      <vt:variant>
        <vt:lpstr>Slide Titles</vt:lpstr>
      </vt:variant>
      <vt:variant>
        <vt:i4>14</vt:i4>
      </vt:variant>
    </vt:vector>
  </HeadingPairs>
  <TitlesOfParts>
    <vt:vector size="16" baseType="lpstr">
      <vt:lpstr>Office Theme</vt:lpstr>
      <vt:lpstr>Custom Design</vt:lpstr>
      <vt:lpstr>Aotearoa New Zealand symbols of Advent</vt:lpstr>
      <vt:lpstr>Learning Outcomes</vt:lpstr>
      <vt:lpstr>Rapid recap of what Advent is </vt:lpstr>
      <vt:lpstr>Making meaning of the Advent symbols in the summer</vt:lpstr>
      <vt:lpstr>An upside down Christmas </vt:lpstr>
      <vt:lpstr>Aotearoa New Zealand Advent Calendar</vt:lpstr>
      <vt:lpstr>Advent is a time to recognise the attitudes we need to have as we prepare for Christmas so that ..</vt:lpstr>
      <vt:lpstr>Advent is a time to recognise the attitudes we need to have as we prepare for Christmas so that ..</vt:lpstr>
      <vt:lpstr>Check up</vt:lpstr>
      <vt:lpstr>Time for Reflection</vt:lpstr>
      <vt:lpstr>Sharing our Learning about ADVENT </vt:lpstr>
      <vt:lpstr>ADVENT and CHRISTMAS in AOTEAROA NEW ZEALAND </vt:lpstr>
      <vt:lpstr>Check up</vt:lpstr>
      <vt:lpstr>Sharing our Learning about ADVENT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Message of Advent</dc:title>
  <dc:creator>Pierre Schmits</dc:creator>
  <cp:lastModifiedBy>Pierre Schmits</cp:lastModifiedBy>
  <cp:revision>89</cp:revision>
  <dcterms:created xsi:type="dcterms:W3CDTF">2016-10-02T19:59:59Z</dcterms:created>
  <dcterms:modified xsi:type="dcterms:W3CDTF">2016-11-19T02:53:43Z</dcterms:modified>
</cp:coreProperties>
</file>