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6" r:id="rId3"/>
    <p:sldId id="257" r:id="rId4"/>
    <p:sldId id="258" r:id="rId5"/>
    <p:sldId id="272" r:id="rId6"/>
    <p:sldId id="259" r:id="rId7"/>
    <p:sldId id="261" r:id="rId8"/>
    <p:sldId id="264" r:id="rId9"/>
    <p:sldId id="275" r:id="rId10"/>
    <p:sldId id="277" r:id="rId11"/>
    <p:sldId id="279" r:id="rId12"/>
    <p:sldId id="281" r:id="rId13"/>
    <p:sldId id="283" r:id="rId14"/>
    <p:sldId id="269" r:id="rId15"/>
    <p:sldId id="271" r:id="rId16"/>
    <p:sldId id="273" r:id="rId17"/>
    <p:sldId id="274" r:id="rId18"/>
    <p:sldId id="276" r:id="rId19"/>
    <p:sldId id="278" r:id="rId20"/>
    <p:sldId id="280" r:id="rId21"/>
    <p:sldId id="282" r:id="rId22"/>
    <p:sldId id="284" r:id="rId23"/>
    <p:sldId id="285"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FF99"/>
    <a:srgbClr val="FBFCC0"/>
    <a:srgbClr val="CC66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29" autoAdjust="0"/>
  </p:normalViewPr>
  <p:slideViewPr>
    <p:cSldViewPr>
      <p:cViewPr>
        <p:scale>
          <a:sx n="80" d="100"/>
          <a:sy n="80" d="100"/>
        </p:scale>
        <p:origin x="-2430" y="-6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19/11/2016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Advent – Preparing for the coming of Christ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Christ’s first coming into human history, how he comes in the world now and his second coming at the end of time.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Christ comes to people today through the Christian community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a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Karaiti</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image on the slide and the directions on the worksheet to assist the students to express how people experience Christ alive in the world through </a:t>
            </a:r>
          </a:p>
          <a:p>
            <a:r>
              <a:rPr lang="en-GB" sz="1200" kern="1200" dirty="0" smtClean="0">
                <a:solidFill>
                  <a:schemeClr val="tx1"/>
                </a:solidFill>
                <a:effectLst/>
                <a:latin typeface="+mn-lt"/>
                <a:ea typeface="+mn-ea"/>
                <a:cs typeface="+mn-cs"/>
              </a:rPr>
              <a:t>The Christian community in one another and are strengthened and encouraged by the faith and loving actions of others.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36089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Christ comes into people’s lives now in our time as they celebrate the Eucharist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image on the slide and the directions on the worksheet to assist the students to express how people experience Christ alive in the world now when they recognise Jesus in the breaking of the bread and are strengthened by him to go out and live lives of service and </a:t>
            </a:r>
            <a:r>
              <a:rPr lang="en-GB" sz="1200" kern="1200" dirty="0" err="1" smtClean="0">
                <a:solidFill>
                  <a:schemeClr val="tx1"/>
                </a:solidFill>
                <a:effectLst/>
                <a:latin typeface="+mn-lt"/>
                <a:ea typeface="+mn-ea"/>
                <a:cs typeface="+mn-cs"/>
              </a:rPr>
              <a:t>aroha</a:t>
            </a:r>
            <a:r>
              <a:rPr lang="en-GB" sz="1200" kern="1200" dirty="0" smtClean="0">
                <a:solidFill>
                  <a:schemeClr val="tx1"/>
                </a:solidFill>
                <a:effectLst/>
                <a:latin typeface="+mn-lt"/>
                <a:ea typeface="+mn-ea"/>
                <a:cs typeface="+mn-cs"/>
              </a:rPr>
              <a:t> when they receive him.</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75428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Christ comes to people now and gives healing and comfort to them when they celebrate the Sacrament of the Anointing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image on the slide and the directions on the worksheet to assist the students to express how people experience Christ alive in the world now through the laying on of hands and the anointing with oil in the Sacrament of anointing. Christ comes to people and brings them healing, strength, peace and acceptance of what will be.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3574625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427774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922816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Jesus Christ’s birth – WHEN, WHERE, WHY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5</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Each day through the Sacrament of Penance people get the strength to change their attitudes and actions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7</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1188880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Every day Christ comes to people when the Word of God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Kupu</a:t>
            </a:r>
            <a:r>
              <a:rPr lang="en-GB" sz="1200" b="1" kern="1200" dirty="0" smtClean="0">
                <a:solidFill>
                  <a:schemeClr val="tx1"/>
                </a:solidFill>
                <a:effectLst/>
                <a:latin typeface="+mn-lt"/>
                <a:ea typeface="+mn-ea"/>
                <a:cs typeface="+mn-cs"/>
              </a:rPr>
              <a:t> a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Ariki</a:t>
            </a:r>
            <a:r>
              <a:rPr lang="en-GB" sz="1200" b="1" kern="1200" dirty="0" smtClean="0">
                <a:solidFill>
                  <a:schemeClr val="tx1"/>
                </a:solidFill>
                <a:effectLst/>
                <a:latin typeface="+mn-lt"/>
                <a:ea typeface="+mn-ea"/>
                <a:cs typeface="+mn-cs"/>
              </a:rPr>
              <a:t> is proclaimed in liturgical celebrations&gt;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8</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252014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Today through the Sacrament of Baptism Christ comes to people and they become members of his family in the Church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9</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18</a:t>
            </a:fld>
            <a:endParaRPr lang="en-GB"/>
          </a:p>
        </p:txBody>
      </p:sp>
    </p:spTree>
    <p:extLst>
      <p:ext uri="{BB962C8B-B14F-4D97-AF65-F5344CB8AC3E}">
        <p14:creationId xmlns:p14="http://schemas.microsoft.com/office/powerpoint/2010/main" val="254695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Christ comes to people today through the Christian community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a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Karaiti</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19</a:t>
            </a:fld>
            <a:endParaRPr lang="en-GB"/>
          </a:p>
        </p:txBody>
      </p:sp>
    </p:spTree>
    <p:extLst>
      <p:ext uri="{BB962C8B-B14F-4D97-AF65-F5344CB8AC3E}">
        <p14:creationId xmlns:p14="http://schemas.microsoft.com/office/powerpoint/2010/main" val="299376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350176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Christ comes into people’s lives now in our time as they celebrate the Eucharist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11</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20</a:t>
            </a:fld>
            <a:endParaRPr lang="en-GB"/>
          </a:p>
        </p:txBody>
      </p:sp>
    </p:spTree>
    <p:extLst>
      <p:ext uri="{BB962C8B-B14F-4D97-AF65-F5344CB8AC3E}">
        <p14:creationId xmlns:p14="http://schemas.microsoft.com/office/powerpoint/2010/main" val="2401861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Christ comes to people now and gives healing and comfort to them when they celebrate the Sacrament of the Anointing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12</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21</a:t>
            </a:fld>
            <a:endParaRPr lang="en-GB"/>
          </a:p>
        </p:txBody>
      </p:sp>
    </p:spTree>
    <p:extLst>
      <p:ext uri="{BB962C8B-B14F-4D97-AF65-F5344CB8AC3E}">
        <p14:creationId xmlns:p14="http://schemas.microsoft.com/office/powerpoint/2010/main" val="2602779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13</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22</a:t>
            </a:fld>
            <a:endParaRPr lang="en-GB"/>
          </a:p>
        </p:txBody>
      </p:sp>
    </p:spTree>
    <p:extLst>
      <p:ext uri="{BB962C8B-B14F-4D97-AF65-F5344CB8AC3E}">
        <p14:creationId xmlns:p14="http://schemas.microsoft.com/office/powerpoint/2010/main" val="271061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Season of Advent – a time for conversion and preparation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items on the pop up to focus students’ attention on Advent. </a:t>
            </a:r>
          </a:p>
          <a:p>
            <a:r>
              <a:rPr lang="en-GB" sz="1200" kern="1200" dirty="0" smtClean="0">
                <a:solidFill>
                  <a:schemeClr val="tx1"/>
                </a:solidFill>
                <a:effectLst/>
                <a:latin typeface="+mn-lt"/>
                <a:ea typeface="+mn-ea"/>
                <a:cs typeface="+mn-cs"/>
              </a:rPr>
              <a:t>Purple is a penitential colour that reminds people of their need to recognise when they have failed to love, to seek forgiveness and to change the attitudes that cause their sinful behaviour. This is what conversion is a change of heart and mind to see and do things as Christ did – this is what it means to be Christian. Advent is the season to prepare to celebrate that Christ has come in history and we can welcome on his birthday and be more aware of his presence in our lives.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52121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Understanding  Christ’s coming in history and how he comes today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p>
          <a:p>
            <a:r>
              <a:rPr lang="en-GB" sz="1200" kern="1200" dirty="0" smtClean="0">
                <a:solidFill>
                  <a:schemeClr val="tx1"/>
                </a:solidFill>
                <a:effectLst/>
                <a:latin typeface="+mn-lt"/>
                <a:ea typeface="+mn-ea"/>
                <a:cs typeface="+mn-cs"/>
              </a:rPr>
              <a:t>Read each page in the flip book and encourage comments and questions.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Jesus Christ’s birth is an event in history - WHEN, WHERE, WHY?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record their responses to the questions in each column of the worksheet.  When completed students share their responses with the class.</a:t>
            </a:r>
          </a:p>
          <a:p>
            <a:r>
              <a:rPr lang="en-GB" sz="1200" kern="1200" dirty="0" smtClean="0">
                <a:solidFill>
                  <a:schemeClr val="tx1"/>
                </a:solidFill>
                <a:effectLst/>
                <a:latin typeface="+mn-lt"/>
                <a:ea typeface="+mn-ea"/>
                <a:cs typeface="+mn-cs"/>
              </a:rPr>
              <a:t>Adapt Teaching and Learning Experience 3</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63819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Christ comes to people today through the liturgy to help them grow more like him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next 6 slides are an adaption of the Teacher Resource on p13 in the Teacher’s book or the Lesson home page.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Share each slide with the class before starting the drama work and use the image on the slide and the directions on the worksheet to assist the students to generate ideas for their work.</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suggestion is to photograph the images that the young people create as they work through Slides 7 – 12. The photographs could be used as part of the Sharing our Learning at the end of the lesson - see Slide 10 Lesson 2. They may also be useful in the lessons in the Sacrament Strand.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 Paul had a one –off conversion experience on the road to Damascus. (See Acts 9:1-19)</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217931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Each day through the Sacrament of Penance people get the strength to change their attitudes and actions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students to reflect on the awareness of their attitudes and actions that are not based on love, their need for forgiveness and conversion and how the Sacrament of Penance helps to bring this about.</a:t>
            </a:r>
          </a:p>
          <a:p>
            <a:r>
              <a:rPr lang="en-GB" sz="1200" kern="1200" dirty="0" smtClean="0">
                <a:solidFill>
                  <a:schemeClr val="tx1"/>
                </a:solidFill>
                <a:effectLst/>
                <a:latin typeface="+mn-lt"/>
                <a:ea typeface="+mn-ea"/>
                <a:cs typeface="+mn-cs"/>
              </a:rPr>
              <a:t>Use the image on the slide and the directions on the worksheet to assist the students to express how people experience Christ alive in the world through forgiveness and conversion in the Sacrament of Penance.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209711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Every day Christ comes to people when the Word of God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Kupu</a:t>
            </a:r>
            <a:r>
              <a:rPr lang="en-GB" sz="1200" b="1" kern="1200" dirty="0" smtClean="0">
                <a:solidFill>
                  <a:schemeClr val="tx1"/>
                </a:solidFill>
                <a:effectLst/>
                <a:latin typeface="+mn-lt"/>
                <a:ea typeface="+mn-ea"/>
                <a:cs typeface="+mn-cs"/>
              </a:rPr>
              <a:t> a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Ariki</a:t>
            </a:r>
            <a:r>
              <a:rPr lang="en-GB" sz="1200" b="1" kern="1200" dirty="0" smtClean="0">
                <a:solidFill>
                  <a:schemeClr val="tx1"/>
                </a:solidFill>
                <a:effectLst/>
                <a:latin typeface="+mn-lt"/>
                <a:ea typeface="+mn-ea"/>
                <a:cs typeface="+mn-cs"/>
              </a:rPr>
              <a:t> is proclaimed in liturgical celebrations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image on the slide and the directions on the worksheet to assist the students to express how people experience Christ alive in the world through the proclamation of his word bringing people healing and strength so they can grow more like him and through this develop a deeper relationship with God.</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310342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Today through the Sacrament of Baptism Christ comes to people and they become members of his family in the Church</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image on the slide and the directions on the worksheet to assist the students to express how people experience Christ alive in the world in the Sacrament of Baptism when the Holy Spirit becomes present through the symbols of water and the oil of chrism and people become members of Christ’s family in the Church. </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31685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342332"/>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678517"/>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19/11/2016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19/11/2016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19/11/2016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19/11/2016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19/11/2016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19/11/2016</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19/11/2016</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1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slide" Target="slide2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slide" Target="slide9.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10.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1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slide" Target="slide1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9.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41.jpeg"/><Relationship Id="rId4" Type="http://schemas.microsoft.com/office/2007/relationships/hdphoto" Target="../media/hdphoto11.wdp"/><Relationship Id="rId9"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slide" Target="slide14.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18.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JJ_Dec-3_Advent_art_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3" y="699542"/>
            <a:ext cx="5688631" cy="4273424"/>
          </a:xfrm>
          <a:prstGeom prst="rect">
            <a:avLst/>
          </a:prstGeom>
          <a:noFill/>
          <a:ln>
            <a:noFill/>
          </a:ln>
        </p:spPr>
      </p:pic>
      <p:sp>
        <p:nvSpPr>
          <p:cNvPr id="2" name="Title"/>
          <p:cNvSpPr>
            <a:spLocks noGrp="1"/>
          </p:cNvSpPr>
          <p:nvPr>
            <p:ph type="ctrTitle"/>
          </p:nvPr>
        </p:nvSpPr>
        <p:spPr>
          <a:xfrm>
            <a:off x="0" y="0"/>
            <a:ext cx="9144000" cy="900000"/>
          </a:xfrm>
        </p:spPr>
        <p:txBody>
          <a:bodyPr>
            <a:noAutofit/>
          </a:bodyPr>
          <a:lstStyle/>
          <a:p>
            <a:r>
              <a:rPr lang="en-US" sz="3400" dirty="0">
                <a:solidFill>
                  <a:schemeClr val="bg1"/>
                </a:solidFill>
                <a:latin typeface="Adobe Heiti Std R" pitchFamily="34" charset="-128"/>
                <a:ea typeface="Adobe Heiti Std R" pitchFamily="34" charset="-128"/>
              </a:rPr>
              <a:t>Advent – Preparing for the coming of Christ </a:t>
            </a:r>
            <a:endParaRPr lang="en-GB" sz="34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6084640" y="2218675"/>
            <a:ext cx="2951856" cy="2585323"/>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Using human statues show how people meet the risen Christ in different ways in one another and how they are strengthened in faith </a:t>
            </a:r>
            <a:r>
              <a:rPr lang="en-US" dirty="0" err="1">
                <a:solidFill>
                  <a:schemeClr val="bg1"/>
                </a:solidFill>
                <a:latin typeface="Adobe Fan Heiti Std B" pitchFamily="34" charset="-128"/>
                <a:ea typeface="Adobe Fan Heiti Std B" pitchFamily="34" charset="-128"/>
              </a:rPr>
              <a:t>whakapono</a:t>
            </a:r>
            <a:r>
              <a:rPr lang="en-US" dirty="0">
                <a:solidFill>
                  <a:schemeClr val="bg1"/>
                </a:solidFill>
                <a:latin typeface="Adobe Fan Heiti Std B" pitchFamily="34" charset="-128"/>
                <a:ea typeface="Adobe Fan Heiti Std B" pitchFamily="34" charset="-128"/>
              </a:rPr>
              <a:t> through the Christ-like actions of others.</a:t>
            </a:r>
            <a:endParaRPr lang="en-GB" dirty="0">
              <a:solidFill>
                <a:schemeClr val="bg1"/>
              </a:solidFill>
              <a:latin typeface="Adobe Fan Heiti Std B" pitchFamily="34" charset="-128"/>
              <a:ea typeface="Adobe Fan Heiti Std B" pitchFamily="34" charset="-128"/>
            </a:endParaRPr>
          </a:p>
        </p:txBody>
      </p:sp>
      <p:pic>
        <p:nvPicPr>
          <p:cNvPr id="8195" name="Ic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1445467"/>
            <a:ext cx="1540233" cy="119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03598"/>
            <a:ext cx="469921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400" dirty="0">
                <a:solidFill>
                  <a:schemeClr val="bg1"/>
                </a:solidFill>
                <a:latin typeface="Adobe Heiti Std R" pitchFamily="34" charset="-128"/>
                <a:ea typeface="Adobe Heiti Std R" pitchFamily="34" charset="-128"/>
              </a:rPr>
              <a:t>Christ comes to people today through the Christian community </a:t>
            </a:r>
            <a:r>
              <a:rPr lang="en-US" sz="2400" dirty="0" err="1">
                <a:solidFill>
                  <a:schemeClr val="bg1"/>
                </a:solidFill>
                <a:latin typeface="Adobe Heiti Std R" pitchFamily="34" charset="-128"/>
                <a:ea typeface="Adobe Heiti Std R" pitchFamily="34" charset="-128"/>
              </a:rPr>
              <a:t>Te</a:t>
            </a:r>
            <a:r>
              <a:rPr lang="en-US" sz="2400" dirty="0">
                <a:solidFill>
                  <a:schemeClr val="bg1"/>
                </a:solidFill>
                <a:latin typeface="Adobe Heiti Std R" pitchFamily="34" charset="-128"/>
                <a:ea typeface="Adobe Heiti Std R" pitchFamily="34" charset="-128"/>
              </a:rPr>
              <a:t> </a:t>
            </a:r>
            <a:r>
              <a:rPr lang="en-US" sz="2400" dirty="0" err="1">
                <a:solidFill>
                  <a:schemeClr val="bg1"/>
                </a:solidFill>
                <a:latin typeface="Adobe Heiti Std R" pitchFamily="34" charset="-128"/>
                <a:ea typeface="Adobe Heiti Std R" pitchFamily="34" charset="-128"/>
              </a:rPr>
              <a:t>Wh</a:t>
            </a:r>
            <a:r>
              <a:rPr lang="en-US" sz="2800" b="1" dirty="0" err="1">
                <a:solidFill>
                  <a:schemeClr val="bg1"/>
                </a:solidFill>
                <a:latin typeface="Bauhaus 93" pitchFamily="82" charset="0"/>
                <a:ea typeface="Adobe Heiti Std R" pitchFamily="34" charset="-128"/>
              </a:rPr>
              <a:t>ā</a:t>
            </a:r>
            <a:r>
              <a:rPr lang="en-US" sz="2400" dirty="0" err="1">
                <a:solidFill>
                  <a:schemeClr val="bg1"/>
                </a:solidFill>
                <a:latin typeface="Adobe Heiti Std R" pitchFamily="34" charset="-128"/>
                <a:ea typeface="Adobe Heiti Std R" pitchFamily="34" charset="-128"/>
              </a:rPr>
              <a:t>nau</a:t>
            </a:r>
            <a:r>
              <a:rPr lang="en-US" sz="2400" dirty="0">
                <a:solidFill>
                  <a:schemeClr val="bg1"/>
                </a:solidFill>
                <a:latin typeface="Adobe Heiti Std R" pitchFamily="34" charset="-128"/>
                <a:ea typeface="Adobe Heiti Std R" pitchFamily="34" charset="-128"/>
              </a:rPr>
              <a:t> </a:t>
            </a:r>
            <a:r>
              <a:rPr lang="en-US" sz="2400" dirty="0" smtClean="0">
                <a:solidFill>
                  <a:schemeClr val="bg1"/>
                </a:solidFill>
                <a:latin typeface="Adobe Heiti Std R" pitchFamily="34" charset="-128"/>
                <a:ea typeface="Adobe Heiti Std R" pitchFamily="34" charset="-128"/>
              </a:rPr>
              <a:t>a </a:t>
            </a:r>
            <a:r>
              <a:rPr lang="en-US" sz="2400" dirty="0" err="1">
                <a:solidFill>
                  <a:schemeClr val="bg1"/>
                </a:solidFill>
                <a:latin typeface="Adobe Heiti Std R" pitchFamily="34" charset="-128"/>
                <a:ea typeface="Adobe Heiti Std R" pitchFamily="34" charset="-128"/>
              </a:rPr>
              <a:t>T</a:t>
            </a:r>
            <a:r>
              <a:rPr lang="en-US" sz="2400" dirty="0" err="1" smtClean="0">
                <a:solidFill>
                  <a:schemeClr val="bg1"/>
                </a:solidFill>
                <a:latin typeface="Adobe Heiti Std R" pitchFamily="34" charset="-128"/>
                <a:ea typeface="Adobe Heiti Std R" pitchFamily="34" charset="-128"/>
              </a:rPr>
              <a:t>e</a:t>
            </a:r>
            <a:r>
              <a:rPr lang="en-US" sz="2400" dirty="0" smtClean="0">
                <a:solidFill>
                  <a:schemeClr val="bg1"/>
                </a:solidFill>
                <a:latin typeface="Adobe Heiti Std R" pitchFamily="34" charset="-128"/>
                <a:ea typeface="Adobe Heiti Std R" pitchFamily="34" charset="-128"/>
              </a:rPr>
              <a:t> </a:t>
            </a:r>
            <a:r>
              <a:rPr lang="en-US" sz="2400" dirty="0" err="1">
                <a:solidFill>
                  <a:schemeClr val="bg1"/>
                </a:solidFill>
                <a:latin typeface="Adobe Heiti Std R" pitchFamily="34" charset="-128"/>
                <a:ea typeface="Adobe Heiti Std R" pitchFamily="34" charset="-128"/>
              </a:rPr>
              <a:t>Karaiti</a:t>
            </a:r>
            <a:endParaRPr lang="en-GB" sz="28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286098844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90"/>
                                          </p:val>
                                        </p:tav>
                                        <p:tav tm="100000">
                                          <p:val>
                                            <p:fltVal val="0"/>
                                          </p:val>
                                        </p:tav>
                                      </p:tavLst>
                                    </p:anim>
                                    <p:animEffect transition="in" filter="fade">
                                      <p:cBhvr>
                                        <p:cTn id="10" dur="1000"/>
                                        <p:tgtEl>
                                          <p:spTgt spid="819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fade">
                                      <p:cBhvr>
                                        <p:cTn id="14" dur="1000"/>
                                        <p:tgtEl>
                                          <p:spTgt spid="8195"/>
                                        </p:tgtEl>
                                      </p:cBhvr>
                                    </p:animEffect>
                                  </p:childTnLst>
                                </p:cTn>
                              </p:par>
                            </p:childTnLst>
                          </p:cTn>
                        </p:par>
                        <p:par>
                          <p:cTn id="15" fill="hold">
                            <p:stCondLst>
                              <p:cond delay="2000"/>
                            </p:stCondLst>
                            <p:childTnLst>
                              <p:par>
                                <p:cTn id="16" presetID="20" presetClass="entr" presetSubtype="0" fill="hold" grpId="1"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edg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1389879" y="2643758"/>
            <a:ext cx="3396820" cy="2031325"/>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Show how people </a:t>
            </a:r>
            <a:r>
              <a:rPr lang="en-US" dirty="0" err="1">
                <a:solidFill>
                  <a:schemeClr val="bg1"/>
                </a:solidFill>
                <a:latin typeface="Adobe Fan Heiti Std B" pitchFamily="34" charset="-128"/>
                <a:ea typeface="Adobe Fan Heiti Std B" pitchFamily="34" charset="-128"/>
              </a:rPr>
              <a:t>recognise</a:t>
            </a:r>
            <a:r>
              <a:rPr lang="en-US" dirty="0">
                <a:solidFill>
                  <a:schemeClr val="bg1"/>
                </a:solidFill>
                <a:latin typeface="Adobe Fan Heiti Std B" pitchFamily="34" charset="-128"/>
                <a:ea typeface="Adobe Fan Heiti Std B" pitchFamily="34" charset="-128"/>
              </a:rPr>
              <a:t> Jesus in the breaking of the bread and are strengthened by him through the bread of life </a:t>
            </a:r>
            <a:r>
              <a:rPr lang="en-US" dirty="0" err="1">
                <a:solidFill>
                  <a:schemeClr val="bg1"/>
                </a:solidFill>
                <a:latin typeface="Adobe Fan Heiti Std B" pitchFamily="34" charset="-128"/>
                <a:ea typeface="Adobe Fan Heiti Std B" pitchFamily="34" charset="-128"/>
              </a:rPr>
              <a:t>te</a:t>
            </a:r>
            <a:r>
              <a:rPr lang="en-US" dirty="0">
                <a:solidFill>
                  <a:schemeClr val="bg1"/>
                </a:solidFill>
                <a:latin typeface="Adobe Fan Heiti Std B" pitchFamily="34" charset="-128"/>
                <a:ea typeface="Adobe Fan Heiti Std B" pitchFamily="34" charset="-128"/>
              </a:rPr>
              <a:t> taro o </a:t>
            </a:r>
            <a:r>
              <a:rPr lang="en-US" dirty="0" err="1">
                <a:solidFill>
                  <a:schemeClr val="bg1"/>
                </a:solidFill>
                <a:latin typeface="Adobe Fan Heiti Std B" pitchFamily="34" charset="-128"/>
                <a:ea typeface="Adobe Fan Heiti Std B" pitchFamily="34" charset="-128"/>
              </a:rPr>
              <a:t>te</a:t>
            </a:r>
            <a:r>
              <a:rPr lang="en-US" dirty="0">
                <a:solidFill>
                  <a:schemeClr val="bg1"/>
                </a:solidFill>
                <a:latin typeface="Adobe Fan Heiti Std B" pitchFamily="34" charset="-128"/>
                <a:ea typeface="Adobe Fan Heiti Std B" pitchFamily="34" charset="-128"/>
              </a:rPr>
              <a:t> </a:t>
            </a:r>
            <a:r>
              <a:rPr lang="en-US" dirty="0" err="1">
                <a:solidFill>
                  <a:schemeClr val="bg1"/>
                </a:solidFill>
                <a:latin typeface="Adobe Fan Heiti Std B" pitchFamily="34" charset="-128"/>
                <a:ea typeface="Adobe Fan Heiti Std B" pitchFamily="34" charset="-128"/>
              </a:rPr>
              <a:t>ora</a:t>
            </a:r>
            <a:r>
              <a:rPr lang="en-US" dirty="0">
                <a:solidFill>
                  <a:schemeClr val="bg1"/>
                </a:solidFill>
                <a:latin typeface="Adobe Fan Heiti Std B" pitchFamily="34" charset="-128"/>
                <a:ea typeface="Adobe Fan Heiti Std B" pitchFamily="34" charset="-128"/>
              </a:rPr>
              <a:t> to go out and live lives of service, </a:t>
            </a:r>
            <a:r>
              <a:rPr lang="en-US" dirty="0" err="1">
                <a:solidFill>
                  <a:schemeClr val="bg1"/>
                </a:solidFill>
                <a:latin typeface="Adobe Fan Heiti Std B" pitchFamily="34" charset="-128"/>
                <a:ea typeface="Adobe Fan Heiti Std B" pitchFamily="34" charset="-128"/>
              </a:rPr>
              <a:t>aroha</a:t>
            </a:r>
            <a:r>
              <a:rPr lang="en-US" dirty="0">
                <a:solidFill>
                  <a:schemeClr val="bg1"/>
                </a:solidFill>
                <a:latin typeface="Adobe Fan Heiti Std B" pitchFamily="34" charset="-128"/>
                <a:ea typeface="Adobe Fan Heiti Std B" pitchFamily="34" charset="-128"/>
              </a:rPr>
              <a:t> and </a:t>
            </a:r>
            <a:r>
              <a:rPr lang="en-US" dirty="0" err="1">
                <a:solidFill>
                  <a:schemeClr val="bg1"/>
                </a:solidFill>
                <a:latin typeface="Adobe Fan Heiti Std B" pitchFamily="34" charset="-128"/>
                <a:ea typeface="Adobe Fan Heiti Std B" pitchFamily="34" charset="-128"/>
              </a:rPr>
              <a:t>manaakitanga</a:t>
            </a:r>
            <a:r>
              <a:rPr lang="en-US" dirty="0">
                <a:solidFill>
                  <a:schemeClr val="bg1"/>
                </a:solidFill>
                <a:latin typeface="Adobe Fan Heiti Std B" pitchFamily="34" charset="-128"/>
                <a:ea typeface="Adobe Fan Heiti Std B" pitchFamily="34" charset="-128"/>
              </a:rPr>
              <a:t>.</a:t>
            </a:r>
            <a:endParaRPr lang="en-GB" dirty="0">
              <a:solidFill>
                <a:schemeClr val="bg1"/>
              </a:solidFill>
              <a:latin typeface="Adobe Fan Heiti Std B" pitchFamily="34" charset="-128"/>
              <a:ea typeface="Adobe Fan Heiti Std B" pitchFamily="34" charset="-128"/>
            </a:endParaRPr>
          </a:p>
        </p:txBody>
      </p:sp>
      <p:pic>
        <p:nvPicPr>
          <p:cNvPr id="15" name="Icon 2" descr="D:\03 Projects\TCI\10 Lessons\02 LITURGICAL YEAR\01 Advent\Advent Y8-L01\Slide 11 - icon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75" y="3102277"/>
            <a:ext cx="565894" cy="11142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1389878" y="1288380"/>
            <a:ext cx="3396820" cy="923330"/>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Use mime to show how Christ comes to people today when they celebrate Eucharist.</a:t>
            </a:r>
            <a:endParaRPr lang="en-GB" dirty="0">
              <a:solidFill>
                <a:schemeClr val="bg1"/>
              </a:solidFill>
              <a:latin typeface="Adobe Fan Heiti Std B" pitchFamily="34" charset="-128"/>
              <a:ea typeface="Adobe Fan Heiti Std B" pitchFamily="34" charset="-128"/>
            </a:endParaRPr>
          </a:p>
        </p:txBody>
      </p:sp>
      <p:pic>
        <p:nvPicPr>
          <p:cNvPr id="9219" name="Icon 1" descr="D:\03 Projects\TCI\10 Lessons\02 LITURGICAL YEAR\01 Advent\Advent Y8-L01\Slide 11 - icon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88380"/>
            <a:ext cx="565894" cy="11142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912" y="1563639"/>
            <a:ext cx="3894513" cy="292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800" dirty="0">
                <a:solidFill>
                  <a:schemeClr val="bg1"/>
                </a:solidFill>
                <a:latin typeface="Adobe Heiti Std R" pitchFamily="34" charset="-128"/>
                <a:ea typeface="Adobe Heiti Std R" pitchFamily="34" charset="-128"/>
              </a:rPr>
              <a:t>Christ comes into people</a:t>
            </a:r>
            <a:r>
              <a:rPr lang="en-US" sz="2800" spc="-1600" dirty="0">
                <a:solidFill>
                  <a:schemeClr val="bg1"/>
                </a:solidFill>
                <a:latin typeface="Adobe Heiti Std R" pitchFamily="34" charset="-128"/>
                <a:ea typeface="Adobe Heiti Std R" pitchFamily="34" charset="-128"/>
              </a:rPr>
              <a:t>’</a:t>
            </a:r>
            <a:r>
              <a:rPr lang="en-US" sz="2800" dirty="0">
                <a:solidFill>
                  <a:schemeClr val="bg1"/>
                </a:solidFill>
                <a:latin typeface="Adobe Heiti Std R" pitchFamily="34" charset="-128"/>
                <a:ea typeface="Adobe Heiti Std R" pitchFamily="34" charset="-128"/>
              </a:rPr>
              <a:t>s lives now in our time as they celebrate the Eucharist</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59357580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fade">
                                      <p:cBhvr>
                                        <p:cTn id="13" dur="1000"/>
                                        <p:tgtEl>
                                          <p:spTgt spid="9219"/>
                                        </p:tgtEl>
                                      </p:cBhvr>
                                    </p:animEffect>
                                    <p:anim calcmode="lin" valueType="num">
                                      <p:cBhvr>
                                        <p:cTn id="14" dur="1000" fill="hold"/>
                                        <p:tgtEl>
                                          <p:spTgt spid="9219"/>
                                        </p:tgtEl>
                                        <p:attrNameLst>
                                          <p:attrName>ppt_w</p:attrName>
                                        </p:attrNameLst>
                                      </p:cBhvr>
                                      <p:tavLst>
                                        <p:tav tm="0" fmla="#ppt_w*sin(2.5*pi*$)">
                                          <p:val>
                                            <p:fltVal val="0"/>
                                          </p:val>
                                        </p:tav>
                                        <p:tav tm="100000">
                                          <p:val>
                                            <p:fltVal val="1"/>
                                          </p:val>
                                        </p:tav>
                                      </p:tavLst>
                                    </p:anim>
                                    <p:anim calcmode="lin" valueType="num">
                                      <p:cBhvr>
                                        <p:cTn id="15" dur="1000" fill="hold"/>
                                        <p:tgtEl>
                                          <p:spTgt spid="9219"/>
                                        </p:tgtEl>
                                        <p:attrNameLst>
                                          <p:attrName>ppt_h</p:attrName>
                                        </p:attrNameLst>
                                      </p:cBhvr>
                                      <p:tavLst>
                                        <p:tav tm="0">
                                          <p:val>
                                            <p:strVal val="#ppt_h"/>
                                          </p:val>
                                        </p:tav>
                                        <p:tav tm="100000">
                                          <p:val>
                                            <p:strVal val="#ppt_h"/>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1000"/>
                                        <p:tgtEl>
                                          <p:spTgt spid="7"/>
                                        </p:tgtEl>
                                      </p:cBhvr>
                                    </p:animEffect>
                                  </p:childTnLst>
                                </p:cTn>
                              </p:par>
                            </p:childTnLst>
                          </p:cTn>
                        </p:par>
                        <p:par>
                          <p:cTn id="19" fill="hold">
                            <p:stCondLst>
                              <p:cond delay="2000"/>
                            </p:stCondLst>
                            <p:childTnLst>
                              <p:par>
                                <p:cTn id="20" presetID="4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900"/>
                                        <p:tgtEl>
                                          <p:spTgt spid="15"/>
                                        </p:tgtEl>
                                      </p:cBhvr>
                                    </p:animEffect>
                                    <p:anim calcmode="lin" valueType="num">
                                      <p:cBhvr>
                                        <p:cTn id="23" dur="900" fill="hold"/>
                                        <p:tgtEl>
                                          <p:spTgt spid="15"/>
                                        </p:tgtEl>
                                        <p:attrNameLst>
                                          <p:attrName>ppt_w</p:attrName>
                                        </p:attrNameLst>
                                      </p:cBhvr>
                                      <p:tavLst>
                                        <p:tav tm="0" fmla="#ppt_w*sin(2.5*pi*$)">
                                          <p:val>
                                            <p:fltVal val="0"/>
                                          </p:val>
                                        </p:tav>
                                        <p:tav tm="100000">
                                          <p:val>
                                            <p:fltVal val="1"/>
                                          </p:val>
                                        </p:tav>
                                      </p:tavLst>
                                    </p:anim>
                                    <p:anim calcmode="lin" valueType="num">
                                      <p:cBhvr>
                                        <p:cTn id="24" dur="900" fill="hold"/>
                                        <p:tgtEl>
                                          <p:spTgt spid="15"/>
                                        </p:tgtEl>
                                        <p:attrNameLst>
                                          <p:attrName>ppt_h</p:attrName>
                                        </p:attrNameLst>
                                      </p:cBhvr>
                                      <p:tavLst>
                                        <p:tav tm="0">
                                          <p:val>
                                            <p:strVal val="#ppt_h"/>
                                          </p:val>
                                        </p:tav>
                                        <p:tav tm="100000">
                                          <p:val>
                                            <p:strVal val="#ppt_h"/>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4343532" y="1284387"/>
            <a:ext cx="3396820" cy="3416320"/>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Show how through the laying on of hands and the anointing with oil people meet the risen Christ and are strengthened by his </a:t>
            </a:r>
            <a:r>
              <a:rPr lang="en-US" dirty="0" smtClean="0">
                <a:solidFill>
                  <a:schemeClr val="bg1"/>
                </a:solidFill>
                <a:latin typeface="Adobe Fan Heiti Std B" pitchFamily="34" charset="-128"/>
                <a:ea typeface="Adobe Fan Heiti Std B" pitchFamily="34" charset="-128"/>
              </a:rPr>
              <a:t>peace</a:t>
            </a:r>
            <a:br>
              <a:rPr lang="en-US" dirty="0" smtClean="0">
                <a:solidFill>
                  <a:schemeClr val="bg1"/>
                </a:solidFill>
                <a:latin typeface="Adobe Fan Heiti Std B" pitchFamily="34" charset="-128"/>
                <a:ea typeface="Adobe Fan Heiti Std B" pitchFamily="34" charset="-128"/>
              </a:rPr>
            </a:br>
            <a:r>
              <a:rPr lang="en-US" dirty="0" err="1" smtClean="0">
                <a:solidFill>
                  <a:schemeClr val="bg1"/>
                </a:solidFill>
                <a:latin typeface="Adobe Fan Heiti Std B" pitchFamily="34" charset="-128"/>
                <a:ea typeface="Adobe Fan Heiti Std B" pitchFamily="34" charset="-128"/>
              </a:rPr>
              <a:t>rangimarie</a:t>
            </a:r>
            <a:r>
              <a:rPr lang="en-US" dirty="0">
                <a:solidFill>
                  <a:schemeClr val="bg1"/>
                </a:solidFill>
                <a:latin typeface="Adobe Fan Heiti Std B" pitchFamily="34" charset="-128"/>
                <a:ea typeface="Adobe Fan Heiti Std B" pitchFamily="34" charset="-128"/>
              </a:rPr>
              <a:t/>
            </a:r>
            <a:br>
              <a:rPr lang="en-US" dirty="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and healing</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love  aroha</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to accept</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what </a:t>
            </a:r>
            <a:r>
              <a:rPr lang="en-US" dirty="0">
                <a:solidFill>
                  <a:schemeClr val="bg1"/>
                </a:solidFill>
                <a:latin typeface="Adobe Fan Heiti Std B" pitchFamily="34" charset="-128"/>
                <a:ea typeface="Adobe Fan Heiti Std B" pitchFamily="34" charset="-128"/>
              </a:rPr>
              <a:t>will </a:t>
            </a:r>
            <a:r>
              <a:rPr lang="en-US" dirty="0" smtClean="0">
                <a:solidFill>
                  <a:schemeClr val="bg1"/>
                </a:solidFill>
                <a:latin typeface="Adobe Fan Heiti Std B" pitchFamily="34" charset="-128"/>
                <a:ea typeface="Adobe Fan Heiti Std B" pitchFamily="34" charset="-128"/>
              </a:rPr>
              <a:t>be,</a:t>
            </a:r>
            <a:br>
              <a:rPr lang="en-US" dirty="0" smtClean="0">
                <a:solidFill>
                  <a:schemeClr val="bg1"/>
                </a:solidFill>
                <a:latin typeface="Adobe Fan Heiti Std B" pitchFamily="34" charset="-128"/>
                <a:ea typeface="Adobe Fan Heiti Std B" pitchFamily="34" charset="-128"/>
              </a:rPr>
            </a:br>
            <a:r>
              <a:rPr lang="en-US" dirty="0" smtClean="0">
                <a:solidFill>
                  <a:schemeClr val="bg1"/>
                </a:solidFill>
                <a:latin typeface="Adobe Fan Heiti Std B" pitchFamily="34" charset="-128"/>
                <a:ea typeface="Adobe Fan Heiti Std B" pitchFamily="34" charset="-128"/>
              </a:rPr>
              <a:t>and grow</a:t>
            </a:r>
          </a:p>
          <a:p>
            <a:r>
              <a:rPr lang="en-US" dirty="0" smtClean="0">
                <a:solidFill>
                  <a:schemeClr val="bg1"/>
                </a:solidFill>
                <a:latin typeface="Adobe Fan Heiti Std B" pitchFamily="34" charset="-128"/>
                <a:ea typeface="Adobe Fan Heiti Std B" pitchFamily="34" charset="-128"/>
              </a:rPr>
              <a:t>closer </a:t>
            </a:r>
            <a:r>
              <a:rPr lang="en-US" dirty="0">
                <a:solidFill>
                  <a:schemeClr val="bg1"/>
                </a:solidFill>
                <a:latin typeface="Adobe Fan Heiti Std B" pitchFamily="34" charset="-128"/>
                <a:ea typeface="Adobe Fan Heiti Std B" pitchFamily="34" charset="-128"/>
              </a:rPr>
              <a:t>to him. </a:t>
            </a:r>
            <a:endParaRPr lang="en-GB" dirty="0">
              <a:solidFill>
                <a:schemeClr val="bg1"/>
              </a:solidFill>
              <a:latin typeface="Adobe Fan Heiti Std B" pitchFamily="34" charset="-128"/>
              <a:ea typeface="Adobe Fan Heiti Std B" pitchFamily="34" charset="-128"/>
            </a:endParaRPr>
          </a:p>
        </p:txBody>
      </p:sp>
      <p:pic>
        <p:nvPicPr>
          <p:cNvPr id="10244" name="Icon 2" descr="D:\03 Projects\TCI\10 Lessons\02 LITURGICAL YEAR\01 Advent\Advent Y8-L01\Slide 12 - icon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284387"/>
            <a:ext cx="1030413" cy="10590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ncronline.org/sites/default/files/styles/article_slideshow/public/stories/images/Sick.jpg?itok=l6tha1E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499742"/>
            <a:ext cx="3004670" cy="1872208"/>
          </a:xfrm>
          <a:prstGeom prst="rect">
            <a:avLst/>
          </a:prstGeom>
          <a:noFill/>
          <a:ln>
            <a:noFill/>
          </a:ln>
        </p:spPr>
      </p:pic>
      <p:sp>
        <p:nvSpPr>
          <p:cNvPr id="7" name="TextBox 1"/>
          <p:cNvSpPr txBox="1"/>
          <p:nvPr/>
        </p:nvSpPr>
        <p:spPr>
          <a:xfrm>
            <a:off x="1254721" y="3520627"/>
            <a:ext cx="2880320" cy="1200329"/>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Use human statues to illustrate what happens at the celebration of the Anointing of the </a:t>
            </a:r>
            <a:r>
              <a:rPr lang="en-US" dirty="0" smtClean="0">
                <a:solidFill>
                  <a:schemeClr val="bg1"/>
                </a:solidFill>
                <a:latin typeface="Adobe Fan Heiti Std B" pitchFamily="34" charset="-128"/>
                <a:ea typeface="Adobe Fan Heiti Std B" pitchFamily="34" charset="-128"/>
              </a:rPr>
              <a:t>Sick</a:t>
            </a:r>
            <a:r>
              <a:rPr lang="en-US" dirty="0">
                <a:solidFill>
                  <a:schemeClr val="bg1"/>
                </a:solidFill>
                <a:latin typeface="Adobe Fan Heiti Std B" pitchFamily="34" charset="-128"/>
                <a:ea typeface="Adobe Fan Heiti Std B" pitchFamily="34" charset="-128"/>
              </a:rPr>
              <a:t>. </a:t>
            </a:r>
            <a:endParaRPr lang="en-GB" dirty="0">
              <a:solidFill>
                <a:schemeClr val="bg1"/>
              </a:solidFill>
              <a:latin typeface="Adobe Fan Heiti Std B" pitchFamily="34" charset="-128"/>
              <a:ea typeface="Adobe Fan Heiti Std B" pitchFamily="34" charset="-128"/>
            </a:endParaRPr>
          </a:p>
        </p:txBody>
      </p:sp>
      <p:pic>
        <p:nvPicPr>
          <p:cNvPr id="18" name="Icon 1" descr="D:\03 Projects\TCI\10 Lessons\02 LITURGICAL YEAR\01 Advent\Advent Y8-L01\Slide 12 - icon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91273"/>
            <a:ext cx="1030413" cy="10590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128489"/>
            <a:ext cx="3888432" cy="21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400" dirty="0">
                <a:solidFill>
                  <a:schemeClr val="bg1"/>
                </a:solidFill>
                <a:latin typeface="Adobe Heiti Std R" pitchFamily="34" charset="-128"/>
                <a:ea typeface="Adobe Heiti Std R" pitchFamily="34" charset="-128"/>
              </a:rPr>
              <a:t>Christ comes to people now and gives healing and comfort to them when they celebrate the Sacrament of the Anointing</a:t>
            </a:r>
            <a:endParaRPr lang="en-GB" sz="28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0247925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1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000"/>
                                        <p:tgtEl>
                                          <p:spTgt spid="7"/>
                                        </p:tgtEl>
                                      </p:cBhvr>
                                    </p:animEffect>
                                  </p:childTnLst>
                                </p:cTn>
                              </p:par>
                            </p:childTnLst>
                          </p:cTn>
                        </p:par>
                        <p:par>
                          <p:cTn id="17" fill="hold">
                            <p:stCondLst>
                              <p:cond delay="16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2100"/>
                            </p:stCondLst>
                            <p:childTnLst>
                              <p:par>
                                <p:cTn id="24" presetID="10" presetClass="entr" presetSubtype="0" fill="hold" nodeType="afterEffect">
                                  <p:stCondLst>
                                    <p:cond delay="0"/>
                                  </p:stCondLst>
                                  <p:childTnLst>
                                    <p:set>
                                      <p:cBhvr>
                                        <p:cTn id="25" dur="1" fill="hold">
                                          <p:stCondLst>
                                            <p:cond delay="0"/>
                                          </p:stCondLst>
                                        </p:cTn>
                                        <p:tgtEl>
                                          <p:spTgt spid="10244"/>
                                        </p:tgtEl>
                                        <p:attrNameLst>
                                          <p:attrName>style.visibility</p:attrName>
                                        </p:attrNameLst>
                                      </p:cBhvr>
                                      <p:to>
                                        <p:strVal val="visible"/>
                                      </p:to>
                                    </p:set>
                                    <p:animEffect transition="in" filter="fade">
                                      <p:cBhvr>
                                        <p:cTn id="26" dur="1100"/>
                                        <p:tgtEl>
                                          <p:spTgt spid="1024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Line 7"/>
          <p:cNvSpPr txBox="1"/>
          <p:nvPr/>
        </p:nvSpPr>
        <p:spPr>
          <a:xfrm>
            <a:off x="323528" y="4283328"/>
            <a:ext cx="7487428"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Questions </a:t>
            </a:r>
            <a:r>
              <a:rPr lang="en-US" sz="1600" b="1" dirty="0">
                <a:solidFill>
                  <a:schemeClr val="bg1"/>
                </a:solidFill>
                <a:latin typeface="Adobe Heiti Std R" pitchFamily="34" charset="-128"/>
                <a:ea typeface="Adobe Heiti Std R" pitchFamily="34" charset="-128"/>
                <a:cs typeface="Segoe UI" pitchFamily="34" charset="0"/>
              </a:rPr>
              <a:t>I would like to ask about the topics in this lesson are …</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0" name="Textbox: Line 6"/>
          <p:cNvSpPr txBox="1"/>
          <p:nvPr/>
        </p:nvSpPr>
        <p:spPr>
          <a:xfrm>
            <a:off x="332691" y="3894713"/>
            <a:ext cx="7490312"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Which </a:t>
            </a:r>
            <a:r>
              <a:rPr lang="en-US" sz="1600" b="1" dirty="0">
                <a:solidFill>
                  <a:schemeClr val="bg1"/>
                </a:solidFill>
                <a:latin typeface="Adobe Heiti Std R" pitchFamily="34" charset="-128"/>
                <a:ea typeface="Adobe Heiti Std R" pitchFamily="34" charset="-128"/>
                <a:cs typeface="Segoe UI" pitchFamily="34" charset="0"/>
              </a:rPr>
              <a:t>activity do you think helped you to learn best in this lesson?</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9" name="Textbox: Line 5"/>
          <p:cNvSpPr txBox="1"/>
          <p:nvPr/>
        </p:nvSpPr>
        <p:spPr>
          <a:xfrm>
            <a:off x="332688" y="3258736"/>
            <a:ext cx="8667312" cy="584775"/>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What </a:t>
            </a:r>
            <a:r>
              <a:rPr lang="en-US" sz="1600" b="1" dirty="0">
                <a:solidFill>
                  <a:schemeClr val="bg1"/>
                </a:solidFill>
                <a:latin typeface="Adobe Heiti Std R" pitchFamily="34" charset="-128"/>
                <a:ea typeface="Adobe Heiti Std R" pitchFamily="34" charset="-128"/>
                <a:cs typeface="Segoe UI" pitchFamily="34" charset="0"/>
              </a:rPr>
              <a:t>advice could you give someone of your age to help them grow more like Christ especially in Advent?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4" name="Textbox: Line 4"/>
          <p:cNvSpPr txBox="1"/>
          <p:nvPr/>
        </p:nvSpPr>
        <p:spPr>
          <a:xfrm>
            <a:off x="332688" y="2647335"/>
            <a:ext cx="8667312" cy="584775"/>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Give </a:t>
            </a:r>
            <a:r>
              <a:rPr lang="en-US" sz="1600" b="1" dirty="0">
                <a:solidFill>
                  <a:schemeClr val="bg1"/>
                </a:solidFill>
                <a:latin typeface="Adobe Heiti Std R" pitchFamily="34" charset="-128"/>
                <a:ea typeface="Adobe Heiti Std R" pitchFamily="34" charset="-128"/>
                <a:cs typeface="Segoe UI" pitchFamily="34" charset="0"/>
              </a:rPr>
              <a:t>3 examples of how Christ comes into people</a:t>
            </a:r>
            <a:r>
              <a:rPr lang="en-US" sz="1600" b="1" spc="-1200" dirty="0">
                <a:solidFill>
                  <a:schemeClr val="bg1"/>
                </a:solidFill>
                <a:latin typeface="Adobe Heiti Std R" pitchFamily="34" charset="-128"/>
                <a:ea typeface="Adobe Heiti Std R" pitchFamily="34" charset="-128"/>
                <a:cs typeface="Segoe UI" pitchFamily="34" charset="0"/>
              </a:rPr>
              <a:t>’</a:t>
            </a:r>
            <a:r>
              <a:rPr lang="en-US" sz="1600" b="1" dirty="0">
                <a:solidFill>
                  <a:schemeClr val="bg1"/>
                </a:solidFill>
                <a:latin typeface="Adobe Heiti Std R" pitchFamily="34" charset="-128"/>
                <a:ea typeface="Adobe Heiti Std R" pitchFamily="34" charset="-128"/>
                <a:cs typeface="Segoe UI" pitchFamily="34" charset="0"/>
              </a:rPr>
              <a:t>s lives now when liturgy is celebrated.</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1" name="Textbox: Line 3"/>
          <p:cNvSpPr txBox="1"/>
          <p:nvPr/>
        </p:nvSpPr>
        <p:spPr>
          <a:xfrm>
            <a:off x="332688" y="2279526"/>
            <a:ext cx="8359604"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An </a:t>
            </a:r>
            <a:r>
              <a:rPr lang="en-US" sz="1600" b="1" dirty="0">
                <a:solidFill>
                  <a:schemeClr val="bg1"/>
                </a:solidFill>
                <a:latin typeface="Adobe Heiti Std R" pitchFamily="34" charset="-128"/>
                <a:ea typeface="Adobe Heiti Std R" pitchFamily="34" charset="-128"/>
                <a:cs typeface="Segoe UI" pitchFamily="34" charset="0"/>
              </a:rPr>
              <a:t>example of conversion in young people</a:t>
            </a:r>
            <a:r>
              <a:rPr lang="en-US" sz="1600" b="1" spc="-1200" dirty="0">
                <a:solidFill>
                  <a:schemeClr val="bg1"/>
                </a:solidFill>
                <a:latin typeface="Adobe Heiti Std R" pitchFamily="34" charset="-128"/>
                <a:ea typeface="Adobe Heiti Std R" pitchFamily="34" charset="-128"/>
                <a:cs typeface="Segoe UI" pitchFamily="34" charset="0"/>
              </a:rPr>
              <a:t>’</a:t>
            </a:r>
            <a:r>
              <a:rPr lang="en-US" sz="1600" b="1" dirty="0">
                <a:solidFill>
                  <a:schemeClr val="bg1"/>
                </a:solidFill>
                <a:latin typeface="Adobe Heiti Std R" pitchFamily="34" charset="-128"/>
                <a:ea typeface="Adobe Heiti Std R" pitchFamily="34" charset="-128"/>
                <a:cs typeface="Segoe UI" pitchFamily="34" charset="0"/>
              </a:rPr>
              <a:t>s lives is …</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2" name="Textbox: Line 2"/>
          <p:cNvSpPr txBox="1"/>
          <p:nvPr/>
        </p:nvSpPr>
        <p:spPr>
          <a:xfrm>
            <a:off x="332692" y="1889155"/>
            <a:ext cx="8468150"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Advent </a:t>
            </a:r>
            <a:r>
              <a:rPr lang="en-US" sz="1600" b="1" dirty="0">
                <a:solidFill>
                  <a:schemeClr val="bg1"/>
                </a:solidFill>
                <a:latin typeface="Adobe Heiti Std R" pitchFamily="34" charset="-128"/>
                <a:ea typeface="Adobe Heiti Std R" pitchFamily="34" charset="-128"/>
                <a:cs typeface="Segoe UI" pitchFamily="34" charset="0"/>
              </a:rPr>
              <a:t>is a season for conversion which  means … </a:t>
            </a:r>
          </a:p>
        </p:txBody>
      </p:sp>
      <p:sp>
        <p:nvSpPr>
          <p:cNvPr id="27" name="Textbox: Line 1"/>
          <p:cNvSpPr txBox="1"/>
          <p:nvPr/>
        </p:nvSpPr>
        <p:spPr>
          <a:xfrm>
            <a:off x="332691" y="1247845"/>
            <a:ext cx="8721528" cy="584775"/>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Explain </a:t>
            </a:r>
            <a:r>
              <a:rPr lang="en-US" sz="1600" b="1" dirty="0">
                <a:solidFill>
                  <a:schemeClr val="bg1"/>
                </a:solidFill>
                <a:latin typeface="Adobe Heiti Std R" pitchFamily="34" charset="-128"/>
                <a:ea typeface="Adobe Heiti Std R" pitchFamily="34" charset="-128"/>
                <a:cs typeface="Segoe UI" pitchFamily="34" charset="0"/>
              </a:rPr>
              <a:t>the difference between Jesus</a:t>
            </a:r>
            <a:r>
              <a:rPr lang="en-US" sz="1600" b="1" spc="-1200" dirty="0">
                <a:solidFill>
                  <a:schemeClr val="bg1"/>
                </a:solidFill>
                <a:latin typeface="Adobe Heiti Std R" pitchFamily="34" charset="-128"/>
                <a:ea typeface="Adobe Heiti Std R" pitchFamily="34" charset="-128"/>
                <a:cs typeface="Segoe UI" pitchFamily="34" charset="0"/>
              </a:rPr>
              <a:t>’</a:t>
            </a:r>
            <a:r>
              <a:rPr lang="en-US" sz="1600" b="1" dirty="0">
                <a:solidFill>
                  <a:schemeClr val="bg1"/>
                </a:solidFill>
                <a:latin typeface="Adobe Heiti Std R" pitchFamily="34" charset="-128"/>
                <a:ea typeface="Adobe Heiti Std R" pitchFamily="34" charset="-128"/>
                <a:cs typeface="Segoe UI" pitchFamily="34" charset="0"/>
              </a:rPr>
              <a:t> coming as an event in history and Christ coming into people</a:t>
            </a:r>
            <a:r>
              <a:rPr lang="en-US" sz="1600" b="1" spc="-1200" dirty="0">
                <a:solidFill>
                  <a:schemeClr val="bg1"/>
                </a:solidFill>
                <a:latin typeface="Adobe Heiti Std R" pitchFamily="34" charset="-128"/>
                <a:ea typeface="Adobe Heiti Std R" pitchFamily="34" charset="-128"/>
                <a:cs typeface="Segoe UI" pitchFamily="34" charset="0"/>
              </a:rPr>
              <a:t>’</a:t>
            </a:r>
            <a:r>
              <a:rPr lang="en-US" sz="1600" b="1" dirty="0">
                <a:solidFill>
                  <a:schemeClr val="bg1"/>
                </a:solidFill>
                <a:latin typeface="Adobe Heiti Std R" pitchFamily="34" charset="-128"/>
                <a:ea typeface="Adobe Heiti Std R" pitchFamily="34" charset="-128"/>
                <a:cs typeface="Segoe UI" pitchFamily="34" charset="0"/>
              </a:rPr>
              <a:t>s lives today.</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0" name="Shape: Border 7"/>
          <p:cNvSpPr/>
          <p:nvPr/>
        </p:nvSpPr>
        <p:spPr>
          <a:xfrm>
            <a:off x="372047" y="4283328"/>
            <a:ext cx="862795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6"/>
          <p:cNvSpPr/>
          <p:nvPr/>
        </p:nvSpPr>
        <p:spPr>
          <a:xfrm>
            <a:off x="372047" y="3879886"/>
            <a:ext cx="862795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6" name="Shape: Border 5"/>
          <p:cNvSpPr/>
          <p:nvPr/>
        </p:nvSpPr>
        <p:spPr>
          <a:xfrm>
            <a:off x="372047" y="3274998"/>
            <a:ext cx="8627953"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25" name="Shape: Border 4"/>
          <p:cNvSpPr/>
          <p:nvPr/>
        </p:nvSpPr>
        <p:spPr>
          <a:xfrm>
            <a:off x="372047" y="2670110"/>
            <a:ext cx="8627953"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372047" y="2283936"/>
            <a:ext cx="8627953" cy="321286"/>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372047" y="1880494"/>
            <a:ext cx="862795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372047" y="1275606"/>
            <a:ext cx="8627953"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7" name="Shape: Number 7"/>
          <p:cNvSpPr txBox="1"/>
          <p:nvPr/>
        </p:nvSpPr>
        <p:spPr>
          <a:xfrm>
            <a:off x="35496" y="4290126"/>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7</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8" name="Shape: Number 6"/>
          <p:cNvSpPr txBox="1"/>
          <p:nvPr/>
        </p:nvSpPr>
        <p:spPr>
          <a:xfrm>
            <a:off x="35496" y="3896057"/>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6</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42" name="Shape: Number 5"/>
          <p:cNvSpPr txBox="1"/>
          <p:nvPr/>
        </p:nvSpPr>
        <p:spPr>
          <a:xfrm>
            <a:off x="35496" y="3262096"/>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5)</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6" name="Shape: Number 4"/>
          <p:cNvSpPr txBox="1"/>
          <p:nvPr/>
        </p:nvSpPr>
        <p:spPr>
          <a:xfrm>
            <a:off x="35496" y="2653955"/>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4</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35496" y="2278012"/>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3)</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35496" y="1892458"/>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2)</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35496" y="1255675"/>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1)</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dobe Heiti Std R" pitchFamily="34" charset="-128"/>
                <a:ea typeface="Adobe Heiti Std R" pitchFamily="34" charset="-128"/>
              </a:rPr>
              <a:t>Check up</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in each caption space to reveal text</a:t>
            </a:r>
          </a:p>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pic>
        <p:nvPicPr>
          <p:cNvPr id="43" name="Picture: right corn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8046" y="51470"/>
            <a:ext cx="1538450" cy="1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9966FF"/>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9966FF"/>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25"/>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9966FF"/>
                                      </p:to>
                                    </p:animClr>
                                  </p:childTnLst>
                                </p:cTn>
                              </p:par>
                              <p:par>
                                <p:cTn id="23" presetID="10" presetClass="entr"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4"/>
                                        </p:tgtEl>
                                        <p:attrNameLst>
                                          <p:attrName>style.color</p:attrName>
                                        </p:attrNameLst>
                                      </p:cBhvr>
                                      <p:to>
                                        <a:srgbClr val="9966FF"/>
                                      </p:to>
                                    </p:animClr>
                                  </p:childTnLst>
                                </p:cTn>
                              </p:par>
                              <p:par>
                                <p:cTn id="31" presetID="10" presetClass="entr" presetSubtype="0" fill="hold" grpId="1"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1000" fill="hold"/>
                                        <p:tgtEl>
                                          <p:spTgt spid="29"/>
                                        </p:tgtEl>
                                        <p:attrNameLst>
                                          <p:attrName>style.color</p:attrName>
                                        </p:attrNameLst>
                                      </p:cBhvr>
                                      <p:to>
                                        <a:srgbClr val="9966FF"/>
                                      </p:to>
                                    </p:animClr>
                                  </p:childTnLst>
                                </p:cTn>
                              </p:par>
                              <p:par>
                                <p:cTn id="39" presetID="10" presetClass="entr"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0" nodeType="clickEffect">
                                  <p:stCondLst>
                                    <p:cond delay="0"/>
                                  </p:stCondLst>
                                  <p:childTnLst>
                                    <p:animClr clrSpc="rgb" dir="cw">
                                      <p:cBhvr override="childStyle">
                                        <p:cTn id="46" dur="1000" fill="hold"/>
                                        <p:tgtEl>
                                          <p:spTgt spid="20"/>
                                        </p:tgtEl>
                                        <p:attrNameLst>
                                          <p:attrName>style.color</p:attrName>
                                        </p:attrNameLst>
                                      </p:cBhvr>
                                      <p:to>
                                        <a:srgbClr val="9966FF"/>
                                      </p:to>
                                    </p:animClr>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1" nodeType="clickEffect">
                                  <p:stCondLst>
                                    <p:cond delay="0"/>
                                  </p:stCondLst>
                                  <p:childTnLst>
                                    <p:animClr clrSpc="rgb" dir="cw">
                                      <p:cBhvr override="childStyle">
                                        <p:cTn id="54" dur="500" fill="hold"/>
                                        <p:tgtEl>
                                          <p:spTgt spid="27"/>
                                        </p:tgtEl>
                                        <p:attrNameLst>
                                          <p:attrName>style.color</p:attrName>
                                        </p:attrNameLst>
                                      </p:cBhvr>
                                      <p:to>
                                        <a:schemeClr val="bg1"/>
                                      </p:to>
                                    </p:animClr>
                                  </p:childTnLst>
                                </p:cTn>
                              </p:par>
                              <p:par>
                                <p:cTn id="55" presetID="3" presetClass="emph" presetSubtype="2" fill="hold" grpId="2" nodeType="withEffect">
                                  <p:stCondLst>
                                    <p:cond delay="0"/>
                                  </p:stCondLst>
                                  <p:childTnLst>
                                    <p:animClr clrSpc="rgb" dir="cw">
                                      <p:cBhvr override="childStyle">
                                        <p:cTn id="56" dur="500" fill="hold"/>
                                        <p:tgtEl>
                                          <p:spTgt spid="22"/>
                                        </p:tgtEl>
                                        <p:attrNameLst>
                                          <p:attrName>style.color</p:attrName>
                                        </p:attrNameLst>
                                      </p:cBhvr>
                                      <p:to>
                                        <a:schemeClr val="bg1"/>
                                      </p:to>
                                    </p:animClr>
                                  </p:childTnLst>
                                </p:cTn>
                              </p:par>
                              <p:par>
                                <p:cTn id="57" presetID="3" presetClass="emph" presetSubtype="2" fill="hold" grpId="2" nodeType="withEffect">
                                  <p:stCondLst>
                                    <p:cond delay="0"/>
                                  </p:stCondLst>
                                  <p:childTnLst>
                                    <p:animClr clrSpc="rgb" dir="cw">
                                      <p:cBhvr override="childStyle">
                                        <p:cTn id="58" dur="500" fill="hold"/>
                                        <p:tgtEl>
                                          <p:spTgt spid="21"/>
                                        </p:tgtEl>
                                        <p:attrNameLst>
                                          <p:attrName>style.color</p:attrName>
                                        </p:attrNameLst>
                                      </p:cBhvr>
                                      <p:to>
                                        <a:schemeClr val="bg1"/>
                                      </p:to>
                                    </p:animClr>
                                  </p:childTnLst>
                                </p:cTn>
                              </p:par>
                              <p:par>
                                <p:cTn id="59" presetID="3" presetClass="emph" presetSubtype="2" fill="hold" grpId="2" nodeType="withEffect">
                                  <p:stCondLst>
                                    <p:cond delay="0"/>
                                  </p:stCondLst>
                                  <p:childTnLst>
                                    <p:animClr clrSpc="rgb" dir="cw">
                                      <p:cBhvr override="childStyle">
                                        <p:cTn id="60" dur="500" fill="hold"/>
                                        <p:tgtEl>
                                          <p:spTgt spid="24"/>
                                        </p:tgtEl>
                                        <p:attrNameLst>
                                          <p:attrName>style.color</p:attrName>
                                        </p:attrNameLst>
                                      </p:cBhvr>
                                      <p:to>
                                        <a:schemeClr val="bg1"/>
                                      </p:to>
                                    </p:animClr>
                                  </p:childTnLst>
                                </p:cTn>
                              </p:par>
                              <p:par>
                                <p:cTn id="61" presetID="3" presetClass="emph" presetSubtype="2" fill="hold" grpId="2" nodeType="withEffect">
                                  <p:stCondLst>
                                    <p:cond delay="0"/>
                                  </p:stCondLst>
                                  <p:childTnLst>
                                    <p:animClr clrSpc="rgb" dir="cw">
                                      <p:cBhvr override="childStyle">
                                        <p:cTn id="62" dur="500" fill="hold"/>
                                        <p:tgtEl>
                                          <p:spTgt spid="29"/>
                                        </p:tgtEl>
                                        <p:attrNameLst>
                                          <p:attrName>style.color</p:attrName>
                                        </p:attrNameLst>
                                      </p:cBhvr>
                                      <p:to>
                                        <a:schemeClr val="bg1"/>
                                      </p:to>
                                    </p:animClr>
                                  </p:childTnLst>
                                </p:cTn>
                              </p:par>
                              <p:par>
                                <p:cTn id="63" presetID="3" presetClass="emph" presetSubtype="2" fill="hold" grpId="2" nodeType="withEffect">
                                  <p:stCondLst>
                                    <p:cond delay="0"/>
                                  </p:stCondLst>
                                  <p:childTnLst>
                                    <p:animClr clrSpc="rgb" dir="cw">
                                      <p:cBhvr override="childStyle">
                                        <p:cTn id="64" dur="500" fill="hold"/>
                                        <p:tgtEl>
                                          <p:spTgt spid="20"/>
                                        </p:tgtEl>
                                        <p:attrNameLst>
                                          <p:attrName>style.color</p:attrName>
                                        </p:attrNameLst>
                                      </p:cBhvr>
                                      <p:to>
                                        <a:schemeClr val="bg1"/>
                                      </p:to>
                                    </p:animClr>
                                  </p:childTnLst>
                                </p:cTn>
                              </p:par>
                              <p:par>
                                <p:cTn id="65" presetID="3" presetClass="emph" presetSubtype="2" fill="hold" grpId="1" nodeType="withEffect">
                                  <p:stCondLst>
                                    <p:cond delay="0"/>
                                  </p:stCondLst>
                                  <p:childTnLst>
                                    <p:animClr clrSpc="rgb" dir="cw">
                                      <p:cBhvr override="childStyle">
                                        <p:cTn id="66" dur="500" fill="hold"/>
                                        <p:tgtEl>
                                          <p:spTgt spid="18"/>
                                        </p:tgtEl>
                                        <p:attrNameLst>
                                          <p:attrName>style.color</p:attrName>
                                        </p:attrNameLst>
                                      </p:cBhvr>
                                      <p:to>
                                        <a:schemeClr val="bg1"/>
                                      </p:to>
                                    </p:animClr>
                                  </p:childTnLst>
                                </p:cTn>
                              </p:par>
                              <p:par>
                                <p:cTn id="67" presetID="1" presetClass="exit" presetSubtype="0" fill="hold" grpId="3"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6"/>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2" nodeType="clickEffect">
                                  <p:stCondLst>
                                    <p:cond delay="0"/>
                                  </p:stCondLst>
                                  <p:childTnLst>
                                    <p:animClr clrSpc="rgb" dir="cw">
                                      <p:cBhvr override="childStyle">
                                        <p:cTn id="83" dur="500" fill="hold"/>
                                        <p:tgtEl>
                                          <p:spTgt spid="27"/>
                                        </p:tgtEl>
                                        <p:attrNameLst>
                                          <p:attrName>style.color</p:attrName>
                                        </p:attrNameLst>
                                      </p:cBhvr>
                                      <p:to>
                                        <a:schemeClr val="bg1"/>
                                      </p:to>
                                    </p:animClr>
                                  </p:childTnLst>
                                </p:cTn>
                              </p:par>
                              <p:par>
                                <p:cTn id="84" presetID="3" presetClass="emph" presetSubtype="2" fill="hold" grpId="4" nodeType="withEffect">
                                  <p:stCondLst>
                                    <p:cond delay="0"/>
                                  </p:stCondLst>
                                  <p:childTnLst>
                                    <p:animClr clrSpc="rgb" dir="cw">
                                      <p:cBhvr override="childStyle">
                                        <p:cTn id="85" dur="500" fill="hold"/>
                                        <p:tgtEl>
                                          <p:spTgt spid="22"/>
                                        </p:tgtEl>
                                        <p:attrNameLst>
                                          <p:attrName>style.color</p:attrName>
                                        </p:attrNameLst>
                                      </p:cBhvr>
                                      <p:to>
                                        <a:schemeClr val="bg1"/>
                                      </p:to>
                                    </p:animClr>
                                  </p:childTnLst>
                                </p:cTn>
                              </p:par>
                              <p:par>
                                <p:cTn id="86" presetID="3" presetClass="emph" presetSubtype="2" fill="hold" grpId="4" nodeType="withEffect">
                                  <p:stCondLst>
                                    <p:cond delay="0"/>
                                  </p:stCondLst>
                                  <p:childTnLst>
                                    <p:animClr clrSpc="rgb" dir="cw">
                                      <p:cBhvr override="childStyle">
                                        <p:cTn id="87" dur="500" fill="hold"/>
                                        <p:tgtEl>
                                          <p:spTgt spid="21"/>
                                        </p:tgtEl>
                                        <p:attrNameLst>
                                          <p:attrName>style.color</p:attrName>
                                        </p:attrNameLst>
                                      </p:cBhvr>
                                      <p:to>
                                        <a:schemeClr val="bg1"/>
                                      </p:to>
                                    </p:animClr>
                                  </p:childTnLst>
                                </p:cTn>
                              </p:par>
                              <p:par>
                                <p:cTn id="88" presetID="3" presetClass="emph" presetSubtype="2" fill="hold" grpId="4" nodeType="withEffect">
                                  <p:stCondLst>
                                    <p:cond delay="0"/>
                                  </p:stCondLst>
                                  <p:childTnLst>
                                    <p:animClr clrSpc="rgb" dir="cw">
                                      <p:cBhvr override="childStyle">
                                        <p:cTn id="89" dur="500" fill="hold"/>
                                        <p:tgtEl>
                                          <p:spTgt spid="24"/>
                                        </p:tgtEl>
                                        <p:attrNameLst>
                                          <p:attrName>style.color</p:attrName>
                                        </p:attrNameLst>
                                      </p:cBhvr>
                                      <p:to>
                                        <a:schemeClr val="bg1"/>
                                      </p:to>
                                    </p:animClr>
                                  </p:childTnLst>
                                </p:cTn>
                              </p:par>
                              <p:par>
                                <p:cTn id="90" presetID="3" presetClass="emph" presetSubtype="2" fill="hold" grpId="4" nodeType="withEffect">
                                  <p:stCondLst>
                                    <p:cond delay="0"/>
                                  </p:stCondLst>
                                  <p:childTnLst>
                                    <p:animClr clrSpc="rgb" dir="cw">
                                      <p:cBhvr override="childStyle">
                                        <p:cTn id="91" dur="500" fill="hold"/>
                                        <p:tgtEl>
                                          <p:spTgt spid="29"/>
                                        </p:tgtEl>
                                        <p:attrNameLst>
                                          <p:attrName>style.color</p:attrName>
                                        </p:attrNameLst>
                                      </p:cBhvr>
                                      <p:to>
                                        <a:schemeClr val="bg1"/>
                                      </p:to>
                                    </p:animClr>
                                  </p:childTnLst>
                                </p:cTn>
                              </p:par>
                              <p:par>
                                <p:cTn id="92" presetID="3" presetClass="emph" presetSubtype="2" fill="hold" grpId="4" nodeType="withEffect">
                                  <p:stCondLst>
                                    <p:cond delay="0"/>
                                  </p:stCondLst>
                                  <p:childTnLst>
                                    <p:animClr clrSpc="rgb" dir="cw">
                                      <p:cBhvr override="childStyle">
                                        <p:cTn id="93" dur="500" fill="hold"/>
                                        <p:tgtEl>
                                          <p:spTgt spid="20"/>
                                        </p:tgtEl>
                                        <p:attrNameLst>
                                          <p:attrName>style.color</p:attrName>
                                        </p:attrNameLst>
                                      </p:cBhvr>
                                      <p:to>
                                        <a:schemeClr val="bg1"/>
                                      </p:to>
                                    </p:animClr>
                                  </p:childTnLst>
                                </p:cTn>
                              </p:par>
                              <p:par>
                                <p:cTn id="94" presetID="3" presetClass="emph" presetSubtype="2" fill="hold" grpId="3" nodeType="withEffect">
                                  <p:stCondLst>
                                    <p:cond delay="0"/>
                                  </p:stCondLst>
                                  <p:childTnLst>
                                    <p:animClr clrSpc="rgb" dir="cw">
                                      <p:cBhvr override="childStyle">
                                        <p:cTn id="95" dur="500" fill="hold"/>
                                        <p:tgtEl>
                                          <p:spTgt spid="18"/>
                                        </p:tgtEl>
                                        <p:attrNameLst>
                                          <p:attrName>style.color</p:attrName>
                                        </p:attrNameLst>
                                      </p:cBhvr>
                                      <p:to>
                                        <a:schemeClr val="bg1"/>
                                      </p:to>
                                    </p:animClr>
                                  </p:childTnLst>
                                </p:cTn>
                              </p:par>
                              <p:par>
                                <p:cTn id="96" presetID="1" presetClass="exit" presetSubtype="0" fill="hold" grpId="5" nodeType="withEffect">
                                  <p:stCondLst>
                                    <p:cond delay="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xit" presetSubtype="0" fill="hold" grpId="5"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grpId="5" nodeType="withEffect">
                                  <p:stCondLst>
                                    <p:cond delay="0"/>
                                  </p:stCondLst>
                                  <p:childTnLst>
                                    <p:set>
                                      <p:cBhvr>
                                        <p:cTn id="101" dur="1" fill="hold">
                                          <p:stCondLst>
                                            <p:cond delay="0"/>
                                          </p:stCondLst>
                                        </p:cTn>
                                        <p:tgtEl>
                                          <p:spTgt spid="24"/>
                                        </p:tgtEl>
                                        <p:attrNameLst>
                                          <p:attrName>style.visibility</p:attrName>
                                        </p:attrNameLst>
                                      </p:cBhvr>
                                      <p:to>
                                        <p:strVal val="hidden"/>
                                      </p:to>
                                    </p:set>
                                  </p:childTnLst>
                                </p:cTn>
                              </p:par>
                              <p:par>
                                <p:cTn id="102" presetID="1" presetClass="exit" presetSubtype="0" fill="hold" grpId="5" nodeType="withEffect">
                                  <p:stCondLst>
                                    <p:cond delay="0"/>
                                  </p:stCondLst>
                                  <p:childTnLst>
                                    <p:set>
                                      <p:cBhvr>
                                        <p:cTn id="103" dur="1" fill="hold">
                                          <p:stCondLst>
                                            <p:cond delay="0"/>
                                          </p:stCondLst>
                                        </p:cTn>
                                        <p:tgtEl>
                                          <p:spTgt spid="29"/>
                                        </p:tgtEl>
                                        <p:attrNameLst>
                                          <p:attrName>style.visibility</p:attrName>
                                        </p:attrNameLst>
                                      </p:cBhvr>
                                      <p:to>
                                        <p:strVal val="hidden"/>
                                      </p:to>
                                    </p:set>
                                  </p:childTnLst>
                                </p:cTn>
                              </p:par>
                              <p:par>
                                <p:cTn id="104" presetID="1" presetClass="exit" presetSubtype="0" fill="hold" grpId="5" nodeType="withEffect">
                                  <p:stCondLst>
                                    <p:cond delay="0"/>
                                  </p:stCondLst>
                                  <p:childTnLst>
                                    <p:set>
                                      <p:cBhvr>
                                        <p:cTn id="105" dur="1" fill="hold">
                                          <p:stCondLst>
                                            <p:cond delay="0"/>
                                          </p:stCondLst>
                                        </p:cTn>
                                        <p:tgtEl>
                                          <p:spTgt spid="20"/>
                                        </p:tgtEl>
                                        <p:attrNameLst>
                                          <p:attrName>style.visibility</p:attrName>
                                        </p:attrNameLst>
                                      </p:cBhvr>
                                      <p:to>
                                        <p:strVal val="hidden"/>
                                      </p:to>
                                    </p:set>
                                  </p:childTnLst>
                                </p:cTn>
                              </p:par>
                              <p:par>
                                <p:cTn id="106" presetID="1" presetClass="exit" presetSubtype="0" fill="hold" grpId="4" nodeType="withEffect">
                                  <p:stCondLst>
                                    <p:cond delay="0"/>
                                  </p:stCondLst>
                                  <p:childTnLst>
                                    <p:set>
                                      <p:cBhvr>
                                        <p:cTn id="10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p:bldP spid="18" grpId="1"/>
      <p:bldP spid="18" grpId="2"/>
      <p:bldP spid="18" grpId="3"/>
      <p:bldP spid="18" grpId="4"/>
      <p:bldP spid="20" grpId="0"/>
      <p:bldP spid="20" grpId="1"/>
      <p:bldP spid="20" grpId="2"/>
      <p:bldP spid="20" grpId="3"/>
      <p:bldP spid="20" grpId="4"/>
      <p:bldP spid="20" grpId="5"/>
      <p:bldP spid="29" grpId="0"/>
      <p:bldP spid="29" grpId="1"/>
      <p:bldP spid="29" grpId="2"/>
      <p:bldP spid="29" grpId="3"/>
      <p:bldP spid="29" grpId="4"/>
      <p:bldP spid="29" grpId="5"/>
      <p:bldP spid="24" grpId="0"/>
      <p:bldP spid="24" grpId="1"/>
      <p:bldP spid="24" grpId="2"/>
      <p:bldP spid="24" grpId="3"/>
      <p:bldP spid="24" grpId="4"/>
      <p:bldP spid="24"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8 - Mittit ad Virgine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2676" y="0"/>
            <a:ext cx="609600" cy="609600"/>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dobe Heiti Std R" pitchFamily="34" charset="-128"/>
                <a:ea typeface="Adobe Heiti Std R" pitchFamily="34" charset="-128"/>
              </a:rPr>
              <a:t>Time for Reflection</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S-14</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788180"/>
            <a:ext cx="7797913" cy="35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2"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3"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070"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0"/>
                                        </p:tgtEl>
                                        <p:attrNameLst>
                                          <p:attrName>fillcolor</p:attrName>
                                        </p:attrNameLst>
                                      </p:cBhvr>
                                      <p:to>
                                        <a:schemeClr val="accent2"/>
                                      </p:to>
                                    </p:animClr>
                                    <p:set>
                                      <p:cBhvr>
                                        <p:cTn id="21" dur="1000" fill="hold"/>
                                        <p:tgtEl>
                                          <p:spTgt spid="10"/>
                                        </p:tgtEl>
                                        <p:attrNameLst>
                                          <p:attrName>fill.type</p:attrName>
                                        </p:attrNameLst>
                                      </p:cBhvr>
                                      <p:to>
                                        <p:strVal val="solid"/>
                                      </p:to>
                                    </p:set>
                                    <p:set>
                                      <p:cBhvr>
                                        <p:cTn id="22" dur="1000" fill="hold"/>
                                        <p:tgtEl>
                                          <p:spTgt spid="10"/>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 presetClass="emph" presetSubtype="2" fill="hold" nodeType="withEffect">
                                  <p:stCondLst>
                                    <p:cond delay="0"/>
                                  </p:stCondLst>
                                  <p:childTnLst>
                                    <p:animClr clrSpc="rgb" dir="cw">
                                      <p:cBhvr>
                                        <p:cTn id="34" dur="2000" fill="hold"/>
                                        <p:tgtEl>
                                          <p:spTgt spid="10"/>
                                        </p:tgtEl>
                                        <p:attrNameLst>
                                          <p:attrName>fillcolor</p:attrName>
                                        </p:attrNameLst>
                                      </p:cBhvr>
                                      <p:to>
                                        <a:schemeClr val="bg1"/>
                                      </p:to>
                                    </p:animClr>
                                    <p:set>
                                      <p:cBhvr>
                                        <p:cTn id="35" dur="2000" fill="hold"/>
                                        <p:tgtEl>
                                          <p:spTgt spid="10"/>
                                        </p:tgtEl>
                                        <p:attrNameLst>
                                          <p:attrName>fill.type</p:attrName>
                                        </p:attrNameLst>
                                      </p:cBhvr>
                                      <p:to>
                                        <p:strVal val="solid"/>
                                      </p:to>
                                    </p:set>
                                    <p:set>
                                      <p:cBhvr>
                                        <p:cTn id="3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1" grpId="0"/>
      <p:bldP spid="11" grpId="1"/>
      <p:bldP spid="12" grpId="0"/>
      <p:bldP spid="12" grpId="1"/>
      <p:bldP spid="12"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2" name="Table"/>
          <p:cNvGraphicFramePr>
            <a:graphicFrameLocks noGrp="1"/>
          </p:cNvGraphicFramePr>
          <p:nvPr>
            <p:extLst>
              <p:ext uri="{D42A27DB-BD31-4B8C-83A1-F6EECF244321}">
                <p14:modId xmlns:p14="http://schemas.microsoft.com/office/powerpoint/2010/main" val="354218122"/>
              </p:ext>
            </p:extLst>
          </p:nvPr>
        </p:nvGraphicFramePr>
        <p:xfrm>
          <a:off x="587895" y="628603"/>
          <a:ext cx="7944546" cy="3889503"/>
        </p:xfrm>
        <a:graphic>
          <a:graphicData uri="http://schemas.openxmlformats.org/drawingml/2006/table">
            <a:tbl>
              <a:tblPr firstRow="1" bandRow="1">
                <a:tableStyleId>{5940675A-B579-460E-94D1-54222C63F5DA}</a:tableStyleId>
              </a:tblPr>
              <a:tblGrid>
                <a:gridCol w="2648182"/>
                <a:gridCol w="2648182"/>
                <a:gridCol w="2648182"/>
              </a:tblGrid>
              <a:tr h="493615">
                <a:tc gridSpan="3">
                  <a:txBody>
                    <a:bodyPr/>
                    <a:lstStyle/>
                    <a:p>
                      <a:pPr algn="ctr"/>
                      <a:r>
                        <a:rPr lang="en-NZ" sz="2800" b="1" kern="1200" dirty="0" smtClean="0">
                          <a:solidFill>
                            <a:schemeClr val="tx1"/>
                          </a:solidFill>
                          <a:effectLst/>
                          <a:latin typeface="+mn-lt"/>
                          <a:ea typeface="+mn-ea"/>
                          <a:cs typeface="+mn-cs"/>
                        </a:rPr>
                        <a:t>Jesus Christ’s birth – WHEN, WHERE, WHY? </a:t>
                      </a:r>
                      <a:endParaRPr lang="en-GB" sz="2800" b="1" dirty="0"/>
                    </a:p>
                  </a:txBody>
                  <a:tcPr marL="90000" marR="0" marT="0" marB="0" anchor="ctr"/>
                </a:tc>
                <a:tc hMerge="1">
                  <a:txBody>
                    <a:bodyPr/>
                    <a:lstStyle/>
                    <a:p>
                      <a:endParaRPr lang="en-GB" dirty="0"/>
                    </a:p>
                  </a:txBody>
                  <a:tcPr/>
                </a:tc>
                <a:tc hMerge="1">
                  <a:txBody>
                    <a:bodyPr/>
                    <a:lstStyle/>
                    <a:p>
                      <a:endParaRPr lang="en-GB" dirty="0"/>
                    </a:p>
                  </a:txBody>
                  <a:tcPr/>
                </a:tc>
              </a:tr>
              <a:tr h="3395888">
                <a:tc>
                  <a:txBody>
                    <a:bodyPr/>
                    <a:lstStyle/>
                    <a:p>
                      <a:pPr algn="ctr"/>
                      <a:r>
                        <a:rPr lang="en-US" sz="1200" b="1" dirty="0" smtClean="0"/>
                        <a:t>What do I</a:t>
                      </a:r>
                    </a:p>
                    <a:p>
                      <a:pPr algn="ctr"/>
                      <a:r>
                        <a:rPr lang="en-US" sz="3200" b="1" dirty="0" smtClean="0"/>
                        <a:t>KNOW?</a:t>
                      </a:r>
                      <a:endParaRPr lang="en-GB" sz="3200" b="1" dirty="0"/>
                    </a:p>
                  </a:txBody>
                  <a:tcPr/>
                </a:tc>
                <a:tc>
                  <a:txBody>
                    <a:bodyPr/>
                    <a:lstStyle/>
                    <a:p>
                      <a:pPr algn="ctr"/>
                      <a:r>
                        <a:rPr lang="en-US" sz="1200" b="1" dirty="0" smtClean="0"/>
                        <a:t>What do I</a:t>
                      </a:r>
                    </a:p>
                    <a:p>
                      <a:pPr algn="ctr"/>
                      <a:r>
                        <a:rPr lang="en-US" sz="3200" b="1" dirty="0" smtClean="0"/>
                        <a:t>WONDER?</a:t>
                      </a:r>
                      <a:endParaRPr lang="en-GB" sz="3200" b="1" dirty="0" smtClean="0"/>
                    </a:p>
                    <a:p>
                      <a:endParaRPr lang="en-GB" sz="3200" dirty="0"/>
                    </a:p>
                  </a:txBody>
                  <a:tcPr/>
                </a:tc>
                <a:tc>
                  <a:txBody>
                    <a:bodyPr/>
                    <a:lstStyle/>
                    <a:p>
                      <a:pPr algn="ctr"/>
                      <a:r>
                        <a:rPr lang="en-US" sz="1200" b="1" dirty="0" smtClean="0"/>
                        <a:t>What have I</a:t>
                      </a:r>
                    </a:p>
                    <a:p>
                      <a:pPr algn="ctr"/>
                      <a:r>
                        <a:rPr lang="en-US" sz="3200" b="1" dirty="0" smtClean="0"/>
                        <a:t>LEARNT?</a:t>
                      </a:r>
                      <a:endParaRPr lang="en-GB" sz="3200" b="1" dirty="0" smtClean="0"/>
                    </a:p>
                    <a:p>
                      <a:endParaRPr lang="en-GB" dirty="0"/>
                    </a:p>
                  </a:txBody>
                  <a:tcPr/>
                </a:tc>
              </a:tr>
            </a:tbl>
          </a:graphicData>
        </a:graphic>
      </p:graphicFrame>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sp>
        <p:nvSpPr>
          <p:cNvPr id="17" name="Name field"/>
          <p:cNvSpPr txBox="1"/>
          <p:nvPr/>
        </p:nvSpPr>
        <p:spPr>
          <a:xfrm>
            <a:off x="4171860" y="114186"/>
            <a:ext cx="3024336" cy="369332"/>
          </a:xfrm>
          <a:prstGeom prst="rect">
            <a:avLst/>
          </a:prstGeom>
          <a:noFill/>
        </p:spPr>
        <p:txBody>
          <a:bodyPr wrap="square" rtlCol="0">
            <a:spAutoFit/>
          </a:bodyPr>
          <a:lstStyle/>
          <a:p>
            <a:r>
              <a:rPr lang="en-NZ" dirty="0" smtClean="0"/>
              <a:t>Name____________________</a:t>
            </a:r>
            <a:endParaRPr lang="en-GB" dirty="0"/>
          </a:p>
        </p:txBody>
      </p:sp>
      <p:sp>
        <p:nvSpPr>
          <p:cNvPr id="18" name="Date field"/>
          <p:cNvSpPr txBox="1"/>
          <p:nvPr/>
        </p:nvSpPr>
        <p:spPr>
          <a:xfrm>
            <a:off x="7231748" y="112262"/>
            <a:ext cx="1800200" cy="369332"/>
          </a:xfrm>
          <a:prstGeom prst="rect">
            <a:avLst/>
          </a:prstGeom>
          <a:noFill/>
        </p:spPr>
        <p:txBody>
          <a:bodyPr wrap="square" rtlCol="0">
            <a:spAutoFit/>
          </a:bodyPr>
          <a:lstStyle/>
          <a:p>
            <a:r>
              <a:rPr lang="en-NZ" dirty="0" smtClean="0"/>
              <a:t>Date__________</a:t>
            </a:r>
            <a:endParaRPr lang="en-GB" dirty="0"/>
          </a:p>
        </p:txBody>
      </p:sp>
      <p:sp>
        <p:nvSpPr>
          <p:cNvPr id="1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20447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 name="TextBox 2"/>
          <p:cNvSpPr txBox="1"/>
          <p:nvPr/>
        </p:nvSpPr>
        <p:spPr>
          <a:xfrm>
            <a:off x="5004048" y="3651870"/>
            <a:ext cx="3995952" cy="1246495"/>
          </a:xfrm>
          <a:prstGeom prst="rect">
            <a:avLst/>
          </a:prstGeom>
          <a:noFill/>
        </p:spPr>
        <p:txBody>
          <a:bodyPr wrap="square" rtlCol="0">
            <a:spAutoFit/>
          </a:bodyPr>
          <a:lstStyle/>
          <a:p>
            <a:r>
              <a:rPr lang="en-US" sz="1500" dirty="0">
                <a:latin typeface="Adobe Fan Heiti Std B" pitchFamily="34" charset="-128"/>
                <a:ea typeface="Adobe Fan Heiti Std B" pitchFamily="34" charset="-128"/>
              </a:rPr>
              <a:t>Show how through the action of the priest who represents Jesus, people can experience healing, reconciliation with God who gives them </a:t>
            </a:r>
            <a:r>
              <a:rPr lang="en-US" sz="1500" dirty="0" err="1">
                <a:latin typeface="Adobe Fan Heiti Std B" pitchFamily="34" charset="-128"/>
                <a:ea typeface="Adobe Fan Heiti Std B" pitchFamily="34" charset="-128"/>
              </a:rPr>
              <a:t>mana</a:t>
            </a:r>
            <a:r>
              <a:rPr lang="en-US" sz="1500" dirty="0">
                <a:latin typeface="Adobe Fan Heiti Std B" pitchFamily="34" charset="-128"/>
                <a:ea typeface="Adobe Fan Heiti Std B" pitchFamily="34" charset="-128"/>
              </a:rPr>
              <a:t> to strengthen them to live as Jesus lived.</a:t>
            </a:r>
            <a:endParaRPr lang="en-GB" sz="1500" dirty="0">
              <a:latin typeface="Adobe Fan Heiti Std B" pitchFamily="34" charset="-128"/>
              <a:ea typeface="Adobe Fan Heiti Std B" pitchFamily="34" charset="-128"/>
            </a:endParaRPr>
          </a:p>
        </p:txBody>
      </p:sp>
      <p:pic>
        <p:nvPicPr>
          <p:cNvPr id="23" name="Icon 2" descr="D:\03 Projects\TCI\10 Lessons\02 LITURGICAL YEAR\01 Advent\Advent Y8-L01\Slide 7 - icon transparent.tif"/>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88097" y="3716331"/>
            <a:ext cx="615951" cy="49415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160" y="1294718"/>
            <a:ext cx="2661772" cy="235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p:nvPr/>
        </p:nvSpPr>
        <p:spPr>
          <a:xfrm>
            <a:off x="683568" y="3659546"/>
            <a:ext cx="3456384" cy="1015663"/>
          </a:xfrm>
          <a:prstGeom prst="rect">
            <a:avLst/>
          </a:prstGeom>
          <a:noFill/>
        </p:spPr>
        <p:txBody>
          <a:bodyPr wrap="square" rtlCol="0">
            <a:spAutoFit/>
          </a:bodyPr>
          <a:lstStyle/>
          <a:p>
            <a:r>
              <a:rPr lang="en-NZ" sz="1500" dirty="0">
                <a:latin typeface="Adobe Fan Heiti Std B" pitchFamily="34" charset="-128"/>
                <a:ea typeface="Adobe Fan Heiti Std B" pitchFamily="34" charset="-128"/>
              </a:rPr>
              <a:t>Create a drama to show how Christ comes to people when they celebrate the Sacrament of Penance </a:t>
            </a:r>
            <a:r>
              <a:rPr lang="en-NZ" sz="1500" dirty="0" err="1">
                <a:latin typeface="Adobe Fan Heiti Std B" pitchFamily="34" charset="-128"/>
                <a:ea typeface="Adobe Fan Heiti Std B" pitchFamily="34" charset="-128"/>
              </a:rPr>
              <a:t>Hohou</a:t>
            </a:r>
            <a:r>
              <a:rPr lang="en-NZ" sz="1500" dirty="0">
                <a:latin typeface="Adobe Fan Heiti Std B" pitchFamily="34" charset="-128"/>
                <a:ea typeface="Adobe Fan Heiti Std B" pitchFamily="34" charset="-128"/>
              </a:rPr>
              <a:t> </a:t>
            </a:r>
            <a:r>
              <a:rPr lang="en-NZ" sz="1500" dirty="0" err="1">
                <a:latin typeface="Adobe Fan Heiti Std B" pitchFamily="34" charset="-128"/>
                <a:ea typeface="Adobe Fan Heiti Std B" pitchFamily="34" charset="-128"/>
              </a:rPr>
              <a:t>Rongo</a:t>
            </a:r>
            <a:r>
              <a:rPr lang="en-NZ" sz="1500" dirty="0">
                <a:latin typeface="Adobe Fan Heiti Std B" pitchFamily="34" charset="-128"/>
                <a:ea typeface="Adobe Fan Heiti Std B" pitchFamily="34" charset="-128"/>
              </a:rPr>
              <a:t> and invites them to grow closer to </a:t>
            </a:r>
            <a:r>
              <a:rPr lang="en-NZ" sz="1500" dirty="0" smtClean="0">
                <a:latin typeface="Adobe Fan Heiti Std B" pitchFamily="34" charset="-128"/>
                <a:ea typeface="Adobe Fan Heiti Std B" pitchFamily="34" charset="-128"/>
              </a:rPr>
              <a:t>him.</a:t>
            </a:r>
            <a:endParaRPr lang="en-GB" sz="1500" dirty="0">
              <a:latin typeface="Adobe Fan Heiti Std B" pitchFamily="34" charset="-128"/>
              <a:ea typeface="Adobe Fan Heiti Std B" pitchFamily="34" charset="-128"/>
            </a:endParaRPr>
          </a:p>
        </p:txBody>
      </p:sp>
      <p:pic>
        <p:nvPicPr>
          <p:cNvPr id="5125" name="Icon 1" descr="D:\03 Projects\TCI\10 Lessons\02 LITURGICAL YEAR\01 Advent\Advent Y8-L01\Slide 7 - icon transparent.tif"/>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7504" y="3654251"/>
            <a:ext cx="615951" cy="4941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302055"/>
            <a:ext cx="2655040" cy="235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Name Field"/>
          <p:cNvSpPr txBox="1"/>
          <p:nvPr/>
        </p:nvSpPr>
        <p:spPr>
          <a:xfrm>
            <a:off x="4248416" y="834266"/>
            <a:ext cx="3024336" cy="369332"/>
          </a:xfrm>
          <a:prstGeom prst="rect">
            <a:avLst/>
          </a:prstGeom>
          <a:noFill/>
        </p:spPr>
        <p:txBody>
          <a:bodyPr wrap="square" rtlCol="0">
            <a:spAutoFit/>
          </a:bodyPr>
          <a:lstStyle/>
          <a:p>
            <a:r>
              <a:rPr lang="en-NZ" dirty="0" smtClean="0"/>
              <a:t>Name____________________</a:t>
            </a:r>
            <a:endParaRPr lang="en-GB" dirty="0"/>
          </a:p>
        </p:txBody>
      </p:sp>
      <p:sp>
        <p:nvSpPr>
          <p:cNvPr id="20" name="Date Field"/>
          <p:cNvSpPr txBox="1"/>
          <p:nvPr/>
        </p:nvSpPr>
        <p:spPr>
          <a:xfrm>
            <a:off x="7308304" y="832342"/>
            <a:ext cx="1800200" cy="369332"/>
          </a:xfrm>
          <a:prstGeom prst="rect">
            <a:avLst/>
          </a:prstGeom>
          <a:noFill/>
        </p:spPr>
        <p:txBody>
          <a:bodyPr wrap="square" rtlCol="0">
            <a:spAutoFit/>
          </a:bodyPr>
          <a:lstStyle/>
          <a:p>
            <a:r>
              <a:rPr lang="en-NZ" dirty="0" smtClean="0"/>
              <a:t>Date__________</a:t>
            </a:r>
            <a:endParaRPr lang="en-GB" dirty="0"/>
          </a:p>
        </p:txBody>
      </p:sp>
      <p:sp>
        <p:nvSpPr>
          <p:cNvPr id="2" name="Title"/>
          <p:cNvSpPr>
            <a:spLocks noGrp="1"/>
          </p:cNvSpPr>
          <p:nvPr>
            <p:ph type="ctrTitle"/>
          </p:nvPr>
        </p:nvSpPr>
        <p:spPr>
          <a:xfrm>
            <a:off x="0" y="0"/>
            <a:ext cx="9144000" cy="900000"/>
          </a:xfrm>
        </p:spPr>
        <p:txBody>
          <a:bodyPr>
            <a:noAutofit/>
          </a:bodyPr>
          <a:lstStyle/>
          <a:p>
            <a:r>
              <a:rPr lang="en-US" sz="2800" dirty="0">
                <a:latin typeface="Adobe Heiti Std R" pitchFamily="34" charset="-128"/>
                <a:ea typeface="Adobe Heiti Std R" pitchFamily="34" charset="-128"/>
              </a:rPr>
              <a:t>Each day through the Sacrament of Penance people get the strength to change their attitudes and actions</a:t>
            </a:r>
            <a:endParaRPr lang="en-GB" sz="32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4"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991102504"/>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 name="TextBox 2"/>
          <p:cNvSpPr txBox="1"/>
          <p:nvPr/>
        </p:nvSpPr>
        <p:spPr>
          <a:xfrm>
            <a:off x="4589486" y="3114274"/>
            <a:ext cx="3995952" cy="1477328"/>
          </a:xfrm>
          <a:prstGeom prst="rect">
            <a:avLst/>
          </a:prstGeom>
          <a:noFill/>
        </p:spPr>
        <p:txBody>
          <a:bodyPr wrap="square" rtlCol="0">
            <a:spAutoFit/>
          </a:bodyPr>
          <a:lstStyle/>
          <a:p>
            <a:r>
              <a:rPr lang="en-US" dirty="0">
                <a:latin typeface="Adobe Fan Heiti Std B" pitchFamily="34" charset="-128"/>
                <a:ea typeface="Adobe Fan Heiti Std B" pitchFamily="34" charset="-128"/>
              </a:rPr>
              <a:t>Show how God</a:t>
            </a:r>
            <a:r>
              <a:rPr lang="en-US" spc="-1200" dirty="0">
                <a:latin typeface="Adobe Fan Heiti Std B" pitchFamily="34" charset="-128"/>
                <a:ea typeface="Adobe Fan Heiti Std B" pitchFamily="34" charset="-128"/>
              </a:rPr>
              <a:t>’</a:t>
            </a:r>
            <a:r>
              <a:rPr lang="en-US" dirty="0">
                <a:latin typeface="Adobe Fan Heiti Std B" pitchFamily="34" charset="-128"/>
                <a:ea typeface="Adobe Fan Heiti Std B" pitchFamily="34" charset="-128"/>
              </a:rPr>
              <a:t>s word encourages people to live as Jesus did with love and compassion </a:t>
            </a:r>
            <a:r>
              <a:rPr lang="en-US" dirty="0" err="1">
                <a:latin typeface="Adobe Fan Heiti Std B" pitchFamily="34" charset="-128"/>
                <a:ea typeface="Adobe Fan Heiti Std B" pitchFamily="34" charset="-128"/>
              </a:rPr>
              <a:t>aroha</a:t>
            </a:r>
            <a:r>
              <a:rPr lang="en-US" dirty="0">
                <a:latin typeface="Adobe Fan Heiti Std B" pitchFamily="34" charset="-128"/>
                <a:ea typeface="Adobe Fan Heiti Std B" pitchFamily="34" charset="-128"/>
              </a:rPr>
              <a:t>, peace </a:t>
            </a:r>
            <a:r>
              <a:rPr lang="en-US" dirty="0" err="1">
                <a:latin typeface="Adobe Fan Heiti Std B" pitchFamily="34" charset="-128"/>
                <a:ea typeface="Adobe Fan Heiti Std B" pitchFamily="34" charset="-128"/>
              </a:rPr>
              <a:t>rangimarie</a:t>
            </a:r>
            <a:r>
              <a:rPr lang="en-US" dirty="0">
                <a:latin typeface="Adobe Fan Heiti Std B" pitchFamily="34" charset="-128"/>
                <a:ea typeface="Adobe Fan Heiti Std B" pitchFamily="34" charset="-128"/>
              </a:rPr>
              <a:t>, forgiveness </a:t>
            </a:r>
            <a:r>
              <a:rPr lang="en-US" dirty="0" err="1">
                <a:latin typeface="Adobe Fan Heiti Std B" pitchFamily="34" charset="-128"/>
                <a:ea typeface="Adobe Fan Heiti Std B" pitchFamily="34" charset="-128"/>
              </a:rPr>
              <a:t>hohou</a:t>
            </a:r>
            <a:r>
              <a:rPr lang="en-US" dirty="0">
                <a:latin typeface="Adobe Fan Heiti Std B" pitchFamily="34" charset="-128"/>
                <a:ea typeface="Adobe Fan Heiti Std B" pitchFamily="34" charset="-128"/>
              </a:rPr>
              <a:t> </a:t>
            </a:r>
            <a:r>
              <a:rPr lang="en-US" dirty="0" err="1">
                <a:latin typeface="Adobe Fan Heiti Std B" pitchFamily="34" charset="-128"/>
                <a:ea typeface="Adobe Fan Heiti Std B" pitchFamily="34" charset="-128"/>
              </a:rPr>
              <a:t>rongo</a:t>
            </a:r>
            <a:r>
              <a:rPr lang="en-US" dirty="0">
                <a:latin typeface="Adobe Fan Heiti Std B" pitchFamily="34" charset="-128"/>
                <a:ea typeface="Adobe Fan Heiti Std B" pitchFamily="34" charset="-128"/>
              </a:rPr>
              <a:t> and justice </a:t>
            </a:r>
            <a:r>
              <a:rPr lang="en-US" dirty="0" err="1">
                <a:latin typeface="Adobe Fan Heiti Std B" pitchFamily="34" charset="-128"/>
                <a:ea typeface="Adobe Fan Heiti Std B" pitchFamily="34" charset="-128"/>
              </a:rPr>
              <a:t>tika</a:t>
            </a:r>
            <a:r>
              <a:rPr lang="en-US" dirty="0">
                <a:latin typeface="Adobe Fan Heiti Std B" pitchFamily="34" charset="-128"/>
                <a:ea typeface="Adobe Fan Heiti Std B" pitchFamily="34" charset="-128"/>
              </a:rPr>
              <a:t>.</a:t>
            </a:r>
            <a:endParaRPr lang="en-GB" dirty="0">
              <a:latin typeface="Adobe Fan Heiti Std B" pitchFamily="34" charset="-128"/>
              <a:ea typeface="Adobe Fan Heiti Std B" pitchFamily="34" charset="-128"/>
            </a:endParaRPr>
          </a:p>
        </p:txBody>
      </p:sp>
      <p:pic>
        <p:nvPicPr>
          <p:cNvPr id="18" name="Icon 2" descr="D:\03 Projects\TCI\10 Lessons\02 LITURGICAL YEAR\01 Advent\Advent Y8-L01\Slide 8 - icon transparent.tif"/>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26743" y="3114274"/>
            <a:ext cx="930275" cy="557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4609702" y="1563638"/>
            <a:ext cx="4030297" cy="1200329"/>
          </a:xfrm>
          <a:prstGeom prst="rect">
            <a:avLst/>
          </a:prstGeom>
          <a:noFill/>
        </p:spPr>
        <p:txBody>
          <a:bodyPr wrap="square" rtlCol="0">
            <a:spAutoFit/>
          </a:bodyPr>
          <a:lstStyle/>
          <a:p>
            <a:r>
              <a:rPr lang="en-US" dirty="0">
                <a:latin typeface="Adobe Fan Heiti Std B" pitchFamily="34" charset="-128"/>
                <a:ea typeface="Adobe Fan Heiti Std B" pitchFamily="34" charset="-128"/>
              </a:rPr>
              <a:t>Create a tableau to show how Christ comes to people when the Word of God is proclaimed in liturgical celebrations then move slowly to …</a:t>
            </a:r>
            <a:endParaRPr lang="en-GB" dirty="0">
              <a:latin typeface="Adobe Fan Heiti Std B" pitchFamily="34" charset="-128"/>
              <a:ea typeface="Adobe Fan Heiti Std B" pitchFamily="34" charset="-128"/>
            </a:endParaRPr>
          </a:p>
        </p:txBody>
      </p:sp>
      <p:pic>
        <p:nvPicPr>
          <p:cNvPr id="6147" name="Icon 1" descr="D:\03 Projects\TCI\10 Lessons\02 LITURGICAL YEAR\01 Advent\Advent Y8-L01\Slide 8 - icon transparent.tif"/>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19872" y="1586819"/>
            <a:ext cx="930275" cy="5572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915566"/>
            <a:ext cx="2736304" cy="388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Name Field"/>
          <p:cNvSpPr txBox="1"/>
          <p:nvPr/>
        </p:nvSpPr>
        <p:spPr>
          <a:xfrm>
            <a:off x="4248416" y="906274"/>
            <a:ext cx="3024336" cy="369332"/>
          </a:xfrm>
          <a:prstGeom prst="rect">
            <a:avLst/>
          </a:prstGeom>
          <a:noFill/>
        </p:spPr>
        <p:txBody>
          <a:bodyPr wrap="square" rtlCol="0">
            <a:spAutoFit/>
          </a:bodyPr>
          <a:lstStyle/>
          <a:p>
            <a:r>
              <a:rPr lang="en-NZ" dirty="0" smtClean="0"/>
              <a:t>Name____________________</a:t>
            </a:r>
            <a:endParaRPr lang="en-GB" dirty="0"/>
          </a:p>
        </p:txBody>
      </p:sp>
      <p:sp>
        <p:nvSpPr>
          <p:cNvPr id="20" name="Date Field"/>
          <p:cNvSpPr txBox="1"/>
          <p:nvPr/>
        </p:nvSpPr>
        <p:spPr>
          <a:xfrm>
            <a:off x="7308304" y="904350"/>
            <a:ext cx="1800200" cy="369332"/>
          </a:xfrm>
          <a:prstGeom prst="rect">
            <a:avLst/>
          </a:prstGeom>
          <a:noFill/>
        </p:spPr>
        <p:txBody>
          <a:bodyPr wrap="square" rtlCol="0">
            <a:spAutoFit/>
          </a:bodyPr>
          <a:lstStyle/>
          <a:p>
            <a:r>
              <a:rPr lang="en-NZ" dirty="0" smtClean="0"/>
              <a:t>Date__________</a:t>
            </a:r>
            <a:endParaRPr lang="en-GB" dirty="0"/>
          </a:p>
        </p:txBody>
      </p:sp>
      <p:sp>
        <p:nvSpPr>
          <p:cNvPr id="2" name="Title"/>
          <p:cNvSpPr>
            <a:spLocks noGrp="1"/>
          </p:cNvSpPr>
          <p:nvPr>
            <p:ph type="ctrTitle"/>
          </p:nvPr>
        </p:nvSpPr>
        <p:spPr>
          <a:xfrm>
            <a:off x="0" y="0"/>
            <a:ext cx="9144000" cy="900000"/>
          </a:xfrm>
        </p:spPr>
        <p:txBody>
          <a:bodyPr>
            <a:noAutofit/>
          </a:bodyPr>
          <a:lstStyle/>
          <a:p>
            <a:r>
              <a:rPr lang="en-US" sz="2400" dirty="0">
                <a:latin typeface="Adobe Heiti Std R" pitchFamily="34" charset="-128"/>
                <a:ea typeface="Adobe Heiti Std R" pitchFamily="34" charset="-128"/>
              </a:rPr>
              <a:t>Every day Christ comes to people when the Word of God </a:t>
            </a:r>
            <a:r>
              <a:rPr lang="en-US" sz="2400" dirty="0" err="1">
                <a:latin typeface="Adobe Heiti Std R" pitchFamily="34" charset="-128"/>
                <a:ea typeface="Adobe Heiti Std R" pitchFamily="34" charset="-128"/>
              </a:rPr>
              <a:t>Te</a:t>
            </a:r>
            <a:r>
              <a:rPr lang="en-US" sz="2400" dirty="0">
                <a:latin typeface="Adobe Heiti Std R" pitchFamily="34" charset="-128"/>
                <a:ea typeface="Adobe Heiti Std R" pitchFamily="34" charset="-128"/>
              </a:rPr>
              <a:t> </a:t>
            </a:r>
            <a:r>
              <a:rPr lang="en-US" sz="2400" dirty="0" err="1" smtClean="0">
                <a:latin typeface="Adobe Heiti Std R" pitchFamily="34" charset="-128"/>
                <a:ea typeface="Adobe Heiti Std R" pitchFamily="34" charset="-128"/>
              </a:rPr>
              <a:t>Kupu</a:t>
            </a:r>
            <a:r>
              <a:rPr lang="en-US" sz="2400" dirty="0" smtClean="0">
                <a:latin typeface="Adobe Heiti Std R" pitchFamily="34" charset="-128"/>
                <a:ea typeface="Adobe Heiti Std R" pitchFamily="34" charset="-128"/>
              </a:rPr>
              <a:t> </a:t>
            </a:r>
            <a:r>
              <a:rPr lang="en-US" sz="2400" dirty="0">
                <a:latin typeface="Adobe Heiti Std R" pitchFamily="34" charset="-128"/>
                <a:ea typeface="Adobe Heiti Std R" pitchFamily="34" charset="-128"/>
              </a:rPr>
              <a:t>a </a:t>
            </a:r>
            <a:r>
              <a:rPr lang="en-US" sz="2400" dirty="0" err="1">
                <a:latin typeface="Adobe Heiti Std R" pitchFamily="34" charset="-128"/>
                <a:ea typeface="Adobe Heiti Std R" pitchFamily="34" charset="-128"/>
              </a:rPr>
              <a:t>Te</a:t>
            </a:r>
            <a:r>
              <a:rPr lang="en-US" sz="2400" dirty="0">
                <a:latin typeface="Adobe Heiti Std R" pitchFamily="34" charset="-128"/>
                <a:ea typeface="Adobe Heiti Std R" pitchFamily="34" charset="-128"/>
              </a:rPr>
              <a:t> Ariki is proclaimed in liturgical celebrations</a:t>
            </a:r>
            <a:endParaRPr lang="en-GB" sz="28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13"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5"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636068903"/>
      </p:ext>
    </p:extLst>
  </p:cSld>
  <p:clrMapOvr>
    <a:masterClrMapping/>
  </p:clrMapOvr>
  <p:transition spd="med"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170" name="Picture"/>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67472" y="1625958"/>
            <a:ext cx="3857457" cy="289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
          <p:cNvSpPr txBox="1"/>
          <p:nvPr/>
        </p:nvSpPr>
        <p:spPr>
          <a:xfrm>
            <a:off x="921492" y="3116697"/>
            <a:ext cx="3995952" cy="1400383"/>
          </a:xfrm>
          <a:prstGeom prst="rect">
            <a:avLst/>
          </a:prstGeom>
          <a:noFill/>
        </p:spPr>
        <p:txBody>
          <a:bodyPr wrap="square" rtlCol="0">
            <a:spAutoFit/>
          </a:bodyPr>
          <a:lstStyle/>
          <a:p>
            <a:r>
              <a:rPr lang="en-US" sz="1700" dirty="0">
                <a:latin typeface="Adobe Fan Heiti Std B" pitchFamily="34" charset="-128"/>
                <a:ea typeface="Adobe Fan Heiti Std B" pitchFamily="34" charset="-128"/>
              </a:rPr>
              <a:t>Capture how people are strengthened by the Holy Spirit </a:t>
            </a:r>
            <a:r>
              <a:rPr lang="en-US" sz="1700" dirty="0" err="1">
                <a:latin typeface="Adobe Fan Heiti Std B" pitchFamily="34" charset="-128"/>
                <a:ea typeface="Adobe Fan Heiti Std B" pitchFamily="34" charset="-128"/>
              </a:rPr>
              <a:t>Te</a:t>
            </a:r>
            <a:r>
              <a:rPr lang="en-US" sz="1700" dirty="0">
                <a:latin typeface="Adobe Fan Heiti Std B" pitchFamily="34" charset="-128"/>
                <a:ea typeface="Adobe Fan Heiti Std B" pitchFamily="34" charset="-128"/>
              </a:rPr>
              <a:t> </a:t>
            </a:r>
            <a:r>
              <a:rPr lang="en-US" sz="1700" dirty="0" err="1">
                <a:latin typeface="Adobe Fan Heiti Std B" pitchFamily="34" charset="-128"/>
                <a:ea typeface="Adobe Fan Heiti Std B" pitchFamily="34" charset="-128"/>
              </a:rPr>
              <a:t>Wairua</a:t>
            </a:r>
            <a:r>
              <a:rPr lang="en-US" sz="1700" dirty="0">
                <a:latin typeface="Adobe Fan Heiti Std B" pitchFamily="34" charset="-128"/>
                <a:ea typeface="Adobe Fan Heiti Std B" pitchFamily="34" charset="-128"/>
              </a:rPr>
              <a:t> </a:t>
            </a:r>
            <a:r>
              <a:rPr lang="en-US" sz="1700" dirty="0" err="1">
                <a:latin typeface="Adobe Fan Heiti Std B" pitchFamily="34" charset="-128"/>
                <a:ea typeface="Adobe Fan Heiti Std B" pitchFamily="34" charset="-128"/>
              </a:rPr>
              <a:t>Tapu</a:t>
            </a:r>
            <a:r>
              <a:rPr lang="en-US" sz="1700" dirty="0">
                <a:latin typeface="Adobe Fan Heiti Std B" pitchFamily="34" charset="-128"/>
                <a:ea typeface="Adobe Fan Heiti Std B" pitchFamily="34" charset="-128"/>
              </a:rPr>
              <a:t> when they are anointed with the oil of chrism and how this deepens their friendship with God.</a:t>
            </a:r>
            <a:endParaRPr lang="en-GB" sz="1700" dirty="0">
              <a:latin typeface="Adobe Fan Heiti Std B" pitchFamily="34" charset="-128"/>
              <a:ea typeface="Adobe Fan Heiti Std B" pitchFamily="34" charset="-128"/>
            </a:endParaRPr>
          </a:p>
        </p:txBody>
      </p:sp>
      <p:pic>
        <p:nvPicPr>
          <p:cNvPr id="19" name="Icon 2" descr="D:\03 Projects\TCI\10 Lessons\02 LITURGICAL YEAR\01 Advent\Advent Y8-L01\Slide 9 - icon transparent.tif"/>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3331256"/>
            <a:ext cx="707635" cy="971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887147" y="1046474"/>
            <a:ext cx="4030297" cy="1661993"/>
          </a:xfrm>
          <a:prstGeom prst="rect">
            <a:avLst/>
          </a:prstGeom>
          <a:noFill/>
        </p:spPr>
        <p:txBody>
          <a:bodyPr wrap="square" rtlCol="0">
            <a:spAutoFit/>
          </a:bodyPr>
          <a:lstStyle/>
          <a:p>
            <a:r>
              <a:rPr lang="en-US" sz="1700" dirty="0">
                <a:latin typeface="Adobe Fan Heiti Std B" pitchFamily="34" charset="-128"/>
                <a:ea typeface="Adobe Fan Heiti Std B" pitchFamily="34" charset="-128"/>
              </a:rPr>
              <a:t>Re-enact a celebration of the Sacrament of Baptism and show how through this Sacrament people die to sin by being </a:t>
            </a:r>
            <a:r>
              <a:rPr lang="en-US" sz="1700" dirty="0" err="1">
                <a:latin typeface="Adobe Fan Heiti Std B" pitchFamily="34" charset="-128"/>
                <a:ea typeface="Adobe Fan Heiti Std B" pitchFamily="34" charset="-128"/>
              </a:rPr>
              <a:t>baptised</a:t>
            </a:r>
            <a:r>
              <a:rPr lang="en-US" sz="1700" dirty="0">
                <a:latin typeface="Adobe Fan Heiti Std B" pitchFamily="34" charset="-128"/>
                <a:ea typeface="Adobe Fan Heiti Std B" pitchFamily="34" charset="-128"/>
              </a:rPr>
              <a:t> with water and rise to live the new life of Christ</a:t>
            </a:r>
            <a:r>
              <a:rPr lang="en-US" sz="1700" dirty="0" smtClean="0">
                <a:latin typeface="Adobe Fan Heiti Std B" pitchFamily="34" charset="-128"/>
                <a:ea typeface="Adobe Fan Heiti Std B" pitchFamily="34" charset="-128"/>
              </a:rPr>
              <a:t>. (</a:t>
            </a:r>
            <a:r>
              <a:rPr lang="en-US" sz="1700" dirty="0">
                <a:latin typeface="Adobe Fan Heiti Std B" pitchFamily="34" charset="-128"/>
                <a:ea typeface="Adobe Fan Heiti Std B" pitchFamily="34" charset="-128"/>
              </a:rPr>
              <a:t>You may like to use a narrator in your re-enactment).</a:t>
            </a:r>
            <a:endParaRPr lang="en-GB" sz="1700" dirty="0">
              <a:latin typeface="Adobe Fan Heiti Std B" pitchFamily="34" charset="-128"/>
              <a:ea typeface="Adobe Fan Heiti Std B" pitchFamily="34" charset="-128"/>
            </a:endParaRPr>
          </a:p>
        </p:txBody>
      </p:sp>
      <p:pic>
        <p:nvPicPr>
          <p:cNvPr id="7172" name="Icon 1" descr="D:\03 Projects\TCI\10 Lessons\02 LITURGICAL YEAR\01 Advent\Advent Y8-L01\Slide 9 - icon transparent.tif"/>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6183" y="1378681"/>
            <a:ext cx="715309" cy="9817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Autofit/>
          </a:bodyPr>
          <a:lstStyle/>
          <a:p>
            <a:r>
              <a:rPr lang="en-US" sz="2400" dirty="0" smtClean="0">
                <a:latin typeface="Adobe Heiti Std R" pitchFamily="34" charset="-128"/>
                <a:ea typeface="Adobe Heiti Std R" pitchFamily="34" charset="-128"/>
              </a:rPr>
              <a:t>Today through the Sacrament of Baptism Christ comes to people and they become members of his family in the Church</a:t>
            </a:r>
            <a:endParaRPr lang="en-GB" sz="28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13" name="Name Field"/>
          <p:cNvSpPr txBox="1"/>
          <p:nvPr/>
        </p:nvSpPr>
        <p:spPr>
          <a:xfrm>
            <a:off x="4248416" y="906274"/>
            <a:ext cx="3024336" cy="369332"/>
          </a:xfrm>
          <a:prstGeom prst="rect">
            <a:avLst/>
          </a:prstGeom>
          <a:noFill/>
        </p:spPr>
        <p:txBody>
          <a:bodyPr wrap="square" rtlCol="0">
            <a:spAutoFit/>
          </a:bodyPr>
          <a:lstStyle/>
          <a:p>
            <a:r>
              <a:rPr lang="en-NZ" dirty="0" smtClean="0"/>
              <a:t>Name____________________</a:t>
            </a:r>
            <a:endParaRPr lang="en-GB" dirty="0"/>
          </a:p>
        </p:txBody>
      </p:sp>
      <p:sp>
        <p:nvSpPr>
          <p:cNvPr id="14" name="Date Field"/>
          <p:cNvSpPr txBox="1"/>
          <p:nvPr/>
        </p:nvSpPr>
        <p:spPr>
          <a:xfrm>
            <a:off x="7308304" y="904350"/>
            <a:ext cx="1800200" cy="369332"/>
          </a:xfrm>
          <a:prstGeom prst="rect">
            <a:avLst/>
          </a:prstGeom>
          <a:noFill/>
        </p:spPr>
        <p:txBody>
          <a:bodyPr wrap="square" rtlCol="0">
            <a:spAutoFit/>
          </a:bodyPr>
          <a:lstStyle/>
          <a:p>
            <a:r>
              <a:rPr lang="en-NZ" dirty="0" smtClean="0"/>
              <a:t>Date__________</a:t>
            </a:r>
            <a:endParaRPr lang="en-GB" dirty="0"/>
          </a:p>
        </p:txBody>
      </p:sp>
      <p:sp>
        <p:nvSpPr>
          <p:cNvPr id="15"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55632574"/>
      </p:ext>
    </p:extLst>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TextBox 1"/>
          <p:cNvSpPr txBox="1"/>
          <p:nvPr/>
        </p:nvSpPr>
        <p:spPr>
          <a:xfrm>
            <a:off x="6084640" y="2218675"/>
            <a:ext cx="2951856" cy="2585323"/>
          </a:xfrm>
          <a:prstGeom prst="rect">
            <a:avLst/>
          </a:prstGeom>
          <a:noFill/>
        </p:spPr>
        <p:txBody>
          <a:bodyPr wrap="square" rtlCol="0">
            <a:spAutoFit/>
          </a:bodyPr>
          <a:lstStyle/>
          <a:p>
            <a:r>
              <a:rPr lang="en-US" dirty="0">
                <a:latin typeface="Adobe Fan Heiti Std B" pitchFamily="34" charset="-128"/>
                <a:ea typeface="Adobe Fan Heiti Std B" pitchFamily="34" charset="-128"/>
              </a:rPr>
              <a:t>Using human statues show how people meet the risen Christ in different ways in one another and how they are strengthened in faith </a:t>
            </a:r>
            <a:r>
              <a:rPr lang="en-US" dirty="0" err="1">
                <a:latin typeface="Adobe Fan Heiti Std B" pitchFamily="34" charset="-128"/>
                <a:ea typeface="Adobe Fan Heiti Std B" pitchFamily="34" charset="-128"/>
              </a:rPr>
              <a:t>whakapono</a:t>
            </a:r>
            <a:r>
              <a:rPr lang="en-US" dirty="0">
                <a:latin typeface="Adobe Fan Heiti Std B" pitchFamily="34" charset="-128"/>
                <a:ea typeface="Adobe Fan Heiti Std B" pitchFamily="34" charset="-128"/>
              </a:rPr>
              <a:t> through the Christ-like actions of others.</a:t>
            </a:r>
            <a:endParaRPr lang="en-GB" dirty="0">
              <a:latin typeface="Adobe Fan Heiti Std B" pitchFamily="34" charset="-128"/>
              <a:ea typeface="Adobe Fan Heiti Std B" pitchFamily="34" charset="-128"/>
            </a:endParaRPr>
          </a:p>
        </p:txBody>
      </p:sp>
      <p:pic>
        <p:nvPicPr>
          <p:cNvPr id="8195" name="Icon"/>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32040" y="1445467"/>
            <a:ext cx="1540233" cy="119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1203598"/>
            <a:ext cx="469921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400" dirty="0">
                <a:latin typeface="Adobe Heiti Std R" pitchFamily="34" charset="-128"/>
                <a:ea typeface="Adobe Heiti Std R" pitchFamily="34" charset="-128"/>
              </a:rPr>
              <a:t>Christ comes to people today through the Christian community </a:t>
            </a:r>
            <a:r>
              <a:rPr lang="en-US" sz="2400" dirty="0" err="1">
                <a:latin typeface="Adobe Heiti Std R" pitchFamily="34" charset="-128"/>
                <a:ea typeface="Adobe Heiti Std R" pitchFamily="34" charset="-128"/>
              </a:rPr>
              <a:t>Te</a:t>
            </a:r>
            <a:r>
              <a:rPr lang="en-US" sz="2400" dirty="0">
                <a:latin typeface="Adobe Heiti Std R" pitchFamily="34" charset="-128"/>
                <a:ea typeface="Adobe Heiti Std R" pitchFamily="34" charset="-128"/>
              </a:rPr>
              <a:t> </a:t>
            </a:r>
            <a:r>
              <a:rPr lang="en-US" sz="2400" dirty="0" err="1">
                <a:latin typeface="Adobe Heiti Std R" pitchFamily="34" charset="-128"/>
                <a:ea typeface="Adobe Heiti Std R" pitchFamily="34" charset="-128"/>
              </a:rPr>
              <a:t>Wh</a:t>
            </a:r>
            <a:r>
              <a:rPr lang="en-US" sz="2800" b="1" dirty="0" err="1">
                <a:latin typeface="Bauhaus 93" pitchFamily="82" charset="0"/>
                <a:ea typeface="Adobe Heiti Std R" pitchFamily="34" charset="-128"/>
              </a:rPr>
              <a:t>ā</a:t>
            </a:r>
            <a:r>
              <a:rPr lang="en-US" sz="2400" dirty="0" err="1">
                <a:latin typeface="Adobe Heiti Std R" pitchFamily="34" charset="-128"/>
                <a:ea typeface="Adobe Heiti Std R" pitchFamily="34" charset="-128"/>
              </a:rPr>
              <a:t>nau</a:t>
            </a:r>
            <a:r>
              <a:rPr lang="en-US" sz="2400" dirty="0">
                <a:latin typeface="Adobe Heiti Std R" pitchFamily="34" charset="-128"/>
                <a:ea typeface="Adobe Heiti Std R" pitchFamily="34" charset="-128"/>
              </a:rPr>
              <a:t> </a:t>
            </a:r>
            <a:r>
              <a:rPr lang="en-US" sz="2400" dirty="0" smtClean="0">
                <a:latin typeface="Adobe Heiti Std R" pitchFamily="34" charset="-128"/>
                <a:ea typeface="Adobe Heiti Std R" pitchFamily="34" charset="-128"/>
              </a:rPr>
              <a:t>a </a:t>
            </a:r>
            <a:r>
              <a:rPr lang="en-US" sz="2400" dirty="0" err="1">
                <a:latin typeface="Adobe Heiti Std R" pitchFamily="34" charset="-128"/>
                <a:ea typeface="Adobe Heiti Std R" pitchFamily="34" charset="-128"/>
              </a:rPr>
              <a:t>T</a:t>
            </a:r>
            <a:r>
              <a:rPr lang="en-US" sz="2400" dirty="0" err="1" smtClean="0">
                <a:latin typeface="Adobe Heiti Std R" pitchFamily="34" charset="-128"/>
                <a:ea typeface="Adobe Heiti Std R" pitchFamily="34" charset="-128"/>
              </a:rPr>
              <a:t>e</a:t>
            </a:r>
            <a:r>
              <a:rPr lang="en-US" sz="2400" dirty="0" smtClean="0">
                <a:latin typeface="Adobe Heiti Std R" pitchFamily="34" charset="-128"/>
                <a:ea typeface="Adobe Heiti Std R" pitchFamily="34" charset="-128"/>
              </a:rPr>
              <a:t> </a:t>
            </a:r>
            <a:r>
              <a:rPr lang="en-US" sz="2400" dirty="0" err="1">
                <a:latin typeface="Adobe Heiti Std R" pitchFamily="34" charset="-128"/>
                <a:ea typeface="Adobe Heiti Std R" pitchFamily="34" charset="-128"/>
              </a:rPr>
              <a:t>Karaiti</a:t>
            </a:r>
            <a:endParaRPr lang="en-GB" sz="28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1" name="Name Field"/>
          <p:cNvSpPr txBox="1"/>
          <p:nvPr/>
        </p:nvSpPr>
        <p:spPr>
          <a:xfrm>
            <a:off x="4248416" y="906274"/>
            <a:ext cx="3024336" cy="369332"/>
          </a:xfrm>
          <a:prstGeom prst="rect">
            <a:avLst/>
          </a:prstGeom>
          <a:noFill/>
        </p:spPr>
        <p:txBody>
          <a:bodyPr wrap="square" rtlCol="0">
            <a:spAutoFit/>
          </a:bodyPr>
          <a:lstStyle/>
          <a:p>
            <a:r>
              <a:rPr lang="en-NZ" dirty="0" smtClean="0"/>
              <a:t>Name____________________</a:t>
            </a:r>
            <a:endParaRPr lang="en-GB" dirty="0"/>
          </a:p>
        </p:txBody>
      </p:sp>
      <p:sp>
        <p:nvSpPr>
          <p:cNvPr id="12" name="Date Field"/>
          <p:cNvSpPr txBox="1"/>
          <p:nvPr/>
        </p:nvSpPr>
        <p:spPr>
          <a:xfrm>
            <a:off x="7308304" y="904350"/>
            <a:ext cx="1800200" cy="369332"/>
          </a:xfrm>
          <a:prstGeom prst="rect">
            <a:avLst/>
          </a:prstGeom>
          <a:noFill/>
        </p:spPr>
        <p:txBody>
          <a:bodyPr wrap="square" rtlCol="0">
            <a:spAutoFit/>
          </a:bodyPr>
          <a:lstStyle/>
          <a:p>
            <a:r>
              <a:rPr lang="en-NZ" dirty="0" smtClean="0"/>
              <a:t>Date__________</a:t>
            </a:r>
            <a:endParaRPr lang="en-GB" dirty="0"/>
          </a:p>
        </p:txBody>
      </p:sp>
      <p:sp>
        <p:nvSpPr>
          <p:cNvPr id="13"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5"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13721095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Line 3"/>
          <p:cNvSpPr txBox="1"/>
          <p:nvPr/>
        </p:nvSpPr>
        <p:spPr>
          <a:xfrm>
            <a:off x="860133" y="3724571"/>
            <a:ext cx="7744315" cy="830997"/>
          </a:xfrm>
          <a:prstGeom prst="rect">
            <a:avLst/>
          </a:prstGeom>
          <a:noFill/>
        </p:spPr>
        <p:txBody>
          <a:bodyPr wrap="square" rtlCol="0">
            <a:spAutoFit/>
          </a:bodyPr>
          <a:lstStyle/>
          <a:p>
            <a:pPr marL="0" lvl="1">
              <a:spcAft>
                <a:spcPts val="1800"/>
              </a:spcAft>
            </a:pPr>
            <a:r>
              <a:rPr lang="en-US" sz="2400" i="1" dirty="0">
                <a:solidFill>
                  <a:schemeClr val="bg1"/>
                </a:solidFill>
                <a:latin typeface="Adobe Heiti Std R" pitchFamily="34" charset="-128"/>
                <a:ea typeface="Adobe Heiti Std R" pitchFamily="34" charset="-128"/>
                <a:cs typeface="Segoe UI" pitchFamily="34" charset="0"/>
              </a:rPr>
              <a:t>e</a:t>
            </a:r>
            <a:r>
              <a:rPr lang="en-US" sz="2400" i="1" dirty="0" smtClean="0">
                <a:solidFill>
                  <a:schemeClr val="bg1"/>
                </a:solidFill>
                <a:latin typeface="Adobe Heiti Std R" pitchFamily="34" charset="-128"/>
                <a:ea typeface="Adobe Heiti Std R" pitchFamily="34" charset="-128"/>
                <a:cs typeface="Segoe UI" pitchFamily="34" charset="0"/>
              </a:rPr>
              <a:t>xplain </a:t>
            </a:r>
            <a:r>
              <a:rPr lang="en-US" sz="2400" i="1" dirty="0">
                <a:solidFill>
                  <a:schemeClr val="bg1"/>
                </a:solidFill>
                <a:latin typeface="Adobe Heiti Std R" pitchFamily="34" charset="-128"/>
                <a:ea typeface="Adobe Heiti Std R" pitchFamily="34" charset="-128"/>
                <a:cs typeface="Segoe UI" pitchFamily="34" charset="0"/>
              </a:rPr>
              <a:t>how people can strive to grow more like Christ </a:t>
            </a:r>
            <a:r>
              <a:rPr lang="en-US" sz="2400" i="1" dirty="0" err="1">
                <a:solidFill>
                  <a:schemeClr val="bg1"/>
                </a:solidFill>
                <a:latin typeface="Adobe Heiti Std R" pitchFamily="34" charset="-128"/>
                <a:ea typeface="Adobe Heiti Std R" pitchFamily="34" charset="-128"/>
                <a:cs typeface="Segoe UI" pitchFamily="34" charset="0"/>
              </a:rPr>
              <a:t>Te</a:t>
            </a:r>
            <a:r>
              <a:rPr lang="en-US" sz="2400" i="1" dirty="0">
                <a:solidFill>
                  <a:schemeClr val="bg1"/>
                </a:solidFill>
                <a:latin typeface="Adobe Heiti Std R" pitchFamily="34" charset="-128"/>
                <a:ea typeface="Adobe Heiti Std R" pitchFamily="34" charset="-128"/>
                <a:cs typeface="Segoe UI" pitchFamily="34" charset="0"/>
              </a:rPr>
              <a:t> </a:t>
            </a:r>
            <a:r>
              <a:rPr lang="en-US" sz="2400" i="1" dirty="0" err="1" smtClean="0">
                <a:solidFill>
                  <a:schemeClr val="bg1"/>
                </a:solidFill>
                <a:latin typeface="Adobe Heiti Std R" pitchFamily="34" charset="-128"/>
                <a:ea typeface="Adobe Heiti Std R" pitchFamily="34" charset="-128"/>
                <a:cs typeface="Segoe UI" pitchFamily="34" charset="0"/>
              </a:rPr>
              <a:t>Karaiti</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8" name="Textbox: Line 2"/>
          <p:cNvSpPr txBox="1"/>
          <p:nvPr/>
        </p:nvSpPr>
        <p:spPr>
          <a:xfrm>
            <a:off x="859997" y="2810207"/>
            <a:ext cx="7744315" cy="830997"/>
          </a:xfrm>
          <a:prstGeom prst="rect">
            <a:avLst/>
          </a:prstGeom>
          <a:noFill/>
        </p:spPr>
        <p:txBody>
          <a:bodyPr wrap="square" rtlCol="0">
            <a:spAutoFit/>
          </a:bodyPr>
          <a:lstStyle/>
          <a:p>
            <a:pPr marL="0" lvl="1">
              <a:spcAft>
                <a:spcPts val="1800"/>
              </a:spcAft>
            </a:pPr>
            <a:r>
              <a:rPr lang="en-NZ" sz="2400" i="1" dirty="0">
                <a:solidFill>
                  <a:schemeClr val="bg1"/>
                </a:solidFill>
                <a:latin typeface="Adobe Heiti Std R" pitchFamily="34" charset="-128"/>
                <a:ea typeface="Adobe Heiti Std R" pitchFamily="34" charset="-128"/>
                <a:cs typeface="Segoe UI" pitchFamily="34" charset="0"/>
              </a:rPr>
              <a:t>i</a:t>
            </a:r>
            <a:r>
              <a:rPr lang="en-NZ" sz="2400" i="1" dirty="0" smtClean="0">
                <a:solidFill>
                  <a:schemeClr val="bg1"/>
                </a:solidFill>
                <a:latin typeface="Adobe Heiti Std R" pitchFamily="34" charset="-128"/>
                <a:ea typeface="Adobe Heiti Std R" pitchFamily="34" charset="-128"/>
                <a:cs typeface="Segoe UI" pitchFamily="34" charset="0"/>
              </a:rPr>
              <a:t>dentify </a:t>
            </a:r>
            <a:r>
              <a:rPr lang="en-NZ" sz="2400" i="1" dirty="0">
                <a:solidFill>
                  <a:schemeClr val="bg1"/>
                </a:solidFill>
                <a:latin typeface="Adobe Heiti Std R" pitchFamily="34" charset="-128"/>
                <a:ea typeface="Adobe Heiti Std R" pitchFamily="34" charset="-128"/>
                <a:cs typeface="Segoe UI" pitchFamily="34" charset="0"/>
              </a:rPr>
              <a:t>how Christ comes in the Church now through the celebration of every </a:t>
            </a:r>
            <a:r>
              <a:rPr lang="en-NZ" sz="2400" i="1" dirty="0" smtClean="0">
                <a:solidFill>
                  <a:schemeClr val="bg1"/>
                </a:solidFill>
                <a:latin typeface="Adobe Heiti Std R" pitchFamily="34" charset="-128"/>
                <a:ea typeface="Adobe Heiti Std R" pitchFamily="34" charset="-128"/>
                <a:cs typeface="Segoe UI" pitchFamily="34" charset="0"/>
              </a:rPr>
              <a:t>liturgy</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9" name="Textbox: Line 1"/>
          <p:cNvSpPr txBox="1"/>
          <p:nvPr/>
        </p:nvSpPr>
        <p:spPr>
          <a:xfrm>
            <a:off x="865802" y="1919963"/>
            <a:ext cx="7744315" cy="830997"/>
          </a:xfrm>
          <a:prstGeom prst="rect">
            <a:avLst/>
          </a:prstGeom>
          <a:noFill/>
        </p:spPr>
        <p:txBody>
          <a:bodyPr wrap="square" rtlCol="0">
            <a:spAutoFit/>
          </a:bodyPr>
          <a:lstStyle/>
          <a:p>
            <a:pPr marL="0" lvl="1">
              <a:spcAft>
                <a:spcPts val="1800"/>
              </a:spcAft>
            </a:pPr>
            <a:r>
              <a:rPr lang="en-US" sz="2400" i="1" dirty="0" err="1">
                <a:solidFill>
                  <a:schemeClr val="bg1"/>
                </a:solidFill>
                <a:latin typeface="Adobe Heiti Std R" pitchFamily="34" charset="-128"/>
                <a:ea typeface="Adobe Heiti Std R" pitchFamily="34" charset="-128"/>
                <a:cs typeface="Segoe UI" pitchFamily="34" charset="0"/>
              </a:rPr>
              <a:t>r</a:t>
            </a:r>
            <a:r>
              <a:rPr lang="en-US" sz="2400" i="1" dirty="0" err="1" smtClean="0">
                <a:solidFill>
                  <a:schemeClr val="bg1"/>
                </a:solidFill>
                <a:latin typeface="Adobe Heiti Std R" pitchFamily="34" charset="-128"/>
                <a:ea typeface="Adobe Heiti Std R" pitchFamily="34" charset="-128"/>
                <a:cs typeface="Segoe UI" pitchFamily="34" charset="0"/>
              </a:rPr>
              <a:t>ecognise</a:t>
            </a:r>
            <a:r>
              <a:rPr lang="en-US" sz="2400" i="1" dirty="0" smtClean="0">
                <a:solidFill>
                  <a:schemeClr val="bg1"/>
                </a:solidFill>
                <a:latin typeface="Adobe Heiti Std R" pitchFamily="34" charset="-128"/>
                <a:ea typeface="Adobe Heiti Std R" pitchFamily="34" charset="-128"/>
                <a:cs typeface="Segoe UI" pitchFamily="34" charset="0"/>
              </a:rPr>
              <a:t> </a:t>
            </a:r>
            <a:r>
              <a:rPr lang="en-US" sz="2400" i="1" dirty="0">
                <a:solidFill>
                  <a:schemeClr val="bg1"/>
                </a:solidFill>
                <a:latin typeface="Adobe Heiti Std R" pitchFamily="34" charset="-128"/>
                <a:ea typeface="Adobe Heiti Std R" pitchFamily="34" charset="-128"/>
                <a:cs typeface="Segoe UI" pitchFamily="34" charset="0"/>
              </a:rPr>
              <a:t>that Advent is a time when people prepare to celebrate Christ</a:t>
            </a:r>
            <a:r>
              <a:rPr lang="en-US" sz="2400" i="1" spc="-1200" dirty="0">
                <a:solidFill>
                  <a:schemeClr val="bg1"/>
                </a:solidFill>
                <a:latin typeface="Adobe Heiti Std R" pitchFamily="34" charset="-128"/>
                <a:ea typeface="Adobe Heiti Std R" pitchFamily="34" charset="-128"/>
                <a:cs typeface="Segoe UI" pitchFamily="34" charset="0"/>
              </a:rPr>
              <a:t>’</a:t>
            </a:r>
            <a:r>
              <a:rPr lang="en-US" sz="2400" i="1" dirty="0">
                <a:solidFill>
                  <a:schemeClr val="bg1"/>
                </a:solidFill>
                <a:latin typeface="Adobe Heiti Std R" pitchFamily="34" charset="-128"/>
                <a:ea typeface="Adobe Heiti Std R" pitchFamily="34" charset="-128"/>
                <a:cs typeface="Segoe UI" pitchFamily="34" charset="0"/>
              </a:rPr>
              <a:t>s coming as a real event in </a:t>
            </a:r>
            <a:r>
              <a:rPr lang="en-US" sz="2400" i="1" dirty="0" smtClean="0">
                <a:solidFill>
                  <a:schemeClr val="bg1"/>
                </a:solidFill>
                <a:latin typeface="Adobe Heiti Std R" pitchFamily="34" charset="-128"/>
                <a:ea typeface="Adobe Heiti Std R" pitchFamily="34" charset="-128"/>
                <a:cs typeface="Segoe UI" pitchFamily="34" charset="0"/>
              </a:rPr>
              <a:t>history</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8" name="Shape: Border 3"/>
          <p:cNvSpPr/>
          <p:nvPr/>
        </p:nvSpPr>
        <p:spPr>
          <a:xfrm>
            <a:off x="860133" y="3724570"/>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1" name="Shape: Border 2"/>
          <p:cNvSpPr/>
          <p:nvPr/>
        </p:nvSpPr>
        <p:spPr>
          <a:xfrm>
            <a:off x="859997" y="2822568"/>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1919962"/>
            <a:ext cx="7744315" cy="831600"/>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9" name="Shape: Number 3"/>
          <p:cNvSpPr txBox="1"/>
          <p:nvPr/>
        </p:nvSpPr>
        <p:spPr>
          <a:xfrm>
            <a:off x="395672" y="3700636"/>
            <a:ext cx="457176" cy="461665"/>
          </a:xfrm>
          <a:prstGeom prst="rect">
            <a:avLst/>
          </a:prstGeom>
          <a:noFill/>
        </p:spPr>
        <p:txBody>
          <a:bodyPr wrap="none" rtlCol="0">
            <a:spAutoFit/>
          </a:bodyPr>
          <a:lstStyle/>
          <a:p>
            <a:r>
              <a:rPr lang="en-US" sz="2400" i="1" dirty="0" smtClean="0">
                <a:solidFill>
                  <a:schemeClr val="bg1"/>
                </a:solidFill>
                <a:latin typeface="Adobe Heiti Std R" pitchFamily="34" charset="-128"/>
                <a:ea typeface="Adobe Heiti Std R" pitchFamily="34" charset="-128"/>
                <a:cs typeface="Segoe UI" pitchFamily="34" charset="0"/>
              </a:rPr>
              <a:t>3)</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4" name="Shape: Number 2"/>
          <p:cNvSpPr txBox="1"/>
          <p:nvPr/>
        </p:nvSpPr>
        <p:spPr>
          <a:xfrm>
            <a:off x="395536" y="2786272"/>
            <a:ext cx="457176" cy="461665"/>
          </a:xfrm>
          <a:prstGeom prst="rect">
            <a:avLst/>
          </a:prstGeom>
          <a:noFill/>
        </p:spPr>
        <p:txBody>
          <a:bodyPr wrap="none" rtlCol="0">
            <a:spAutoFit/>
          </a:bodyPr>
          <a:lstStyle/>
          <a:p>
            <a:r>
              <a:rPr lang="en-US" sz="2400" i="1" dirty="0">
                <a:solidFill>
                  <a:schemeClr val="bg1"/>
                </a:solidFill>
                <a:latin typeface="Adobe Heiti Std R" pitchFamily="34" charset="-128"/>
                <a:ea typeface="Adobe Heiti Std R" pitchFamily="34" charset="-128"/>
                <a:cs typeface="Segoe UI" pitchFamily="34" charset="0"/>
              </a:rPr>
              <a:t>2</a:t>
            </a:r>
            <a:r>
              <a:rPr lang="en-US" sz="2400" i="1" dirty="0" smtClean="0">
                <a:solidFill>
                  <a:schemeClr val="bg1"/>
                </a:solidFill>
                <a:latin typeface="Adobe Heiti Std R" pitchFamily="34" charset="-128"/>
                <a:ea typeface="Adobe Heiti Std R" pitchFamily="34" charset="-128"/>
                <a:cs typeface="Segoe UI" pitchFamily="34" charset="0"/>
              </a:rPr>
              <a:t>)</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5" name="Shape: Number 1"/>
          <p:cNvSpPr txBox="1"/>
          <p:nvPr/>
        </p:nvSpPr>
        <p:spPr>
          <a:xfrm>
            <a:off x="395536" y="1923777"/>
            <a:ext cx="457176" cy="461665"/>
          </a:xfrm>
          <a:prstGeom prst="rect">
            <a:avLst/>
          </a:prstGeom>
          <a:noFill/>
        </p:spPr>
        <p:txBody>
          <a:bodyPr wrap="none" rtlCol="0">
            <a:spAutoFit/>
          </a:bodyPr>
          <a:lstStyle/>
          <a:p>
            <a:r>
              <a:rPr lang="en-US" sz="2400" i="1" dirty="0" smtClean="0">
                <a:solidFill>
                  <a:schemeClr val="bg1"/>
                </a:solidFill>
                <a:latin typeface="Adobe Heiti Std R" pitchFamily="34" charset="-128"/>
                <a:ea typeface="Adobe Heiti Std R" pitchFamily="34" charset="-128"/>
                <a:cs typeface="Segoe UI" pitchFamily="34" charset="0"/>
              </a:rPr>
              <a:t>1)</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3" name="Subtile"/>
          <p:cNvSpPr txBox="1"/>
          <p:nvPr/>
        </p:nvSpPr>
        <p:spPr>
          <a:xfrm>
            <a:off x="827584" y="1491630"/>
            <a:ext cx="2304256" cy="369332"/>
          </a:xfrm>
          <a:prstGeom prst="rect">
            <a:avLst/>
          </a:prstGeom>
          <a:noFill/>
        </p:spPr>
        <p:txBody>
          <a:bodyPr wrap="square" rtlCol="0">
            <a:spAutoFit/>
          </a:bodyPr>
          <a:lstStyle/>
          <a:p>
            <a:r>
              <a:rPr lang="en-NZ" dirty="0" smtClean="0">
                <a:solidFill>
                  <a:schemeClr val="bg1"/>
                </a:solidFill>
                <a:latin typeface="Adobe Heiti Std R" pitchFamily="34" charset="-128"/>
                <a:ea typeface="Adobe Heiti Std R" pitchFamily="34" charset="-128"/>
              </a:rPr>
              <a:t>The students will:</a:t>
            </a:r>
            <a:endParaRPr lang="en-GB" dirty="0">
              <a:solidFill>
                <a:schemeClr val="bg1"/>
              </a:solidFill>
              <a:latin typeface="Adobe Heiti Std R" pitchFamily="34" charset="-128"/>
              <a:ea typeface="Adobe Heiti Std R" pitchFamily="34" charset="-128"/>
            </a:endParaRPr>
          </a:p>
        </p:txBody>
      </p:sp>
      <p:pic>
        <p:nvPicPr>
          <p:cNvPr id="3074" name="Picture: right cor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5307" y="123478"/>
            <a:ext cx="1725143"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539552" y="0"/>
            <a:ext cx="7772400" cy="900000"/>
          </a:xfrm>
        </p:spPr>
        <p:txBody>
          <a:bodyPr>
            <a:normAutofit/>
          </a:bodyPr>
          <a:lstStyle/>
          <a:p>
            <a:r>
              <a:rPr lang="en-NZ" sz="4000" dirty="0">
                <a:solidFill>
                  <a:schemeClr val="bg1"/>
                </a:solidFill>
                <a:latin typeface="Adobe Heiti Std R" pitchFamily="34" charset="-128"/>
                <a:ea typeface="Adobe Heiti Std R" pitchFamily="34" charset="-128"/>
              </a:rPr>
              <a:t>Learning Outcomes</a:t>
            </a:r>
            <a:endParaRPr lang="en-GB" sz="40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83777" y="4912668"/>
            <a:ext cx="1776447"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borders to reveal text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3" nodeType="withEffect">
                                  <p:stCondLst>
                                    <p:cond delay="0"/>
                                  </p:stCondLst>
                                  <p:childTnLst>
                                    <p:animClr clrSpc="rgb" dir="cw">
                                      <p:cBhvr override="childStyle">
                                        <p:cTn id="14" dur="2000" fill="hold"/>
                                        <p:tgtEl>
                                          <p:spTgt spid="8"/>
                                        </p:tgtEl>
                                        <p:attrNameLst>
                                          <p:attrName>style.color</p:attrName>
                                        </p:attrNameLst>
                                      </p:cBhvr>
                                      <p:to>
                                        <a:srgbClr val="CC99FF"/>
                                      </p:to>
                                    </p:animClr>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500" fill="hold"/>
                                        <p:tgtEl>
                                          <p:spTgt spid="9"/>
                                        </p:tgtEl>
                                        <p:attrNameLst>
                                          <p:attrName>style.color</p:attrName>
                                        </p:attrNameLst>
                                      </p:cBhvr>
                                      <p:to>
                                        <a:schemeClr val="bg1"/>
                                      </p:to>
                                    </p:animClr>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3" presetClass="emph" presetSubtype="2" fill="hold" grpId="2" nodeType="withEffect">
                                  <p:stCondLst>
                                    <p:cond delay="0"/>
                                  </p:stCondLst>
                                  <p:childTnLst>
                                    <p:animClr clrSpc="rgb" dir="cw">
                                      <p:cBhvr override="childStyle">
                                        <p:cTn id="31" dur="500" fill="hold"/>
                                        <p:tgtEl>
                                          <p:spTgt spid="9"/>
                                        </p:tgtEl>
                                        <p:attrNameLst>
                                          <p:attrName>style.color</p:attrName>
                                        </p:attrNameLst>
                                      </p:cBhvr>
                                      <p:to>
                                        <a:schemeClr val="bg1"/>
                                      </p:to>
                                    </p:animClr>
                                  </p:childTnLst>
                                </p:cTn>
                              </p:par>
                              <p:par>
                                <p:cTn id="32" presetID="1" presetClass="exit" presetSubtype="0" fill="hold" grpId="2"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p:bldP spid="16" grpId="1"/>
      <p:bldP spid="16" grpId="2"/>
      <p:bldP spid="8" grpId="0"/>
      <p:bldP spid="8" grpId="1"/>
      <p:bldP spid="8" grpId="2"/>
      <p:bldP spid="8" grpId="3"/>
      <p:bldP spid="9" grpId="0"/>
      <p:bldP spid="9" grpId="1"/>
      <p:bldP spid="9" grpId="2"/>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 name="TextBox 2"/>
          <p:cNvSpPr txBox="1"/>
          <p:nvPr/>
        </p:nvSpPr>
        <p:spPr>
          <a:xfrm>
            <a:off x="1389879" y="2643758"/>
            <a:ext cx="3396820" cy="2031325"/>
          </a:xfrm>
          <a:prstGeom prst="rect">
            <a:avLst/>
          </a:prstGeom>
          <a:noFill/>
        </p:spPr>
        <p:txBody>
          <a:bodyPr wrap="square" rtlCol="0">
            <a:spAutoFit/>
          </a:bodyPr>
          <a:lstStyle/>
          <a:p>
            <a:r>
              <a:rPr lang="en-US" dirty="0">
                <a:latin typeface="Adobe Fan Heiti Std B" pitchFamily="34" charset="-128"/>
                <a:ea typeface="Adobe Fan Heiti Std B" pitchFamily="34" charset="-128"/>
              </a:rPr>
              <a:t>Show how people </a:t>
            </a:r>
            <a:r>
              <a:rPr lang="en-US" dirty="0" err="1">
                <a:latin typeface="Adobe Fan Heiti Std B" pitchFamily="34" charset="-128"/>
                <a:ea typeface="Adobe Fan Heiti Std B" pitchFamily="34" charset="-128"/>
              </a:rPr>
              <a:t>recognise</a:t>
            </a:r>
            <a:r>
              <a:rPr lang="en-US" dirty="0">
                <a:latin typeface="Adobe Fan Heiti Std B" pitchFamily="34" charset="-128"/>
                <a:ea typeface="Adobe Fan Heiti Std B" pitchFamily="34" charset="-128"/>
              </a:rPr>
              <a:t> Jesus in the breaking of the bread and are strengthened by him through the </a:t>
            </a:r>
            <a:r>
              <a:rPr lang="en-US" dirty="0" smtClean="0">
                <a:latin typeface="Adobe Fan Heiti Std B" pitchFamily="34" charset="-128"/>
                <a:ea typeface="Adobe Fan Heiti Std B" pitchFamily="34" charset="-128"/>
              </a:rPr>
              <a:t>bread </a:t>
            </a:r>
            <a:r>
              <a:rPr lang="en-US" dirty="0">
                <a:latin typeface="Adobe Fan Heiti Std B" pitchFamily="34" charset="-128"/>
                <a:ea typeface="Adobe Fan Heiti Std B" pitchFamily="34" charset="-128"/>
              </a:rPr>
              <a:t>of life </a:t>
            </a:r>
            <a:r>
              <a:rPr lang="en-US" dirty="0" err="1">
                <a:latin typeface="Adobe Fan Heiti Std B" pitchFamily="34" charset="-128"/>
                <a:ea typeface="Adobe Fan Heiti Std B" pitchFamily="34" charset="-128"/>
              </a:rPr>
              <a:t>te</a:t>
            </a:r>
            <a:r>
              <a:rPr lang="en-US" dirty="0">
                <a:latin typeface="Adobe Fan Heiti Std B" pitchFamily="34" charset="-128"/>
                <a:ea typeface="Adobe Fan Heiti Std B" pitchFamily="34" charset="-128"/>
              </a:rPr>
              <a:t> taro o </a:t>
            </a:r>
            <a:r>
              <a:rPr lang="en-US" dirty="0" err="1">
                <a:latin typeface="Adobe Fan Heiti Std B" pitchFamily="34" charset="-128"/>
                <a:ea typeface="Adobe Fan Heiti Std B" pitchFamily="34" charset="-128"/>
              </a:rPr>
              <a:t>te</a:t>
            </a:r>
            <a:r>
              <a:rPr lang="en-US" dirty="0">
                <a:latin typeface="Adobe Fan Heiti Std B" pitchFamily="34" charset="-128"/>
                <a:ea typeface="Adobe Fan Heiti Std B" pitchFamily="34" charset="-128"/>
              </a:rPr>
              <a:t> </a:t>
            </a:r>
            <a:r>
              <a:rPr lang="en-US" dirty="0" err="1">
                <a:latin typeface="Adobe Fan Heiti Std B" pitchFamily="34" charset="-128"/>
                <a:ea typeface="Adobe Fan Heiti Std B" pitchFamily="34" charset="-128"/>
              </a:rPr>
              <a:t>ora</a:t>
            </a:r>
            <a:r>
              <a:rPr lang="en-US" dirty="0">
                <a:latin typeface="Adobe Fan Heiti Std B" pitchFamily="34" charset="-128"/>
                <a:ea typeface="Adobe Fan Heiti Std B" pitchFamily="34" charset="-128"/>
              </a:rPr>
              <a:t> to go out and live lives of service, aroha and </a:t>
            </a:r>
            <a:r>
              <a:rPr lang="en-US" dirty="0" err="1">
                <a:latin typeface="Adobe Fan Heiti Std B" pitchFamily="34" charset="-128"/>
                <a:ea typeface="Adobe Fan Heiti Std B" pitchFamily="34" charset="-128"/>
              </a:rPr>
              <a:t>manaakitanga</a:t>
            </a:r>
            <a:r>
              <a:rPr lang="en-US" dirty="0">
                <a:latin typeface="Adobe Fan Heiti Std B" pitchFamily="34" charset="-128"/>
                <a:ea typeface="Adobe Fan Heiti Std B" pitchFamily="34" charset="-128"/>
              </a:rPr>
              <a:t>.</a:t>
            </a:r>
            <a:endParaRPr lang="en-GB" dirty="0">
              <a:latin typeface="Adobe Fan Heiti Std B" pitchFamily="34" charset="-128"/>
              <a:ea typeface="Adobe Fan Heiti Std B" pitchFamily="34" charset="-128"/>
            </a:endParaRPr>
          </a:p>
        </p:txBody>
      </p:sp>
      <p:pic>
        <p:nvPicPr>
          <p:cNvPr id="15" name="Icon 2" descr="D:\03 Projects\TCI\10 Lessons\02 LITURGICAL YEAR\01 Advent\Advent Y8-L01\Slide 11 - icon transparent.tif"/>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6175" y="3102277"/>
            <a:ext cx="565894" cy="11142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1389878" y="1288380"/>
            <a:ext cx="3396820" cy="923330"/>
          </a:xfrm>
          <a:prstGeom prst="rect">
            <a:avLst/>
          </a:prstGeom>
          <a:noFill/>
        </p:spPr>
        <p:txBody>
          <a:bodyPr wrap="square" rtlCol="0">
            <a:spAutoFit/>
          </a:bodyPr>
          <a:lstStyle/>
          <a:p>
            <a:r>
              <a:rPr lang="en-US" dirty="0">
                <a:latin typeface="Adobe Fan Heiti Std B" pitchFamily="34" charset="-128"/>
                <a:ea typeface="Adobe Fan Heiti Std B" pitchFamily="34" charset="-128"/>
              </a:rPr>
              <a:t>Use mime to show how Christ comes to people today when they celebrate Eucharist.</a:t>
            </a:r>
            <a:endParaRPr lang="en-GB" dirty="0">
              <a:latin typeface="Adobe Fan Heiti Std B" pitchFamily="34" charset="-128"/>
              <a:ea typeface="Adobe Fan Heiti Std B" pitchFamily="34" charset="-128"/>
            </a:endParaRPr>
          </a:p>
        </p:txBody>
      </p:sp>
      <p:pic>
        <p:nvPicPr>
          <p:cNvPr id="9219" name="Icon 1" descr="D:\03 Projects\TCI\10 Lessons\02 LITURGICAL YEAR\01 Advent\Advent Y8-L01\Slide 11 - icon transparent.tif"/>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1288380"/>
            <a:ext cx="565894" cy="11142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69912" y="1563639"/>
            <a:ext cx="3894513" cy="292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800" dirty="0">
                <a:latin typeface="Adobe Heiti Std R" pitchFamily="34" charset="-128"/>
                <a:ea typeface="Adobe Heiti Std R" pitchFamily="34" charset="-128"/>
              </a:rPr>
              <a:t>Christ comes into people</a:t>
            </a:r>
            <a:r>
              <a:rPr lang="en-US" sz="2800" spc="-1600" dirty="0">
                <a:latin typeface="Adobe Heiti Std R" pitchFamily="34" charset="-128"/>
                <a:ea typeface="Adobe Heiti Std R" pitchFamily="34" charset="-128"/>
              </a:rPr>
              <a:t>’</a:t>
            </a:r>
            <a:r>
              <a:rPr lang="en-US" sz="2800" dirty="0">
                <a:latin typeface="Adobe Heiti Std R" pitchFamily="34" charset="-128"/>
                <a:ea typeface="Adobe Heiti Std R" pitchFamily="34" charset="-128"/>
              </a:rPr>
              <a:t>s lives now in our time as they celebrate the Eucharist</a:t>
            </a:r>
            <a:endParaRPr lang="en-GB" sz="32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13" name="Name Field"/>
          <p:cNvSpPr txBox="1"/>
          <p:nvPr/>
        </p:nvSpPr>
        <p:spPr>
          <a:xfrm>
            <a:off x="4248416" y="906274"/>
            <a:ext cx="3024336" cy="369332"/>
          </a:xfrm>
          <a:prstGeom prst="rect">
            <a:avLst/>
          </a:prstGeom>
          <a:noFill/>
        </p:spPr>
        <p:txBody>
          <a:bodyPr wrap="square" rtlCol="0">
            <a:spAutoFit/>
          </a:bodyPr>
          <a:lstStyle/>
          <a:p>
            <a:r>
              <a:rPr lang="en-NZ" dirty="0" smtClean="0"/>
              <a:t>Name____________________</a:t>
            </a:r>
            <a:endParaRPr lang="en-GB" dirty="0"/>
          </a:p>
        </p:txBody>
      </p:sp>
      <p:sp>
        <p:nvSpPr>
          <p:cNvPr id="14" name="Date Field"/>
          <p:cNvSpPr txBox="1"/>
          <p:nvPr/>
        </p:nvSpPr>
        <p:spPr>
          <a:xfrm>
            <a:off x="7308304" y="904350"/>
            <a:ext cx="1800200" cy="369332"/>
          </a:xfrm>
          <a:prstGeom prst="rect">
            <a:avLst/>
          </a:prstGeom>
          <a:noFill/>
        </p:spPr>
        <p:txBody>
          <a:bodyPr wrap="square" rtlCol="0">
            <a:spAutoFit/>
          </a:bodyPr>
          <a:lstStyle/>
          <a:p>
            <a:r>
              <a:rPr lang="en-NZ" dirty="0" smtClean="0"/>
              <a:t>Date__________</a:t>
            </a:r>
            <a:endParaRPr lang="en-GB" dirty="0"/>
          </a:p>
        </p:txBody>
      </p:sp>
      <p:sp>
        <p:nvSpPr>
          <p:cNvPr id="18"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885011732"/>
      </p:ext>
    </p:extLst>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4" name="TextBox 2"/>
          <p:cNvSpPr txBox="1"/>
          <p:nvPr/>
        </p:nvSpPr>
        <p:spPr>
          <a:xfrm>
            <a:off x="4343532" y="1284387"/>
            <a:ext cx="3396820" cy="3416320"/>
          </a:xfrm>
          <a:prstGeom prst="rect">
            <a:avLst/>
          </a:prstGeom>
          <a:noFill/>
        </p:spPr>
        <p:txBody>
          <a:bodyPr wrap="square" rtlCol="0">
            <a:spAutoFit/>
          </a:bodyPr>
          <a:lstStyle/>
          <a:p>
            <a:r>
              <a:rPr lang="en-US" dirty="0">
                <a:latin typeface="Adobe Fan Heiti Std B" pitchFamily="34" charset="-128"/>
                <a:ea typeface="Adobe Fan Heiti Std B" pitchFamily="34" charset="-128"/>
              </a:rPr>
              <a:t>Show how through the laying on of hands and the anointing with oil people meet the risen Christ and are strengthened by his </a:t>
            </a:r>
            <a:r>
              <a:rPr lang="en-US" dirty="0" smtClean="0">
                <a:latin typeface="Adobe Fan Heiti Std B" pitchFamily="34" charset="-128"/>
                <a:ea typeface="Adobe Fan Heiti Std B" pitchFamily="34" charset="-128"/>
              </a:rPr>
              <a:t>peace</a:t>
            </a:r>
            <a:br>
              <a:rPr lang="en-US" dirty="0" smtClean="0">
                <a:latin typeface="Adobe Fan Heiti Std B" pitchFamily="34" charset="-128"/>
                <a:ea typeface="Adobe Fan Heiti Std B" pitchFamily="34" charset="-128"/>
              </a:rPr>
            </a:br>
            <a:r>
              <a:rPr lang="en-US" dirty="0" err="1" smtClean="0">
                <a:latin typeface="Adobe Fan Heiti Std B" pitchFamily="34" charset="-128"/>
                <a:ea typeface="Adobe Fan Heiti Std B" pitchFamily="34" charset="-128"/>
              </a:rPr>
              <a:t>rangimarie</a:t>
            </a:r>
            <a:r>
              <a:rPr lang="en-US" dirty="0">
                <a:latin typeface="Adobe Fan Heiti Std B" pitchFamily="34" charset="-128"/>
                <a:ea typeface="Adobe Fan Heiti Std B" pitchFamily="34" charset="-128"/>
              </a:rPr>
              <a:t/>
            </a:r>
            <a:br>
              <a:rPr lang="en-US" dirty="0">
                <a:latin typeface="Adobe Fan Heiti Std B" pitchFamily="34" charset="-128"/>
                <a:ea typeface="Adobe Fan Heiti Std B" pitchFamily="34" charset="-128"/>
              </a:rPr>
            </a:br>
            <a:r>
              <a:rPr lang="en-US" dirty="0" smtClean="0">
                <a:latin typeface="Adobe Fan Heiti Std B" pitchFamily="34" charset="-128"/>
                <a:ea typeface="Adobe Fan Heiti Std B" pitchFamily="34" charset="-128"/>
              </a:rPr>
              <a:t>and healing</a:t>
            </a:r>
            <a:br>
              <a:rPr lang="en-US" dirty="0" smtClean="0">
                <a:latin typeface="Adobe Fan Heiti Std B" pitchFamily="34" charset="-128"/>
                <a:ea typeface="Adobe Fan Heiti Std B" pitchFamily="34" charset="-128"/>
              </a:rPr>
            </a:br>
            <a:r>
              <a:rPr lang="en-US" dirty="0" smtClean="0">
                <a:latin typeface="Adobe Fan Heiti Std B" pitchFamily="34" charset="-128"/>
                <a:ea typeface="Adobe Fan Heiti Std B" pitchFamily="34" charset="-128"/>
              </a:rPr>
              <a:t>love  </a:t>
            </a:r>
            <a:r>
              <a:rPr lang="en-US" dirty="0" err="1" smtClean="0">
                <a:latin typeface="Adobe Fan Heiti Std B" pitchFamily="34" charset="-128"/>
                <a:ea typeface="Adobe Fan Heiti Std B" pitchFamily="34" charset="-128"/>
              </a:rPr>
              <a:t>aroha</a:t>
            </a:r>
            <a:r>
              <a:rPr lang="en-US" dirty="0" smtClean="0">
                <a:latin typeface="Adobe Fan Heiti Std B" pitchFamily="34" charset="-128"/>
                <a:ea typeface="Adobe Fan Heiti Std B" pitchFamily="34" charset="-128"/>
              </a:rPr>
              <a:t/>
            </a:r>
            <a:br>
              <a:rPr lang="en-US" dirty="0" smtClean="0">
                <a:latin typeface="Adobe Fan Heiti Std B" pitchFamily="34" charset="-128"/>
                <a:ea typeface="Adobe Fan Heiti Std B" pitchFamily="34" charset="-128"/>
              </a:rPr>
            </a:br>
            <a:r>
              <a:rPr lang="en-US" dirty="0" smtClean="0">
                <a:latin typeface="Adobe Fan Heiti Std B" pitchFamily="34" charset="-128"/>
                <a:ea typeface="Adobe Fan Heiti Std B" pitchFamily="34" charset="-128"/>
              </a:rPr>
              <a:t>to accept</a:t>
            </a:r>
            <a:br>
              <a:rPr lang="en-US" dirty="0" smtClean="0">
                <a:latin typeface="Adobe Fan Heiti Std B" pitchFamily="34" charset="-128"/>
                <a:ea typeface="Adobe Fan Heiti Std B" pitchFamily="34" charset="-128"/>
              </a:rPr>
            </a:br>
            <a:r>
              <a:rPr lang="en-US" dirty="0" smtClean="0">
                <a:latin typeface="Adobe Fan Heiti Std B" pitchFamily="34" charset="-128"/>
                <a:ea typeface="Adobe Fan Heiti Std B" pitchFamily="34" charset="-128"/>
              </a:rPr>
              <a:t>what </a:t>
            </a:r>
            <a:r>
              <a:rPr lang="en-US" dirty="0">
                <a:latin typeface="Adobe Fan Heiti Std B" pitchFamily="34" charset="-128"/>
                <a:ea typeface="Adobe Fan Heiti Std B" pitchFamily="34" charset="-128"/>
              </a:rPr>
              <a:t>will </a:t>
            </a:r>
            <a:r>
              <a:rPr lang="en-US" dirty="0" smtClean="0">
                <a:latin typeface="Adobe Fan Heiti Std B" pitchFamily="34" charset="-128"/>
                <a:ea typeface="Adobe Fan Heiti Std B" pitchFamily="34" charset="-128"/>
              </a:rPr>
              <a:t>be</a:t>
            </a:r>
            <a:br>
              <a:rPr lang="en-US" dirty="0" smtClean="0">
                <a:latin typeface="Adobe Fan Heiti Std B" pitchFamily="34" charset="-128"/>
                <a:ea typeface="Adobe Fan Heiti Std B" pitchFamily="34" charset="-128"/>
              </a:rPr>
            </a:br>
            <a:r>
              <a:rPr lang="en-US" dirty="0" smtClean="0">
                <a:latin typeface="Adobe Fan Heiti Std B" pitchFamily="34" charset="-128"/>
                <a:ea typeface="Adobe Fan Heiti Std B" pitchFamily="34" charset="-128"/>
              </a:rPr>
              <a:t>and grow</a:t>
            </a:r>
          </a:p>
          <a:p>
            <a:r>
              <a:rPr lang="en-US" dirty="0" smtClean="0">
                <a:latin typeface="Adobe Fan Heiti Std B" pitchFamily="34" charset="-128"/>
                <a:ea typeface="Adobe Fan Heiti Std B" pitchFamily="34" charset="-128"/>
              </a:rPr>
              <a:t>closer </a:t>
            </a:r>
            <a:r>
              <a:rPr lang="en-US" dirty="0">
                <a:latin typeface="Adobe Fan Heiti Std B" pitchFamily="34" charset="-128"/>
                <a:ea typeface="Adobe Fan Heiti Std B" pitchFamily="34" charset="-128"/>
              </a:rPr>
              <a:t>to him. </a:t>
            </a:r>
            <a:endParaRPr lang="en-GB" dirty="0">
              <a:latin typeface="Adobe Fan Heiti Std B" pitchFamily="34" charset="-128"/>
              <a:ea typeface="Adobe Fan Heiti Std B" pitchFamily="34" charset="-128"/>
            </a:endParaRPr>
          </a:p>
        </p:txBody>
      </p:sp>
      <p:pic>
        <p:nvPicPr>
          <p:cNvPr id="10244" name="Icon 2" descr="D:\03 Projects\TCI\10 Lessons\02 LITURGICAL YEAR\01 Advent\Advent Y8-L01\Slide 12 - icon transparent.tif"/>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40352" y="1284387"/>
            <a:ext cx="1030413" cy="10590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ncronline.org/sites/default/files/styles/article_slideshow/public/stories/images/Sick.jpg?itok=l6tha1Ea"/>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68144" y="2499742"/>
            <a:ext cx="3004670" cy="1872208"/>
          </a:xfrm>
          <a:prstGeom prst="rect">
            <a:avLst/>
          </a:prstGeom>
          <a:noFill/>
          <a:ln>
            <a:noFill/>
          </a:ln>
        </p:spPr>
      </p:pic>
      <p:sp>
        <p:nvSpPr>
          <p:cNvPr id="7" name="TextBox 1"/>
          <p:cNvSpPr txBox="1"/>
          <p:nvPr/>
        </p:nvSpPr>
        <p:spPr>
          <a:xfrm>
            <a:off x="1254721" y="3520627"/>
            <a:ext cx="2880320" cy="1200329"/>
          </a:xfrm>
          <a:prstGeom prst="rect">
            <a:avLst/>
          </a:prstGeom>
          <a:noFill/>
        </p:spPr>
        <p:txBody>
          <a:bodyPr wrap="square" rtlCol="0">
            <a:spAutoFit/>
          </a:bodyPr>
          <a:lstStyle/>
          <a:p>
            <a:r>
              <a:rPr lang="en-US" dirty="0">
                <a:latin typeface="Adobe Fan Heiti Std B" pitchFamily="34" charset="-128"/>
                <a:ea typeface="Adobe Fan Heiti Std B" pitchFamily="34" charset="-128"/>
              </a:rPr>
              <a:t>Use human statues to illustrate what happens at the celebration of the Anointing of the </a:t>
            </a:r>
            <a:r>
              <a:rPr lang="en-US" dirty="0" smtClean="0">
                <a:latin typeface="Adobe Fan Heiti Std B" pitchFamily="34" charset="-128"/>
                <a:ea typeface="Adobe Fan Heiti Std B" pitchFamily="34" charset="-128"/>
              </a:rPr>
              <a:t>Sick</a:t>
            </a:r>
            <a:r>
              <a:rPr lang="en-US" dirty="0">
                <a:latin typeface="Adobe Fan Heiti Std B" pitchFamily="34" charset="-128"/>
                <a:ea typeface="Adobe Fan Heiti Std B" pitchFamily="34" charset="-128"/>
              </a:rPr>
              <a:t>. </a:t>
            </a:r>
            <a:endParaRPr lang="en-GB" dirty="0">
              <a:latin typeface="Adobe Fan Heiti Std B" pitchFamily="34" charset="-128"/>
              <a:ea typeface="Adobe Fan Heiti Std B" pitchFamily="34" charset="-128"/>
            </a:endParaRPr>
          </a:p>
        </p:txBody>
      </p:sp>
      <p:pic>
        <p:nvPicPr>
          <p:cNvPr id="18" name="Icon 1" descr="D:\03 Projects\TCI\10 Lessons\02 LITURGICAL YEAR\01 Advent\Advent Y8-L01\Slide 12 - icon transparent.tif"/>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3591273"/>
            <a:ext cx="1030413" cy="10590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1"/>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1520" y="1128489"/>
            <a:ext cx="3888432" cy="21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400" dirty="0">
                <a:latin typeface="Adobe Heiti Std R" pitchFamily="34" charset="-128"/>
                <a:ea typeface="Adobe Heiti Std R" pitchFamily="34" charset="-128"/>
              </a:rPr>
              <a:t>Christ comes to people now and gives healing and comfort to them when they celebrate the Sacrament of the Anointing</a:t>
            </a:r>
            <a:endParaRPr lang="en-GB" sz="28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S-12</a:t>
            </a:r>
            <a:endParaRPr lang="en-GB" sz="900" b="1" dirty="0">
              <a:latin typeface="Arial" pitchFamily="34" charset="0"/>
              <a:cs typeface="Arial" pitchFamily="34" charset="0"/>
            </a:endParaRPr>
          </a:p>
        </p:txBody>
      </p:sp>
      <p:sp>
        <p:nvSpPr>
          <p:cNvPr id="15" name="Name Field"/>
          <p:cNvSpPr txBox="1"/>
          <p:nvPr/>
        </p:nvSpPr>
        <p:spPr>
          <a:xfrm>
            <a:off x="4248416" y="906274"/>
            <a:ext cx="3024336" cy="369332"/>
          </a:xfrm>
          <a:prstGeom prst="rect">
            <a:avLst/>
          </a:prstGeom>
          <a:noFill/>
        </p:spPr>
        <p:txBody>
          <a:bodyPr wrap="square" rtlCol="0">
            <a:spAutoFit/>
          </a:bodyPr>
          <a:lstStyle/>
          <a:p>
            <a:r>
              <a:rPr lang="en-NZ" dirty="0" smtClean="0"/>
              <a:t>Name____________________</a:t>
            </a:r>
            <a:endParaRPr lang="en-GB" dirty="0"/>
          </a:p>
        </p:txBody>
      </p:sp>
      <p:sp>
        <p:nvSpPr>
          <p:cNvPr id="19" name="Date Field"/>
          <p:cNvSpPr txBox="1"/>
          <p:nvPr/>
        </p:nvSpPr>
        <p:spPr>
          <a:xfrm>
            <a:off x="7308304" y="904350"/>
            <a:ext cx="1800200" cy="369332"/>
          </a:xfrm>
          <a:prstGeom prst="rect">
            <a:avLst/>
          </a:prstGeom>
          <a:noFill/>
        </p:spPr>
        <p:txBody>
          <a:bodyPr wrap="square" rtlCol="0">
            <a:spAutoFit/>
          </a:bodyPr>
          <a:lstStyle/>
          <a:p>
            <a:r>
              <a:rPr lang="en-NZ" dirty="0" smtClean="0"/>
              <a:t>Date__________</a:t>
            </a:r>
            <a:endParaRPr lang="en-GB" dirty="0"/>
          </a:p>
        </p:txBody>
      </p:sp>
      <p:sp>
        <p:nvSpPr>
          <p:cNvPr id="20" name="Action Button: Up">
            <a:hlinkClick r:id="rId9"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532226564"/>
      </p:ext>
    </p:extLst>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 name="Textbox: Line 7"/>
          <p:cNvSpPr txBox="1"/>
          <p:nvPr/>
        </p:nvSpPr>
        <p:spPr>
          <a:xfrm>
            <a:off x="323528" y="4283328"/>
            <a:ext cx="7487428"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Questions </a:t>
            </a:r>
            <a:r>
              <a:rPr lang="en-US" sz="1600" b="1" dirty="0">
                <a:latin typeface="Adobe Heiti Std R" pitchFamily="34" charset="-128"/>
                <a:ea typeface="Adobe Heiti Std R" pitchFamily="34" charset="-128"/>
                <a:cs typeface="Segoe UI" pitchFamily="34" charset="0"/>
              </a:rPr>
              <a:t>I would like to ask about the topics in this lesson are …</a:t>
            </a:r>
            <a:endParaRPr lang="en-GB" sz="1600" b="1" dirty="0">
              <a:latin typeface="Adobe Heiti Std R" pitchFamily="34" charset="-128"/>
              <a:ea typeface="Adobe Heiti Std R" pitchFamily="34" charset="-128"/>
              <a:cs typeface="Segoe UI" pitchFamily="34" charset="0"/>
            </a:endParaRPr>
          </a:p>
        </p:txBody>
      </p:sp>
      <p:sp>
        <p:nvSpPr>
          <p:cNvPr id="20" name="Textbox: Line 6"/>
          <p:cNvSpPr txBox="1"/>
          <p:nvPr/>
        </p:nvSpPr>
        <p:spPr>
          <a:xfrm>
            <a:off x="332691" y="3894713"/>
            <a:ext cx="7490312"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Which </a:t>
            </a:r>
            <a:r>
              <a:rPr lang="en-US" sz="1600" b="1" dirty="0">
                <a:latin typeface="Adobe Heiti Std R" pitchFamily="34" charset="-128"/>
                <a:ea typeface="Adobe Heiti Std R" pitchFamily="34" charset="-128"/>
                <a:cs typeface="Segoe UI" pitchFamily="34" charset="0"/>
              </a:rPr>
              <a:t>activity do you think helped you to learn best in this lesson?</a:t>
            </a:r>
            <a:endParaRPr lang="en-GB" sz="1600" b="1" dirty="0">
              <a:latin typeface="Adobe Heiti Std R" pitchFamily="34" charset="-128"/>
              <a:ea typeface="Adobe Heiti Std R" pitchFamily="34" charset="-128"/>
              <a:cs typeface="Segoe UI" pitchFamily="34" charset="0"/>
            </a:endParaRPr>
          </a:p>
        </p:txBody>
      </p:sp>
      <p:sp>
        <p:nvSpPr>
          <p:cNvPr id="29" name="Textbox: Line 5"/>
          <p:cNvSpPr txBox="1"/>
          <p:nvPr/>
        </p:nvSpPr>
        <p:spPr>
          <a:xfrm>
            <a:off x="332688" y="3258736"/>
            <a:ext cx="8667312" cy="584775"/>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What </a:t>
            </a:r>
            <a:r>
              <a:rPr lang="en-US" sz="1600" b="1" dirty="0">
                <a:latin typeface="Adobe Heiti Std R" pitchFamily="34" charset="-128"/>
                <a:ea typeface="Adobe Heiti Std R" pitchFamily="34" charset="-128"/>
                <a:cs typeface="Segoe UI" pitchFamily="34" charset="0"/>
              </a:rPr>
              <a:t>advice could you give someone of your age to help them grow more like Christ especially in Advent?</a:t>
            </a:r>
            <a:endParaRPr lang="en-GB" sz="1600" b="1" dirty="0">
              <a:latin typeface="Adobe Heiti Std R" pitchFamily="34" charset="-128"/>
              <a:ea typeface="Adobe Heiti Std R" pitchFamily="34" charset="-128"/>
              <a:cs typeface="Segoe UI" pitchFamily="34" charset="0"/>
            </a:endParaRPr>
          </a:p>
        </p:txBody>
      </p:sp>
      <p:sp>
        <p:nvSpPr>
          <p:cNvPr id="24" name="Textbox: Line 4"/>
          <p:cNvSpPr txBox="1"/>
          <p:nvPr/>
        </p:nvSpPr>
        <p:spPr>
          <a:xfrm>
            <a:off x="332688" y="2647335"/>
            <a:ext cx="8667312" cy="584775"/>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Give </a:t>
            </a:r>
            <a:r>
              <a:rPr lang="en-US" sz="1600" b="1" dirty="0">
                <a:latin typeface="Adobe Heiti Std R" pitchFamily="34" charset="-128"/>
                <a:ea typeface="Adobe Heiti Std R" pitchFamily="34" charset="-128"/>
                <a:cs typeface="Segoe UI" pitchFamily="34" charset="0"/>
              </a:rPr>
              <a:t>3 examples of how Christ comes into people</a:t>
            </a:r>
            <a:r>
              <a:rPr lang="en-US" sz="1600" b="1" spc="-1200" dirty="0">
                <a:latin typeface="Adobe Heiti Std R" pitchFamily="34" charset="-128"/>
                <a:ea typeface="Adobe Heiti Std R" pitchFamily="34" charset="-128"/>
                <a:cs typeface="Segoe UI" pitchFamily="34" charset="0"/>
              </a:rPr>
              <a:t>’</a:t>
            </a:r>
            <a:r>
              <a:rPr lang="en-US" sz="1600" b="1" dirty="0">
                <a:latin typeface="Adobe Heiti Std R" pitchFamily="34" charset="-128"/>
                <a:ea typeface="Adobe Heiti Std R" pitchFamily="34" charset="-128"/>
                <a:cs typeface="Segoe UI" pitchFamily="34" charset="0"/>
              </a:rPr>
              <a:t>s lives now when liturgy is celebrated.</a:t>
            </a:r>
            <a:endParaRPr lang="en-GB" sz="1600" b="1" dirty="0">
              <a:latin typeface="Adobe Heiti Std R" pitchFamily="34" charset="-128"/>
              <a:ea typeface="Adobe Heiti Std R" pitchFamily="34" charset="-128"/>
              <a:cs typeface="Segoe UI" pitchFamily="34" charset="0"/>
            </a:endParaRPr>
          </a:p>
        </p:txBody>
      </p:sp>
      <p:sp>
        <p:nvSpPr>
          <p:cNvPr id="21" name="Textbox: Line 3"/>
          <p:cNvSpPr txBox="1"/>
          <p:nvPr/>
        </p:nvSpPr>
        <p:spPr>
          <a:xfrm>
            <a:off x="332688" y="2279526"/>
            <a:ext cx="8359604"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An </a:t>
            </a:r>
            <a:r>
              <a:rPr lang="en-US" sz="1600" b="1" dirty="0">
                <a:latin typeface="Adobe Heiti Std R" pitchFamily="34" charset="-128"/>
                <a:ea typeface="Adobe Heiti Std R" pitchFamily="34" charset="-128"/>
                <a:cs typeface="Segoe UI" pitchFamily="34" charset="0"/>
              </a:rPr>
              <a:t>example of conversion in young people</a:t>
            </a:r>
            <a:r>
              <a:rPr lang="en-US" sz="1600" b="1" spc="-1200" dirty="0">
                <a:latin typeface="Adobe Heiti Std R" pitchFamily="34" charset="-128"/>
                <a:ea typeface="Adobe Heiti Std R" pitchFamily="34" charset="-128"/>
                <a:cs typeface="Segoe UI" pitchFamily="34" charset="0"/>
              </a:rPr>
              <a:t>’</a:t>
            </a:r>
            <a:r>
              <a:rPr lang="en-US" sz="1600" b="1" dirty="0">
                <a:latin typeface="Adobe Heiti Std R" pitchFamily="34" charset="-128"/>
                <a:ea typeface="Adobe Heiti Std R" pitchFamily="34" charset="-128"/>
                <a:cs typeface="Segoe UI" pitchFamily="34" charset="0"/>
              </a:rPr>
              <a:t>s lives is …</a:t>
            </a:r>
            <a:endParaRPr lang="en-GB" sz="1600" b="1" dirty="0">
              <a:latin typeface="Adobe Heiti Std R" pitchFamily="34" charset="-128"/>
              <a:ea typeface="Adobe Heiti Std R" pitchFamily="34" charset="-128"/>
              <a:cs typeface="Segoe UI" pitchFamily="34" charset="0"/>
            </a:endParaRPr>
          </a:p>
        </p:txBody>
      </p:sp>
      <p:sp>
        <p:nvSpPr>
          <p:cNvPr id="22" name="Textbox: Line 2"/>
          <p:cNvSpPr txBox="1"/>
          <p:nvPr/>
        </p:nvSpPr>
        <p:spPr>
          <a:xfrm>
            <a:off x="332692" y="1889155"/>
            <a:ext cx="8468150"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Advent </a:t>
            </a:r>
            <a:r>
              <a:rPr lang="en-US" sz="1600" b="1" dirty="0">
                <a:latin typeface="Adobe Heiti Std R" pitchFamily="34" charset="-128"/>
                <a:ea typeface="Adobe Heiti Std R" pitchFamily="34" charset="-128"/>
                <a:cs typeface="Segoe UI" pitchFamily="34" charset="0"/>
              </a:rPr>
              <a:t>is a season for conversion which  means … </a:t>
            </a:r>
          </a:p>
        </p:txBody>
      </p:sp>
      <p:sp>
        <p:nvSpPr>
          <p:cNvPr id="27" name="Textbox: Line 1"/>
          <p:cNvSpPr txBox="1"/>
          <p:nvPr/>
        </p:nvSpPr>
        <p:spPr>
          <a:xfrm>
            <a:off x="332691" y="1247845"/>
            <a:ext cx="8721528" cy="584775"/>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Explain </a:t>
            </a:r>
            <a:r>
              <a:rPr lang="en-US" sz="1600" b="1" dirty="0">
                <a:latin typeface="Adobe Heiti Std R" pitchFamily="34" charset="-128"/>
                <a:ea typeface="Adobe Heiti Std R" pitchFamily="34" charset="-128"/>
                <a:cs typeface="Segoe UI" pitchFamily="34" charset="0"/>
              </a:rPr>
              <a:t>the difference between Jesus</a:t>
            </a:r>
            <a:r>
              <a:rPr lang="en-US" sz="1600" b="1" spc="-1200" dirty="0">
                <a:latin typeface="Adobe Heiti Std R" pitchFamily="34" charset="-128"/>
                <a:ea typeface="Adobe Heiti Std R" pitchFamily="34" charset="-128"/>
                <a:cs typeface="Segoe UI" pitchFamily="34" charset="0"/>
              </a:rPr>
              <a:t>’</a:t>
            </a:r>
            <a:r>
              <a:rPr lang="en-US" sz="1600" b="1" dirty="0">
                <a:latin typeface="Adobe Heiti Std R" pitchFamily="34" charset="-128"/>
                <a:ea typeface="Adobe Heiti Std R" pitchFamily="34" charset="-128"/>
                <a:cs typeface="Segoe UI" pitchFamily="34" charset="0"/>
              </a:rPr>
              <a:t> coming as an event in history and Christ coming into people</a:t>
            </a:r>
            <a:r>
              <a:rPr lang="en-US" sz="1600" b="1" spc="-1200" dirty="0">
                <a:latin typeface="Adobe Heiti Std R" pitchFamily="34" charset="-128"/>
                <a:ea typeface="Adobe Heiti Std R" pitchFamily="34" charset="-128"/>
                <a:cs typeface="Segoe UI" pitchFamily="34" charset="0"/>
              </a:rPr>
              <a:t>’</a:t>
            </a:r>
            <a:r>
              <a:rPr lang="en-US" sz="1600" b="1" dirty="0">
                <a:latin typeface="Adobe Heiti Std R" pitchFamily="34" charset="-128"/>
                <a:ea typeface="Adobe Heiti Std R" pitchFamily="34" charset="-128"/>
                <a:cs typeface="Segoe UI" pitchFamily="34" charset="0"/>
              </a:rPr>
              <a:t>s lives today.</a:t>
            </a:r>
            <a:endParaRPr lang="en-GB" sz="1600" b="1" dirty="0">
              <a:latin typeface="Adobe Heiti Std R" pitchFamily="34" charset="-128"/>
              <a:ea typeface="Adobe Heiti Std R" pitchFamily="34" charset="-128"/>
              <a:cs typeface="Segoe UI" pitchFamily="34" charset="0"/>
            </a:endParaRPr>
          </a:p>
        </p:txBody>
      </p:sp>
      <p:sp>
        <p:nvSpPr>
          <p:cNvPr id="30" name="Shape: Border 7" hidden="1"/>
          <p:cNvSpPr/>
          <p:nvPr/>
        </p:nvSpPr>
        <p:spPr>
          <a:xfrm>
            <a:off x="372047" y="4283328"/>
            <a:ext cx="862795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6" hidden="1"/>
          <p:cNvSpPr/>
          <p:nvPr/>
        </p:nvSpPr>
        <p:spPr>
          <a:xfrm>
            <a:off x="372047" y="3879886"/>
            <a:ext cx="862795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6" name="Shape: Border 5" hidden="1"/>
          <p:cNvSpPr/>
          <p:nvPr/>
        </p:nvSpPr>
        <p:spPr>
          <a:xfrm>
            <a:off x="372047" y="3274998"/>
            <a:ext cx="8627953"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25" name="Shape: Border 4" hidden="1"/>
          <p:cNvSpPr/>
          <p:nvPr/>
        </p:nvSpPr>
        <p:spPr>
          <a:xfrm>
            <a:off x="372047" y="2670110"/>
            <a:ext cx="8627953"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hidden="1"/>
          <p:cNvSpPr/>
          <p:nvPr/>
        </p:nvSpPr>
        <p:spPr>
          <a:xfrm>
            <a:off x="372047" y="2283936"/>
            <a:ext cx="8627953" cy="321286"/>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hidden="1"/>
          <p:cNvSpPr/>
          <p:nvPr/>
        </p:nvSpPr>
        <p:spPr>
          <a:xfrm>
            <a:off x="372047" y="1880494"/>
            <a:ext cx="862795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hidden="1"/>
          <p:cNvSpPr/>
          <p:nvPr/>
        </p:nvSpPr>
        <p:spPr>
          <a:xfrm>
            <a:off x="372047" y="1275606"/>
            <a:ext cx="8627953"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7" name="Shape: Number 7"/>
          <p:cNvSpPr txBox="1"/>
          <p:nvPr/>
        </p:nvSpPr>
        <p:spPr>
          <a:xfrm>
            <a:off x="35496" y="4290126"/>
            <a:ext cx="394578" cy="338554"/>
          </a:xfrm>
          <a:prstGeom prst="rect">
            <a:avLst/>
          </a:prstGeom>
          <a:noFill/>
        </p:spPr>
        <p:txBody>
          <a:bodyPr wrap="square" rtlCol="0">
            <a:spAutoFit/>
          </a:bodyPr>
          <a:lstStyle/>
          <a:p>
            <a:r>
              <a:rPr lang="en-GB" sz="1600" b="1" dirty="0">
                <a:latin typeface="Adobe Heiti Std R" pitchFamily="34" charset="-128"/>
                <a:ea typeface="Adobe Heiti Std R" pitchFamily="34" charset="-128"/>
                <a:cs typeface="Segoe UI" pitchFamily="34" charset="0"/>
              </a:rPr>
              <a:t>7</a:t>
            </a:r>
            <a:r>
              <a:rPr lang="en-GB" sz="1600" b="1" dirty="0" smtClean="0">
                <a:latin typeface="Adobe Heiti Std R" pitchFamily="34" charset="-128"/>
                <a:ea typeface="Adobe Heiti Std R" pitchFamily="34" charset="-128"/>
                <a:cs typeface="Segoe UI" pitchFamily="34" charset="0"/>
              </a:rPr>
              <a:t>)</a:t>
            </a:r>
            <a:endParaRPr lang="en-GB" sz="1600" b="1" dirty="0">
              <a:latin typeface="Adobe Heiti Std R" pitchFamily="34" charset="-128"/>
              <a:ea typeface="Adobe Heiti Std R" pitchFamily="34" charset="-128"/>
              <a:cs typeface="Segoe UI" pitchFamily="34" charset="0"/>
            </a:endParaRPr>
          </a:p>
        </p:txBody>
      </p:sp>
      <p:sp>
        <p:nvSpPr>
          <p:cNvPr id="38" name="Shape: Number 6"/>
          <p:cNvSpPr txBox="1"/>
          <p:nvPr/>
        </p:nvSpPr>
        <p:spPr>
          <a:xfrm>
            <a:off x="35496" y="3896057"/>
            <a:ext cx="394578" cy="338554"/>
          </a:xfrm>
          <a:prstGeom prst="rect">
            <a:avLst/>
          </a:prstGeom>
          <a:noFill/>
        </p:spPr>
        <p:txBody>
          <a:bodyPr wrap="square" rtlCol="0">
            <a:spAutoFit/>
          </a:bodyPr>
          <a:lstStyle/>
          <a:p>
            <a:r>
              <a:rPr lang="en-GB" sz="1600" b="1" dirty="0">
                <a:latin typeface="Adobe Heiti Std R" pitchFamily="34" charset="-128"/>
                <a:ea typeface="Adobe Heiti Std R" pitchFamily="34" charset="-128"/>
                <a:cs typeface="Segoe UI" pitchFamily="34" charset="0"/>
              </a:rPr>
              <a:t>6</a:t>
            </a:r>
            <a:r>
              <a:rPr lang="en-GB" sz="1600" b="1" dirty="0" smtClean="0">
                <a:latin typeface="Adobe Heiti Std R" pitchFamily="34" charset="-128"/>
                <a:ea typeface="Adobe Heiti Std R" pitchFamily="34" charset="-128"/>
                <a:cs typeface="Segoe UI" pitchFamily="34" charset="0"/>
              </a:rPr>
              <a:t>)</a:t>
            </a:r>
            <a:endParaRPr lang="en-GB" sz="1600" b="1" dirty="0">
              <a:latin typeface="Adobe Heiti Std R" pitchFamily="34" charset="-128"/>
              <a:ea typeface="Adobe Heiti Std R" pitchFamily="34" charset="-128"/>
              <a:cs typeface="Segoe UI" pitchFamily="34" charset="0"/>
            </a:endParaRPr>
          </a:p>
        </p:txBody>
      </p:sp>
      <p:sp>
        <p:nvSpPr>
          <p:cNvPr id="42" name="Shape: Number 5"/>
          <p:cNvSpPr txBox="1"/>
          <p:nvPr/>
        </p:nvSpPr>
        <p:spPr>
          <a:xfrm>
            <a:off x="35496" y="3262096"/>
            <a:ext cx="394578" cy="338554"/>
          </a:xfrm>
          <a:prstGeom prst="rect">
            <a:avLst/>
          </a:prstGeom>
          <a:noFill/>
        </p:spPr>
        <p:txBody>
          <a:bodyPr wrap="square" rtlCol="0">
            <a:spAutoFit/>
          </a:bodyPr>
          <a:lstStyle/>
          <a:p>
            <a:r>
              <a:rPr lang="en-GB" sz="1600" b="1" dirty="0" smtClean="0">
                <a:latin typeface="Adobe Heiti Std R" pitchFamily="34" charset="-128"/>
                <a:ea typeface="Adobe Heiti Std R" pitchFamily="34" charset="-128"/>
                <a:cs typeface="Segoe UI" pitchFamily="34" charset="0"/>
              </a:rPr>
              <a:t>5)</a:t>
            </a:r>
            <a:endParaRPr lang="en-GB" sz="1600" b="1" dirty="0">
              <a:latin typeface="Adobe Heiti Std R" pitchFamily="34" charset="-128"/>
              <a:ea typeface="Adobe Heiti Std R" pitchFamily="34" charset="-128"/>
              <a:cs typeface="Segoe UI" pitchFamily="34" charset="0"/>
            </a:endParaRPr>
          </a:p>
        </p:txBody>
      </p:sp>
      <p:sp>
        <p:nvSpPr>
          <p:cNvPr id="26" name="Shape: Number 4"/>
          <p:cNvSpPr txBox="1"/>
          <p:nvPr/>
        </p:nvSpPr>
        <p:spPr>
          <a:xfrm>
            <a:off x="35496" y="2653955"/>
            <a:ext cx="394578" cy="338554"/>
          </a:xfrm>
          <a:prstGeom prst="rect">
            <a:avLst/>
          </a:prstGeom>
          <a:noFill/>
        </p:spPr>
        <p:txBody>
          <a:bodyPr wrap="square" rtlCol="0">
            <a:spAutoFit/>
          </a:bodyPr>
          <a:lstStyle/>
          <a:p>
            <a:r>
              <a:rPr lang="en-GB" sz="1600" b="1" dirty="0">
                <a:latin typeface="Adobe Heiti Std R" pitchFamily="34" charset="-128"/>
                <a:ea typeface="Adobe Heiti Std R" pitchFamily="34" charset="-128"/>
                <a:cs typeface="Segoe UI" pitchFamily="34" charset="0"/>
              </a:rPr>
              <a:t>4</a:t>
            </a:r>
            <a:r>
              <a:rPr lang="en-GB" sz="1600" b="1" dirty="0" smtClean="0">
                <a:latin typeface="Adobe Heiti Std R" pitchFamily="34" charset="-128"/>
                <a:ea typeface="Adobe Heiti Std R" pitchFamily="34" charset="-128"/>
                <a:cs typeface="Segoe UI" pitchFamily="34" charset="0"/>
              </a:rPr>
              <a:t>)</a:t>
            </a:r>
            <a:endParaRPr lang="en-GB" sz="1600" b="1" dirty="0">
              <a:latin typeface="Adobe Heiti Std R" pitchFamily="34" charset="-128"/>
              <a:ea typeface="Adobe Heiti Std R" pitchFamily="34" charset="-128"/>
              <a:cs typeface="Segoe UI" pitchFamily="34" charset="0"/>
            </a:endParaRPr>
          </a:p>
        </p:txBody>
      </p:sp>
      <p:sp>
        <p:nvSpPr>
          <p:cNvPr id="39" name="Shape: Number 3"/>
          <p:cNvSpPr txBox="1"/>
          <p:nvPr/>
        </p:nvSpPr>
        <p:spPr>
          <a:xfrm>
            <a:off x="35496" y="2278012"/>
            <a:ext cx="394578" cy="338554"/>
          </a:xfrm>
          <a:prstGeom prst="rect">
            <a:avLst/>
          </a:prstGeom>
          <a:noFill/>
        </p:spPr>
        <p:txBody>
          <a:bodyPr wrap="square" rtlCol="0">
            <a:spAutoFit/>
          </a:bodyPr>
          <a:lstStyle/>
          <a:p>
            <a:r>
              <a:rPr lang="en-GB" sz="1600" b="1" smtClean="0">
                <a:latin typeface="Adobe Heiti Std R" pitchFamily="34" charset="-128"/>
                <a:ea typeface="Adobe Heiti Std R" pitchFamily="34" charset="-128"/>
                <a:cs typeface="Segoe UI" pitchFamily="34" charset="0"/>
              </a:rPr>
              <a:t>3)</a:t>
            </a:r>
            <a:endParaRPr lang="en-GB" sz="1600" b="1">
              <a:latin typeface="Adobe Heiti Std R" pitchFamily="34" charset="-128"/>
              <a:ea typeface="Adobe Heiti Std R" pitchFamily="34" charset="-128"/>
              <a:cs typeface="Segoe UI" pitchFamily="34" charset="0"/>
            </a:endParaRPr>
          </a:p>
        </p:txBody>
      </p:sp>
      <p:sp>
        <p:nvSpPr>
          <p:cNvPr id="40" name="Shape: Number 2"/>
          <p:cNvSpPr txBox="1"/>
          <p:nvPr/>
        </p:nvSpPr>
        <p:spPr>
          <a:xfrm>
            <a:off x="35496" y="1892458"/>
            <a:ext cx="394578" cy="338554"/>
          </a:xfrm>
          <a:prstGeom prst="rect">
            <a:avLst/>
          </a:prstGeom>
          <a:noFill/>
        </p:spPr>
        <p:txBody>
          <a:bodyPr wrap="square" rtlCol="0">
            <a:spAutoFit/>
          </a:bodyPr>
          <a:lstStyle/>
          <a:p>
            <a:r>
              <a:rPr lang="en-GB" sz="1600" b="1" smtClean="0">
                <a:latin typeface="Adobe Heiti Std R" pitchFamily="34" charset="-128"/>
                <a:ea typeface="Adobe Heiti Std R" pitchFamily="34" charset="-128"/>
                <a:cs typeface="Segoe UI" pitchFamily="34" charset="0"/>
              </a:rPr>
              <a:t>2)</a:t>
            </a:r>
            <a:endParaRPr lang="en-GB" sz="1600" b="1">
              <a:latin typeface="Adobe Heiti Std R" pitchFamily="34" charset="-128"/>
              <a:ea typeface="Adobe Heiti Std R" pitchFamily="34" charset="-128"/>
              <a:cs typeface="Segoe UI" pitchFamily="34" charset="0"/>
            </a:endParaRPr>
          </a:p>
        </p:txBody>
      </p:sp>
      <p:sp>
        <p:nvSpPr>
          <p:cNvPr id="41" name="Shape: Number 1"/>
          <p:cNvSpPr txBox="1"/>
          <p:nvPr/>
        </p:nvSpPr>
        <p:spPr>
          <a:xfrm>
            <a:off x="35496" y="1255675"/>
            <a:ext cx="394578" cy="338554"/>
          </a:xfrm>
          <a:prstGeom prst="rect">
            <a:avLst/>
          </a:prstGeom>
          <a:noFill/>
        </p:spPr>
        <p:txBody>
          <a:bodyPr wrap="square" rtlCol="0">
            <a:spAutoFit/>
          </a:bodyPr>
          <a:lstStyle/>
          <a:p>
            <a:r>
              <a:rPr lang="en-GB" sz="1600" b="1" dirty="0" smtClean="0">
                <a:latin typeface="Adobe Heiti Std R" pitchFamily="34" charset="-128"/>
                <a:ea typeface="Adobe Heiti Std R" pitchFamily="34" charset="-128"/>
                <a:cs typeface="Segoe UI" pitchFamily="34" charset="0"/>
              </a:rPr>
              <a:t>1)</a:t>
            </a:r>
            <a:endParaRPr lang="en-GB" sz="1600" b="1" dirty="0">
              <a:latin typeface="Adobe Heiti Std R" pitchFamily="34" charset="-128"/>
              <a:ea typeface="Adobe Heiti Std R" pitchFamily="34" charset="-128"/>
              <a:cs typeface="Segoe UI"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200" dirty="0" smtClean="0">
                <a:latin typeface="Adobe Heiti Std R" pitchFamily="34" charset="-128"/>
                <a:ea typeface="Adobe Heiti Std R" pitchFamily="34" charset="-128"/>
              </a:rPr>
              <a:t>Check up</a:t>
            </a:r>
            <a:endParaRPr lang="en-GB" sz="36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S-13</a:t>
            </a:r>
            <a:endParaRPr lang="en-GB" sz="900" b="1" dirty="0">
              <a:latin typeface="Arial" pitchFamily="34" charset="0"/>
              <a:cs typeface="Arial" pitchFamily="34" charset="0"/>
            </a:endParaRPr>
          </a:p>
        </p:txBody>
      </p:sp>
      <p:pic>
        <p:nvPicPr>
          <p:cNvPr id="43" name="Picture: right corne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8046" y="51470"/>
            <a:ext cx="1538450" cy="115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46"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47" name="Name Field"/>
          <p:cNvSpPr txBox="1"/>
          <p:nvPr/>
        </p:nvSpPr>
        <p:spPr>
          <a:xfrm>
            <a:off x="69404" y="773474"/>
            <a:ext cx="3024336" cy="369332"/>
          </a:xfrm>
          <a:prstGeom prst="rect">
            <a:avLst/>
          </a:prstGeom>
          <a:noFill/>
        </p:spPr>
        <p:txBody>
          <a:bodyPr wrap="square" rtlCol="0">
            <a:spAutoFit/>
          </a:bodyPr>
          <a:lstStyle/>
          <a:p>
            <a:r>
              <a:rPr lang="en-NZ" dirty="0" smtClean="0"/>
              <a:t>Name____________________</a:t>
            </a:r>
            <a:endParaRPr lang="en-GB" dirty="0"/>
          </a:p>
        </p:txBody>
      </p:sp>
      <p:sp>
        <p:nvSpPr>
          <p:cNvPr id="48" name="Date Field"/>
          <p:cNvSpPr txBox="1"/>
          <p:nvPr/>
        </p:nvSpPr>
        <p:spPr>
          <a:xfrm>
            <a:off x="3129292" y="771550"/>
            <a:ext cx="1800200" cy="369332"/>
          </a:xfrm>
          <a:prstGeom prst="rect">
            <a:avLst/>
          </a:prstGeom>
          <a:noFill/>
        </p:spPr>
        <p:txBody>
          <a:bodyPr wrap="square" rtlCol="0">
            <a:spAutoFit/>
          </a:bodyPr>
          <a:lstStyle/>
          <a:p>
            <a:r>
              <a:rPr lang="en-NZ" dirty="0" smtClean="0"/>
              <a:t>Date__________</a:t>
            </a:r>
            <a:endParaRPr lang="en-GB" dirty="0"/>
          </a:p>
        </p:txBody>
      </p:sp>
    </p:spTree>
    <p:extLst>
      <p:ext uri="{BB962C8B-B14F-4D97-AF65-F5344CB8AC3E}">
        <p14:creationId xmlns:p14="http://schemas.microsoft.com/office/powerpoint/2010/main" val="420317689"/>
      </p:ext>
    </p:extLst>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21232"/>
            <a:ext cx="5184576" cy="366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hape: Pop-up window"/>
          <p:cNvSpPr/>
          <p:nvPr/>
        </p:nvSpPr>
        <p:spPr>
          <a:xfrm>
            <a:off x="3707904" y="1217208"/>
            <a:ext cx="5256585" cy="3351716"/>
          </a:xfrm>
          <a:prstGeom prst="roundRect">
            <a:avLst>
              <a:gd name="adj" fmla="val 4598"/>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Arial" pitchFamily="34" charset="0"/>
              <a:buChar char="•"/>
            </a:pPr>
            <a:r>
              <a:rPr lang="en-US" i="1" dirty="0" smtClean="0">
                <a:solidFill>
                  <a:srgbClr val="7030A0"/>
                </a:solidFill>
                <a:latin typeface="Adobe Heiti Std R" pitchFamily="34" charset="-128"/>
                <a:ea typeface="Adobe Heiti Std R" pitchFamily="34" charset="-128"/>
              </a:rPr>
              <a:t>Look </a:t>
            </a:r>
            <a:r>
              <a:rPr lang="en-US" i="1" dirty="0">
                <a:solidFill>
                  <a:srgbClr val="7030A0"/>
                </a:solidFill>
                <a:latin typeface="Adobe Heiti Std R" pitchFamily="34" charset="-128"/>
                <a:ea typeface="Adobe Heiti Std R" pitchFamily="34" charset="-128"/>
              </a:rPr>
              <a:t>closely at the images nearest to Advent on the Calendar and explain how they relate to the season</a:t>
            </a:r>
          </a:p>
          <a:p>
            <a:pPr marL="285750" lvl="0" indent="-285750">
              <a:spcAft>
                <a:spcPts val="1200"/>
              </a:spcAft>
              <a:buFont typeface="Arial" pitchFamily="34" charset="0"/>
              <a:buChar char="•"/>
            </a:pPr>
            <a:r>
              <a:rPr lang="en-US" i="1" dirty="0" smtClean="0">
                <a:solidFill>
                  <a:srgbClr val="7030A0"/>
                </a:solidFill>
                <a:latin typeface="Adobe Heiti Std R" pitchFamily="34" charset="-128"/>
                <a:ea typeface="Adobe Heiti Std R" pitchFamily="34" charset="-128"/>
              </a:rPr>
              <a:t>Explain </a:t>
            </a:r>
            <a:r>
              <a:rPr lang="en-US" i="1" dirty="0">
                <a:solidFill>
                  <a:srgbClr val="7030A0"/>
                </a:solidFill>
                <a:latin typeface="Adobe Heiti Std R" pitchFamily="34" charset="-128"/>
                <a:ea typeface="Adobe Heiti Std R" pitchFamily="34" charset="-128"/>
              </a:rPr>
              <a:t>what the </a:t>
            </a:r>
            <a:r>
              <a:rPr lang="en-US" i="1" dirty="0" err="1">
                <a:solidFill>
                  <a:srgbClr val="7030A0"/>
                </a:solidFill>
                <a:latin typeface="Adobe Heiti Std R" pitchFamily="34" charset="-128"/>
                <a:ea typeface="Adobe Heiti Std R" pitchFamily="34" charset="-128"/>
              </a:rPr>
              <a:t>colour</a:t>
            </a:r>
            <a:r>
              <a:rPr lang="en-US" i="1" dirty="0">
                <a:solidFill>
                  <a:srgbClr val="7030A0"/>
                </a:solidFill>
                <a:latin typeface="Adobe Heiti Std R" pitchFamily="34" charset="-128"/>
                <a:ea typeface="Adobe Heiti Std R" pitchFamily="34" charset="-128"/>
              </a:rPr>
              <a:t> purple represents in Catholic culture.</a:t>
            </a:r>
          </a:p>
          <a:p>
            <a:pPr marL="285750" lvl="0" indent="-285750">
              <a:spcAft>
                <a:spcPts val="1200"/>
              </a:spcAft>
              <a:buFont typeface="Arial" pitchFamily="34" charset="0"/>
              <a:buChar char="•"/>
            </a:pPr>
            <a:r>
              <a:rPr lang="en-US" i="1" dirty="0" smtClean="0">
                <a:solidFill>
                  <a:srgbClr val="7030A0"/>
                </a:solidFill>
                <a:latin typeface="Adobe Heiti Std R" pitchFamily="34" charset="-128"/>
                <a:ea typeface="Adobe Heiti Std R" pitchFamily="34" charset="-128"/>
              </a:rPr>
              <a:t>What </a:t>
            </a:r>
            <a:r>
              <a:rPr lang="en-US" i="1" dirty="0">
                <a:solidFill>
                  <a:srgbClr val="7030A0"/>
                </a:solidFill>
                <a:latin typeface="Adobe Heiti Std R" pitchFamily="34" charset="-128"/>
                <a:ea typeface="Adobe Heiti Std R" pitchFamily="34" charset="-128"/>
              </a:rPr>
              <a:t>is meant </a:t>
            </a:r>
            <a:r>
              <a:rPr lang="en-US" i="1" dirty="0" smtClean="0">
                <a:solidFill>
                  <a:srgbClr val="7030A0"/>
                </a:solidFill>
                <a:latin typeface="Adobe Heiti Std R" pitchFamily="34" charset="-128"/>
                <a:ea typeface="Adobe Heiti Std R" pitchFamily="34" charset="-128"/>
              </a:rPr>
              <a:t>by 'Advent </a:t>
            </a:r>
            <a:r>
              <a:rPr lang="en-US" i="1" dirty="0">
                <a:solidFill>
                  <a:srgbClr val="7030A0"/>
                </a:solidFill>
                <a:latin typeface="Adobe Heiti Std R" pitchFamily="34" charset="-128"/>
                <a:ea typeface="Adobe Heiti Std R" pitchFamily="34" charset="-128"/>
              </a:rPr>
              <a:t>is a season of conversion</a:t>
            </a:r>
            <a:r>
              <a:rPr lang="en-US" i="1" spc="-1200" dirty="0">
                <a:solidFill>
                  <a:srgbClr val="7030A0"/>
                </a:solidFill>
                <a:latin typeface="Adobe Heiti Std R" pitchFamily="34" charset="-128"/>
                <a:ea typeface="Adobe Heiti Std R" pitchFamily="34" charset="-128"/>
              </a:rPr>
              <a:t>’</a:t>
            </a:r>
            <a:r>
              <a:rPr lang="en-US" i="1" dirty="0">
                <a:solidFill>
                  <a:srgbClr val="7030A0"/>
                </a:solidFill>
                <a:latin typeface="Adobe Heiti Std R" pitchFamily="34" charset="-128"/>
                <a:ea typeface="Adobe Heiti Std R" pitchFamily="34" charset="-128"/>
              </a:rPr>
              <a:t> – conversion to what?</a:t>
            </a:r>
          </a:p>
          <a:p>
            <a:pPr marL="285750" lvl="0" indent="-285750">
              <a:spcAft>
                <a:spcPts val="1200"/>
              </a:spcAft>
              <a:buFont typeface="Arial" pitchFamily="34" charset="0"/>
              <a:buChar char="•"/>
            </a:pPr>
            <a:r>
              <a:rPr lang="en-US" i="1" dirty="0" smtClean="0">
                <a:solidFill>
                  <a:srgbClr val="7030A0"/>
                </a:solidFill>
                <a:latin typeface="Adobe Heiti Std R" pitchFamily="34" charset="-128"/>
                <a:ea typeface="Adobe Heiti Std R" pitchFamily="34" charset="-128"/>
              </a:rPr>
              <a:t>What </a:t>
            </a:r>
            <a:r>
              <a:rPr lang="en-US" i="1" dirty="0">
                <a:solidFill>
                  <a:srgbClr val="7030A0"/>
                </a:solidFill>
                <a:latin typeface="Adobe Heiti Std R" pitchFamily="34" charset="-128"/>
                <a:ea typeface="Adobe Heiti Std R" pitchFamily="34" charset="-128"/>
              </a:rPr>
              <a:t>is Advent encouraging people to prepare themselves </a:t>
            </a:r>
            <a:r>
              <a:rPr lang="en-US" i="1" dirty="0" smtClean="0">
                <a:solidFill>
                  <a:srgbClr val="7030A0"/>
                </a:solidFill>
                <a:latin typeface="Adobe Heiti Std R" pitchFamily="34" charset="-128"/>
                <a:ea typeface="Adobe Heiti Std R" pitchFamily="34" charset="-128"/>
              </a:rPr>
              <a:t>for?</a:t>
            </a:r>
            <a:endParaRPr lang="en-US" i="1" dirty="0">
              <a:solidFill>
                <a:srgbClr val="7030A0"/>
              </a:solidFill>
              <a:latin typeface="Adobe Heiti Std R" pitchFamily="34" charset="-128"/>
              <a:ea typeface="Adobe Heiti Std R" pitchFamily="34" charset="-128"/>
            </a:endParaRPr>
          </a:p>
        </p:txBody>
      </p:sp>
      <p:sp>
        <p:nvSpPr>
          <p:cNvPr id="18" name="Shape: Close button"/>
          <p:cNvSpPr/>
          <p:nvPr/>
        </p:nvSpPr>
        <p:spPr>
          <a:xfrm>
            <a:off x="8712569" y="1249880"/>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1"/>
            <a:ext cx="9144000" cy="1231689"/>
          </a:xfrm>
        </p:spPr>
        <p:txBody>
          <a:bodyPr>
            <a:noAutofit/>
          </a:bodyPr>
          <a:lstStyle/>
          <a:p>
            <a:r>
              <a:rPr lang="en-US" sz="3600" dirty="0">
                <a:solidFill>
                  <a:schemeClr val="bg1"/>
                </a:solidFill>
                <a:latin typeface="Adobe Heiti Std R" pitchFamily="34" charset="-128"/>
                <a:ea typeface="Adobe Heiti Std R" pitchFamily="34" charset="-128"/>
              </a:rPr>
              <a:t>The Season of Advent – a time for conversion and preparation</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461772" y="4912668"/>
            <a:ext cx="2220480"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I-button to reveal information</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500"/>
                                        <p:tgtEl>
                                          <p:spTgt spid="1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800"/>
                                        <p:tgtEl>
                                          <p:spTgt spid="16">
                                            <p:txEl>
                                              <p:pRg st="0" end="0"/>
                                            </p:txEl>
                                          </p:spTgt>
                                        </p:tgtEl>
                                      </p:cBhvr>
                                    </p:animEffect>
                                  </p:childTnLst>
                                </p:cTn>
                              </p:par>
                            </p:childTnLst>
                          </p:cTn>
                        </p:par>
                        <p:par>
                          <p:cTn id="12" fill="hold">
                            <p:stCondLst>
                              <p:cond delay="13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800"/>
                                        <p:tgtEl>
                                          <p:spTgt spid="16">
                                            <p:txEl>
                                              <p:pRg st="1" end="1"/>
                                            </p:txEl>
                                          </p:spTgt>
                                        </p:tgtEl>
                                      </p:cBhvr>
                                    </p:animEffect>
                                  </p:childTnLst>
                                </p:cTn>
                              </p:par>
                            </p:childTnLst>
                          </p:cTn>
                        </p:par>
                        <p:par>
                          <p:cTn id="16" fill="hold">
                            <p:stCondLst>
                              <p:cond delay="21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800"/>
                                        <p:tgtEl>
                                          <p:spTgt spid="16">
                                            <p:txEl>
                                              <p:pRg st="2" end="2"/>
                                            </p:txEl>
                                          </p:spTgt>
                                        </p:tgtEl>
                                      </p:cBhvr>
                                    </p:animEffect>
                                  </p:childTnLst>
                                </p:cTn>
                              </p:par>
                            </p:childTnLst>
                          </p:cTn>
                        </p:par>
                        <p:par>
                          <p:cTn id="20" fill="hold">
                            <p:stCondLst>
                              <p:cond delay="2900"/>
                            </p:stCondLst>
                            <p:childTnLst>
                              <p:par>
                                <p:cTn id="21" presetID="10" presetClass="entr" presetSubtype="0" fill="hold" grpId="0" nodeType="after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800"/>
                                        <p:tgtEl>
                                          <p:spTgt spid="1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1" nodeType="withEffect">
                                  <p:stCondLst>
                                    <p:cond delay="0"/>
                                  </p:stCondLst>
                                  <p:childTnLst>
                                    <p:animEffect transition="out" filter="fade">
                                      <p:cBhvr>
                                        <p:cTn id="31" dur="500"/>
                                        <p:tgtEl>
                                          <p:spTgt spid="16">
                                            <p:txEl>
                                              <p:pRg st="0" end="0"/>
                                            </p:txEl>
                                          </p:spTgt>
                                        </p:tgtEl>
                                      </p:cBhvr>
                                    </p:animEffect>
                                    <p:set>
                                      <p:cBhvr>
                                        <p:cTn id="32" dur="1" fill="hold">
                                          <p:stCondLst>
                                            <p:cond delay="499"/>
                                          </p:stCondLst>
                                        </p:cTn>
                                        <p:tgtEl>
                                          <p:spTgt spid="16">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6">
                                            <p:txEl>
                                              <p:pRg st="1" end="1"/>
                                            </p:txEl>
                                          </p:spTgt>
                                        </p:tgtEl>
                                      </p:cBhvr>
                                    </p:animEffect>
                                    <p:set>
                                      <p:cBhvr>
                                        <p:cTn id="35" dur="1" fill="hold">
                                          <p:stCondLst>
                                            <p:cond delay="499"/>
                                          </p:stCondLst>
                                        </p:cTn>
                                        <p:tgtEl>
                                          <p:spTgt spid="16">
                                            <p:txEl>
                                              <p:pRg st="1" end="1"/>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xEl>
                                              <p:pRg st="2" end="2"/>
                                            </p:txEl>
                                          </p:spTgt>
                                        </p:tgtEl>
                                      </p:cBhvr>
                                    </p:animEffect>
                                    <p:set>
                                      <p:cBhvr>
                                        <p:cTn id="38" dur="1" fill="hold">
                                          <p:stCondLst>
                                            <p:cond delay="499"/>
                                          </p:stCondLst>
                                        </p:cTn>
                                        <p:tgtEl>
                                          <p:spTgt spid="16">
                                            <p:txEl>
                                              <p:pRg st="2" end="2"/>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xEl>
                                              <p:pRg st="3" end="3"/>
                                            </p:txEl>
                                          </p:spTgt>
                                        </p:tgtEl>
                                      </p:cBhvr>
                                    </p:animEffect>
                                    <p:set>
                                      <p:cBhvr>
                                        <p:cTn id="41" dur="1" fill="hold">
                                          <p:stCondLst>
                                            <p:cond delay="499"/>
                                          </p:stCondLst>
                                        </p:cTn>
                                        <p:tgtEl>
                                          <p:spTgt spid="1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bg/>
                                          </p:spTgt>
                                        </p:tgtEl>
                                      </p:cBhvr>
                                    </p:animEffect>
                                    <p:set>
                                      <p:cBhvr>
                                        <p:cTn id="44" dur="1" fill="hold">
                                          <p:stCondLst>
                                            <p:cond delay="499"/>
                                          </p:stCondLst>
                                        </p:cTn>
                                        <p:tgtEl>
                                          <p:spTgt spid="16">
                                            <p:bg/>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grpId="2"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16">
                                            <p:txEl>
                                              <p:pRg st="2" end="2"/>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2" nodeType="clickEffect">
                                  <p:stCondLst>
                                    <p:cond delay="0"/>
                                  </p:stCondLst>
                                  <p:childTnLst>
                                    <p:set>
                                      <p:cBhvr>
                                        <p:cTn id="64" dur="1" fill="hold">
                                          <p:stCondLst>
                                            <p:cond delay="0"/>
                                          </p:stCondLst>
                                        </p:cTn>
                                        <p:tgtEl>
                                          <p:spTgt spid="16">
                                            <p:txEl>
                                              <p:pRg st="3" end="3"/>
                                            </p:txEl>
                                          </p:spTgt>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16">
                                            <p:bg/>
                                          </p:spTgt>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3" nodeType="clickEffect">
                                  <p:stCondLst>
                                    <p:cond delay="0"/>
                                  </p:stCondLst>
                                  <p:childTnLst>
                                    <p:set>
                                      <p:cBhvr>
                                        <p:cTn id="73"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3" nodeType="clickEffect">
                                  <p:stCondLst>
                                    <p:cond delay="0"/>
                                  </p:stCondLst>
                                  <p:childTnLst>
                                    <p:set>
                                      <p:cBhvr>
                                        <p:cTn id="77" dur="1" fill="hold">
                                          <p:stCondLst>
                                            <p:cond delay="0"/>
                                          </p:stCondLst>
                                        </p:cTn>
                                        <p:tgtEl>
                                          <p:spTgt spid="16">
                                            <p:txEl>
                                              <p:pRg st="1" end="1"/>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3" nodeType="clickEffect">
                                  <p:stCondLst>
                                    <p:cond delay="0"/>
                                  </p:stCondLst>
                                  <p:childTnLst>
                                    <p:set>
                                      <p:cBhvr>
                                        <p:cTn id="81" dur="1" fill="hold">
                                          <p:stCondLst>
                                            <p:cond delay="0"/>
                                          </p:stCondLst>
                                        </p:cTn>
                                        <p:tgtEl>
                                          <p:spTgt spid="16">
                                            <p:txEl>
                                              <p:pRg st="2" end="2"/>
                                            </p:txEl>
                                          </p:spTgt>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3" nodeType="clickEffect">
                                  <p:stCondLst>
                                    <p:cond delay="0"/>
                                  </p:stCondLst>
                                  <p:childTnLst>
                                    <p:set>
                                      <p:cBhvr>
                                        <p:cTn id="85" dur="1" fill="hold">
                                          <p:stCondLst>
                                            <p:cond delay="0"/>
                                          </p:stCondLst>
                                        </p:cTn>
                                        <p:tgtEl>
                                          <p:spTgt spid="16">
                                            <p:txEl>
                                              <p:pRg st="3" end="3"/>
                                            </p:txEl>
                                          </p:spTgt>
                                        </p:tgtEl>
                                        <p:attrNameLst>
                                          <p:attrName>style.visibility</p:attrName>
                                        </p:attrNameLst>
                                      </p:cBhvr>
                                      <p:to>
                                        <p:strVal val="hidden"/>
                                      </p:to>
                                    </p:set>
                                  </p:childTnLst>
                                </p:cTn>
                              </p:par>
                              <p:par>
                                <p:cTn id="86" presetID="1" presetClass="exit" presetSubtype="0" fill="hold" grpId="3" nodeType="withEffect">
                                  <p:stCondLst>
                                    <p:cond delay="0"/>
                                  </p:stCondLst>
                                  <p:childTnLst>
                                    <p:set>
                                      <p:cBhvr>
                                        <p:cTn id="87" dur="1" fill="hold">
                                          <p:stCondLst>
                                            <p:cond delay="0"/>
                                          </p:stCondLst>
                                        </p:cTn>
                                        <p:tgtEl>
                                          <p:spTgt spid="16">
                                            <p:bg/>
                                          </p:spTgt>
                                        </p:tgtEl>
                                        <p:attrNameLst>
                                          <p:attrName>style.visibility</p:attrName>
                                        </p:attrNameLst>
                                      </p:cBhvr>
                                      <p:to>
                                        <p:strVal val="hidden"/>
                                      </p:to>
                                    </p:set>
                                  </p:childTnLst>
                                </p:cTn>
                              </p:par>
                              <p:par>
                                <p:cTn id="88" presetID="1" presetClass="exit" presetSubtype="0" fill="hold" grpId="3"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uiExpand="1" build="p" animBg="1"/>
      <p:bldP spid="16" grpId="1" build="allAtOnce" animBg="1"/>
      <p:bldP spid="16" grpId="2" build="allAtOnce" animBg="1"/>
      <p:bldP spid="16" grpId="3" build="allAtOnce" animBg="1"/>
      <p:bldP spid="18" grpId="0" animBg="1"/>
      <p:bldP spid="18" grpId="1" animBg="1"/>
      <p:bldP spid="18" grpId="2" animBg="1"/>
      <p:bldP spid="18"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Card 6L (bottom)"/>
          <p:cNvSpPr/>
          <p:nvPr/>
        </p:nvSpPr>
        <p:spPr>
          <a:xfrm>
            <a:off x="683568" y="1133383"/>
            <a:ext cx="3888023" cy="3426500"/>
          </a:xfrm>
          <a:prstGeom prst="roundRect">
            <a:avLst/>
          </a:prstGeom>
          <a:blipFill>
            <a:blip r:embed="rId3"/>
            <a:stretch>
              <a:fillRect/>
            </a:stretch>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2" name="Shape: Card 5L"/>
          <p:cNvSpPr/>
          <p:nvPr/>
        </p:nvSpPr>
        <p:spPr>
          <a:xfrm>
            <a:off x="683568" y="1133383"/>
            <a:ext cx="3888023"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75000"/>
                  </a:schemeClr>
                </a:solidFill>
                <a:latin typeface="Adobe Fan Heiti Std B" pitchFamily="34" charset="-128"/>
                <a:ea typeface="Adobe Fan Heiti Std B" pitchFamily="34" charset="-128"/>
              </a:rPr>
              <a:t>Advent means ‘coming’ and this is understood in several ways. Christ has already come into the world.</a:t>
            </a:r>
            <a:endParaRPr lang="en-GB" sz="2800" b="1" dirty="0">
              <a:solidFill>
                <a:schemeClr val="bg1">
                  <a:lumMod val="75000"/>
                </a:schemeClr>
              </a:solidFill>
              <a:latin typeface="Adobe Fan Heiti Std B" pitchFamily="34" charset="-128"/>
              <a:ea typeface="Adobe Fan Heiti Std B" pitchFamily="34" charset="-128"/>
            </a:endParaRPr>
          </a:p>
        </p:txBody>
      </p:sp>
      <p:sp>
        <p:nvSpPr>
          <p:cNvPr id="13" name="Shape: Card 4L"/>
          <p:cNvSpPr/>
          <p:nvPr/>
        </p:nvSpPr>
        <p:spPr>
          <a:xfrm>
            <a:off x="683568" y="1133383"/>
            <a:ext cx="3888023"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r>
              <a:rPr lang="en-NZ" sz="2000" dirty="0">
                <a:solidFill>
                  <a:schemeClr val="bg1">
                    <a:lumMod val="75000"/>
                  </a:schemeClr>
                </a:solidFill>
                <a:latin typeface="Adobe Fan Heiti Std B" pitchFamily="34" charset="-128"/>
                <a:ea typeface="Adobe Fan Heiti Std B" pitchFamily="34" charset="-128"/>
              </a:rPr>
              <a:t>Christ</a:t>
            </a:r>
            <a:r>
              <a:rPr lang="en-NZ" sz="2000" spc="-1600" dirty="0">
                <a:solidFill>
                  <a:schemeClr val="bg1">
                    <a:lumMod val="75000"/>
                  </a:schemeClr>
                </a:solidFill>
                <a:latin typeface="Adobe Fan Heiti Std B" pitchFamily="34" charset="-128"/>
                <a:ea typeface="Adobe Fan Heiti Std B" pitchFamily="34" charset="-128"/>
              </a:rPr>
              <a:t>’</a:t>
            </a:r>
            <a:r>
              <a:rPr lang="en-NZ" sz="2000" dirty="0">
                <a:solidFill>
                  <a:schemeClr val="bg1">
                    <a:lumMod val="75000"/>
                  </a:schemeClr>
                </a:solidFill>
                <a:latin typeface="Adobe Fan Heiti Std B" pitchFamily="34" charset="-128"/>
                <a:ea typeface="Adobe Fan Heiti Std B" pitchFamily="34" charset="-128"/>
              </a:rPr>
              <a:t>s coming was a real event in history. He lived in 1</a:t>
            </a:r>
            <a:r>
              <a:rPr lang="en-NZ" sz="2000" baseline="30000" dirty="0">
                <a:solidFill>
                  <a:schemeClr val="bg1">
                    <a:lumMod val="75000"/>
                  </a:schemeClr>
                </a:solidFill>
                <a:latin typeface="Adobe Fan Heiti Std B" pitchFamily="34" charset="-128"/>
                <a:ea typeface="Adobe Fan Heiti Std B" pitchFamily="34" charset="-128"/>
              </a:rPr>
              <a:t>st</a:t>
            </a:r>
            <a:r>
              <a:rPr lang="en-NZ" sz="2000" dirty="0">
                <a:solidFill>
                  <a:schemeClr val="bg1">
                    <a:lumMod val="75000"/>
                  </a:schemeClr>
                </a:solidFill>
                <a:latin typeface="Adobe Fan Heiti Std B" pitchFamily="34" charset="-128"/>
                <a:ea typeface="Adobe Fan Heiti Std B" pitchFamily="34" charset="-128"/>
              </a:rPr>
              <a:t> century Palestine and there are references to his life in historical records of this time. You can research the writing of historians such as Tacitus and Josephus for more information about this.</a:t>
            </a:r>
            <a:endParaRPr lang="en-GB" sz="2000" dirty="0">
              <a:solidFill>
                <a:schemeClr val="bg1">
                  <a:lumMod val="75000"/>
                </a:schemeClr>
              </a:solidFill>
              <a:latin typeface="Adobe Fan Heiti Std B" pitchFamily="34" charset="-128"/>
              <a:ea typeface="Adobe Fan Heiti Std B" pitchFamily="34" charset="-128"/>
            </a:endParaRPr>
          </a:p>
        </p:txBody>
      </p:sp>
      <p:sp>
        <p:nvSpPr>
          <p:cNvPr id="14" name="Shape: Card 3L"/>
          <p:cNvSpPr/>
          <p:nvPr/>
        </p:nvSpPr>
        <p:spPr>
          <a:xfrm>
            <a:off x="683568" y="1133383"/>
            <a:ext cx="3888023"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000" dirty="0">
                <a:solidFill>
                  <a:schemeClr val="bg1">
                    <a:lumMod val="75000"/>
                  </a:schemeClr>
                </a:solidFill>
                <a:latin typeface="Adobe Fan Heiti Std B" pitchFamily="34" charset="-128"/>
                <a:ea typeface="Adobe Fan Heiti Std B" pitchFamily="34" charset="-128"/>
              </a:rPr>
              <a:t>Jesus</a:t>
            </a:r>
            <a:r>
              <a:rPr lang="en-NZ" sz="2000" spc="-1600" dirty="0">
                <a:solidFill>
                  <a:schemeClr val="bg1">
                    <a:lumMod val="75000"/>
                  </a:schemeClr>
                </a:solidFill>
                <a:latin typeface="Adobe Fan Heiti Std B" pitchFamily="34" charset="-128"/>
                <a:ea typeface="Adobe Fan Heiti Std B" pitchFamily="34" charset="-128"/>
              </a:rPr>
              <a:t>’</a:t>
            </a:r>
            <a:r>
              <a:rPr lang="en-NZ" sz="2000" dirty="0">
                <a:solidFill>
                  <a:schemeClr val="bg1">
                    <a:lumMod val="75000"/>
                  </a:schemeClr>
                </a:solidFill>
                <a:latin typeface="Adobe Fan Heiti Std B" pitchFamily="34" charset="-128"/>
                <a:ea typeface="Adobe Fan Heiti Std B" pitchFamily="34" charset="-128"/>
              </a:rPr>
              <a:t> life is recorded in the New Testament according to the faith and experience of his first followers. It tells how Jesus came to teach people about God and to establish the kingdom or reign of God ‘on earth as it is in heaven.’</a:t>
            </a:r>
            <a:endParaRPr lang="en-GB" sz="2000" b="1" dirty="0">
              <a:solidFill>
                <a:schemeClr val="bg1">
                  <a:lumMod val="75000"/>
                </a:schemeClr>
              </a:solidFill>
              <a:latin typeface="Adobe Fan Heiti Std B" pitchFamily="34" charset="-128"/>
              <a:ea typeface="Adobe Fan Heiti Std B" pitchFamily="34" charset="-128"/>
            </a:endParaRPr>
          </a:p>
        </p:txBody>
      </p:sp>
      <p:sp>
        <p:nvSpPr>
          <p:cNvPr id="15" name="Shape: Card 2L"/>
          <p:cNvSpPr/>
          <p:nvPr/>
        </p:nvSpPr>
        <p:spPr>
          <a:xfrm>
            <a:off x="683568" y="1133383"/>
            <a:ext cx="3888023"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799999" rev="0"/>
              </a:camera>
              <a:lightRig rig="threePt" dir="t"/>
            </a:scene3d>
          </a:bodyPr>
          <a:lstStyle/>
          <a:p>
            <a:pPr algn="ctr"/>
            <a:r>
              <a:rPr lang="en-NZ" dirty="0">
                <a:solidFill>
                  <a:schemeClr val="bg1">
                    <a:lumMod val="75000"/>
                  </a:schemeClr>
                </a:solidFill>
                <a:latin typeface="Adobe Fan Heiti Std B" pitchFamily="34" charset="-128"/>
                <a:ea typeface="Adobe Fan Heiti Std B" pitchFamily="34" charset="-128"/>
              </a:rPr>
              <a:t>For today</a:t>
            </a:r>
            <a:r>
              <a:rPr lang="en-NZ" spc="-1600" dirty="0">
                <a:solidFill>
                  <a:schemeClr val="bg1">
                    <a:lumMod val="75000"/>
                  </a:schemeClr>
                </a:solidFill>
                <a:latin typeface="Adobe Fan Heiti Std B" pitchFamily="34" charset="-128"/>
                <a:ea typeface="Adobe Fan Heiti Std B" pitchFamily="34" charset="-128"/>
              </a:rPr>
              <a:t>’</a:t>
            </a:r>
            <a:r>
              <a:rPr lang="en-NZ" dirty="0">
                <a:solidFill>
                  <a:schemeClr val="bg1">
                    <a:lumMod val="75000"/>
                  </a:schemeClr>
                </a:solidFill>
                <a:latin typeface="Adobe Fan Heiti Std B" pitchFamily="34" charset="-128"/>
                <a:ea typeface="Adobe Fan Heiti Std B" pitchFamily="34" charset="-128"/>
              </a:rPr>
              <a:t>s Christians, Christ</a:t>
            </a:r>
            <a:r>
              <a:rPr lang="en-NZ" spc="-1600" dirty="0">
                <a:solidFill>
                  <a:schemeClr val="bg1">
                    <a:lumMod val="75000"/>
                  </a:schemeClr>
                </a:solidFill>
                <a:latin typeface="Adobe Fan Heiti Std B" pitchFamily="34" charset="-128"/>
                <a:ea typeface="Adobe Fan Heiti Std B" pitchFamily="34" charset="-128"/>
              </a:rPr>
              <a:t>’</a:t>
            </a:r>
            <a:r>
              <a:rPr lang="en-NZ" dirty="0">
                <a:solidFill>
                  <a:schemeClr val="bg1">
                    <a:lumMod val="75000"/>
                  </a:schemeClr>
                </a:solidFill>
                <a:latin typeface="Adobe Fan Heiti Std B" pitchFamily="34" charset="-128"/>
                <a:ea typeface="Adobe Fan Heiti Std B" pitchFamily="34" charset="-128"/>
              </a:rPr>
              <a:t>s coming is not just something that happened long ago. Christ comes into people</a:t>
            </a:r>
            <a:r>
              <a:rPr lang="en-NZ" spc="-1600" dirty="0">
                <a:solidFill>
                  <a:schemeClr val="bg1">
                    <a:lumMod val="75000"/>
                  </a:schemeClr>
                </a:solidFill>
                <a:latin typeface="Adobe Fan Heiti Std B" pitchFamily="34" charset="-128"/>
                <a:ea typeface="Adobe Fan Heiti Std B" pitchFamily="34" charset="-128"/>
              </a:rPr>
              <a:t>’</a:t>
            </a:r>
            <a:r>
              <a:rPr lang="en-NZ" dirty="0">
                <a:solidFill>
                  <a:schemeClr val="bg1">
                    <a:lumMod val="75000"/>
                  </a:schemeClr>
                </a:solidFill>
                <a:latin typeface="Adobe Fan Heiti Std B" pitchFamily="34" charset="-128"/>
                <a:ea typeface="Adobe Fan Heiti Std B" pitchFamily="34" charset="-128"/>
              </a:rPr>
              <a:t>s lives today through their participation in liturgical celebrations which bring them healing and strength so they can grow more like him in </a:t>
            </a:r>
            <a:r>
              <a:rPr lang="en-NZ" dirty="0" err="1">
                <a:solidFill>
                  <a:schemeClr val="bg1">
                    <a:lumMod val="75000"/>
                  </a:schemeClr>
                </a:solidFill>
                <a:latin typeface="Adobe Fan Heiti Std B" pitchFamily="34" charset="-128"/>
                <a:ea typeface="Adobe Fan Heiti Std B" pitchFamily="34" charset="-128"/>
              </a:rPr>
              <a:t>tika</a:t>
            </a:r>
            <a:r>
              <a:rPr lang="en-NZ" dirty="0">
                <a:solidFill>
                  <a:schemeClr val="bg1">
                    <a:lumMod val="75000"/>
                  </a:schemeClr>
                </a:solidFill>
                <a:latin typeface="Adobe Fan Heiti Std B" pitchFamily="34" charset="-128"/>
                <a:ea typeface="Adobe Fan Heiti Std B" pitchFamily="34" charset="-128"/>
              </a:rPr>
              <a:t>, </a:t>
            </a:r>
            <a:r>
              <a:rPr lang="en-NZ" dirty="0" err="1">
                <a:solidFill>
                  <a:schemeClr val="bg1">
                    <a:lumMod val="75000"/>
                  </a:schemeClr>
                </a:solidFill>
                <a:latin typeface="Adobe Fan Heiti Std B" pitchFamily="34" charset="-128"/>
                <a:ea typeface="Adobe Fan Heiti Std B" pitchFamily="34" charset="-128"/>
              </a:rPr>
              <a:t>pono</a:t>
            </a:r>
            <a:r>
              <a:rPr lang="en-NZ" dirty="0">
                <a:solidFill>
                  <a:schemeClr val="bg1">
                    <a:lumMod val="75000"/>
                  </a:schemeClr>
                </a:solidFill>
                <a:latin typeface="Adobe Fan Heiti Std B" pitchFamily="34" charset="-128"/>
                <a:ea typeface="Adobe Fan Heiti Std B" pitchFamily="34" charset="-128"/>
              </a:rPr>
              <a:t> and </a:t>
            </a:r>
            <a:r>
              <a:rPr lang="en-NZ" dirty="0" err="1">
                <a:solidFill>
                  <a:schemeClr val="bg1">
                    <a:lumMod val="75000"/>
                  </a:schemeClr>
                </a:solidFill>
                <a:latin typeface="Adobe Fan Heiti Std B" pitchFamily="34" charset="-128"/>
                <a:ea typeface="Adobe Fan Heiti Std B" pitchFamily="34" charset="-128"/>
              </a:rPr>
              <a:t>aroha</a:t>
            </a:r>
            <a:r>
              <a:rPr lang="en-NZ" dirty="0">
                <a:solidFill>
                  <a:schemeClr val="bg1">
                    <a:lumMod val="75000"/>
                  </a:schemeClr>
                </a:solidFill>
                <a:latin typeface="Adobe Fan Heiti Std B" pitchFamily="34" charset="-128"/>
                <a:ea typeface="Adobe Fan Heiti Std B" pitchFamily="34" charset="-128"/>
              </a:rPr>
              <a:t>.</a:t>
            </a:r>
            <a:endParaRPr lang="en-GB" dirty="0">
              <a:solidFill>
                <a:schemeClr val="bg1">
                  <a:lumMod val="75000"/>
                </a:schemeClr>
              </a:solidFill>
              <a:latin typeface="Adobe Fan Heiti Std B" pitchFamily="34" charset="-128"/>
              <a:ea typeface="Adobe Fan Heiti Std B" pitchFamily="34" charset="-128"/>
            </a:endParaRPr>
          </a:p>
        </p:txBody>
      </p:sp>
      <p:sp>
        <p:nvSpPr>
          <p:cNvPr id="16" name="Shape: Card 1L (top)"/>
          <p:cNvSpPr/>
          <p:nvPr/>
        </p:nvSpPr>
        <p:spPr>
          <a:xfrm>
            <a:off x="683568" y="1133383"/>
            <a:ext cx="3888023" cy="3426500"/>
          </a:xfrm>
          <a:prstGeom prst="roundRect">
            <a:avLst/>
          </a:prstGeom>
          <a:blipFill>
            <a:blip r:embed="rId5"/>
            <a:stretch>
              <a:fillRect/>
            </a:stretch>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7" name="Shape: Card 1R (bottom)"/>
          <p:cNvSpPr/>
          <p:nvPr/>
        </p:nvSpPr>
        <p:spPr>
          <a:xfrm>
            <a:off x="4644008" y="1131590"/>
            <a:ext cx="3888432"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dobe Fan Heiti Std B" pitchFamily="34" charset="-128"/>
                <a:ea typeface="Adobe Fan Heiti Std B" pitchFamily="34" charset="-128"/>
              </a:rPr>
              <a:t>During Advent the </a:t>
            </a:r>
            <a:r>
              <a:rPr lang="en-NZ" dirty="0" smtClean="0">
                <a:solidFill>
                  <a:schemeClr val="tx1"/>
                </a:solidFill>
                <a:latin typeface="Adobe Fan Heiti Std B" pitchFamily="34" charset="-128"/>
                <a:ea typeface="Adobe Fan Heiti Std B" pitchFamily="34" charset="-128"/>
              </a:rPr>
              <a:t>Church </a:t>
            </a:r>
            <a:r>
              <a:rPr lang="en-NZ" dirty="0">
                <a:solidFill>
                  <a:schemeClr val="tx1"/>
                </a:solidFill>
                <a:latin typeface="Adobe Fan Heiti Std B" pitchFamily="34" charset="-128"/>
                <a:ea typeface="Adobe Fan Heiti Std B" pitchFamily="34" charset="-128"/>
              </a:rPr>
              <a:t>invites people to prepare to celebrate with joy not only the first coming of Jesus into the world but also to examine how they are living their lives and to make changes that will let their hearts be more open and aware of Christ</a:t>
            </a:r>
            <a:r>
              <a:rPr lang="en-NZ" spc="-1600" dirty="0">
                <a:solidFill>
                  <a:schemeClr val="tx1"/>
                </a:solidFill>
                <a:latin typeface="Adobe Fan Heiti Std B" pitchFamily="34" charset="-128"/>
                <a:ea typeface="Adobe Fan Heiti Std B" pitchFamily="34" charset="-128"/>
              </a:rPr>
              <a:t>’</a:t>
            </a:r>
            <a:r>
              <a:rPr lang="en-NZ" dirty="0">
                <a:solidFill>
                  <a:schemeClr val="tx1"/>
                </a:solidFill>
                <a:latin typeface="Adobe Fan Heiti Std B" pitchFamily="34" charset="-128"/>
                <a:ea typeface="Adobe Fan Heiti Std B" pitchFamily="34" charset="-128"/>
              </a:rPr>
              <a:t>s presence among his people today as they grow closer to him.</a:t>
            </a:r>
            <a:endParaRPr lang="en-GB" b="1" dirty="0">
              <a:solidFill>
                <a:schemeClr val="tx1"/>
              </a:solidFill>
              <a:latin typeface="Adobe Fan Heiti Std B" pitchFamily="34" charset="-128"/>
              <a:ea typeface="Adobe Fan Heiti Std B" pitchFamily="34" charset="-128"/>
            </a:endParaRPr>
          </a:p>
        </p:txBody>
      </p:sp>
      <p:sp>
        <p:nvSpPr>
          <p:cNvPr id="18" name="Shape: Card 2R"/>
          <p:cNvSpPr/>
          <p:nvPr/>
        </p:nvSpPr>
        <p:spPr>
          <a:xfrm>
            <a:off x="4644008" y="1131590"/>
            <a:ext cx="3888432"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900" dirty="0">
                <a:solidFill>
                  <a:schemeClr val="tx1"/>
                </a:solidFill>
                <a:latin typeface="Adobe Fan Heiti Std B" pitchFamily="34" charset="-128"/>
                <a:ea typeface="Adobe Fan Heiti Std B" pitchFamily="34" charset="-128"/>
              </a:rPr>
              <a:t>For today</a:t>
            </a:r>
            <a:r>
              <a:rPr lang="en-NZ" sz="1900" spc="-1600" dirty="0">
                <a:solidFill>
                  <a:schemeClr val="tx1"/>
                </a:solidFill>
                <a:latin typeface="Adobe Fan Heiti Std B" pitchFamily="34" charset="-128"/>
                <a:ea typeface="Adobe Fan Heiti Std B" pitchFamily="34" charset="-128"/>
              </a:rPr>
              <a:t>’</a:t>
            </a:r>
            <a:r>
              <a:rPr lang="en-NZ" sz="1900" dirty="0">
                <a:solidFill>
                  <a:schemeClr val="tx1"/>
                </a:solidFill>
                <a:latin typeface="Adobe Fan Heiti Std B" pitchFamily="34" charset="-128"/>
                <a:ea typeface="Adobe Fan Heiti Std B" pitchFamily="34" charset="-128"/>
              </a:rPr>
              <a:t>s Christians, Christ</a:t>
            </a:r>
            <a:r>
              <a:rPr lang="en-NZ" sz="1900" spc="-1600" dirty="0">
                <a:solidFill>
                  <a:schemeClr val="tx1"/>
                </a:solidFill>
                <a:latin typeface="Adobe Fan Heiti Std B" pitchFamily="34" charset="-128"/>
                <a:ea typeface="Adobe Fan Heiti Std B" pitchFamily="34" charset="-128"/>
              </a:rPr>
              <a:t>’</a:t>
            </a:r>
            <a:r>
              <a:rPr lang="en-NZ" sz="1900" dirty="0">
                <a:solidFill>
                  <a:schemeClr val="tx1"/>
                </a:solidFill>
                <a:latin typeface="Adobe Fan Heiti Std B" pitchFamily="34" charset="-128"/>
                <a:ea typeface="Adobe Fan Heiti Std B" pitchFamily="34" charset="-128"/>
              </a:rPr>
              <a:t>s coming is not just something that happened long ago. Christ comes into people</a:t>
            </a:r>
            <a:r>
              <a:rPr lang="en-NZ" sz="1900" spc="-1600" dirty="0">
                <a:solidFill>
                  <a:schemeClr val="tx1"/>
                </a:solidFill>
                <a:latin typeface="Adobe Fan Heiti Std B" pitchFamily="34" charset="-128"/>
                <a:ea typeface="Adobe Fan Heiti Std B" pitchFamily="34" charset="-128"/>
              </a:rPr>
              <a:t>’</a:t>
            </a:r>
            <a:r>
              <a:rPr lang="en-NZ" sz="1900" dirty="0">
                <a:solidFill>
                  <a:schemeClr val="tx1"/>
                </a:solidFill>
                <a:latin typeface="Adobe Fan Heiti Std B" pitchFamily="34" charset="-128"/>
                <a:ea typeface="Adobe Fan Heiti Std B" pitchFamily="34" charset="-128"/>
              </a:rPr>
              <a:t>s lives today through their participation in liturgical celebrations which bring them healing and strength so they can grow more like him in </a:t>
            </a:r>
            <a:r>
              <a:rPr lang="en-NZ" sz="1900" dirty="0" err="1">
                <a:solidFill>
                  <a:schemeClr val="tx1"/>
                </a:solidFill>
                <a:latin typeface="Adobe Fan Heiti Std B" pitchFamily="34" charset="-128"/>
                <a:ea typeface="Adobe Fan Heiti Std B" pitchFamily="34" charset="-128"/>
              </a:rPr>
              <a:t>tika</a:t>
            </a:r>
            <a:r>
              <a:rPr lang="en-NZ" sz="1900" dirty="0">
                <a:solidFill>
                  <a:schemeClr val="tx1"/>
                </a:solidFill>
                <a:latin typeface="Adobe Fan Heiti Std B" pitchFamily="34" charset="-128"/>
                <a:ea typeface="Adobe Fan Heiti Std B" pitchFamily="34" charset="-128"/>
              </a:rPr>
              <a:t>, </a:t>
            </a:r>
            <a:r>
              <a:rPr lang="en-NZ" sz="1900" dirty="0" err="1">
                <a:solidFill>
                  <a:schemeClr val="tx1"/>
                </a:solidFill>
                <a:latin typeface="Adobe Fan Heiti Std B" pitchFamily="34" charset="-128"/>
                <a:ea typeface="Adobe Fan Heiti Std B" pitchFamily="34" charset="-128"/>
              </a:rPr>
              <a:t>pono</a:t>
            </a:r>
            <a:r>
              <a:rPr lang="en-NZ" sz="1900" dirty="0">
                <a:solidFill>
                  <a:schemeClr val="tx1"/>
                </a:solidFill>
                <a:latin typeface="Adobe Fan Heiti Std B" pitchFamily="34" charset="-128"/>
                <a:ea typeface="Adobe Fan Heiti Std B" pitchFamily="34" charset="-128"/>
              </a:rPr>
              <a:t> and </a:t>
            </a:r>
            <a:r>
              <a:rPr lang="en-NZ" sz="1900" dirty="0" err="1">
                <a:solidFill>
                  <a:schemeClr val="tx1"/>
                </a:solidFill>
                <a:latin typeface="Adobe Fan Heiti Std B" pitchFamily="34" charset="-128"/>
                <a:ea typeface="Adobe Fan Heiti Std B" pitchFamily="34" charset="-128"/>
              </a:rPr>
              <a:t>aroha</a:t>
            </a:r>
            <a:r>
              <a:rPr lang="en-NZ" sz="1900" dirty="0">
                <a:solidFill>
                  <a:schemeClr val="tx1"/>
                </a:solidFill>
                <a:latin typeface="Adobe Fan Heiti Std B" pitchFamily="34" charset="-128"/>
                <a:ea typeface="Adobe Fan Heiti Std B" pitchFamily="34" charset="-128"/>
              </a:rPr>
              <a:t>.</a:t>
            </a:r>
            <a:endParaRPr lang="en-GB" sz="1900" b="1" dirty="0">
              <a:solidFill>
                <a:schemeClr val="tx1"/>
              </a:solidFill>
              <a:latin typeface="Adobe Fan Heiti Std B" pitchFamily="34" charset="-128"/>
              <a:ea typeface="Adobe Fan Heiti Std B" pitchFamily="34" charset="-128"/>
            </a:endParaRPr>
          </a:p>
        </p:txBody>
      </p:sp>
      <p:sp>
        <p:nvSpPr>
          <p:cNvPr id="19" name="Shape: Card 3R"/>
          <p:cNvSpPr/>
          <p:nvPr/>
        </p:nvSpPr>
        <p:spPr>
          <a:xfrm>
            <a:off x="4644008" y="1131590"/>
            <a:ext cx="3888432"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100" dirty="0">
                <a:solidFill>
                  <a:schemeClr val="tx1"/>
                </a:solidFill>
                <a:latin typeface="Adobe Fan Heiti Std B" pitchFamily="34" charset="-128"/>
                <a:ea typeface="Adobe Fan Heiti Std B" pitchFamily="34" charset="-128"/>
              </a:rPr>
              <a:t>Jesus</a:t>
            </a:r>
            <a:r>
              <a:rPr lang="en-NZ" sz="2100" spc="-1600" dirty="0">
                <a:solidFill>
                  <a:schemeClr val="tx1"/>
                </a:solidFill>
                <a:latin typeface="Adobe Fan Heiti Std B" pitchFamily="34" charset="-128"/>
                <a:ea typeface="Adobe Fan Heiti Std B" pitchFamily="34" charset="-128"/>
              </a:rPr>
              <a:t>’</a:t>
            </a:r>
            <a:r>
              <a:rPr lang="en-NZ" sz="2100" dirty="0">
                <a:solidFill>
                  <a:schemeClr val="tx1"/>
                </a:solidFill>
                <a:latin typeface="Adobe Fan Heiti Std B" pitchFamily="34" charset="-128"/>
                <a:ea typeface="Adobe Fan Heiti Std B" pitchFamily="34" charset="-128"/>
              </a:rPr>
              <a:t> life is recorded in the New Testament according to the faith and experience of his first followers. It tells how Jesus came to teach people about God and to establish the kingdom or reign of </a:t>
            </a:r>
            <a:r>
              <a:rPr lang="en-NZ" sz="2100" dirty="0" smtClean="0">
                <a:solidFill>
                  <a:schemeClr val="tx1"/>
                </a:solidFill>
                <a:latin typeface="Adobe Fan Heiti Std B" pitchFamily="34" charset="-128"/>
                <a:ea typeface="Adobe Fan Heiti Std B" pitchFamily="34" charset="-128"/>
              </a:rPr>
              <a:t>God `on </a:t>
            </a:r>
            <a:r>
              <a:rPr lang="en-NZ" sz="2100" dirty="0">
                <a:solidFill>
                  <a:schemeClr val="tx1"/>
                </a:solidFill>
                <a:latin typeface="Adobe Fan Heiti Std B" pitchFamily="34" charset="-128"/>
                <a:ea typeface="Adobe Fan Heiti Std B" pitchFamily="34" charset="-128"/>
              </a:rPr>
              <a:t>earth as it is in heaven.’</a:t>
            </a:r>
            <a:endParaRPr lang="en-GB" sz="2100" dirty="0">
              <a:solidFill>
                <a:schemeClr val="tx1"/>
              </a:solidFill>
              <a:latin typeface="Adobe Fan Heiti Std B" pitchFamily="34" charset="-128"/>
              <a:ea typeface="Adobe Fan Heiti Std B" pitchFamily="34" charset="-128"/>
            </a:endParaRPr>
          </a:p>
        </p:txBody>
      </p:sp>
      <p:sp>
        <p:nvSpPr>
          <p:cNvPr id="20" name="Shape: Card 4R"/>
          <p:cNvSpPr/>
          <p:nvPr/>
        </p:nvSpPr>
        <p:spPr>
          <a:xfrm>
            <a:off x="4644008" y="1131590"/>
            <a:ext cx="3888432"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dobe Fan Heiti Std B" pitchFamily="34" charset="-128"/>
                <a:ea typeface="Adobe Fan Heiti Std B" pitchFamily="34" charset="-128"/>
              </a:rPr>
              <a:t>Christ</a:t>
            </a:r>
            <a:r>
              <a:rPr lang="en-NZ" sz="2000" spc="-1600" dirty="0">
                <a:solidFill>
                  <a:schemeClr val="tx1"/>
                </a:solidFill>
                <a:latin typeface="Adobe Fan Heiti Std B" pitchFamily="34" charset="-128"/>
                <a:ea typeface="Adobe Fan Heiti Std B" pitchFamily="34" charset="-128"/>
              </a:rPr>
              <a:t>’</a:t>
            </a:r>
            <a:r>
              <a:rPr lang="en-NZ" sz="2000" dirty="0">
                <a:solidFill>
                  <a:schemeClr val="tx1"/>
                </a:solidFill>
                <a:latin typeface="Adobe Fan Heiti Std B" pitchFamily="34" charset="-128"/>
                <a:ea typeface="Adobe Fan Heiti Std B" pitchFamily="34" charset="-128"/>
              </a:rPr>
              <a:t>s coming was a real event in history. He lived in 1</a:t>
            </a:r>
            <a:r>
              <a:rPr lang="en-NZ" sz="2000" baseline="30000" dirty="0">
                <a:solidFill>
                  <a:schemeClr val="tx1"/>
                </a:solidFill>
                <a:latin typeface="Adobe Fan Heiti Std B" pitchFamily="34" charset="-128"/>
                <a:ea typeface="Adobe Fan Heiti Std B" pitchFamily="34" charset="-128"/>
              </a:rPr>
              <a:t>st</a:t>
            </a:r>
            <a:r>
              <a:rPr lang="en-NZ" sz="2000" dirty="0">
                <a:solidFill>
                  <a:schemeClr val="tx1"/>
                </a:solidFill>
                <a:latin typeface="Adobe Fan Heiti Std B" pitchFamily="34" charset="-128"/>
                <a:ea typeface="Adobe Fan Heiti Std B" pitchFamily="34" charset="-128"/>
              </a:rPr>
              <a:t> century Palestine and there are references to his life in historical records of this time. You can research the writing of historians such as Tacitus and Josephus for more information about this.</a:t>
            </a:r>
            <a:endParaRPr lang="en-GB" sz="2000" b="1" dirty="0">
              <a:solidFill>
                <a:schemeClr val="tx1"/>
              </a:solidFill>
              <a:latin typeface="Adobe Fan Heiti Std B" pitchFamily="34" charset="-128"/>
              <a:ea typeface="Adobe Fan Heiti Std B" pitchFamily="34" charset="-128"/>
            </a:endParaRPr>
          </a:p>
        </p:txBody>
      </p:sp>
      <p:sp>
        <p:nvSpPr>
          <p:cNvPr id="21" name="Shape: Card 5R"/>
          <p:cNvSpPr/>
          <p:nvPr/>
        </p:nvSpPr>
        <p:spPr>
          <a:xfrm>
            <a:off x="4644008" y="1131590"/>
            <a:ext cx="3888432" cy="3426500"/>
          </a:xfrm>
          <a:prstGeom prst="roundRect">
            <a:avLst/>
          </a:prstGeom>
          <a:blipFill>
            <a:blip r:embed="rId4"/>
            <a:tile tx="0" ty="0" sx="100000" sy="100000" flip="none" algn="tl"/>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dobe Fan Heiti Std B" pitchFamily="34" charset="-128"/>
                <a:ea typeface="Adobe Fan Heiti Std B" pitchFamily="34" charset="-128"/>
              </a:rPr>
              <a:t>Advent means ‘coming</a:t>
            </a:r>
            <a:r>
              <a:rPr lang="en-NZ" sz="2800" spc="-2000" dirty="0">
                <a:solidFill>
                  <a:schemeClr val="tx1"/>
                </a:solidFill>
                <a:latin typeface="Adobe Fan Heiti Std B" pitchFamily="34" charset="-128"/>
                <a:ea typeface="Adobe Fan Heiti Std B" pitchFamily="34" charset="-128"/>
              </a:rPr>
              <a:t>’</a:t>
            </a:r>
            <a:r>
              <a:rPr lang="en-NZ" sz="2800" dirty="0">
                <a:solidFill>
                  <a:schemeClr val="tx1"/>
                </a:solidFill>
                <a:latin typeface="Adobe Fan Heiti Std B" pitchFamily="34" charset="-128"/>
                <a:ea typeface="Adobe Fan Heiti Std B" pitchFamily="34" charset="-128"/>
              </a:rPr>
              <a:t> and this is understood in several ways. Christ has already come into the world.</a:t>
            </a:r>
            <a:endParaRPr lang="en-GB" sz="2800" dirty="0">
              <a:solidFill>
                <a:schemeClr val="tx1"/>
              </a:solidFill>
              <a:latin typeface="Adobe Fan Heiti Std B" pitchFamily="34" charset="-128"/>
              <a:ea typeface="Adobe Fan Heiti Std B" pitchFamily="34" charset="-128"/>
            </a:endParaRPr>
          </a:p>
        </p:txBody>
      </p:sp>
      <p:sp>
        <p:nvSpPr>
          <p:cNvPr id="22" name="Shape: Card 6R (top)"/>
          <p:cNvSpPr/>
          <p:nvPr/>
        </p:nvSpPr>
        <p:spPr>
          <a:xfrm>
            <a:off x="4644008" y="1131590"/>
            <a:ext cx="3888432" cy="3426500"/>
          </a:xfrm>
          <a:prstGeom prst="roundRect">
            <a:avLst/>
          </a:prstGeom>
          <a:blipFill>
            <a:blip r:embed="rId6"/>
            <a:stretch>
              <a:fillRect/>
            </a:stretch>
          </a:blipFill>
          <a:ln w="82550" cmpd="thickThin">
            <a:solidFill>
              <a:srgbClr val="FBF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latin typeface="Calligraph421 BT" pitchFamily="66" charset="0"/>
            </a:endParaRPr>
          </a:p>
        </p:txBody>
      </p:sp>
      <p:sp>
        <p:nvSpPr>
          <p:cNvPr id="26" name="Title"/>
          <p:cNvSpPr txBox="1">
            <a:spLocks/>
          </p:cNvSpPr>
          <p:nvPr/>
        </p:nvSpPr>
        <p:spPr>
          <a:xfrm>
            <a:off x="0" y="-1"/>
            <a:ext cx="9144000" cy="123168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Adobe Heiti Std R" pitchFamily="34" charset="-128"/>
                <a:ea typeface="Adobe Heiti Std R" pitchFamily="34" charset="-128"/>
              </a:rPr>
              <a:t>Understanding </a:t>
            </a:r>
            <a:r>
              <a:rPr lang="en-US" sz="3200" dirty="0" smtClean="0">
                <a:solidFill>
                  <a:schemeClr val="bg1"/>
                </a:solidFill>
                <a:latin typeface="Adobe Heiti Std R" pitchFamily="34" charset="-128"/>
                <a:ea typeface="Adobe Heiti Std R" pitchFamily="34" charset="-128"/>
              </a:rPr>
              <a:t>Christ</a:t>
            </a:r>
            <a:r>
              <a:rPr lang="en-US" sz="3200" spc="-2400" dirty="0" smtClean="0">
                <a:solidFill>
                  <a:schemeClr val="bg1"/>
                </a:solidFill>
                <a:latin typeface="Adobe Heiti Std R" pitchFamily="34" charset="-128"/>
                <a:ea typeface="Adobe Heiti Std R" pitchFamily="34" charset="-128"/>
              </a:rPr>
              <a:t>’</a:t>
            </a:r>
            <a:r>
              <a:rPr lang="en-US" sz="3200" dirty="0" smtClean="0">
                <a:solidFill>
                  <a:schemeClr val="bg1"/>
                </a:solidFill>
                <a:latin typeface="Adobe Heiti Std R" pitchFamily="34" charset="-128"/>
                <a:ea typeface="Adobe Heiti Std R" pitchFamily="34" charset="-128"/>
              </a:rPr>
              <a:t>s </a:t>
            </a:r>
            <a:r>
              <a:rPr lang="en-US" sz="3200" dirty="0">
                <a:solidFill>
                  <a:schemeClr val="bg1"/>
                </a:solidFill>
                <a:latin typeface="Adobe Heiti Std R" pitchFamily="34" charset="-128"/>
                <a:ea typeface="Adobe Heiti Std R" pitchFamily="34" charset="-128"/>
              </a:rPr>
              <a:t>coming in history and how </a:t>
            </a:r>
            <a:r>
              <a:rPr lang="en-US" sz="3200" dirty="0" smtClean="0">
                <a:solidFill>
                  <a:schemeClr val="bg1"/>
                </a:solidFill>
                <a:latin typeface="Adobe Heiti Std R" pitchFamily="34" charset="-128"/>
                <a:ea typeface="Adobe Heiti Std R" pitchFamily="34" charset="-128"/>
              </a:rPr>
              <a:t>he </a:t>
            </a:r>
            <a:r>
              <a:rPr lang="en-US" sz="3200" dirty="0">
                <a:solidFill>
                  <a:schemeClr val="bg1"/>
                </a:solidFill>
                <a:latin typeface="Adobe Heiti Std R" pitchFamily="34" charset="-128"/>
                <a:ea typeface="Adobe Heiti Std R" pitchFamily="34" charset="-128"/>
              </a:rPr>
              <a:t>comes today</a:t>
            </a:r>
            <a:endParaRPr lang="en-GB" sz="3200" dirty="0">
              <a:solidFill>
                <a:schemeClr val="bg1"/>
              </a:solidFill>
              <a:latin typeface="Adobe Heiti Std R" pitchFamily="34" charset="-128"/>
              <a:ea typeface="Adobe Heiti Std R" pitchFamily="34" charset="-128"/>
            </a:endParaRPr>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76378" y="4912668"/>
            <a:ext cx="1991251" cy="2308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top right card to flip the page</a:t>
            </a:r>
          </a:p>
        </p:txBody>
      </p:sp>
    </p:spTree>
    <p:extLst>
      <p:ext uri="{BB962C8B-B14F-4D97-AF65-F5344CB8AC3E}">
        <p14:creationId xmlns:p14="http://schemas.microsoft.com/office/powerpoint/2010/main" val="3017916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clickEffect">
                                  <p:stCondLst>
                                    <p:cond delay="0"/>
                                  </p:stCondLst>
                                  <p:childTnLst>
                                    <p:set>
                                      <p:cBhvr>
                                        <p:cTn id="87" dur="1" fill="hold">
                                          <p:stCondLst>
                                            <p:cond delay="0"/>
                                          </p:stCondLst>
                                        </p:cTn>
                                        <p:tgtEl>
                                          <p:spTgt spid="22"/>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8"/>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2"/>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2"/>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3"/>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cNvSpPr/>
          <p:nvPr/>
        </p:nvSpPr>
        <p:spPr>
          <a:xfrm>
            <a:off x="4264918" y="2571750"/>
            <a:ext cx="1368152" cy="576064"/>
          </a:xfrm>
          <a:prstGeom prst="rightArrow">
            <a:avLst/>
          </a:prstGeom>
          <a:solidFill>
            <a:srgbClr val="FFFF99"/>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8" y="1272843"/>
            <a:ext cx="3066262" cy="291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72843"/>
            <a:ext cx="3888432" cy="291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1080000"/>
          </a:xfrm>
        </p:spPr>
        <p:txBody>
          <a:bodyPr>
            <a:normAutofit fontScale="90000"/>
          </a:bodyPr>
          <a:lstStyle/>
          <a:p>
            <a:r>
              <a:rPr lang="en-US" sz="3600" dirty="0">
                <a:solidFill>
                  <a:schemeClr val="bg1"/>
                </a:solidFill>
                <a:latin typeface="Adobe Heiti Std R" pitchFamily="34" charset="-128"/>
                <a:ea typeface="Adobe Heiti Std R" pitchFamily="34" charset="-128"/>
              </a:rPr>
              <a:t>Jesus Christ</a:t>
            </a:r>
            <a:r>
              <a:rPr lang="en-US" sz="3600" spc="-2000" dirty="0">
                <a:solidFill>
                  <a:schemeClr val="bg1"/>
                </a:solidFill>
                <a:latin typeface="Adobe Heiti Std R" pitchFamily="34" charset="-128"/>
                <a:ea typeface="Adobe Heiti Std R" pitchFamily="34" charset="-128"/>
              </a:rPr>
              <a:t>’</a:t>
            </a:r>
            <a:r>
              <a:rPr lang="en-US" sz="3600" dirty="0">
                <a:solidFill>
                  <a:schemeClr val="bg1"/>
                </a:solidFill>
                <a:latin typeface="Adobe Heiti Std R" pitchFamily="34" charset="-128"/>
                <a:ea typeface="Adobe Heiti Std R" pitchFamily="34" charset="-128"/>
              </a:rPr>
              <a:t>s birth is an event in </a:t>
            </a:r>
            <a:r>
              <a:rPr lang="en-US" sz="3600" dirty="0" smtClean="0">
                <a:solidFill>
                  <a:schemeClr val="bg1"/>
                </a:solidFill>
                <a:latin typeface="Adobe Heiti Std R" pitchFamily="34" charset="-128"/>
                <a:ea typeface="Adobe Heiti Std R" pitchFamily="34" charset="-128"/>
              </a:rPr>
              <a:t>history</a:t>
            </a:r>
            <a:br>
              <a:rPr lang="en-US" sz="3600" dirty="0" smtClean="0">
                <a:solidFill>
                  <a:schemeClr val="bg1"/>
                </a:solidFill>
                <a:latin typeface="Adobe Heiti Std R" pitchFamily="34" charset="-128"/>
                <a:ea typeface="Adobe Heiti Std R" pitchFamily="34" charset="-128"/>
              </a:rPr>
            </a:br>
            <a:r>
              <a:rPr lang="en-US" sz="3600" dirty="0" smtClean="0">
                <a:solidFill>
                  <a:schemeClr val="bg1"/>
                </a:solidFill>
                <a:latin typeface="Adobe Heiti Std R" pitchFamily="34" charset="-128"/>
                <a:ea typeface="Adobe Heiti Std R" pitchFamily="34" charset="-128"/>
              </a:rPr>
              <a:t>WHEN</a:t>
            </a:r>
            <a:r>
              <a:rPr lang="en-US" sz="3600" dirty="0">
                <a:solidFill>
                  <a:schemeClr val="bg1"/>
                </a:solidFill>
                <a:latin typeface="Adobe Heiti Std R" pitchFamily="34" charset="-128"/>
                <a:ea typeface="Adobe Heiti Std R" pitchFamily="34" charset="-128"/>
              </a:rPr>
              <a:t>, WHERE, WHY?</a:t>
            </a:r>
            <a:endParaRPr lang="en-GB" sz="40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25"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24160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22222E-6 -1.48148E-6 L 0.52084 -1.48148E-6 " pathEditMode="relative" rAng="0" ptsTypes="AA">
                                      <p:cBhvr>
                                        <p:cTn id="6" dur="3000" fill="hold"/>
                                        <p:tgtEl>
                                          <p:spTgt spid="2051"/>
                                        </p:tgtEl>
                                        <p:attrNameLst>
                                          <p:attrName>ppt_x</p:attrName>
                                          <p:attrName>ppt_y</p:attrName>
                                        </p:attrNameLst>
                                      </p:cBhvr>
                                      <p:rCtr x="26042" y="0"/>
                                    </p:animMotion>
                                  </p:childTnLst>
                                </p:cTn>
                              </p:par>
                              <p:par>
                                <p:cTn id="7" presetID="10"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animEffect transition="in" filter="fade">
                                      <p:cBhvr>
                                        <p:cTn id="9" dur="4200"/>
                                        <p:tgtEl>
                                          <p:spTgt spid="2051"/>
                                        </p:tgtEl>
                                      </p:cBhvr>
                                    </p:animEffect>
                                  </p:childTnLst>
                                </p:cTn>
                              </p:par>
                              <p:par>
                                <p:cTn id="10" presetID="10" presetClass="entr" presetSubtype="0" fill="hold" grpId="0" nodeType="withEffect">
                                  <p:stCondLst>
                                    <p:cond delay="3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863" y="800125"/>
            <a:ext cx="3804321" cy="378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051720" y="2377461"/>
            <a:ext cx="3076606" cy="265062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Line 5"/>
          <p:cNvSpPr txBox="1"/>
          <p:nvPr/>
        </p:nvSpPr>
        <p:spPr>
          <a:xfrm rot="20948926">
            <a:off x="2340927" y="2871165"/>
            <a:ext cx="2254705" cy="1733808"/>
          </a:xfrm>
          <a:prstGeom prst="rect">
            <a:avLst/>
          </a:prstGeom>
          <a:noFill/>
        </p:spPr>
        <p:txBody>
          <a:bodyPr wrap="square" rtlCol="0">
            <a:spAutoFit/>
          </a:bodyPr>
          <a:lstStyle/>
          <a:p>
            <a:pPr lvl="0">
              <a:lnSpc>
                <a:spcPts val="1600"/>
              </a:lnSpc>
            </a:pPr>
            <a:r>
              <a:rPr lang="en-US" sz="1400" b="1" dirty="0" smtClean="0">
                <a:solidFill>
                  <a:srgbClr val="7030A0"/>
                </a:solidFill>
              </a:rPr>
              <a:t>Jesus </a:t>
            </a:r>
            <a:r>
              <a:rPr lang="en-US" sz="1400" b="1" dirty="0">
                <a:solidFill>
                  <a:srgbClr val="7030A0"/>
                </a:solidFill>
              </a:rPr>
              <a:t>is present in liturgies in different ways and his presence comes to people and strengthens them to turn away from sin like cheating, lying and meanness so they can grow more like him. </a:t>
            </a:r>
            <a:endParaRPr lang="en-GB" sz="1400" b="1" dirty="0">
              <a:solidFill>
                <a:srgbClr val="7030A0"/>
              </a:solidFill>
            </a:endParaRPr>
          </a:p>
        </p:txBody>
      </p:sp>
      <p:pic>
        <p:nvPicPr>
          <p:cNvPr id="32"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474497" y="601165"/>
            <a:ext cx="2681054" cy="21866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4"/>
          <p:cNvSpPr txBox="1"/>
          <p:nvPr/>
        </p:nvSpPr>
        <p:spPr>
          <a:xfrm rot="20948926">
            <a:off x="5809970" y="1019613"/>
            <a:ext cx="1805954" cy="1323439"/>
          </a:xfrm>
          <a:prstGeom prst="rect">
            <a:avLst/>
          </a:prstGeom>
          <a:noFill/>
        </p:spPr>
        <p:txBody>
          <a:bodyPr wrap="square" rtlCol="0">
            <a:spAutoFit/>
          </a:bodyPr>
          <a:lstStyle/>
          <a:p>
            <a:pPr lvl="0">
              <a:lnSpc>
                <a:spcPts val="1600"/>
              </a:lnSpc>
            </a:pPr>
            <a:r>
              <a:rPr lang="en-US" sz="1400" b="1" dirty="0" smtClean="0">
                <a:solidFill>
                  <a:srgbClr val="7030A0"/>
                </a:solidFill>
              </a:rPr>
              <a:t>When </a:t>
            </a:r>
            <a:r>
              <a:rPr lang="en-US" sz="1400" b="1" dirty="0">
                <a:solidFill>
                  <a:srgbClr val="7030A0"/>
                </a:solidFill>
              </a:rPr>
              <a:t>you take part in liturgy or liturgical drama how does it help you to become more aware of what Jesus was really like? </a:t>
            </a:r>
            <a:endParaRPr lang="en-GB" sz="1400" b="1" dirty="0">
              <a:solidFill>
                <a:srgbClr val="7030A0"/>
              </a:solidFill>
            </a:endParaRPr>
          </a:p>
        </p:txBody>
      </p:sp>
      <p:pic>
        <p:nvPicPr>
          <p:cNvPr id="34"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690970" y="2490217"/>
            <a:ext cx="2769462" cy="23463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3"/>
          <p:cNvSpPr txBox="1"/>
          <p:nvPr/>
        </p:nvSpPr>
        <p:spPr>
          <a:xfrm rot="20948926">
            <a:off x="5937348" y="2898288"/>
            <a:ext cx="2045788" cy="1733808"/>
          </a:xfrm>
          <a:prstGeom prst="rect">
            <a:avLst/>
          </a:prstGeom>
          <a:noFill/>
        </p:spPr>
        <p:txBody>
          <a:bodyPr wrap="square" rtlCol="0">
            <a:spAutoFit/>
          </a:bodyPr>
          <a:lstStyle/>
          <a:p>
            <a:pPr>
              <a:lnSpc>
                <a:spcPts val="1600"/>
              </a:lnSpc>
            </a:pPr>
            <a:r>
              <a:rPr lang="en-US" sz="1400" b="1" dirty="0" smtClean="0">
                <a:solidFill>
                  <a:srgbClr val="7030A0"/>
                </a:solidFill>
              </a:rPr>
              <a:t>Conversion </a:t>
            </a:r>
            <a:r>
              <a:rPr lang="en-US" sz="1400" b="1" dirty="0">
                <a:solidFill>
                  <a:srgbClr val="7030A0"/>
                </a:solidFill>
              </a:rPr>
              <a:t>is not usually a one-off experience but the beginning of a life-long process. Why would this be? Do you know of someone who had a one-off conversion experience?</a:t>
            </a:r>
            <a:endParaRPr lang="en-GB" sz="1400" b="1" dirty="0">
              <a:solidFill>
                <a:srgbClr val="7030A0"/>
              </a:solidFill>
            </a:endParaRPr>
          </a:p>
        </p:txBody>
      </p:sp>
      <p:pic>
        <p:nvPicPr>
          <p:cNvPr id="36"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5496" y="2787774"/>
            <a:ext cx="2465350" cy="218660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2"/>
          <p:cNvSpPr txBox="1"/>
          <p:nvPr/>
        </p:nvSpPr>
        <p:spPr>
          <a:xfrm rot="20948926">
            <a:off x="327267" y="3198862"/>
            <a:ext cx="1765072" cy="1528624"/>
          </a:xfrm>
          <a:prstGeom prst="rect">
            <a:avLst/>
          </a:prstGeom>
          <a:noFill/>
        </p:spPr>
        <p:txBody>
          <a:bodyPr wrap="square" rtlCol="0">
            <a:spAutoFit/>
          </a:bodyPr>
          <a:lstStyle/>
          <a:p>
            <a:pPr lvl="0">
              <a:lnSpc>
                <a:spcPts val="1600"/>
              </a:lnSpc>
            </a:pPr>
            <a:r>
              <a:rPr lang="en-US" sz="1400" b="1" dirty="0">
                <a:solidFill>
                  <a:srgbClr val="7030A0"/>
                </a:solidFill>
              </a:rPr>
              <a:t>How do you think liturgy or re-enacting events in the life of Jesus help people’s conversion to change their attitudes and </a:t>
            </a:r>
            <a:r>
              <a:rPr lang="en-US" sz="1400" b="1" dirty="0" smtClean="0">
                <a:solidFill>
                  <a:srgbClr val="7030A0"/>
                </a:solidFill>
              </a:rPr>
              <a:t>actions? </a:t>
            </a:r>
            <a:endParaRPr lang="en-GB" sz="1400" b="1" dirty="0">
              <a:solidFill>
                <a:srgbClr val="7030A0"/>
              </a:solidFill>
            </a:endParaRPr>
          </a:p>
        </p:txBody>
      </p:sp>
      <p:pic>
        <p:nvPicPr>
          <p:cNvPr id="38"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34442" y="483518"/>
            <a:ext cx="2393342" cy="240263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1"/>
          <p:cNvSpPr txBox="1"/>
          <p:nvPr/>
        </p:nvSpPr>
        <p:spPr>
          <a:xfrm rot="20948926">
            <a:off x="523922" y="977120"/>
            <a:ext cx="1765072" cy="1528624"/>
          </a:xfrm>
          <a:prstGeom prst="rect">
            <a:avLst/>
          </a:prstGeom>
          <a:noFill/>
        </p:spPr>
        <p:txBody>
          <a:bodyPr wrap="square" rtlCol="0">
            <a:spAutoFit/>
          </a:bodyPr>
          <a:lstStyle/>
          <a:p>
            <a:pPr lvl="0">
              <a:lnSpc>
                <a:spcPts val="1600"/>
              </a:lnSpc>
            </a:pPr>
            <a:r>
              <a:rPr lang="en-US" sz="1400" b="1" dirty="0" smtClean="0">
                <a:solidFill>
                  <a:srgbClr val="7030A0"/>
                </a:solidFill>
              </a:rPr>
              <a:t>Advent </a:t>
            </a:r>
            <a:r>
              <a:rPr lang="en-US" sz="1400" b="1" dirty="0">
                <a:solidFill>
                  <a:srgbClr val="7030A0"/>
                </a:solidFill>
              </a:rPr>
              <a:t>is a time for conversion which means a complete turning around and change in your attitudes and actions.</a:t>
            </a:r>
            <a:endParaRPr lang="en-GB" sz="1400" b="1" dirty="0">
              <a:solidFill>
                <a:srgbClr val="7030A0"/>
              </a:solidFill>
            </a:endParaRPr>
          </a:p>
        </p:txBody>
      </p:sp>
      <p:pic>
        <p:nvPicPr>
          <p:cNvPr id="24"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66063" y="380220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1"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07240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2"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37746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68251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987574"/>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NZ" sz="4000" dirty="0" smtClean="0">
                <a:solidFill>
                  <a:schemeClr val="bg1"/>
                </a:solidFill>
                <a:latin typeface="Adobe Heiti Std R" pitchFamily="34" charset="-128"/>
                <a:ea typeface="Adobe Heiti Std R" pitchFamily="34" charset="-128"/>
              </a:rPr>
              <a:t>The message of Advent</a:t>
            </a:r>
            <a:endParaRPr lang="en-GB"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p:cNvSpPr txBox="1"/>
          <p:nvPr/>
        </p:nvSpPr>
        <p:spPr>
          <a:xfrm>
            <a:off x="3214107" y="4912668"/>
            <a:ext cx="2715808" cy="230832"/>
          </a:xfrm>
          <a:prstGeom prst="rect">
            <a:avLst/>
          </a:prstGeom>
          <a:noFill/>
        </p:spPr>
        <p:txBody>
          <a:bodyPr wrap="none" rtlCol="0">
            <a:spAutoFit/>
          </a:bodyPr>
          <a:lstStyle/>
          <a:p>
            <a:pPr algn="ctr"/>
            <a:r>
              <a:rPr lang="en-GB" sz="900" dirty="0" smtClean="0">
                <a:solidFill>
                  <a:schemeClr val="bg1"/>
                </a:solidFill>
                <a:latin typeface="Adobe Fan Heiti Std B" pitchFamily="34" charset="-128"/>
                <a:ea typeface="Adobe Fan Heiti Std B" pitchFamily="34" charset="-128"/>
                <a:cs typeface="Arial" pitchFamily="34" charset="0"/>
              </a:rPr>
              <a:t>Click the pins on the right to reveal post-it notes.</a:t>
            </a:r>
            <a:endParaRPr lang="en-GB" sz="900" dirty="0">
              <a:solidFill>
                <a:schemeClr val="bg1"/>
              </a:solidFill>
              <a:latin typeface="Adobe Fan Heiti Std B" pitchFamily="34" charset="-128"/>
              <a:ea typeface="Adobe Fan Heiti Std B" pitchFamily="34" charset="-128"/>
              <a:cs typeface="Arial" pitchFamily="34" charset="0"/>
            </a:endParaRPr>
          </a:p>
        </p:txBody>
      </p:sp>
    </p:spTree>
    <p:extLst>
      <p:ext uri="{BB962C8B-B14F-4D97-AF65-F5344CB8AC3E}">
        <p14:creationId xmlns:p14="http://schemas.microsoft.com/office/powerpoint/2010/main" val="3463250686"/>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900" decel="100000" fill="hold"/>
                                        <p:tgtEl>
                                          <p:spTgt spid="3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900" decel="100000" fill="hold"/>
                                        <p:tgtEl>
                                          <p:spTgt spid="3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900" decel="100000" fill="hold"/>
                                        <p:tgtEl>
                                          <p:spTgt spid="3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900" decel="100000" fill="hold"/>
                                        <p:tgtEl>
                                          <p:spTgt spid="22"/>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7" restart="whenNotActive" fill="hold" evtFilter="cancelBubble" nodeType="interactiveSeq">
                <p:stCondLst>
                  <p:cond evt="onClick" delay="0">
                    <p:tgtEl>
                      <p:spTgt spid="5"/>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1"/>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38"/>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9"/>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7"/>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35"/>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33"/>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0" restart="whenNotActive" fill="hold" evtFilter="cancelBubble" nodeType="interactiveSeq">
                <p:stCondLst>
                  <p:cond evt="onClick" delay="0">
                    <p:tgtEl>
                      <p:spTgt spid="6"/>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4"/>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38"/>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9"/>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6"/>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4"/>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35"/>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32"/>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33"/>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3" grpId="0"/>
      <p:bldP spid="23" grpId="1"/>
      <p:bldP spid="23" grpId="2"/>
      <p:bldP spid="33" grpId="0"/>
      <p:bldP spid="33" grpId="1"/>
      <p:bldP spid="33" grpId="2"/>
      <p:bldP spid="35" grpId="0"/>
      <p:bldP spid="35" grpId="1"/>
      <p:bldP spid="35" grpId="2"/>
      <p:bldP spid="37" grpId="0"/>
      <p:bldP spid="37" grpId="1"/>
      <p:bldP spid="37" grpId="2"/>
      <p:bldP spid="39" grpId="0"/>
      <p:bldP spid="39" grpId="1"/>
      <p:bldP spid="3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5004048" y="3651870"/>
            <a:ext cx="3995952" cy="1015663"/>
          </a:xfrm>
          <a:prstGeom prst="rect">
            <a:avLst/>
          </a:prstGeom>
          <a:noFill/>
        </p:spPr>
        <p:txBody>
          <a:bodyPr wrap="square" rtlCol="0">
            <a:spAutoFit/>
          </a:bodyPr>
          <a:lstStyle/>
          <a:p>
            <a:r>
              <a:rPr lang="en-US" sz="1500" dirty="0">
                <a:solidFill>
                  <a:schemeClr val="bg1"/>
                </a:solidFill>
                <a:latin typeface="Adobe Fan Heiti Std B" pitchFamily="34" charset="-128"/>
                <a:ea typeface="Adobe Fan Heiti Std B" pitchFamily="34" charset="-128"/>
              </a:rPr>
              <a:t>Show how through the action of the priest who represents Jesus, people can </a:t>
            </a:r>
            <a:r>
              <a:rPr lang="en-US" sz="1500">
                <a:solidFill>
                  <a:schemeClr val="bg1"/>
                </a:solidFill>
                <a:latin typeface="Adobe Fan Heiti Std B" pitchFamily="34" charset="-128"/>
                <a:ea typeface="Adobe Fan Heiti Std B" pitchFamily="34" charset="-128"/>
              </a:rPr>
              <a:t>experience </a:t>
            </a:r>
            <a:r>
              <a:rPr lang="en-US" sz="1500" smtClean="0">
                <a:solidFill>
                  <a:schemeClr val="bg1"/>
                </a:solidFill>
                <a:latin typeface="Adobe Fan Heiti Std B" pitchFamily="34" charset="-128"/>
                <a:ea typeface="Adobe Fan Heiti Std B" pitchFamily="34" charset="-128"/>
              </a:rPr>
              <a:t>healing </a:t>
            </a:r>
            <a:r>
              <a:rPr lang="en-US" sz="1500" dirty="0">
                <a:solidFill>
                  <a:schemeClr val="bg1"/>
                </a:solidFill>
                <a:latin typeface="Adobe Fan Heiti Std B" pitchFamily="34" charset="-128"/>
                <a:ea typeface="Adobe Fan Heiti Std B" pitchFamily="34" charset="-128"/>
              </a:rPr>
              <a:t>reconciliation with </a:t>
            </a:r>
            <a:r>
              <a:rPr lang="en-US" sz="1500" dirty="0" smtClean="0">
                <a:solidFill>
                  <a:schemeClr val="bg1"/>
                </a:solidFill>
                <a:latin typeface="Adobe Fan Heiti Std B" pitchFamily="34" charset="-128"/>
                <a:ea typeface="Adobe Fan Heiti Std B" pitchFamily="34" charset="-128"/>
              </a:rPr>
              <a:t>God, </a:t>
            </a:r>
            <a:r>
              <a:rPr lang="en-US" sz="1500" dirty="0">
                <a:solidFill>
                  <a:schemeClr val="bg1"/>
                </a:solidFill>
                <a:latin typeface="Adobe Fan Heiti Std B" pitchFamily="34" charset="-128"/>
                <a:ea typeface="Adobe Fan Heiti Std B" pitchFamily="34" charset="-128"/>
              </a:rPr>
              <a:t>who gives them mana to strengthen them to live as Jesus lived.</a:t>
            </a:r>
            <a:endParaRPr lang="en-GB" sz="1500" dirty="0">
              <a:solidFill>
                <a:schemeClr val="bg1"/>
              </a:solidFill>
              <a:latin typeface="Adobe Fan Heiti Std B" pitchFamily="34" charset="-128"/>
              <a:ea typeface="Adobe Fan Heiti Std B" pitchFamily="34" charset="-128"/>
            </a:endParaRPr>
          </a:p>
        </p:txBody>
      </p:sp>
      <p:pic>
        <p:nvPicPr>
          <p:cNvPr id="23" name="Icon 2" descr="D:\03 Projects\TCI\10 Lessons\02 LITURGICAL YEAR\01 Advent\Advent Y8-L01\Slide 7 - icon transparen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8097" y="3716331"/>
            <a:ext cx="615951" cy="49415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911374"/>
            <a:ext cx="3095284" cy="273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p:nvPr/>
        </p:nvSpPr>
        <p:spPr>
          <a:xfrm>
            <a:off x="683568" y="3659546"/>
            <a:ext cx="3456384" cy="1015663"/>
          </a:xfrm>
          <a:prstGeom prst="rect">
            <a:avLst/>
          </a:prstGeom>
          <a:noFill/>
        </p:spPr>
        <p:txBody>
          <a:bodyPr wrap="square" rtlCol="0">
            <a:spAutoFit/>
          </a:bodyPr>
          <a:lstStyle/>
          <a:p>
            <a:r>
              <a:rPr lang="en-NZ" sz="1500" dirty="0">
                <a:solidFill>
                  <a:schemeClr val="bg1"/>
                </a:solidFill>
                <a:latin typeface="Adobe Fan Heiti Std B" pitchFamily="34" charset="-128"/>
                <a:ea typeface="Adobe Fan Heiti Std B" pitchFamily="34" charset="-128"/>
              </a:rPr>
              <a:t>Create a drama to show how Christ comes to people when they celebrate the Sacrament of Penance </a:t>
            </a:r>
            <a:r>
              <a:rPr lang="en-NZ" sz="1500" dirty="0" err="1">
                <a:solidFill>
                  <a:schemeClr val="bg1"/>
                </a:solidFill>
                <a:latin typeface="Adobe Fan Heiti Std B" pitchFamily="34" charset="-128"/>
                <a:ea typeface="Adobe Fan Heiti Std B" pitchFamily="34" charset="-128"/>
              </a:rPr>
              <a:t>Hohou</a:t>
            </a:r>
            <a:r>
              <a:rPr lang="en-NZ" sz="1500" dirty="0">
                <a:solidFill>
                  <a:schemeClr val="bg1"/>
                </a:solidFill>
                <a:latin typeface="Adobe Fan Heiti Std B" pitchFamily="34" charset="-128"/>
                <a:ea typeface="Adobe Fan Heiti Std B" pitchFamily="34" charset="-128"/>
              </a:rPr>
              <a:t> </a:t>
            </a:r>
            <a:r>
              <a:rPr lang="en-NZ" sz="1500" dirty="0" err="1">
                <a:solidFill>
                  <a:schemeClr val="bg1"/>
                </a:solidFill>
                <a:latin typeface="Adobe Fan Heiti Std B" pitchFamily="34" charset="-128"/>
                <a:ea typeface="Adobe Fan Heiti Std B" pitchFamily="34" charset="-128"/>
              </a:rPr>
              <a:t>Rongo</a:t>
            </a:r>
            <a:r>
              <a:rPr lang="en-NZ" sz="1500" dirty="0">
                <a:solidFill>
                  <a:schemeClr val="bg1"/>
                </a:solidFill>
                <a:latin typeface="Adobe Fan Heiti Std B" pitchFamily="34" charset="-128"/>
                <a:ea typeface="Adobe Fan Heiti Std B" pitchFamily="34" charset="-128"/>
              </a:rPr>
              <a:t> and invites them to grow closer to </a:t>
            </a:r>
            <a:r>
              <a:rPr lang="en-NZ" sz="1500" dirty="0" smtClean="0">
                <a:solidFill>
                  <a:schemeClr val="bg1"/>
                </a:solidFill>
                <a:latin typeface="Adobe Fan Heiti Std B" pitchFamily="34" charset="-128"/>
                <a:ea typeface="Adobe Fan Heiti Std B" pitchFamily="34" charset="-128"/>
              </a:rPr>
              <a:t>him.</a:t>
            </a:r>
            <a:endParaRPr lang="en-GB" sz="1500" dirty="0">
              <a:solidFill>
                <a:schemeClr val="bg1"/>
              </a:solidFill>
              <a:latin typeface="Adobe Fan Heiti Std B" pitchFamily="34" charset="-128"/>
              <a:ea typeface="Adobe Fan Heiti Std B" pitchFamily="34" charset="-128"/>
            </a:endParaRPr>
          </a:p>
        </p:txBody>
      </p:sp>
      <p:pic>
        <p:nvPicPr>
          <p:cNvPr id="5125" name="Icon 1" descr="D:\03 Projects\TCI\10 Lessons\02 LITURGICAL YEAR\01 Advent\Advent Y8-L01\Slide 7 - icon transparen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654251"/>
            <a:ext cx="615951" cy="4941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918617"/>
            <a:ext cx="3087456" cy="273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800" dirty="0">
                <a:solidFill>
                  <a:schemeClr val="bg1"/>
                </a:solidFill>
                <a:latin typeface="Adobe Heiti Std R" pitchFamily="34" charset="-128"/>
                <a:ea typeface="Adobe Heiti Std R" pitchFamily="34" charset="-128"/>
              </a:rPr>
              <a:t>Each day through the Sacrament of Penance people get the strength to change their attitudes and actions</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258052135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2000"/>
                                        <p:tgtEl>
                                          <p:spTgt spid="51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2000"/>
                                        <p:tgtEl>
                                          <p:spTgt spid="5123"/>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0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4589486" y="2966630"/>
            <a:ext cx="3995952" cy="1477328"/>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Show how God</a:t>
            </a:r>
            <a:r>
              <a:rPr lang="en-US" spc="-1200" dirty="0">
                <a:solidFill>
                  <a:schemeClr val="bg1"/>
                </a:solidFill>
                <a:latin typeface="Adobe Fan Heiti Std B" pitchFamily="34" charset="-128"/>
                <a:ea typeface="Adobe Fan Heiti Std B" pitchFamily="34" charset="-128"/>
              </a:rPr>
              <a:t>’</a:t>
            </a:r>
            <a:r>
              <a:rPr lang="en-US" dirty="0">
                <a:solidFill>
                  <a:schemeClr val="bg1"/>
                </a:solidFill>
                <a:latin typeface="Adobe Fan Heiti Std B" pitchFamily="34" charset="-128"/>
                <a:ea typeface="Adobe Fan Heiti Std B" pitchFamily="34" charset="-128"/>
              </a:rPr>
              <a:t>s word encourages people to live as Jesus did with love and compassion </a:t>
            </a:r>
            <a:r>
              <a:rPr lang="en-US" dirty="0" err="1">
                <a:solidFill>
                  <a:schemeClr val="bg1"/>
                </a:solidFill>
                <a:latin typeface="Adobe Fan Heiti Std B" pitchFamily="34" charset="-128"/>
                <a:ea typeface="Adobe Fan Heiti Std B" pitchFamily="34" charset="-128"/>
              </a:rPr>
              <a:t>aroha</a:t>
            </a:r>
            <a:r>
              <a:rPr lang="en-US" dirty="0">
                <a:solidFill>
                  <a:schemeClr val="bg1"/>
                </a:solidFill>
                <a:latin typeface="Adobe Fan Heiti Std B" pitchFamily="34" charset="-128"/>
                <a:ea typeface="Adobe Fan Heiti Std B" pitchFamily="34" charset="-128"/>
              </a:rPr>
              <a:t>, peace </a:t>
            </a:r>
            <a:r>
              <a:rPr lang="en-US" dirty="0" err="1">
                <a:solidFill>
                  <a:schemeClr val="bg1"/>
                </a:solidFill>
                <a:latin typeface="Adobe Fan Heiti Std B" pitchFamily="34" charset="-128"/>
                <a:ea typeface="Adobe Fan Heiti Std B" pitchFamily="34" charset="-128"/>
              </a:rPr>
              <a:t>rangimarie</a:t>
            </a:r>
            <a:r>
              <a:rPr lang="en-US" dirty="0">
                <a:solidFill>
                  <a:schemeClr val="bg1"/>
                </a:solidFill>
                <a:latin typeface="Adobe Fan Heiti Std B" pitchFamily="34" charset="-128"/>
                <a:ea typeface="Adobe Fan Heiti Std B" pitchFamily="34" charset="-128"/>
              </a:rPr>
              <a:t>, forgiveness </a:t>
            </a:r>
            <a:r>
              <a:rPr lang="en-US" dirty="0" err="1">
                <a:solidFill>
                  <a:schemeClr val="bg1"/>
                </a:solidFill>
                <a:latin typeface="Adobe Fan Heiti Std B" pitchFamily="34" charset="-128"/>
                <a:ea typeface="Adobe Fan Heiti Std B" pitchFamily="34" charset="-128"/>
              </a:rPr>
              <a:t>hohou</a:t>
            </a:r>
            <a:r>
              <a:rPr lang="en-US" dirty="0">
                <a:solidFill>
                  <a:schemeClr val="bg1"/>
                </a:solidFill>
                <a:latin typeface="Adobe Fan Heiti Std B" pitchFamily="34" charset="-128"/>
                <a:ea typeface="Adobe Fan Heiti Std B" pitchFamily="34" charset="-128"/>
              </a:rPr>
              <a:t> </a:t>
            </a:r>
            <a:r>
              <a:rPr lang="en-US" dirty="0" err="1">
                <a:solidFill>
                  <a:schemeClr val="bg1"/>
                </a:solidFill>
                <a:latin typeface="Adobe Fan Heiti Std B" pitchFamily="34" charset="-128"/>
                <a:ea typeface="Adobe Fan Heiti Std B" pitchFamily="34" charset="-128"/>
              </a:rPr>
              <a:t>rongo</a:t>
            </a:r>
            <a:r>
              <a:rPr lang="en-US" dirty="0">
                <a:solidFill>
                  <a:schemeClr val="bg1"/>
                </a:solidFill>
                <a:latin typeface="Adobe Fan Heiti Std B" pitchFamily="34" charset="-128"/>
                <a:ea typeface="Adobe Fan Heiti Std B" pitchFamily="34" charset="-128"/>
              </a:rPr>
              <a:t> and justice </a:t>
            </a:r>
            <a:r>
              <a:rPr lang="en-US" dirty="0" err="1">
                <a:solidFill>
                  <a:schemeClr val="bg1"/>
                </a:solidFill>
                <a:latin typeface="Adobe Fan Heiti Std B" pitchFamily="34" charset="-128"/>
                <a:ea typeface="Adobe Fan Heiti Std B" pitchFamily="34" charset="-128"/>
              </a:rPr>
              <a:t>tika</a:t>
            </a:r>
            <a:r>
              <a:rPr lang="en-US" dirty="0">
                <a:solidFill>
                  <a:schemeClr val="bg1"/>
                </a:solidFill>
                <a:latin typeface="Adobe Fan Heiti Std B" pitchFamily="34" charset="-128"/>
                <a:ea typeface="Adobe Fan Heiti Std B" pitchFamily="34" charset="-128"/>
              </a:rPr>
              <a:t>.</a:t>
            </a:r>
            <a:endParaRPr lang="en-GB" dirty="0">
              <a:solidFill>
                <a:schemeClr val="bg1"/>
              </a:solidFill>
              <a:latin typeface="Adobe Fan Heiti Std B" pitchFamily="34" charset="-128"/>
              <a:ea typeface="Adobe Fan Heiti Std B" pitchFamily="34" charset="-128"/>
            </a:endParaRPr>
          </a:p>
        </p:txBody>
      </p:sp>
      <p:pic>
        <p:nvPicPr>
          <p:cNvPr id="18" name="Icon 2" descr="D:\03 Projects\TCI\10 Lessons\02 LITURGICAL YEAR\01 Advent\Advent Y8-L01\Slide 8 - icon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743" y="2966630"/>
            <a:ext cx="930275" cy="557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4609702" y="1415994"/>
            <a:ext cx="4030297" cy="1200329"/>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Create a tableau to show how Christ comes to people when the Word of God is proclaimed in liturgical celebrations then move slowly to …</a:t>
            </a:r>
            <a:endParaRPr lang="en-GB" dirty="0">
              <a:solidFill>
                <a:schemeClr val="bg1"/>
              </a:solidFill>
              <a:latin typeface="Adobe Fan Heiti Std B" pitchFamily="34" charset="-128"/>
              <a:ea typeface="Adobe Fan Heiti Std B" pitchFamily="34" charset="-128"/>
            </a:endParaRPr>
          </a:p>
        </p:txBody>
      </p:sp>
      <p:pic>
        <p:nvPicPr>
          <p:cNvPr id="6147" name="Icon 1" descr="D:\03 Projects\TCI\10 Lessons\02 LITURGICAL YEAR\01 Advent\Advent Y8-L01\Slide 8 - icon transpare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439175"/>
            <a:ext cx="930275" cy="5572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15566"/>
            <a:ext cx="2736304" cy="388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US" sz="2400" dirty="0">
                <a:solidFill>
                  <a:schemeClr val="bg1"/>
                </a:solidFill>
                <a:latin typeface="Adobe Heiti Std R" pitchFamily="34" charset="-128"/>
                <a:ea typeface="Adobe Heiti Std R" pitchFamily="34" charset="-128"/>
              </a:rPr>
              <a:t>Every day Christ comes to people when the Word of God </a:t>
            </a:r>
            <a:r>
              <a:rPr lang="en-US" sz="2400" dirty="0" err="1">
                <a:solidFill>
                  <a:schemeClr val="bg1"/>
                </a:solidFill>
                <a:latin typeface="Adobe Heiti Std R" pitchFamily="34" charset="-128"/>
                <a:ea typeface="Adobe Heiti Std R" pitchFamily="34" charset="-128"/>
              </a:rPr>
              <a:t>Te</a:t>
            </a:r>
            <a:r>
              <a:rPr lang="en-US" sz="2400" dirty="0">
                <a:solidFill>
                  <a:schemeClr val="bg1"/>
                </a:solidFill>
                <a:latin typeface="Adobe Heiti Std R" pitchFamily="34" charset="-128"/>
                <a:ea typeface="Adobe Heiti Std R" pitchFamily="34" charset="-128"/>
              </a:rPr>
              <a:t> </a:t>
            </a:r>
            <a:r>
              <a:rPr lang="en-US" sz="2400" dirty="0" err="1" smtClean="0">
                <a:solidFill>
                  <a:schemeClr val="bg1"/>
                </a:solidFill>
                <a:latin typeface="Adobe Heiti Std R" pitchFamily="34" charset="-128"/>
                <a:ea typeface="Adobe Heiti Std R" pitchFamily="34" charset="-128"/>
              </a:rPr>
              <a:t>Kupu</a:t>
            </a:r>
            <a:r>
              <a:rPr lang="en-US" sz="2400" dirty="0" smtClean="0">
                <a:solidFill>
                  <a:schemeClr val="bg1"/>
                </a:solidFill>
                <a:latin typeface="Adobe Heiti Std R" pitchFamily="34" charset="-128"/>
                <a:ea typeface="Adobe Heiti Std R" pitchFamily="34" charset="-128"/>
              </a:rPr>
              <a:t> </a:t>
            </a:r>
            <a:r>
              <a:rPr lang="en-US" sz="2400" dirty="0">
                <a:solidFill>
                  <a:schemeClr val="bg1"/>
                </a:solidFill>
                <a:latin typeface="Adobe Heiti Std R" pitchFamily="34" charset="-128"/>
                <a:ea typeface="Adobe Heiti Std R" pitchFamily="34" charset="-128"/>
              </a:rPr>
              <a:t>a </a:t>
            </a:r>
            <a:r>
              <a:rPr lang="en-US" sz="2400" dirty="0" err="1">
                <a:solidFill>
                  <a:schemeClr val="bg1"/>
                </a:solidFill>
                <a:latin typeface="Adobe Heiti Std R" pitchFamily="34" charset="-128"/>
                <a:ea typeface="Adobe Heiti Std R" pitchFamily="34" charset="-128"/>
              </a:rPr>
              <a:t>Te</a:t>
            </a:r>
            <a:r>
              <a:rPr lang="en-US" sz="2400" dirty="0">
                <a:solidFill>
                  <a:schemeClr val="bg1"/>
                </a:solidFill>
                <a:latin typeface="Adobe Heiti Std R" pitchFamily="34" charset="-128"/>
                <a:ea typeface="Adobe Heiti Std R" pitchFamily="34" charset="-128"/>
              </a:rPr>
              <a:t> Ariki is proclaimed in liturgical celebrations</a:t>
            </a:r>
            <a:endParaRPr lang="en-GB" sz="28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69099596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2000"/>
                                        <p:tgtEl>
                                          <p:spTgt spid="6147"/>
                                        </p:tgtEl>
                                      </p:cBhvr>
                                    </p:animEffect>
                                  </p:childTnLst>
                                </p:cTn>
                              </p:par>
                              <p:par>
                                <p:cTn id="12" presetID="1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plus(in)">
                                      <p:cBhvr>
                                        <p:cTn id="14" dur="2000"/>
                                        <p:tgtEl>
                                          <p:spTgt spid="7"/>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plus(in)">
                                      <p:cBhvr>
                                        <p:cTn id="2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472" y="1625958"/>
            <a:ext cx="3857457" cy="289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
          <p:cNvSpPr txBox="1"/>
          <p:nvPr/>
        </p:nvSpPr>
        <p:spPr>
          <a:xfrm>
            <a:off x="921492" y="3116697"/>
            <a:ext cx="3995952" cy="1400383"/>
          </a:xfrm>
          <a:prstGeom prst="rect">
            <a:avLst/>
          </a:prstGeom>
          <a:noFill/>
        </p:spPr>
        <p:txBody>
          <a:bodyPr wrap="square" rtlCol="0">
            <a:spAutoFit/>
          </a:bodyPr>
          <a:lstStyle/>
          <a:p>
            <a:r>
              <a:rPr lang="en-US" sz="1700" dirty="0">
                <a:solidFill>
                  <a:schemeClr val="bg1"/>
                </a:solidFill>
                <a:latin typeface="Adobe Fan Heiti Std B" pitchFamily="34" charset="-128"/>
                <a:ea typeface="Adobe Fan Heiti Std B" pitchFamily="34" charset="-128"/>
              </a:rPr>
              <a:t>Capture how people are strengthened by the Holy Spirit </a:t>
            </a:r>
            <a:r>
              <a:rPr lang="en-US" sz="1700" dirty="0" err="1">
                <a:solidFill>
                  <a:schemeClr val="bg1"/>
                </a:solidFill>
                <a:latin typeface="Adobe Fan Heiti Std B" pitchFamily="34" charset="-128"/>
                <a:ea typeface="Adobe Fan Heiti Std B" pitchFamily="34" charset="-128"/>
              </a:rPr>
              <a:t>Te</a:t>
            </a:r>
            <a:r>
              <a:rPr lang="en-US" sz="1700" dirty="0">
                <a:solidFill>
                  <a:schemeClr val="bg1"/>
                </a:solidFill>
                <a:latin typeface="Adobe Fan Heiti Std B" pitchFamily="34" charset="-128"/>
                <a:ea typeface="Adobe Fan Heiti Std B" pitchFamily="34" charset="-128"/>
              </a:rPr>
              <a:t> </a:t>
            </a:r>
            <a:r>
              <a:rPr lang="en-US" sz="1700" dirty="0" err="1">
                <a:solidFill>
                  <a:schemeClr val="bg1"/>
                </a:solidFill>
                <a:latin typeface="Adobe Fan Heiti Std B" pitchFamily="34" charset="-128"/>
                <a:ea typeface="Adobe Fan Heiti Std B" pitchFamily="34" charset="-128"/>
              </a:rPr>
              <a:t>Wairua</a:t>
            </a:r>
            <a:r>
              <a:rPr lang="en-US" sz="1700" dirty="0">
                <a:solidFill>
                  <a:schemeClr val="bg1"/>
                </a:solidFill>
                <a:latin typeface="Adobe Fan Heiti Std B" pitchFamily="34" charset="-128"/>
                <a:ea typeface="Adobe Fan Heiti Std B" pitchFamily="34" charset="-128"/>
              </a:rPr>
              <a:t> </a:t>
            </a:r>
            <a:r>
              <a:rPr lang="en-US" sz="1700" dirty="0" err="1">
                <a:solidFill>
                  <a:schemeClr val="bg1"/>
                </a:solidFill>
                <a:latin typeface="Adobe Fan Heiti Std B" pitchFamily="34" charset="-128"/>
                <a:ea typeface="Adobe Fan Heiti Std B" pitchFamily="34" charset="-128"/>
              </a:rPr>
              <a:t>Tapu</a:t>
            </a:r>
            <a:r>
              <a:rPr lang="en-US" sz="1700" dirty="0">
                <a:solidFill>
                  <a:schemeClr val="bg1"/>
                </a:solidFill>
                <a:latin typeface="Adobe Fan Heiti Std B" pitchFamily="34" charset="-128"/>
                <a:ea typeface="Adobe Fan Heiti Std B" pitchFamily="34" charset="-128"/>
              </a:rPr>
              <a:t> when they are anointed with the oil of chrism and how this deepens their friendship with God.</a:t>
            </a:r>
            <a:endParaRPr lang="en-GB" sz="1700" dirty="0">
              <a:solidFill>
                <a:schemeClr val="bg1"/>
              </a:solidFill>
              <a:latin typeface="Adobe Fan Heiti Std B" pitchFamily="34" charset="-128"/>
              <a:ea typeface="Adobe Fan Heiti Std B" pitchFamily="34" charset="-128"/>
            </a:endParaRPr>
          </a:p>
        </p:txBody>
      </p:sp>
      <p:pic>
        <p:nvPicPr>
          <p:cNvPr id="19" name="Icon 2" descr="D:\03 Projects\TCI\10 Lessons\02 LITURGICAL YEAR\01 Advent\Advent Y8-L01\Slide 9 - icon transparent.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31256"/>
            <a:ext cx="707635" cy="971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887147" y="1046474"/>
            <a:ext cx="4030297" cy="1661993"/>
          </a:xfrm>
          <a:prstGeom prst="rect">
            <a:avLst/>
          </a:prstGeom>
          <a:noFill/>
        </p:spPr>
        <p:txBody>
          <a:bodyPr wrap="square" rtlCol="0">
            <a:spAutoFit/>
          </a:bodyPr>
          <a:lstStyle/>
          <a:p>
            <a:r>
              <a:rPr lang="en-US" sz="1700" dirty="0">
                <a:solidFill>
                  <a:schemeClr val="bg1"/>
                </a:solidFill>
                <a:latin typeface="Adobe Fan Heiti Std B" pitchFamily="34" charset="-128"/>
                <a:ea typeface="Adobe Fan Heiti Std B" pitchFamily="34" charset="-128"/>
              </a:rPr>
              <a:t>Re-enact a celebration of the Sacrament of Baptism and show how through this Sacrament people die to sin by being </a:t>
            </a:r>
            <a:r>
              <a:rPr lang="en-US" sz="1700" dirty="0" err="1">
                <a:solidFill>
                  <a:schemeClr val="bg1"/>
                </a:solidFill>
                <a:latin typeface="Adobe Fan Heiti Std B" pitchFamily="34" charset="-128"/>
                <a:ea typeface="Adobe Fan Heiti Std B" pitchFamily="34" charset="-128"/>
              </a:rPr>
              <a:t>baptised</a:t>
            </a:r>
            <a:r>
              <a:rPr lang="en-US" sz="1700" dirty="0">
                <a:solidFill>
                  <a:schemeClr val="bg1"/>
                </a:solidFill>
                <a:latin typeface="Adobe Fan Heiti Std B" pitchFamily="34" charset="-128"/>
                <a:ea typeface="Adobe Fan Heiti Std B" pitchFamily="34" charset="-128"/>
              </a:rPr>
              <a:t> with water and rise to live the new life of Christ</a:t>
            </a:r>
            <a:r>
              <a:rPr lang="en-US" sz="1700" dirty="0" smtClean="0">
                <a:solidFill>
                  <a:schemeClr val="bg1"/>
                </a:solidFill>
                <a:latin typeface="Adobe Fan Heiti Std B" pitchFamily="34" charset="-128"/>
                <a:ea typeface="Adobe Fan Heiti Std B" pitchFamily="34" charset="-128"/>
              </a:rPr>
              <a:t>. (</a:t>
            </a:r>
            <a:r>
              <a:rPr lang="en-US" sz="1700" dirty="0">
                <a:solidFill>
                  <a:schemeClr val="bg1"/>
                </a:solidFill>
                <a:latin typeface="Adobe Fan Heiti Std B" pitchFamily="34" charset="-128"/>
                <a:ea typeface="Adobe Fan Heiti Std B" pitchFamily="34" charset="-128"/>
              </a:rPr>
              <a:t>You may like to use a narrator in your re-enactment).</a:t>
            </a:r>
            <a:endParaRPr lang="en-GB" sz="1700" dirty="0">
              <a:solidFill>
                <a:schemeClr val="bg1"/>
              </a:solidFill>
              <a:latin typeface="Adobe Fan Heiti Std B" pitchFamily="34" charset="-128"/>
              <a:ea typeface="Adobe Fan Heiti Std B" pitchFamily="34" charset="-128"/>
            </a:endParaRPr>
          </a:p>
        </p:txBody>
      </p:sp>
      <p:pic>
        <p:nvPicPr>
          <p:cNvPr id="7172" name="Icon 1" descr="D:\03 Projects\TCI\10 Lessons\02 LITURGICAL YEAR\01 Advent\Advent Y8-L01\Slide 9 - icon transparent.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83" y="1378681"/>
            <a:ext cx="715309" cy="9817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Autofit/>
          </a:bodyPr>
          <a:lstStyle/>
          <a:p>
            <a:r>
              <a:rPr lang="en-US" sz="2400" dirty="0">
                <a:solidFill>
                  <a:schemeClr val="bg1"/>
                </a:solidFill>
                <a:latin typeface="Adobe Heiti Std R" pitchFamily="34" charset="-128"/>
                <a:ea typeface="Adobe Heiti Std R" pitchFamily="34" charset="-128"/>
              </a:rPr>
              <a:t>Today through the Sacrament of Baptism Christ comes to people and they become members of his family in the Church</a:t>
            </a:r>
            <a:endParaRPr lang="en-GB" sz="28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13368452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500"/>
                                        <p:tgtEl>
                                          <p:spTgt spid="717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1000"/>
                                        <p:tgtEl>
                                          <p:spTgt spid="7"/>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2567</TotalTime>
  <Words>3392</Words>
  <Application>Microsoft Office PowerPoint</Application>
  <PresentationFormat>On-screen Show (16:9)</PresentationFormat>
  <Paragraphs>279</Paragraphs>
  <Slides>22</Slides>
  <Notes>22</Notes>
  <HiddenSlides>8</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Custom Design</vt:lpstr>
      <vt:lpstr>Advent – Preparing for the coming of Christ </vt:lpstr>
      <vt:lpstr>Learning Outcomes</vt:lpstr>
      <vt:lpstr>The Season of Advent – a time for conversion and preparation</vt:lpstr>
      <vt:lpstr>PowerPoint Presentation</vt:lpstr>
      <vt:lpstr>Jesus Christ’s birth is an event in history WHEN, WHERE, WHY?</vt:lpstr>
      <vt:lpstr>The message of Advent</vt:lpstr>
      <vt:lpstr>Each day through the Sacrament of Penance people get the strength to change their attitudes and actions</vt:lpstr>
      <vt:lpstr>Every day Christ comes to people when the Word of God Te Kupu a Te Ariki is proclaimed in liturgical celebrations</vt:lpstr>
      <vt:lpstr>Today through the Sacrament of Baptism Christ comes to people and they become members of his family in the Church</vt:lpstr>
      <vt:lpstr>Christ comes to people today through the Christian community Te Whānau a Te Karaiti</vt:lpstr>
      <vt:lpstr>Christ comes into people’s lives now in our time as they celebrate the Eucharist</vt:lpstr>
      <vt:lpstr>Christ comes to people now and gives healing and comfort to them when they celebrate the Sacrament of the Anointing</vt:lpstr>
      <vt:lpstr>Check up</vt:lpstr>
      <vt:lpstr>Time for Reflection</vt:lpstr>
      <vt:lpstr>PowerPoint Presentation</vt:lpstr>
      <vt:lpstr>Each day through the Sacrament of Penance people get the strength to change their attitudes and actions</vt:lpstr>
      <vt:lpstr>Every day Christ comes to people when the Word of God Te Kupu a Te Ariki is proclaimed in liturgical celebrations</vt:lpstr>
      <vt:lpstr>Today through the Sacrament of Baptism Christ comes to people and they become members of his family in the Church</vt:lpstr>
      <vt:lpstr>Christ comes to people today through the Christian community Te Whānau a Te Karaiti</vt:lpstr>
      <vt:lpstr>Christ comes into people’s lives now in our time as they celebrate the Eucharist</vt:lpstr>
      <vt:lpstr>Christ comes to people now and gives healing and comfort to them when they celebrate the Sacrament of the Anointing</vt:lpstr>
      <vt:lpstr>Check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91</cp:revision>
  <dcterms:created xsi:type="dcterms:W3CDTF">2016-10-02T19:59:59Z</dcterms:created>
  <dcterms:modified xsi:type="dcterms:W3CDTF">2016-11-19T03:14:06Z</dcterms:modified>
</cp:coreProperties>
</file>